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32"/>
  </p:notesMasterIdLst>
  <p:handoutMasterIdLst>
    <p:handoutMasterId r:id="rId33"/>
  </p:handoutMasterIdLst>
  <p:sldIdLst>
    <p:sldId id="327" r:id="rId5"/>
    <p:sldId id="332" r:id="rId6"/>
    <p:sldId id="262" r:id="rId7"/>
    <p:sldId id="334" r:id="rId8"/>
    <p:sldId id="335" r:id="rId9"/>
    <p:sldId id="284" r:id="rId10"/>
    <p:sldId id="269" r:id="rId11"/>
    <p:sldId id="304" r:id="rId12"/>
    <p:sldId id="307" r:id="rId13"/>
    <p:sldId id="306" r:id="rId14"/>
    <p:sldId id="308" r:id="rId15"/>
    <p:sldId id="270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294" r:id="rId26"/>
    <p:sldId id="296" r:id="rId27"/>
    <p:sldId id="288" r:id="rId28"/>
    <p:sldId id="320" r:id="rId29"/>
    <p:sldId id="274" r:id="rId30"/>
    <p:sldId id="329" r:id="rId3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3BA0D230-C853-4667-83F9-D85E65BD4B24}" v="2" dt="2021-08-19T16:32:24.566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/>
    <p:restoredTop sz="85174"/>
  </p:normalViewPr>
  <p:slideViewPr>
    <p:cSldViewPr snapToGrid="0" snapToObjects="1">
      <p:cViewPr varScale="1">
        <p:scale>
          <a:sx n="62" d="100"/>
          <a:sy n="62" d="100"/>
        </p:scale>
        <p:origin x="12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183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1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300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715" r:id="rId14"/>
    <p:sldLayoutId id="2147483716" r:id="rId15"/>
    <p:sldLayoutId id="2147483738" r:id="rId16"/>
    <p:sldLayoutId id="2147483736" r:id="rId17"/>
    <p:sldLayoutId id="2147483737" r:id="rId18"/>
    <p:sldLayoutId id="214748383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6AF9D-A911-994B-90EA-013D4CDA5604}"/>
              </a:ext>
            </a:extLst>
          </p:cNvPr>
          <p:cNvSpPr txBox="1"/>
          <p:nvPr/>
        </p:nvSpPr>
        <p:spPr>
          <a:xfrm>
            <a:off x="196726" y="5291758"/>
            <a:ext cx="1150449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 smtClean="0">
                <a:solidFill>
                  <a:srgbClr val="F2F4F8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SpaceX</a:t>
            </a:r>
            <a:r>
              <a:rPr lang="en-US" sz="2000" b="1" dirty="0" smtClean="0">
                <a:solidFill>
                  <a:srgbClr val="F2F4F8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Launch Prediction – Capstone Project</a:t>
            </a:r>
          </a:p>
          <a:p>
            <a:endParaRPr lang="en-US" sz="2000" b="1" dirty="0" smtClean="0">
              <a:solidFill>
                <a:srgbClr val="F2F4F8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sz="2000" b="1" dirty="0" smtClean="0">
                <a:solidFill>
                  <a:srgbClr val="F2F4F8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Jitesh </a:t>
            </a:r>
            <a:r>
              <a:rPr lang="en-US" sz="2000" b="1" dirty="0" err="1" smtClean="0">
                <a:solidFill>
                  <a:srgbClr val="F2F4F8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Bhola</a:t>
            </a:r>
            <a:endParaRPr lang="en-US" sz="2000" b="1" dirty="0" smtClean="0">
              <a:solidFill>
                <a:srgbClr val="F2F4F8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sz="2000" b="1" dirty="0" smtClean="0">
                <a:solidFill>
                  <a:srgbClr val="F2F4F8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July 11,2023</a:t>
            </a:r>
            <a:endParaRPr lang="en-US" sz="2000" b="1" dirty="0">
              <a:solidFill>
                <a:srgbClr val="F2F4F8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</p:txBody>
      </p:sp>
      <p:pic>
        <p:nvPicPr>
          <p:cNvPr id="2" name="Picture 2" descr="IBM Skills Network Logo - Horizontal-noai copy.png">
            <a:extLst>
              <a:ext uri="{FF2B5EF4-FFF2-40B4-BE49-F238E27FC236}">
                <a16:creationId xmlns:a16="http://schemas.microsoft.com/office/drawing/2014/main" id="{4F94DBE5-2DCC-401E-95AA-12E04A97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3" y="47645"/>
            <a:ext cx="2104103" cy="6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971489" y="693633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PAYLOAD VS. ORBIT TYPE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9775"/>
            <a:ext cx="12191999" cy="46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1002486" y="648166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LAUNCH SUCCESS YEARLY TREND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42" y="1939445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955991" y="689242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ALL LAUNCH SITE NAMES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79" y="2149872"/>
            <a:ext cx="7239452" cy="38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808566" y="678135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LAUNCH SITE NAMES BEGIN WITH 'CCA'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1" y="2159840"/>
            <a:ext cx="8472568" cy="38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TOTAL PAYLOAD MASS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28887"/>
            <a:ext cx="12192000" cy="28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838200" y="642726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AVERAGE PAYLOAD MASS BY F9 V1.1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6025"/>
            <a:ext cx="12192000" cy="32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986988" y="717887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FIRST SUCCESSFUL GROUND LANDING DATE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587"/>
            <a:ext cx="12192000" cy="34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838200" y="371959"/>
            <a:ext cx="11353800" cy="870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2400" dirty="0" smtClean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  <a:endParaRPr lang="en-US" sz="2400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8772"/>
            <a:ext cx="12192000" cy="45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940492" y="715925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1" y="2090737"/>
            <a:ext cx="11809709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971489" y="693633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BOOSTERS CARRIED MAXIMUM PAYLOAD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69" y="1502206"/>
            <a:ext cx="8524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664228" y="1875295"/>
            <a:ext cx="10499275" cy="455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course, the successful landing of Falcon 9 – first stage was predicted.</a:t>
            </a: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SpaceX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advertises the launch of Falcon 9 with price much less than other competitors due to the ability to reuse the first stage. </a:t>
            </a:r>
            <a:endParaRPr lang="en-US" sz="22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 smtClean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Therefore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prediction of the first stage landing can help to determine the entire launch cost. </a:t>
            </a:r>
            <a:endParaRPr lang="en-US" sz="22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information can be used if an alternate company wants to bid against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SpaceX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a rocket launch. </a:t>
            </a:r>
          </a:p>
          <a:p>
            <a:pPr algn="just"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1002485" y="616326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2015 LAUNCH RECORDS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746"/>
            <a:ext cx="12192000" cy="2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1064479" y="640503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2445"/>
            <a:ext cx="12052515" cy="38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03155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LAUNCH SITES PROXIMITY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894694" y="662636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FOLIUM MAP WITH MARKERS OF LANDING SITES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674236"/>
            <a:ext cx="8982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5657" y="239494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PREDICTIVE ANALYSIS CLASSIFICATION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808566" y="678135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CONFUSION MATRIX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05" y="2167948"/>
            <a:ext cx="5900011" cy="45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4467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Accuracy for Logistics Regression method: 0.8333333333333334</a:t>
            </a: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Accuracy for Support Vector Machine method: 0.8333333333333334</a:t>
            </a: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Accuracy for Decision tree method: 0.7777777777777778</a:t>
            </a: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Accuracy for K nearest neighbors method: 0.8333333333333334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808566" y="678135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5" y="5092108"/>
            <a:ext cx="10515600" cy="1325563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THANK YOU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4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FEC426-B615-E549-83E5-140FD588BC64}"/>
              </a:ext>
            </a:extLst>
          </p:cNvPr>
          <p:cNvSpPr txBox="1">
            <a:spLocks/>
          </p:cNvSpPr>
          <p:nvPr/>
        </p:nvSpPr>
        <p:spPr>
          <a:xfrm>
            <a:off x="770011" y="1158751"/>
            <a:ext cx="10104817" cy="521187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collection and Data Wrangling :</a:t>
            </a: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Falcon 9 Launch data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will be collected from Wiki pages using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scraping. 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Another way of gathering data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SpaceX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REST API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Raw data from table would be transformed to clean data.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such as Booster, Launchpad, payload,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will be used to deal with null values etc. to get actual values.</a:t>
            </a:r>
          </a:p>
          <a:p>
            <a:pPr marL="0" indent="0" algn="just">
              <a:lnSpc>
                <a:spcPct val="120000"/>
              </a:lnSpc>
              <a:spcBef>
                <a:spcPts val="1400"/>
              </a:spcBef>
              <a:buNone/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lang="en-US" dirty="0">
              <a:solidFill>
                <a:srgbClr val="0B49C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FEC426-B615-E549-83E5-140FD588BC64}"/>
              </a:ext>
            </a:extLst>
          </p:cNvPr>
          <p:cNvSpPr txBox="1">
            <a:spLocks/>
          </p:cNvSpPr>
          <p:nvPr/>
        </p:nvSpPr>
        <p:spPr>
          <a:xfrm>
            <a:off x="770011" y="1158751"/>
            <a:ext cx="10104817" cy="5211877"/>
          </a:xfrm>
          <a:prstGeom prst="rect">
            <a:avLst/>
          </a:prstGeom>
          <a:noFill/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1400"/>
              </a:spcBef>
            </a:pP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Visualization:</a:t>
            </a: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Catplot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visualize the data by choosing different groups of data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example, compare between payload mass and flight number to see if successful</a:t>
            </a:r>
          </a:p>
          <a:p>
            <a:pPr lvl="1" algn="just">
              <a:lnSpc>
                <a:spcPct val="120000"/>
              </a:lnSpc>
              <a:spcBef>
                <a:spcPts val="14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launch is dependent on the payload mass</a:t>
            </a: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 smtClean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lang="en-US" dirty="0">
              <a:solidFill>
                <a:srgbClr val="0B49C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123986" y="263472"/>
            <a:ext cx="11530739" cy="647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algn="just"/>
            <a:r>
              <a:rPr lang="en-US" dirty="0" smtClean="0">
                <a:solidFill>
                  <a:srgbClr val="0B49C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</a:p>
          <a:p>
            <a:pPr algn="just"/>
            <a:endParaRPr lang="en-US" dirty="0">
              <a:solidFill>
                <a:srgbClr val="0B49C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Analysis </a:t>
            </a:r>
          </a:p>
          <a:p>
            <a:pPr marL="742950" lvl="1" indent="-285750"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machine learning methods to predict the launch</a:t>
            </a:r>
          </a:p>
          <a:p>
            <a:pPr marL="742950" lvl="1" indent="-285750"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 need to standardize the dataset</a:t>
            </a:r>
          </a:p>
          <a:p>
            <a:pPr marL="742950" lvl="1" indent="-285750"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into train and test sets</a:t>
            </a:r>
          </a:p>
          <a:p>
            <a:pPr marL="742950" lvl="1" indent="-285750" algn="just">
              <a:lnSpc>
                <a:spcPct val="12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 different methods to train the datasets and compare the accuracy</a:t>
            </a:r>
            <a:endParaRPr lang="en-US" sz="32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1400"/>
              </a:spcBef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dirty="0">
              <a:solidFill>
                <a:srgbClr val="0B49C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INSIGHTS FROM EDA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838201" y="678134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28800"/>
            <a:ext cx="12192000" cy="47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971489" y="693964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PAYLOAD VS. LAUNCH SITE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260"/>
            <a:ext cx="12192000" cy="46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B49CB"/>
                </a:solidFill>
                <a:latin typeface="Abadi"/>
              </a:rPr>
              <a:t>FLIGHT NUMBER VS. ORBIT TYPE</a:t>
            </a:r>
            <a:endParaRPr lang="en-US" dirty="0">
              <a:solidFill>
                <a:srgbClr val="0B49C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" y="2005012"/>
            <a:ext cx="11902699" cy="46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purl.org/dc/elements/1.1/"/>
    <ds:schemaRef ds:uri="155be751-a274-42e8-93fb-f39d3b9bccc8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f80a141d-92ca-4d3d-9308-f7e7b1d44ce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392</Words>
  <Application>Microsoft Office PowerPoint</Application>
  <PresentationFormat>Widescreen</PresentationFormat>
  <Paragraphs>86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Abadi</vt:lpstr>
      <vt:lpstr>Arial</vt:lpstr>
      <vt:lpstr>Bahnschrift Condensed</vt:lpstr>
      <vt:lpstr>Calibri</vt:lpstr>
      <vt:lpstr>Calibri Light</vt:lpstr>
      <vt:lpstr>Cambria</vt:lpstr>
      <vt:lpstr>IBM Plex Mono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FROM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LAUNCH SITES PROXIMITY ANALYSIS</vt:lpstr>
      <vt:lpstr>PowerPoint Presentation</vt:lpstr>
      <vt:lpstr>PREDICTIVE ANALYSIS CLASSIFICATION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Jitesh</cp:lastModifiedBy>
  <cp:revision>225</cp:revision>
  <dcterms:created xsi:type="dcterms:W3CDTF">2021-04-29T18:58:34Z</dcterms:created>
  <dcterms:modified xsi:type="dcterms:W3CDTF">2023-07-12T05:04:40Z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