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Playfair Display" panose="00000500000000000000" pitchFamily="2" charset="0"/>
      <p:regular r:id="rId20"/>
    </p:embeddedFont>
    <p:embeddedFont>
      <p:font typeface="Public Sans" panose="020B0604020202020204" charset="0"/>
      <p:regular r:id="rId21"/>
    </p:embeddedFont>
    <p:embeddedFont>
      <p:font typeface="Public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634932" y="5801849"/>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613108" y="6015876"/>
            <a:ext cx="16230600" cy="609590"/>
          </a:xfrm>
          <a:prstGeom prst="rect">
            <a:avLst/>
          </a:prstGeom>
        </p:spPr>
        <p:txBody>
          <a:bodyPr lIns="0" tIns="0" rIns="0" bIns="0" rtlCol="0" anchor="t">
            <a:spAutoFit/>
          </a:bodyPr>
          <a:lstStyle/>
          <a:p>
            <a:pPr algn="ctr">
              <a:lnSpc>
                <a:spcPts val="5200"/>
              </a:lnSpc>
              <a:spcBef>
                <a:spcPct val="0"/>
              </a:spcBef>
            </a:pPr>
            <a:r>
              <a:rPr lang="en-US" sz="3500" b="1" spc="843" dirty="0">
                <a:solidFill>
                  <a:srgbClr val="2B2C30"/>
                </a:solidFill>
                <a:latin typeface="Public Sans Bold"/>
                <a:ea typeface="Public Sans Bold"/>
                <a:cs typeface="Public Sans Bold"/>
                <a:sym typeface="Public Sans Bold"/>
              </a:rPr>
              <a:t>TRANSPORTATION ANALYSIS</a:t>
            </a:r>
          </a:p>
        </p:txBody>
      </p:sp>
      <p:sp>
        <p:nvSpPr>
          <p:cNvPr id="4" name="TextBox 4"/>
          <p:cNvSpPr txBox="1"/>
          <p:nvPr/>
        </p:nvSpPr>
        <p:spPr>
          <a:xfrm>
            <a:off x="457200" y="3619500"/>
            <a:ext cx="16408332" cy="1962076"/>
          </a:xfrm>
          <a:prstGeom prst="rect">
            <a:avLst/>
          </a:prstGeom>
        </p:spPr>
        <p:txBody>
          <a:bodyPr lIns="0" tIns="0" rIns="0" bIns="0" rtlCol="0" anchor="t">
            <a:spAutoFit/>
          </a:bodyPr>
          <a:lstStyle/>
          <a:p>
            <a:pPr algn="ctr">
              <a:lnSpc>
                <a:spcPts val="15250"/>
              </a:lnSpc>
            </a:pPr>
            <a:r>
              <a:rPr lang="en-US" sz="16500" spc="83" dirty="0">
                <a:solidFill>
                  <a:srgbClr val="2B2C30"/>
                </a:solidFill>
                <a:latin typeface="Playfair Display"/>
                <a:ea typeface="Playfair Display"/>
                <a:cs typeface="Playfair Display"/>
                <a:sym typeface="Playfair Display"/>
              </a:rPr>
              <a:t>Good Cabs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2899092" y="2435842"/>
            <a:ext cx="12602109" cy="6732143"/>
          </a:xfrm>
          <a:custGeom>
            <a:avLst/>
            <a:gdLst/>
            <a:ahLst/>
            <a:cxnLst/>
            <a:rect l="l" t="t" r="r" b="b"/>
            <a:pathLst>
              <a:path w="12602109" h="6732143">
                <a:moveTo>
                  <a:pt x="0" y="0"/>
                </a:moveTo>
                <a:lnTo>
                  <a:pt x="12602109" y="0"/>
                </a:lnTo>
                <a:lnTo>
                  <a:pt x="12602109" y="6732143"/>
                </a:lnTo>
                <a:lnTo>
                  <a:pt x="0" y="6732143"/>
                </a:lnTo>
                <a:lnTo>
                  <a:pt x="0" y="0"/>
                </a:lnTo>
                <a:close/>
              </a:path>
            </a:pathLst>
          </a:custGeom>
          <a:blipFill>
            <a:blip r:embed="rId2"/>
            <a:stretch>
              <a:fillRect t="-2063" b="-2063"/>
            </a:stretch>
          </a:blipFill>
          <a:ln w="12700">
            <a:solidFill>
              <a:schemeClr val="tx1"/>
            </a:solidFill>
          </a:ln>
          <a:effectLst>
            <a:outerShdw blurRad="63500" sx="102000" sy="102000" algn="ctr" rotWithShape="0">
              <a:prstClr val="black">
                <a:alpha val="40000"/>
              </a:prstClr>
            </a:outerShdw>
          </a:effectLst>
        </p:spPr>
      </p:sp>
      <p:sp>
        <p:nvSpPr>
          <p:cNvPr id="4" name="TextBox 4"/>
          <p:cNvSpPr txBox="1"/>
          <p:nvPr/>
        </p:nvSpPr>
        <p:spPr>
          <a:xfrm>
            <a:off x="1006871" y="942975"/>
            <a:ext cx="16230600" cy="688975"/>
          </a:xfrm>
          <a:prstGeom prst="rect">
            <a:avLst/>
          </a:prstGeom>
        </p:spPr>
        <p:txBody>
          <a:bodyPr lIns="0" tIns="0" rIns="0" bIns="0" rtlCol="0" anchor="t">
            <a:spAutoFit/>
          </a:bodyPr>
          <a:lstStyle/>
          <a:p>
            <a:pPr algn="ctr">
              <a:lnSpc>
                <a:spcPts val="5599"/>
              </a:lnSpc>
              <a:spcBef>
                <a:spcPct val="0"/>
              </a:spcBef>
            </a:pPr>
            <a:r>
              <a:rPr lang="en-US" sz="3999" b="1" spc="907">
                <a:solidFill>
                  <a:srgbClr val="2B2C30"/>
                </a:solidFill>
                <a:latin typeface="Public Sans Bold"/>
                <a:ea typeface="Public Sans Bold"/>
                <a:cs typeface="Public Sans Bold"/>
                <a:sym typeface="Public Sans Bold"/>
              </a:rPr>
              <a:t>CITIES DASHBOARD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33450"/>
            <a:ext cx="16230600" cy="1359351"/>
          </a:xfrm>
          <a:prstGeom prst="rect">
            <a:avLst/>
          </a:prstGeom>
        </p:spPr>
        <p:txBody>
          <a:bodyPr lIns="0" tIns="0" rIns="0" bIns="0" rtlCol="0" anchor="t">
            <a:spAutoFit/>
          </a:bodyPr>
          <a:lstStyle/>
          <a:p>
            <a:pPr algn="ctr">
              <a:lnSpc>
                <a:spcPts val="5600"/>
              </a:lnSpc>
            </a:pPr>
            <a:r>
              <a:rPr lang="en-US" sz="4000" b="1" spc="908">
                <a:solidFill>
                  <a:srgbClr val="2B2C30"/>
                </a:solidFill>
                <a:latin typeface="Public Sans Bold"/>
                <a:ea typeface="Public Sans Bold"/>
                <a:cs typeface="Public Sans Bold"/>
                <a:sym typeface="Public Sans Bold"/>
              </a:rPr>
              <a:t>CITY INSIGHTS</a:t>
            </a:r>
          </a:p>
          <a:p>
            <a:pPr algn="l">
              <a:lnSpc>
                <a:spcPts val="5200"/>
              </a:lnSpc>
              <a:spcBef>
                <a:spcPct val="0"/>
              </a:spcBef>
            </a:pPr>
            <a:endParaRPr lang="en-US" sz="4000" b="1" spc="908">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2698750"/>
            <a:ext cx="16252429" cy="4835636"/>
          </a:xfrm>
          <a:prstGeom prst="rect">
            <a:avLst/>
          </a:prstGeom>
        </p:spPr>
        <p:txBody>
          <a:bodyPr lIns="0" tIns="0" rIns="0" bIns="0" rtlCol="0" anchor="t">
            <a:spAutoFit/>
          </a:bodyPr>
          <a:lstStyle/>
          <a:p>
            <a:pPr algn="l">
              <a:lnSpc>
                <a:spcPts val="3509"/>
              </a:lnSpc>
            </a:pPr>
            <a:r>
              <a:rPr lang="en-US" sz="2506">
                <a:solidFill>
                  <a:srgbClr val="2B2C30"/>
                </a:solidFill>
                <a:latin typeface="Public Sans"/>
                <a:ea typeface="Public Sans"/>
                <a:cs typeface="Public Sans"/>
                <a:sym typeface="Public Sans"/>
              </a:rPr>
              <a:t>INSIGHTS</a:t>
            </a:r>
          </a:p>
          <a:p>
            <a:pPr algn="l">
              <a:lnSpc>
                <a:spcPts val="3509"/>
              </a:lnSpc>
            </a:pPr>
            <a:endParaRPr lang="en-US" sz="2506">
              <a:solidFill>
                <a:srgbClr val="2B2C30"/>
              </a:solidFill>
              <a:latin typeface="Public Sans"/>
              <a:ea typeface="Public Sans"/>
              <a:cs typeface="Public Sans"/>
              <a:sym typeface="Public Sans"/>
            </a:endParaRPr>
          </a:p>
          <a:p>
            <a:pPr marL="541203" lvl="1" indent="-270602" algn="l">
              <a:lnSpc>
                <a:spcPts val="3509"/>
              </a:lnSpc>
              <a:buFont typeface="Arial"/>
              <a:buChar char="•"/>
            </a:pPr>
            <a:r>
              <a:rPr lang="en-US" sz="2506">
                <a:solidFill>
                  <a:srgbClr val="2B2C30"/>
                </a:solidFill>
                <a:latin typeface="Public Sans"/>
                <a:ea typeface="Public Sans"/>
                <a:cs typeface="Public Sans"/>
                <a:sym typeface="Public Sans"/>
              </a:rPr>
              <a:t>Over the past six months, Jaipur emerged as the most travelled city, while Mysore recorded the least travel.</a:t>
            </a:r>
          </a:p>
          <a:p>
            <a:pPr algn="l">
              <a:lnSpc>
                <a:spcPts val="3509"/>
              </a:lnSpc>
            </a:pPr>
            <a:endParaRPr lang="en-US" sz="2506">
              <a:solidFill>
                <a:srgbClr val="2B2C30"/>
              </a:solidFill>
              <a:latin typeface="Public Sans"/>
              <a:ea typeface="Public Sans"/>
              <a:cs typeface="Public Sans"/>
              <a:sym typeface="Public Sans"/>
            </a:endParaRPr>
          </a:p>
          <a:p>
            <a:pPr marL="541203" lvl="1" indent="-270602" algn="l">
              <a:lnSpc>
                <a:spcPts val="3509"/>
              </a:lnSpc>
              <a:buFont typeface="Arial"/>
              <a:buChar char="•"/>
            </a:pPr>
            <a:r>
              <a:rPr lang="en-US" sz="2506">
                <a:solidFill>
                  <a:srgbClr val="2B2C30"/>
                </a:solidFill>
                <a:latin typeface="Public Sans"/>
                <a:ea typeface="Public Sans"/>
                <a:cs typeface="Public Sans"/>
                <a:sym typeface="Public Sans"/>
              </a:rPr>
              <a:t>Lucknow led with the highest number of weekday trips (49.517), whereas Coimbatore reported the lowest number of weekend trips.</a:t>
            </a:r>
          </a:p>
          <a:p>
            <a:pPr algn="l">
              <a:lnSpc>
                <a:spcPts val="3509"/>
              </a:lnSpc>
            </a:pPr>
            <a:endParaRPr lang="en-US" sz="2506">
              <a:solidFill>
                <a:srgbClr val="2B2C30"/>
              </a:solidFill>
              <a:latin typeface="Public Sans"/>
              <a:ea typeface="Public Sans"/>
              <a:cs typeface="Public Sans"/>
              <a:sym typeface="Public Sans"/>
            </a:endParaRPr>
          </a:p>
          <a:p>
            <a:pPr marL="541203" lvl="1" indent="-270602" algn="l">
              <a:lnSpc>
                <a:spcPts val="3509"/>
              </a:lnSpc>
              <a:buFont typeface="Arial"/>
              <a:buChar char="•"/>
            </a:pPr>
            <a:r>
              <a:rPr lang="en-US" sz="2506">
                <a:solidFill>
                  <a:srgbClr val="2B2C30"/>
                </a:solidFill>
                <a:latin typeface="Public Sans"/>
                <a:ea typeface="Public Sans"/>
                <a:cs typeface="Public Sans"/>
                <a:sym typeface="Public Sans"/>
              </a:rPr>
              <a:t>Business-centric cities like Surat, Coimbatore, and Lucknow saw a high volume of weekday trips but experienced fewer trips on weekends.</a:t>
            </a:r>
          </a:p>
          <a:p>
            <a:pPr algn="l">
              <a:lnSpc>
                <a:spcPts val="3509"/>
              </a:lnSpc>
            </a:pPr>
            <a:endParaRPr lang="en-US" sz="2506">
              <a:solidFill>
                <a:srgbClr val="2B2C30"/>
              </a:solidFill>
              <a:latin typeface="Public Sans"/>
              <a:ea typeface="Public Sans"/>
              <a:cs typeface="Public Sans"/>
              <a:sym typeface="Public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88975"/>
          </a:xfrm>
          <a:prstGeom prst="rect">
            <a:avLst/>
          </a:prstGeom>
        </p:spPr>
        <p:txBody>
          <a:bodyPr lIns="0" tIns="0" rIns="0" bIns="0" rtlCol="0" anchor="t">
            <a:spAutoFit/>
          </a:bodyPr>
          <a:lstStyle/>
          <a:p>
            <a:pPr algn="ctr">
              <a:lnSpc>
                <a:spcPts val="5599"/>
              </a:lnSpc>
              <a:spcBef>
                <a:spcPct val="0"/>
              </a:spcBef>
            </a:pPr>
            <a:r>
              <a:rPr lang="en-US" sz="3999" b="1" spc="907">
                <a:solidFill>
                  <a:srgbClr val="2B2C30"/>
                </a:solidFill>
                <a:latin typeface="Public Sans Bold"/>
                <a:ea typeface="Public Sans Bold"/>
                <a:cs typeface="Public Sans Bold"/>
                <a:sym typeface="Public Sans Bold"/>
              </a:rPr>
              <a:t>REPEAT PASSENGER INSIGHTS</a:t>
            </a:r>
          </a:p>
        </p:txBody>
      </p:sp>
      <p:sp>
        <p:nvSpPr>
          <p:cNvPr id="3" name="TextBox 3"/>
          <p:cNvSpPr txBox="1"/>
          <p:nvPr/>
        </p:nvSpPr>
        <p:spPr>
          <a:xfrm>
            <a:off x="834929" y="2942084"/>
            <a:ext cx="15953865" cy="3366505"/>
          </a:xfrm>
          <a:prstGeom prst="rect">
            <a:avLst/>
          </a:prstGeom>
        </p:spPr>
        <p:txBody>
          <a:bodyPr lIns="0" tIns="0" rIns="0" bIns="0" rtlCol="0" anchor="t">
            <a:spAutoFit/>
          </a:bodyPr>
          <a:lstStyle/>
          <a:p>
            <a:pPr marL="546416" lvl="1" indent="-273208" algn="l">
              <a:lnSpc>
                <a:spcPts val="3543"/>
              </a:lnSpc>
              <a:buFont typeface="Arial"/>
              <a:buChar char="•"/>
            </a:pPr>
            <a:r>
              <a:rPr lang="en-US" sz="2530">
                <a:solidFill>
                  <a:srgbClr val="2B2C30"/>
                </a:solidFill>
                <a:latin typeface="Public Sans"/>
                <a:ea typeface="Public Sans"/>
                <a:cs typeface="Public Sans"/>
                <a:sym typeface="Public Sans"/>
              </a:rPr>
              <a:t>Identify the cities with the highest and lowest repeat passenger rates.</a:t>
            </a:r>
          </a:p>
          <a:p>
            <a:pPr algn="l">
              <a:lnSpc>
                <a:spcPts val="3543"/>
              </a:lnSpc>
            </a:pPr>
            <a:endParaRPr lang="en-US" sz="2530">
              <a:solidFill>
                <a:srgbClr val="2B2C30"/>
              </a:solidFill>
              <a:latin typeface="Public Sans"/>
              <a:ea typeface="Public Sans"/>
              <a:cs typeface="Public Sans"/>
              <a:sym typeface="Public Sans"/>
            </a:endParaRPr>
          </a:p>
          <a:p>
            <a:pPr marL="546416" lvl="1" indent="-273208" algn="l">
              <a:lnSpc>
                <a:spcPts val="3543"/>
              </a:lnSpc>
              <a:buFont typeface="Arial"/>
              <a:buChar char="•"/>
            </a:pPr>
            <a:r>
              <a:rPr lang="en-US" sz="2530">
                <a:solidFill>
                  <a:srgbClr val="2B2C30"/>
                </a:solidFill>
                <a:latin typeface="Public Sans"/>
                <a:ea typeface="Public Sans"/>
                <a:cs typeface="Public Sans"/>
                <a:sym typeface="Public Sans"/>
              </a:rPr>
              <a:t>A table was used to identify the most visited city in a month by repeat passengers.</a:t>
            </a:r>
          </a:p>
          <a:p>
            <a:pPr algn="l">
              <a:lnSpc>
                <a:spcPts val="3543"/>
              </a:lnSpc>
            </a:pPr>
            <a:endParaRPr lang="en-US" sz="2530">
              <a:solidFill>
                <a:srgbClr val="2B2C30"/>
              </a:solidFill>
              <a:latin typeface="Public Sans"/>
              <a:ea typeface="Public Sans"/>
              <a:cs typeface="Public Sans"/>
              <a:sym typeface="Public Sans"/>
            </a:endParaRPr>
          </a:p>
          <a:p>
            <a:pPr marL="546416" lvl="1" indent="-273208" algn="l">
              <a:lnSpc>
                <a:spcPts val="3543"/>
              </a:lnSpc>
              <a:buFont typeface="Arial"/>
              <a:buChar char="•"/>
            </a:pPr>
            <a:r>
              <a:rPr lang="en-US" sz="2530">
                <a:solidFill>
                  <a:srgbClr val="2B2C30"/>
                </a:solidFill>
                <a:latin typeface="Public Sans"/>
                <a:ea typeface="Public Sans"/>
                <a:cs typeface="Public Sans"/>
                <a:sym typeface="Public Sans"/>
              </a:rPr>
              <a:t>Determine the cities that contribute the most to the highest trip frequencies among repeat passengers.</a:t>
            </a:r>
          </a:p>
          <a:p>
            <a:pPr algn="l">
              <a:lnSpc>
                <a:spcPts val="5810"/>
              </a:lnSpc>
            </a:pPr>
            <a:endParaRPr lang="en-US" sz="2530">
              <a:solidFill>
                <a:srgbClr val="2B2C30"/>
              </a:solidFill>
              <a:latin typeface="Public Sans"/>
              <a:ea typeface="Public Sans"/>
              <a:cs typeface="Public Sans"/>
              <a:sym typeface="Public Sans"/>
            </a:endParaRPr>
          </a:p>
        </p:txBody>
      </p:sp>
      <p:sp>
        <p:nvSpPr>
          <p:cNvPr id="4" name="AutoShape 4"/>
          <p:cNvSpPr/>
          <p:nvPr/>
        </p:nvSpPr>
        <p:spPr>
          <a:xfrm flipV="1">
            <a:off x="1028711" y="1598836"/>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567242" y="1598836"/>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3471542" y="2578490"/>
            <a:ext cx="11301259" cy="6342832"/>
          </a:xfrm>
          <a:custGeom>
            <a:avLst/>
            <a:gdLst/>
            <a:ahLst/>
            <a:cxnLst/>
            <a:rect l="l" t="t" r="r" b="b"/>
            <a:pathLst>
              <a:path w="11301259" h="6342832">
                <a:moveTo>
                  <a:pt x="0" y="0"/>
                </a:moveTo>
                <a:lnTo>
                  <a:pt x="11301259" y="0"/>
                </a:lnTo>
                <a:lnTo>
                  <a:pt x="11301259" y="6342832"/>
                </a:lnTo>
                <a:lnTo>
                  <a:pt x="0" y="6342832"/>
                </a:lnTo>
                <a:lnTo>
                  <a:pt x="0" y="0"/>
                </a:lnTo>
                <a:close/>
              </a:path>
            </a:pathLst>
          </a:custGeom>
          <a:blipFill>
            <a:blip r:embed="rId2"/>
            <a:stretch>
              <a:fillRect/>
            </a:stretch>
          </a:blipFill>
          <a:ln w="12700">
            <a:solidFill>
              <a:schemeClr val="tx1"/>
            </a:solidFill>
          </a:ln>
          <a:effectLst>
            <a:outerShdw blurRad="63500" sx="102000" sy="102000" algn="ctr" rotWithShape="0">
              <a:prstClr val="black">
                <a:alpha val="40000"/>
              </a:prstClr>
            </a:outerShdw>
          </a:effectLst>
        </p:spPr>
      </p:sp>
      <p:sp>
        <p:nvSpPr>
          <p:cNvPr id="4" name="TextBox 4"/>
          <p:cNvSpPr txBox="1"/>
          <p:nvPr/>
        </p:nvSpPr>
        <p:spPr>
          <a:xfrm>
            <a:off x="1006871" y="942975"/>
            <a:ext cx="16230600" cy="688975"/>
          </a:xfrm>
          <a:prstGeom prst="rect">
            <a:avLst/>
          </a:prstGeom>
        </p:spPr>
        <p:txBody>
          <a:bodyPr lIns="0" tIns="0" rIns="0" bIns="0" rtlCol="0" anchor="t">
            <a:spAutoFit/>
          </a:bodyPr>
          <a:lstStyle/>
          <a:p>
            <a:pPr algn="ctr">
              <a:lnSpc>
                <a:spcPts val="5599"/>
              </a:lnSpc>
              <a:spcBef>
                <a:spcPct val="0"/>
              </a:spcBef>
            </a:pPr>
            <a:r>
              <a:rPr lang="en-US" sz="3999" b="1" spc="907">
                <a:solidFill>
                  <a:srgbClr val="2B2C30"/>
                </a:solidFill>
                <a:latin typeface="Public Sans Bold"/>
                <a:ea typeface="Public Sans Bold"/>
                <a:cs typeface="Public Sans Bold"/>
                <a:sym typeface="Public Sans Bold"/>
              </a:rPr>
              <a:t>PASSENGERS DASHBOARD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06866" y="1574819"/>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88975"/>
          </a:xfrm>
          <a:prstGeom prst="rect">
            <a:avLst/>
          </a:prstGeom>
        </p:spPr>
        <p:txBody>
          <a:bodyPr lIns="0" tIns="0" rIns="0" bIns="0" rtlCol="0" anchor="t">
            <a:spAutoFit/>
          </a:bodyPr>
          <a:lstStyle/>
          <a:p>
            <a:pPr algn="ctr">
              <a:lnSpc>
                <a:spcPts val="5599"/>
              </a:lnSpc>
              <a:spcBef>
                <a:spcPct val="0"/>
              </a:spcBef>
            </a:pPr>
            <a:r>
              <a:rPr lang="en-US" sz="3999" b="1" spc="907">
                <a:solidFill>
                  <a:srgbClr val="2B2C30"/>
                </a:solidFill>
                <a:latin typeface="Public Sans Bold"/>
                <a:ea typeface="Public Sans Bold"/>
                <a:cs typeface="Public Sans Bold"/>
                <a:sym typeface="Public Sans Bold"/>
              </a:rPr>
              <a:t>PASSENGER INSIGHTS</a:t>
            </a:r>
          </a:p>
        </p:txBody>
      </p:sp>
      <p:sp>
        <p:nvSpPr>
          <p:cNvPr id="4" name="TextBox 4"/>
          <p:cNvSpPr txBox="1"/>
          <p:nvPr/>
        </p:nvSpPr>
        <p:spPr>
          <a:xfrm>
            <a:off x="1006871" y="2191936"/>
            <a:ext cx="15666288" cy="7282179"/>
          </a:xfrm>
          <a:prstGeom prst="rect">
            <a:avLst/>
          </a:prstGeom>
        </p:spPr>
        <p:txBody>
          <a:bodyPr lIns="0" tIns="0" rIns="0" bIns="0" rtlCol="0" anchor="t">
            <a:spAutoFit/>
          </a:bodyPr>
          <a:lstStyle/>
          <a:p>
            <a:pPr algn="l">
              <a:lnSpc>
                <a:spcPts val="3999"/>
              </a:lnSpc>
            </a:pPr>
            <a:r>
              <a:rPr lang="en-US" sz="2499">
                <a:solidFill>
                  <a:srgbClr val="2B2C30"/>
                </a:solidFill>
                <a:latin typeface="Public Sans"/>
                <a:ea typeface="Public Sans"/>
                <a:cs typeface="Public Sans"/>
                <a:sym typeface="Public Sans"/>
              </a:rPr>
              <a:t>INSIGHTS</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Key KPIs include New and Repeat passengers.</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Surat and Lucknow have the highest repeat passenger rates, while Mysore, Coimbatore, and Chandigarh report the lowest. </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April and May recorded the peak repeat passenger rates.</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Across all cities, 2-Trips make up the highest percentage of trips, whereas 8, 9, and 10-trips account for the lowest percentages. </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Jaipur leads with the highest percentage of trips taken overall.</a:t>
            </a:r>
          </a:p>
          <a:p>
            <a:pPr algn="l">
              <a:lnSpc>
                <a:spcPts val="2880"/>
              </a:lnSpc>
            </a:pPr>
            <a:endParaRPr lang="en-US" sz="2499">
              <a:solidFill>
                <a:srgbClr val="2B2C30"/>
              </a:solidFill>
              <a:latin typeface="Public Sans"/>
              <a:ea typeface="Public Sans"/>
              <a:cs typeface="Public Sans"/>
              <a:sym typeface="Public Sans"/>
            </a:endParaRPr>
          </a:p>
          <a:p>
            <a:pPr algn="l">
              <a:lnSpc>
                <a:spcPts val="2880"/>
              </a:lnSpc>
            </a:pPr>
            <a:endParaRPr lang="en-US" sz="2499">
              <a:solidFill>
                <a:srgbClr val="2B2C30"/>
              </a:solidFill>
              <a:latin typeface="Public Sans"/>
              <a:ea typeface="Public Sans"/>
              <a:cs typeface="Public Sans"/>
              <a:sym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06866" y="1574819"/>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1393825"/>
          </a:xfrm>
          <a:prstGeom prst="rect">
            <a:avLst/>
          </a:prstGeom>
        </p:spPr>
        <p:txBody>
          <a:bodyPr lIns="0" tIns="0" rIns="0" bIns="0" rtlCol="0" anchor="t">
            <a:spAutoFit/>
          </a:bodyPr>
          <a:lstStyle/>
          <a:p>
            <a:pPr algn="ctr">
              <a:lnSpc>
                <a:spcPts val="5599"/>
              </a:lnSpc>
            </a:pPr>
            <a:r>
              <a:rPr lang="en-US" sz="3999" b="1" spc="907">
                <a:solidFill>
                  <a:srgbClr val="2B2C30"/>
                </a:solidFill>
                <a:latin typeface="Public Sans Bold"/>
                <a:ea typeface="Public Sans Bold"/>
                <a:cs typeface="Public Sans Bold"/>
                <a:sym typeface="Public Sans Bold"/>
              </a:rPr>
              <a:t>TARGET REPORT</a:t>
            </a:r>
          </a:p>
          <a:p>
            <a:pPr algn="ctr">
              <a:lnSpc>
                <a:spcPts val="5599"/>
              </a:lnSpc>
              <a:spcBef>
                <a:spcPct val="0"/>
              </a:spcBef>
            </a:pPr>
            <a:endParaRPr lang="en-US" sz="3999" b="1" spc="90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66" y="2542788"/>
            <a:ext cx="15666288" cy="3748404"/>
          </a:xfrm>
          <a:prstGeom prst="rect">
            <a:avLst/>
          </a:prstGeom>
        </p:spPr>
        <p:txBody>
          <a:bodyPr lIns="0" tIns="0" rIns="0" bIns="0" rtlCol="0" anchor="t">
            <a:spAutoFit/>
          </a:bodyPr>
          <a:lstStyle/>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Evaluate monthly performance by comparing total trips to target trips and new passengers to target passengers.</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Analyze the average percentage rating by comparing actual passenger ratings with the target passenger ratings.</a:t>
            </a:r>
          </a:p>
          <a:p>
            <a:pPr algn="l">
              <a:lnSpc>
                <a:spcPts val="3999"/>
              </a:lnSpc>
            </a:pPr>
            <a:endParaRPr lang="en-US" sz="2499">
              <a:solidFill>
                <a:srgbClr val="2B2C30"/>
              </a:solidFill>
              <a:latin typeface="Public Sans"/>
              <a:ea typeface="Public Sans"/>
              <a:cs typeface="Public Sans"/>
              <a:sym typeface="Public Sans"/>
            </a:endParaRPr>
          </a:p>
          <a:p>
            <a:pPr algn="l">
              <a:lnSpc>
                <a:spcPts val="2880"/>
              </a:lnSpc>
            </a:pPr>
            <a:endParaRPr lang="en-US" sz="2499">
              <a:solidFill>
                <a:srgbClr val="2B2C30"/>
              </a:solidFill>
              <a:latin typeface="Public Sans"/>
              <a:ea typeface="Public Sans"/>
              <a:cs typeface="Public Sans"/>
              <a:sym typeface="Public Sans"/>
            </a:endParaRPr>
          </a:p>
          <a:p>
            <a:pPr algn="l">
              <a:lnSpc>
                <a:spcPts val="2880"/>
              </a:lnSpc>
            </a:pPr>
            <a:endParaRPr lang="en-US" sz="2499">
              <a:solidFill>
                <a:srgbClr val="2B2C30"/>
              </a:solidFill>
              <a:latin typeface="Public Sans"/>
              <a:ea typeface="Public Sans"/>
              <a:cs typeface="Public Sans"/>
              <a:sym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06866" y="1574819"/>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3247266" y="2449044"/>
            <a:ext cx="12213913" cy="6809256"/>
          </a:xfrm>
          <a:custGeom>
            <a:avLst/>
            <a:gdLst/>
            <a:ahLst/>
            <a:cxnLst/>
            <a:rect l="l" t="t" r="r" b="b"/>
            <a:pathLst>
              <a:path w="12213913" h="6809256">
                <a:moveTo>
                  <a:pt x="0" y="0"/>
                </a:moveTo>
                <a:lnTo>
                  <a:pt x="12213913" y="0"/>
                </a:lnTo>
                <a:lnTo>
                  <a:pt x="12213913" y="6809256"/>
                </a:lnTo>
                <a:lnTo>
                  <a:pt x="0" y="6809256"/>
                </a:lnTo>
                <a:lnTo>
                  <a:pt x="0" y="0"/>
                </a:lnTo>
                <a:close/>
              </a:path>
            </a:pathLst>
          </a:custGeom>
          <a:blipFill>
            <a:blip r:embed="rId2"/>
            <a:stretch>
              <a:fillRect/>
            </a:stretch>
          </a:blipFill>
          <a:ln w="12700">
            <a:solidFill>
              <a:schemeClr val="tx1"/>
            </a:solidFill>
          </a:ln>
          <a:effectLst>
            <a:outerShdw blurRad="63500" sx="102000" sy="102000" algn="ctr" rotWithShape="0">
              <a:prstClr val="black">
                <a:alpha val="40000"/>
              </a:prstClr>
            </a:outerShdw>
          </a:effectLst>
        </p:spPr>
      </p:sp>
      <p:sp>
        <p:nvSpPr>
          <p:cNvPr id="4" name="TextBox 4"/>
          <p:cNvSpPr txBox="1"/>
          <p:nvPr/>
        </p:nvSpPr>
        <p:spPr>
          <a:xfrm>
            <a:off x="1006871" y="942975"/>
            <a:ext cx="16230600" cy="688975"/>
          </a:xfrm>
          <a:prstGeom prst="rect">
            <a:avLst/>
          </a:prstGeom>
        </p:spPr>
        <p:txBody>
          <a:bodyPr lIns="0" tIns="0" rIns="0" bIns="0" rtlCol="0" anchor="t">
            <a:spAutoFit/>
          </a:bodyPr>
          <a:lstStyle/>
          <a:p>
            <a:pPr algn="ctr">
              <a:lnSpc>
                <a:spcPts val="5599"/>
              </a:lnSpc>
              <a:spcBef>
                <a:spcPct val="0"/>
              </a:spcBef>
            </a:pPr>
            <a:r>
              <a:rPr lang="en-US" sz="3999" b="1" spc="907">
                <a:solidFill>
                  <a:srgbClr val="2B2C30"/>
                </a:solidFill>
                <a:latin typeface="Public Sans Bold"/>
                <a:ea typeface="Public Sans Bold"/>
                <a:cs typeface="Public Sans Bold"/>
                <a:sym typeface="Public Sans Bold"/>
              </a:rPr>
              <a:t>TRIP INSIGHTS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06866" y="1574819"/>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1393825"/>
          </a:xfrm>
          <a:prstGeom prst="rect">
            <a:avLst/>
          </a:prstGeom>
        </p:spPr>
        <p:txBody>
          <a:bodyPr lIns="0" tIns="0" rIns="0" bIns="0" rtlCol="0" anchor="t">
            <a:spAutoFit/>
          </a:bodyPr>
          <a:lstStyle/>
          <a:p>
            <a:pPr algn="ctr">
              <a:lnSpc>
                <a:spcPts val="5599"/>
              </a:lnSpc>
            </a:pPr>
            <a:r>
              <a:rPr lang="en-US" sz="3999" b="1" spc="907">
                <a:solidFill>
                  <a:srgbClr val="2B2C30"/>
                </a:solidFill>
                <a:latin typeface="Public Sans Bold"/>
                <a:ea typeface="Public Sans Bold"/>
                <a:cs typeface="Public Sans Bold"/>
                <a:sym typeface="Public Sans Bold"/>
              </a:rPr>
              <a:t>TRIP INSIGHTS</a:t>
            </a:r>
          </a:p>
          <a:p>
            <a:pPr algn="ctr">
              <a:lnSpc>
                <a:spcPts val="5599"/>
              </a:lnSpc>
              <a:spcBef>
                <a:spcPct val="0"/>
              </a:spcBef>
            </a:pPr>
            <a:endParaRPr lang="en-US" sz="3999" b="1" spc="90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66" y="2419736"/>
            <a:ext cx="16230594" cy="6415404"/>
          </a:xfrm>
          <a:prstGeom prst="rect">
            <a:avLst/>
          </a:prstGeom>
        </p:spPr>
        <p:txBody>
          <a:bodyPr lIns="0" tIns="0" rIns="0" bIns="0" rtlCol="0" anchor="t">
            <a:spAutoFit/>
          </a:bodyPr>
          <a:lstStyle/>
          <a:p>
            <a:pPr algn="l">
              <a:lnSpc>
                <a:spcPts val="3999"/>
              </a:lnSpc>
            </a:pPr>
            <a:r>
              <a:rPr lang="en-US" sz="2499">
                <a:solidFill>
                  <a:srgbClr val="2B2C30"/>
                </a:solidFill>
                <a:latin typeface="Public Sans"/>
                <a:ea typeface="Public Sans"/>
                <a:cs typeface="Public Sans"/>
                <a:sym typeface="Public Sans"/>
              </a:rPr>
              <a:t>INSIGHTS</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Key KPIs include Total Trips and Target Trips. Both January and June fell short of their targets, with June requiring an additional 11.34% trips to meet the goal— a higher shortfall than January.</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April was the only month that achieved the target for new passenger arrivals, while the other months underperformed.</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For passenger ratings, Mysore, Jaipur, and Kochi successfully met their targets, whereas other cities fell short.</a:t>
            </a:r>
          </a:p>
          <a:p>
            <a:pPr algn="l">
              <a:lnSpc>
                <a:spcPts val="3999"/>
              </a:lnSpc>
            </a:pPr>
            <a:endParaRPr lang="en-US" sz="2499">
              <a:solidFill>
                <a:srgbClr val="2B2C30"/>
              </a:solidFill>
              <a:latin typeface="Public Sans"/>
              <a:ea typeface="Public Sans"/>
              <a:cs typeface="Public Sans"/>
              <a:sym typeface="Public Sans"/>
            </a:endParaRPr>
          </a:p>
          <a:p>
            <a:pPr marL="539749" lvl="1" indent="-269875" algn="l">
              <a:lnSpc>
                <a:spcPts val="3999"/>
              </a:lnSpc>
              <a:buFont typeface="Arial"/>
              <a:buChar char="•"/>
            </a:pPr>
            <a:r>
              <a:rPr lang="en-US" sz="2499">
                <a:solidFill>
                  <a:srgbClr val="2B2C30"/>
                </a:solidFill>
                <a:latin typeface="Public Sans"/>
                <a:ea typeface="Public Sans"/>
                <a:cs typeface="Public Sans"/>
                <a:sym typeface="Public Sans"/>
              </a:rPr>
              <a:t>Passenger satisfaction was notably higher in tourist cities compared to business hubs.</a:t>
            </a:r>
          </a:p>
          <a:p>
            <a:pPr algn="l">
              <a:lnSpc>
                <a:spcPts val="2880"/>
              </a:lnSpc>
            </a:pPr>
            <a:endParaRPr lang="en-US" sz="2499">
              <a:solidFill>
                <a:srgbClr val="2B2C30"/>
              </a:solidFill>
              <a:latin typeface="Public Sans"/>
              <a:ea typeface="Public Sans"/>
              <a:cs typeface="Public Sans"/>
              <a:sym typeface="Public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117566" y="5801849"/>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95742" y="6015876"/>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FOR WATCHING THE PRESENTATION</a:t>
            </a:r>
          </a:p>
        </p:txBody>
      </p:sp>
      <p:sp>
        <p:nvSpPr>
          <p:cNvPr id="4" name="TextBox 4"/>
          <p:cNvSpPr txBox="1"/>
          <p:nvPr/>
        </p:nvSpPr>
        <p:spPr>
          <a:xfrm>
            <a:off x="939834" y="3619500"/>
            <a:ext cx="16408332" cy="2084083"/>
          </a:xfrm>
          <a:prstGeom prst="rect">
            <a:avLst/>
          </a:prstGeom>
        </p:spPr>
        <p:txBody>
          <a:bodyPr lIns="0" tIns="0" rIns="0" bIns="0" rtlCol="0" anchor="t">
            <a:spAutoFit/>
          </a:bodyPr>
          <a:lstStyle/>
          <a:p>
            <a:pPr algn="l">
              <a:lnSpc>
                <a:spcPts val="15250"/>
              </a:lnSpc>
            </a:pPr>
            <a:r>
              <a:rPr lang="en-US" sz="16758" spc="83" dirty="0">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AGENDA</a:t>
            </a:r>
          </a:p>
        </p:txBody>
      </p:sp>
      <p:sp>
        <p:nvSpPr>
          <p:cNvPr id="4" name="TextBox 4"/>
          <p:cNvSpPr txBox="1"/>
          <p:nvPr/>
        </p:nvSpPr>
        <p:spPr>
          <a:xfrm>
            <a:off x="721121" y="2074665"/>
            <a:ext cx="9708394" cy="4804548"/>
          </a:xfrm>
          <a:prstGeom prst="rect">
            <a:avLst/>
          </a:prstGeom>
        </p:spPr>
        <p:txBody>
          <a:bodyPr lIns="0" tIns="0" rIns="0" bIns="0" rtlCol="0" anchor="t">
            <a:spAutoFit/>
          </a:bodyPr>
          <a:lstStyle/>
          <a:p>
            <a:pPr marL="745052" lvl="1" indent="-372526" algn="l">
              <a:lnSpc>
                <a:spcPts val="6453"/>
              </a:lnSpc>
              <a:buFont typeface="Arial"/>
              <a:buChar char="•"/>
            </a:pPr>
            <a:r>
              <a:rPr lang="en-US" sz="3450">
                <a:solidFill>
                  <a:srgbClr val="2B2C30"/>
                </a:solidFill>
                <a:latin typeface="Public Sans"/>
                <a:ea typeface="Public Sans"/>
                <a:cs typeface="Public Sans"/>
                <a:sym typeface="Public Sans"/>
              </a:rPr>
              <a:t>Introduction</a:t>
            </a:r>
          </a:p>
          <a:p>
            <a:pPr marL="745052" lvl="1" indent="-372526" algn="l">
              <a:lnSpc>
                <a:spcPts val="6453"/>
              </a:lnSpc>
              <a:buFont typeface="Arial"/>
              <a:buChar char="•"/>
            </a:pPr>
            <a:r>
              <a:rPr lang="en-US" sz="3450">
                <a:solidFill>
                  <a:srgbClr val="2B2C30"/>
                </a:solidFill>
                <a:latin typeface="Public Sans"/>
                <a:ea typeface="Public Sans"/>
                <a:cs typeface="Public Sans"/>
                <a:sym typeface="Public Sans"/>
              </a:rPr>
              <a:t>Problem Statement</a:t>
            </a:r>
          </a:p>
          <a:p>
            <a:pPr marL="745052" lvl="1" indent="-372526" algn="l">
              <a:lnSpc>
                <a:spcPts val="6453"/>
              </a:lnSpc>
              <a:buFont typeface="Arial"/>
              <a:buChar char="•"/>
            </a:pPr>
            <a:r>
              <a:rPr lang="en-US" sz="3450">
                <a:solidFill>
                  <a:srgbClr val="2B2C30"/>
                </a:solidFill>
                <a:latin typeface="Public Sans"/>
                <a:ea typeface="Public Sans"/>
                <a:cs typeface="Public Sans"/>
                <a:sym typeface="Public Sans"/>
              </a:rPr>
              <a:t>Good Cabs: Unveiling Performance Insights and Emerging Trends</a:t>
            </a:r>
          </a:p>
          <a:p>
            <a:pPr marL="745052" lvl="1" indent="-372526" algn="l">
              <a:lnSpc>
                <a:spcPts val="6453"/>
              </a:lnSpc>
              <a:buFont typeface="Arial"/>
              <a:buChar char="•"/>
            </a:pPr>
            <a:r>
              <a:rPr lang="en-US" sz="3450">
                <a:solidFill>
                  <a:srgbClr val="2B2C30"/>
                </a:solidFill>
                <a:latin typeface="Public Sans"/>
                <a:ea typeface="Public Sans"/>
                <a:cs typeface="Public Sans"/>
                <a:sym typeface="Public Sans"/>
              </a:rPr>
              <a:t>Data Modelling</a:t>
            </a:r>
          </a:p>
          <a:p>
            <a:pPr marL="745052" lvl="1" indent="-372526" algn="l">
              <a:lnSpc>
                <a:spcPts val="6453"/>
              </a:lnSpc>
              <a:buFont typeface="Arial"/>
              <a:buChar char="•"/>
            </a:pPr>
            <a:r>
              <a:rPr lang="en-US" sz="3450">
                <a:solidFill>
                  <a:srgbClr val="2B2C30"/>
                </a:solidFill>
                <a:latin typeface="Public Sans"/>
                <a:ea typeface="Public Sans"/>
                <a:cs typeface="Public Sans"/>
                <a:sym typeface="Public Sans"/>
              </a:rPr>
              <a:t>Report Pages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689" y="4098668"/>
            <a:ext cx="16230600" cy="863600"/>
          </a:xfrm>
          <a:prstGeom prst="rect">
            <a:avLst/>
          </a:prstGeom>
        </p:spPr>
        <p:txBody>
          <a:bodyPr lIns="0" tIns="0" rIns="0" bIns="0" rtlCol="0" anchor="t">
            <a:spAutoFit/>
          </a:bodyPr>
          <a:lstStyle/>
          <a:p>
            <a:pPr algn="ctr">
              <a:lnSpc>
                <a:spcPts val="7000"/>
              </a:lnSpc>
              <a:spcBef>
                <a:spcPct val="0"/>
              </a:spcBef>
            </a:pPr>
            <a:r>
              <a:rPr lang="en-US" sz="5000" b="1" spc="1135">
                <a:solidFill>
                  <a:srgbClr val="2B2C30"/>
                </a:solidFill>
                <a:latin typeface="Public Sans Bold"/>
                <a:ea typeface="Public Sans Bold"/>
                <a:cs typeface="Public Sans Bold"/>
                <a:sym typeface="Public Sans Bold"/>
              </a:rPr>
              <a:t>INTRODUCTION</a:t>
            </a:r>
          </a:p>
        </p:txBody>
      </p:sp>
      <p:sp>
        <p:nvSpPr>
          <p:cNvPr id="3" name="AutoShape 3"/>
          <p:cNvSpPr/>
          <p:nvPr/>
        </p:nvSpPr>
        <p:spPr>
          <a:xfrm flipV="1">
            <a:off x="1028695" y="5148262"/>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23925"/>
            <a:ext cx="16230600" cy="863600"/>
          </a:xfrm>
          <a:prstGeom prst="rect">
            <a:avLst/>
          </a:prstGeom>
        </p:spPr>
        <p:txBody>
          <a:bodyPr lIns="0" tIns="0" rIns="0" bIns="0" rtlCol="0" anchor="t">
            <a:spAutoFit/>
          </a:bodyPr>
          <a:lstStyle/>
          <a:p>
            <a:pPr algn="ctr">
              <a:lnSpc>
                <a:spcPts val="7000"/>
              </a:lnSpc>
              <a:spcBef>
                <a:spcPct val="0"/>
              </a:spcBef>
            </a:pPr>
            <a:r>
              <a:rPr lang="en-US" sz="5000" b="1" spc="1135">
                <a:solidFill>
                  <a:srgbClr val="2B2C30"/>
                </a:solidFill>
                <a:latin typeface="Public Sans Bold"/>
                <a:ea typeface="Public Sans Bold"/>
                <a:cs typeface="Public Sans Bold"/>
                <a:sym typeface="Public Sans Bold"/>
              </a:rPr>
              <a:t>GOODCABS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244987" y="2571611"/>
            <a:ext cx="15451155" cy="4657725"/>
          </a:xfrm>
          <a:prstGeom prst="rect">
            <a:avLst/>
          </a:prstGeom>
        </p:spPr>
        <p:txBody>
          <a:bodyPr lIns="0" tIns="0" rIns="0" bIns="0" rtlCol="0" anchor="t">
            <a:spAutoFit/>
          </a:bodyPr>
          <a:lstStyle/>
          <a:p>
            <a:pPr marL="539749" lvl="1" indent="-269875" algn="l">
              <a:lnSpc>
                <a:spcPts val="3749"/>
              </a:lnSpc>
              <a:buFont typeface="Arial"/>
              <a:buChar char="•"/>
            </a:pPr>
            <a:r>
              <a:rPr lang="en-US" sz="2499">
                <a:solidFill>
                  <a:srgbClr val="2B2C30"/>
                </a:solidFill>
                <a:latin typeface="Public Sans"/>
                <a:ea typeface="Public Sans"/>
                <a:cs typeface="Public Sans"/>
                <a:sym typeface="Public Sans"/>
              </a:rPr>
              <a:t>Good Cabs, a rapidly growing cab service, entered the Indian market two years ago and has already made its mark by expanding to tier-2 cities. </a:t>
            </a:r>
          </a:p>
          <a:p>
            <a:pPr algn="l">
              <a:lnSpc>
                <a:spcPts val="3749"/>
              </a:lnSpc>
            </a:pPr>
            <a:endParaRPr lang="en-US" sz="2499">
              <a:solidFill>
                <a:srgbClr val="2B2C30"/>
              </a:solidFill>
              <a:latin typeface="Public Sans"/>
              <a:ea typeface="Public Sans"/>
              <a:cs typeface="Public Sans"/>
              <a:sym typeface="Public Sans"/>
            </a:endParaRPr>
          </a:p>
          <a:p>
            <a:pPr marL="539749" lvl="1" indent="-269875" algn="l">
              <a:lnSpc>
                <a:spcPts val="3749"/>
              </a:lnSpc>
              <a:buFont typeface="Arial"/>
              <a:buChar char="•"/>
            </a:pPr>
            <a:r>
              <a:rPr lang="en-US" sz="2499">
                <a:solidFill>
                  <a:srgbClr val="2B2C30"/>
                </a:solidFill>
                <a:latin typeface="Public Sans"/>
                <a:ea typeface="Public Sans"/>
                <a:cs typeface="Public Sans"/>
                <a:sym typeface="Public Sans"/>
              </a:rPr>
              <a:t>Driven by their mission to empower local drivers, Good Cabs is committed to creating sustainable livelihoods and supporting hometown communities.</a:t>
            </a:r>
          </a:p>
          <a:p>
            <a:pPr algn="l">
              <a:lnSpc>
                <a:spcPts val="3749"/>
              </a:lnSpc>
            </a:pPr>
            <a:endParaRPr lang="en-US" sz="2499">
              <a:solidFill>
                <a:srgbClr val="2B2C30"/>
              </a:solidFill>
              <a:latin typeface="Public Sans"/>
              <a:ea typeface="Public Sans"/>
              <a:cs typeface="Public Sans"/>
              <a:sym typeface="Public Sans"/>
            </a:endParaRPr>
          </a:p>
          <a:p>
            <a:pPr marL="539749" lvl="1" indent="-269875" algn="l">
              <a:lnSpc>
                <a:spcPts val="3749"/>
              </a:lnSpc>
              <a:buFont typeface="Arial"/>
              <a:buChar char="•"/>
            </a:pPr>
            <a:r>
              <a:rPr lang="en-US" sz="2499">
                <a:solidFill>
                  <a:srgbClr val="2B2C30"/>
                </a:solidFill>
                <a:latin typeface="Public Sans"/>
                <a:ea typeface="Public Sans"/>
                <a:cs typeface="Public Sans"/>
                <a:sym typeface="Public Sans"/>
              </a:rPr>
              <a:t>Now, as they scale further, the management is keen to evaluate their performance across critical areas: trip volumes, revenue growth, customer satisfaction, and the achievement of ambitious business targets. By focusing on these metrics, Good Cabs aims to ensure they continue delivering quality service while making a positive social impact.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48601"/>
          </a:xfrm>
          <a:prstGeom prst="rect">
            <a:avLst/>
          </a:prstGeom>
        </p:spPr>
        <p:txBody>
          <a:bodyPr lIns="0" tIns="0" rIns="0" bIns="0" rtlCol="0" anchor="t">
            <a:spAutoFit/>
          </a:bodyPr>
          <a:lstStyle/>
          <a:p>
            <a:pPr algn="ctr">
              <a:lnSpc>
                <a:spcPts val="5200"/>
              </a:lnSpc>
              <a:spcBef>
                <a:spcPct val="0"/>
              </a:spcBef>
            </a:pPr>
            <a:r>
              <a:rPr lang="en-US" sz="3714" b="1" spc="843">
                <a:solidFill>
                  <a:srgbClr val="2B2C30"/>
                </a:solidFill>
                <a:latin typeface="Public Sans Bold"/>
                <a:ea typeface="Public Sans Bold"/>
                <a:cs typeface="Public Sans Bold"/>
                <a:sym typeface="Public Sans Bold"/>
              </a:rPr>
              <a:t>PROBLEM STATEMENT</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2492220"/>
            <a:ext cx="16208771" cy="6127750"/>
          </a:xfrm>
          <a:prstGeom prst="rect">
            <a:avLst/>
          </a:prstGeom>
        </p:spPr>
        <p:txBody>
          <a:bodyPr lIns="0" tIns="0" rIns="0" bIns="0" rtlCol="0" anchor="t">
            <a:spAutoFit/>
          </a:bodyPr>
          <a:lstStyle/>
          <a:p>
            <a:pPr algn="l">
              <a:lnSpc>
                <a:spcPts val="3499"/>
              </a:lnSpc>
            </a:pPr>
            <a:r>
              <a:rPr lang="en-US" sz="2499">
                <a:solidFill>
                  <a:srgbClr val="2B2C30"/>
                </a:solidFill>
                <a:latin typeface="Public Sans"/>
                <a:ea typeface="Public Sans"/>
                <a:cs typeface="Public Sans"/>
                <a:sym typeface="Public Sans"/>
              </a:rPr>
              <a:t>Provide Insights to the Chief of Operations in the Transportation</a:t>
            </a:r>
          </a:p>
          <a:p>
            <a:pPr algn="l">
              <a:lnSpc>
                <a:spcPts val="3499"/>
              </a:lnSpc>
            </a:pPr>
            <a:endParaRPr lang="en-US" sz="2499">
              <a:solidFill>
                <a:srgbClr val="2B2C30"/>
              </a:solidFill>
              <a:latin typeface="Public Sans"/>
              <a:ea typeface="Public Sans"/>
              <a:cs typeface="Public Sans"/>
              <a:sym typeface="Public Sans"/>
            </a:endParaRPr>
          </a:p>
          <a:p>
            <a:pPr marL="539749" lvl="1" indent="-269875" algn="l">
              <a:lnSpc>
                <a:spcPts val="3499"/>
              </a:lnSpc>
              <a:buFont typeface="Arial"/>
              <a:buChar char="•"/>
            </a:pPr>
            <a:r>
              <a:rPr lang="en-US" sz="2499">
                <a:solidFill>
                  <a:srgbClr val="2B2C30"/>
                </a:solidFill>
                <a:latin typeface="Public Sans"/>
                <a:ea typeface="Public Sans"/>
                <a:cs typeface="Public Sans"/>
                <a:sym typeface="Public Sans"/>
              </a:rPr>
              <a:t>Good Cabs, a cab service company established two years ago, has gained a strong foothold in the Indian market, focusing on tier-2 cities. Unlike other cab service providers, </a:t>
            </a:r>
          </a:p>
          <a:p>
            <a:pPr algn="l">
              <a:lnSpc>
                <a:spcPts val="3499"/>
              </a:lnSpc>
            </a:pPr>
            <a:endParaRPr lang="en-US" sz="2499">
              <a:solidFill>
                <a:srgbClr val="2B2C30"/>
              </a:solidFill>
              <a:latin typeface="Public Sans"/>
              <a:ea typeface="Public Sans"/>
              <a:cs typeface="Public Sans"/>
              <a:sym typeface="Public Sans"/>
            </a:endParaRPr>
          </a:p>
          <a:p>
            <a:pPr marL="539749" lvl="1" indent="-269875" algn="l">
              <a:lnSpc>
                <a:spcPts val="3499"/>
              </a:lnSpc>
              <a:buFont typeface="Arial"/>
              <a:buChar char="•"/>
            </a:pPr>
            <a:r>
              <a:rPr lang="en-US" sz="2499">
                <a:solidFill>
                  <a:srgbClr val="2B2C30"/>
                </a:solidFill>
                <a:latin typeface="Public Sans"/>
                <a:ea typeface="Public Sans"/>
                <a:cs typeface="Public Sans"/>
                <a:sym typeface="Public Sans"/>
              </a:rPr>
              <a:t>Good Cabs is committed to supporting local drivers and helping them make a sustainable living in their hometowns while ensuring excellent service to passengers. </a:t>
            </a:r>
          </a:p>
          <a:p>
            <a:pPr algn="l">
              <a:lnSpc>
                <a:spcPts val="3499"/>
              </a:lnSpc>
            </a:pPr>
            <a:endParaRPr lang="en-US" sz="2499">
              <a:solidFill>
                <a:srgbClr val="2B2C30"/>
              </a:solidFill>
              <a:latin typeface="Public Sans"/>
              <a:ea typeface="Public Sans"/>
              <a:cs typeface="Public Sans"/>
              <a:sym typeface="Public Sans"/>
            </a:endParaRPr>
          </a:p>
          <a:p>
            <a:pPr marL="539749" lvl="1" indent="-269875" algn="l">
              <a:lnSpc>
                <a:spcPts val="3499"/>
              </a:lnSpc>
              <a:buFont typeface="Arial"/>
              <a:buChar char="•"/>
            </a:pPr>
            <a:r>
              <a:rPr lang="en-US" sz="2499">
                <a:solidFill>
                  <a:srgbClr val="2B2C30"/>
                </a:solidFill>
                <a:latin typeface="Public Sans"/>
                <a:ea typeface="Public Sans"/>
                <a:cs typeface="Public Sans"/>
                <a:sym typeface="Public Sans"/>
              </a:rPr>
              <a:t>With operations in ten tier-2 cities across India, Good Cabs has set ambitious performance targets in 2024 to drive growth and improve passenger satisfaction.</a:t>
            </a:r>
          </a:p>
          <a:p>
            <a:pPr algn="l">
              <a:lnSpc>
                <a:spcPts val="3499"/>
              </a:lnSpc>
            </a:pPr>
            <a:endParaRPr lang="en-US" sz="2499">
              <a:solidFill>
                <a:srgbClr val="2B2C30"/>
              </a:solidFill>
              <a:latin typeface="Public Sans"/>
              <a:ea typeface="Public Sans"/>
              <a:cs typeface="Public Sans"/>
              <a:sym typeface="Public Sans"/>
            </a:endParaRPr>
          </a:p>
          <a:p>
            <a:pPr marL="539749" lvl="1" indent="-269875" algn="l">
              <a:lnSpc>
                <a:spcPts val="3499"/>
              </a:lnSpc>
              <a:buFont typeface="Arial"/>
              <a:buChar char="•"/>
            </a:pPr>
            <a:r>
              <a:rPr lang="en-US" sz="2499">
                <a:solidFill>
                  <a:srgbClr val="2B2C30"/>
                </a:solidFill>
                <a:latin typeface="Public Sans"/>
                <a:ea typeface="Public Sans"/>
                <a:cs typeface="Public Sans"/>
                <a:sym typeface="Public Sans"/>
              </a:rPr>
              <a:t>As part of this initiative, the Good Cabs management team aims to assess the company’s performance across key metrics, including trip volume, passenger satisfaction, repeat passenger rate, trip distribution, and the balance between new and repeat passengers.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42571" y="352729"/>
            <a:ext cx="16230600" cy="1631766"/>
          </a:xfrm>
          <a:prstGeom prst="rect">
            <a:avLst/>
          </a:prstGeom>
        </p:spPr>
        <p:txBody>
          <a:bodyPr lIns="0" tIns="0" rIns="0" bIns="0" rtlCol="0" anchor="t">
            <a:spAutoFit/>
          </a:bodyPr>
          <a:lstStyle/>
          <a:p>
            <a:pPr algn="ctr">
              <a:lnSpc>
                <a:spcPts val="3919"/>
              </a:lnSpc>
            </a:pPr>
            <a:r>
              <a:rPr lang="en-US" sz="2799" b="1" spc="635">
                <a:solidFill>
                  <a:srgbClr val="2B2C30"/>
                </a:solidFill>
                <a:latin typeface="Public Sans Bold"/>
                <a:ea typeface="Public Sans Bold"/>
                <a:cs typeface="Public Sans Bold"/>
                <a:sym typeface="Public Sans Bold"/>
              </a:rPr>
              <a:t>GOOD CABS: UNVEILING PERFORMANCE INSIGHTS AND EMERGING TRENDS</a:t>
            </a:r>
          </a:p>
          <a:p>
            <a:pPr algn="l">
              <a:lnSpc>
                <a:spcPts val="5200"/>
              </a:lnSpc>
              <a:spcBef>
                <a:spcPct val="0"/>
              </a:spcBef>
            </a:pPr>
            <a:endParaRPr lang="en-US" sz="2799" b="1" spc="635">
              <a:solidFill>
                <a:srgbClr val="2B2C30"/>
              </a:solidFill>
              <a:latin typeface="Public Sans Bold"/>
              <a:ea typeface="Public Sans Bold"/>
              <a:cs typeface="Public Sans Bold"/>
              <a:sym typeface="Public Sans Bold"/>
            </a:endParaRPr>
          </a:p>
        </p:txBody>
      </p:sp>
      <p:sp>
        <p:nvSpPr>
          <p:cNvPr id="3" name="AutoShape 3"/>
          <p:cNvSpPr/>
          <p:nvPr/>
        </p:nvSpPr>
        <p:spPr>
          <a:xfrm flipV="1">
            <a:off x="442566" y="1637709"/>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2743884"/>
            <a:ext cx="15644471" cy="3646170"/>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Objective</a:t>
            </a:r>
          </a:p>
          <a:p>
            <a:pPr algn="l">
              <a:lnSpc>
                <a:spcPts val="4199"/>
              </a:lnSpc>
            </a:pPr>
            <a:endParaRPr lang="en-US" sz="2799">
              <a:solidFill>
                <a:srgbClr val="2B2C30"/>
              </a:solidFill>
              <a:latin typeface="Public Sans"/>
              <a:ea typeface="Public Sans"/>
              <a:cs typeface="Public Sans"/>
              <a:sym typeface="Public Sans"/>
            </a:endParaRPr>
          </a:p>
          <a:p>
            <a:pPr algn="l">
              <a:lnSpc>
                <a:spcPts val="4199"/>
              </a:lnSpc>
            </a:pPr>
            <a:endParaRPr lang="en-US" sz="2799">
              <a:solidFill>
                <a:srgbClr val="2B2C30"/>
              </a:solidFill>
              <a:latin typeface="Public Sans"/>
              <a:ea typeface="Public Sans"/>
              <a:cs typeface="Public Sans"/>
              <a:sym typeface="Public Sans"/>
            </a:endParaRPr>
          </a:p>
          <a:p>
            <a:pPr algn="l">
              <a:lnSpc>
                <a:spcPts val="4199"/>
              </a:lnSpc>
            </a:pPr>
            <a:r>
              <a:rPr lang="en-US" sz="2799">
                <a:solidFill>
                  <a:srgbClr val="2B2C30"/>
                </a:solidFill>
                <a:latin typeface="Public Sans"/>
                <a:ea typeface="Public Sans"/>
                <a:cs typeface="Public Sans"/>
                <a:sym typeface="Public Sans"/>
              </a:rPr>
              <a:t>The goal is to gain a deep insight into the company’s performance, uncover potential growth opportunities, and refine strategies to boost operational efficiency while elevating customer satisfaction.</a:t>
            </a:r>
          </a:p>
          <a:p>
            <a:pPr algn="l">
              <a:lnSpc>
                <a:spcPts val="4199"/>
              </a:lnSpc>
            </a:pPr>
            <a:endParaRPr lang="en-US" sz="2799">
              <a:solidFill>
                <a:srgbClr val="2B2C30"/>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DATA MODELLING</a:t>
            </a:r>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sp>
      <p:grpSp>
        <p:nvGrpSpPr>
          <p:cNvPr id="4" name="Group 4"/>
          <p:cNvGrpSpPr/>
          <p:nvPr/>
        </p:nvGrpSpPr>
        <p:grpSpPr>
          <a:xfrm>
            <a:off x="9144000" y="976883"/>
            <a:ext cx="8856663" cy="6860320"/>
            <a:chOff x="0" y="0"/>
            <a:chExt cx="2693836" cy="2086630"/>
          </a:xfrm>
        </p:grpSpPr>
        <p:sp>
          <p:nvSpPr>
            <p:cNvPr id="5" name="Freeform 5"/>
            <p:cNvSpPr/>
            <p:nvPr/>
          </p:nvSpPr>
          <p:spPr>
            <a:xfrm>
              <a:off x="0" y="0"/>
              <a:ext cx="2693836" cy="2086630"/>
            </a:xfrm>
            <a:custGeom>
              <a:avLst/>
              <a:gdLst/>
              <a:ahLst/>
              <a:cxnLst/>
              <a:rect l="l" t="t" r="r" b="b"/>
              <a:pathLst>
                <a:path w="2693836" h="2086630">
                  <a:moveTo>
                    <a:pt x="0" y="0"/>
                  </a:moveTo>
                  <a:lnTo>
                    <a:pt x="2693836" y="0"/>
                  </a:lnTo>
                  <a:lnTo>
                    <a:pt x="2693836" y="2086630"/>
                  </a:lnTo>
                  <a:lnTo>
                    <a:pt x="0" y="2086630"/>
                  </a:lnTo>
                  <a:close/>
                </a:path>
              </a:pathLst>
            </a:custGeom>
            <a:solidFill>
              <a:srgbClr val="000000">
                <a:alpha val="0"/>
              </a:srgbClr>
            </a:solidFill>
            <a:ln w="9525" cap="sq">
              <a:solidFill>
                <a:srgbClr val="2B2C30"/>
              </a:solidFill>
              <a:prstDash val="solid"/>
              <a:miter/>
            </a:ln>
          </p:spPr>
        </p:sp>
        <p:sp>
          <p:nvSpPr>
            <p:cNvPr id="6" name="TextBox 6"/>
            <p:cNvSpPr txBox="1"/>
            <p:nvPr/>
          </p:nvSpPr>
          <p:spPr>
            <a:xfrm>
              <a:off x="0" y="-28575"/>
              <a:ext cx="2693836" cy="2115205"/>
            </a:xfrm>
            <a:prstGeom prst="rect">
              <a:avLst/>
            </a:prstGeom>
          </p:spPr>
          <p:txBody>
            <a:bodyPr lIns="68580" tIns="68580" rIns="68580" bIns="68580" rtlCol="0" anchor="ctr"/>
            <a:lstStyle/>
            <a:p>
              <a:pPr algn="ctr">
                <a:lnSpc>
                  <a:spcPts val="1889"/>
                </a:lnSpc>
              </a:pPr>
              <a:endParaRPr/>
            </a:p>
          </p:txBody>
        </p:sp>
      </p:grpSp>
      <p:grpSp>
        <p:nvGrpSpPr>
          <p:cNvPr id="7" name="Group 7"/>
          <p:cNvGrpSpPr/>
          <p:nvPr/>
        </p:nvGrpSpPr>
        <p:grpSpPr>
          <a:xfrm>
            <a:off x="9566494" y="1311387"/>
            <a:ext cx="8011675" cy="6191311"/>
            <a:chOff x="0" y="0"/>
            <a:chExt cx="10682233" cy="8255082"/>
          </a:xfrm>
        </p:grpSpPr>
        <p:pic>
          <p:nvPicPr>
            <p:cNvPr id="8" name="Picture 8"/>
            <p:cNvPicPr>
              <a:picLocks noChangeAspect="1"/>
            </p:cNvPicPr>
            <p:nvPr/>
          </p:nvPicPr>
          <p:blipFill>
            <a:blip r:embed="rId2"/>
            <a:srcRect t="6091" b="6091"/>
            <a:stretch>
              <a:fillRect/>
            </a:stretch>
          </p:blipFill>
          <p:spPr>
            <a:xfrm>
              <a:off x="0" y="0"/>
              <a:ext cx="10682233" cy="8255082"/>
            </a:xfrm>
            <a:prstGeom prst="rect">
              <a:avLst/>
            </a:prstGeom>
          </p:spPr>
        </p:pic>
      </p:grpSp>
      <p:sp>
        <p:nvSpPr>
          <p:cNvPr id="9" name="TextBox 9"/>
          <p:cNvSpPr txBox="1"/>
          <p:nvPr/>
        </p:nvSpPr>
        <p:spPr>
          <a:xfrm>
            <a:off x="1028689" y="2227065"/>
            <a:ext cx="7877184" cy="4693920"/>
          </a:xfrm>
          <a:prstGeom prst="rect">
            <a:avLst/>
          </a:prstGeom>
        </p:spPr>
        <p:txBody>
          <a:bodyPr lIns="0" tIns="0" rIns="0" bIns="0" rtlCol="0" anchor="t">
            <a:spAutoFit/>
          </a:bodyPr>
          <a:lstStyle/>
          <a:p>
            <a:pPr marL="604519" lvl="1" indent="-302260" algn="l">
              <a:lnSpc>
                <a:spcPts val="4199"/>
              </a:lnSpc>
              <a:buFont typeface="Arial"/>
              <a:buChar char="•"/>
            </a:pPr>
            <a:r>
              <a:rPr lang="en-US" sz="2799">
                <a:solidFill>
                  <a:srgbClr val="2B2C30"/>
                </a:solidFill>
                <a:latin typeface="Public Sans"/>
                <a:ea typeface="Public Sans"/>
                <a:cs typeface="Public Sans"/>
                <a:sym typeface="Public Sans"/>
              </a:rPr>
              <a:t>The model is built on a star schema, where all fact tables are linked to dimension tables through one-to-many relationships.</a:t>
            </a:r>
          </a:p>
          <a:p>
            <a:pPr algn="l">
              <a:lnSpc>
                <a:spcPts val="4199"/>
              </a:lnSpc>
            </a:pPr>
            <a:endParaRPr lang="en-US" sz="2799">
              <a:solidFill>
                <a:srgbClr val="2B2C30"/>
              </a:solidFill>
              <a:latin typeface="Public Sans"/>
              <a:ea typeface="Public Sans"/>
              <a:cs typeface="Public Sans"/>
              <a:sym typeface="Public Sans"/>
            </a:endParaRPr>
          </a:p>
          <a:p>
            <a:pPr marL="604519" lvl="1" indent="-302260" algn="l">
              <a:lnSpc>
                <a:spcPts val="4199"/>
              </a:lnSpc>
              <a:buFont typeface="Arial"/>
              <a:buChar char="•"/>
            </a:pPr>
            <a:r>
              <a:rPr lang="en-US" sz="2799">
                <a:solidFill>
                  <a:srgbClr val="2B2C30"/>
                </a:solidFill>
                <a:latin typeface="Public Sans"/>
                <a:ea typeface="Public Sans"/>
                <a:cs typeface="Public Sans"/>
                <a:sym typeface="Public Sans"/>
              </a:rPr>
              <a:t>A bridge table was introduced by incorporating a month column to avoid a many-to-many relationship between dim_date and dim_repeat_trip_distribution. </a:t>
            </a:r>
          </a:p>
          <a:p>
            <a:pPr algn="l">
              <a:lnSpc>
                <a:spcPts val="4199"/>
              </a:lnSpc>
            </a:pPr>
            <a:endParaRPr lang="en-US" sz="2799">
              <a:solidFill>
                <a:srgbClr val="2B2C30"/>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93674" y="4756038"/>
            <a:ext cx="16230600" cy="863600"/>
          </a:xfrm>
          <a:prstGeom prst="rect">
            <a:avLst/>
          </a:prstGeom>
        </p:spPr>
        <p:txBody>
          <a:bodyPr lIns="0" tIns="0" rIns="0" bIns="0" rtlCol="0" anchor="t">
            <a:spAutoFit/>
          </a:bodyPr>
          <a:lstStyle/>
          <a:p>
            <a:pPr algn="ctr">
              <a:lnSpc>
                <a:spcPts val="7000"/>
              </a:lnSpc>
              <a:spcBef>
                <a:spcPct val="0"/>
              </a:spcBef>
            </a:pPr>
            <a:r>
              <a:rPr lang="en-US" sz="5000" b="1" spc="1135">
                <a:solidFill>
                  <a:srgbClr val="2B2C30"/>
                </a:solidFill>
                <a:latin typeface="Public Sans Bold"/>
                <a:ea typeface="Public Sans Bold"/>
                <a:cs typeface="Public Sans Bold"/>
                <a:sym typeface="Public Sans Bold"/>
              </a:rPr>
              <a:t>REPORT PAGES</a:t>
            </a:r>
          </a:p>
        </p:txBody>
      </p:sp>
      <p:sp>
        <p:nvSpPr>
          <p:cNvPr id="3" name="AutoShape 3"/>
          <p:cNvSpPr/>
          <p:nvPr/>
        </p:nvSpPr>
        <p:spPr>
          <a:xfrm flipV="1">
            <a:off x="684149" y="5624596"/>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33450"/>
            <a:ext cx="16230600" cy="1359351"/>
          </a:xfrm>
          <a:prstGeom prst="rect">
            <a:avLst/>
          </a:prstGeom>
        </p:spPr>
        <p:txBody>
          <a:bodyPr lIns="0" tIns="0" rIns="0" bIns="0" rtlCol="0" anchor="t">
            <a:spAutoFit/>
          </a:bodyPr>
          <a:lstStyle/>
          <a:p>
            <a:pPr algn="ctr">
              <a:lnSpc>
                <a:spcPts val="5600"/>
              </a:lnSpc>
            </a:pPr>
            <a:r>
              <a:rPr lang="en-US" sz="4000" b="1" spc="908">
                <a:solidFill>
                  <a:srgbClr val="2B2C30"/>
                </a:solidFill>
                <a:latin typeface="Public Sans Bold"/>
                <a:ea typeface="Public Sans Bold"/>
                <a:cs typeface="Public Sans Bold"/>
                <a:sym typeface="Public Sans Bold"/>
              </a:rPr>
              <a:t>CITY REPORT</a:t>
            </a:r>
          </a:p>
          <a:p>
            <a:pPr algn="l">
              <a:lnSpc>
                <a:spcPts val="5200"/>
              </a:lnSpc>
              <a:spcBef>
                <a:spcPct val="0"/>
              </a:spcBef>
            </a:pPr>
            <a:endParaRPr lang="en-US" sz="4000" b="1" spc="908">
              <a:solidFill>
                <a:srgbClr val="2B2C30"/>
              </a:solidFill>
              <a:latin typeface="Public Sans Bold"/>
              <a:ea typeface="Public Sans Bold"/>
              <a:cs typeface="Public Sans Bold"/>
              <a:sym typeface="Public Sans Bold"/>
            </a:endParaRPr>
          </a:p>
        </p:txBody>
      </p:sp>
      <p:sp>
        <p:nvSpPr>
          <p:cNvPr id="4" name="TextBox 4"/>
          <p:cNvSpPr txBox="1"/>
          <p:nvPr/>
        </p:nvSpPr>
        <p:spPr>
          <a:xfrm>
            <a:off x="1016407" y="2832220"/>
            <a:ext cx="16221064" cy="4001662"/>
          </a:xfrm>
          <a:prstGeom prst="rect">
            <a:avLst/>
          </a:prstGeom>
        </p:spPr>
        <p:txBody>
          <a:bodyPr lIns="0" tIns="0" rIns="0" bIns="0" rtlCol="0" anchor="t">
            <a:spAutoFit/>
          </a:bodyPr>
          <a:lstStyle/>
          <a:p>
            <a:pPr marL="706307" lvl="1" indent="-353153" algn="l">
              <a:lnSpc>
                <a:spcPts val="4580"/>
              </a:lnSpc>
              <a:buFont typeface="Arial"/>
              <a:buChar char="•"/>
            </a:pPr>
            <a:r>
              <a:rPr lang="en-US" sz="3271">
                <a:solidFill>
                  <a:srgbClr val="2B2C30"/>
                </a:solidFill>
                <a:latin typeface="Public Sans"/>
                <a:ea typeface="Public Sans"/>
                <a:cs typeface="Public Sans"/>
                <a:sym typeface="Public Sans"/>
              </a:rPr>
              <a:t>Analyze the cities based on passenger satisfaction rates and identify the most and least travelled cities. This assessment will consider total trips categorized by week type and trip type.</a:t>
            </a:r>
          </a:p>
          <a:p>
            <a:pPr algn="l">
              <a:lnSpc>
                <a:spcPts val="4580"/>
              </a:lnSpc>
            </a:pPr>
            <a:endParaRPr lang="en-US" sz="3271">
              <a:solidFill>
                <a:srgbClr val="2B2C30"/>
              </a:solidFill>
              <a:latin typeface="Public Sans"/>
              <a:ea typeface="Public Sans"/>
              <a:cs typeface="Public Sans"/>
              <a:sym typeface="Public Sans"/>
            </a:endParaRPr>
          </a:p>
          <a:p>
            <a:pPr marL="706307" lvl="1" indent="-353153" algn="l">
              <a:lnSpc>
                <a:spcPts val="4580"/>
              </a:lnSpc>
              <a:buFont typeface="Arial"/>
              <a:buChar char="•"/>
            </a:pPr>
            <a:r>
              <a:rPr lang="en-US" sz="3271">
                <a:solidFill>
                  <a:srgbClr val="2B2C30"/>
                </a:solidFill>
                <a:latin typeface="Public Sans"/>
                <a:ea typeface="Public Sans"/>
                <a:cs typeface="Public Sans"/>
                <a:sym typeface="Public Sans"/>
              </a:rPr>
              <a:t>A bridge table was introduced with a month column to eliminate the many-to-many relationship between dim_date and dim_repeat_trip_distribution.</a:t>
            </a:r>
          </a:p>
          <a:p>
            <a:pPr algn="l">
              <a:lnSpc>
                <a:spcPts val="4580"/>
              </a:lnSpc>
            </a:pPr>
            <a:endParaRPr lang="en-US" sz="3271">
              <a:solidFill>
                <a:srgbClr val="2B2C30"/>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765</Words>
  <Application>Microsoft Office PowerPoint</Application>
  <PresentationFormat>Custom</PresentationFormat>
  <Paragraphs>85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Playfair Display</vt:lpstr>
      <vt:lpstr>Arial</vt:lpstr>
      <vt:lpstr>Calibri</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Cabs</dc:title>
  <cp:lastModifiedBy>JITESH JAIN</cp:lastModifiedBy>
  <cp:revision>4</cp:revision>
  <dcterms:created xsi:type="dcterms:W3CDTF">2006-08-16T00:00:00Z</dcterms:created>
  <dcterms:modified xsi:type="dcterms:W3CDTF">2024-12-18T06:47:09Z</dcterms:modified>
  <dc:identifier>DAGZnB0vQx0</dc:identifier>
</cp:coreProperties>
</file>