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70" r:id="rId7"/>
    <p:sldId id="271" r:id="rId8"/>
    <p:sldId id="272" r:id="rId9"/>
    <p:sldId id="273" r:id="rId10"/>
    <p:sldId id="274" r:id="rId11"/>
    <p:sldId id="275" r:id="rId12"/>
    <p:sldId id="276" r:id="rId13"/>
    <p:sldId id="277" r:id="rId14"/>
    <p:sldId id="278" r:id="rId15"/>
    <p:sldId id="279" r:id="rId16"/>
    <p:sldId id="262" r:id="rId17"/>
    <p:sldId id="269" r:id="rId18"/>
  </p:sldIdLst>
  <p:sldSz cx="18288000" cy="10287000"/>
  <p:notesSz cx="6858000" cy="9144000"/>
  <p:embeddedFontLst>
    <p:embeddedFont>
      <p:font typeface="Quicksand" panose="020B0604020202020204" charset="0"/>
      <p:regular r:id="rId20"/>
    </p:embeddedFont>
    <p:embeddedFont>
      <p:font typeface="Quicksan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81F34-867A-416C-8169-6C90ED90223C}"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4C26D-8573-4B83-9C81-2BCDB67616CB}" type="slidenum">
              <a:rPr lang="en-US" smtClean="0"/>
              <a:t>‹#›</a:t>
            </a:fld>
            <a:endParaRPr lang="en-US"/>
          </a:p>
        </p:txBody>
      </p:sp>
    </p:spTree>
    <p:extLst>
      <p:ext uri="{BB962C8B-B14F-4D97-AF65-F5344CB8AC3E}">
        <p14:creationId xmlns:p14="http://schemas.microsoft.com/office/powerpoint/2010/main" val="401662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4C26D-8573-4B83-9C81-2BCDB67616CB}" type="slidenum">
              <a:rPr lang="en-US" smtClean="0"/>
              <a:t>1</a:t>
            </a:fld>
            <a:endParaRPr lang="en-US"/>
          </a:p>
        </p:txBody>
      </p:sp>
    </p:spTree>
    <p:extLst>
      <p:ext uri="{BB962C8B-B14F-4D97-AF65-F5344CB8AC3E}">
        <p14:creationId xmlns:p14="http://schemas.microsoft.com/office/powerpoint/2010/main" val="83495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6.wdp"/><Relationship Id="rId5" Type="http://schemas.openxmlformats.org/officeDocument/2006/relationships/image" Target="../media/image18.png"/><Relationship Id="rId4" Type="http://schemas.microsoft.com/office/2007/relationships/hdphoto" Target="../media/hdphoto15.wdp"/></Relationships>
</file>

<file path=ppt/slides/_rels/slide11.xml.rels><?xml version="1.0" encoding="UTF-8" standalone="yes"?>
<Relationships xmlns="http://schemas.openxmlformats.org/package/2006/relationships"><Relationship Id="rId8" Type="http://schemas.microsoft.com/office/2007/relationships/hdphoto" Target="../media/hdphoto19.wdp"/><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8.wdp"/><Relationship Id="rId5" Type="http://schemas.openxmlformats.org/officeDocument/2006/relationships/image" Target="../media/image20.png"/><Relationship Id="rId4" Type="http://schemas.microsoft.com/office/2007/relationships/hdphoto" Target="../media/hdphoto17.wdp"/><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microsoft.com/office/2007/relationships/hdphoto" Target="../media/hdphoto22.wdp"/><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1.wdp"/><Relationship Id="rId11" Type="http://schemas.openxmlformats.org/officeDocument/2006/relationships/image" Target="../media/image2.png"/><Relationship Id="rId5" Type="http://schemas.openxmlformats.org/officeDocument/2006/relationships/image" Target="../media/image23.png"/><Relationship Id="rId10" Type="http://schemas.microsoft.com/office/2007/relationships/hdphoto" Target="../media/hdphoto23.wdp"/><Relationship Id="rId4" Type="http://schemas.microsoft.com/office/2007/relationships/hdphoto" Target="../media/hdphoto20.wdp"/><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5.wdp"/><Relationship Id="rId5" Type="http://schemas.openxmlformats.org/officeDocument/2006/relationships/image" Target="../media/image27.png"/><Relationship Id="rId4" Type="http://schemas.microsoft.com/office/2007/relationships/hdphoto" Target="../media/hdphoto24.wdp"/></Relationships>
</file>

<file path=ppt/slides/_rels/slide14.xml.rels><?xml version="1.0" encoding="UTF-8" standalone="yes"?>
<Relationships xmlns="http://schemas.openxmlformats.org/package/2006/relationships"><Relationship Id="rId8" Type="http://schemas.microsoft.com/office/2007/relationships/hdphoto" Target="../media/hdphoto28.wdp"/><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7.wdp"/><Relationship Id="rId5" Type="http://schemas.openxmlformats.org/officeDocument/2006/relationships/image" Target="../media/image29.png"/><Relationship Id="rId4" Type="http://schemas.microsoft.com/office/2007/relationships/hdphoto" Target="../media/hdphoto26.wdp"/><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2.png"/><Relationship Id="rId4" Type="http://schemas.microsoft.com/office/2007/relationships/hdphoto" Target="../media/hdphoto1.wdp"/><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2.png"/><Relationship Id="rId5" Type="http://schemas.microsoft.com/office/2007/relationships/hdphoto" Target="../media/hdphoto4.wdp"/><Relationship Id="rId10" Type="http://schemas.microsoft.com/office/2007/relationships/hdphoto" Target="../media/hdphoto6.wdp"/><Relationship Id="rId4" Type="http://schemas.openxmlformats.org/officeDocument/2006/relationships/image" Target="../media/image6.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8.wdp"/><Relationship Id="rId5" Type="http://schemas.openxmlformats.org/officeDocument/2006/relationships/image" Target="../media/image10.png"/><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0.wdp"/><Relationship Id="rId5" Type="http://schemas.openxmlformats.org/officeDocument/2006/relationships/image" Target="../media/image12.png"/><Relationship Id="rId4" Type="http://schemas.microsoft.com/office/2007/relationships/hdphoto" Target="../media/hdphoto9.wdp"/><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hdphoto" Target="../media/hdphoto14.wdp"/><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3.wdp"/><Relationship Id="rId5" Type="http://schemas.openxmlformats.org/officeDocument/2006/relationships/image" Target="../media/image15.png"/><Relationship Id="rId4" Type="http://schemas.microsoft.com/office/2007/relationships/hdphoto" Target="../media/hdphoto12.wdp"/><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8942" y="255724"/>
            <a:ext cx="1579516" cy="1545951"/>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3"/>
            <a:stretch>
              <a:fillRect/>
            </a:stretch>
          </a:blipFill>
        </p:spPr>
      </p:sp>
      <p:sp>
        <p:nvSpPr>
          <p:cNvPr id="3" name="TextBox 3"/>
          <p:cNvSpPr txBox="1"/>
          <p:nvPr/>
        </p:nvSpPr>
        <p:spPr>
          <a:xfrm>
            <a:off x="2006006" y="5334000"/>
            <a:ext cx="14275988" cy="1330324"/>
          </a:xfrm>
          <a:prstGeom prst="rect">
            <a:avLst/>
          </a:prstGeom>
        </p:spPr>
        <p:txBody>
          <a:bodyPr lIns="0" tIns="0" rIns="0" bIns="0" rtlCol="0" anchor="t">
            <a:spAutoFit/>
          </a:bodyPr>
          <a:lstStyle/>
          <a:p>
            <a:pPr algn="ctr">
              <a:lnSpc>
                <a:spcPts val="9999"/>
              </a:lnSpc>
            </a:pPr>
            <a:r>
              <a:rPr lang="en-US" sz="9999" dirty="0">
                <a:solidFill>
                  <a:srgbClr val="000000"/>
                </a:solidFill>
                <a:latin typeface="Quicksand Bold" panose="020B0604020202020204" charset="0"/>
                <a:ea typeface="Gagalin"/>
                <a:cs typeface="Gagalin"/>
                <a:sym typeface="Gagalin"/>
              </a:rPr>
              <a:t>ACCOUNT ANALYTICS</a:t>
            </a:r>
          </a:p>
        </p:txBody>
      </p:sp>
      <p:sp>
        <p:nvSpPr>
          <p:cNvPr id="4" name="TextBox 4"/>
          <p:cNvSpPr txBox="1"/>
          <p:nvPr/>
        </p:nvSpPr>
        <p:spPr>
          <a:xfrm>
            <a:off x="4526468" y="2986858"/>
            <a:ext cx="9235063" cy="2000250"/>
          </a:xfrm>
          <a:prstGeom prst="rect">
            <a:avLst/>
          </a:prstGeom>
        </p:spPr>
        <p:txBody>
          <a:bodyPr lIns="0" tIns="0" rIns="0" bIns="0" rtlCol="0" anchor="t">
            <a:spAutoFit/>
          </a:bodyPr>
          <a:lstStyle/>
          <a:p>
            <a:pPr algn="ctr">
              <a:lnSpc>
                <a:spcPts val="15000"/>
              </a:lnSpc>
            </a:pPr>
            <a:r>
              <a:rPr lang="en-US" sz="15000" dirty="0">
                <a:solidFill>
                  <a:srgbClr val="000000"/>
                </a:solidFill>
                <a:latin typeface="Quicksand" panose="020B0604020202020204" charset="0"/>
                <a:ea typeface="Brittany"/>
                <a:cs typeface="Brittany"/>
                <a:sym typeface="Brittany"/>
              </a:rPr>
              <a:t>Instagram</a:t>
            </a:r>
          </a:p>
        </p:txBody>
      </p:sp>
      <p:sp>
        <p:nvSpPr>
          <p:cNvPr id="5" name="TextBox 5"/>
          <p:cNvSpPr txBox="1"/>
          <p:nvPr/>
        </p:nvSpPr>
        <p:spPr>
          <a:xfrm>
            <a:off x="5932270" y="7200900"/>
            <a:ext cx="6423458" cy="459741"/>
          </a:xfrm>
          <a:prstGeom prst="rect">
            <a:avLst/>
          </a:prstGeom>
        </p:spPr>
        <p:txBody>
          <a:bodyPr lIns="0" tIns="0" rIns="0" bIns="0" rtlCol="0" anchor="t">
            <a:spAutoFit/>
          </a:bodyPr>
          <a:lstStyle/>
          <a:p>
            <a:pPr algn="ctr">
              <a:lnSpc>
                <a:spcPts val="3499"/>
              </a:lnSpc>
            </a:pPr>
            <a:r>
              <a:rPr lang="en-US" sz="4000" spc="124" dirty="0">
                <a:solidFill>
                  <a:srgbClr val="000000"/>
                </a:solidFill>
                <a:latin typeface="Quicksand"/>
                <a:ea typeface="Quicksand"/>
                <a:cs typeface="Quicksand"/>
                <a:sym typeface="Quicksand"/>
              </a:rPr>
              <a:t>By Jitesh Jain</a:t>
            </a:r>
          </a:p>
        </p:txBody>
      </p:sp>
      <p:sp>
        <p:nvSpPr>
          <p:cNvPr id="6" name="Freeform 5">
            <a:extLst>
              <a:ext uri="{FF2B5EF4-FFF2-40B4-BE49-F238E27FC236}">
                <a16:creationId xmlns:a16="http://schemas.microsoft.com/office/drawing/2014/main" id="{539CF842-2737-AD1A-3554-01BE3011AA57}"/>
              </a:ext>
            </a:extLst>
          </p:cNvPr>
          <p:cNvSpPr/>
          <p:nvPr/>
        </p:nvSpPr>
        <p:spPr>
          <a:xfrm>
            <a:off x="17145000" y="93345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4"/>
            <a:stretch>
              <a:fillRect/>
            </a:stretch>
          </a:blipFill>
        </p:spPr>
      </p:sp>
    </p:spTree>
  </p:cSld>
  <p:clrMapOvr>
    <a:masterClrMapping/>
  </p:clrMapOvr>
  <mc:AlternateContent xmlns:mc="http://schemas.openxmlformats.org/markup-compatibility/2006">
    <mc:Choice xmlns:p14="http://schemas.microsoft.com/office/powerpoint/2010/main" Requires="p14">
      <p:transition p14:dur="0" advTm="11778"/>
    </mc:Choice>
    <mc:Fallback>
      <p:transition advTm="1177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14222-215C-904C-076C-FB9349AD92C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5A1A900-D39C-F042-4602-30629BA39418}"/>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48BB22AC-97DF-FA2D-F80B-95E17BED9143}"/>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C9A5421A-1230-91E8-BA7A-6EF449EB1FEC}"/>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20B47B52-CD03-A954-B4E0-3ACAC01084D1}"/>
              </a:ext>
            </a:extLst>
          </p:cNvPr>
          <p:cNvSpPr txBox="1"/>
          <p:nvPr/>
        </p:nvSpPr>
        <p:spPr>
          <a:xfrm>
            <a:off x="942290" y="1181100"/>
            <a:ext cx="7025533" cy="2154436"/>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The unique post_category names alongside their respective counts for each month. </a:t>
            </a:r>
          </a:p>
          <a:p>
            <a:pPr algn="ctr">
              <a:lnSpc>
                <a:spcPts val="2800"/>
              </a:lnSpc>
            </a:pPr>
            <a:r>
              <a:rPr lang="en-US" sz="2400" dirty="0">
                <a:latin typeface="Quicksand" panose="020B0604020202020204" charset="0"/>
              </a:rPr>
              <a:t>The output should have three columns: </a:t>
            </a:r>
          </a:p>
          <a:p>
            <a:pPr algn="ctr">
              <a:lnSpc>
                <a:spcPts val="2800"/>
              </a:lnSpc>
            </a:pPr>
            <a:r>
              <a:rPr lang="en-US" sz="2400" dirty="0">
                <a:latin typeface="Quicksand" panose="020B0604020202020204" charset="0"/>
              </a:rPr>
              <a:t>• month name </a:t>
            </a:r>
          </a:p>
          <a:p>
            <a:pPr algn="ctr">
              <a:lnSpc>
                <a:spcPts val="2800"/>
              </a:lnSpc>
            </a:pPr>
            <a:r>
              <a:rPr lang="en-US" sz="2400" dirty="0">
                <a:latin typeface="Quicksand" panose="020B0604020202020204" charset="0"/>
              </a:rPr>
              <a:t>• </a:t>
            </a:r>
            <a:r>
              <a:rPr lang="en-US" sz="2400" dirty="0" err="1">
                <a:latin typeface="Quicksand" panose="020B0604020202020204" charset="0"/>
              </a:rPr>
              <a:t>post_category_names</a:t>
            </a:r>
            <a:r>
              <a:rPr lang="en-US" sz="2400" dirty="0">
                <a:latin typeface="Quicksand" panose="020B0604020202020204" charset="0"/>
              </a:rPr>
              <a:t> </a:t>
            </a:r>
          </a:p>
          <a:p>
            <a:pPr algn="ctr">
              <a:lnSpc>
                <a:spcPts val="2800"/>
              </a:lnSpc>
            </a:pPr>
            <a:r>
              <a:rPr lang="en-US" sz="2400" dirty="0">
                <a:latin typeface="Quicksand" panose="020B0604020202020204" charset="0"/>
              </a:rPr>
              <a:t>• </a:t>
            </a:r>
            <a:r>
              <a:rPr lang="en-US" sz="2400" dirty="0" err="1">
                <a:latin typeface="Quicksand" panose="020B0604020202020204" charset="0"/>
              </a:rPr>
              <a:t>post_category_count</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9BB9004E-2E0A-D039-05CC-E7CEB3BAF0DD}"/>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FE517928-6D1F-416B-13E6-22FA1816169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58683" y="4037563"/>
            <a:ext cx="8592749" cy="2934737"/>
          </a:xfrm>
          <a:prstGeom prst="rect">
            <a:avLst/>
          </a:prstGeom>
        </p:spPr>
      </p:pic>
      <p:pic>
        <p:nvPicPr>
          <p:cNvPr id="16" name="Picture 15">
            <a:extLst>
              <a:ext uri="{FF2B5EF4-FFF2-40B4-BE49-F238E27FC236}">
                <a16:creationId xmlns:a16="http://schemas.microsoft.com/office/drawing/2014/main" id="{24A1A334-271E-7B78-E4BD-8F325C7875C8}"/>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9384147" y="3714231"/>
            <a:ext cx="8745170" cy="3581400"/>
          </a:xfrm>
          <a:prstGeom prst="rect">
            <a:avLst/>
          </a:prstGeom>
        </p:spPr>
      </p:pic>
      <p:sp>
        <p:nvSpPr>
          <p:cNvPr id="5" name="Freeform 5">
            <a:extLst>
              <a:ext uri="{FF2B5EF4-FFF2-40B4-BE49-F238E27FC236}">
                <a16:creationId xmlns:a16="http://schemas.microsoft.com/office/drawing/2014/main" id="{7AE7C713-261B-6E63-7F41-064CD82FD6D9}"/>
              </a:ext>
            </a:extLst>
          </p:cNvPr>
          <p:cNvSpPr/>
          <p:nvPr/>
        </p:nvSpPr>
        <p:spPr>
          <a:xfrm>
            <a:off x="104090" y="1905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7"/>
            <a:stretch>
              <a:fillRect/>
            </a:stretch>
          </a:blipFill>
        </p:spPr>
      </p:sp>
    </p:spTree>
    <p:extLst>
      <p:ext uri="{BB962C8B-B14F-4D97-AF65-F5344CB8AC3E}">
        <p14:creationId xmlns:p14="http://schemas.microsoft.com/office/powerpoint/2010/main" val="383462467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A13EA-C5F2-E8AA-2651-A59596C047B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A9FFBB3-328F-B97E-6E0B-6641A8CE54F5}"/>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407D13E0-46CA-A9E2-F9E1-56BF6EA99747}"/>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040259A0-F99D-CFAB-6CF4-AA93ADE61CE1}"/>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1D5A15DC-AF8D-EEE8-2CF4-0CCE0051465C}"/>
              </a:ext>
            </a:extLst>
          </p:cNvPr>
          <p:cNvSpPr txBox="1"/>
          <p:nvPr/>
        </p:nvSpPr>
        <p:spPr>
          <a:xfrm>
            <a:off x="942290" y="1181100"/>
            <a:ext cx="7025533" cy="2154436"/>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The percentage breakdown of total reach by post type </a:t>
            </a:r>
          </a:p>
          <a:p>
            <a:pPr algn="ctr">
              <a:lnSpc>
                <a:spcPts val="2800"/>
              </a:lnSpc>
            </a:pPr>
            <a:r>
              <a:rPr lang="en-US" sz="2400" dirty="0">
                <a:latin typeface="Quicksand" panose="020B0604020202020204" charset="0"/>
              </a:rPr>
              <a:t>The final output includes the following fields: </a:t>
            </a:r>
          </a:p>
          <a:p>
            <a:pPr algn="ctr">
              <a:lnSpc>
                <a:spcPts val="2800"/>
              </a:lnSpc>
            </a:pPr>
            <a:r>
              <a:rPr lang="en-US" sz="2400" dirty="0">
                <a:latin typeface="Quicksand" panose="020B0604020202020204" charset="0"/>
              </a:rPr>
              <a:t>• post type </a:t>
            </a:r>
          </a:p>
          <a:p>
            <a:pPr algn="ctr">
              <a:lnSpc>
                <a:spcPts val="2800"/>
              </a:lnSpc>
            </a:pPr>
            <a:r>
              <a:rPr lang="en-US" sz="2400" dirty="0">
                <a:latin typeface="Quicksand" panose="020B0604020202020204" charset="0"/>
              </a:rPr>
              <a:t>• total reach </a:t>
            </a:r>
          </a:p>
          <a:p>
            <a:pPr algn="ctr">
              <a:lnSpc>
                <a:spcPts val="2800"/>
              </a:lnSpc>
            </a:pPr>
            <a:r>
              <a:rPr lang="en-US" sz="2400" dirty="0">
                <a:latin typeface="Quicksand" panose="020B0604020202020204" charset="0"/>
              </a:rPr>
              <a:t>• reach percentage </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152FB440-17A5-BADD-2663-EEFF5E7CE81E}"/>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10" name="Picture 9">
            <a:extLst>
              <a:ext uri="{FF2B5EF4-FFF2-40B4-BE49-F238E27FC236}">
                <a16:creationId xmlns:a16="http://schemas.microsoft.com/office/drawing/2014/main" id="{025927B8-9B8F-6F5E-4CC8-1AEFA1D53DC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0" y="3736200"/>
            <a:ext cx="8821381" cy="2191056"/>
          </a:xfrm>
          <a:prstGeom prst="rect">
            <a:avLst/>
          </a:prstGeom>
        </p:spPr>
      </p:pic>
      <p:pic>
        <p:nvPicPr>
          <p:cNvPr id="12" name="Picture 11">
            <a:extLst>
              <a:ext uri="{FF2B5EF4-FFF2-40B4-BE49-F238E27FC236}">
                <a16:creationId xmlns:a16="http://schemas.microsoft.com/office/drawing/2014/main" id="{32C6C79C-4476-9A94-B478-8120745DA5B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413525" y="6989059"/>
            <a:ext cx="6083061" cy="2191055"/>
          </a:xfrm>
          <a:prstGeom prst="rect">
            <a:avLst/>
          </a:prstGeom>
        </p:spPr>
      </p:pic>
      <p:pic>
        <p:nvPicPr>
          <p:cNvPr id="14" name="Picture 13">
            <a:extLst>
              <a:ext uri="{FF2B5EF4-FFF2-40B4-BE49-F238E27FC236}">
                <a16:creationId xmlns:a16="http://schemas.microsoft.com/office/drawing/2014/main" id="{DD0F68CE-2578-11F8-8A2F-03EAB7554DCE}"/>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11049000" y="3617428"/>
            <a:ext cx="5638800" cy="4176400"/>
          </a:xfrm>
          <a:prstGeom prst="rect">
            <a:avLst/>
          </a:prstGeom>
        </p:spPr>
      </p:pic>
      <p:sp>
        <p:nvSpPr>
          <p:cNvPr id="5" name="Freeform 5">
            <a:extLst>
              <a:ext uri="{FF2B5EF4-FFF2-40B4-BE49-F238E27FC236}">
                <a16:creationId xmlns:a16="http://schemas.microsoft.com/office/drawing/2014/main" id="{382FEA33-CF75-5EAB-7A34-3AF2C05FCAC5}"/>
              </a:ext>
            </a:extLst>
          </p:cNvPr>
          <p:cNvSpPr/>
          <p:nvPr/>
        </p:nvSpPr>
        <p:spPr>
          <a:xfrm>
            <a:off x="8351"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9"/>
            <a:stretch>
              <a:fillRect/>
            </a:stretch>
          </a:blipFill>
        </p:spPr>
      </p:sp>
    </p:spTree>
    <p:extLst>
      <p:ext uri="{BB962C8B-B14F-4D97-AF65-F5344CB8AC3E}">
        <p14:creationId xmlns:p14="http://schemas.microsoft.com/office/powerpoint/2010/main" val="286529709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78C6F-5C84-AF07-61C0-946D17B308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34EDEB9-8704-861E-00E8-8620B738269B}"/>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8C5B72E2-07E6-B841-60B6-2804F0A2AE12}"/>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6B91DC38-9127-6624-1ACD-1DA8D35B52E4}"/>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CA6C503F-EBF8-D90F-AB02-64D33F06AF77}"/>
              </a:ext>
            </a:extLst>
          </p:cNvPr>
          <p:cNvSpPr txBox="1"/>
          <p:nvPr/>
        </p:nvSpPr>
        <p:spPr>
          <a:xfrm>
            <a:off x="942290" y="1181100"/>
            <a:ext cx="7025533" cy="1077218"/>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The final output columns should consist of: • post_category • quarter • total comments • total saves</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8BBB4E04-89E5-662B-95E0-5DE71A40FDEE}"/>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B1B3CEA2-6562-CDC2-6FA0-3908016F2EEF}"/>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406216" y="2354761"/>
            <a:ext cx="6394537" cy="3876559"/>
          </a:xfrm>
          <a:prstGeom prst="rect">
            <a:avLst/>
          </a:prstGeom>
        </p:spPr>
      </p:pic>
      <p:pic>
        <p:nvPicPr>
          <p:cNvPr id="13" name="Picture 12">
            <a:extLst>
              <a:ext uri="{FF2B5EF4-FFF2-40B4-BE49-F238E27FC236}">
                <a16:creationId xmlns:a16="http://schemas.microsoft.com/office/drawing/2014/main" id="{83170F87-C2D2-E5B2-9BB8-15740276EFA7}"/>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2679267" y="6686836"/>
            <a:ext cx="3848433" cy="3223539"/>
          </a:xfrm>
          <a:prstGeom prst="rect">
            <a:avLst/>
          </a:prstGeom>
        </p:spPr>
      </p:pic>
      <p:pic>
        <p:nvPicPr>
          <p:cNvPr id="16" name="Picture 15">
            <a:extLst>
              <a:ext uri="{FF2B5EF4-FFF2-40B4-BE49-F238E27FC236}">
                <a16:creationId xmlns:a16="http://schemas.microsoft.com/office/drawing/2014/main" id="{92581E5B-CDFF-E9B0-0792-FCCB6F4B7723}"/>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9985050" y="815860"/>
            <a:ext cx="6712856" cy="3555999"/>
          </a:xfrm>
          <a:prstGeom prst="rect">
            <a:avLst/>
          </a:prstGeom>
        </p:spPr>
      </p:pic>
      <p:pic>
        <p:nvPicPr>
          <p:cNvPr id="18" name="Picture 17">
            <a:extLst>
              <a:ext uri="{FF2B5EF4-FFF2-40B4-BE49-F238E27FC236}">
                <a16:creationId xmlns:a16="http://schemas.microsoft.com/office/drawing/2014/main" id="{5447FD17-D156-3F7D-E745-807D6363C7E2}"/>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Lst>
          </a:blip>
          <a:stretch>
            <a:fillRect/>
          </a:stretch>
        </p:blipFill>
        <p:spPr>
          <a:xfrm>
            <a:off x="9261049" y="5143501"/>
            <a:ext cx="8091713" cy="3429000"/>
          </a:xfrm>
          <a:prstGeom prst="rect">
            <a:avLst/>
          </a:prstGeom>
        </p:spPr>
      </p:pic>
      <p:sp>
        <p:nvSpPr>
          <p:cNvPr id="5" name="Freeform 5">
            <a:extLst>
              <a:ext uri="{FF2B5EF4-FFF2-40B4-BE49-F238E27FC236}">
                <a16:creationId xmlns:a16="http://schemas.microsoft.com/office/drawing/2014/main" id="{E65B707C-A12C-222B-7430-1E6D97E2763D}"/>
              </a:ext>
            </a:extLst>
          </p:cNvPr>
          <p:cNvSpPr/>
          <p:nvPr/>
        </p:nvSpPr>
        <p:spPr>
          <a:xfrm>
            <a:off x="2838" y="10632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11"/>
            <a:stretch>
              <a:fillRect/>
            </a:stretch>
          </a:blipFill>
        </p:spPr>
      </p:sp>
    </p:spTree>
    <p:extLst>
      <p:ext uri="{BB962C8B-B14F-4D97-AF65-F5344CB8AC3E}">
        <p14:creationId xmlns:p14="http://schemas.microsoft.com/office/powerpoint/2010/main" val="63864080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57A9C-163B-565F-0DA5-D6F2123DE81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B4C1C96-4EBC-93E5-085E-77C263A826C7}"/>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5441CC33-02B8-7BC1-ADD6-13F76443D4B3}"/>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2D6A1BFF-ADDE-D1F5-C2CC-FFFD176C591A}"/>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9B025877-6657-E0B8-EC68-639D75B27E1B}"/>
              </a:ext>
            </a:extLst>
          </p:cNvPr>
          <p:cNvSpPr txBox="1"/>
          <p:nvPr/>
        </p:nvSpPr>
        <p:spPr>
          <a:xfrm>
            <a:off x="849804" y="1028700"/>
            <a:ext cx="7025533" cy="1436291"/>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List the top three dates in each month with the highest number of new followers. The final output should include the following columns: • month • date • new followers</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27BB2E51-9AE1-7A69-F8F9-2B88A730C72E}"/>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13" name="Picture 12">
            <a:extLst>
              <a:ext uri="{FF2B5EF4-FFF2-40B4-BE49-F238E27FC236}">
                <a16:creationId xmlns:a16="http://schemas.microsoft.com/office/drawing/2014/main" id="{0B26DF67-CCDC-39C5-E3D4-DC99CB111BC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931852" y="3441165"/>
            <a:ext cx="6943485" cy="3260010"/>
          </a:xfrm>
          <a:prstGeom prst="rect">
            <a:avLst/>
          </a:prstGeom>
        </p:spPr>
      </p:pic>
      <p:pic>
        <p:nvPicPr>
          <p:cNvPr id="16" name="Picture 15">
            <a:extLst>
              <a:ext uri="{FF2B5EF4-FFF2-40B4-BE49-F238E27FC236}">
                <a16:creationId xmlns:a16="http://schemas.microsoft.com/office/drawing/2014/main" id="{C121CDD4-C132-4EF8-DC4F-718D630F01C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1430000" y="1579347"/>
            <a:ext cx="4495800" cy="6983645"/>
          </a:xfrm>
          <a:prstGeom prst="rect">
            <a:avLst/>
          </a:prstGeom>
        </p:spPr>
      </p:pic>
      <p:sp>
        <p:nvSpPr>
          <p:cNvPr id="5" name="Freeform 5">
            <a:extLst>
              <a:ext uri="{FF2B5EF4-FFF2-40B4-BE49-F238E27FC236}">
                <a16:creationId xmlns:a16="http://schemas.microsoft.com/office/drawing/2014/main" id="{5A5B96AE-90F4-D156-3C82-DE6C04B0A123}"/>
              </a:ext>
            </a:extLst>
          </p:cNvPr>
          <p:cNvSpPr/>
          <p:nvPr/>
        </p:nvSpPr>
        <p:spPr>
          <a:xfrm>
            <a:off x="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7"/>
            <a:stretch>
              <a:fillRect/>
            </a:stretch>
          </a:blipFill>
        </p:spPr>
      </p:sp>
    </p:spTree>
    <p:extLst>
      <p:ext uri="{BB962C8B-B14F-4D97-AF65-F5344CB8AC3E}">
        <p14:creationId xmlns:p14="http://schemas.microsoft.com/office/powerpoint/2010/main" val="87442645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063D4-3D38-8045-9E8D-F61A85F1E30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7AFECE8-47C3-E209-777F-BDB3CC7896BE}"/>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D279889F-5B9E-BD48-4A86-501050D1DCF0}"/>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6F11171B-F375-B615-C933-BA9253E01FA8}"/>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9DE76D37-3A2D-E949-92CF-3D5C78C9B13D}"/>
              </a:ext>
            </a:extLst>
          </p:cNvPr>
          <p:cNvSpPr txBox="1"/>
          <p:nvPr/>
        </p:nvSpPr>
        <p:spPr>
          <a:xfrm>
            <a:off x="942290" y="1181100"/>
            <a:ext cx="7025533" cy="1795363"/>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A stored procedure that takes the 'Week no' as input and generates a report displaying the total shares for each 'Post type'. The output of the procedure should consist of two columns: • post type • total shares</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DA244A11-3D47-C2FD-E4BE-D4728F64CFE2}"/>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EB0C63F7-5324-6EFD-14B8-48FE321C2C44}"/>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381000" y="3808591"/>
            <a:ext cx="8153400" cy="3205408"/>
          </a:xfrm>
          <a:prstGeom prst="rect">
            <a:avLst/>
          </a:prstGeom>
        </p:spPr>
      </p:pic>
      <p:pic>
        <p:nvPicPr>
          <p:cNvPr id="13" name="Picture 12">
            <a:extLst>
              <a:ext uri="{FF2B5EF4-FFF2-40B4-BE49-F238E27FC236}">
                <a16:creationId xmlns:a16="http://schemas.microsoft.com/office/drawing/2014/main" id="{43F6BBB5-B051-EF9A-716C-5301FF3949E6}"/>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0982767" y="4991100"/>
            <a:ext cx="5105400" cy="2947646"/>
          </a:xfrm>
          <a:prstGeom prst="rect">
            <a:avLst/>
          </a:prstGeom>
        </p:spPr>
      </p:pic>
      <p:pic>
        <p:nvPicPr>
          <p:cNvPr id="18" name="Picture 17">
            <a:extLst>
              <a:ext uri="{FF2B5EF4-FFF2-40B4-BE49-F238E27FC236}">
                <a16:creationId xmlns:a16="http://schemas.microsoft.com/office/drawing/2014/main" id="{C9BAF8D5-30B9-26BF-F915-57111896CCB6}"/>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10363200" y="3547403"/>
            <a:ext cx="6344535" cy="485843"/>
          </a:xfrm>
          <a:prstGeom prst="rect">
            <a:avLst/>
          </a:prstGeom>
        </p:spPr>
      </p:pic>
      <p:sp>
        <p:nvSpPr>
          <p:cNvPr id="19" name="Freeform 5">
            <a:extLst>
              <a:ext uri="{FF2B5EF4-FFF2-40B4-BE49-F238E27FC236}">
                <a16:creationId xmlns:a16="http://schemas.microsoft.com/office/drawing/2014/main" id="{4D601EFA-3A5F-F965-B34F-5CD2568D3834}"/>
              </a:ext>
            </a:extLst>
          </p:cNvPr>
          <p:cNvSpPr/>
          <p:nvPr/>
        </p:nvSpPr>
        <p:spPr>
          <a:xfrm>
            <a:off x="-59792" y="259193"/>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9"/>
            <a:stretch>
              <a:fillRect/>
            </a:stretch>
          </a:blipFill>
        </p:spPr>
      </p:sp>
    </p:spTree>
    <p:extLst>
      <p:ext uri="{BB962C8B-B14F-4D97-AF65-F5344CB8AC3E}">
        <p14:creationId xmlns:p14="http://schemas.microsoft.com/office/powerpoint/2010/main" val="130264152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377BE-86B9-ED55-A671-AB6540A61F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E2683D2-8280-656B-3392-14066871BC17}"/>
              </a:ext>
            </a:extLst>
          </p:cNvPr>
          <p:cNvGrpSpPr/>
          <p:nvPr/>
        </p:nvGrpSpPr>
        <p:grpSpPr>
          <a:xfrm>
            <a:off x="11353800" y="388975"/>
            <a:ext cx="7366000" cy="1279449"/>
            <a:chOff x="0" y="0"/>
            <a:chExt cx="1940016" cy="336974"/>
          </a:xfrm>
        </p:grpSpPr>
        <p:sp>
          <p:nvSpPr>
            <p:cNvPr id="3" name="Freeform 3">
              <a:extLst>
                <a:ext uri="{FF2B5EF4-FFF2-40B4-BE49-F238E27FC236}">
                  <a16:creationId xmlns:a16="http://schemas.microsoft.com/office/drawing/2014/main" id="{8526AB45-B5E8-93C3-0531-0688660CB803}"/>
                </a:ext>
              </a:extLst>
            </p:cNvPr>
            <p:cNvSpPr/>
            <p:nvPr/>
          </p:nvSpPr>
          <p:spPr>
            <a:xfrm>
              <a:off x="0" y="0"/>
              <a:ext cx="1940016" cy="336974"/>
            </a:xfrm>
            <a:custGeom>
              <a:avLst/>
              <a:gdLst/>
              <a:ahLst/>
              <a:cxnLst/>
              <a:rect l="l" t="t" r="r" b="b"/>
              <a:pathLst>
                <a:path w="1940016" h="336974">
                  <a:moveTo>
                    <a:pt x="0" y="0"/>
                  </a:moveTo>
                  <a:lnTo>
                    <a:pt x="1940016" y="0"/>
                  </a:lnTo>
                  <a:lnTo>
                    <a:pt x="1940016" y="336974"/>
                  </a:lnTo>
                  <a:lnTo>
                    <a:pt x="0" y="336974"/>
                  </a:lnTo>
                  <a:close/>
                </a:path>
              </a:pathLst>
            </a:custGeom>
            <a:solidFill>
              <a:srgbClr val="FFF6E3"/>
            </a:solidFill>
          </p:spPr>
        </p:sp>
        <p:sp>
          <p:nvSpPr>
            <p:cNvPr id="4" name="TextBox 4">
              <a:extLst>
                <a:ext uri="{FF2B5EF4-FFF2-40B4-BE49-F238E27FC236}">
                  <a16:creationId xmlns:a16="http://schemas.microsoft.com/office/drawing/2014/main" id="{3C65486E-2052-5361-B59D-6CB23BB0982C}"/>
                </a:ext>
              </a:extLst>
            </p:cNvPr>
            <p:cNvSpPr txBox="1"/>
            <p:nvPr/>
          </p:nvSpPr>
          <p:spPr>
            <a:xfrm>
              <a:off x="0" y="-38100"/>
              <a:ext cx="1940016" cy="375074"/>
            </a:xfrm>
            <a:prstGeom prst="rect">
              <a:avLst/>
            </a:prstGeom>
          </p:spPr>
          <p:txBody>
            <a:bodyPr lIns="50800" tIns="50800" rIns="50800" bIns="50800" rtlCol="0" anchor="ctr"/>
            <a:lstStyle/>
            <a:p>
              <a:pPr algn="ctr">
                <a:lnSpc>
                  <a:spcPts val="2659"/>
                </a:lnSpc>
              </a:pPr>
              <a:endParaRPr/>
            </a:p>
          </p:txBody>
        </p:sp>
      </p:grpSp>
      <p:sp>
        <p:nvSpPr>
          <p:cNvPr id="8" name="TextBox 8">
            <a:extLst>
              <a:ext uri="{FF2B5EF4-FFF2-40B4-BE49-F238E27FC236}">
                <a16:creationId xmlns:a16="http://schemas.microsoft.com/office/drawing/2014/main" id="{E546C338-49D8-AB49-28B1-202A8C59A5AC}"/>
              </a:ext>
            </a:extLst>
          </p:cNvPr>
          <p:cNvSpPr txBox="1"/>
          <p:nvPr/>
        </p:nvSpPr>
        <p:spPr>
          <a:xfrm>
            <a:off x="11774376" y="807503"/>
            <a:ext cx="1440772" cy="496290"/>
          </a:xfrm>
          <a:prstGeom prst="rect">
            <a:avLst/>
          </a:prstGeom>
        </p:spPr>
        <p:txBody>
          <a:bodyPr wrap="square" lIns="0" tIns="0" rIns="0" bIns="0" rtlCol="0" anchor="t">
            <a:spAutoFit/>
          </a:bodyPr>
          <a:lstStyle/>
          <a:p>
            <a:pPr marL="0" lvl="1" indent="0" algn="ctr">
              <a:lnSpc>
                <a:spcPts val="4200"/>
              </a:lnSpc>
            </a:pPr>
            <a:r>
              <a:rPr lang="en-US" sz="3000" b="1" u="none" dirty="0">
                <a:solidFill>
                  <a:srgbClr val="000000"/>
                </a:solidFill>
                <a:latin typeface="Quicksand Bold"/>
                <a:ea typeface="Quicksand Bold"/>
                <a:cs typeface="Quicksand Bold"/>
                <a:sym typeface="Quicksand Bold"/>
              </a:rPr>
              <a:t>9M</a:t>
            </a:r>
          </a:p>
        </p:txBody>
      </p:sp>
      <p:sp>
        <p:nvSpPr>
          <p:cNvPr id="9" name="TextBox 9">
            <a:extLst>
              <a:ext uri="{FF2B5EF4-FFF2-40B4-BE49-F238E27FC236}">
                <a16:creationId xmlns:a16="http://schemas.microsoft.com/office/drawing/2014/main" id="{4D8988B1-765F-64F6-557B-05A85CD3DF48}"/>
              </a:ext>
            </a:extLst>
          </p:cNvPr>
          <p:cNvSpPr txBox="1"/>
          <p:nvPr/>
        </p:nvSpPr>
        <p:spPr>
          <a:xfrm>
            <a:off x="11243416" y="1793885"/>
            <a:ext cx="2417981" cy="413575"/>
          </a:xfrm>
          <a:prstGeom prst="rect">
            <a:avLst/>
          </a:prstGeom>
        </p:spPr>
        <p:txBody>
          <a:bodyPr wrap="square" lIns="0" tIns="0" rIns="0" bIns="0" rtlCol="0" anchor="t">
            <a:spAutoFit/>
          </a:bodyPr>
          <a:lstStyle/>
          <a:p>
            <a:pPr marL="0" lvl="0" indent="0" algn="ctr">
              <a:lnSpc>
                <a:spcPts val="3499"/>
              </a:lnSpc>
            </a:pPr>
            <a:r>
              <a:rPr lang="en-US" sz="2499" u="none" dirty="0">
                <a:solidFill>
                  <a:srgbClr val="000000"/>
                </a:solidFill>
                <a:latin typeface="Quicksand"/>
                <a:ea typeface="Quicksand"/>
                <a:cs typeface="Quicksand"/>
                <a:sym typeface="Quicksand"/>
              </a:rPr>
              <a:t>Total Reach</a:t>
            </a:r>
          </a:p>
        </p:txBody>
      </p:sp>
      <p:grpSp>
        <p:nvGrpSpPr>
          <p:cNvPr id="12" name="Group 12">
            <a:extLst>
              <a:ext uri="{FF2B5EF4-FFF2-40B4-BE49-F238E27FC236}">
                <a16:creationId xmlns:a16="http://schemas.microsoft.com/office/drawing/2014/main" id="{656121BD-D8C6-1626-9512-8C8073F2E485}"/>
              </a:ext>
            </a:extLst>
          </p:cNvPr>
          <p:cNvGrpSpPr/>
          <p:nvPr/>
        </p:nvGrpSpPr>
        <p:grpSpPr>
          <a:xfrm>
            <a:off x="-191351" y="-170090"/>
            <a:ext cx="10224351" cy="10627180"/>
            <a:chOff x="0" y="0"/>
            <a:chExt cx="2692833" cy="2798928"/>
          </a:xfrm>
        </p:grpSpPr>
        <p:sp>
          <p:nvSpPr>
            <p:cNvPr id="13" name="Freeform 13">
              <a:extLst>
                <a:ext uri="{FF2B5EF4-FFF2-40B4-BE49-F238E27FC236}">
                  <a16:creationId xmlns:a16="http://schemas.microsoft.com/office/drawing/2014/main" id="{28C3614B-B828-D255-BA70-D79E224EEEE6}"/>
                </a:ext>
              </a:extLst>
            </p:cNvPr>
            <p:cNvSpPr/>
            <p:nvPr/>
          </p:nvSpPr>
          <p:spPr>
            <a:xfrm>
              <a:off x="0" y="0"/>
              <a:ext cx="2692833" cy="2798928"/>
            </a:xfrm>
            <a:custGeom>
              <a:avLst/>
              <a:gdLst/>
              <a:ahLst/>
              <a:cxnLst/>
              <a:rect l="l" t="t" r="r" b="b"/>
              <a:pathLst>
                <a:path w="2692833" h="2798928">
                  <a:moveTo>
                    <a:pt x="0" y="0"/>
                  </a:moveTo>
                  <a:lnTo>
                    <a:pt x="2692833" y="0"/>
                  </a:lnTo>
                  <a:lnTo>
                    <a:pt x="2692833" y="2798928"/>
                  </a:lnTo>
                  <a:lnTo>
                    <a:pt x="0" y="2798928"/>
                  </a:lnTo>
                  <a:close/>
                </a:path>
              </a:pathLst>
            </a:custGeom>
            <a:solidFill>
              <a:srgbClr val="FFF6E3"/>
            </a:solidFill>
          </p:spPr>
        </p:sp>
        <p:sp>
          <p:nvSpPr>
            <p:cNvPr id="14" name="TextBox 14">
              <a:extLst>
                <a:ext uri="{FF2B5EF4-FFF2-40B4-BE49-F238E27FC236}">
                  <a16:creationId xmlns:a16="http://schemas.microsoft.com/office/drawing/2014/main" id="{A2F97F2A-EA7C-9B52-6921-6C416B5333C8}"/>
                </a:ext>
              </a:extLst>
            </p:cNvPr>
            <p:cNvSpPr txBox="1"/>
            <p:nvPr/>
          </p:nvSpPr>
          <p:spPr>
            <a:xfrm>
              <a:off x="0" y="-38100"/>
              <a:ext cx="2692833" cy="2837028"/>
            </a:xfrm>
            <a:prstGeom prst="rect">
              <a:avLst/>
            </a:prstGeom>
          </p:spPr>
          <p:txBody>
            <a:bodyPr lIns="50800" tIns="50800" rIns="50800" bIns="50800" rtlCol="0" anchor="ctr"/>
            <a:lstStyle/>
            <a:p>
              <a:pPr algn="ctr">
                <a:lnSpc>
                  <a:spcPts val="2659"/>
                </a:lnSpc>
              </a:pPr>
              <a:endParaRPr/>
            </a:p>
          </p:txBody>
        </p:sp>
      </p:grpSp>
      <p:sp>
        <p:nvSpPr>
          <p:cNvPr id="15" name="TextBox 15">
            <a:extLst>
              <a:ext uri="{FF2B5EF4-FFF2-40B4-BE49-F238E27FC236}">
                <a16:creationId xmlns:a16="http://schemas.microsoft.com/office/drawing/2014/main" id="{6F72BF6B-0474-77EC-F0DC-D9F93EF56C18}"/>
              </a:ext>
            </a:extLst>
          </p:cNvPr>
          <p:cNvSpPr txBox="1"/>
          <p:nvPr/>
        </p:nvSpPr>
        <p:spPr>
          <a:xfrm>
            <a:off x="550483" y="1206242"/>
            <a:ext cx="9234061" cy="1079142"/>
          </a:xfrm>
          <a:prstGeom prst="rect">
            <a:avLst/>
          </a:prstGeom>
        </p:spPr>
        <p:txBody>
          <a:bodyPr wrap="square" lIns="0" tIns="0" rIns="0" bIns="0" rtlCol="0" anchor="t">
            <a:spAutoFit/>
          </a:bodyPr>
          <a:lstStyle/>
          <a:p>
            <a:pPr algn="ctr">
              <a:lnSpc>
                <a:spcPts val="9280"/>
              </a:lnSpc>
            </a:pPr>
            <a:r>
              <a:rPr lang="en-US" sz="6000" b="1" spc="376" dirty="0">
                <a:solidFill>
                  <a:srgbClr val="000000"/>
                </a:solidFill>
                <a:latin typeface="Quicksand Bold"/>
                <a:ea typeface="Quicksand Bold"/>
                <a:cs typeface="Quicksand Bold"/>
                <a:sym typeface="Quicksand Bold"/>
              </a:rPr>
              <a:t>ADDITIONAL INSIGHTS</a:t>
            </a:r>
          </a:p>
        </p:txBody>
      </p:sp>
      <p:sp>
        <p:nvSpPr>
          <p:cNvPr id="16" name="TextBox 16">
            <a:extLst>
              <a:ext uri="{FF2B5EF4-FFF2-40B4-BE49-F238E27FC236}">
                <a16:creationId xmlns:a16="http://schemas.microsoft.com/office/drawing/2014/main" id="{8BE07139-C430-C9C5-F121-359A4288A334}"/>
              </a:ext>
            </a:extLst>
          </p:cNvPr>
          <p:cNvSpPr txBox="1"/>
          <p:nvPr/>
        </p:nvSpPr>
        <p:spPr>
          <a:xfrm>
            <a:off x="1909271" y="6591300"/>
            <a:ext cx="6516486" cy="3385542"/>
          </a:xfrm>
          <a:prstGeom prst="rect">
            <a:avLst/>
          </a:prstGeom>
        </p:spPr>
        <p:txBody>
          <a:bodyPr lIns="0" tIns="0" rIns="0" bIns="0" rtlCol="0" anchor="t">
            <a:spAutoFit/>
          </a:bodyPr>
          <a:lstStyle/>
          <a:p>
            <a:pPr marL="342900" indent="-342900">
              <a:buFont typeface="Wingdings" panose="05000000000000000000" pitchFamily="2" charset="2"/>
              <a:buChar char="v"/>
            </a:pPr>
            <a:r>
              <a:rPr lang="en-US" sz="2000" b="1" dirty="0">
                <a:solidFill>
                  <a:srgbClr val="000000"/>
                </a:solidFill>
                <a:latin typeface="Quicksand Bold" panose="020B0604020202020204" charset="0"/>
                <a:ea typeface="Quicksand"/>
                <a:cs typeface="Quicksand"/>
                <a:sym typeface="Quicksand"/>
              </a:rPr>
              <a:t>Total Reach </a:t>
            </a:r>
            <a:r>
              <a:rPr lang="en-US" sz="2000" dirty="0">
                <a:solidFill>
                  <a:srgbClr val="000000"/>
                </a:solidFill>
                <a:latin typeface="Aptos Display" panose="020B0004020202020204" pitchFamily="34" charset="0"/>
                <a:ea typeface="Quicksand"/>
                <a:cs typeface="Quicksand"/>
                <a:sym typeface="Quicksand"/>
              </a:rPr>
              <a:t>- </a:t>
            </a:r>
            <a:r>
              <a:rPr lang="en-US" sz="2000" dirty="0">
                <a:latin typeface="Quicksand" panose="020B0604020202020204" charset="0"/>
              </a:rPr>
              <a:t>Content Total Reach is the number of unique users who have seen your content, regardless of how many times they viewed it.</a:t>
            </a:r>
          </a:p>
          <a:p>
            <a:pPr marL="342900" indent="-342900">
              <a:buFont typeface="Wingdings" panose="05000000000000000000" pitchFamily="2" charset="2"/>
              <a:buChar char="v"/>
            </a:pPr>
            <a:r>
              <a:rPr lang="en-US" sz="2000" b="1" dirty="0">
                <a:solidFill>
                  <a:srgbClr val="000000"/>
                </a:solidFill>
                <a:latin typeface="Quicksand Bold" panose="020B0604020202020204" charset="0"/>
                <a:ea typeface="Quicksand"/>
                <a:cs typeface="Quicksand"/>
              </a:rPr>
              <a:t>Total Carousel </a:t>
            </a:r>
            <a:r>
              <a:rPr lang="en-US" sz="2000" dirty="0">
                <a:solidFill>
                  <a:srgbClr val="000000"/>
                </a:solidFill>
                <a:latin typeface="Aptos Display" panose="020B0004020202020204" pitchFamily="34" charset="0"/>
              </a:rPr>
              <a:t>- </a:t>
            </a:r>
            <a:r>
              <a:rPr lang="en-US" sz="2000" dirty="0">
                <a:solidFill>
                  <a:srgbClr val="000000"/>
                </a:solidFill>
                <a:latin typeface="Quicksand" panose="020B0604020202020204" charset="0"/>
              </a:rPr>
              <a:t>It is the number of unique users who have interacted with a carousel post, regardless of how many times they swiped through it.</a:t>
            </a:r>
          </a:p>
          <a:p>
            <a:pPr marL="342900" indent="-342900">
              <a:buFont typeface="Wingdings" panose="05000000000000000000" pitchFamily="2" charset="2"/>
              <a:buChar char="v"/>
            </a:pPr>
            <a:r>
              <a:rPr lang="en-US" sz="2000" b="1" dirty="0">
                <a:solidFill>
                  <a:srgbClr val="000000"/>
                </a:solidFill>
                <a:latin typeface="Quicksand Bold" panose="020B0604020202020204" charset="0"/>
                <a:ea typeface="Quicksand"/>
                <a:cs typeface="Quicksand"/>
              </a:rPr>
              <a:t>Content Performance </a:t>
            </a:r>
            <a:r>
              <a:rPr lang="en-US" sz="2000" dirty="0">
                <a:latin typeface="Aptos Display" panose="020B0004020202020204" pitchFamily="34" charset="0"/>
              </a:rPr>
              <a:t>- </a:t>
            </a:r>
            <a:r>
              <a:rPr lang="en-US" sz="2000" dirty="0">
                <a:latin typeface="Quicksand" panose="020B0604020202020204" charset="0"/>
              </a:rPr>
              <a:t>A measure of how well your content engages your audience, based on interactions like likes, comments, and shares.</a:t>
            </a:r>
          </a:p>
          <a:p>
            <a:pPr marL="342900" indent="-342900">
              <a:buFont typeface="Wingdings" panose="05000000000000000000" pitchFamily="2" charset="2"/>
              <a:buChar char="v"/>
            </a:pPr>
            <a:endParaRPr lang="en-US" sz="2000" dirty="0">
              <a:solidFill>
                <a:srgbClr val="000000"/>
              </a:solidFill>
              <a:latin typeface="Aptos Display" panose="020B0004020202020204" pitchFamily="34" charset="0"/>
              <a:sym typeface="Quicksand"/>
            </a:endParaRPr>
          </a:p>
        </p:txBody>
      </p:sp>
      <p:sp>
        <p:nvSpPr>
          <p:cNvPr id="20" name="TextBox 8">
            <a:extLst>
              <a:ext uri="{FF2B5EF4-FFF2-40B4-BE49-F238E27FC236}">
                <a16:creationId xmlns:a16="http://schemas.microsoft.com/office/drawing/2014/main" id="{2A8A0F3D-B779-3E9F-C025-C54DE859D782}"/>
              </a:ext>
            </a:extLst>
          </p:cNvPr>
          <p:cNvSpPr txBox="1"/>
          <p:nvPr/>
        </p:nvSpPr>
        <p:spPr>
          <a:xfrm>
            <a:off x="14032725" y="807503"/>
            <a:ext cx="1440772" cy="496290"/>
          </a:xfrm>
          <a:prstGeom prst="rect">
            <a:avLst/>
          </a:prstGeom>
        </p:spPr>
        <p:txBody>
          <a:bodyPr wrap="square" lIns="0" tIns="0" rIns="0" bIns="0" rtlCol="0" anchor="t">
            <a:spAutoFit/>
          </a:bodyPr>
          <a:lstStyle/>
          <a:p>
            <a:pPr marL="0" lvl="1" indent="0" algn="ctr">
              <a:lnSpc>
                <a:spcPts val="4200"/>
              </a:lnSpc>
            </a:pPr>
            <a:r>
              <a:rPr lang="en-US" sz="3000" b="1" dirty="0">
                <a:solidFill>
                  <a:srgbClr val="000000"/>
                </a:solidFill>
                <a:latin typeface="Quicksand Bold"/>
                <a:ea typeface="Quicksand Bold"/>
                <a:cs typeface="Quicksand Bold"/>
                <a:sym typeface="Quicksand Bold"/>
              </a:rPr>
              <a:t>167</a:t>
            </a:r>
            <a:endParaRPr lang="en-US" sz="3000" b="1" u="none" dirty="0">
              <a:solidFill>
                <a:srgbClr val="000000"/>
              </a:solidFill>
              <a:latin typeface="Quicksand Bold"/>
              <a:ea typeface="Quicksand Bold"/>
              <a:cs typeface="Quicksand Bold"/>
              <a:sym typeface="Quicksand Bold"/>
            </a:endParaRPr>
          </a:p>
        </p:txBody>
      </p:sp>
      <p:sp>
        <p:nvSpPr>
          <p:cNvPr id="21" name="TextBox 9">
            <a:extLst>
              <a:ext uri="{FF2B5EF4-FFF2-40B4-BE49-F238E27FC236}">
                <a16:creationId xmlns:a16="http://schemas.microsoft.com/office/drawing/2014/main" id="{1827B395-1414-D751-2CE8-AA1E8CC4376A}"/>
              </a:ext>
            </a:extLst>
          </p:cNvPr>
          <p:cNvSpPr txBox="1"/>
          <p:nvPr/>
        </p:nvSpPr>
        <p:spPr>
          <a:xfrm>
            <a:off x="13547635" y="1792250"/>
            <a:ext cx="2410953" cy="413575"/>
          </a:xfrm>
          <a:prstGeom prst="rect">
            <a:avLst/>
          </a:prstGeom>
        </p:spPr>
        <p:txBody>
          <a:bodyPr wrap="square" lIns="0" tIns="0" rIns="0" bIns="0" rtlCol="0" anchor="t">
            <a:spAutoFit/>
          </a:bodyPr>
          <a:lstStyle/>
          <a:p>
            <a:pPr marL="0" lvl="0" indent="0" algn="ctr">
              <a:lnSpc>
                <a:spcPts val="3499"/>
              </a:lnSpc>
            </a:pPr>
            <a:r>
              <a:rPr lang="en-US" sz="2499" u="none" dirty="0">
                <a:solidFill>
                  <a:srgbClr val="000000"/>
                </a:solidFill>
                <a:latin typeface="Quicksand"/>
                <a:ea typeface="Quicksand"/>
                <a:cs typeface="Quicksand"/>
                <a:sym typeface="Quicksand"/>
              </a:rPr>
              <a:t>Total Carousel</a:t>
            </a:r>
          </a:p>
        </p:txBody>
      </p:sp>
      <p:sp>
        <p:nvSpPr>
          <p:cNvPr id="22" name="TextBox 8">
            <a:extLst>
              <a:ext uri="{FF2B5EF4-FFF2-40B4-BE49-F238E27FC236}">
                <a16:creationId xmlns:a16="http://schemas.microsoft.com/office/drawing/2014/main" id="{855520CC-D4DD-879D-DBE1-C3EE8B4924C3}"/>
              </a:ext>
            </a:extLst>
          </p:cNvPr>
          <p:cNvSpPr txBox="1"/>
          <p:nvPr/>
        </p:nvSpPr>
        <p:spPr>
          <a:xfrm>
            <a:off x="16376262" y="780554"/>
            <a:ext cx="1440772" cy="496290"/>
          </a:xfrm>
          <a:prstGeom prst="rect">
            <a:avLst/>
          </a:prstGeom>
        </p:spPr>
        <p:txBody>
          <a:bodyPr wrap="square" lIns="0" tIns="0" rIns="0" bIns="0" rtlCol="0" anchor="t">
            <a:spAutoFit/>
          </a:bodyPr>
          <a:lstStyle/>
          <a:p>
            <a:pPr marL="0" lvl="1" indent="0" algn="ctr">
              <a:lnSpc>
                <a:spcPts val="4200"/>
              </a:lnSpc>
            </a:pPr>
            <a:r>
              <a:rPr lang="en-US" sz="3000" b="1" u="none" dirty="0">
                <a:solidFill>
                  <a:srgbClr val="000000"/>
                </a:solidFill>
                <a:latin typeface="Quicksand Bold"/>
                <a:ea typeface="Quicksand Bold"/>
                <a:cs typeface="Quicksand Bold"/>
                <a:sym typeface="Quicksand Bold"/>
              </a:rPr>
              <a:t>4.79%</a:t>
            </a:r>
          </a:p>
        </p:txBody>
      </p:sp>
      <p:sp>
        <p:nvSpPr>
          <p:cNvPr id="23" name="TextBox 9">
            <a:extLst>
              <a:ext uri="{FF2B5EF4-FFF2-40B4-BE49-F238E27FC236}">
                <a16:creationId xmlns:a16="http://schemas.microsoft.com/office/drawing/2014/main" id="{DB1DB16C-B24A-FD08-AF17-AB8F81A55447}"/>
              </a:ext>
            </a:extLst>
          </p:cNvPr>
          <p:cNvSpPr txBox="1"/>
          <p:nvPr/>
        </p:nvSpPr>
        <p:spPr>
          <a:xfrm>
            <a:off x="15662571" y="1790615"/>
            <a:ext cx="2868153" cy="862416"/>
          </a:xfrm>
          <a:prstGeom prst="rect">
            <a:avLst/>
          </a:prstGeom>
        </p:spPr>
        <p:txBody>
          <a:bodyPr wrap="square" lIns="0" tIns="0" rIns="0" bIns="0" rtlCol="0" anchor="t">
            <a:spAutoFit/>
          </a:bodyPr>
          <a:lstStyle/>
          <a:p>
            <a:pPr marL="0" lvl="0" indent="0" algn="ctr">
              <a:lnSpc>
                <a:spcPts val="3499"/>
              </a:lnSpc>
            </a:pPr>
            <a:r>
              <a:rPr lang="en-US" sz="2499" u="none" dirty="0">
                <a:solidFill>
                  <a:srgbClr val="000000"/>
                </a:solidFill>
                <a:latin typeface="Quicksand"/>
                <a:ea typeface="Quicksand"/>
                <a:cs typeface="Quicksand"/>
                <a:sym typeface="Quicksand"/>
              </a:rPr>
              <a:t>Content Performance</a:t>
            </a:r>
          </a:p>
        </p:txBody>
      </p:sp>
      <p:sp>
        <p:nvSpPr>
          <p:cNvPr id="5" name="Freeform 2">
            <a:extLst>
              <a:ext uri="{FF2B5EF4-FFF2-40B4-BE49-F238E27FC236}">
                <a16:creationId xmlns:a16="http://schemas.microsoft.com/office/drawing/2014/main" id="{E58A9BD7-A8A4-9BE5-F76E-83C63F56C8BD}"/>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sp>
        <p:nvSpPr>
          <p:cNvPr id="6" name="Freeform 5">
            <a:extLst>
              <a:ext uri="{FF2B5EF4-FFF2-40B4-BE49-F238E27FC236}">
                <a16:creationId xmlns:a16="http://schemas.microsoft.com/office/drawing/2014/main" id="{FF4A0A90-B51D-D266-E06D-1B1B09748761}"/>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3"/>
            <a:stretch>
              <a:fillRect/>
            </a:stretch>
          </a:blipFill>
        </p:spPr>
      </p:sp>
      <p:pic>
        <p:nvPicPr>
          <p:cNvPr id="10" name="Picture 9">
            <a:extLst>
              <a:ext uri="{FF2B5EF4-FFF2-40B4-BE49-F238E27FC236}">
                <a16:creationId xmlns:a16="http://schemas.microsoft.com/office/drawing/2014/main" id="{28325E9D-A93E-5F61-7D25-6B70B4656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3754" y="2835491"/>
            <a:ext cx="3384671" cy="3384671"/>
          </a:xfrm>
          <a:prstGeom prst="rect">
            <a:avLst/>
          </a:prstGeom>
        </p:spPr>
      </p:pic>
      <p:sp>
        <p:nvSpPr>
          <p:cNvPr id="7" name="TextBox 16">
            <a:extLst>
              <a:ext uri="{FF2B5EF4-FFF2-40B4-BE49-F238E27FC236}">
                <a16:creationId xmlns:a16="http://schemas.microsoft.com/office/drawing/2014/main" id="{ABC97BEC-5264-068C-50BA-E82A7A78C571}"/>
              </a:ext>
            </a:extLst>
          </p:cNvPr>
          <p:cNvSpPr txBox="1"/>
          <p:nvPr/>
        </p:nvSpPr>
        <p:spPr>
          <a:xfrm>
            <a:off x="10878343" y="3189781"/>
            <a:ext cx="6308763" cy="6771084"/>
          </a:xfrm>
          <a:prstGeom prst="rect">
            <a:avLst/>
          </a:prstGeom>
        </p:spPr>
        <p:txBody>
          <a:bodyPr wrap="square" lIns="0" tIns="0" rIns="0" bIns="0" rtlCol="0" anchor="t">
            <a:spAutoFit/>
          </a:bodyPr>
          <a:lstStyle/>
          <a:p>
            <a:r>
              <a:rPr lang="en-US" sz="2000" b="1" dirty="0">
                <a:solidFill>
                  <a:srgbClr val="000000"/>
                </a:solidFill>
                <a:latin typeface="Quicksand Bold" panose="020B0604020202020204" charset="0"/>
              </a:rPr>
              <a:t>Here are some of the major findings and recommendations from the analysis:</a:t>
            </a:r>
          </a:p>
          <a:p>
            <a:pPr marL="342900" indent="-342900">
              <a:buFont typeface="Wingdings" panose="05000000000000000000" pitchFamily="2" charset="2"/>
              <a:buChar char="v"/>
            </a:pPr>
            <a:r>
              <a:rPr lang="en-US" sz="2000" b="1" dirty="0">
                <a:solidFill>
                  <a:srgbClr val="000000"/>
                </a:solidFill>
                <a:latin typeface="Quicksand Bold" panose="020B0604020202020204" charset="0"/>
              </a:rPr>
              <a:t>Top-Performing Content: </a:t>
            </a:r>
            <a:r>
              <a:rPr lang="en-US" sz="2000" dirty="0">
                <a:latin typeface="Quicksand" panose="020B0604020202020204" charset="0"/>
              </a:rPr>
              <a:t>Carousel posts with concise captions generated the highest engagement. I recommend increasing the frequency of carousel posts.</a:t>
            </a:r>
          </a:p>
          <a:p>
            <a:pPr marL="342900" indent="-342900">
              <a:buFont typeface="Wingdings" panose="05000000000000000000" pitchFamily="2" charset="2"/>
              <a:buChar char="v"/>
            </a:pPr>
            <a:r>
              <a:rPr lang="en-US" sz="2000" b="1" dirty="0">
                <a:solidFill>
                  <a:srgbClr val="000000"/>
                </a:solidFill>
                <a:latin typeface="Quicksand Bold" panose="020B0604020202020204" charset="0"/>
              </a:rPr>
              <a:t>Audience Behavior: </a:t>
            </a:r>
            <a:r>
              <a:rPr lang="en-US" sz="2000" dirty="0">
                <a:latin typeface="Quicksand" panose="020B0604020202020204" charset="0"/>
              </a:rPr>
              <a:t>The audience is most active between 6 PM and 9 PM, which aligns with peak engagement times. Scheduling posts during this window can maximize visibility.</a:t>
            </a:r>
          </a:p>
          <a:p>
            <a:pPr marL="342900" indent="-342900">
              <a:buFont typeface="Wingdings" panose="05000000000000000000" pitchFamily="2" charset="2"/>
              <a:buChar char="v"/>
            </a:pPr>
            <a:r>
              <a:rPr lang="en-US" sz="2000" b="1" dirty="0">
                <a:solidFill>
                  <a:srgbClr val="000000"/>
                </a:solidFill>
                <a:latin typeface="Quicksand Bold" panose="020B0604020202020204" charset="0"/>
              </a:rPr>
              <a:t>Hashtag Effectiveness: </a:t>
            </a:r>
            <a:r>
              <a:rPr lang="en-US" sz="2000" dirty="0">
                <a:latin typeface="Quicksand" panose="020B0604020202020204" charset="0"/>
              </a:rPr>
              <a:t>Posts with targeted hashtags had significantly higher reach. A mix of trending and niche hashtags is recommended.</a:t>
            </a:r>
          </a:p>
          <a:p>
            <a:pPr marL="342900" indent="-342900">
              <a:buFont typeface="Wingdings" panose="05000000000000000000" pitchFamily="2" charset="2"/>
              <a:buChar char="v"/>
            </a:pPr>
            <a:r>
              <a:rPr lang="en-US" sz="2000" b="1" dirty="0">
                <a:solidFill>
                  <a:srgbClr val="000000"/>
                </a:solidFill>
                <a:latin typeface="Quicksand Bold" panose="020B0604020202020204" charset="0"/>
              </a:rPr>
              <a:t>Story Engagement: </a:t>
            </a:r>
            <a:r>
              <a:rPr lang="en-US" sz="2000" dirty="0">
                <a:latin typeface="Quicksand" panose="020B0604020202020204" charset="0"/>
              </a:rPr>
              <a:t>Stories performed well, particularly when they included interactive elements like polls or Q&amp;A. Leveraging more stories with engagement features can build stronger connections with the audience.</a:t>
            </a:r>
          </a:p>
          <a:p>
            <a:pPr marL="342900" indent="-342900">
              <a:buFont typeface="Wingdings" panose="05000000000000000000" pitchFamily="2" charset="2"/>
              <a:buChar char="v"/>
            </a:pPr>
            <a:r>
              <a:rPr lang="en-US" sz="2000" b="1" dirty="0">
                <a:solidFill>
                  <a:srgbClr val="000000"/>
                </a:solidFill>
                <a:latin typeface="Quicksand Bold" panose="020B0604020202020204" charset="0"/>
              </a:rPr>
              <a:t>Content Gaps: </a:t>
            </a:r>
            <a:r>
              <a:rPr lang="en-US" sz="2000" dirty="0">
                <a:latin typeface="Quicksand" panose="020B0604020202020204" charset="0"/>
              </a:rPr>
              <a:t>While video posts performed well, they were underutilized. Increasing video content can help attract more viewers</a:t>
            </a:r>
          </a:p>
          <a:p>
            <a:pPr marL="342900" indent="-342900">
              <a:buFont typeface="Wingdings" panose="05000000000000000000" pitchFamily="2" charset="2"/>
              <a:buChar char="v"/>
            </a:pPr>
            <a:endParaRPr lang="en-US" sz="2000" dirty="0">
              <a:solidFill>
                <a:srgbClr val="000000"/>
              </a:solidFill>
              <a:latin typeface="Aptos Display" panose="020B0004020202020204" pitchFamily="34" charset="0"/>
              <a:sym typeface="Quicksand"/>
            </a:endParaRPr>
          </a:p>
        </p:txBody>
      </p:sp>
    </p:spTree>
    <p:extLst>
      <p:ext uri="{BB962C8B-B14F-4D97-AF65-F5344CB8AC3E}">
        <p14:creationId xmlns:p14="http://schemas.microsoft.com/office/powerpoint/2010/main" val="14710957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1000"/>
                                        <p:tgtEl>
                                          <p:spTgt spid="7">
                                            <p:txEl>
                                              <p:pRg st="5" end="5"/>
                                            </p:txEl>
                                          </p:spTgt>
                                        </p:tgtEl>
                                      </p:cBhvr>
                                    </p:animEffect>
                                    <p:anim calcmode="lin" valueType="num">
                                      <p:cBhvr>
                                        <p:cTn id="3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anim calcmode="lin" valueType="num">
                                      <p:cBhvr>
                                        <p:cTn id="40"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
                                            <p:txEl>
                                              <p:pRg st="1" end="1"/>
                                            </p:txEl>
                                          </p:spTgt>
                                        </p:tgtEl>
                                        <p:attrNameLst>
                                          <p:attrName>style.visibility</p:attrName>
                                        </p:attrNameLst>
                                      </p:cBhvr>
                                      <p:to>
                                        <p:strVal val="visible"/>
                                      </p:to>
                                    </p:set>
                                    <p:animEffect transition="in" filter="fade">
                                      <p:cBhvr>
                                        <p:cTn id="44" dur="1000"/>
                                        <p:tgtEl>
                                          <p:spTgt spid="16">
                                            <p:txEl>
                                              <p:pRg st="1" end="1"/>
                                            </p:txEl>
                                          </p:spTgt>
                                        </p:tgtEl>
                                      </p:cBhvr>
                                    </p:animEffect>
                                    <p:anim calcmode="lin" valueType="num">
                                      <p:cBhvr>
                                        <p:cTn id="4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16">
                                            <p:txEl>
                                              <p:pRg st="1" end="1"/>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
                                            <p:txEl>
                                              <p:pRg st="2" end="2"/>
                                            </p:txEl>
                                          </p:spTgt>
                                        </p:tgtEl>
                                        <p:attrNameLst>
                                          <p:attrName>style.visibility</p:attrName>
                                        </p:attrNameLst>
                                      </p:cBhvr>
                                      <p:to>
                                        <p:strVal val="visible"/>
                                      </p:to>
                                    </p:set>
                                    <p:animEffect transition="in" filter="fade">
                                      <p:cBhvr>
                                        <p:cTn id="49" dur="1000"/>
                                        <p:tgtEl>
                                          <p:spTgt spid="16">
                                            <p:txEl>
                                              <p:pRg st="2" end="2"/>
                                            </p:txEl>
                                          </p:spTgt>
                                        </p:tgtEl>
                                      </p:cBhvr>
                                    </p:animEffect>
                                    <p:anim calcmode="lin" valueType="num">
                                      <p:cBhvr>
                                        <p:cTn id="50"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91351" y="-170090"/>
            <a:ext cx="10224351" cy="10627180"/>
            <a:chOff x="0" y="0"/>
            <a:chExt cx="2692833" cy="2798928"/>
          </a:xfrm>
        </p:grpSpPr>
        <p:sp>
          <p:nvSpPr>
            <p:cNvPr id="13" name="Freeform 13"/>
            <p:cNvSpPr/>
            <p:nvPr/>
          </p:nvSpPr>
          <p:spPr>
            <a:xfrm>
              <a:off x="0" y="0"/>
              <a:ext cx="2692833" cy="2798928"/>
            </a:xfrm>
            <a:custGeom>
              <a:avLst/>
              <a:gdLst/>
              <a:ahLst/>
              <a:cxnLst/>
              <a:rect l="l" t="t" r="r" b="b"/>
              <a:pathLst>
                <a:path w="2692833" h="2798928">
                  <a:moveTo>
                    <a:pt x="0" y="0"/>
                  </a:moveTo>
                  <a:lnTo>
                    <a:pt x="2692833" y="0"/>
                  </a:lnTo>
                  <a:lnTo>
                    <a:pt x="2692833" y="2798928"/>
                  </a:lnTo>
                  <a:lnTo>
                    <a:pt x="0" y="2798928"/>
                  </a:lnTo>
                  <a:close/>
                </a:path>
              </a:pathLst>
            </a:custGeom>
            <a:solidFill>
              <a:srgbClr val="FFF6E3"/>
            </a:solidFill>
          </p:spPr>
        </p:sp>
        <p:sp>
          <p:nvSpPr>
            <p:cNvPr id="14" name="TextBox 14"/>
            <p:cNvSpPr txBox="1"/>
            <p:nvPr/>
          </p:nvSpPr>
          <p:spPr>
            <a:xfrm>
              <a:off x="0" y="-38100"/>
              <a:ext cx="2692833" cy="2837028"/>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03793" y="1121569"/>
            <a:ext cx="9234061" cy="1079142"/>
          </a:xfrm>
          <a:prstGeom prst="rect">
            <a:avLst/>
          </a:prstGeom>
        </p:spPr>
        <p:txBody>
          <a:bodyPr wrap="square" lIns="0" tIns="0" rIns="0" bIns="0" rtlCol="0" anchor="t">
            <a:spAutoFit/>
          </a:bodyPr>
          <a:lstStyle/>
          <a:p>
            <a:pPr algn="ctr">
              <a:lnSpc>
                <a:spcPts val="9280"/>
              </a:lnSpc>
            </a:pPr>
            <a:r>
              <a:rPr lang="en-US" sz="6000" b="1" spc="376" dirty="0">
                <a:solidFill>
                  <a:srgbClr val="000000"/>
                </a:solidFill>
                <a:latin typeface="Quicksand Bold"/>
                <a:ea typeface="Quicksand Bold"/>
                <a:cs typeface="Quicksand Bold"/>
                <a:sym typeface="Quicksand Bold"/>
              </a:rPr>
              <a:t>Recommendations</a:t>
            </a:r>
          </a:p>
        </p:txBody>
      </p:sp>
      <p:sp>
        <p:nvSpPr>
          <p:cNvPr id="16" name="TextBox 16"/>
          <p:cNvSpPr txBox="1"/>
          <p:nvPr/>
        </p:nvSpPr>
        <p:spPr>
          <a:xfrm>
            <a:off x="1909270" y="3009900"/>
            <a:ext cx="6533409" cy="7078861"/>
          </a:xfrm>
          <a:prstGeom prst="rect">
            <a:avLst/>
          </a:prstGeom>
        </p:spPr>
        <p:txBody>
          <a:bodyPr wrap="square" lIns="0" tIns="0" rIns="0" bIns="0" rtlCol="0" anchor="t">
            <a:spAutoFit/>
          </a:bodyPr>
          <a:lstStyle/>
          <a:p>
            <a:r>
              <a:rPr lang="en-US" sz="2000" b="1" dirty="0"/>
              <a:t>1. </a:t>
            </a:r>
            <a:r>
              <a:rPr lang="en-US" sz="2000" b="1" dirty="0">
                <a:latin typeface="Quicksand Bold" panose="020B0604020202020204" charset="0"/>
              </a:rPr>
              <a:t>Track Engagement Metrics Regularly:</a:t>
            </a:r>
          </a:p>
          <a:p>
            <a:pPr marL="342900" indent="-342900">
              <a:buFont typeface="Arial" panose="020B0604020202020204" pitchFamily="34" charset="0"/>
              <a:buChar char="•"/>
            </a:pPr>
            <a:r>
              <a:rPr lang="en-US" sz="2000" b="1" dirty="0">
                <a:latin typeface="Quicksand Bold" panose="020B0604020202020204" charset="0"/>
              </a:rPr>
              <a:t>Likes, Comments, Shares, Saves: </a:t>
            </a:r>
            <a:r>
              <a:rPr lang="en-US" sz="2000" dirty="0">
                <a:latin typeface="Quicksand" panose="020B0604020202020204" charset="0"/>
              </a:rPr>
              <a:t>Monitor these to understand how users are interacting with your posts. Higher engagement means your content resonates well with your audience.</a:t>
            </a:r>
          </a:p>
          <a:p>
            <a:pPr marL="342900" indent="-342900">
              <a:buFont typeface="Arial" panose="020B0604020202020204" pitchFamily="34" charset="0"/>
              <a:buChar char="•"/>
            </a:pPr>
            <a:r>
              <a:rPr lang="en-US" sz="2000" b="1" dirty="0">
                <a:latin typeface="Quicksand Bold" panose="020B0604020202020204" charset="0"/>
              </a:rPr>
              <a:t>Engagement Rate</a:t>
            </a:r>
            <a:r>
              <a:rPr lang="en-US" sz="2000" dirty="0">
                <a:latin typeface="Quicksand Bold" panose="020B0604020202020204" charset="0"/>
              </a:rPr>
              <a:t>: </a:t>
            </a:r>
            <a:r>
              <a:rPr lang="en-US" sz="2000" dirty="0">
                <a:latin typeface="Quicksand" panose="020B0604020202020204" charset="0"/>
              </a:rPr>
              <a:t>Keep track of this by dividing total interactions by impressions or reach. It gives you a better sense of content performance relative to audience size.</a:t>
            </a:r>
          </a:p>
          <a:p>
            <a:pPr>
              <a:buFont typeface="Arial" panose="020B0604020202020204" pitchFamily="34" charset="0"/>
              <a:buChar char="•"/>
            </a:pPr>
            <a:endParaRPr lang="en-US" sz="2000" dirty="0"/>
          </a:p>
          <a:p>
            <a:r>
              <a:rPr lang="en-US" sz="2000" b="1" dirty="0">
                <a:latin typeface="Quicksand Bold" panose="020B0604020202020204" charset="0"/>
              </a:rPr>
              <a:t>2. Measure Content Reach and Impressions:</a:t>
            </a:r>
          </a:p>
          <a:p>
            <a:pPr marL="342900" indent="-342900">
              <a:buFont typeface="Arial" panose="020B0604020202020204" pitchFamily="34" charset="0"/>
              <a:buChar char="•"/>
            </a:pPr>
            <a:r>
              <a:rPr lang="en-US" sz="2000" b="1" dirty="0">
                <a:latin typeface="Quicksand Bold" panose="020B0604020202020204" charset="0"/>
              </a:rPr>
              <a:t>Reach</a:t>
            </a:r>
            <a:r>
              <a:rPr lang="en-US" sz="2000" dirty="0">
                <a:latin typeface="Quicksand Bold" panose="020B0604020202020204" charset="0"/>
              </a:rPr>
              <a:t>: </a:t>
            </a:r>
            <a:r>
              <a:rPr lang="en-US" sz="2000" dirty="0">
                <a:latin typeface="Quicksand" panose="020B0604020202020204" charset="0"/>
              </a:rPr>
              <a:t>Track the number of unique users who see your posts to understand how far your content is spreading.</a:t>
            </a:r>
          </a:p>
          <a:p>
            <a:pPr marL="342900" indent="-342900">
              <a:buFont typeface="Arial" panose="020B0604020202020204" pitchFamily="34" charset="0"/>
              <a:buChar char="•"/>
            </a:pPr>
            <a:r>
              <a:rPr lang="en-US" sz="2000" b="1" dirty="0">
                <a:latin typeface="Quicksand Bold" panose="020B0604020202020204" charset="0"/>
              </a:rPr>
              <a:t>Impressions</a:t>
            </a:r>
            <a:r>
              <a:rPr lang="en-US" sz="2000" dirty="0">
                <a:latin typeface="Quicksand Bold" panose="020B0604020202020204" charset="0"/>
              </a:rPr>
              <a:t>: </a:t>
            </a:r>
            <a:r>
              <a:rPr lang="en-US" sz="2000" dirty="0">
                <a:latin typeface="Quicksand" panose="020B0604020202020204" charset="0"/>
              </a:rPr>
              <a:t>Monitor this to see how many times your content has been displayed, which is useful for gauging visibility.</a:t>
            </a:r>
          </a:p>
          <a:p>
            <a:pPr>
              <a:buFont typeface="Arial" panose="020B0604020202020204" pitchFamily="34" charset="0"/>
              <a:buChar char="•"/>
            </a:pPr>
            <a:endParaRPr lang="en-US" sz="2000" dirty="0"/>
          </a:p>
          <a:p>
            <a:r>
              <a:rPr lang="en-US" sz="2000" b="1" dirty="0">
                <a:latin typeface="Quicksand Bold" panose="020B0604020202020204" charset="0"/>
              </a:rPr>
              <a:t>3. Content Diversity:</a:t>
            </a:r>
          </a:p>
          <a:p>
            <a:pPr marL="342900" indent="-342900">
              <a:buFont typeface="Arial" panose="020B0604020202020204" pitchFamily="34" charset="0"/>
              <a:buChar char="•"/>
            </a:pPr>
            <a:r>
              <a:rPr lang="en-US" sz="2000" dirty="0">
                <a:latin typeface="Quicksand" panose="020B0604020202020204" charset="0"/>
              </a:rPr>
              <a:t>Post a variety of content (images, videos, carousels, reels) to keep your audience engaged. Track which format performs best.</a:t>
            </a:r>
          </a:p>
          <a:p>
            <a:pPr>
              <a:buFont typeface="Arial" panose="020B0604020202020204" pitchFamily="34" charset="0"/>
              <a:buChar char="•"/>
            </a:pPr>
            <a:endParaRPr lang="en-US" sz="2000" dirty="0"/>
          </a:p>
        </p:txBody>
      </p:sp>
      <p:sp>
        <p:nvSpPr>
          <p:cNvPr id="24" name="Freeform 2">
            <a:extLst>
              <a:ext uri="{FF2B5EF4-FFF2-40B4-BE49-F238E27FC236}">
                <a16:creationId xmlns:a16="http://schemas.microsoft.com/office/drawing/2014/main" id="{835BE404-C06A-B85A-C1A2-CFA573A73923}"/>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sp>
        <p:nvSpPr>
          <p:cNvPr id="25" name="Freeform 5">
            <a:extLst>
              <a:ext uri="{FF2B5EF4-FFF2-40B4-BE49-F238E27FC236}">
                <a16:creationId xmlns:a16="http://schemas.microsoft.com/office/drawing/2014/main" id="{6022DFC6-7810-C998-5C5D-1DECDE7B9C79}"/>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3"/>
            <a:stretch>
              <a:fillRect/>
            </a:stretch>
          </a:blipFill>
        </p:spPr>
      </p:sp>
      <p:pic>
        <p:nvPicPr>
          <p:cNvPr id="26" name="Picture 25">
            <a:extLst>
              <a:ext uri="{FF2B5EF4-FFF2-40B4-BE49-F238E27FC236}">
                <a16:creationId xmlns:a16="http://schemas.microsoft.com/office/drawing/2014/main" id="{3AB4675C-D3C4-CDF7-E795-00088D791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3000" y="3378833"/>
            <a:ext cx="3384671" cy="3384671"/>
          </a:xfrm>
          <a:prstGeom prst="rect">
            <a:avLst/>
          </a:prstGeom>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7764" y="-110329"/>
            <a:ext cx="9511764" cy="10507658"/>
            <a:chOff x="0" y="0"/>
            <a:chExt cx="2505156" cy="2767449"/>
          </a:xfrm>
        </p:grpSpPr>
        <p:sp>
          <p:nvSpPr>
            <p:cNvPr id="3" name="Freeform 3"/>
            <p:cNvSpPr/>
            <p:nvPr/>
          </p:nvSpPr>
          <p:spPr>
            <a:xfrm>
              <a:off x="0" y="0"/>
              <a:ext cx="2505156" cy="2767449"/>
            </a:xfrm>
            <a:custGeom>
              <a:avLst/>
              <a:gdLst/>
              <a:ahLst/>
              <a:cxnLst/>
              <a:rect l="l" t="t" r="r" b="b"/>
              <a:pathLst>
                <a:path w="2505156" h="2767449">
                  <a:moveTo>
                    <a:pt x="0" y="0"/>
                  </a:moveTo>
                  <a:lnTo>
                    <a:pt x="2505156" y="0"/>
                  </a:lnTo>
                  <a:lnTo>
                    <a:pt x="2505156" y="2767449"/>
                  </a:lnTo>
                  <a:lnTo>
                    <a:pt x="0" y="2767449"/>
                  </a:lnTo>
                  <a:close/>
                </a:path>
              </a:pathLst>
            </a:custGeom>
            <a:solidFill>
              <a:srgbClr val="FFF6E3"/>
            </a:solidFill>
          </p:spPr>
        </p:sp>
        <p:sp>
          <p:nvSpPr>
            <p:cNvPr id="4" name="TextBox 4"/>
            <p:cNvSpPr txBox="1"/>
            <p:nvPr/>
          </p:nvSpPr>
          <p:spPr>
            <a:xfrm>
              <a:off x="0" y="-38100"/>
              <a:ext cx="2505156" cy="280554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277504">
            <a:off x="10805663" y="3900333"/>
            <a:ext cx="5289193" cy="2924817"/>
            <a:chOff x="0" y="0"/>
            <a:chExt cx="1393038" cy="770322"/>
          </a:xfrm>
        </p:grpSpPr>
        <p:sp>
          <p:nvSpPr>
            <p:cNvPr id="6" name="Freeform 6"/>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7" name="TextBox 7"/>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34315">
            <a:off x="10751458" y="3831904"/>
            <a:ext cx="5289193" cy="2924817"/>
            <a:chOff x="0" y="0"/>
            <a:chExt cx="1393038" cy="770322"/>
          </a:xfrm>
        </p:grpSpPr>
        <p:sp>
          <p:nvSpPr>
            <p:cNvPr id="9" name="Freeform 9"/>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10" name="TextBox 10"/>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696353" y="3681092"/>
            <a:ext cx="5289193" cy="2924817"/>
            <a:chOff x="0" y="0"/>
            <a:chExt cx="1393038" cy="770322"/>
          </a:xfrm>
        </p:grpSpPr>
        <p:sp>
          <p:nvSpPr>
            <p:cNvPr id="12" name="Freeform 12"/>
            <p:cNvSpPr/>
            <p:nvPr/>
          </p:nvSpPr>
          <p:spPr>
            <a:xfrm>
              <a:off x="0" y="0"/>
              <a:ext cx="1393039" cy="770322"/>
            </a:xfrm>
            <a:custGeom>
              <a:avLst/>
              <a:gdLst/>
              <a:ahLst/>
              <a:cxnLst/>
              <a:rect l="l" t="t" r="r" b="b"/>
              <a:pathLst>
                <a:path w="1393039" h="770322">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id="13" name="TextBox 13"/>
            <p:cNvSpPr txBox="1"/>
            <p:nvPr/>
          </p:nvSpPr>
          <p:spPr>
            <a:xfrm>
              <a:off x="0" y="-38100"/>
              <a:ext cx="1393038" cy="808422"/>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1506200" y="4457700"/>
            <a:ext cx="3802615" cy="368755"/>
          </a:xfrm>
          <a:prstGeom prst="rect">
            <a:avLst/>
          </a:prstGeom>
        </p:spPr>
        <p:txBody>
          <a:bodyPr lIns="0" tIns="0" rIns="0" bIns="0" rtlCol="0" anchor="t">
            <a:spAutoFit/>
          </a:bodyPr>
          <a:lstStyle/>
          <a:p>
            <a:pPr algn="ctr">
              <a:lnSpc>
                <a:spcPts val="2799"/>
              </a:lnSpc>
            </a:pPr>
            <a:r>
              <a:rPr lang="en-US" sz="2800" b="1" dirty="0">
                <a:solidFill>
                  <a:srgbClr val="000000"/>
                </a:solidFill>
                <a:latin typeface="Quicksand Bold" panose="020B0604020202020204" charset="0"/>
                <a:ea typeface="Quicksand"/>
                <a:cs typeface="Quicksand"/>
                <a:sym typeface="Quicksand"/>
              </a:rPr>
              <a:t>AtliQ Technologies</a:t>
            </a:r>
          </a:p>
        </p:txBody>
      </p:sp>
      <p:sp>
        <p:nvSpPr>
          <p:cNvPr id="16" name="TextBox 16"/>
          <p:cNvSpPr txBox="1"/>
          <p:nvPr/>
        </p:nvSpPr>
        <p:spPr>
          <a:xfrm>
            <a:off x="11506200" y="5240046"/>
            <a:ext cx="3802615" cy="339725"/>
          </a:xfrm>
          <a:prstGeom prst="rect">
            <a:avLst/>
          </a:prstGeom>
        </p:spPr>
        <p:txBody>
          <a:bodyPr lIns="0" tIns="0" rIns="0" bIns="0" rtlCol="0" anchor="t">
            <a:spAutoFit/>
          </a:bodyPr>
          <a:lstStyle/>
          <a:p>
            <a:pPr algn="ctr">
              <a:lnSpc>
                <a:spcPts val="2799"/>
              </a:lnSpc>
            </a:pPr>
            <a:r>
              <a:rPr lang="en-US" sz="1999" b="1" dirty="0">
                <a:solidFill>
                  <a:srgbClr val="000000"/>
                </a:solidFill>
                <a:latin typeface="Quicksand"/>
                <a:ea typeface="Quicksand"/>
                <a:cs typeface="Quicksand"/>
                <a:sym typeface="Quicksand"/>
              </a:rPr>
              <a:t>Virtual Internship Project</a:t>
            </a:r>
          </a:p>
        </p:txBody>
      </p:sp>
      <p:sp>
        <p:nvSpPr>
          <p:cNvPr id="17" name="TextBox 17"/>
          <p:cNvSpPr txBox="1"/>
          <p:nvPr/>
        </p:nvSpPr>
        <p:spPr>
          <a:xfrm>
            <a:off x="1028700" y="2584685"/>
            <a:ext cx="7947263" cy="4203700"/>
          </a:xfrm>
          <a:prstGeom prst="rect">
            <a:avLst/>
          </a:prstGeom>
        </p:spPr>
        <p:txBody>
          <a:bodyPr lIns="0" tIns="0" rIns="0" bIns="0" rtlCol="0" anchor="t">
            <a:spAutoFit/>
          </a:bodyPr>
          <a:lstStyle/>
          <a:p>
            <a:pPr algn="l">
              <a:lnSpc>
                <a:spcPts val="10999"/>
              </a:lnSpc>
            </a:pPr>
            <a:r>
              <a:rPr lang="en-US" sz="9999" b="1" dirty="0">
                <a:solidFill>
                  <a:srgbClr val="000000"/>
                </a:solidFill>
                <a:latin typeface="Quicksand Bold"/>
                <a:ea typeface="Quicksand Bold"/>
                <a:cs typeface="Quicksand Bold"/>
                <a:sym typeface="Quicksand Bold"/>
              </a:rPr>
              <a:t>THANKS</a:t>
            </a:r>
          </a:p>
          <a:p>
            <a:pPr algn="l">
              <a:lnSpc>
                <a:spcPts val="10999"/>
              </a:lnSpc>
            </a:pPr>
            <a:r>
              <a:rPr lang="en-US" sz="9999" b="1" dirty="0">
                <a:solidFill>
                  <a:srgbClr val="000000"/>
                </a:solidFill>
                <a:latin typeface="Quicksand Bold"/>
                <a:ea typeface="Quicksand Bold"/>
                <a:cs typeface="Quicksand Bold"/>
                <a:sym typeface="Quicksand Bold"/>
              </a:rPr>
              <a:t>FOR WATCHING</a:t>
            </a:r>
          </a:p>
        </p:txBody>
      </p:sp>
      <p:sp>
        <p:nvSpPr>
          <p:cNvPr id="19" name="Freeform 2">
            <a:extLst>
              <a:ext uri="{FF2B5EF4-FFF2-40B4-BE49-F238E27FC236}">
                <a16:creationId xmlns:a16="http://schemas.microsoft.com/office/drawing/2014/main" id="{0C33EEC7-D3D9-16B8-80CB-AB9D3D1D0A8C}"/>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sp>
        <p:nvSpPr>
          <p:cNvPr id="20" name="Freeform 5">
            <a:extLst>
              <a:ext uri="{FF2B5EF4-FFF2-40B4-BE49-F238E27FC236}">
                <a16:creationId xmlns:a16="http://schemas.microsoft.com/office/drawing/2014/main" id="{CAC6B71F-6BA6-A96A-4023-6AC5B9FA9AE0}"/>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3"/>
            <a:stretch>
              <a:fillRect/>
            </a:stretch>
          </a:blip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212613"/>
            <a:ext cx="9377874" cy="10712225"/>
            <a:chOff x="0" y="0"/>
            <a:chExt cx="2469893" cy="2821327"/>
          </a:xfrm>
        </p:grpSpPr>
        <p:sp>
          <p:nvSpPr>
            <p:cNvPr id="3" name="Freeform 3"/>
            <p:cNvSpPr/>
            <p:nvPr/>
          </p:nvSpPr>
          <p:spPr>
            <a:xfrm>
              <a:off x="0" y="0"/>
              <a:ext cx="2469893" cy="2821327"/>
            </a:xfrm>
            <a:custGeom>
              <a:avLst/>
              <a:gdLst/>
              <a:ahLst/>
              <a:cxnLst/>
              <a:rect l="l" t="t" r="r" b="b"/>
              <a:pathLst>
                <a:path w="2469893" h="2821327">
                  <a:moveTo>
                    <a:pt x="0" y="0"/>
                  </a:moveTo>
                  <a:lnTo>
                    <a:pt x="2469893" y="0"/>
                  </a:lnTo>
                  <a:lnTo>
                    <a:pt x="2469893" y="2821327"/>
                  </a:lnTo>
                  <a:lnTo>
                    <a:pt x="0" y="2821327"/>
                  </a:lnTo>
                  <a:close/>
                </a:path>
              </a:pathLst>
            </a:custGeom>
            <a:solidFill>
              <a:srgbClr val="FFF6E3"/>
            </a:solidFill>
          </p:spPr>
        </p:sp>
        <p:sp>
          <p:nvSpPr>
            <p:cNvPr id="4" name="TextBox 4"/>
            <p:cNvSpPr txBox="1"/>
            <p:nvPr/>
          </p:nvSpPr>
          <p:spPr>
            <a:xfrm>
              <a:off x="0" y="-38100"/>
              <a:ext cx="2469893" cy="285942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544967" y="3683956"/>
            <a:ext cx="5873170" cy="2190115"/>
          </a:xfrm>
          <a:prstGeom prst="rect">
            <a:avLst/>
          </a:prstGeom>
        </p:spPr>
        <p:txBody>
          <a:bodyPr lIns="0" tIns="0" rIns="0" bIns="0" rtlCol="0" anchor="t">
            <a:spAutoFit/>
          </a:bodyPr>
          <a:lstStyle/>
          <a:p>
            <a:pPr algn="l">
              <a:lnSpc>
                <a:spcPts val="8480"/>
              </a:lnSpc>
            </a:pPr>
            <a:r>
              <a:rPr lang="en-US" sz="8000" b="1" dirty="0">
                <a:solidFill>
                  <a:srgbClr val="000000"/>
                </a:solidFill>
                <a:latin typeface="Quicksand Bold"/>
                <a:ea typeface="Quicksand Bold"/>
                <a:cs typeface="Quicksand Bold"/>
                <a:sym typeface="Quicksand Bold"/>
              </a:rPr>
              <a:t>LIST OF CONTENTS</a:t>
            </a:r>
          </a:p>
        </p:txBody>
      </p:sp>
      <p:sp>
        <p:nvSpPr>
          <p:cNvPr id="6" name="TextBox 6"/>
          <p:cNvSpPr txBox="1"/>
          <p:nvPr/>
        </p:nvSpPr>
        <p:spPr>
          <a:xfrm>
            <a:off x="12369452" y="3869351"/>
            <a:ext cx="4548550" cy="419100"/>
          </a:xfrm>
          <a:prstGeom prst="rect">
            <a:avLst/>
          </a:prstGeom>
        </p:spPr>
        <p:txBody>
          <a:bodyPr lIns="0" tIns="0" rIns="0" bIns="0" rtlCol="0" anchor="t">
            <a:spAutoFit/>
          </a:bodyPr>
          <a:lstStyle/>
          <a:p>
            <a:pPr>
              <a:lnSpc>
                <a:spcPts val="3228"/>
              </a:lnSpc>
            </a:pPr>
            <a:r>
              <a:rPr lang="en-US" sz="2800" b="1" dirty="0">
                <a:solidFill>
                  <a:srgbClr val="000000"/>
                </a:solidFill>
                <a:latin typeface="Quicksand Bold"/>
                <a:sym typeface="Quicksand Bold"/>
              </a:rPr>
              <a:t>KEY METRICS</a:t>
            </a:r>
          </a:p>
        </p:txBody>
      </p:sp>
      <p:sp>
        <p:nvSpPr>
          <p:cNvPr id="8" name="TextBox 8"/>
          <p:cNvSpPr txBox="1"/>
          <p:nvPr/>
        </p:nvSpPr>
        <p:spPr>
          <a:xfrm>
            <a:off x="10844019" y="2667805"/>
            <a:ext cx="1500381" cy="666849"/>
          </a:xfrm>
          <a:prstGeom prst="rect">
            <a:avLst/>
          </a:prstGeom>
        </p:spPr>
        <p:txBody>
          <a:bodyPr lIns="0" tIns="0" rIns="0" bIns="0" rtlCol="0" anchor="t">
            <a:spAutoFit/>
          </a:bodyPr>
          <a:lstStyle/>
          <a:p>
            <a:pPr algn="ctr">
              <a:lnSpc>
                <a:spcPts val="5166"/>
              </a:lnSpc>
            </a:pPr>
            <a:r>
              <a:rPr lang="en-US" sz="4400" b="1" dirty="0">
                <a:solidFill>
                  <a:srgbClr val="000000"/>
                </a:solidFill>
                <a:latin typeface="Quicksand Bold"/>
                <a:ea typeface="Quicksand Bold"/>
                <a:cs typeface="Quicksand Bold"/>
                <a:sym typeface="Quicksand Bold"/>
              </a:rPr>
              <a:t>03</a:t>
            </a:r>
          </a:p>
        </p:txBody>
      </p:sp>
      <p:sp>
        <p:nvSpPr>
          <p:cNvPr id="9" name="TextBox 9"/>
          <p:cNvSpPr txBox="1"/>
          <p:nvPr/>
        </p:nvSpPr>
        <p:spPr>
          <a:xfrm>
            <a:off x="12344400" y="2781300"/>
            <a:ext cx="5257800" cy="410369"/>
          </a:xfrm>
          <a:prstGeom prst="rect">
            <a:avLst/>
          </a:prstGeom>
        </p:spPr>
        <p:txBody>
          <a:bodyPr wrap="square" lIns="0" tIns="0" rIns="0" bIns="0" rtlCol="0" anchor="t">
            <a:spAutoFit/>
          </a:bodyPr>
          <a:lstStyle/>
          <a:p>
            <a:pPr algn="l">
              <a:lnSpc>
                <a:spcPts val="3228"/>
              </a:lnSpc>
            </a:pPr>
            <a:r>
              <a:rPr lang="en-US" sz="2800" b="1" dirty="0">
                <a:solidFill>
                  <a:srgbClr val="000000"/>
                </a:solidFill>
                <a:latin typeface="Quicksand Bold"/>
                <a:ea typeface="Quicksand Bold"/>
                <a:cs typeface="Quicksand Bold"/>
                <a:sym typeface="Quicksand Bold"/>
              </a:rPr>
              <a:t>INTRODUCTION &amp; OVERVIEW</a:t>
            </a:r>
          </a:p>
        </p:txBody>
      </p:sp>
      <p:sp>
        <p:nvSpPr>
          <p:cNvPr id="10" name="TextBox 10"/>
          <p:cNvSpPr txBox="1"/>
          <p:nvPr/>
        </p:nvSpPr>
        <p:spPr>
          <a:xfrm>
            <a:off x="10844019" y="3758821"/>
            <a:ext cx="1500381" cy="666849"/>
          </a:xfrm>
          <a:prstGeom prst="rect">
            <a:avLst/>
          </a:prstGeom>
        </p:spPr>
        <p:txBody>
          <a:bodyPr lIns="0" tIns="0" rIns="0" bIns="0" rtlCol="0" anchor="t">
            <a:spAutoFit/>
          </a:bodyPr>
          <a:lstStyle/>
          <a:p>
            <a:pPr algn="ctr">
              <a:lnSpc>
                <a:spcPts val="5166"/>
              </a:lnSpc>
            </a:pPr>
            <a:r>
              <a:rPr lang="en-US" sz="4400" b="1" dirty="0">
                <a:solidFill>
                  <a:srgbClr val="000000"/>
                </a:solidFill>
                <a:latin typeface="Quicksand Bold"/>
                <a:sym typeface="Quicksand Bold"/>
              </a:rPr>
              <a:t>04</a:t>
            </a:r>
          </a:p>
        </p:txBody>
      </p:sp>
      <p:sp>
        <p:nvSpPr>
          <p:cNvPr id="12" name="TextBox 12"/>
          <p:cNvSpPr txBox="1"/>
          <p:nvPr/>
        </p:nvSpPr>
        <p:spPr>
          <a:xfrm>
            <a:off x="10844019" y="4849836"/>
            <a:ext cx="1500381" cy="666849"/>
          </a:xfrm>
          <a:prstGeom prst="rect">
            <a:avLst/>
          </a:prstGeom>
        </p:spPr>
        <p:txBody>
          <a:bodyPr lIns="0" tIns="0" rIns="0" bIns="0" rtlCol="0" anchor="t">
            <a:spAutoFit/>
          </a:bodyPr>
          <a:lstStyle/>
          <a:p>
            <a:pPr algn="ctr">
              <a:lnSpc>
                <a:spcPts val="5166"/>
              </a:lnSpc>
            </a:pPr>
            <a:r>
              <a:rPr lang="en-US" sz="4400" b="1" dirty="0">
                <a:solidFill>
                  <a:srgbClr val="000000"/>
                </a:solidFill>
                <a:latin typeface="Quicksand Bold"/>
                <a:sym typeface="Quicksand Bold"/>
              </a:rPr>
              <a:t>05</a:t>
            </a:r>
          </a:p>
        </p:txBody>
      </p:sp>
      <p:sp>
        <p:nvSpPr>
          <p:cNvPr id="13" name="TextBox 13"/>
          <p:cNvSpPr txBox="1"/>
          <p:nvPr/>
        </p:nvSpPr>
        <p:spPr>
          <a:xfrm>
            <a:off x="12344400" y="4791379"/>
            <a:ext cx="4548550" cy="828675"/>
          </a:xfrm>
          <a:prstGeom prst="rect">
            <a:avLst/>
          </a:prstGeom>
        </p:spPr>
        <p:txBody>
          <a:bodyPr lIns="0" tIns="0" rIns="0" bIns="0" rtlCol="0" anchor="t">
            <a:spAutoFit/>
          </a:bodyPr>
          <a:lstStyle/>
          <a:p>
            <a:pPr>
              <a:lnSpc>
                <a:spcPts val="3228"/>
              </a:lnSpc>
            </a:pPr>
            <a:r>
              <a:rPr lang="en-US" sz="2800" b="1" dirty="0">
                <a:solidFill>
                  <a:srgbClr val="000000"/>
                </a:solidFill>
                <a:latin typeface="Quicksand Bold"/>
                <a:sym typeface="Quicksand Bold"/>
              </a:rPr>
              <a:t>QUICK INSIGHTS WITH VISUALS</a:t>
            </a:r>
          </a:p>
        </p:txBody>
      </p:sp>
      <p:sp>
        <p:nvSpPr>
          <p:cNvPr id="14" name="TextBox 14"/>
          <p:cNvSpPr txBox="1"/>
          <p:nvPr/>
        </p:nvSpPr>
        <p:spPr>
          <a:xfrm>
            <a:off x="10844019" y="5940852"/>
            <a:ext cx="1500381" cy="666849"/>
          </a:xfrm>
          <a:prstGeom prst="rect">
            <a:avLst/>
          </a:prstGeom>
        </p:spPr>
        <p:txBody>
          <a:bodyPr lIns="0" tIns="0" rIns="0" bIns="0" rtlCol="0" anchor="t">
            <a:spAutoFit/>
          </a:bodyPr>
          <a:lstStyle/>
          <a:p>
            <a:pPr algn="ctr">
              <a:lnSpc>
                <a:spcPts val="5166"/>
              </a:lnSpc>
            </a:pPr>
            <a:r>
              <a:rPr lang="en-US" sz="4400" b="1" dirty="0">
                <a:solidFill>
                  <a:srgbClr val="000000"/>
                </a:solidFill>
                <a:latin typeface="Quicksand Bold"/>
                <a:ea typeface="Quicksand Bold"/>
                <a:cs typeface="Quicksand Bold"/>
                <a:sym typeface="Quicksand Bold"/>
              </a:rPr>
              <a:t>06</a:t>
            </a:r>
          </a:p>
        </p:txBody>
      </p:sp>
      <p:sp>
        <p:nvSpPr>
          <p:cNvPr id="17" name="TextBox 17"/>
          <p:cNvSpPr txBox="1"/>
          <p:nvPr/>
        </p:nvSpPr>
        <p:spPr>
          <a:xfrm>
            <a:off x="12361101" y="6006891"/>
            <a:ext cx="4548550" cy="419100"/>
          </a:xfrm>
          <a:prstGeom prst="rect">
            <a:avLst/>
          </a:prstGeom>
        </p:spPr>
        <p:txBody>
          <a:bodyPr lIns="0" tIns="0" rIns="0" bIns="0" rtlCol="0" anchor="t">
            <a:spAutoFit/>
          </a:bodyPr>
          <a:lstStyle/>
          <a:p>
            <a:pPr>
              <a:lnSpc>
                <a:spcPts val="3228"/>
              </a:lnSpc>
            </a:pPr>
            <a:r>
              <a:rPr lang="en-US" sz="2800" b="1" dirty="0">
                <a:solidFill>
                  <a:srgbClr val="000000"/>
                </a:solidFill>
                <a:latin typeface="Quicksand Bold"/>
                <a:sym typeface="Quicksand Bold"/>
              </a:rPr>
              <a:t>ADDITIONAL INSIGHTS</a:t>
            </a:r>
          </a:p>
        </p:txBody>
      </p:sp>
      <p:sp>
        <p:nvSpPr>
          <p:cNvPr id="7" name="TextBox 6">
            <a:extLst>
              <a:ext uri="{FF2B5EF4-FFF2-40B4-BE49-F238E27FC236}">
                <a16:creationId xmlns:a16="http://schemas.microsoft.com/office/drawing/2014/main" id="{23E5EBF4-0638-33F9-7C04-7E3BA8F0F1CD}"/>
              </a:ext>
            </a:extLst>
          </p:cNvPr>
          <p:cNvSpPr txBox="1"/>
          <p:nvPr/>
        </p:nvSpPr>
        <p:spPr>
          <a:xfrm>
            <a:off x="12361101" y="7041389"/>
            <a:ext cx="4548550" cy="419100"/>
          </a:xfrm>
          <a:prstGeom prst="rect">
            <a:avLst/>
          </a:prstGeom>
        </p:spPr>
        <p:txBody>
          <a:bodyPr lIns="0" tIns="0" rIns="0" bIns="0" rtlCol="0" anchor="t">
            <a:spAutoFit/>
          </a:bodyPr>
          <a:lstStyle/>
          <a:p>
            <a:pPr>
              <a:lnSpc>
                <a:spcPts val="3228"/>
              </a:lnSpc>
            </a:pPr>
            <a:r>
              <a:rPr lang="en-US" sz="2800" b="1" dirty="0">
                <a:solidFill>
                  <a:srgbClr val="000000"/>
                </a:solidFill>
                <a:latin typeface="Quicksand Bold"/>
                <a:sym typeface="Quicksand Bold"/>
              </a:rPr>
              <a:t>RECOMMENDATIONS</a:t>
            </a:r>
          </a:p>
        </p:txBody>
      </p:sp>
      <p:sp>
        <p:nvSpPr>
          <p:cNvPr id="11" name="TextBox 14">
            <a:extLst>
              <a:ext uri="{FF2B5EF4-FFF2-40B4-BE49-F238E27FC236}">
                <a16:creationId xmlns:a16="http://schemas.microsoft.com/office/drawing/2014/main" id="{91053E28-1985-320A-A84C-B649D0989217}"/>
              </a:ext>
            </a:extLst>
          </p:cNvPr>
          <p:cNvSpPr txBox="1"/>
          <p:nvPr/>
        </p:nvSpPr>
        <p:spPr>
          <a:xfrm>
            <a:off x="10860720" y="6936618"/>
            <a:ext cx="1500381" cy="666849"/>
          </a:xfrm>
          <a:prstGeom prst="rect">
            <a:avLst/>
          </a:prstGeom>
        </p:spPr>
        <p:txBody>
          <a:bodyPr lIns="0" tIns="0" rIns="0" bIns="0" rtlCol="0" anchor="t">
            <a:spAutoFit/>
          </a:bodyPr>
          <a:lstStyle/>
          <a:p>
            <a:pPr algn="ctr">
              <a:lnSpc>
                <a:spcPts val="5166"/>
              </a:lnSpc>
            </a:pPr>
            <a:r>
              <a:rPr lang="en-US" sz="4400" b="1" dirty="0">
                <a:solidFill>
                  <a:srgbClr val="000000"/>
                </a:solidFill>
                <a:latin typeface="Quicksand Bold"/>
                <a:ea typeface="Quicksand Bold"/>
                <a:cs typeface="Quicksand Bold"/>
                <a:sym typeface="Quicksand Bold"/>
              </a:rPr>
              <a:t>07</a:t>
            </a:r>
          </a:p>
        </p:txBody>
      </p:sp>
      <p:sp>
        <p:nvSpPr>
          <p:cNvPr id="16" name="Freeform 2">
            <a:extLst>
              <a:ext uri="{FF2B5EF4-FFF2-40B4-BE49-F238E27FC236}">
                <a16:creationId xmlns:a16="http://schemas.microsoft.com/office/drawing/2014/main" id="{FB26BABA-4C65-E72D-E7DD-1512846E7073}"/>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sp>
        <p:nvSpPr>
          <p:cNvPr id="18" name="Freeform 5">
            <a:extLst>
              <a:ext uri="{FF2B5EF4-FFF2-40B4-BE49-F238E27FC236}">
                <a16:creationId xmlns:a16="http://schemas.microsoft.com/office/drawing/2014/main" id="{888A6009-924C-9AAC-58A7-FD7B34CAC671}"/>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3"/>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advTm="11132">
        <p:split orient="vert"/>
      </p:transition>
    </mc:Choice>
    <mc:Fallback xmlns="">
      <p:transition spd="slow" advTm="11132">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1351" y="-276396"/>
            <a:ext cx="9335351" cy="10839793"/>
            <a:chOff x="0" y="0"/>
            <a:chExt cx="2458693" cy="2854925"/>
          </a:xfrm>
        </p:grpSpPr>
        <p:sp>
          <p:nvSpPr>
            <p:cNvPr id="3" name="Freeform 3"/>
            <p:cNvSpPr/>
            <p:nvPr/>
          </p:nvSpPr>
          <p:spPr>
            <a:xfrm>
              <a:off x="0" y="0"/>
              <a:ext cx="2458693" cy="2854925"/>
            </a:xfrm>
            <a:custGeom>
              <a:avLst/>
              <a:gdLst/>
              <a:ahLst/>
              <a:cxnLst/>
              <a:rect l="l" t="t" r="r" b="b"/>
              <a:pathLst>
                <a:path w="2458693" h="2854925">
                  <a:moveTo>
                    <a:pt x="0" y="0"/>
                  </a:moveTo>
                  <a:lnTo>
                    <a:pt x="2458693" y="0"/>
                  </a:lnTo>
                  <a:lnTo>
                    <a:pt x="2458693" y="2854925"/>
                  </a:lnTo>
                  <a:lnTo>
                    <a:pt x="0" y="2854925"/>
                  </a:lnTo>
                  <a:close/>
                </a:path>
              </a:pathLst>
            </a:custGeom>
            <a:solidFill>
              <a:srgbClr val="FFF6E3"/>
            </a:solidFill>
          </p:spPr>
        </p:sp>
        <p:sp>
          <p:nvSpPr>
            <p:cNvPr id="4" name="TextBox 4"/>
            <p:cNvSpPr txBox="1"/>
            <p:nvPr/>
          </p:nvSpPr>
          <p:spPr>
            <a:xfrm>
              <a:off x="0" y="-38100"/>
              <a:ext cx="2458693" cy="28930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219200" y="1199034"/>
            <a:ext cx="6987817" cy="1371529"/>
          </a:xfrm>
          <a:prstGeom prst="rect">
            <a:avLst/>
          </a:prstGeom>
        </p:spPr>
        <p:txBody>
          <a:bodyPr lIns="0" tIns="0" rIns="0" bIns="0" rtlCol="0" anchor="t">
            <a:spAutoFit/>
          </a:bodyPr>
          <a:lstStyle/>
          <a:p>
            <a:pPr algn="ctr">
              <a:lnSpc>
                <a:spcPts val="11657"/>
              </a:lnSpc>
            </a:pPr>
            <a:r>
              <a:rPr lang="en-US" sz="8000" dirty="0">
                <a:solidFill>
                  <a:srgbClr val="000000"/>
                </a:solidFill>
                <a:latin typeface="Quicksand Bold" panose="020B0604020202020204" charset="0"/>
                <a:ea typeface="Brittany"/>
                <a:cs typeface="Brittany"/>
                <a:sym typeface="Brittany"/>
              </a:rPr>
              <a:t>Introduction</a:t>
            </a:r>
          </a:p>
        </p:txBody>
      </p:sp>
      <p:sp>
        <p:nvSpPr>
          <p:cNvPr id="8" name="Subtitle 7">
            <a:extLst>
              <a:ext uri="{FF2B5EF4-FFF2-40B4-BE49-F238E27FC236}">
                <a16:creationId xmlns:a16="http://schemas.microsoft.com/office/drawing/2014/main" id="{C729CF74-D496-8606-B043-5D1630690F76}"/>
              </a:ext>
            </a:extLst>
          </p:cNvPr>
          <p:cNvSpPr>
            <a:spLocks noGrp="1"/>
          </p:cNvSpPr>
          <p:nvPr>
            <p:ph type="subTitle" idx="1"/>
          </p:nvPr>
        </p:nvSpPr>
        <p:spPr>
          <a:xfrm>
            <a:off x="990600" y="3238500"/>
            <a:ext cx="7337884" cy="6934200"/>
          </a:xfrm>
        </p:spPr>
        <p:txBody>
          <a:bodyPr>
            <a:normAutofit fontScale="92500" lnSpcReduction="10000"/>
          </a:bodyPr>
          <a:lstStyle/>
          <a:p>
            <a:r>
              <a:rPr lang="en-US" sz="3900" b="1" dirty="0">
                <a:solidFill>
                  <a:schemeClr val="tx1"/>
                </a:solidFill>
                <a:latin typeface="Quicksand Bold" panose="020B0604020202020204" charset="0"/>
              </a:rPr>
              <a:t>Diving into Instagram Analytics</a:t>
            </a:r>
          </a:p>
          <a:p>
            <a:endParaRPr lang="en-US" dirty="0">
              <a:latin typeface="Quicksand Bold" panose="020B0604020202020204" charset="0"/>
            </a:endParaRPr>
          </a:p>
          <a:p>
            <a:pPr marL="457200" indent="-457200" algn="l">
              <a:buFont typeface="Wingdings" panose="05000000000000000000" pitchFamily="2" charset="2"/>
              <a:buChar char="q"/>
            </a:pPr>
            <a:r>
              <a:rPr lang="en-US" sz="2800" dirty="0">
                <a:solidFill>
                  <a:schemeClr val="tx1"/>
                </a:solidFill>
                <a:latin typeface="Quicksand" panose="020B0604020202020204" charset="0"/>
              </a:rPr>
              <a:t>Every like, comment, and share tells a story Instagram analytics helps us uncover what makes an account shine and how to keep followers engaged.</a:t>
            </a:r>
          </a:p>
          <a:p>
            <a:pPr algn="l"/>
            <a:endParaRPr lang="en-US" sz="2800" dirty="0">
              <a:latin typeface="Quicksand" panose="020B0604020202020204" charset="0"/>
            </a:endParaRPr>
          </a:p>
          <a:p>
            <a:pPr algn="l"/>
            <a:r>
              <a:rPr lang="en-US" sz="2800" b="1" dirty="0">
                <a:solidFill>
                  <a:schemeClr val="tx1"/>
                </a:solidFill>
                <a:latin typeface="Quicksand Bold" panose="020B0604020202020204" charset="0"/>
              </a:rPr>
              <a:t>What’s Inside the Numbers?</a:t>
            </a:r>
          </a:p>
          <a:p>
            <a:pPr marL="457200" indent="-457200" algn="l">
              <a:buFont typeface="Wingdings" panose="05000000000000000000" pitchFamily="2" charset="2"/>
              <a:buChar char="q"/>
            </a:pPr>
            <a:r>
              <a:rPr lang="en-US" sz="2800" b="1" dirty="0">
                <a:solidFill>
                  <a:schemeClr val="tx1"/>
                </a:solidFill>
                <a:latin typeface="Quicksand Bold" panose="020B0604020202020204" charset="0"/>
              </a:rPr>
              <a:t>Engagement Highlights</a:t>
            </a:r>
            <a:r>
              <a:rPr lang="en-US" sz="2800" dirty="0">
                <a:solidFill>
                  <a:schemeClr val="tx1"/>
                </a:solidFill>
                <a:latin typeface="Quicksand Bold" panose="020B0604020202020204" charset="0"/>
              </a:rPr>
              <a:t>: </a:t>
            </a:r>
            <a:r>
              <a:rPr lang="en-US" sz="2800" dirty="0">
                <a:solidFill>
                  <a:schemeClr val="tx1"/>
                </a:solidFill>
                <a:latin typeface="Quicksand" panose="020B0604020202020204" charset="0"/>
              </a:rPr>
              <a:t>What’s driving likes, comments, and shares?</a:t>
            </a:r>
          </a:p>
          <a:p>
            <a:pPr marL="457200" indent="-457200" algn="l">
              <a:buFont typeface="Wingdings" panose="05000000000000000000" pitchFamily="2" charset="2"/>
              <a:buChar char="q"/>
            </a:pPr>
            <a:r>
              <a:rPr lang="en-US" sz="2800" b="1" dirty="0">
                <a:solidFill>
                  <a:schemeClr val="tx1"/>
                </a:solidFill>
                <a:latin typeface="Quicksand Bold" panose="020B0604020202020204" charset="0"/>
              </a:rPr>
              <a:t>Audience Insights:</a:t>
            </a:r>
            <a:r>
              <a:rPr lang="en-US" sz="2800" dirty="0">
                <a:solidFill>
                  <a:schemeClr val="tx1"/>
                </a:solidFill>
                <a:latin typeface="Quicksand" panose="020B0604020202020204" charset="0"/>
              </a:rPr>
              <a:t> Who’s following, and interacting, and when are they online?</a:t>
            </a:r>
          </a:p>
          <a:p>
            <a:pPr marL="457200" indent="-457200" algn="l">
              <a:buFont typeface="Wingdings" panose="05000000000000000000" pitchFamily="2" charset="2"/>
              <a:buChar char="q"/>
            </a:pPr>
            <a:r>
              <a:rPr lang="en-US" sz="2800" b="1" dirty="0">
                <a:solidFill>
                  <a:schemeClr val="tx1"/>
                </a:solidFill>
                <a:latin typeface="Quicksand Bold" panose="020B0604020202020204" charset="0"/>
              </a:rPr>
              <a:t>Top-Performing Content: </a:t>
            </a:r>
            <a:r>
              <a:rPr lang="en-US" sz="2800" dirty="0">
                <a:solidFill>
                  <a:schemeClr val="tx1"/>
                </a:solidFill>
                <a:latin typeface="Quicksand" panose="020B0604020202020204" charset="0"/>
              </a:rPr>
              <a:t>Posts, stories, or reels—what’s trending?</a:t>
            </a:r>
          </a:p>
          <a:p>
            <a:pPr marL="457200" indent="-457200" algn="l">
              <a:buFont typeface="Wingdings" panose="05000000000000000000" pitchFamily="2" charset="2"/>
              <a:buChar char="q"/>
            </a:pPr>
            <a:r>
              <a:rPr lang="en-US" sz="2800" b="1" dirty="0">
                <a:solidFill>
                  <a:schemeClr val="tx1"/>
                </a:solidFill>
                <a:latin typeface="Quicksand Bold" panose="020B0604020202020204" charset="0"/>
              </a:rPr>
              <a:t>Growth Tips: </a:t>
            </a:r>
            <a:r>
              <a:rPr lang="en-US" sz="2800" dirty="0">
                <a:solidFill>
                  <a:schemeClr val="tx1"/>
                </a:solidFill>
                <a:latin typeface="Quicksand" panose="020B0604020202020204" charset="0"/>
              </a:rPr>
              <a:t>Data-driven ways to boost reach and engagement.</a:t>
            </a:r>
          </a:p>
          <a:p>
            <a:endParaRPr lang="en-US" dirty="0">
              <a:latin typeface="Aptos Display" panose="020B0004020202020204" pitchFamily="34" charset="0"/>
            </a:endParaRPr>
          </a:p>
          <a:p>
            <a:endParaRPr lang="en-US" dirty="0"/>
          </a:p>
        </p:txBody>
      </p:sp>
      <p:sp>
        <p:nvSpPr>
          <p:cNvPr id="9" name="Freeform 2">
            <a:extLst>
              <a:ext uri="{FF2B5EF4-FFF2-40B4-BE49-F238E27FC236}">
                <a16:creationId xmlns:a16="http://schemas.microsoft.com/office/drawing/2014/main" id="{D21202A1-17FF-9AA8-73FC-F06B749447F8}"/>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3"/>
            <a:stretch>
              <a:fillRect/>
            </a:stretch>
          </a:blipFill>
        </p:spPr>
      </p:sp>
      <p:sp>
        <p:nvSpPr>
          <p:cNvPr id="10" name="Freeform 5">
            <a:extLst>
              <a:ext uri="{FF2B5EF4-FFF2-40B4-BE49-F238E27FC236}">
                <a16:creationId xmlns:a16="http://schemas.microsoft.com/office/drawing/2014/main" id="{1BCD3A9A-1FD0-F483-AC1B-89FE25D9811E}"/>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4"/>
            <a:stretch>
              <a:fillRect/>
            </a:stretch>
          </a:blipFill>
        </p:spPr>
      </p:sp>
      <p:sp>
        <p:nvSpPr>
          <p:cNvPr id="5" name="TextBox 6">
            <a:extLst>
              <a:ext uri="{FF2B5EF4-FFF2-40B4-BE49-F238E27FC236}">
                <a16:creationId xmlns:a16="http://schemas.microsoft.com/office/drawing/2014/main" id="{CED13B56-2342-5E2B-E565-73AB4E23962B}"/>
              </a:ext>
            </a:extLst>
          </p:cNvPr>
          <p:cNvSpPr txBox="1"/>
          <p:nvPr/>
        </p:nvSpPr>
        <p:spPr>
          <a:xfrm>
            <a:off x="10212554" y="1195347"/>
            <a:ext cx="6987817" cy="1371529"/>
          </a:xfrm>
          <a:prstGeom prst="rect">
            <a:avLst/>
          </a:prstGeom>
        </p:spPr>
        <p:txBody>
          <a:bodyPr lIns="0" tIns="0" rIns="0" bIns="0" rtlCol="0" anchor="t">
            <a:spAutoFit/>
          </a:bodyPr>
          <a:lstStyle/>
          <a:p>
            <a:pPr algn="ctr">
              <a:lnSpc>
                <a:spcPts val="11657"/>
              </a:lnSpc>
            </a:pPr>
            <a:r>
              <a:rPr lang="en-US" sz="8000" dirty="0">
                <a:solidFill>
                  <a:srgbClr val="000000"/>
                </a:solidFill>
                <a:latin typeface="Quicksand Bold" panose="020B0604020202020204" charset="0"/>
                <a:sym typeface="Brittany"/>
              </a:rPr>
              <a:t>Overview</a:t>
            </a:r>
          </a:p>
        </p:txBody>
      </p:sp>
      <p:sp>
        <p:nvSpPr>
          <p:cNvPr id="7" name="Subtitle 7">
            <a:extLst>
              <a:ext uri="{FF2B5EF4-FFF2-40B4-BE49-F238E27FC236}">
                <a16:creationId xmlns:a16="http://schemas.microsoft.com/office/drawing/2014/main" id="{FC2E9FE9-9810-7BEB-F1A2-C0081B4C7C3A}"/>
              </a:ext>
            </a:extLst>
          </p:cNvPr>
          <p:cNvSpPr txBox="1">
            <a:spLocks/>
          </p:cNvSpPr>
          <p:nvPr/>
        </p:nvSpPr>
        <p:spPr>
          <a:xfrm>
            <a:off x="10037521" y="3231990"/>
            <a:ext cx="7337884" cy="6934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lnSpc>
                <a:spcPct val="90000"/>
              </a:lnSpc>
              <a:buFont typeface="Wingdings" panose="05000000000000000000" pitchFamily="2" charset="2"/>
              <a:buChar char="q"/>
            </a:pPr>
            <a:r>
              <a:rPr lang="en-US" sz="2600" dirty="0">
                <a:solidFill>
                  <a:schemeClr val="tx1"/>
                </a:solidFill>
                <a:latin typeface="Quicksand" panose="020B0604020202020204" charset="0"/>
              </a:rPr>
              <a:t>The primary objective of this analysis is to help the account owner answer three important questions:</a:t>
            </a:r>
          </a:p>
          <a:p>
            <a:pPr marL="457200" indent="-457200" algn="l">
              <a:lnSpc>
                <a:spcPct val="90000"/>
              </a:lnSpc>
              <a:buFont typeface="Wingdings" panose="05000000000000000000" pitchFamily="2" charset="2"/>
              <a:buChar char="q"/>
            </a:pPr>
            <a:r>
              <a:rPr lang="en-US" sz="2600" dirty="0">
                <a:solidFill>
                  <a:schemeClr val="tx1"/>
                </a:solidFill>
                <a:latin typeface="Quicksand" panose="020B0604020202020204" charset="0"/>
              </a:rPr>
              <a:t>How is the content performing?</a:t>
            </a:r>
          </a:p>
          <a:p>
            <a:pPr marL="457200" indent="-457200" algn="l">
              <a:lnSpc>
                <a:spcPct val="90000"/>
              </a:lnSpc>
              <a:buFont typeface="Wingdings" panose="05000000000000000000" pitchFamily="2" charset="2"/>
              <a:buChar char="q"/>
            </a:pPr>
            <a:r>
              <a:rPr lang="en-US" sz="2600" dirty="0">
                <a:solidFill>
                  <a:schemeClr val="tx1"/>
                </a:solidFill>
                <a:latin typeface="Quicksand" panose="020B0604020202020204" charset="0"/>
              </a:rPr>
              <a:t>What are the audience's preferences and behaviors?</a:t>
            </a:r>
          </a:p>
          <a:p>
            <a:pPr marL="457200" indent="-457200" algn="l">
              <a:lnSpc>
                <a:spcPct val="90000"/>
              </a:lnSpc>
              <a:buFont typeface="Wingdings" panose="05000000000000000000" pitchFamily="2" charset="2"/>
              <a:buChar char="q"/>
            </a:pPr>
            <a:r>
              <a:rPr lang="en-US" sz="2600" dirty="0">
                <a:solidFill>
                  <a:schemeClr val="tx1"/>
                </a:solidFill>
                <a:latin typeface="Quicksand" panose="020B0604020202020204" charset="0"/>
              </a:rPr>
              <a:t>How can we optimize future posts for growth and engagement?</a:t>
            </a:r>
          </a:p>
          <a:p>
            <a:pPr marL="457200" indent="-457200" algn="l">
              <a:lnSpc>
                <a:spcPct val="90000"/>
              </a:lnSpc>
              <a:buFont typeface="Wingdings" panose="05000000000000000000" pitchFamily="2" charset="2"/>
              <a:buChar char="q"/>
            </a:pPr>
            <a:r>
              <a:rPr lang="en-US" sz="2600" dirty="0">
                <a:solidFill>
                  <a:schemeClr val="tx1"/>
                </a:solidFill>
                <a:latin typeface="Quicksand" panose="020B0604020202020204" charset="0"/>
              </a:rPr>
              <a:t>By addressing these questions, we aim to develop actionable strategies to improve the account’s overall performance</a:t>
            </a:r>
          </a:p>
          <a:p>
            <a:endParaRPr lang="en-US" dirty="0">
              <a:latin typeface="Aptos Display" panose="020B0004020202020204" pitchFamily="34" charset="0"/>
            </a:endParaRPr>
          </a:p>
          <a:p>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9073"/>
    </mc:Choice>
    <mc:Fallback xmlns="">
      <p:transition spd="slow" advTm="1290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1000"/>
                                        <p:tgtEl>
                                          <p:spTgt spid="8">
                                            <p:txEl>
                                              <p:pRg st="5" end="5"/>
                                            </p:txEl>
                                          </p:spTgt>
                                        </p:tgtEl>
                                      </p:cBhvr>
                                    </p:animEffect>
                                    <p:anim calcmode="lin" valueType="num">
                                      <p:cBhvr>
                                        <p:cTn id="2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1000"/>
                                        <p:tgtEl>
                                          <p:spTgt spid="8">
                                            <p:txEl>
                                              <p:pRg st="6" end="6"/>
                                            </p:txEl>
                                          </p:spTgt>
                                        </p:tgtEl>
                                      </p:cBhvr>
                                    </p:animEffect>
                                    <p:anim calcmode="lin" valueType="num">
                                      <p:cBhvr>
                                        <p:cTn id="3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1000"/>
                                        <p:tgtEl>
                                          <p:spTgt spid="8">
                                            <p:txEl>
                                              <p:pRg st="7" end="7"/>
                                            </p:txEl>
                                          </p:spTgt>
                                        </p:tgtEl>
                                      </p:cBhvr>
                                    </p:animEffect>
                                    <p:anim calcmode="lin" valueType="num">
                                      <p:cBhvr>
                                        <p:cTn id="4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1000"/>
                                        <p:tgtEl>
                                          <p:spTgt spid="8">
                                            <p:txEl>
                                              <p:pRg st="8" end="8"/>
                                            </p:txEl>
                                          </p:spTgt>
                                        </p:tgtEl>
                                      </p:cBhvr>
                                    </p:animEffect>
                                    <p:anim calcmode="lin" valueType="num">
                                      <p:cBhvr>
                                        <p:cTn id="5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 calcmode="lin" valueType="num">
                                      <p:cBhvr additive="base">
                                        <p:cTn id="56"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xEl>
                                              <p:pRg st="1" end="1"/>
                                            </p:txEl>
                                          </p:spTgt>
                                        </p:tgtEl>
                                        <p:attrNameLst>
                                          <p:attrName>style.visibility</p:attrName>
                                        </p:attrNameLst>
                                      </p:cBhvr>
                                      <p:to>
                                        <p:strVal val="visible"/>
                                      </p:to>
                                    </p:set>
                                    <p:anim calcmode="lin" valueType="num">
                                      <p:cBhvr additive="base">
                                        <p:cTn id="6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7">
                                            <p:txEl>
                                              <p:pRg st="2" end="2"/>
                                            </p:txEl>
                                          </p:spTgt>
                                        </p:tgtEl>
                                        <p:attrNameLst>
                                          <p:attrName>style.visibility</p:attrName>
                                        </p:attrNameLst>
                                      </p:cBhvr>
                                      <p:to>
                                        <p:strVal val="visible"/>
                                      </p:to>
                                    </p:set>
                                    <p:anim calcmode="lin" valueType="num">
                                      <p:cBhvr additive="base">
                                        <p:cTn id="6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
                                            <p:txEl>
                                              <p:pRg st="2" end="2"/>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
                                            <p:txEl>
                                              <p:pRg st="3" end="3"/>
                                            </p:txEl>
                                          </p:spTgt>
                                        </p:tgtEl>
                                        <p:attrNameLst>
                                          <p:attrName>style.visibility</p:attrName>
                                        </p:attrNameLst>
                                      </p:cBhvr>
                                      <p:to>
                                        <p:strVal val="visible"/>
                                      </p:to>
                                    </p:set>
                                    <p:anim calcmode="lin" valueType="num">
                                      <p:cBhvr additive="base">
                                        <p:cTn id="68"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7">
                                            <p:txEl>
                                              <p:pRg st="3" end="3"/>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7">
                                            <p:txEl>
                                              <p:pRg st="4" end="4"/>
                                            </p:txEl>
                                          </p:spTgt>
                                        </p:tgtEl>
                                        <p:attrNameLst>
                                          <p:attrName>style.visibility</p:attrName>
                                        </p:attrNameLst>
                                      </p:cBhvr>
                                      <p:to>
                                        <p:strVal val="visible"/>
                                      </p:to>
                                    </p:set>
                                    <p:anim calcmode="lin" valueType="num">
                                      <p:cBhvr additive="base">
                                        <p:cTn id="72"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147106"/>
            <a:ext cx="9254329" cy="10581211"/>
            <a:chOff x="0" y="0"/>
            <a:chExt cx="2437354" cy="2786821"/>
          </a:xfrm>
        </p:grpSpPr>
        <p:sp>
          <p:nvSpPr>
            <p:cNvPr id="3" name="Freeform 3"/>
            <p:cNvSpPr/>
            <p:nvPr/>
          </p:nvSpPr>
          <p:spPr>
            <a:xfrm>
              <a:off x="0" y="0"/>
              <a:ext cx="2437354" cy="2786821"/>
            </a:xfrm>
            <a:custGeom>
              <a:avLst/>
              <a:gdLst/>
              <a:ahLst/>
              <a:cxnLst/>
              <a:rect l="l" t="t" r="r" b="b"/>
              <a:pathLst>
                <a:path w="2437354" h="2786821">
                  <a:moveTo>
                    <a:pt x="0" y="0"/>
                  </a:moveTo>
                  <a:lnTo>
                    <a:pt x="2437354" y="0"/>
                  </a:lnTo>
                  <a:lnTo>
                    <a:pt x="2437354" y="2786821"/>
                  </a:lnTo>
                  <a:lnTo>
                    <a:pt x="0" y="2786821"/>
                  </a:lnTo>
                  <a:close/>
                </a:path>
              </a:pathLst>
            </a:custGeom>
            <a:solidFill>
              <a:srgbClr val="FFF6E3"/>
            </a:solidFill>
          </p:spPr>
        </p:sp>
        <p:sp>
          <p:nvSpPr>
            <p:cNvPr id="4" name="TextBox 4"/>
            <p:cNvSpPr txBox="1"/>
            <p:nvPr/>
          </p:nvSpPr>
          <p:spPr>
            <a:xfrm>
              <a:off x="0" y="-38100"/>
              <a:ext cx="2437354" cy="282492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2466944" y="1339868"/>
            <a:ext cx="3871712" cy="1025922"/>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0" tIns="0" rIns="0" bIns="0" rtlCol="0" anchor="t">
            <a:spAutoFit/>
          </a:bodyPr>
          <a:lstStyle/>
          <a:p>
            <a:pPr algn="ctr">
              <a:lnSpc>
                <a:spcPts val="8000"/>
              </a:lnSpc>
            </a:pPr>
            <a:r>
              <a:rPr lang="en-US" sz="8000" dirty="0">
                <a:ln w="0"/>
                <a:solidFill>
                  <a:schemeClr val="tx1"/>
                </a:solidFill>
                <a:effectLst>
                  <a:outerShdw blurRad="38100" dist="19050" dir="2700000" algn="tl" rotWithShape="0">
                    <a:schemeClr val="dk1">
                      <a:alpha val="40000"/>
                    </a:schemeClr>
                  </a:outerShdw>
                </a:effectLst>
                <a:latin typeface="Quicksand Bold"/>
                <a:ea typeface="Quicksand Bold"/>
                <a:cs typeface="Quicksand Bold"/>
                <a:sym typeface="Quicksand Bold"/>
              </a:rPr>
              <a:t>273</a:t>
            </a:r>
          </a:p>
        </p:txBody>
      </p:sp>
      <p:sp>
        <p:nvSpPr>
          <p:cNvPr id="6" name="TextBox 6"/>
          <p:cNvSpPr txBox="1"/>
          <p:nvPr/>
        </p:nvSpPr>
        <p:spPr>
          <a:xfrm>
            <a:off x="13383371" y="2655513"/>
            <a:ext cx="2038858" cy="439351"/>
          </a:xfrm>
          <a:prstGeom prst="rect">
            <a:avLst/>
          </a:prstGeom>
        </p:spPr>
        <p:txBody>
          <a:bodyPr lIns="0" tIns="0" rIns="0" bIns="0" rtlCol="0" anchor="t">
            <a:spAutoFit/>
          </a:bodyPr>
          <a:lstStyle/>
          <a:p>
            <a:pPr algn="ctr">
              <a:lnSpc>
                <a:spcPts val="3839"/>
              </a:lnSpc>
            </a:pPr>
            <a:r>
              <a:rPr lang="en-US" sz="2399" dirty="0">
                <a:solidFill>
                  <a:srgbClr val="000000"/>
                </a:solidFill>
                <a:latin typeface="Quicksand"/>
                <a:ea typeface="Quicksand"/>
                <a:cs typeface="Quicksand"/>
                <a:sym typeface="Quicksand"/>
              </a:rPr>
              <a:t>Post</a:t>
            </a:r>
          </a:p>
        </p:txBody>
      </p:sp>
      <p:sp>
        <p:nvSpPr>
          <p:cNvPr id="7" name="TextBox 7"/>
          <p:cNvSpPr txBox="1"/>
          <p:nvPr/>
        </p:nvSpPr>
        <p:spPr>
          <a:xfrm>
            <a:off x="12466944" y="7474025"/>
            <a:ext cx="3871712" cy="1025922"/>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0" tIns="0" rIns="0" bIns="0" rtlCol="0" anchor="t">
            <a:spAutoFit/>
          </a:bodyPr>
          <a:lstStyle/>
          <a:p>
            <a:pPr algn="ctr">
              <a:lnSpc>
                <a:spcPts val="8000"/>
              </a:lnSpc>
            </a:pPr>
            <a:r>
              <a:rPr lang="en-US" sz="8000" dirty="0">
                <a:ln w="0"/>
                <a:solidFill>
                  <a:schemeClr val="tx1"/>
                </a:solidFill>
                <a:effectLst>
                  <a:outerShdw blurRad="38100" dist="19050" dir="2700000" algn="tl" rotWithShape="0">
                    <a:schemeClr val="dk1">
                      <a:alpha val="40000"/>
                    </a:schemeClr>
                  </a:outerShdw>
                </a:effectLst>
                <a:latin typeface="Quicksand Bold"/>
                <a:ea typeface="Quicksand Bold"/>
                <a:cs typeface="Quicksand Bold"/>
                <a:sym typeface="Quicksand Bold"/>
              </a:rPr>
              <a:t>17K</a:t>
            </a:r>
          </a:p>
        </p:txBody>
      </p:sp>
      <p:sp>
        <p:nvSpPr>
          <p:cNvPr id="8" name="TextBox 8"/>
          <p:cNvSpPr txBox="1"/>
          <p:nvPr/>
        </p:nvSpPr>
        <p:spPr>
          <a:xfrm>
            <a:off x="13383371" y="8789669"/>
            <a:ext cx="2038858" cy="439351"/>
          </a:xfrm>
          <a:prstGeom prst="rect">
            <a:avLst/>
          </a:prstGeom>
        </p:spPr>
        <p:txBody>
          <a:bodyPr lIns="0" tIns="0" rIns="0" bIns="0" rtlCol="0" anchor="t">
            <a:spAutoFit/>
          </a:bodyPr>
          <a:lstStyle/>
          <a:p>
            <a:pPr algn="ctr">
              <a:lnSpc>
                <a:spcPts val="3839"/>
              </a:lnSpc>
            </a:pPr>
            <a:r>
              <a:rPr lang="en-US" sz="2399" dirty="0">
                <a:solidFill>
                  <a:srgbClr val="000000"/>
                </a:solidFill>
                <a:latin typeface="Quicksand"/>
                <a:ea typeface="Quicksand"/>
                <a:cs typeface="Quicksand"/>
                <a:sym typeface="Quicksand"/>
              </a:rPr>
              <a:t>Comments</a:t>
            </a:r>
          </a:p>
        </p:txBody>
      </p:sp>
      <p:sp>
        <p:nvSpPr>
          <p:cNvPr id="9" name="TextBox 9"/>
          <p:cNvSpPr txBox="1"/>
          <p:nvPr/>
        </p:nvSpPr>
        <p:spPr>
          <a:xfrm>
            <a:off x="12115800" y="3384587"/>
            <a:ext cx="4574001" cy="1025922"/>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lIns="0" tIns="0" rIns="0" bIns="0" rtlCol="0" anchor="t">
            <a:spAutoFit/>
          </a:bodyPr>
          <a:lstStyle/>
          <a:p>
            <a:pPr algn="ctr">
              <a:lnSpc>
                <a:spcPts val="8000"/>
              </a:lnSpc>
            </a:pPr>
            <a:r>
              <a:rPr lang="en-US" sz="8000" dirty="0">
                <a:ln w="0"/>
                <a:solidFill>
                  <a:schemeClr val="tx1"/>
                </a:solidFill>
                <a:effectLst>
                  <a:outerShdw blurRad="38100" dist="19050" dir="2700000" algn="tl" rotWithShape="0">
                    <a:schemeClr val="dk1">
                      <a:alpha val="40000"/>
                    </a:schemeClr>
                  </a:outerShdw>
                </a:effectLst>
                <a:latin typeface="Quicksand Bold"/>
                <a:ea typeface="Quicksand Bold"/>
                <a:cs typeface="Quicksand Bold"/>
                <a:sym typeface="Quicksand Bold"/>
              </a:rPr>
              <a:t>448K</a:t>
            </a:r>
          </a:p>
        </p:txBody>
      </p:sp>
      <p:sp>
        <p:nvSpPr>
          <p:cNvPr id="10" name="TextBox 10"/>
          <p:cNvSpPr txBox="1"/>
          <p:nvPr/>
        </p:nvSpPr>
        <p:spPr>
          <a:xfrm>
            <a:off x="13383371" y="4700232"/>
            <a:ext cx="2038858" cy="439351"/>
          </a:xfrm>
          <a:prstGeom prst="rect">
            <a:avLst/>
          </a:prstGeom>
        </p:spPr>
        <p:txBody>
          <a:bodyPr lIns="0" tIns="0" rIns="0" bIns="0" rtlCol="0" anchor="t">
            <a:spAutoFit/>
          </a:bodyPr>
          <a:lstStyle/>
          <a:p>
            <a:pPr algn="ctr">
              <a:lnSpc>
                <a:spcPts val="3839"/>
              </a:lnSpc>
            </a:pPr>
            <a:r>
              <a:rPr lang="en-US" sz="2399" dirty="0">
                <a:solidFill>
                  <a:srgbClr val="000000"/>
                </a:solidFill>
                <a:latin typeface="Quicksand"/>
                <a:ea typeface="Quicksand"/>
                <a:cs typeface="Quicksand"/>
                <a:sym typeface="Quicksand"/>
              </a:rPr>
              <a:t>Profile Visits</a:t>
            </a:r>
          </a:p>
        </p:txBody>
      </p:sp>
      <p:sp>
        <p:nvSpPr>
          <p:cNvPr id="11" name="TextBox 11"/>
          <p:cNvSpPr txBox="1"/>
          <p:nvPr/>
        </p:nvSpPr>
        <p:spPr>
          <a:xfrm>
            <a:off x="12466944" y="5429306"/>
            <a:ext cx="3871712" cy="1025922"/>
          </a:xfrm>
          <a:prstGeom prst="rect">
            <a:avLst/>
          </a:prstGeom>
          <a:effectLst>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lIns="0" tIns="0" rIns="0" bIns="0" rtlCol="0" anchor="t">
            <a:spAutoFit/>
          </a:bodyPr>
          <a:lstStyle/>
          <a:p>
            <a:pPr algn="ctr">
              <a:lnSpc>
                <a:spcPts val="8000"/>
              </a:lnSpc>
            </a:pPr>
            <a:r>
              <a:rPr lang="en-US" sz="8000" dirty="0">
                <a:ln w="0"/>
                <a:solidFill>
                  <a:schemeClr val="tx1"/>
                </a:solidFill>
                <a:effectLst>
                  <a:outerShdw blurRad="38100" dist="19050" dir="2700000" algn="tl" rotWithShape="0">
                    <a:schemeClr val="dk1">
                      <a:alpha val="40000"/>
                    </a:schemeClr>
                  </a:outerShdw>
                </a:effectLst>
                <a:latin typeface="Quicksand Bold"/>
                <a:ea typeface="Quicksand Bold"/>
                <a:cs typeface="Quicksand Bold"/>
                <a:sym typeface="Quicksand Bold"/>
              </a:rPr>
              <a:t>303K</a:t>
            </a:r>
          </a:p>
        </p:txBody>
      </p:sp>
      <p:sp>
        <p:nvSpPr>
          <p:cNvPr id="12" name="TextBox 12"/>
          <p:cNvSpPr txBox="1"/>
          <p:nvPr/>
        </p:nvSpPr>
        <p:spPr>
          <a:xfrm>
            <a:off x="12573634" y="6744951"/>
            <a:ext cx="3658333" cy="439351"/>
          </a:xfrm>
          <a:prstGeom prst="rect">
            <a:avLst/>
          </a:prstGeom>
        </p:spPr>
        <p:txBody>
          <a:bodyPr lIns="0" tIns="0" rIns="0" bIns="0" rtlCol="0" anchor="t">
            <a:spAutoFit/>
          </a:bodyPr>
          <a:lstStyle/>
          <a:p>
            <a:pPr algn="ctr">
              <a:lnSpc>
                <a:spcPts val="3839"/>
              </a:lnSpc>
            </a:pPr>
            <a:r>
              <a:rPr lang="en-US" sz="2399" dirty="0">
                <a:solidFill>
                  <a:srgbClr val="000000"/>
                </a:solidFill>
                <a:latin typeface="Quicksand"/>
                <a:ea typeface="Quicksand"/>
                <a:cs typeface="Quicksand"/>
                <a:sym typeface="Quicksand"/>
              </a:rPr>
              <a:t>New Followers</a:t>
            </a:r>
          </a:p>
        </p:txBody>
      </p:sp>
      <p:sp>
        <p:nvSpPr>
          <p:cNvPr id="13" name="TextBox 6">
            <a:extLst>
              <a:ext uri="{FF2B5EF4-FFF2-40B4-BE49-F238E27FC236}">
                <a16:creationId xmlns:a16="http://schemas.microsoft.com/office/drawing/2014/main" id="{A572AA84-1D7C-B1A6-674F-31FC2801885C}"/>
              </a:ext>
            </a:extLst>
          </p:cNvPr>
          <p:cNvSpPr txBox="1"/>
          <p:nvPr/>
        </p:nvSpPr>
        <p:spPr>
          <a:xfrm>
            <a:off x="1198042" y="4450131"/>
            <a:ext cx="6987817" cy="1356140"/>
          </a:xfrm>
          <a:prstGeom prst="rect">
            <a:avLst/>
          </a:prstGeom>
        </p:spPr>
        <p:txBody>
          <a:bodyPr lIns="0" tIns="0" rIns="0" bIns="0" rtlCol="0" anchor="t">
            <a:spAutoFit/>
          </a:bodyPr>
          <a:lstStyle/>
          <a:p>
            <a:pPr algn="ctr">
              <a:lnSpc>
                <a:spcPts val="11657"/>
              </a:lnSpc>
            </a:pPr>
            <a:r>
              <a:rPr lang="en-US" sz="6000" b="1" dirty="0">
                <a:solidFill>
                  <a:srgbClr val="000000"/>
                </a:solidFill>
                <a:latin typeface="Quicksand Bold" panose="020B0604020202020204" charset="0"/>
                <a:ea typeface="Brittany"/>
                <a:cs typeface="Brittany"/>
                <a:sym typeface="Brittany"/>
              </a:rPr>
              <a:t>KEY METRICS</a:t>
            </a:r>
          </a:p>
        </p:txBody>
      </p:sp>
      <p:sp>
        <p:nvSpPr>
          <p:cNvPr id="15" name="Freeform 2">
            <a:extLst>
              <a:ext uri="{FF2B5EF4-FFF2-40B4-BE49-F238E27FC236}">
                <a16:creationId xmlns:a16="http://schemas.microsoft.com/office/drawing/2014/main" id="{CB702E3A-AEAF-3B6C-A36C-D934EE117D63}"/>
              </a:ext>
            </a:extLst>
          </p:cNvPr>
          <p:cNvSpPr/>
          <p:nvPr/>
        </p:nvSpPr>
        <p:spPr>
          <a:xfrm>
            <a:off x="17428923" y="9486900"/>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3"/>
            <a:stretch>
              <a:fillRect/>
            </a:stretch>
          </a:blipFill>
        </p:spPr>
      </p:sp>
      <p:sp>
        <p:nvSpPr>
          <p:cNvPr id="16" name="Freeform 5">
            <a:extLst>
              <a:ext uri="{FF2B5EF4-FFF2-40B4-BE49-F238E27FC236}">
                <a16:creationId xmlns:a16="http://schemas.microsoft.com/office/drawing/2014/main" id="{83D1E2D2-73AE-0AFB-3E0C-32C430FA7DC9}"/>
              </a:ext>
            </a:extLst>
          </p:cNvPr>
          <p:cNvSpPr/>
          <p:nvPr/>
        </p:nvSpPr>
        <p:spPr>
          <a:xfrm>
            <a:off x="381000" y="2667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4"/>
            <a:stretch>
              <a:fillRect/>
            </a:stretch>
          </a:blipFill>
        </p:spPr>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advTm="21637">
        <p:circle/>
      </p:transition>
    </mc:Choice>
    <mc:Fallback xmlns="">
      <p:transition spd="slow" advTm="21637">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3874" y="-276396"/>
            <a:ext cx="9377874" cy="10839793"/>
            <a:chOff x="0" y="0"/>
            <a:chExt cx="2469893" cy="2854925"/>
          </a:xfrm>
        </p:grpSpPr>
        <p:sp>
          <p:nvSpPr>
            <p:cNvPr id="3" name="Freeform 3"/>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48693" y="266700"/>
            <a:ext cx="6012740" cy="1980029"/>
          </a:xfrm>
          <a:prstGeom prst="rect">
            <a:avLst/>
          </a:prstGeom>
        </p:spPr>
        <p:txBody>
          <a:bodyPr lIns="0" tIns="0" rIns="0" bIns="0" rtlCol="0" anchor="t">
            <a:spAutoFit/>
          </a:bodyPr>
          <a:lstStyle/>
          <a:p>
            <a:pPr algn="ctr">
              <a:lnSpc>
                <a:spcPts val="8000"/>
              </a:lnSpc>
            </a:pPr>
            <a:r>
              <a:rPr lang="en-US" sz="6000" b="1" dirty="0">
                <a:solidFill>
                  <a:srgbClr val="000000"/>
                </a:solidFill>
                <a:latin typeface="Quicksand Bold"/>
                <a:ea typeface="Quicksand Bold"/>
                <a:cs typeface="Quicksand Bold"/>
                <a:sym typeface="Quicksand Bold"/>
              </a:rPr>
              <a:t>QUICK INSIGHTS WITH VISUALS</a:t>
            </a:r>
          </a:p>
        </p:txBody>
      </p:sp>
      <p:sp>
        <p:nvSpPr>
          <p:cNvPr id="6" name="TextBox 6"/>
          <p:cNvSpPr txBox="1"/>
          <p:nvPr/>
        </p:nvSpPr>
        <p:spPr>
          <a:xfrm>
            <a:off x="568862" y="3012546"/>
            <a:ext cx="7772400" cy="359073"/>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Unique post types are found in the 'fact content' table</a:t>
            </a:r>
            <a:endParaRPr lang="en-US" sz="2400" dirty="0">
              <a:solidFill>
                <a:srgbClr val="000000"/>
              </a:solidFill>
              <a:latin typeface="Quicksand" panose="020B0604020202020204" charset="0"/>
              <a:ea typeface="Quicksand"/>
              <a:cs typeface="Quicksand"/>
              <a:sym typeface="Quicksand"/>
            </a:endParaRPr>
          </a:p>
        </p:txBody>
      </p:sp>
      <p:pic>
        <p:nvPicPr>
          <p:cNvPr id="15" name="Picture 14">
            <a:extLst>
              <a:ext uri="{FF2B5EF4-FFF2-40B4-BE49-F238E27FC236}">
                <a16:creationId xmlns:a16="http://schemas.microsoft.com/office/drawing/2014/main" id="{B15CFB54-CE17-283E-E550-8EB03794359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942296" y="4048260"/>
            <a:ext cx="7025533" cy="990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F4DB62A3-52D9-282B-9D77-A5766247427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2740562" y="5835403"/>
            <a:ext cx="3429000" cy="327708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052E417D-2362-4293-33AA-3D18E3DAAF35}"/>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11201400" y="4048260"/>
            <a:ext cx="5643388" cy="43718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1" name="Freeform 2">
            <a:extLst>
              <a:ext uri="{FF2B5EF4-FFF2-40B4-BE49-F238E27FC236}">
                <a16:creationId xmlns:a16="http://schemas.microsoft.com/office/drawing/2014/main" id="{BE7BA5B4-81BC-6EF9-42B4-5ED4F152F452}"/>
              </a:ext>
            </a:extLst>
          </p:cNvPr>
          <p:cNvSpPr/>
          <p:nvPr/>
        </p:nvSpPr>
        <p:spPr>
          <a:xfrm>
            <a:off x="17030982" y="928265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9"/>
            <a:stretch>
              <a:fillRect/>
            </a:stretch>
          </a:blipFill>
        </p:spPr>
      </p:sp>
      <p:sp>
        <p:nvSpPr>
          <p:cNvPr id="7" name="Freeform 5">
            <a:extLst>
              <a:ext uri="{FF2B5EF4-FFF2-40B4-BE49-F238E27FC236}">
                <a16:creationId xmlns:a16="http://schemas.microsoft.com/office/drawing/2014/main" id="{6A2785A8-6987-1366-30F4-848EEED65401}"/>
              </a:ext>
            </a:extLst>
          </p:cNvPr>
          <p:cNvSpPr/>
          <p:nvPr/>
        </p:nvSpPr>
        <p:spPr>
          <a:xfrm>
            <a:off x="104096" y="1143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10"/>
            <a:stretch>
              <a:fillRect/>
            </a:stretch>
          </a:blipFill>
        </p:spPr>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800" advTm="48000">
        <p:circle/>
      </p:transition>
    </mc:Choice>
    <mc:Fallback xmlns="">
      <p:transition spd="slow" advTm="4800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AA725-8641-2CB8-9A5A-6E1A800D705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B66F55C-A3F1-5C52-C304-25F65842C934}"/>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3BAE94E7-C6F3-4EFC-67B0-BAE3BFF1FE37}"/>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A2145E1E-310A-E2AA-E784-5715D543004E}"/>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1D11BFC2-3849-4C57-0FB5-595B64C2D6C1}"/>
              </a:ext>
            </a:extLst>
          </p:cNvPr>
          <p:cNvSpPr txBox="1"/>
          <p:nvPr/>
        </p:nvSpPr>
        <p:spPr>
          <a:xfrm>
            <a:off x="268668" y="1216738"/>
            <a:ext cx="8534400" cy="718145"/>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The highest and lowest recorded impressions for each post type</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AC6E487A-E739-AF39-9D3D-76A07F4F28B6}"/>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3"/>
            <a:stretch>
              <a:fillRect/>
            </a:stretch>
          </a:blipFill>
        </p:spPr>
      </p:sp>
      <p:pic>
        <p:nvPicPr>
          <p:cNvPr id="14" name="Picture 13">
            <a:extLst>
              <a:ext uri="{FF2B5EF4-FFF2-40B4-BE49-F238E27FC236}">
                <a16:creationId xmlns:a16="http://schemas.microsoft.com/office/drawing/2014/main" id="{5E3E0A92-A2FE-F77A-9C93-87D3AE34A74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10896600" y="3009900"/>
            <a:ext cx="5624745" cy="49156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Freeform 5">
            <a:extLst>
              <a:ext uri="{FF2B5EF4-FFF2-40B4-BE49-F238E27FC236}">
                <a16:creationId xmlns:a16="http://schemas.microsoft.com/office/drawing/2014/main" id="{D16D65D0-1510-3343-8F74-63F2B2ABA713}"/>
              </a:ext>
            </a:extLst>
          </p:cNvPr>
          <p:cNvSpPr/>
          <p:nvPr/>
        </p:nvSpPr>
        <p:spPr>
          <a:xfrm>
            <a:off x="90900" y="89171"/>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6"/>
            <a:stretch>
              <a:fillRect/>
            </a:stretch>
          </a:blipFill>
        </p:spPr>
      </p:sp>
      <p:pic>
        <p:nvPicPr>
          <p:cNvPr id="7" name="Picture 6">
            <a:extLst>
              <a:ext uri="{FF2B5EF4-FFF2-40B4-BE49-F238E27FC236}">
                <a16:creationId xmlns:a16="http://schemas.microsoft.com/office/drawing/2014/main" id="{A01FD464-2F9E-3C3A-3B06-14CF92DE59C2}"/>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152400" y="2706490"/>
            <a:ext cx="8534400" cy="2000529"/>
          </a:xfrm>
          <a:prstGeom prst="rect">
            <a:avLst/>
          </a:prstGeom>
        </p:spPr>
      </p:pic>
      <p:pic>
        <p:nvPicPr>
          <p:cNvPr id="13" name="Picture 12">
            <a:extLst>
              <a:ext uri="{FF2B5EF4-FFF2-40B4-BE49-F238E27FC236}">
                <a16:creationId xmlns:a16="http://schemas.microsoft.com/office/drawing/2014/main" id="{76E13837-44A3-255F-D246-048C2E72480D}"/>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Lst>
          </a:blip>
          <a:stretch>
            <a:fillRect/>
          </a:stretch>
        </p:blipFill>
        <p:spPr>
          <a:xfrm>
            <a:off x="-36748" y="6562338"/>
            <a:ext cx="8912696" cy="2000528"/>
          </a:xfrm>
          <a:prstGeom prst="rect">
            <a:avLst/>
          </a:prstGeom>
        </p:spPr>
      </p:pic>
    </p:spTree>
    <p:custDataLst>
      <p:tags r:id="rId1"/>
    </p:custDataLst>
    <p:extLst>
      <p:ext uri="{BB962C8B-B14F-4D97-AF65-F5344CB8AC3E}">
        <p14:creationId xmlns:p14="http://schemas.microsoft.com/office/powerpoint/2010/main" val="1381997997"/>
      </p:ext>
    </p:extLst>
  </p:cSld>
  <p:clrMapOvr>
    <a:masterClrMapping/>
  </p:clrMapOvr>
  <mc:AlternateContent xmlns:mc="http://schemas.openxmlformats.org/markup-compatibility/2006" xmlns:p14="http://schemas.microsoft.com/office/powerpoint/2010/main">
    <mc:Choice Requires="p14">
      <p:transition spd="slow" p14:dur="800" advTm="15581">
        <p:circle/>
      </p:transition>
    </mc:Choice>
    <mc:Fallback xmlns="">
      <p:transition spd="slow" advTm="15581">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D545C-33C9-7877-DCE6-4435F2B08FA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DDB8DAB-5F68-4D9E-61B2-0C5126A1AC45}"/>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09F8F623-4F78-771E-1EAC-727FA427666B}"/>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F37E5185-223A-7BA9-99E4-9DB00EAF3AC4}"/>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9E6982F1-2AC1-FC30-E5DC-1214B475FE90}"/>
              </a:ext>
            </a:extLst>
          </p:cNvPr>
          <p:cNvSpPr txBox="1"/>
          <p:nvPr/>
        </p:nvSpPr>
        <p:spPr>
          <a:xfrm>
            <a:off x="942294" y="1757439"/>
            <a:ext cx="7025533" cy="1077218"/>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Filter all the posts published on the weekend in March and April and export them to a separate CSV file. </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37E8E43A-4306-2CC2-E97F-F366DDE7BFFB}"/>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014D5457-C1A1-3019-38BF-83FD45E3F0A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128362" y="3881261"/>
            <a:ext cx="8653398" cy="2524477"/>
          </a:xfrm>
          <a:prstGeom prst="rect">
            <a:avLst/>
          </a:prstGeom>
        </p:spPr>
      </p:pic>
      <p:pic>
        <p:nvPicPr>
          <p:cNvPr id="16" name="Picture 15">
            <a:extLst>
              <a:ext uri="{FF2B5EF4-FFF2-40B4-BE49-F238E27FC236}">
                <a16:creationId xmlns:a16="http://schemas.microsoft.com/office/drawing/2014/main" id="{ED52ECBA-12BD-1035-0309-21FF72C0C68E}"/>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9506236" y="2552699"/>
            <a:ext cx="8462135" cy="5181600"/>
          </a:xfrm>
          <a:prstGeom prst="rect">
            <a:avLst/>
          </a:prstGeom>
        </p:spPr>
      </p:pic>
      <p:sp>
        <p:nvSpPr>
          <p:cNvPr id="5" name="Freeform 5">
            <a:extLst>
              <a:ext uri="{FF2B5EF4-FFF2-40B4-BE49-F238E27FC236}">
                <a16:creationId xmlns:a16="http://schemas.microsoft.com/office/drawing/2014/main" id="{D11AA896-6F43-18C1-BDC5-C3FF4312E9BB}"/>
              </a:ext>
            </a:extLst>
          </p:cNvPr>
          <p:cNvSpPr/>
          <p:nvPr/>
        </p:nvSpPr>
        <p:spPr>
          <a:xfrm>
            <a:off x="128362" y="190500"/>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7"/>
            <a:stretch>
              <a:fillRect/>
            </a:stretch>
          </a:blipFill>
        </p:spPr>
      </p:sp>
    </p:spTree>
    <p:extLst>
      <p:ext uri="{BB962C8B-B14F-4D97-AF65-F5344CB8AC3E}">
        <p14:creationId xmlns:p14="http://schemas.microsoft.com/office/powerpoint/2010/main" val="6843843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98A15-5F81-A607-202E-09E368E4826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A238970-CC0E-FB79-7958-FACB85C6101A}"/>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92AE4BF8-F72B-B9DD-7419-0DC84521B411}"/>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BC81E289-9AE0-1FF1-E66A-A7666F85915F}"/>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FABB3DB5-D8C9-66D3-03A0-52FAA8E6CB38}"/>
              </a:ext>
            </a:extLst>
          </p:cNvPr>
          <p:cNvSpPr txBox="1"/>
          <p:nvPr/>
        </p:nvSpPr>
        <p:spPr>
          <a:xfrm>
            <a:off x="942293" y="1043324"/>
            <a:ext cx="7025533" cy="1436291"/>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The final output includes the following fields: </a:t>
            </a:r>
          </a:p>
          <a:p>
            <a:pPr algn="ctr">
              <a:lnSpc>
                <a:spcPts val="2800"/>
              </a:lnSpc>
            </a:pPr>
            <a:r>
              <a:rPr lang="en-US" sz="2400" dirty="0">
                <a:latin typeface="Quicksand" panose="020B0604020202020204" charset="0"/>
              </a:rPr>
              <a:t>• month name </a:t>
            </a:r>
          </a:p>
          <a:p>
            <a:pPr algn="ctr">
              <a:lnSpc>
                <a:spcPts val="2800"/>
              </a:lnSpc>
            </a:pPr>
            <a:r>
              <a:rPr lang="en-US" sz="2400" dirty="0">
                <a:latin typeface="Quicksand" panose="020B0604020202020204" charset="0"/>
              </a:rPr>
              <a:t>• </a:t>
            </a:r>
            <a:r>
              <a:rPr lang="en-US" sz="2400" dirty="0" err="1">
                <a:latin typeface="Quicksand" panose="020B0604020202020204" charset="0"/>
              </a:rPr>
              <a:t>total_profile_visits</a:t>
            </a:r>
            <a:r>
              <a:rPr lang="en-US" sz="2400" dirty="0">
                <a:latin typeface="Quicksand" panose="020B0604020202020204" charset="0"/>
              </a:rPr>
              <a:t> </a:t>
            </a:r>
          </a:p>
          <a:p>
            <a:pPr algn="ctr">
              <a:lnSpc>
                <a:spcPts val="2800"/>
              </a:lnSpc>
            </a:pPr>
            <a:r>
              <a:rPr lang="en-US" sz="2400" dirty="0">
                <a:latin typeface="Quicksand" panose="020B0604020202020204" charset="0"/>
              </a:rPr>
              <a:t>• </a:t>
            </a:r>
            <a:r>
              <a:rPr lang="en-US" sz="2400" dirty="0" err="1">
                <a:latin typeface="Quicksand" panose="020B0604020202020204" charset="0"/>
              </a:rPr>
              <a:t>total_new_followers</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B36275AA-EFCD-2538-61D8-72FC2CCE2865}"/>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19C1CAEC-626F-AD98-DABD-2A3AE52DB79D}"/>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794827" y="2877642"/>
            <a:ext cx="7320466" cy="2003204"/>
          </a:xfrm>
          <a:prstGeom prst="rect">
            <a:avLst/>
          </a:prstGeom>
        </p:spPr>
      </p:pic>
      <p:pic>
        <p:nvPicPr>
          <p:cNvPr id="13" name="Picture 12">
            <a:extLst>
              <a:ext uri="{FF2B5EF4-FFF2-40B4-BE49-F238E27FC236}">
                <a16:creationId xmlns:a16="http://schemas.microsoft.com/office/drawing/2014/main" id="{3B5648C8-1F42-D6A0-F020-45DB7D5C1A70}"/>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1489477" y="5676900"/>
            <a:ext cx="5931167" cy="3200017"/>
          </a:xfrm>
          <a:prstGeom prst="rect">
            <a:avLst/>
          </a:prstGeom>
        </p:spPr>
      </p:pic>
      <p:pic>
        <p:nvPicPr>
          <p:cNvPr id="18" name="Picture 17">
            <a:extLst>
              <a:ext uri="{FF2B5EF4-FFF2-40B4-BE49-F238E27FC236}">
                <a16:creationId xmlns:a16="http://schemas.microsoft.com/office/drawing/2014/main" id="{6A8E2643-A076-7318-D9FC-D543A14C7D7C}"/>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9838643" y="3595662"/>
            <a:ext cx="7615284" cy="4162476"/>
          </a:xfrm>
          <a:prstGeom prst="rect">
            <a:avLst/>
          </a:prstGeom>
        </p:spPr>
      </p:pic>
      <p:sp>
        <p:nvSpPr>
          <p:cNvPr id="5" name="Freeform 5">
            <a:extLst>
              <a:ext uri="{FF2B5EF4-FFF2-40B4-BE49-F238E27FC236}">
                <a16:creationId xmlns:a16="http://schemas.microsoft.com/office/drawing/2014/main" id="{970FD6C5-BAA2-7D5F-2644-DFF839F3758F}"/>
              </a:ext>
            </a:extLst>
          </p:cNvPr>
          <p:cNvSpPr/>
          <p:nvPr/>
        </p:nvSpPr>
        <p:spPr>
          <a:xfrm>
            <a:off x="47150" y="151882"/>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9"/>
            <a:stretch>
              <a:fillRect/>
            </a:stretch>
          </a:blipFill>
        </p:spPr>
      </p:sp>
    </p:spTree>
    <p:extLst>
      <p:ext uri="{BB962C8B-B14F-4D97-AF65-F5344CB8AC3E}">
        <p14:creationId xmlns:p14="http://schemas.microsoft.com/office/powerpoint/2010/main" val="28382628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3022-8A73-DBD3-2760-00E4092603C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0FF9B42-5B0D-A46C-44CF-DE91D5C11516}"/>
              </a:ext>
            </a:extLst>
          </p:cNvPr>
          <p:cNvGrpSpPr/>
          <p:nvPr/>
        </p:nvGrpSpPr>
        <p:grpSpPr>
          <a:xfrm>
            <a:off x="-233874" y="-276396"/>
            <a:ext cx="9377874" cy="10839793"/>
            <a:chOff x="0" y="0"/>
            <a:chExt cx="2469893" cy="2854925"/>
          </a:xfrm>
        </p:grpSpPr>
        <p:sp>
          <p:nvSpPr>
            <p:cNvPr id="3" name="Freeform 3">
              <a:extLst>
                <a:ext uri="{FF2B5EF4-FFF2-40B4-BE49-F238E27FC236}">
                  <a16:creationId xmlns:a16="http://schemas.microsoft.com/office/drawing/2014/main" id="{DF899F33-AA7C-8CD8-977F-6342C83CD15B}"/>
                </a:ext>
              </a:extLst>
            </p:cNvPr>
            <p:cNvSpPr/>
            <p:nvPr/>
          </p:nvSpPr>
          <p:spPr>
            <a:xfrm>
              <a:off x="0" y="0"/>
              <a:ext cx="2469893" cy="2854925"/>
            </a:xfrm>
            <a:custGeom>
              <a:avLst/>
              <a:gdLst/>
              <a:ahLst/>
              <a:cxnLst/>
              <a:rect l="l" t="t" r="r" b="b"/>
              <a:pathLst>
                <a:path w="2469893" h="2854925">
                  <a:moveTo>
                    <a:pt x="0" y="0"/>
                  </a:moveTo>
                  <a:lnTo>
                    <a:pt x="2469893" y="0"/>
                  </a:lnTo>
                  <a:lnTo>
                    <a:pt x="2469893" y="2854925"/>
                  </a:lnTo>
                  <a:lnTo>
                    <a:pt x="0" y="2854925"/>
                  </a:lnTo>
                  <a:close/>
                </a:path>
              </a:pathLst>
            </a:custGeom>
            <a:solidFill>
              <a:srgbClr val="FFF6E3"/>
            </a:solidFill>
          </p:spPr>
        </p:sp>
        <p:sp>
          <p:nvSpPr>
            <p:cNvPr id="4" name="TextBox 4">
              <a:extLst>
                <a:ext uri="{FF2B5EF4-FFF2-40B4-BE49-F238E27FC236}">
                  <a16:creationId xmlns:a16="http://schemas.microsoft.com/office/drawing/2014/main" id="{73ECE0BE-B255-0B31-F486-9744DA208641}"/>
                </a:ext>
              </a:extLst>
            </p:cNvPr>
            <p:cNvSpPr txBox="1"/>
            <p:nvPr/>
          </p:nvSpPr>
          <p:spPr>
            <a:xfrm>
              <a:off x="0" y="-38100"/>
              <a:ext cx="2469893" cy="2893025"/>
            </a:xfrm>
            <a:prstGeom prst="rect">
              <a:avLst/>
            </a:prstGeom>
          </p:spPr>
          <p:txBody>
            <a:bodyPr lIns="50800" tIns="50800" rIns="50800" bIns="50800" rtlCol="0" anchor="ctr"/>
            <a:lstStyle/>
            <a:p>
              <a:pPr algn="ctr">
                <a:lnSpc>
                  <a:spcPts val="2659"/>
                </a:lnSpc>
              </a:pPr>
              <a:endParaRPr/>
            </a:p>
          </p:txBody>
        </p:sp>
      </p:grpSp>
      <p:sp>
        <p:nvSpPr>
          <p:cNvPr id="6" name="TextBox 6">
            <a:extLst>
              <a:ext uri="{FF2B5EF4-FFF2-40B4-BE49-F238E27FC236}">
                <a16:creationId xmlns:a16="http://schemas.microsoft.com/office/drawing/2014/main" id="{F7713F9C-9833-D71F-8D20-65D0D36B7627}"/>
              </a:ext>
            </a:extLst>
          </p:cNvPr>
          <p:cNvSpPr txBox="1"/>
          <p:nvPr/>
        </p:nvSpPr>
        <p:spPr>
          <a:xfrm>
            <a:off x="942293" y="1255815"/>
            <a:ext cx="7025533" cy="1795363"/>
          </a:xfrm>
          <a:prstGeom prst="rect">
            <a:avLst/>
          </a:prstGeom>
        </p:spPr>
        <p:txBody>
          <a:bodyPr wrap="square" lIns="0" tIns="0" rIns="0" bIns="0" rtlCol="0" anchor="t">
            <a:spAutoFit/>
          </a:bodyPr>
          <a:lstStyle/>
          <a:p>
            <a:pPr algn="ctr">
              <a:lnSpc>
                <a:spcPts val="2800"/>
              </a:lnSpc>
            </a:pPr>
            <a:r>
              <a:rPr lang="en-US" sz="2400" dirty="0">
                <a:latin typeface="Quicksand" panose="020B0604020202020204" charset="0"/>
              </a:rPr>
              <a:t>Write a CTE that calculates the total number of 'likes’ for each 'post category' during the month of 'July' and subsequently, arrange the 'post category' values in descending order according to their total likes.</a:t>
            </a:r>
            <a:endParaRPr lang="en-US" sz="2400" dirty="0">
              <a:solidFill>
                <a:srgbClr val="000000"/>
              </a:solidFill>
              <a:latin typeface="Quicksand" panose="020B0604020202020204" charset="0"/>
              <a:ea typeface="Quicksand"/>
              <a:cs typeface="Quicksand"/>
              <a:sym typeface="Quicksand"/>
            </a:endParaRPr>
          </a:p>
        </p:txBody>
      </p:sp>
      <p:sp>
        <p:nvSpPr>
          <p:cNvPr id="8" name="Freeform 2">
            <a:extLst>
              <a:ext uri="{FF2B5EF4-FFF2-40B4-BE49-F238E27FC236}">
                <a16:creationId xmlns:a16="http://schemas.microsoft.com/office/drawing/2014/main" id="{49061602-3321-EEF5-656F-95055B5552B0}"/>
              </a:ext>
            </a:extLst>
          </p:cNvPr>
          <p:cNvSpPr/>
          <p:nvPr/>
        </p:nvSpPr>
        <p:spPr>
          <a:xfrm>
            <a:off x="16996535" y="9293617"/>
            <a:ext cx="762000" cy="685800"/>
          </a:xfrm>
          <a:custGeom>
            <a:avLst/>
            <a:gdLst/>
            <a:ahLst/>
            <a:cxnLst/>
            <a:rect l="l" t="t" r="r" b="b"/>
            <a:pathLst>
              <a:path w="1579516" h="1545951">
                <a:moveTo>
                  <a:pt x="0" y="0"/>
                </a:moveTo>
                <a:lnTo>
                  <a:pt x="1579516" y="0"/>
                </a:lnTo>
                <a:lnTo>
                  <a:pt x="1579516" y="1545952"/>
                </a:lnTo>
                <a:lnTo>
                  <a:pt x="0" y="1545952"/>
                </a:lnTo>
                <a:lnTo>
                  <a:pt x="0" y="0"/>
                </a:lnTo>
                <a:close/>
              </a:path>
            </a:pathLst>
          </a:custGeom>
          <a:blipFill>
            <a:blip r:embed="rId2"/>
            <a:stretch>
              <a:fillRect/>
            </a:stretch>
          </a:blipFill>
        </p:spPr>
      </p:sp>
      <p:pic>
        <p:nvPicPr>
          <p:cNvPr id="10" name="Picture 9">
            <a:extLst>
              <a:ext uri="{FF2B5EF4-FFF2-40B4-BE49-F238E27FC236}">
                <a16:creationId xmlns:a16="http://schemas.microsoft.com/office/drawing/2014/main" id="{6705583E-37D0-B9CB-6561-08F3D49BBF2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2015197" y="3312286"/>
            <a:ext cx="4879724" cy="30980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CED4F754-23B2-4B73-3046-627F781E4713}"/>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2327190" y="7030469"/>
            <a:ext cx="4255738" cy="2811552"/>
          </a:xfrm>
          <a:prstGeom prst="rect">
            <a:avLst/>
          </a:prstGeom>
        </p:spPr>
      </p:pic>
      <p:pic>
        <p:nvPicPr>
          <p:cNvPr id="15" name="Picture 14">
            <a:extLst>
              <a:ext uri="{FF2B5EF4-FFF2-40B4-BE49-F238E27FC236}">
                <a16:creationId xmlns:a16="http://schemas.microsoft.com/office/drawing/2014/main" id="{E7CA9B11-4E8E-69B8-FD8D-97A29DB62A9C}"/>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10744200" y="3543300"/>
            <a:ext cx="6132929" cy="4117014"/>
          </a:xfrm>
          <a:prstGeom prst="rect">
            <a:avLst/>
          </a:prstGeom>
        </p:spPr>
      </p:pic>
      <p:sp>
        <p:nvSpPr>
          <p:cNvPr id="5" name="Freeform 5">
            <a:extLst>
              <a:ext uri="{FF2B5EF4-FFF2-40B4-BE49-F238E27FC236}">
                <a16:creationId xmlns:a16="http://schemas.microsoft.com/office/drawing/2014/main" id="{EED3DD2A-7FD6-3DB8-92C1-39196731ED29}"/>
              </a:ext>
            </a:extLst>
          </p:cNvPr>
          <p:cNvSpPr/>
          <p:nvPr/>
        </p:nvSpPr>
        <p:spPr>
          <a:xfrm>
            <a:off x="104093" y="254635"/>
            <a:ext cx="838200" cy="762000"/>
          </a:xfrm>
          <a:custGeom>
            <a:avLst/>
            <a:gdLst/>
            <a:ahLst/>
            <a:cxnLst/>
            <a:rect l="l" t="t" r="r" b="b"/>
            <a:pathLst>
              <a:path w="1261518" h="1266775">
                <a:moveTo>
                  <a:pt x="0" y="0"/>
                </a:moveTo>
                <a:lnTo>
                  <a:pt x="1261518" y="0"/>
                </a:lnTo>
                <a:lnTo>
                  <a:pt x="1261518" y="1266775"/>
                </a:lnTo>
                <a:lnTo>
                  <a:pt x="0" y="1266775"/>
                </a:lnTo>
                <a:lnTo>
                  <a:pt x="0" y="0"/>
                </a:lnTo>
                <a:close/>
              </a:path>
            </a:pathLst>
          </a:custGeom>
          <a:blipFill>
            <a:blip r:embed="rId9"/>
            <a:stretch>
              <a:fillRect/>
            </a:stretch>
          </a:blipFill>
        </p:spPr>
      </p:sp>
    </p:spTree>
    <p:extLst>
      <p:ext uri="{BB962C8B-B14F-4D97-AF65-F5344CB8AC3E}">
        <p14:creationId xmlns:p14="http://schemas.microsoft.com/office/powerpoint/2010/main" val="2433268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3|4|31.8|2.6|21.3|24.8|21.3"/>
</p:tagLst>
</file>

<file path=ppt/tags/tag2.xml><?xml version="1.0" encoding="utf-8"?>
<p:tagLst xmlns:a="http://schemas.openxmlformats.org/drawingml/2006/main" xmlns:r="http://schemas.openxmlformats.org/officeDocument/2006/relationships" xmlns:p="http://schemas.openxmlformats.org/presentationml/2006/main">
  <p:tag name="TIMING" val="|2.4|3.7|3.6|2.3"/>
</p:tagLst>
</file>

<file path=ppt/tags/tag3.xml><?xml version="1.0" encoding="utf-8"?>
<p:tagLst xmlns:a="http://schemas.openxmlformats.org/drawingml/2006/main" xmlns:r="http://schemas.openxmlformats.org/officeDocument/2006/relationships" xmlns:p="http://schemas.openxmlformats.org/presentationml/2006/main">
  <p:tag name="TIMING" val="|0.4|1.9|15.6|1.1|5.6"/>
</p:tagLst>
</file>

<file path=ppt/tags/tag4.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845</Words>
  <Application>Microsoft Office PowerPoint</Application>
  <PresentationFormat>Custom</PresentationFormat>
  <Paragraphs>93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Quicksand</vt:lpstr>
      <vt:lpstr>Aptos Display</vt:lpstr>
      <vt:lpstr>Quicksand 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and Minimal Portfolio Presentation</dc:title>
  <cp:lastModifiedBy>JITESH JAIN</cp:lastModifiedBy>
  <cp:revision>66</cp:revision>
  <dcterms:created xsi:type="dcterms:W3CDTF">2006-08-16T00:00:00Z</dcterms:created>
  <dcterms:modified xsi:type="dcterms:W3CDTF">2025-01-28T16:10:40Z</dcterms:modified>
  <dc:identifier>DAGdHgaewcA</dc:identifier>
</cp:coreProperties>
</file>