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4" r:id="rId6"/>
    <p:sldId id="262" r:id="rId7"/>
    <p:sldId id="263" r:id="rId8"/>
    <p:sldId id="265" r:id="rId9"/>
    <p:sldId id="283" r:id="rId10"/>
    <p:sldId id="266" r:id="rId11"/>
    <p:sldId id="267" r:id="rId12"/>
    <p:sldId id="268" r:id="rId13"/>
    <p:sldId id="269" r:id="rId14"/>
    <p:sldId id="270" r:id="rId15"/>
    <p:sldId id="271" r:id="rId16"/>
    <p:sldId id="272" r:id="rId17"/>
    <p:sldId id="273" r:id="rId18"/>
    <p:sldId id="274" r:id="rId19"/>
    <p:sldId id="275" r:id="rId20"/>
    <p:sldId id="278" r:id="rId21"/>
    <p:sldId id="276" r:id="rId22"/>
    <p:sldId id="277" r:id="rId23"/>
    <p:sldId id="279" r:id="rId24"/>
    <p:sldId id="280" r:id="rId25"/>
    <p:sldId id="282"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p:scale>
          <a:sx n="80" d="100"/>
          <a:sy n="80" d="100"/>
        </p:scale>
        <p:origin x="782"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11/19/2021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11/19/2021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11/19/2021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11/19/2021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11/19/2021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11/19/2021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11/19/2021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11/19/2021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hyperlink" Target="https://flixable.com/netflix-museu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a:ln>
            <a:solidFill>
              <a:schemeClr val="accent2">
                <a:lumMod val="75000"/>
              </a:schemeClr>
            </a:solidFill>
          </a:ln>
        </p:spPr>
        <p:txBody>
          <a:bodyPr>
            <a:normAutofit/>
          </a:bodyPr>
          <a:lstStyle/>
          <a:p>
            <a:r>
              <a:rPr lang="en-US" sz="2800" dirty="0">
                <a:solidFill>
                  <a:schemeClr val="tx1"/>
                </a:solidFill>
              </a:rPr>
              <a:t>EDA on </a:t>
            </a:r>
            <a:r>
              <a:rPr lang="en-US" sz="2800" b="1" dirty="0">
                <a:solidFill>
                  <a:schemeClr val="accent2">
                    <a:lumMod val="75000"/>
                  </a:schemeClr>
                </a:solidFill>
                <a:highlight>
                  <a:srgbClr val="000000"/>
                </a:highlight>
              </a:rPr>
              <a:t>NETFLIX</a:t>
            </a:r>
            <a:r>
              <a:rPr lang="en-US" sz="2800" dirty="0">
                <a:solidFill>
                  <a:schemeClr val="tx1"/>
                </a:solidFill>
              </a:rPr>
              <a:t> dataset</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Jiteshwar Anjale</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FA51B-4C21-4797-A5E1-7BE7DE7F9497}"/>
              </a:ext>
            </a:extLst>
          </p:cNvPr>
          <p:cNvSpPr>
            <a:spLocks noGrp="1"/>
          </p:cNvSpPr>
          <p:nvPr>
            <p:ph type="title"/>
          </p:nvPr>
        </p:nvSpPr>
        <p:spPr>
          <a:xfrm>
            <a:off x="1066800" y="642594"/>
            <a:ext cx="10058400" cy="1371600"/>
          </a:xfrm>
        </p:spPr>
        <p:txBody>
          <a:bodyPr vert="horz" lIns="91440" tIns="45720" rIns="91440" bIns="45720" rtlCol="0" anchor="ctr">
            <a:normAutofit/>
          </a:bodyPr>
          <a:lstStyle/>
          <a:p>
            <a:r>
              <a:rPr lang="en-US" b="0" i="0" kern="1200" cap="none" spc="0" baseline="0" dirty="0">
                <a:effectLst/>
                <a:latin typeface="+mj-lt"/>
                <a:ea typeface="+mn-ea"/>
                <a:cs typeface="+mn-cs"/>
              </a:rPr>
              <a:t>Released Year Wise Analysis</a:t>
            </a:r>
          </a:p>
        </p:txBody>
      </p:sp>
      <p:pic>
        <p:nvPicPr>
          <p:cNvPr id="8" name="Picture 7" descr="Chart, bar chart&#10;&#10;Description automatically generated">
            <a:extLst>
              <a:ext uri="{FF2B5EF4-FFF2-40B4-BE49-F238E27FC236}">
                <a16:creationId xmlns:a16="http://schemas.microsoft.com/office/drawing/2014/main" id="{8C4FE401-4F58-4AA2-859E-F822AB36422B}"/>
              </a:ext>
            </a:extLst>
          </p:cNvPr>
          <p:cNvPicPr>
            <a:picLocks noChangeAspect="1"/>
          </p:cNvPicPr>
          <p:nvPr/>
        </p:nvPicPr>
        <p:blipFill>
          <a:blip r:embed="rId2"/>
          <a:stretch>
            <a:fillRect/>
          </a:stretch>
        </p:blipFill>
        <p:spPr>
          <a:xfrm>
            <a:off x="1066800" y="2182216"/>
            <a:ext cx="4663440" cy="3590848"/>
          </a:xfrm>
          <a:prstGeom prst="rect">
            <a:avLst/>
          </a:prstGeom>
          <a:noFill/>
        </p:spPr>
      </p:pic>
      <p:sp>
        <p:nvSpPr>
          <p:cNvPr id="6" name="TextBox 5">
            <a:extLst>
              <a:ext uri="{FF2B5EF4-FFF2-40B4-BE49-F238E27FC236}">
                <a16:creationId xmlns:a16="http://schemas.microsoft.com/office/drawing/2014/main" id="{21E134FC-7E3E-4789-9616-B4EA83BCF8C7}"/>
              </a:ext>
            </a:extLst>
          </p:cNvPr>
          <p:cNvSpPr txBox="1"/>
          <p:nvPr/>
        </p:nvSpPr>
        <p:spPr>
          <a:xfrm>
            <a:off x="6461760" y="2103120"/>
            <a:ext cx="4663440" cy="3749040"/>
          </a:xfrm>
          <a:prstGeom prst="rect">
            <a:avLst/>
          </a:prstGeom>
        </p:spPr>
        <p:txBody>
          <a:bodyPr vert="horz" lIns="91440" tIns="45720" rIns="91440" bIns="45720" rtlCol="0">
            <a:normAutofit/>
          </a:bodyPr>
          <a:lstStyle/>
          <a:p>
            <a:pPr indent="-182880">
              <a:spcBef>
                <a:spcPts val="800"/>
              </a:spcBef>
              <a:buClr>
                <a:schemeClr val="tx1">
                  <a:lumMod val="85000"/>
                  <a:lumOff val="15000"/>
                </a:schemeClr>
              </a:buClr>
              <a:buFont typeface="Garamond" pitchFamily="18" charset="0"/>
              <a:buChar char="◦"/>
            </a:pPr>
            <a:r>
              <a:rPr lang="en-US" dirty="0"/>
              <a:t>So, 2018 was the year when most of the movies were released.</a:t>
            </a:r>
          </a:p>
        </p:txBody>
      </p:sp>
    </p:spTree>
    <p:extLst>
      <p:ext uri="{BB962C8B-B14F-4D97-AF65-F5344CB8AC3E}">
        <p14:creationId xmlns:p14="http://schemas.microsoft.com/office/powerpoint/2010/main" val="4025790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FA51B-4C21-4797-A5E1-7BE7DE7F9497}"/>
              </a:ext>
            </a:extLst>
          </p:cNvPr>
          <p:cNvSpPr>
            <a:spLocks noGrp="1"/>
          </p:cNvSpPr>
          <p:nvPr>
            <p:ph type="title"/>
          </p:nvPr>
        </p:nvSpPr>
        <p:spPr>
          <a:xfrm>
            <a:off x="1066800" y="642594"/>
            <a:ext cx="10058400" cy="1371600"/>
          </a:xfrm>
        </p:spPr>
        <p:txBody>
          <a:bodyPr vert="horz" lIns="91440" tIns="45720" rIns="91440" bIns="45720" rtlCol="0" anchor="ctr">
            <a:normAutofit/>
          </a:bodyPr>
          <a:lstStyle/>
          <a:p>
            <a:r>
              <a:rPr lang="en-US" b="0" i="0" kern="1200" cap="none" spc="0" baseline="0" dirty="0">
                <a:effectLst/>
                <a:latin typeface="+mj-lt"/>
                <a:ea typeface="+mn-ea"/>
                <a:cs typeface="+mn-cs"/>
              </a:rPr>
              <a:t>Added Year Wise Analysis</a:t>
            </a:r>
          </a:p>
        </p:txBody>
      </p:sp>
      <p:pic>
        <p:nvPicPr>
          <p:cNvPr id="4" name="Picture 3">
            <a:extLst>
              <a:ext uri="{FF2B5EF4-FFF2-40B4-BE49-F238E27FC236}">
                <a16:creationId xmlns:a16="http://schemas.microsoft.com/office/drawing/2014/main" id="{4AF9FC0C-A6DD-473E-B362-621A9BFB1BB6}"/>
              </a:ext>
            </a:extLst>
          </p:cNvPr>
          <p:cNvPicPr>
            <a:picLocks noChangeAspect="1"/>
          </p:cNvPicPr>
          <p:nvPr/>
        </p:nvPicPr>
        <p:blipFill>
          <a:blip r:embed="rId2"/>
          <a:stretch>
            <a:fillRect/>
          </a:stretch>
        </p:blipFill>
        <p:spPr>
          <a:xfrm>
            <a:off x="1066800" y="2147240"/>
            <a:ext cx="4663440" cy="3660799"/>
          </a:xfrm>
          <a:prstGeom prst="rect">
            <a:avLst/>
          </a:prstGeom>
          <a:noFill/>
        </p:spPr>
      </p:pic>
      <p:sp>
        <p:nvSpPr>
          <p:cNvPr id="6" name="TextBox 5">
            <a:extLst>
              <a:ext uri="{FF2B5EF4-FFF2-40B4-BE49-F238E27FC236}">
                <a16:creationId xmlns:a16="http://schemas.microsoft.com/office/drawing/2014/main" id="{21E134FC-7E3E-4789-9616-B4EA83BCF8C7}"/>
              </a:ext>
            </a:extLst>
          </p:cNvPr>
          <p:cNvSpPr txBox="1"/>
          <p:nvPr/>
        </p:nvSpPr>
        <p:spPr>
          <a:xfrm>
            <a:off x="6461760" y="2103120"/>
            <a:ext cx="4663440" cy="3749040"/>
          </a:xfrm>
          <a:prstGeom prst="rect">
            <a:avLst/>
          </a:prstGeom>
        </p:spPr>
        <p:txBody>
          <a:bodyPr vert="horz" lIns="91440" tIns="45720" rIns="91440" bIns="45720" rtlCol="0">
            <a:normAutofit/>
          </a:bodyPr>
          <a:lstStyle/>
          <a:p>
            <a:pPr indent="-182880">
              <a:spcBef>
                <a:spcPts val="800"/>
              </a:spcBef>
              <a:buClr>
                <a:schemeClr val="tx1">
                  <a:lumMod val="85000"/>
                  <a:lumOff val="15000"/>
                </a:schemeClr>
              </a:buClr>
              <a:buFont typeface="Garamond" pitchFamily="18" charset="0"/>
              <a:buChar char="◦"/>
            </a:pPr>
            <a:r>
              <a:rPr lang="en-US" dirty="0"/>
              <a:t>So, 2019 was the year when most of the movies were added on Netflix.</a:t>
            </a:r>
          </a:p>
        </p:txBody>
      </p:sp>
    </p:spTree>
    <p:extLst>
      <p:ext uri="{BB962C8B-B14F-4D97-AF65-F5344CB8AC3E}">
        <p14:creationId xmlns:p14="http://schemas.microsoft.com/office/powerpoint/2010/main" val="26495895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FA51B-4C21-4797-A5E1-7BE7DE7F9497}"/>
              </a:ext>
            </a:extLst>
          </p:cNvPr>
          <p:cNvSpPr>
            <a:spLocks noGrp="1"/>
          </p:cNvSpPr>
          <p:nvPr>
            <p:ph type="title"/>
          </p:nvPr>
        </p:nvSpPr>
        <p:spPr>
          <a:xfrm>
            <a:off x="1066800" y="642594"/>
            <a:ext cx="10058400" cy="1371600"/>
          </a:xfrm>
        </p:spPr>
        <p:txBody>
          <a:bodyPr vert="horz" lIns="91440" tIns="45720" rIns="91440" bIns="45720" rtlCol="0" anchor="ctr">
            <a:normAutofit/>
          </a:bodyPr>
          <a:lstStyle/>
          <a:p>
            <a:r>
              <a:rPr lang="en-US" b="0" i="0" kern="1200" cap="none" spc="0" baseline="0" dirty="0">
                <a:effectLst/>
                <a:latin typeface="+mj-lt"/>
                <a:ea typeface="+mn-ea"/>
                <a:cs typeface="+mn-cs"/>
              </a:rPr>
              <a:t>Added Month Wise Analysis</a:t>
            </a:r>
          </a:p>
        </p:txBody>
      </p:sp>
      <p:pic>
        <p:nvPicPr>
          <p:cNvPr id="5" name="Picture 4" descr="Chart, bar chart&#10;&#10;Description automatically generated">
            <a:extLst>
              <a:ext uri="{FF2B5EF4-FFF2-40B4-BE49-F238E27FC236}">
                <a16:creationId xmlns:a16="http://schemas.microsoft.com/office/drawing/2014/main" id="{9091C55B-B6C7-436E-B6DB-0161226AAF2E}"/>
              </a:ext>
            </a:extLst>
          </p:cNvPr>
          <p:cNvPicPr>
            <a:picLocks noChangeAspect="1"/>
          </p:cNvPicPr>
          <p:nvPr/>
        </p:nvPicPr>
        <p:blipFill>
          <a:blip r:embed="rId2"/>
          <a:stretch>
            <a:fillRect/>
          </a:stretch>
        </p:blipFill>
        <p:spPr>
          <a:xfrm>
            <a:off x="1091418" y="2103120"/>
            <a:ext cx="4614203" cy="3749040"/>
          </a:xfrm>
          <a:prstGeom prst="rect">
            <a:avLst/>
          </a:prstGeom>
          <a:noFill/>
        </p:spPr>
      </p:pic>
      <p:sp>
        <p:nvSpPr>
          <p:cNvPr id="6" name="TextBox 5">
            <a:extLst>
              <a:ext uri="{FF2B5EF4-FFF2-40B4-BE49-F238E27FC236}">
                <a16:creationId xmlns:a16="http://schemas.microsoft.com/office/drawing/2014/main" id="{21E134FC-7E3E-4789-9616-B4EA83BCF8C7}"/>
              </a:ext>
            </a:extLst>
          </p:cNvPr>
          <p:cNvSpPr txBox="1"/>
          <p:nvPr/>
        </p:nvSpPr>
        <p:spPr>
          <a:xfrm>
            <a:off x="6461760" y="2103120"/>
            <a:ext cx="4663440" cy="3749040"/>
          </a:xfrm>
          <a:prstGeom prst="rect">
            <a:avLst/>
          </a:prstGeom>
        </p:spPr>
        <p:txBody>
          <a:bodyPr vert="horz" lIns="91440" tIns="45720" rIns="91440" bIns="45720" rtlCol="0">
            <a:normAutofit/>
          </a:bodyPr>
          <a:lstStyle/>
          <a:p>
            <a:pPr indent="-182880">
              <a:spcBef>
                <a:spcPts val="800"/>
              </a:spcBef>
              <a:buClr>
                <a:schemeClr val="tx1">
                  <a:lumMod val="85000"/>
                  <a:lumOff val="15000"/>
                </a:schemeClr>
              </a:buClr>
              <a:buFont typeface="Garamond" pitchFamily="18" charset="0"/>
              <a:buChar char="◦"/>
            </a:pPr>
            <a:r>
              <a:rPr lang="en-US" dirty="0"/>
              <a:t>So, Dec is the month when most of the movies were added on Netflix.</a:t>
            </a:r>
          </a:p>
        </p:txBody>
      </p:sp>
    </p:spTree>
    <p:extLst>
      <p:ext uri="{BB962C8B-B14F-4D97-AF65-F5344CB8AC3E}">
        <p14:creationId xmlns:p14="http://schemas.microsoft.com/office/powerpoint/2010/main" val="2878474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FA51B-4C21-4797-A5E1-7BE7DE7F9497}"/>
              </a:ext>
            </a:extLst>
          </p:cNvPr>
          <p:cNvSpPr>
            <a:spLocks noGrp="1"/>
          </p:cNvSpPr>
          <p:nvPr>
            <p:ph type="title"/>
          </p:nvPr>
        </p:nvSpPr>
        <p:spPr>
          <a:xfrm>
            <a:off x="1066800" y="642594"/>
            <a:ext cx="10058400" cy="1371600"/>
          </a:xfrm>
        </p:spPr>
        <p:txBody>
          <a:bodyPr vert="horz" lIns="91440" tIns="45720" rIns="91440" bIns="45720" rtlCol="0" anchor="ctr">
            <a:normAutofit/>
          </a:bodyPr>
          <a:lstStyle/>
          <a:p>
            <a:r>
              <a:rPr lang="en-US" b="0" i="0" kern="1200" cap="none" spc="0" baseline="0" dirty="0">
                <a:effectLst/>
                <a:latin typeface="+mj-lt"/>
                <a:ea typeface="+mn-ea"/>
                <a:cs typeface="+mn-cs"/>
              </a:rPr>
              <a:t>Countries with highest rated content Analysis</a:t>
            </a:r>
          </a:p>
        </p:txBody>
      </p:sp>
      <p:pic>
        <p:nvPicPr>
          <p:cNvPr id="4" name="Picture 3" descr="Chart, bar chart&#10;&#10;Description automatically generated">
            <a:extLst>
              <a:ext uri="{FF2B5EF4-FFF2-40B4-BE49-F238E27FC236}">
                <a16:creationId xmlns:a16="http://schemas.microsoft.com/office/drawing/2014/main" id="{8B607A82-0538-4A28-9585-0F65824B754D}"/>
              </a:ext>
            </a:extLst>
          </p:cNvPr>
          <p:cNvPicPr>
            <a:picLocks noChangeAspect="1"/>
          </p:cNvPicPr>
          <p:nvPr/>
        </p:nvPicPr>
        <p:blipFill>
          <a:blip r:embed="rId2"/>
          <a:stretch>
            <a:fillRect/>
          </a:stretch>
        </p:blipFill>
        <p:spPr>
          <a:xfrm>
            <a:off x="1066800" y="2298802"/>
            <a:ext cx="4663440" cy="3357676"/>
          </a:xfrm>
          <a:prstGeom prst="rect">
            <a:avLst/>
          </a:prstGeom>
          <a:noFill/>
        </p:spPr>
      </p:pic>
      <p:sp>
        <p:nvSpPr>
          <p:cNvPr id="6" name="TextBox 5">
            <a:extLst>
              <a:ext uri="{FF2B5EF4-FFF2-40B4-BE49-F238E27FC236}">
                <a16:creationId xmlns:a16="http://schemas.microsoft.com/office/drawing/2014/main" id="{21E134FC-7E3E-4789-9616-B4EA83BCF8C7}"/>
              </a:ext>
            </a:extLst>
          </p:cNvPr>
          <p:cNvSpPr txBox="1"/>
          <p:nvPr/>
        </p:nvSpPr>
        <p:spPr>
          <a:xfrm>
            <a:off x="6461760" y="2103120"/>
            <a:ext cx="4663440" cy="3749040"/>
          </a:xfrm>
          <a:prstGeom prst="rect">
            <a:avLst/>
          </a:prstGeom>
        </p:spPr>
        <p:txBody>
          <a:bodyPr vert="horz" lIns="91440" tIns="45720" rIns="91440" bIns="45720" rtlCol="0">
            <a:normAutofit/>
          </a:bodyPr>
          <a:lstStyle/>
          <a:p>
            <a:pPr indent="-182880">
              <a:spcBef>
                <a:spcPts val="800"/>
              </a:spcBef>
              <a:buClr>
                <a:schemeClr val="tx1">
                  <a:lumMod val="85000"/>
                  <a:lumOff val="15000"/>
                </a:schemeClr>
              </a:buClr>
              <a:buFont typeface="Garamond" pitchFamily="18" charset="0"/>
              <a:buChar char="◦"/>
            </a:pPr>
            <a:r>
              <a:rPr lang="en-US" dirty="0"/>
              <a:t>United States have highest rated content on the Netflix.</a:t>
            </a:r>
          </a:p>
        </p:txBody>
      </p:sp>
    </p:spTree>
    <p:extLst>
      <p:ext uri="{BB962C8B-B14F-4D97-AF65-F5344CB8AC3E}">
        <p14:creationId xmlns:p14="http://schemas.microsoft.com/office/powerpoint/2010/main" val="1255771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FA51B-4C21-4797-A5E1-7BE7DE7F9497}"/>
              </a:ext>
            </a:extLst>
          </p:cNvPr>
          <p:cNvSpPr>
            <a:spLocks noGrp="1"/>
          </p:cNvSpPr>
          <p:nvPr>
            <p:ph type="title"/>
          </p:nvPr>
        </p:nvSpPr>
        <p:spPr>
          <a:xfrm>
            <a:off x="1066800" y="642594"/>
            <a:ext cx="10058400" cy="1371600"/>
          </a:xfrm>
        </p:spPr>
        <p:txBody>
          <a:bodyPr vert="horz" lIns="91440" tIns="45720" rIns="91440" bIns="45720" rtlCol="0" anchor="ctr">
            <a:normAutofit/>
          </a:bodyPr>
          <a:lstStyle/>
          <a:p>
            <a:r>
              <a:rPr lang="en-US" i="0" dirty="0">
                <a:solidFill>
                  <a:srgbClr val="000000"/>
                </a:solidFill>
                <a:effectLst/>
                <a:ea typeface="Lato" panose="020F0502020204030203" pitchFamily="34" charset="0"/>
                <a:cs typeface="Lato" panose="020F0502020204030203" pitchFamily="34" charset="0"/>
              </a:rPr>
              <a:t>Mean, Mode, </a:t>
            </a:r>
            <a:r>
              <a:rPr lang="en-US" dirty="0" err="1">
                <a:solidFill>
                  <a:srgbClr val="000000"/>
                </a:solidFill>
                <a:ea typeface="Lato" panose="020F0502020204030203" pitchFamily="34" charset="0"/>
                <a:cs typeface="Lato" panose="020F0502020204030203" pitchFamily="34" charset="0"/>
              </a:rPr>
              <a:t>spread,</a:t>
            </a:r>
            <a:r>
              <a:rPr lang="en-US" i="0" dirty="0" err="1">
                <a:solidFill>
                  <a:srgbClr val="000000"/>
                </a:solidFill>
                <a:effectLst/>
                <a:ea typeface="Lato" panose="020F0502020204030203" pitchFamily="34" charset="0"/>
                <a:cs typeface="Lato" panose="020F0502020204030203" pitchFamily="34" charset="0"/>
              </a:rPr>
              <a:t>Std</a:t>
            </a:r>
            <a:r>
              <a:rPr lang="en-US" i="0" dirty="0">
                <a:solidFill>
                  <a:srgbClr val="000000"/>
                </a:solidFill>
                <a:effectLst/>
                <a:ea typeface="Lato" panose="020F0502020204030203" pitchFamily="34" charset="0"/>
                <a:cs typeface="Lato" panose="020F0502020204030203" pitchFamily="34" charset="0"/>
              </a:rPr>
              <a:t> Deviation</a:t>
            </a:r>
            <a:endParaRPr lang="en-US" i="0" kern="1200" cap="none" spc="0" baseline="0" dirty="0">
              <a:effectLst/>
              <a:ea typeface="Lato" panose="020F0502020204030203" pitchFamily="34" charset="0"/>
              <a:cs typeface="Lato" panose="020F0502020204030203" pitchFamily="34" charset="0"/>
            </a:endParaRPr>
          </a:p>
        </p:txBody>
      </p:sp>
      <p:sp>
        <p:nvSpPr>
          <p:cNvPr id="6" name="TextBox 5">
            <a:extLst>
              <a:ext uri="{FF2B5EF4-FFF2-40B4-BE49-F238E27FC236}">
                <a16:creationId xmlns:a16="http://schemas.microsoft.com/office/drawing/2014/main" id="{21E134FC-7E3E-4789-9616-B4EA83BCF8C7}"/>
              </a:ext>
            </a:extLst>
          </p:cNvPr>
          <p:cNvSpPr txBox="1"/>
          <p:nvPr/>
        </p:nvSpPr>
        <p:spPr>
          <a:xfrm>
            <a:off x="6461760" y="2103120"/>
            <a:ext cx="4663440" cy="3749040"/>
          </a:xfrm>
          <a:prstGeom prst="rect">
            <a:avLst/>
          </a:prstGeom>
        </p:spPr>
        <p:txBody>
          <a:bodyPr vert="horz" lIns="91440" tIns="45720" rIns="91440" bIns="45720" rtlCol="0">
            <a:normAutofit/>
          </a:bodyPr>
          <a:lstStyle/>
          <a:p>
            <a:pPr indent="-182880">
              <a:spcBef>
                <a:spcPts val="800"/>
              </a:spcBef>
              <a:buClr>
                <a:schemeClr val="tx1">
                  <a:lumMod val="85000"/>
                  <a:lumOff val="15000"/>
                </a:schemeClr>
              </a:buClr>
              <a:buFont typeface="Garamond" pitchFamily="18" charset="0"/>
              <a:buChar char="◦"/>
            </a:pPr>
            <a:r>
              <a:rPr lang="en-US" dirty="0"/>
              <a:t>There are 7770 total records in the Netflix dataset</a:t>
            </a:r>
          </a:p>
          <a:p>
            <a:pPr indent="-182880">
              <a:spcBef>
                <a:spcPts val="800"/>
              </a:spcBef>
              <a:buClr>
                <a:schemeClr val="tx1">
                  <a:lumMod val="85000"/>
                  <a:lumOff val="15000"/>
                </a:schemeClr>
              </a:buClr>
              <a:buFont typeface="Garamond" pitchFamily="18" charset="0"/>
              <a:buChar char="◦"/>
            </a:pPr>
            <a:r>
              <a:rPr lang="en-US" dirty="0"/>
              <a:t>Release year for Netflix content have spread between 1925 to 2021 with mean as 2013 and std dev of 8.7 years.</a:t>
            </a:r>
          </a:p>
          <a:p>
            <a:pPr indent="-182880">
              <a:spcBef>
                <a:spcPts val="800"/>
              </a:spcBef>
              <a:buClr>
                <a:schemeClr val="tx1">
                  <a:lumMod val="85000"/>
                  <a:lumOff val="15000"/>
                </a:schemeClr>
              </a:buClr>
              <a:buFont typeface="Garamond" pitchFamily="18" charset="0"/>
              <a:buChar char="◦"/>
            </a:pPr>
            <a:r>
              <a:rPr lang="en-US" dirty="0"/>
              <a:t>Added year for Netflix content have spread between 2008 to 2021 with mean as 2018 and std dev of 1.3 years.</a:t>
            </a:r>
          </a:p>
          <a:p>
            <a:pPr indent="-182880">
              <a:spcBef>
                <a:spcPts val="800"/>
              </a:spcBef>
              <a:buClr>
                <a:schemeClr val="tx1">
                  <a:lumMod val="85000"/>
                  <a:lumOff val="15000"/>
                </a:schemeClr>
              </a:buClr>
              <a:buFont typeface="Garamond" pitchFamily="18" charset="0"/>
              <a:buChar char="◦"/>
            </a:pPr>
            <a:r>
              <a:rPr lang="en-US" dirty="0"/>
              <a:t>Added month for Netflix content have spread between 1 to 12 with mean as 6.7 and std dev of 3.5 months.</a:t>
            </a:r>
          </a:p>
          <a:p>
            <a:pPr indent="-182880">
              <a:spcBef>
                <a:spcPts val="800"/>
              </a:spcBef>
              <a:buClr>
                <a:schemeClr val="tx1">
                  <a:lumMod val="85000"/>
                  <a:lumOff val="15000"/>
                </a:schemeClr>
              </a:buClr>
              <a:buFont typeface="Garamond" pitchFamily="18" charset="0"/>
              <a:buChar char="◦"/>
            </a:pPr>
            <a:endParaRPr lang="en-US" dirty="0"/>
          </a:p>
          <a:p>
            <a:pPr indent="-182880">
              <a:spcBef>
                <a:spcPts val="800"/>
              </a:spcBef>
              <a:buClr>
                <a:schemeClr val="tx1">
                  <a:lumMod val="85000"/>
                  <a:lumOff val="15000"/>
                </a:schemeClr>
              </a:buClr>
              <a:buFont typeface="Garamond" pitchFamily="18" charset="0"/>
              <a:buChar char="◦"/>
            </a:pPr>
            <a:endParaRPr lang="en-US" dirty="0"/>
          </a:p>
        </p:txBody>
      </p:sp>
      <p:pic>
        <p:nvPicPr>
          <p:cNvPr id="5" name="Picture 4">
            <a:extLst>
              <a:ext uri="{FF2B5EF4-FFF2-40B4-BE49-F238E27FC236}">
                <a16:creationId xmlns:a16="http://schemas.microsoft.com/office/drawing/2014/main" id="{969B8ADB-0BD5-437E-8F48-C75ECC17674B}"/>
              </a:ext>
            </a:extLst>
          </p:cNvPr>
          <p:cNvPicPr>
            <a:picLocks noChangeAspect="1"/>
          </p:cNvPicPr>
          <p:nvPr/>
        </p:nvPicPr>
        <p:blipFill>
          <a:blip r:embed="rId2"/>
          <a:stretch>
            <a:fillRect/>
          </a:stretch>
        </p:blipFill>
        <p:spPr>
          <a:xfrm>
            <a:off x="1181470" y="2103120"/>
            <a:ext cx="3810000" cy="2962275"/>
          </a:xfrm>
          <a:prstGeom prst="rect">
            <a:avLst/>
          </a:prstGeom>
        </p:spPr>
      </p:pic>
    </p:spTree>
    <p:extLst>
      <p:ext uri="{BB962C8B-B14F-4D97-AF65-F5344CB8AC3E}">
        <p14:creationId xmlns:p14="http://schemas.microsoft.com/office/powerpoint/2010/main" val="8012794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FA51B-4C21-4797-A5E1-7BE7DE7F9497}"/>
              </a:ext>
            </a:extLst>
          </p:cNvPr>
          <p:cNvSpPr>
            <a:spLocks noGrp="1"/>
          </p:cNvSpPr>
          <p:nvPr>
            <p:ph type="title"/>
          </p:nvPr>
        </p:nvSpPr>
        <p:spPr>
          <a:xfrm>
            <a:off x="1066800" y="642594"/>
            <a:ext cx="10058400" cy="1371600"/>
          </a:xfrm>
        </p:spPr>
        <p:txBody>
          <a:bodyPr vert="horz" lIns="91440" tIns="45720" rIns="91440" bIns="45720" rtlCol="0" anchor="ctr">
            <a:normAutofit/>
          </a:bodyPr>
          <a:lstStyle/>
          <a:p>
            <a:r>
              <a:rPr lang="en-US" i="0" kern="1200" cap="none" spc="0" baseline="0" dirty="0">
                <a:effectLst/>
                <a:latin typeface="+mj-lt"/>
                <a:ea typeface="+mn-ea"/>
                <a:cs typeface="+mn-cs"/>
              </a:rPr>
              <a:t>PMF of Movie and TV Show</a:t>
            </a:r>
          </a:p>
        </p:txBody>
      </p:sp>
      <p:pic>
        <p:nvPicPr>
          <p:cNvPr id="8" name="Picture 7">
            <a:extLst>
              <a:ext uri="{FF2B5EF4-FFF2-40B4-BE49-F238E27FC236}">
                <a16:creationId xmlns:a16="http://schemas.microsoft.com/office/drawing/2014/main" id="{425B69A4-29C8-48A3-B455-D0E331AEF4EB}"/>
              </a:ext>
            </a:extLst>
          </p:cNvPr>
          <p:cNvPicPr>
            <a:picLocks noChangeAspect="1"/>
          </p:cNvPicPr>
          <p:nvPr/>
        </p:nvPicPr>
        <p:blipFill>
          <a:blip r:embed="rId2"/>
          <a:stretch>
            <a:fillRect/>
          </a:stretch>
        </p:blipFill>
        <p:spPr>
          <a:xfrm>
            <a:off x="460367" y="2103120"/>
            <a:ext cx="3895106" cy="3749040"/>
          </a:xfrm>
          <a:prstGeom prst="rect">
            <a:avLst/>
          </a:prstGeom>
          <a:noFill/>
        </p:spPr>
      </p:pic>
      <p:pic>
        <p:nvPicPr>
          <p:cNvPr id="10" name="Picture 9">
            <a:extLst>
              <a:ext uri="{FF2B5EF4-FFF2-40B4-BE49-F238E27FC236}">
                <a16:creationId xmlns:a16="http://schemas.microsoft.com/office/drawing/2014/main" id="{7F51ECB0-6427-48C5-BA4E-718A6C4B2BAF}"/>
              </a:ext>
            </a:extLst>
          </p:cNvPr>
          <p:cNvPicPr>
            <a:picLocks noChangeAspect="1"/>
          </p:cNvPicPr>
          <p:nvPr/>
        </p:nvPicPr>
        <p:blipFill>
          <a:blip r:embed="rId3"/>
          <a:stretch>
            <a:fillRect/>
          </a:stretch>
        </p:blipFill>
        <p:spPr>
          <a:xfrm>
            <a:off x="4262437" y="2093595"/>
            <a:ext cx="4145477" cy="3758565"/>
          </a:xfrm>
          <a:prstGeom prst="rect">
            <a:avLst/>
          </a:prstGeom>
        </p:spPr>
      </p:pic>
      <p:sp>
        <p:nvSpPr>
          <p:cNvPr id="6" name="TextBox 5">
            <a:extLst>
              <a:ext uri="{FF2B5EF4-FFF2-40B4-BE49-F238E27FC236}">
                <a16:creationId xmlns:a16="http://schemas.microsoft.com/office/drawing/2014/main" id="{21E134FC-7E3E-4789-9616-B4EA83BCF8C7}"/>
              </a:ext>
            </a:extLst>
          </p:cNvPr>
          <p:cNvSpPr txBox="1"/>
          <p:nvPr/>
        </p:nvSpPr>
        <p:spPr>
          <a:xfrm>
            <a:off x="8407914" y="2103119"/>
            <a:ext cx="3593586" cy="3739515"/>
          </a:xfrm>
          <a:prstGeom prst="rect">
            <a:avLst/>
          </a:prstGeom>
        </p:spPr>
        <p:txBody>
          <a:bodyPr vert="horz" lIns="91440" tIns="45720" rIns="91440" bIns="45720" rtlCol="0">
            <a:normAutofit/>
          </a:bodyPr>
          <a:lstStyle/>
          <a:p>
            <a:pPr indent="-182880">
              <a:spcBef>
                <a:spcPts val="800"/>
              </a:spcBef>
              <a:buClr>
                <a:schemeClr val="tx1">
                  <a:lumMod val="85000"/>
                  <a:lumOff val="15000"/>
                </a:schemeClr>
              </a:buClr>
              <a:buFont typeface="Garamond" pitchFamily="18" charset="0"/>
              <a:buChar char="◦"/>
            </a:pPr>
            <a:r>
              <a:rPr lang="en-US" dirty="0"/>
              <a:t>Based on the PMF plot, we can say that more TV shows are added than Movies in 2020.</a:t>
            </a:r>
          </a:p>
          <a:p>
            <a:pPr indent="-182880">
              <a:spcBef>
                <a:spcPts val="800"/>
              </a:spcBef>
              <a:buClr>
                <a:schemeClr val="tx1">
                  <a:lumMod val="85000"/>
                  <a:lumOff val="15000"/>
                </a:schemeClr>
              </a:buClr>
              <a:buFont typeface="Garamond" pitchFamily="18" charset="0"/>
              <a:buChar char="◦"/>
            </a:pPr>
            <a:r>
              <a:rPr lang="en-US" dirty="0"/>
              <a:t>But as per histogram it shows that more movies are added in 2020.</a:t>
            </a:r>
          </a:p>
          <a:p>
            <a:pPr indent="-182880">
              <a:spcBef>
                <a:spcPts val="800"/>
              </a:spcBef>
              <a:buClr>
                <a:schemeClr val="tx1">
                  <a:lumMod val="85000"/>
                  <a:lumOff val="15000"/>
                </a:schemeClr>
              </a:buClr>
              <a:buFont typeface="Garamond" pitchFamily="18" charset="0"/>
              <a:buChar char="◦"/>
            </a:pPr>
            <a:endParaRPr lang="en-US" dirty="0"/>
          </a:p>
          <a:p>
            <a:pPr indent="-182880">
              <a:spcBef>
                <a:spcPts val="800"/>
              </a:spcBef>
              <a:buClr>
                <a:schemeClr val="tx1">
                  <a:lumMod val="85000"/>
                  <a:lumOff val="15000"/>
                </a:schemeClr>
              </a:buClr>
              <a:buFont typeface="Garamond" pitchFamily="18" charset="0"/>
              <a:buChar char="◦"/>
            </a:pPr>
            <a:endParaRPr lang="en-US" dirty="0"/>
          </a:p>
        </p:txBody>
      </p:sp>
    </p:spTree>
    <p:extLst>
      <p:ext uri="{BB962C8B-B14F-4D97-AF65-F5344CB8AC3E}">
        <p14:creationId xmlns:p14="http://schemas.microsoft.com/office/powerpoint/2010/main" val="27785633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FA51B-4C21-4797-A5E1-7BE7DE7F9497}"/>
              </a:ext>
            </a:extLst>
          </p:cNvPr>
          <p:cNvSpPr>
            <a:spLocks noGrp="1"/>
          </p:cNvSpPr>
          <p:nvPr>
            <p:ph type="title"/>
          </p:nvPr>
        </p:nvSpPr>
        <p:spPr>
          <a:xfrm>
            <a:off x="1066800" y="642594"/>
            <a:ext cx="10058400" cy="1371600"/>
          </a:xfrm>
        </p:spPr>
        <p:txBody>
          <a:bodyPr vert="horz" lIns="91440" tIns="45720" rIns="91440" bIns="45720" rtlCol="0" anchor="ctr">
            <a:normAutofit/>
          </a:bodyPr>
          <a:lstStyle/>
          <a:p>
            <a:r>
              <a:rPr lang="en-US" i="0" kern="1200" cap="none" spc="0" baseline="0" dirty="0">
                <a:effectLst/>
                <a:latin typeface="+mj-lt"/>
                <a:ea typeface="+mn-ea"/>
                <a:cs typeface="+mn-cs"/>
              </a:rPr>
              <a:t>CDF of Movie and TV Show</a:t>
            </a:r>
          </a:p>
        </p:txBody>
      </p:sp>
      <p:pic>
        <p:nvPicPr>
          <p:cNvPr id="4" name="Picture 3">
            <a:extLst>
              <a:ext uri="{FF2B5EF4-FFF2-40B4-BE49-F238E27FC236}">
                <a16:creationId xmlns:a16="http://schemas.microsoft.com/office/drawing/2014/main" id="{FB97173D-396C-4974-81FF-55ABA17D33B1}"/>
              </a:ext>
            </a:extLst>
          </p:cNvPr>
          <p:cNvPicPr>
            <a:picLocks noChangeAspect="1"/>
          </p:cNvPicPr>
          <p:nvPr/>
        </p:nvPicPr>
        <p:blipFill>
          <a:blip r:embed="rId2"/>
          <a:stretch>
            <a:fillRect/>
          </a:stretch>
        </p:blipFill>
        <p:spPr>
          <a:xfrm>
            <a:off x="1066800" y="2467852"/>
            <a:ext cx="4663440" cy="3019576"/>
          </a:xfrm>
          <a:prstGeom prst="rect">
            <a:avLst/>
          </a:prstGeom>
          <a:noFill/>
        </p:spPr>
      </p:pic>
      <p:sp>
        <p:nvSpPr>
          <p:cNvPr id="6" name="TextBox 5">
            <a:extLst>
              <a:ext uri="{FF2B5EF4-FFF2-40B4-BE49-F238E27FC236}">
                <a16:creationId xmlns:a16="http://schemas.microsoft.com/office/drawing/2014/main" id="{21E134FC-7E3E-4789-9616-B4EA83BCF8C7}"/>
              </a:ext>
            </a:extLst>
          </p:cNvPr>
          <p:cNvSpPr txBox="1"/>
          <p:nvPr/>
        </p:nvSpPr>
        <p:spPr>
          <a:xfrm>
            <a:off x="6461760" y="2103120"/>
            <a:ext cx="4663440" cy="3749040"/>
          </a:xfrm>
          <a:prstGeom prst="rect">
            <a:avLst/>
          </a:prstGeom>
        </p:spPr>
        <p:txBody>
          <a:bodyPr vert="horz" lIns="91440" tIns="45720" rIns="91440" bIns="45720" rtlCol="0">
            <a:normAutofit/>
          </a:bodyPr>
          <a:lstStyle/>
          <a:p>
            <a:pPr indent="-182880">
              <a:spcBef>
                <a:spcPts val="800"/>
              </a:spcBef>
              <a:buClr>
                <a:schemeClr val="tx1">
                  <a:lumMod val="85000"/>
                  <a:lumOff val="15000"/>
                </a:schemeClr>
              </a:buClr>
              <a:buFont typeface="Garamond" pitchFamily="18" charset="0"/>
              <a:buChar char="◦"/>
            </a:pPr>
            <a:r>
              <a:rPr lang="en-US" dirty="0"/>
              <a:t>The CDF shows that around 80% of the current </a:t>
            </a:r>
            <a:r>
              <a:rPr lang="en-US" dirty="0" err="1"/>
              <a:t>netflix</a:t>
            </a:r>
            <a:r>
              <a:rPr lang="en-US" dirty="0"/>
              <a:t> movies and shoes were added between 2016 to 2019.</a:t>
            </a:r>
          </a:p>
          <a:p>
            <a:pPr indent="-182880">
              <a:spcBef>
                <a:spcPts val="800"/>
              </a:spcBef>
              <a:buClr>
                <a:schemeClr val="tx1">
                  <a:lumMod val="85000"/>
                  <a:lumOff val="15000"/>
                </a:schemeClr>
              </a:buClr>
              <a:buFont typeface="Garamond" pitchFamily="18" charset="0"/>
              <a:buChar char="◦"/>
            </a:pPr>
            <a:endParaRPr lang="en-US" dirty="0"/>
          </a:p>
        </p:txBody>
      </p:sp>
    </p:spTree>
    <p:extLst>
      <p:ext uri="{BB962C8B-B14F-4D97-AF65-F5344CB8AC3E}">
        <p14:creationId xmlns:p14="http://schemas.microsoft.com/office/powerpoint/2010/main" val="19703194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FA51B-4C21-4797-A5E1-7BE7DE7F9497}"/>
              </a:ext>
            </a:extLst>
          </p:cNvPr>
          <p:cNvSpPr>
            <a:spLocks noGrp="1"/>
          </p:cNvSpPr>
          <p:nvPr>
            <p:ph type="title"/>
          </p:nvPr>
        </p:nvSpPr>
        <p:spPr>
          <a:xfrm>
            <a:off x="1066800" y="642594"/>
            <a:ext cx="10058400" cy="1371600"/>
          </a:xfrm>
        </p:spPr>
        <p:txBody>
          <a:bodyPr vert="horz" lIns="91440" tIns="45720" rIns="91440" bIns="45720" rtlCol="0" anchor="ctr">
            <a:normAutofit/>
          </a:bodyPr>
          <a:lstStyle/>
          <a:p>
            <a:r>
              <a:rPr lang="en-US" i="0" kern="1200" cap="none" spc="0" baseline="0" dirty="0">
                <a:effectLst/>
                <a:latin typeface="+mj-lt"/>
                <a:ea typeface="+mn-ea"/>
                <a:cs typeface="+mn-cs"/>
              </a:rPr>
              <a:t>Normality distribution of </a:t>
            </a:r>
            <a:r>
              <a:rPr lang="en-US" i="0" kern="1200" cap="none" spc="0" baseline="0" dirty="0" err="1">
                <a:effectLst/>
                <a:latin typeface="+mj-lt"/>
                <a:ea typeface="+mn-ea"/>
                <a:cs typeface="+mn-cs"/>
              </a:rPr>
              <a:t>released_year</a:t>
            </a:r>
            <a:endParaRPr lang="en-US" i="0" kern="1200" cap="none" spc="0" baseline="0" dirty="0">
              <a:effectLst/>
              <a:latin typeface="+mj-lt"/>
              <a:ea typeface="+mn-ea"/>
              <a:cs typeface="+mn-cs"/>
            </a:endParaRPr>
          </a:p>
        </p:txBody>
      </p:sp>
      <p:pic>
        <p:nvPicPr>
          <p:cNvPr id="5" name="Picture 4">
            <a:extLst>
              <a:ext uri="{FF2B5EF4-FFF2-40B4-BE49-F238E27FC236}">
                <a16:creationId xmlns:a16="http://schemas.microsoft.com/office/drawing/2014/main" id="{A015D7C1-5859-4B1E-89D3-177276AFEDB4}"/>
              </a:ext>
            </a:extLst>
          </p:cNvPr>
          <p:cNvPicPr>
            <a:picLocks noChangeAspect="1"/>
          </p:cNvPicPr>
          <p:nvPr/>
        </p:nvPicPr>
        <p:blipFill>
          <a:blip r:embed="rId2"/>
          <a:stretch>
            <a:fillRect/>
          </a:stretch>
        </p:blipFill>
        <p:spPr>
          <a:xfrm>
            <a:off x="1066800" y="2438705"/>
            <a:ext cx="4663440" cy="3077870"/>
          </a:xfrm>
          <a:prstGeom prst="rect">
            <a:avLst/>
          </a:prstGeom>
          <a:noFill/>
        </p:spPr>
      </p:pic>
      <p:sp>
        <p:nvSpPr>
          <p:cNvPr id="6" name="TextBox 5">
            <a:extLst>
              <a:ext uri="{FF2B5EF4-FFF2-40B4-BE49-F238E27FC236}">
                <a16:creationId xmlns:a16="http://schemas.microsoft.com/office/drawing/2014/main" id="{21E134FC-7E3E-4789-9616-B4EA83BCF8C7}"/>
              </a:ext>
            </a:extLst>
          </p:cNvPr>
          <p:cNvSpPr txBox="1"/>
          <p:nvPr/>
        </p:nvSpPr>
        <p:spPr>
          <a:xfrm>
            <a:off x="6461760" y="2103120"/>
            <a:ext cx="4663440" cy="3749040"/>
          </a:xfrm>
          <a:prstGeom prst="rect">
            <a:avLst/>
          </a:prstGeom>
        </p:spPr>
        <p:txBody>
          <a:bodyPr vert="horz" lIns="91440" tIns="45720" rIns="91440" bIns="45720" rtlCol="0">
            <a:normAutofit/>
          </a:bodyPr>
          <a:lstStyle/>
          <a:p>
            <a:pPr indent="-182880">
              <a:spcBef>
                <a:spcPts val="800"/>
              </a:spcBef>
              <a:buClr>
                <a:schemeClr val="tx1">
                  <a:lumMod val="85000"/>
                  <a:lumOff val="15000"/>
                </a:schemeClr>
              </a:buClr>
              <a:buFont typeface="Garamond" pitchFamily="18" charset="0"/>
              <a:buChar char="◦"/>
            </a:pPr>
            <a:r>
              <a:rPr lang="en-US" dirty="0"/>
              <a:t>The line is not straight that means the released year for the Netflix content is not uniform.</a:t>
            </a:r>
          </a:p>
        </p:txBody>
      </p:sp>
    </p:spTree>
    <p:extLst>
      <p:ext uri="{BB962C8B-B14F-4D97-AF65-F5344CB8AC3E}">
        <p14:creationId xmlns:p14="http://schemas.microsoft.com/office/powerpoint/2010/main" val="19358436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FA51B-4C21-4797-A5E1-7BE7DE7F9497}"/>
              </a:ext>
            </a:extLst>
          </p:cNvPr>
          <p:cNvSpPr>
            <a:spLocks noGrp="1"/>
          </p:cNvSpPr>
          <p:nvPr>
            <p:ph type="title"/>
          </p:nvPr>
        </p:nvSpPr>
        <p:spPr>
          <a:xfrm>
            <a:off x="1066800" y="642594"/>
            <a:ext cx="10058400" cy="1371600"/>
          </a:xfrm>
        </p:spPr>
        <p:txBody>
          <a:bodyPr vert="horz" lIns="91440" tIns="45720" rIns="91440" bIns="45720" rtlCol="0" anchor="ctr">
            <a:normAutofit/>
          </a:bodyPr>
          <a:lstStyle/>
          <a:p>
            <a:r>
              <a:rPr lang="en-US" sz="3200" i="0" kern="1200" cap="none" spc="0" baseline="0" dirty="0">
                <a:effectLst/>
                <a:latin typeface="+mj-lt"/>
                <a:ea typeface="+mn-ea"/>
                <a:cs typeface="+mn-cs"/>
              </a:rPr>
              <a:t>Scatter plot of year_added vs year_released</a:t>
            </a:r>
          </a:p>
        </p:txBody>
      </p:sp>
      <p:pic>
        <p:nvPicPr>
          <p:cNvPr id="5" name="Picture 4">
            <a:extLst>
              <a:ext uri="{FF2B5EF4-FFF2-40B4-BE49-F238E27FC236}">
                <a16:creationId xmlns:a16="http://schemas.microsoft.com/office/drawing/2014/main" id="{78987745-25B7-46D6-B3C6-C8A49E56BB2C}"/>
              </a:ext>
            </a:extLst>
          </p:cNvPr>
          <p:cNvPicPr>
            <a:picLocks noChangeAspect="1"/>
          </p:cNvPicPr>
          <p:nvPr/>
        </p:nvPicPr>
        <p:blipFill>
          <a:blip r:embed="rId2"/>
          <a:stretch>
            <a:fillRect/>
          </a:stretch>
        </p:blipFill>
        <p:spPr>
          <a:xfrm>
            <a:off x="1066800" y="2631072"/>
            <a:ext cx="4663440" cy="2693136"/>
          </a:xfrm>
          <a:prstGeom prst="rect">
            <a:avLst/>
          </a:prstGeom>
          <a:noFill/>
        </p:spPr>
      </p:pic>
      <p:sp>
        <p:nvSpPr>
          <p:cNvPr id="6" name="TextBox 5">
            <a:extLst>
              <a:ext uri="{FF2B5EF4-FFF2-40B4-BE49-F238E27FC236}">
                <a16:creationId xmlns:a16="http://schemas.microsoft.com/office/drawing/2014/main" id="{21E134FC-7E3E-4789-9616-B4EA83BCF8C7}"/>
              </a:ext>
            </a:extLst>
          </p:cNvPr>
          <p:cNvSpPr txBox="1"/>
          <p:nvPr/>
        </p:nvSpPr>
        <p:spPr>
          <a:xfrm>
            <a:off x="6461760" y="2103120"/>
            <a:ext cx="4663440" cy="3749040"/>
          </a:xfrm>
          <a:prstGeom prst="rect">
            <a:avLst/>
          </a:prstGeom>
        </p:spPr>
        <p:txBody>
          <a:bodyPr vert="horz" lIns="91440" tIns="45720" rIns="91440" bIns="45720" rtlCol="0">
            <a:normAutofit/>
          </a:bodyPr>
          <a:lstStyle/>
          <a:p>
            <a:pPr indent="-182880">
              <a:spcBef>
                <a:spcPts val="800"/>
              </a:spcBef>
              <a:buClr>
                <a:schemeClr val="tx1">
                  <a:lumMod val="85000"/>
                  <a:lumOff val="15000"/>
                </a:schemeClr>
              </a:buClr>
              <a:buFont typeface="Garamond" pitchFamily="18" charset="0"/>
              <a:buChar char="◦"/>
            </a:pPr>
            <a:r>
              <a:rPr lang="en-US" dirty="0"/>
              <a:t>Covariance=1.23</a:t>
            </a:r>
          </a:p>
          <a:p>
            <a:pPr indent="-182880">
              <a:spcBef>
                <a:spcPts val="800"/>
              </a:spcBef>
              <a:buClr>
                <a:schemeClr val="tx1">
                  <a:lumMod val="85000"/>
                  <a:lumOff val="15000"/>
                </a:schemeClr>
              </a:buClr>
              <a:buFont typeface="Garamond" pitchFamily="18" charset="0"/>
              <a:buChar char="◦"/>
            </a:pPr>
            <a:r>
              <a:rPr lang="en-US" dirty="0"/>
              <a:t>Correlation=0.10</a:t>
            </a:r>
          </a:p>
          <a:p>
            <a:pPr indent="-182880">
              <a:spcBef>
                <a:spcPts val="800"/>
              </a:spcBef>
              <a:buClr>
                <a:schemeClr val="tx1">
                  <a:lumMod val="85000"/>
                  <a:lumOff val="15000"/>
                </a:schemeClr>
              </a:buClr>
              <a:buFont typeface="Garamond" pitchFamily="18" charset="0"/>
              <a:buChar char="◦"/>
            </a:pPr>
            <a:endParaRPr lang="en-US" dirty="0"/>
          </a:p>
          <a:p>
            <a:pPr>
              <a:spcBef>
                <a:spcPts val="800"/>
              </a:spcBef>
              <a:buClr>
                <a:schemeClr val="tx1">
                  <a:lumMod val="85000"/>
                  <a:lumOff val="15000"/>
                </a:schemeClr>
              </a:buClr>
            </a:pPr>
            <a:r>
              <a:rPr lang="en-US" dirty="0"/>
              <a:t>The positive covariance and correlation shows that there is strong relation between </a:t>
            </a:r>
            <a:r>
              <a:rPr lang="en-US" dirty="0" err="1"/>
              <a:t>year_added</a:t>
            </a:r>
            <a:r>
              <a:rPr lang="en-US" dirty="0"/>
              <a:t> and </a:t>
            </a:r>
            <a:r>
              <a:rPr lang="en-US" dirty="0" err="1"/>
              <a:t>year_released</a:t>
            </a:r>
            <a:r>
              <a:rPr lang="en-US" dirty="0"/>
              <a:t> for any content on Netflix.</a:t>
            </a:r>
          </a:p>
        </p:txBody>
      </p:sp>
    </p:spTree>
    <p:extLst>
      <p:ext uri="{BB962C8B-B14F-4D97-AF65-F5344CB8AC3E}">
        <p14:creationId xmlns:p14="http://schemas.microsoft.com/office/powerpoint/2010/main" val="16989051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FA51B-4C21-4797-A5E1-7BE7DE7F9497}"/>
              </a:ext>
            </a:extLst>
          </p:cNvPr>
          <p:cNvSpPr>
            <a:spLocks noGrp="1"/>
          </p:cNvSpPr>
          <p:nvPr>
            <p:ph type="title"/>
          </p:nvPr>
        </p:nvSpPr>
        <p:spPr>
          <a:xfrm>
            <a:off x="1066800" y="642594"/>
            <a:ext cx="10058400" cy="1371600"/>
          </a:xfrm>
        </p:spPr>
        <p:txBody>
          <a:bodyPr vert="horz" lIns="91440" tIns="45720" rIns="91440" bIns="45720" rtlCol="0" anchor="ctr">
            <a:normAutofit/>
          </a:bodyPr>
          <a:lstStyle/>
          <a:p>
            <a:r>
              <a:rPr lang="en-US" sz="3200" i="0" kern="1200" cap="none" spc="0" baseline="0" dirty="0">
                <a:effectLst/>
                <a:latin typeface="+mj-lt"/>
                <a:ea typeface="+mn-ea"/>
                <a:cs typeface="+mn-cs"/>
              </a:rPr>
              <a:t>Scatter plot of year_added vs </a:t>
            </a:r>
            <a:r>
              <a:rPr lang="en-US" sz="3200" i="0" kern="1200" cap="none" spc="0" baseline="0" dirty="0" err="1">
                <a:effectLst/>
                <a:latin typeface="+mj-lt"/>
                <a:ea typeface="+mn-ea"/>
                <a:cs typeface="+mn-cs"/>
              </a:rPr>
              <a:t>month_added</a:t>
            </a:r>
            <a:endParaRPr lang="en-US" sz="3200" i="0" kern="1200" cap="none" spc="0" baseline="0" dirty="0">
              <a:effectLst/>
              <a:latin typeface="+mj-lt"/>
              <a:ea typeface="+mn-ea"/>
              <a:cs typeface="+mn-cs"/>
            </a:endParaRPr>
          </a:p>
        </p:txBody>
      </p:sp>
      <p:pic>
        <p:nvPicPr>
          <p:cNvPr id="4" name="Picture 3">
            <a:extLst>
              <a:ext uri="{FF2B5EF4-FFF2-40B4-BE49-F238E27FC236}">
                <a16:creationId xmlns:a16="http://schemas.microsoft.com/office/drawing/2014/main" id="{7E6CBFDB-2330-49A9-8B23-342770462E45}"/>
              </a:ext>
            </a:extLst>
          </p:cNvPr>
          <p:cNvPicPr>
            <a:picLocks noChangeAspect="1"/>
          </p:cNvPicPr>
          <p:nvPr/>
        </p:nvPicPr>
        <p:blipFill>
          <a:blip r:embed="rId2"/>
          <a:stretch>
            <a:fillRect/>
          </a:stretch>
        </p:blipFill>
        <p:spPr>
          <a:xfrm>
            <a:off x="1066800" y="2467852"/>
            <a:ext cx="4663440" cy="3019576"/>
          </a:xfrm>
          <a:prstGeom prst="rect">
            <a:avLst/>
          </a:prstGeom>
          <a:noFill/>
        </p:spPr>
      </p:pic>
      <p:sp>
        <p:nvSpPr>
          <p:cNvPr id="6" name="TextBox 5">
            <a:extLst>
              <a:ext uri="{FF2B5EF4-FFF2-40B4-BE49-F238E27FC236}">
                <a16:creationId xmlns:a16="http://schemas.microsoft.com/office/drawing/2014/main" id="{21E134FC-7E3E-4789-9616-B4EA83BCF8C7}"/>
              </a:ext>
            </a:extLst>
          </p:cNvPr>
          <p:cNvSpPr txBox="1"/>
          <p:nvPr/>
        </p:nvSpPr>
        <p:spPr>
          <a:xfrm>
            <a:off x="6461760" y="2103120"/>
            <a:ext cx="4663440" cy="3749040"/>
          </a:xfrm>
          <a:prstGeom prst="rect">
            <a:avLst/>
          </a:prstGeom>
        </p:spPr>
        <p:txBody>
          <a:bodyPr vert="horz" lIns="91440" tIns="45720" rIns="91440" bIns="45720" rtlCol="0">
            <a:normAutofit/>
          </a:bodyPr>
          <a:lstStyle/>
          <a:p>
            <a:pPr indent="-182880">
              <a:spcBef>
                <a:spcPts val="800"/>
              </a:spcBef>
              <a:buClr>
                <a:schemeClr val="tx1">
                  <a:lumMod val="85000"/>
                  <a:lumOff val="15000"/>
                </a:schemeClr>
              </a:buClr>
              <a:buFont typeface="Garamond" pitchFamily="18" charset="0"/>
              <a:buChar char="◦"/>
            </a:pPr>
            <a:r>
              <a:rPr lang="en-US" dirty="0"/>
              <a:t>Covariance= -0.66</a:t>
            </a:r>
          </a:p>
          <a:p>
            <a:pPr indent="-182880">
              <a:spcBef>
                <a:spcPts val="800"/>
              </a:spcBef>
              <a:buClr>
                <a:schemeClr val="tx1">
                  <a:lumMod val="85000"/>
                  <a:lumOff val="15000"/>
                </a:schemeClr>
              </a:buClr>
              <a:buFont typeface="Garamond" pitchFamily="18" charset="0"/>
              <a:buChar char="◦"/>
            </a:pPr>
            <a:r>
              <a:rPr lang="en-US" dirty="0"/>
              <a:t>Correlation= -.133</a:t>
            </a:r>
          </a:p>
          <a:p>
            <a:pPr indent="-182880">
              <a:spcBef>
                <a:spcPts val="800"/>
              </a:spcBef>
              <a:buClr>
                <a:schemeClr val="tx1">
                  <a:lumMod val="85000"/>
                  <a:lumOff val="15000"/>
                </a:schemeClr>
              </a:buClr>
              <a:buFont typeface="Garamond" pitchFamily="18" charset="0"/>
              <a:buChar char="◦"/>
            </a:pPr>
            <a:endParaRPr lang="en-US" dirty="0"/>
          </a:p>
          <a:p>
            <a:pPr>
              <a:spcBef>
                <a:spcPts val="800"/>
              </a:spcBef>
              <a:buClr>
                <a:schemeClr val="tx1">
                  <a:lumMod val="85000"/>
                  <a:lumOff val="15000"/>
                </a:schemeClr>
              </a:buClr>
            </a:pPr>
            <a:r>
              <a:rPr lang="en-US" dirty="0"/>
              <a:t>The negative covariance and correlation shows that there is inverse relation between </a:t>
            </a:r>
            <a:r>
              <a:rPr lang="en-US" dirty="0" err="1"/>
              <a:t>year_added</a:t>
            </a:r>
            <a:r>
              <a:rPr lang="en-US" dirty="0"/>
              <a:t> and month_added for any content on Netflix.</a:t>
            </a:r>
          </a:p>
        </p:txBody>
      </p:sp>
    </p:spTree>
    <p:extLst>
      <p:ext uri="{BB962C8B-B14F-4D97-AF65-F5344CB8AC3E}">
        <p14:creationId xmlns:p14="http://schemas.microsoft.com/office/powerpoint/2010/main" val="791012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189BC-AA40-4B30-995F-CE1F55490373}"/>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50A0871C-E96C-4A9E-9700-44E0D5C1E428}"/>
              </a:ext>
            </a:extLst>
          </p:cNvPr>
          <p:cNvSpPr>
            <a:spLocks noGrp="1"/>
          </p:cNvSpPr>
          <p:nvPr>
            <p:ph idx="1"/>
          </p:nvPr>
        </p:nvSpPr>
        <p:spPr/>
        <p:txBody>
          <a:bodyPr/>
          <a:lstStyle/>
          <a:p>
            <a:pPr algn="l">
              <a:buFont typeface="Arial" panose="020B0604020202020204" pitchFamily="34" charset="0"/>
              <a:buChar char="•"/>
            </a:pPr>
            <a:r>
              <a:rPr lang="en-US" b="0" i="0" dirty="0">
                <a:solidFill>
                  <a:srgbClr val="222222"/>
                </a:solidFill>
                <a:effectLst/>
              </a:rPr>
              <a:t>Description of Dataset</a:t>
            </a:r>
          </a:p>
          <a:p>
            <a:pPr algn="l">
              <a:buFont typeface="Arial" panose="020B0604020202020204" pitchFamily="34" charset="0"/>
              <a:buChar char="•"/>
            </a:pPr>
            <a:r>
              <a:rPr lang="en-US" dirty="0">
                <a:solidFill>
                  <a:srgbClr val="222222"/>
                </a:solidFill>
              </a:rPr>
              <a:t>Business questions</a:t>
            </a:r>
            <a:endParaRPr lang="en-US" b="0" i="0" dirty="0">
              <a:solidFill>
                <a:srgbClr val="222222"/>
              </a:solidFill>
              <a:effectLst/>
            </a:endParaRPr>
          </a:p>
          <a:p>
            <a:pPr algn="l">
              <a:buFont typeface="Arial" panose="020B0604020202020204" pitchFamily="34" charset="0"/>
              <a:buChar char="•"/>
            </a:pPr>
            <a:r>
              <a:rPr lang="en-US" b="0" i="0" dirty="0">
                <a:solidFill>
                  <a:srgbClr val="222222"/>
                </a:solidFill>
                <a:effectLst/>
              </a:rPr>
              <a:t>Data Exploration</a:t>
            </a:r>
          </a:p>
          <a:p>
            <a:pPr algn="l">
              <a:buFont typeface="Arial" panose="020B0604020202020204" pitchFamily="34" charset="0"/>
              <a:buChar char="•"/>
            </a:pPr>
            <a:r>
              <a:rPr lang="en-US" b="0" i="0" dirty="0">
                <a:solidFill>
                  <a:srgbClr val="222222"/>
                </a:solidFill>
                <a:effectLst/>
              </a:rPr>
              <a:t>Data Cleaning</a:t>
            </a:r>
          </a:p>
          <a:p>
            <a:pPr algn="l">
              <a:buFont typeface="Arial" panose="020B0604020202020204" pitchFamily="34" charset="0"/>
              <a:buChar char="•"/>
            </a:pPr>
            <a:r>
              <a:rPr lang="en-US" b="0" i="0" dirty="0">
                <a:solidFill>
                  <a:srgbClr val="222222"/>
                </a:solidFill>
                <a:effectLst/>
              </a:rPr>
              <a:t>Data visualization</a:t>
            </a:r>
          </a:p>
          <a:p>
            <a:pPr algn="l">
              <a:buFont typeface="Arial" panose="020B0604020202020204" pitchFamily="34" charset="0"/>
              <a:buChar char="•"/>
            </a:pPr>
            <a:r>
              <a:rPr lang="en-US" b="0" i="0" dirty="0">
                <a:solidFill>
                  <a:srgbClr val="222222"/>
                </a:solidFill>
                <a:effectLst/>
              </a:rPr>
              <a:t>Conclusions</a:t>
            </a:r>
          </a:p>
          <a:p>
            <a:endParaRPr lang="en-US" dirty="0"/>
          </a:p>
        </p:txBody>
      </p:sp>
    </p:spTree>
    <p:extLst>
      <p:ext uri="{BB962C8B-B14F-4D97-AF65-F5344CB8AC3E}">
        <p14:creationId xmlns:p14="http://schemas.microsoft.com/office/powerpoint/2010/main" val="6191848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FA51B-4C21-4797-A5E1-7BE7DE7F9497}"/>
              </a:ext>
            </a:extLst>
          </p:cNvPr>
          <p:cNvSpPr>
            <a:spLocks noGrp="1"/>
          </p:cNvSpPr>
          <p:nvPr>
            <p:ph type="title"/>
          </p:nvPr>
        </p:nvSpPr>
        <p:spPr>
          <a:xfrm>
            <a:off x="1066800" y="642594"/>
            <a:ext cx="10058400" cy="1371600"/>
          </a:xfrm>
        </p:spPr>
        <p:txBody>
          <a:bodyPr vert="horz" lIns="91440" tIns="45720" rIns="91440" bIns="45720" rtlCol="0" anchor="ctr">
            <a:normAutofit/>
          </a:bodyPr>
          <a:lstStyle/>
          <a:p>
            <a:r>
              <a:rPr lang="en-US" i="0" kern="1200" cap="none" spc="0" baseline="0" dirty="0">
                <a:effectLst/>
                <a:latin typeface="+mj-lt"/>
                <a:ea typeface="+mn-ea"/>
                <a:cs typeface="+mn-cs"/>
              </a:rPr>
              <a:t>Hypothesis testing of released_year</a:t>
            </a:r>
          </a:p>
        </p:txBody>
      </p:sp>
      <p:pic>
        <p:nvPicPr>
          <p:cNvPr id="4" name="Picture 3" descr="Table&#10;&#10;Description automatically generated">
            <a:extLst>
              <a:ext uri="{FF2B5EF4-FFF2-40B4-BE49-F238E27FC236}">
                <a16:creationId xmlns:a16="http://schemas.microsoft.com/office/drawing/2014/main" id="{59542FA4-7A88-4F6A-B303-79CEAFE63CEA}"/>
              </a:ext>
            </a:extLst>
          </p:cNvPr>
          <p:cNvPicPr>
            <a:picLocks noChangeAspect="1"/>
          </p:cNvPicPr>
          <p:nvPr/>
        </p:nvPicPr>
        <p:blipFill>
          <a:blip r:embed="rId2"/>
          <a:stretch>
            <a:fillRect/>
          </a:stretch>
        </p:blipFill>
        <p:spPr>
          <a:xfrm>
            <a:off x="1651808" y="2103120"/>
            <a:ext cx="3493423" cy="3749040"/>
          </a:xfrm>
          <a:prstGeom prst="rect">
            <a:avLst/>
          </a:prstGeom>
          <a:noFill/>
        </p:spPr>
      </p:pic>
      <p:sp>
        <p:nvSpPr>
          <p:cNvPr id="6" name="TextBox 5">
            <a:extLst>
              <a:ext uri="{FF2B5EF4-FFF2-40B4-BE49-F238E27FC236}">
                <a16:creationId xmlns:a16="http://schemas.microsoft.com/office/drawing/2014/main" id="{21E134FC-7E3E-4789-9616-B4EA83BCF8C7}"/>
              </a:ext>
            </a:extLst>
          </p:cNvPr>
          <p:cNvSpPr txBox="1"/>
          <p:nvPr/>
        </p:nvSpPr>
        <p:spPr>
          <a:xfrm>
            <a:off x="6461760" y="2103120"/>
            <a:ext cx="4663440" cy="3749040"/>
          </a:xfrm>
          <a:prstGeom prst="rect">
            <a:avLst/>
          </a:prstGeom>
        </p:spPr>
        <p:txBody>
          <a:bodyPr vert="horz" lIns="91440" tIns="45720" rIns="91440" bIns="45720" rtlCol="0">
            <a:normAutofit/>
          </a:bodyPr>
          <a:lstStyle/>
          <a:p>
            <a:pPr indent="-182880">
              <a:spcBef>
                <a:spcPts val="800"/>
              </a:spcBef>
              <a:buClr>
                <a:schemeClr val="tx1">
                  <a:lumMod val="85000"/>
                  <a:lumOff val="15000"/>
                </a:schemeClr>
              </a:buClr>
              <a:buFont typeface="Garamond" pitchFamily="18" charset="0"/>
              <a:buChar char="◦"/>
            </a:pPr>
            <a:r>
              <a:rPr lang="en-US" dirty="0"/>
              <a:t>Test: difference in mean year TV shows and movies added on Netflix </a:t>
            </a:r>
          </a:p>
          <a:p>
            <a:pPr indent="-182880">
              <a:spcBef>
                <a:spcPts val="800"/>
              </a:spcBef>
              <a:buClr>
                <a:schemeClr val="tx1">
                  <a:lumMod val="85000"/>
                  <a:lumOff val="15000"/>
                </a:schemeClr>
              </a:buClr>
              <a:buFont typeface="Garamond" pitchFamily="18" charset="0"/>
              <a:buChar char="◦"/>
            </a:pPr>
            <a:endParaRPr lang="en-US" dirty="0"/>
          </a:p>
          <a:p>
            <a:pPr indent="-182880">
              <a:spcBef>
                <a:spcPts val="800"/>
              </a:spcBef>
              <a:buClr>
                <a:schemeClr val="tx1">
                  <a:lumMod val="85000"/>
                  <a:lumOff val="15000"/>
                </a:schemeClr>
              </a:buClr>
              <a:buFont typeface="Garamond" pitchFamily="18" charset="0"/>
              <a:buChar char="◦"/>
            </a:pPr>
            <a:r>
              <a:rPr lang="en-US" dirty="0"/>
              <a:t>Conclusion: As expected, tests that are positive with large sample sizes become negative as we take away data.  But the pattern is erratic, with some positive tests even at small sample sizes.</a:t>
            </a:r>
          </a:p>
        </p:txBody>
      </p:sp>
    </p:spTree>
    <p:extLst>
      <p:ext uri="{BB962C8B-B14F-4D97-AF65-F5344CB8AC3E}">
        <p14:creationId xmlns:p14="http://schemas.microsoft.com/office/powerpoint/2010/main" val="14634368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FA51B-4C21-4797-A5E1-7BE7DE7F9497}"/>
              </a:ext>
            </a:extLst>
          </p:cNvPr>
          <p:cNvSpPr>
            <a:spLocks noGrp="1"/>
          </p:cNvSpPr>
          <p:nvPr>
            <p:ph type="title"/>
          </p:nvPr>
        </p:nvSpPr>
        <p:spPr>
          <a:xfrm>
            <a:off x="1066800" y="642594"/>
            <a:ext cx="10058400" cy="1371600"/>
          </a:xfrm>
        </p:spPr>
        <p:txBody>
          <a:bodyPr vert="horz" lIns="91440" tIns="45720" rIns="91440" bIns="45720" rtlCol="0" anchor="ctr">
            <a:normAutofit/>
          </a:bodyPr>
          <a:lstStyle/>
          <a:p>
            <a:r>
              <a:rPr lang="en-US" i="0" kern="1200" cap="none" spc="0" baseline="0" dirty="0">
                <a:effectLst/>
                <a:latin typeface="+mj-lt"/>
                <a:ea typeface="+mn-ea"/>
                <a:cs typeface="+mn-cs"/>
              </a:rPr>
              <a:t>Linear Regretion year_added ~ released_year</a:t>
            </a:r>
          </a:p>
        </p:txBody>
      </p:sp>
      <p:pic>
        <p:nvPicPr>
          <p:cNvPr id="8" name="Picture 7">
            <a:extLst>
              <a:ext uri="{FF2B5EF4-FFF2-40B4-BE49-F238E27FC236}">
                <a16:creationId xmlns:a16="http://schemas.microsoft.com/office/drawing/2014/main" id="{6EB40319-247E-4FE4-AEB6-01DF7148B461}"/>
              </a:ext>
            </a:extLst>
          </p:cNvPr>
          <p:cNvPicPr>
            <a:picLocks noChangeAspect="1"/>
          </p:cNvPicPr>
          <p:nvPr/>
        </p:nvPicPr>
        <p:blipFill>
          <a:blip r:embed="rId2"/>
          <a:stretch>
            <a:fillRect/>
          </a:stretch>
        </p:blipFill>
        <p:spPr>
          <a:xfrm>
            <a:off x="1693292" y="2103120"/>
            <a:ext cx="3410456" cy="3749040"/>
          </a:xfrm>
          <a:prstGeom prst="rect">
            <a:avLst/>
          </a:prstGeom>
          <a:noFill/>
        </p:spPr>
      </p:pic>
      <p:sp>
        <p:nvSpPr>
          <p:cNvPr id="6" name="TextBox 5">
            <a:extLst>
              <a:ext uri="{FF2B5EF4-FFF2-40B4-BE49-F238E27FC236}">
                <a16:creationId xmlns:a16="http://schemas.microsoft.com/office/drawing/2014/main" id="{21E134FC-7E3E-4789-9616-B4EA83BCF8C7}"/>
              </a:ext>
            </a:extLst>
          </p:cNvPr>
          <p:cNvSpPr txBox="1"/>
          <p:nvPr/>
        </p:nvSpPr>
        <p:spPr>
          <a:xfrm>
            <a:off x="6461760" y="2103120"/>
            <a:ext cx="4663440" cy="3749040"/>
          </a:xfrm>
          <a:prstGeom prst="rect">
            <a:avLst/>
          </a:prstGeom>
        </p:spPr>
        <p:txBody>
          <a:bodyPr vert="horz" lIns="91440" tIns="45720" rIns="91440" bIns="45720" rtlCol="0">
            <a:normAutofit/>
          </a:bodyPr>
          <a:lstStyle/>
          <a:p>
            <a:pPr indent="-182880">
              <a:spcBef>
                <a:spcPts val="800"/>
              </a:spcBef>
              <a:buClr>
                <a:schemeClr val="tx1">
                  <a:lumMod val="85000"/>
                  <a:lumOff val="15000"/>
                </a:schemeClr>
              </a:buClr>
              <a:buFont typeface="Garamond" pitchFamily="18" charset="0"/>
              <a:buChar char="◦"/>
            </a:pPr>
            <a:r>
              <a:rPr lang="en-US" b="0" i="0" dirty="0">
                <a:effectLst/>
              </a:rPr>
              <a:t> Standard Errors assume that the covariance matrix of the errors is correctly specified.</a:t>
            </a:r>
          </a:p>
          <a:p>
            <a:pPr indent="-182880">
              <a:spcBef>
                <a:spcPts val="800"/>
              </a:spcBef>
              <a:buClr>
                <a:schemeClr val="tx1">
                  <a:lumMod val="85000"/>
                  <a:lumOff val="15000"/>
                </a:schemeClr>
              </a:buClr>
              <a:buFont typeface="Garamond" pitchFamily="18" charset="0"/>
              <a:buChar char="◦"/>
            </a:pPr>
            <a:r>
              <a:rPr lang="en-US" b="0" i="0" dirty="0">
                <a:effectLst/>
              </a:rPr>
              <a:t>The condition number is large, 4.63e+05. This might indicate that there are strong multicollinearity or other numerical problems.</a:t>
            </a:r>
            <a:endParaRPr lang="en-US" dirty="0"/>
          </a:p>
        </p:txBody>
      </p:sp>
    </p:spTree>
    <p:extLst>
      <p:ext uri="{BB962C8B-B14F-4D97-AF65-F5344CB8AC3E}">
        <p14:creationId xmlns:p14="http://schemas.microsoft.com/office/powerpoint/2010/main" val="34277711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AFED7-7F5C-467E-A5EF-8F3FFE354AD6}"/>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4DC03F29-5045-4D3C-A2AB-40762D88C540}"/>
              </a:ext>
            </a:extLst>
          </p:cNvPr>
          <p:cNvSpPr>
            <a:spLocks noGrp="1"/>
          </p:cNvSpPr>
          <p:nvPr>
            <p:ph sz="half" idx="1"/>
          </p:nvPr>
        </p:nvSpPr>
        <p:spPr>
          <a:xfrm>
            <a:off x="1066800" y="1817370"/>
            <a:ext cx="10515600" cy="3749040"/>
          </a:xfrm>
        </p:spPr>
        <p:txBody>
          <a:bodyPr>
            <a:normAutofit/>
          </a:bodyPr>
          <a:lstStyle/>
          <a:p>
            <a:r>
              <a:rPr lang="en-US" dirty="0"/>
              <a:t>As we noted through this notebook; Netflix is very popular among various social classes, and as we all know it has increased in popularity during the Covid-19 pandemic.</a:t>
            </a:r>
          </a:p>
          <a:p>
            <a:r>
              <a:rPr lang="en-US" dirty="0"/>
              <a:t>Netflix is continuedly adding new content on their platform. We can see exponential growth in new content after 2016.</a:t>
            </a:r>
          </a:p>
          <a:p>
            <a:r>
              <a:rPr lang="en-US" dirty="0"/>
              <a:t>Most of the content added on Netflix in 2018 and 2019 are released in same year.</a:t>
            </a:r>
          </a:p>
          <a:p>
            <a:r>
              <a:rPr lang="en-US" dirty="0"/>
              <a:t>There are many different genres available on Netflix to attract wide range of subscribers.</a:t>
            </a:r>
          </a:p>
          <a:p>
            <a:r>
              <a:rPr lang="en-US" dirty="0"/>
              <a:t>‘International movies’ is the top genre present on Netflix.</a:t>
            </a:r>
          </a:p>
          <a:p>
            <a:r>
              <a:rPr lang="en-US" dirty="0"/>
              <a:t>Majority of Netflix content is available in USA.</a:t>
            </a:r>
          </a:p>
        </p:txBody>
      </p:sp>
    </p:spTree>
    <p:extLst>
      <p:ext uri="{BB962C8B-B14F-4D97-AF65-F5344CB8AC3E}">
        <p14:creationId xmlns:p14="http://schemas.microsoft.com/office/powerpoint/2010/main" val="5259429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C13D8-8CAB-4DE0-B332-C13DC17DCD10}"/>
              </a:ext>
            </a:extLst>
          </p:cNvPr>
          <p:cNvSpPr>
            <a:spLocks noGrp="1"/>
          </p:cNvSpPr>
          <p:nvPr>
            <p:ph type="title"/>
          </p:nvPr>
        </p:nvSpPr>
        <p:spPr>
          <a:xfrm>
            <a:off x="704850" y="2880969"/>
            <a:ext cx="10058400" cy="1371600"/>
          </a:xfrm>
        </p:spPr>
        <p:txBody>
          <a:bodyPr/>
          <a:lstStyle/>
          <a:p>
            <a:pPr algn="ctr"/>
            <a:r>
              <a:rPr lang="en-US" dirty="0"/>
              <a:t>Thank you!</a:t>
            </a:r>
          </a:p>
        </p:txBody>
      </p:sp>
    </p:spTree>
    <p:extLst>
      <p:ext uri="{BB962C8B-B14F-4D97-AF65-F5344CB8AC3E}">
        <p14:creationId xmlns:p14="http://schemas.microsoft.com/office/powerpoint/2010/main" val="2653396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90383-68B8-468A-8130-5BC4E0E0816D}"/>
              </a:ext>
            </a:extLst>
          </p:cNvPr>
          <p:cNvSpPr>
            <a:spLocks noGrp="1"/>
          </p:cNvSpPr>
          <p:nvPr>
            <p:ph type="title"/>
          </p:nvPr>
        </p:nvSpPr>
        <p:spPr>
          <a:xfrm>
            <a:off x="1066800" y="642594"/>
            <a:ext cx="5174202" cy="325072"/>
          </a:xfrm>
        </p:spPr>
        <p:txBody>
          <a:bodyPr>
            <a:normAutofit fontScale="90000"/>
          </a:bodyPr>
          <a:lstStyle/>
          <a:p>
            <a:r>
              <a:rPr lang="en-US" dirty="0"/>
              <a:t>Dataset</a:t>
            </a:r>
          </a:p>
        </p:txBody>
      </p:sp>
      <p:sp>
        <p:nvSpPr>
          <p:cNvPr id="3" name="Content Placeholder 2">
            <a:extLst>
              <a:ext uri="{FF2B5EF4-FFF2-40B4-BE49-F238E27FC236}">
                <a16:creationId xmlns:a16="http://schemas.microsoft.com/office/drawing/2014/main" id="{A07DD8C8-22F8-4EF2-8C21-1D76729D5AAB}"/>
              </a:ext>
            </a:extLst>
          </p:cNvPr>
          <p:cNvSpPr>
            <a:spLocks noGrp="1"/>
          </p:cNvSpPr>
          <p:nvPr>
            <p:ph idx="1"/>
          </p:nvPr>
        </p:nvSpPr>
        <p:spPr>
          <a:xfrm>
            <a:off x="1066800" y="1242874"/>
            <a:ext cx="10058400" cy="4709870"/>
          </a:xfrm>
        </p:spPr>
        <p:txBody>
          <a:bodyPr/>
          <a:lstStyle/>
          <a:p>
            <a:pPr algn="l" fontAlgn="base"/>
            <a:r>
              <a:rPr lang="en-US" b="0" i="0" dirty="0">
                <a:effectLst/>
              </a:rPr>
              <a:t>This dataset consists of tv shows and movies available on Netflix as of 2019. The dataset is collected from </a:t>
            </a:r>
            <a:r>
              <a:rPr lang="en-US" b="0" i="0" dirty="0" err="1">
                <a:effectLst/>
              </a:rPr>
              <a:t>Flixable</a:t>
            </a:r>
            <a:r>
              <a:rPr lang="en-US" b="0" i="0" dirty="0">
                <a:effectLst/>
              </a:rPr>
              <a:t> which is a third-party Netflix search engine.</a:t>
            </a:r>
          </a:p>
          <a:p>
            <a:pPr algn="l" fontAlgn="base"/>
            <a:r>
              <a:rPr lang="en-US" b="0" i="0" dirty="0">
                <a:effectLst/>
              </a:rPr>
              <a:t>In 2018, they released an interesting </a:t>
            </a:r>
            <a:r>
              <a:rPr lang="en-US" b="0" i="0" u="none" strike="noStrike" dirty="0">
                <a:solidFill>
                  <a:srgbClr val="008ABC"/>
                </a:solidFill>
                <a:effectLst/>
                <a:hlinkClick r:id="rId2"/>
              </a:rPr>
              <a:t>report</a:t>
            </a:r>
            <a:r>
              <a:rPr lang="en-US" b="0" i="0" dirty="0">
                <a:effectLst/>
              </a:rPr>
              <a:t> which shows that the number of TV shows on Netflix has nearly tripled since 2010. The streaming service’s number of movies has decreased by more than 2,000 titles since 2010, while its number of TV shows has nearly tripled. It will be interesting to explore what all other insights can be obtained from the same dataset.</a:t>
            </a:r>
          </a:p>
          <a:p>
            <a:pPr algn="l" fontAlgn="base"/>
            <a:r>
              <a:rPr lang="en-US" b="0" i="0" dirty="0">
                <a:effectLst/>
              </a:rPr>
              <a:t>Integrating this dataset with other external datasets such as IMDB ratings, rotten tomatoes can also provide many interesting findings.</a:t>
            </a:r>
          </a:p>
          <a:p>
            <a:endParaRPr lang="en-US" dirty="0"/>
          </a:p>
        </p:txBody>
      </p:sp>
    </p:spTree>
    <p:extLst>
      <p:ext uri="{BB962C8B-B14F-4D97-AF65-F5344CB8AC3E}">
        <p14:creationId xmlns:p14="http://schemas.microsoft.com/office/powerpoint/2010/main" val="3765774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88C55-2485-452D-969F-02CE423DC0B0}"/>
              </a:ext>
            </a:extLst>
          </p:cNvPr>
          <p:cNvSpPr>
            <a:spLocks noGrp="1"/>
          </p:cNvSpPr>
          <p:nvPr>
            <p:ph type="title"/>
          </p:nvPr>
        </p:nvSpPr>
        <p:spPr/>
        <p:txBody>
          <a:bodyPr/>
          <a:lstStyle/>
          <a:p>
            <a:r>
              <a:rPr lang="en-US" dirty="0"/>
              <a:t>Business Questions</a:t>
            </a:r>
          </a:p>
        </p:txBody>
      </p:sp>
      <p:sp>
        <p:nvSpPr>
          <p:cNvPr id="3" name="Content Placeholder 2">
            <a:extLst>
              <a:ext uri="{FF2B5EF4-FFF2-40B4-BE49-F238E27FC236}">
                <a16:creationId xmlns:a16="http://schemas.microsoft.com/office/drawing/2014/main" id="{BDFCF0C8-006D-43ED-BCF7-E81F5B93D2FC}"/>
              </a:ext>
            </a:extLst>
          </p:cNvPr>
          <p:cNvSpPr>
            <a:spLocks noGrp="1"/>
          </p:cNvSpPr>
          <p:nvPr>
            <p:ph idx="1"/>
          </p:nvPr>
        </p:nvSpPr>
        <p:spPr/>
        <p:txBody>
          <a:bodyPr/>
          <a:lstStyle/>
          <a:p>
            <a:pPr marL="0" indent="0" algn="l" fontAlgn="base">
              <a:buNone/>
            </a:pPr>
            <a:r>
              <a:rPr lang="en-US" b="0" i="0" dirty="0">
                <a:effectLst/>
              </a:rPr>
              <a:t>Some of the interesting questions (tasks) which can be performed on this dataset -</a:t>
            </a:r>
          </a:p>
          <a:p>
            <a:pPr algn="l" fontAlgn="base">
              <a:buFont typeface="+mj-lt"/>
              <a:buAutoNum type="arabicPeriod"/>
            </a:pPr>
            <a:r>
              <a:rPr lang="en-US" b="0" i="0" dirty="0">
                <a:effectLst/>
              </a:rPr>
              <a:t>Understanding what content is available in different countries</a:t>
            </a:r>
          </a:p>
          <a:p>
            <a:pPr algn="l" fontAlgn="base">
              <a:buFont typeface="+mj-lt"/>
              <a:buAutoNum type="arabicPeriod"/>
            </a:pPr>
            <a:r>
              <a:rPr lang="en-US" dirty="0"/>
              <a:t>What are most popular genres on Netflix</a:t>
            </a:r>
            <a:endParaRPr lang="en-US" b="0" i="0" dirty="0">
              <a:effectLst/>
            </a:endParaRPr>
          </a:p>
          <a:p>
            <a:pPr algn="l" fontAlgn="base">
              <a:buFont typeface="+mj-lt"/>
              <a:buAutoNum type="arabicPeriod"/>
            </a:pPr>
            <a:r>
              <a:rPr lang="en-US" b="0" i="0" dirty="0">
                <a:effectLst/>
              </a:rPr>
              <a:t>Is Netflix has increasingly focused on TV rather than movies in recent years.</a:t>
            </a:r>
          </a:p>
          <a:p>
            <a:pPr algn="l" fontAlgn="base">
              <a:buFont typeface="+mj-lt"/>
              <a:buAutoNum type="arabicPeriod"/>
            </a:pPr>
            <a:r>
              <a:rPr lang="en-US" dirty="0"/>
              <a:t>What are the rating for Netflix contents</a:t>
            </a:r>
          </a:p>
          <a:p>
            <a:pPr algn="l" fontAlgn="base">
              <a:buFont typeface="+mj-lt"/>
              <a:buAutoNum type="arabicPeriod"/>
            </a:pPr>
            <a:r>
              <a:rPr lang="en-US" dirty="0"/>
              <a:t>Which county have highest Netflix content listed</a:t>
            </a:r>
          </a:p>
          <a:p>
            <a:pPr algn="l" fontAlgn="base">
              <a:buFont typeface="+mj-lt"/>
              <a:buAutoNum type="arabicPeriod"/>
            </a:pPr>
            <a:endParaRPr lang="en-US" b="0" i="0" dirty="0">
              <a:effectLst/>
            </a:endParaRPr>
          </a:p>
          <a:p>
            <a:pPr algn="l" fontAlgn="base">
              <a:buFont typeface="+mj-lt"/>
              <a:buAutoNum type="arabicPeriod"/>
            </a:pPr>
            <a:endParaRPr lang="en-US" b="0" i="0" dirty="0">
              <a:effectLst/>
            </a:endParaRPr>
          </a:p>
          <a:p>
            <a:endParaRPr lang="en-US" dirty="0"/>
          </a:p>
        </p:txBody>
      </p:sp>
    </p:spTree>
    <p:extLst>
      <p:ext uri="{BB962C8B-B14F-4D97-AF65-F5344CB8AC3E}">
        <p14:creationId xmlns:p14="http://schemas.microsoft.com/office/powerpoint/2010/main" val="2620568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264EA-167E-4147-9554-159BAF31325D}"/>
              </a:ext>
            </a:extLst>
          </p:cNvPr>
          <p:cNvSpPr>
            <a:spLocks noGrp="1"/>
          </p:cNvSpPr>
          <p:nvPr>
            <p:ph type="title"/>
          </p:nvPr>
        </p:nvSpPr>
        <p:spPr>
          <a:xfrm>
            <a:off x="1185908" y="633716"/>
            <a:ext cx="9820183" cy="857732"/>
          </a:xfrm>
        </p:spPr>
        <p:txBody>
          <a:bodyPr>
            <a:normAutofit fontScale="90000"/>
          </a:bodyPr>
          <a:lstStyle/>
          <a:p>
            <a:r>
              <a:rPr lang="en-US" b="0" i="0" dirty="0">
                <a:solidFill>
                  <a:srgbClr val="222222"/>
                </a:solidFill>
                <a:effectLst/>
              </a:rPr>
              <a:t>Description of Netflix Dataset</a:t>
            </a:r>
            <a:br>
              <a:rPr lang="en-US" b="0" i="0" dirty="0">
                <a:solidFill>
                  <a:srgbClr val="222222"/>
                </a:solidFill>
                <a:effectLst/>
                <a:latin typeface="Lato" panose="020F0502020204030203" pitchFamily="34" charset="0"/>
              </a:rPr>
            </a:br>
            <a:endParaRPr lang="en-US" dirty="0"/>
          </a:p>
        </p:txBody>
      </p:sp>
      <p:sp>
        <p:nvSpPr>
          <p:cNvPr id="3" name="Content Placeholder 2">
            <a:extLst>
              <a:ext uri="{FF2B5EF4-FFF2-40B4-BE49-F238E27FC236}">
                <a16:creationId xmlns:a16="http://schemas.microsoft.com/office/drawing/2014/main" id="{472DFC71-8BFB-4BB5-BEDE-B6258E8C17CD}"/>
              </a:ext>
            </a:extLst>
          </p:cNvPr>
          <p:cNvSpPr>
            <a:spLocks noGrp="1"/>
          </p:cNvSpPr>
          <p:nvPr>
            <p:ph idx="1"/>
          </p:nvPr>
        </p:nvSpPr>
        <p:spPr>
          <a:xfrm>
            <a:off x="1066800" y="1339642"/>
            <a:ext cx="10058400" cy="3849624"/>
          </a:xfrm>
        </p:spPr>
        <p:txBody>
          <a:bodyPr>
            <a:normAutofit fontScale="85000" lnSpcReduction="20000"/>
          </a:bodyPr>
          <a:lstStyle/>
          <a:p>
            <a:pPr marL="0" indent="0" algn="l">
              <a:buNone/>
            </a:pPr>
            <a:r>
              <a:rPr lang="en-US" b="0" i="0" dirty="0">
                <a:solidFill>
                  <a:srgbClr val="222222"/>
                </a:solidFill>
                <a:effectLst/>
              </a:rPr>
              <a:t>This dataset contains data collected from Netflix of different TV shows and movies from the year 2008 to 2021.</a:t>
            </a:r>
          </a:p>
          <a:p>
            <a:pPr algn="l">
              <a:buFont typeface="Arial" panose="020B0604020202020204" pitchFamily="34" charset="0"/>
              <a:buChar char="•"/>
            </a:pPr>
            <a:r>
              <a:rPr lang="en-US" b="1" i="0" dirty="0">
                <a:solidFill>
                  <a:srgbClr val="222222"/>
                </a:solidFill>
                <a:effectLst/>
              </a:rPr>
              <a:t>type:</a:t>
            </a:r>
            <a:r>
              <a:rPr lang="en-US" b="0" i="0" dirty="0">
                <a:solidFill>
                  <a:srgbClr val="222222"/>
                </a:solidFill>
                <a:effectLst/>
              </a:rPr>
              <a:t> Gives information about 2 different unique values one is TV Show and another is Movie</a:t>
            </a:r>
          </a:p>
          <a:p>
            <a:pPr algn="l">
              <a:buFont typeface="Arial" panose="020B0604020202020204" pitchFamily="34" charset="0"/>
              <a:buChar char="•"/>
            </a:pPr>
            <a:r>
              <a:rPr lang="en-US" b="1" i="0" dirty="0">
                <a:solidFill>
                  <a:srgbClr val="222222"/>
                </a:solidFill>
                <a:effectLst/>
              </a:rPr>
              <a:t>title:</a:t>
            </a:r>
            <a:r>
              <a:rPr lang="en-US" b="0" i="0" dirty="0">
                <a:solidFill>
                  <a:srgbClr val="222222"/>
                </a:solidFill>
                <a:effectLst/>
              </a:rPr>
              <a:t> Gives information about the title of Movie or TV Show</a:t>
            </a:r>
          </a:p>
          <a:p>
            <a:pPr algn="l">
              <a:buFont typeface="Arial" panose="020B0604020202020204" pitchFamily="34" charset="0"/>
              <a:buChar char="•"/>
            </a:pPr>
            <a:r>
              <a:rPr lang="en-US" b="1" i="0" dirty="0">
                <a:solidFill>
                  <a:srgbClr val="222222"/>
                </a:solidFill>
                <a:effectLst/>
              </a:rPr>
              <a:t>director:</a:t>
            </a:r>
            <a:r>
              <a:rPr lang="en-US" b="0" i="0" dirty="0">
                <a:solidFill>
                  <a:srgbClr val="222222"/>
                </a:solidFill>
                <a:effectLst/>
              </a:rPr>
              <a:t> Gives information about the director who directed the Movie or TV Show</a:t>
            </a:r>
          </a:p>
          <a:p>
            <a:pPr algn="l">
              <a:buFont typeface="Arial" panose="020B0604020202020204" pitchFamily="34" charset="0"/>
              <a:buChar char="•"/>
            </a:pPr>
            <a:r>
              <a:rPr lang="en-US" b="1" i="0" dirty="0">
                <a:solidFill>
                  <a:srgbClr val="222222"/>
                </a:solidFill>
                <a:effectLst/>
              </a:rPr>
              <a:t>cast:</a:t>
            </a:r>
            <a:r>
              <a:rPr lang="en-US" b="0" i="0" dirty="0">
                <a:solidFill>
                  <a:srgbClr val="222222"/>
                </a:solidFill>
                <a:effectLst/>
              </a:rPr>
              <a:t> Gives information about the cast who plays role in Movie or TV Show</a:t>
            </a:r>
          </a:p>
          <a:p>
            <a:pPr algn="l">
              <a:buFont typeface="Arial" panose="020B0604020202020204" pitchFamily="34" charset="0"/>
              <a:buChar char="•"/>
            </a:pPr>
            <a:r>
              <a:rPr lang="en-US" b="1" i="0" dirty="0">
                <a:solidFill>
                  <a:srgbClr val="222222"/>
                </a:solidFill>
                <a:effectLst/>
              </a:rPr>
              <a:t>release_year:</a:t>
            </a:r>
            <a:r>
              <a:rPr lang="en-US" b="0" i="0" dirty="0">
                <a:solidFill>
                  <a:srgbClr val="222222"/>
                </a:solidFill>
                <a:effectLst/>
              </a:rPr>
              <a:t> Gives information about the year when Movie or TV Show was released</a:t>
            </a:r>
          </a:p>
          <a:p>
            <a:pPr>
              <a:buFont typeface="Arial" panose="020B0604020202020204" pitchFamily="34" charset="0"/>
              <a:buChar char="•"/>
            </a:pPr>
            <a:r>
              <a:rPr lang="en-US" b="1" i="0" dirty="0">
                <a:solidFill>
                  <a:srgbClr val="000000"/>
                </a:solidFill>
                <a:effectLst/>
                <a:latin typeface="Helvetica Neue"/>
              </a:rPr>
              <a:t>date_added</a:t>
            </a:r>
            <a:r>
              <a:rPr lang="en-US" b="1" i="0" dirty="0">
                <a:solidFill>
                  <a:srgbClr val="222222"/>
                </a:solidFill>
                <a:effectLst/>
              </a:rPr>
              <a:t>:</a:t>
            </a:r>
            <a:r>
              <a:rPr lang="en-US" b="0" i="0" dirty="0">
                <a:solidFill>
                  <a:srgbClr val="222222"/>
                </a:solidFill>
                <a:effectLst/>
              </a:rPr>
              <a:t> Gives information about the date when Movie or TV Show was added on Netflix</a:t>
            </a:r>
          </a:p>
          <a:p>
            <a:pPr algn="l">
              <a:buFont typeface="Arial" panose="020B0604020202020204" pitchFamily="34" charset="0"/>
              <a:buChar char="•"/>
            </a:pPr>
            <a:r>
              <a:rPr lang="en-US" b="1" i="0" dirty="0">
                <a:solidFill>
                  <a:srgbClr val="222222"/>
                </a:solidFill>
                <a:effectLst/>
              </a:rPr>
              <a:t>rating:</a:t>
            </a:r>
            <a:r>
              <a:rPr lang="en-US" b="0" i="0" dirty="0">
                <a:solidFill>
                  <a:srgbClr val="222222"/>
                </a:solidFill>
                <a:effectLst/>
              </a:rPr>
              <a:t> Gives information about the Movie or TV Show are in which category (</a:t>
            </a:r>
            <a:r>
              <a:rPr lang="en-US" b="0" i="0" dirty="0" err="1">
                <a:solidFill>
                  <a:srgbClr val="222222"/>
                </a:solidFill>
                <a:effectLst/>
              </a:rPr>
              <a:t>eg</a:t>
            </a:r>
            <a:r>
              <a:rPr lang="en-US" b="0" i="0" dirty="0">
                <a:solidFill>
                  <a:srgbClr val="222222"/>
                </a:solidFill>
                <a:effectLst/>
              </a:rPr>
              <a:t> like the movies are only for students, or adults, </a:t>
            </a:r>
            <a:r>
              <a:rPr lang="en-US" b="0" i="0" dirty="0" err="1">
                <a:solidFill>
                  <a:srgbClr val="222222"/>
                </a:solidFill>
                <a:effectLst/>
              </a:rPr>
              <a:t>etc</a:t>
            </a:r>
            <a:r>
              <a:rPr lang="en-US" b="0" i="0" dirty="0">
                <a:solidFill>
                  <a:srgbClr val="222222"/>
                </a:solidFill>
                <a:effectLst/>
              </a:rPr>
              <a:t>)</a:t>
            </a:r>
          </a:p>
          <a:p>
            <a:pPr algn="l">
              <a:buFont typeface="Arial" panose="020B0604020202020204" pitchFamily="34" charset="0"/>
              <a:buChar char="•"/>
            </a:pPr>
            <a:r>
              <a:rPr lang="en-US" b="1" i="0" dirty="0">
                <a:solidFill>
                  <a:srgbClr val="222222"/>
                </a:solidFill>
                <a:effectLst/>
              </a:rPr>
              <a:t>duration:</a:t>
            </a:r>
            <a:r>
              <a:rPr lang="en-US" b="0" i="0" dirty="0">
                <a:solidFill>
                  <a:srgbClr val="222222"/>
                </a:solidFill>
                <a:effectLst/>
              </a:rPr>
              <a:t> Gives information about the duration of Movie or TV Show</a:t>
            </a:r>
          </a:p>
          <a:p>
            <a:pPr algn="l">
              <a:buFont typeface="Arial" panose="020B0604020202020204" pitchFamily="34" charset="0"/>
              <a:buChar char="•"/>
            </a:pPr>
            <a:r>
              <a:rPr lang="en-US" b="1" i="0" dirty="0">
                <a:solidFill>
                  <a:srgbClr val="222222"/>
                </a:solidFill>
                <a:effectLst/>
              </a:rPr>
              <a:t>listed_in:</a:t>
            </a:r>
            <a:r>
              <a:rPr lang="en-US" b="0" i="0" dirty="0">
                <a:solidFill>
                  <a:srgbClr val="222222"/>
                </a:solidFill>
                <a:effectLst/>
              </a:rPr>
              <a:t> Gives information about the genre of Movie or TV Show</a:t>
            </a:r>
          </a:p>
          <a:p>
            <a:pPr algn="l">
              <a:buFont typeface="Arial" panose="020B0604020202020204" pitchFamily="34" charset="0"/>
              <a:buChar char="•"/>
            </a:pPr>
            <a:r>
              <a:rPr lang="en-US" b="1" i="0" dirty="0">
                <a:solidFill>
                  <a:srgbClr val="222222"/>
                </a:solidFill>
                <a:effectLst/>
              </a:rPr>
              <a:t>description:</a:t>
            </a:r>
            <a:r>
              <a:rPr lang="en-US" b="0" i="0" dirty="0">
                <a:solidFill>
                  <a:srgbClr val="222222"/>
                </a:solidFill>
                <a:effectLst/>
              </a:rPr>
              <a:t> Gives information about the description of Movie or TV Show</a:t>
            </a:r>
          </a:p>
          <a:p>
            <a:pPr algn="l">
              <a:buFont typeface="Arial" panose="020B0604020202020204" pitchFamily="34" charset="0"/>
              <a:buChar char="•"/>
            </a:pPr>
            <a:r>
              <a:rPr lang="en-US" b="1" dirty="0">
                <a:solidFill>
                  <a:srgbClr val="222222"/>
                </a:solidFill>
              </a:rPr>
              <a:t>Country:  </a:t>
            </a:r>
            <a:r>
              <a:rPr lang="en-US" dirty="0">
                <a:solidFill>
                  <a:srgbClr val="222222"/>
                </a:solidFill>
              </a:rPr>
              <a:t>Country where the content is available to watch</a:t>
            </a:r>
            <a:endParaRPr lang="en-US" b="1" i="0" dirty="0">
              <a:solidFill>
                <a:srgbClr val="222222"/>
              </a:solidFill>
              <a:effectLst/>
            </a:endParaRPr>
          </a:p>
          <a:p>
            <a:endParaRPr lang="en-US" dirty="0"/>
          </a:p>
        </p:txBody>
      </p:sp>
    </p:spTree>
    <p:extLst>
      <p:ext uri="{BB962C8B-B14F-4D97-AF65-F5344CB8AC3E}">
        <p14:creationId xmlns:p14="http://schemas.microsoft.com/office/powerpoint/2010/main" val="1434913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264EA-167E-4147-9554-159BAF31325D}"/>
              </a:ext>
            </a:extLst>
          </p:cNvPr>
          <p:cNvSpPr>
            <a:spLocks noGrp="1"/>
          </p:cNvSpPr>
          <p:nvPr>
            <p:ph type="title"/>
          </p:nvPr>
        </p:nvSpPr>
        <p:spPr>
          <a:xfrm>
            <a:off x="1185908" y="633716"/>
            <a:ext cx="9820183" cy="857732"/>
          </a:xfrm>
        </p:spPr>
        <p:txBody>
          <a:bodyPr>
            <a:normAutofit fontScale="90000"/>
          </a:bodyPr>
          <a:lstStyle/>
          <a:p>
            <a:r>
              <a:rPr lang="en-US" b="0" i="0" dirty="0">
                <a:solidFill>
                  <a:srgbClr val="222222"/>
                </a:solidFill>
                <a:effectLst/>
              </a:rPr>
              <a:t>Derived variables</a:t>
            </a:r>
            <a:br>
              <a:rPr lang="en-US" b="0" i="0" dirty="0">
                <a:solidFill>
                  <a:srgbClr val="222222"/>
                </a:solidFill>
                <a:effectLst/>
                <a:latin typeface="Lato" panose="020F0502020204030203" pitchFamily="34" charset="0"/>
              </a:rPr>
            </a:br>
            <a:endParaRPr lang="en-US" dirty="0"/>
          </a:p>
        </p:txBody>
      </p:sp>
      <p:sp>
        <p:nvSpPr>
          <p:cNvPr id="3" name="Content Placeholder 2">
            <a:extLst>
              <a:ext uri="{FF2B5EF4-FFF2-40B4-BE49-F238E27FC236}">
                <a16:creationId xmlns:a16="http://schemas.microsoft.com/office/drawing/2014/main" id="{472DFC71-8BFB-4BB5-BEDE-B6258E8C17CD}"/>
              </a:ext>
            </a:extLst>
          </p:cNvPr>
          <p:cNvSpPr>
            <a:spLocks noGrp="1"/>
          </p:cNvSpPr>
          <p:nvPr>
            <p:ph idx="1"/>
          </p:nvPr>
        </p:nvSpPr>
        <p:spPr>
          <a:xfrm>
            <a:off x="1066800" y="1339642"/>
            <a:ext cx="10058400" cy="3849624"/>
          </a:xfrm>
        </p:spPr>
        <p:txBody>
          <a:bodyPr>
            <a:normAutofit/>
          </a:bodyPr>
          <a:lstStyle/>
          <a:p>
            <a:pPr marL="0" indent="0" algn="l">
              <a:buNone/>
            </a:pPr>
            <a:r>
              <a:rPr lang="en-US" b="0" i="0" dirty="0">
                <a:solidFill>
                  <a:srgbClr val="222222"/>
                </a:solidFill>
                <a:effectLst/>
              </a:rPr>
              <a:t>We have derived 2 </a:t>
            </a:r>
            <a:r>
              <a:rPr lang="en-US" dirty="0">
                <a:solidFill>
                  <a:srgbClr val="222222"/>
                </a:solidFill>
              </a:rPr>
              <a:t>fields from date_added variable for analysis</a:t>
            </a:r>
          </a:p>
          <a:p>
            <a:pPr algn="l">
              <a:buFont typeface="Arial" panose="020B0604020202020204" pitchFamily="34" charset="0"/>
              <a:buChar char="•"/>
            </a:pPr>
            <a:r>
              <a:rPr lang="en-US" b="1" dirty="0">
                <a:solidFill>
                  <a:srgbClr val="000000"/>
                </a:solidFill>
                <a:latin typeface="Helvetica Neue"/>
              </a:rPr>
              <a:t>year</a:t>
            </a:r>
            <a:r>
              <a:rPr lang="en-US" b="1" i="0" dirty="0">
                <a:solidFill>
                  <a:srgbClr val="000000"/>
                </a:solidFill>
                <a:effectLst/>
                <a:latin typeface="Helvetica Neue"/>
              </a:rPr>
              <a:t>_added</a:t>
            </a:r>
            <a:r>
              <a:rPr lang="en-US" b="1" i="0" dirty="0">
                <a:solidFill>
                  <a:srgbClr val="222222"/>
                </a:solidFill>
                <a:effectLst/>
              </a:rPr>
              <a:t>:</a:t>
            </a:r>
            <a:r>
              <a:rPr lang="en-US" b="0" i="0" dirty="0">
                <a:solidFill>
                  <a:srgbClr val="222222"/>
                </a:solidFill>
                <a:effectLst/>
              </a:rPr>
              <a:t> Gives information about the year when Movie or TV Show was added on Netflix</a:t>
            </a:r>
          </a:p>
          <a:p>
            <a:pPr algn="l">
              <a:buFont typeface="Arial" panose="020B0604020202020204" pitchFamily="34" charset="0"/>
              <a:buChar char="•"/>
            </a:pPr>
            <a:r>
              <a:rPr lang="en-US" b="1" dirty="0">
                <a:solidFill>
                  <a:srgbClr val="000000"/>
                </a:solidFill>
                <a:latin typeface="Helvetica Neue"/>
              </a:rPr>
              <a:t>month</a:t>
            </a:r>
            <a:r>
              <a:rPr lang="en-US" b="1" i="0" dirty="0">
                <a:solidFill>
                  <a:srgbClr val="000000"/>
                </a:solidFill>
                <a:effectLst/>
                <a:latin typeface="Helvetica Neue"/>
              </a:rPr>
              <a:t>_added</a:t>
            </a:r>
            <a:r>
              <a:rPr lang="en-US" b="1" i="0" dirty="0">
                <a:solidFill>
                  <a:srgbClr val="222222"/>
                </a:solidFill>
                <a:effectLst/>
              </a:rPr>
              <a:t>:</a:t>
            </a:r>
            <a:r>
              <a:rPr lang="en-US" b="0" i="0" dirty="0">
                <a:solidFill>
                  <a:srgbClr val="222222"/>
                </a:solidFill>
                <a:effectLst/>
              </a:rPr>
              <a:t> Gives information about the month when Movie or TV Show was added on Netflix</a:t>
            </a:r>
          </a:p>
          <a:p>
            <a:endParaRPr lang="en-US" dirty="0"/>
          </a:p>
        </p:txBody>
      </p:sp>
    </p:spTree>
    <p:extLst>
      <p:ext uri="{BB962C8B-B14F-4D97-AF65-F5344CB8AC3E}">
        <p14:creationId xmlns:p14="http://schemas.microsoft.com/office/powerpoint/2010/main" val="3290088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FA51B-4C21-4797-A5E1-7BE7DE7F9497}"/>
              </a:ext>
            </a:extLst>
          </p:cNvPr>
          <p:cNvSpPr>
            <a:spLocks noGrp="1"/>
          </p:cNvSpPr>
          <p:nvPr>
            <p:ph type="title"/>
          </p:nvPr>
        </p:nvSpPr>
        <p:spPr>
          <a:xfrm>
            <a:off x="1066800" y="642594"/>
            <a:ext cx="10058400" cy="1371600"/>
          </a:xfrm>
        </p:spPr>
        <p:txBody>
          <a:bodyPr vert="horz" lIns="91440" tIns="45720" rIns="91440" bIns="45720" rtlCol="0" anchor="ctr">
            <a:normAutofit/>
          </a:bodyPr>
          <a:lstStyle/>
          <a:p>
            <a:r>
              <a:rPr lang="en-US" i="0" kern="1200" cap="none" spc="0" baseline="0" dirty="0">
                <a:effectLst/>
                <a:latin typeface="+mj-lt"/>
                <a:ea typeface="+mn-ea"/>
                <a:cs typeface="+mn-cs"/>
              </a:rPr>
              <a:t>Analysis of Movies vs TV Shows</a:t>
            </a:r>
            <a:br>
              <a:rPr lang="en-US" b="1" i="0" kern="1200" cap="none" spc="0" baseline="0" dirty="0">
                <a:effectLst/>
                <a:latin typeface="+mj-lt"/>
                <a:ea typeface="+mn-ea"/>
                <a:cs typeface="+mn-cs"/>
              </a:rPr>
            </a:br>
            <a:endParaRPr lang="en-US" i="0" kern="1200" cap="none" spc="0" baseline="0" dirty="0">
              <a:effectLst/>
              <a:latin typeface="+mj-lt"/>
              <a:ea typeface="+mn-ea"/>
              <a:cs typeface="+mn-cs"/>
            </a:endParaRPr>
          </a:p>
        </p:txBody>
      </p:sp>
      <p:pic>
        <p:nvPicPr>
          <p:cNvPr id="5" name="Content Placeholder 4">
            <a:extLst>
              <a:ext uri="{FF2B5EF4-FFF2-40B4-BE49-F238E27FC236}">
                <a16:creationId xmlns:a16="http://schemas.microsoft.com/office/drawing/2014/main" id="{764A4341-8C38-4565-BD03-306BE8F5E414}"/>
              </a:ext>
            </a:extLst>
          </p:cNvPr>
          <p:cNvPicPr>
            <a:picLocks noGrp="1" noChangeAspect="1"/>
          </p:cNvPicPr>
          <p:nvPr>
            <p:ph sz="half" idx="1"/>
          </p:nvPr>
        </p:nvPicPr>
        <p:blipFill>
          <a:blip r:embed="rId2"/>
          <a:stretch>
            <a:fillRect/>
          </a:stretch>
        </p:blipFill>
        <p:spPr>
          <a:xfrm>
            <a:off x="1066800" y="2491169"/>
            <a:ext cx="4663440" cy="2972942"/>
          </a:xfrm>
          <a:noFill/>
        </p:spPr>
      </p:pic>
      <p:sp>
        <p:nvSpPr>
          <p:cNvPr id="6" name="TextBox 5">
            <a:extLst>
              <a:ext uri="{FF2B5EF4-FFF2-40B4-BE49-F238E27FC236}">
                <a16:creationId xmlns:a16="http://schemas.microsoft.com/office/drawing/2014/main" id="{21E134FC-7E3E-4789-9616-B4EA83BCF8C7}"/>
              </a:ext>
            </a:extLst>
          </p:cNvPr>
          <p:cNvSpPr txBox="1"/>
          <p:nvPr/>
        </p:nvSpPr>
        <p:spPr>
          <a:xfrm>
            <a:off x="6461760" y="2103120"/>
            <a:ext cx="4663440" cy="3749040"/>
          </a:xfrm>
          <a:prstGeom prst="rect">
            <a:avLst/>
          </a:prstGeom>
        </p:spPr>
        <p:txBody>
          <a:bodyPr vert="horz" lIns="91440" tIns="45720" rIns="91440" bIns="45720" rtlCol="0">
            <a:normAutofit/>
          </a:bodyPr>
          <a:lstStyle/>
          <a:p>
            <a:pPr indent="-182880">
              <a:spcAft>
                <a:spcPts val="600"/>
              </a:spcAft>
              <a:buClr>
                <a:schemeClr val="tx1">
                  <a:lumMod val="85000"/>
                  <a:lumOff val="15000"/>
                </a:schemeClr>
              </a:buClr>
              <a:buFont typeface="Garamond" pitchFamily="18" charset="0"/>
              <a:buChar char="◦"/>
            </a:pPr>
            <a:r>
              <a:rPr lang="en-US"/>
              <a:t>Netflix have more movies than TV Shows</a:t>
            </a:r>
          </a:p>
        </p:txBody>
      </p:sp>
    </p:spTree>
    <p:extLst>
      <p:ext uri="{BB962C8B-B14F-4D97-AF65-F5344CB8AC3E}">
        <p14:creationId xmlns:p14="http://schemas.microsoft.com/office/powerpoint/2010/main" val="2046913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FA51B-4C21-4797-A5E1-7BE7DE7F9497}"/>
              </a:ext>
            </a:extLst>
          </p:cNvPr>
          <p:cNvSpPr>
            <a:spLocks noGrp="1"/>
          </p:cNvSpPr>
          <p:nvPr>
            <p:ph type="title"/>
          </p:nvPr>
        </p:nvSpPr>
        <p:spPr>
          <a:xfrm>
            <a:off x="1066800" y="642594"/>
            <a:ext cx="10058400" cy="1371600"/>
          </a:xfrm>
        </p:spPr>
        <p:txBody>
          <a:bodyPr vert="horz" lIns="91440" tIns="45720" rIns="91440" bIns="45720" rtlCol="0" anchor="ctr">
            <a:normAutofit/>
          </a:bodyPr>
          <a:lstStyle/>
          <a:p>
            <a:r>
              <a:rPr lang="en-US" b="0" i="0" kern="1200" cap="none" spc="0" baseline="0" dirty="0">
                <a:effectLst/>
                <a:latin typeface="+mj-lt"/>
                <a:ea typeface="+mn-ea"/>
                <a:cs typeface="+mn-cs"/>
              </a:rPr>
              <a:t>Movie Ratings Analysis</a:t>
            </a:r>
          </a:p>
        </p:txBody>
      </p:sp>
      <p:pic>
        <p:nvPicPr>
          <p:cNvPr id="8" name="Picture 7">
            <a:extLst>
              <a:ext uri="{FF2B5EF4-FFF2-40B4-BE49-F238E27FC236}">
                <a16:creationId xmlns:a16="http://schemas.microsoft.com/office/drawing/2014/main" id="{6957CBDD-FF7F-475F-9BD0-9B9A3217DC1B}"/>
              </a:ext>
            </a:extLst>
          </p:cNvPr>
          <p:cNvPicPr>
            <a:picLocks noChangeAspect="1"/>
          </p:cNvPicPr>
          <p:nvPr/>
        </p:nvPicPr>
        <p:blipFill>
          <a:blip r:embed="rId2"/>
          <a:stretch>
            <a:fillRect/>
          </a:stretch>
        </p:blipFill>
        <p:spPr>
          <a:xfrm>
            <a:off x="1066800" y="2164728"/>
            <a:ext cx="4663440" cy="3625823"/>
          </a:xfrm>
          <a:prstGeom prst="rect">
            <a:avLst/>
          </a:prstGeom>
          <a:noFill/>
        </p:spPr>
      </p:pic>
      <p:sp>
        <p:nvSpPr>
          <p:cNvPr id="6" name="TextBox 5">
            <a:extLst>
              <a:ext uri="{FF2B5EF4-FFF2-40B4-BE49-F238E27FC236}">
                <a16:creationId xmlns:a16="http://schemas.microsoft.com/office/drawing/2014/main" id="{21E134FC-7E3E-4789-9616-B4EA83BCF8C7}"/>
              </a:ext>
            </a:extLst>
          </p:cNvPr>
          <p:cNvSpPr txBox="1"/>
          <p:nvPr/>
        </p:nvSpPr>
        <p:spPr>
          <a:xfrm>
            <a:off x="6461760" y="2103120"/>
            <a:ext cx="4663440" cy="3749040"/>
          </a:xfrm>
          <a:prstGeom prst="rect">
            <a:avLst/>
          </a:prstGeom>
        </p:spPr>
        <p:txBody>
          <a:bodyPr vert="horz" lIns="91440" tIns="45720" rIns="91440" bIns="45720" rtlCol="0">
            <a:normAutofit/>
          </a:bodyPr>
          <a:lstStyle/>
          <a:p>
            <a:pPr indent="-182880">
              <a:lnSpc>
                <a:spcPct val="90000"/>
              </a:lnSpc>
              <a:spcBef>
                <a:spcPts val="800"/>
              </a:spcBef>
              <a:buClr>
                <a:schemeClr val="tx1">
                  <a:lumMod val="85000"/>
                  <a:lumOff val="15000"/>
                </a:schemeClr>
              </a:buClr>
              <a:buFont typeface="Garamond" pitchFamily="18" charset="0"/>
              <a:buChar char="◦"/>
            </a:pPr>
            <a:r>
              <a:rPr lang="en-US" sz="1500" dirty="0"/>
              <a:t>The largest count of movies are made with the 'TV-MA' </a:t>
            </a:r>
            <a:r>
              <a:rPr lang="en-US" sz="1500" dirty="0" err="1"/>
              <a:t>rating."TV</a:t>
            </a:r>
            <a:r>
              <a:rPr lang="en-US" sz="1500" dirty="0"/>
              <a:t>-MA" is a rating assigned by the TV Parental Guidelines to a television program that was designed for mature audiences only.</a:t>
            </a:r>
          </a:p>
          <a:p>
            <a:pPr indent="-182880">
              <a:lnSpc>
                <a:spcPct val="90000"/>
              </a:lnSpc>
              <a:spcBef>
                <a:spcPts val="800"/>
              </a:spcBef>
              <a:buClr>
                <a:schemeClr val="tx1">
                  <a:lumMod val="85000"/>
                  <a:lumOff val="15000"/>
                </a:schemeClr>
              </a:buClr>
              <a:buFont typeface="Garamond" pitchFamily="18" charset="0"/>
              <a:buChar char="◦"/>
            </a:pPr>
            <a:endParaRPr lang="en-US" sz="1500" dirty="0"/>
          </a:p>
          <a:p>
            <a:pPr indent="-182880">
              <a:lnSpc>
                <a:spcPct val="90000"/>
              </a:lnSpc>
              <a:spcBef>
                <a:spcPts val="800"/>
              </a:spcBef>
              <a:buClr>
                <a:schemeClr val="tx1">
                  <a:lumMod val="85000"/>
                  <a:lumOff val="15000"/>
                </a:schemeClr>
              </a:buClr>
              <a:buFont typeface="Garamond" pitchFamily="18" charset="0"/>
              <a:buChar char="◦"/>
            </a:pPr>
            <a:r>
              <a:rPr lang="en-US" sz="1500" dirty="0"/>
              <a:t>Second largest is the 'TV-14' stands for content that may be inappropriate for children younger than 14 years of age.</a:t>
            </a:r>
          </a:p>
          <a:p>
            <a:pPr indent="-182880">
              <a:lnSpc>
                <a:spcPct val="90000"/>
              </a:lnSpc>
              <a:spcBef>
                <a:spcPts val="800"/>
              </a:spcBef>
              <a:buClr>
                <a:schemeClr val="tx1">
                  <a:lumMod val="85000"/>
                  <a:lumOff val="15000"/>
                </a:schemeClr>
              </a:buClr>
              <a:buFont typeface="Garamond" pitchFamily="18" charset="0"/>
              <a:buChar char="◦"/>
            </a:pPr>
            <a:endParaRPr lang="en-US" sz="1500" dirty="0"/>
          </a:p>
          <a:p>
            <a:pPr indent="-182880">
              <a:lnSpc>
                <a:spcPct val="90000"/>
              </a:lnSpc>
              <a:spcBef>
                <a:spcPts val="800"/>
              </a:spcBef>
              <a:buClr>
                <a:schemeClr val="tx1">
                  <a:lumMod val="85000"/>
                  <a:lumOff val="15000"/>
                </a:schemeClr>
              </a:buClr>
              <a:buFont typeface="Garamond" pitchFamily="18" charset="0"/>
              <a:buChar char="◦"/>
            </a:pPr>
            <a:r>
              <a:rPr lang="en-US" sz="1500" dirty="0"/>
              <a:t>Third largest is the very popular 'R' rating. An R-rated film is a film that has been assessed as having material which may be unsuitable for children under the age of 17 by the Motion Picture Association of America.</a:t>
            </a:r>
          </a:p>
        </p:txBody>
      </p:sp>
    </p:spTree>
    <p:extLst>
      <p:ext uri="{BB962C8B-B14F-4D97-AF65-F5344CB8AC3E}">
        <p14:creationId xmlns:p14="http://schemas.microsoft.com/office/powerpoint/2010/main" val="71641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FA51B-4C21-4797-A5E1-7BE7DE7F9497}"/>
              </a:ext>
            </a:extLst>
          </p:cNvPr>
          <p:cNvSpPr>
            <a:spLocks noGrp="1"/>
          </p:cNvSpPr>
          <p:nvPr>
            <p:ph type="title"/>
          </p:nvPr>
        </p:nvSpPr>
        <p:spPr>
          <a:xfrm>
            <a:off x="1066800" y="642594"/>
            <a:ext cx="10058400" cy="1371600"/>
          </a:xfrm>
        </p:spPr>
        <p:txBody>
          <a:bodyPr vert="horz" lIns="91440" tIns="45720" rIns="91440" bIns="45720" rtlCol="0" anchor="ctr">
            <a:normAutofit/>
          </a:bodyPr>
          <a:lstStyle/>
          <a:p>
            <a:r>
              <a:rPr lang="en-US" b="0" i="0" kern="1200" cap="none" spc="0" baseline="0" dirty="0">
                <a:effectLst/>
                <a:latin typeface="+mj-lt"/>
                <a:ea typeface="+mn-ea"/>
                <a:cs typeface="+mn-cs"/>
              </a:rPr>
              <a:t>Popular Genres Analysis</a:t>
            </a:r>
          </a:p>
        </p:txBody>
      </p:sp>
      <p:pic>
        <p:nvPicPr>
          <p:cNvPr id="7" name="Picture 6">
            <a:extLst>
              <a:ext uri="{FF2B5EF4-FFF2-40B4-BE49-F238E27FC236}">
                <a16:creationId xmlns:a16="http://schemas.microsoft.com/office/drawing/2014/main" id="{06FEC678-CD94-4EED-B580-82F651919563}"/>
              </a:ext>
            </a:extLst>
          </p:cNvPr>
          <p:cNvPicPr>
            <a:picLocks noChangeAspect="1"/>
          </p:cNvPicPr>
          <p:nvPr/>
        </p:nvPicPr>
        <p:blipFill>
          <a:blip r:embed="rId2"/>
          <a:stretch>
            <a:fillRect/>
          </a:stretch>
        </p:blipFill>
        <p:spPr>
          <a:xfrm>
            <a:off x="1304084" y="2103120"/>
            <a:ext cx="4188871" cy="3749040"/>
          </a:xfrm>
          <a:prstGeom prst="rect">
            <a:avLst/>
          </a:prstGeom>
          <a:noFill/>
        </p:spPr>
      </p:pic>
      <p:sp>
        <p:nvSpPr>
          <p:cNvPr id="6" name="TextBox 5">
            <a:extLst>
              <a:ext uri="{FF2B5EF4-FFF2-40B4-BE49-F238E27FC236}">
                <a16:creationId xmlns:a16="http://schemas.microsoft.com/office/drawing/2014/main" id="{21E134FC-7E3E-4789-9616-B4EA83BCF8C7}"/>
              </a:ext>
            </a:extLst>
          </p:cNvPr>
          <p:cNvSpPr txBox="1"/>
          <p:nvPr/>
        </p:nvSpPr>
        <p:spPr>
          <a:xfrm>
            <a:off x="6461760" y="2103120"/>
            <a:ext cx="4663440" cy="3749040"/>
          </a:xfrm>
          <a:prstGeom prst="rect">
            <a:avLst/>
          </a:prstGeom>
        </p:spPr>
        <p:txBody>
          <a:bodyPr vert="horz" lIns="91440" tIns="45720" rIns="91440" bIns="45720" rtlCol="0">
            <a:normAutofit/>
          </a:bodyPr>
          <a:lstStyle/>
          <a:p>
            <a:pPr indent="-182880">
              <a:spcBef>
                <a:spcPts val="800"/>
              </a:spcBef>
              <a:buClr>
                <a:schemeClr val="tx1">
                  <a:lumMod val="85000"/>
                  <a:lumOff val="15000"/>
                </a:schemeClr>
              </a:buClr>
              <a:buFont typeface="Garamond" pitchFamily="18" charset="0"/>
              <a:buChar char="◦"/>
            </a:pPr>
            <a:r>
              <a:rPr lang="en-US" sz="1600" dirty="0"/>
              <a:t>In terms of genres, international movies takes the cake surprisingly followed by dramas and comedies. Even though the United States has the most content available, it looks like Netflix has decided to release a ton of international movies. </a:t>
            </a:r>
          </a:p>
          <a:p>
            <a:pPr indent="-182880">
              <a:spcBef>
                <a:spcPts val="800"/>
              </a:spcBef>
              <a:buClr>
                <a:schemeClr val="tx1">
                  <a:lumMod val="85000"/>
                  <a:lumOff val="15000"/>
                </a:schemeClr>
              </a:buClr>
              <a:buFont typeface="Garamond" pitchFamily="18" charset="0"/>
              <a:buChar char="◦"/>
            </a:pPr>
            <a:r>
              <a:rPr lang="en-US" sz="1600" dirty="0"/>
              <a:t>The reason for this could be that most Netflix subscribers aren't actually in the United States, but rather the majority of viewers are actually international subscribers.</a:t>
            </a:r>
          </a:p>
        </p:txBody>
      </p:sp>
    </p:spTree>
    <p:extLst>
      <p:ext uri="{BB962C8B-B14F-4D97-AF65-F5344CB8AC3E}">
        <p14:creationId xmlns:p14="http://schemas.microsoft.com/office/powerpoint/2010/main" val="14146436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CDB58277-F8DF-46FF-84EC-EF41B835E69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{19950E81-3329-40D6-9307-C0D124431D7A}tf78438558_win32</Template>
  <TotalTime>247</TotalTime>
  <Words>1178</Words>
  <Application>Microsoft Office PowerPoint</Application>
  <PresentationFormat>Widescreen</PresentationFormat>
  <Paragraphs>94</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Century Gothic</vt:lpstr>
      <vt:lpstr>Garamond</vt:lpstr>
      <vt:lpstr>Helvetica Neue</vt:lpstr>
      <vt:lpstr>Lato</vt:lpstr>
      <vt:lpstr>SavonVTI</vt:lpstr>
      <vt:lpstr>EDA on NETFLIX dataset</vt:lpstr>
      <vt:lpstr>Agenda</vt:lpstr>
      <vt:lpstr>Dataset</vt:lpstr>
      <vt:lpstr>Business Questions</vt:lpstr>
      <vt:lpstr>Description of Netflix Dataset </vt:lpstr>
      <vt:lpstr>Derived variables </vt:lpstr>
      <vt:lpstr>Analysis of Movies vs TV Shows </vt:lpstr>
      <vt:lpstr>Movie Ratings Analysis</vt:lpstr>
      <vt:lpstr>Popular Genres Analysis</vt:lpstr>
      <vt:lpstr>Released Year Wise Analysis</vt:lpstr>
      <vt:lpstr>Added Year Wise Analysis</vt:lpstr>
      <vt:lpstr>Added Month Wise Analysis</vt:lpstr>
      <vt:lpstr>Countries with highest rated content Analysis</vt:lpstr>
      <vt:lpstr>Mean, Mode, spread,Std Deviation</vt:lpstr>
      <vt:lpstr>PMF of Movie and TV Show</vt:lpstr>
      <vt:lpstr>CDF of Movie and TV Show</vt:lpstr>
      <vt:lpstr>Normality distribution of released_year</vt:lpstr>
      <vt:lpstr>Scatter plot of year_added vs year_released</vt:lpstr>
      <vt:lpstr>Scatter plot of year_added vs month_added</vt:lpstr>
      <vt:lpstr>Hypothesis testing of released_year</vt:lpstr>
      <vt:lpstr>Linear Regretion year_added ~ released_year</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 on NETFLIX dataset</dc:title>
  <dc:creator>Jiteshwar Anjale</dc:creator>
  <cp:lastModifiedBy>Jiteshwar Anjale</cp:lastModifiedBy>
  <cp:revision>23</cp:revision>
  <dcterms:created xsi:type="dcterms:W3CDTF">2021-11-17T05:14:37Z</dcterms:created>
  <dcterms:modified xsi:type="dcterms:W3CDTF">2021-11-20T07:29:16Z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