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9" r:id="rId2"/>
    <p:sldId id="258" r:id="rId3"/>
    <p:sldId id="259" r:id="rId4"/>
    <p:sldId id="270" r:id="rId5"/>
    <p:sldId id="271" r:id="rId6"/>
    <p:sldId id="285" r:id="rId7"/>
    <p:sldId id="292" r:id="rId8"/>
    <p:sldId id="293" r:id="rId9"/>
    <p:sldId id="294" r:id="rId10"/>
    <p:sldId id="295" r:id="rId11"/>
    <p:sldId id="276" r:id="rId12"/>
    <p:sldId id="277" r:id="rId13"/>
    <p:sldId id="303" r:id="rId14"/>
    <p:sldId id="296" r:id="rId15"/>
    <p:sldId id="304" r:id="rId16"/>
    <p:sldId id="280" r:id="rId17"/>
    <p:sldId id="275" r:id="rId18"/>
    <p:sldId id="274" r:id="rId19"/>
    <p:sldId id="273" r:id="rId20"/>
    <p:sldId id="287" r:id="rId21"/>
    <p:sldId id="272" r:id="rId22"/>
    <p:sldId id="289" r:id="rId23"/>
    <p:sldId id="268" r:id="rId24"/>
    <p:sldId id="298" r:id="rId25"/>
    <p:sldId id="299" r:id="rId26"/>
    <p:sldId id="300" r:id="rId27"/>
    <p:sldId id="301" r:id="rId28"/>
    <p:sldId id="302" r:id="rId29"/>
    <p:sldId id="267" r:id="rId30"/>
    <p:sldId id="297" r:id="rId31"/>
    <p:sldId id="278" r:id="rId32"/>
    <p:sldId id="284"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p:scale>
          <a:sx n="100" d="100"/>
          <a:sy n="100" d="100"/>
        </p:scale>
        <p:origin x="970" y="-259"/>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92F483-9F1F-45B4-A689-30918532A6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505EB72-8410-4B88-A580-CEBBE8B1F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E06749-F403-4812-9916-B679DA453081}" type="datetimeFigureOut">
              <a:rPr lang="en-IN" smtClean="0"/>
              <a:t>24-06-2024</a:t>
            </a:fld>
            <a:endParaRPr lang="en-IN"/>
          </a:p>
        </p:txBody>
      </p:sp>
      <p:sp>
        <p:nvSpPr>
          <p:cNvPr id="4" name="Footer Placeholder 3">
            <a:extLst>
              <a:ext uri="{FF2B5EF4-FFF2-40B4-BE49-F238E27FC236}">
                <a16:creationId xmlns:a16="http://schemas.microsoft.com/office/drawing/2014/main" id="{8011FC22-0854-4D11-9812-397AFEF6F9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601E928-255A-4688-AEB9-56B6E9B42A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2F7CDB-C1B7-4897-93D4-8A516D874FE6}" type="slidenum">
              <a:rPr lang="en-IN" smtClean="0"/>
              <a:t>‹#›</a:t>
            </a:fld>
            <a:endParaRPr lang="en-IN"/>
          </a:p>
        </p:txBody>
      </p:sp>
    </p:spTree>
    <p:extLst>
      <p:ext uri="{BB962C8B-B14F-4D97-AF65-F5344CB8AC3E}">
        <p14:creationId xmlns:p14="http://schemas.microsoft.com/office/powerpoint/2010/main" val="1640877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24-06-2024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REVIEW-I</a:t>
            </a:r>
          </a:p>
        </p:txBody>
      </p:sp>
      <p:sp>
        <p:nvSpPr>
          <p:cNvPr id="5" name="Footer Placeholder 4"/>
          <p:cNvSpPr>
            <a:spLocks noGrp="1"/>
          </p:cNvSpPr>
          <p:nvPr>
            <p:ph type="ftr" sz="quarter" idx="4"/>
          </p:nvPr>
        </p:nvSpPr>
        <p:spPr/>
        <p:txBody>
          <a:bodyPr/>
          <a:lstStyle/>
          <a:p>
            <a:r>
              <a:rPr lang="en-IN"/>
              <a:t>BATCH NO:                   PRESENTED DATE:</a:t>
            </a:r>
          </a:p>
        </p:txBody>
      </p:sp>
      <p:sp>
        <p:nvSpPr>
          <p:cNvPr id="6" name="Slide Number Placeholder 5"/>
          <p:cNvSpPr>
            <a:spLocks noGrp="1"/>
          </p:cNvSpPr>
          <p:nvPr>
            <p:ph type="sldNum" sz="quarter" idx="5"/>
          </p:nvPr>
        </p:nvSpPr>
        <p:spPr/>
        <p:txBody>
          <a:bodyPr/>
          <a:lstStyle/>
          <a:p>
            <a:fld id="{20769F63-365D-4A0A-B033-A46EF4671CBB}" type="slidenum">
              <a:rPr lang="en-IN" smtClean="0"/>
              <a:t>8</a:t>
            </a:fld>
            <a:endParaRPr lang="en-IN"/>
          </a:p>
        </p:txBody>
      </p:sp>
    </p:spTree>
    <p:extLst>
      <p:ext uri="{BB962C8B-B14F-4D97-AF65-F5344CB8AC3E}">
        <p14:creationId xmlns:p14="http://schemas.microsoft.com/office/powerpoint/2010/main" val="120472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45002-AD61-AF17-09C1-6A3E9CC8A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66F54-D836-5783-FE7A-F063CF7F6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8F29B6-C720-A9AA-FA80-8EFCDA73C073}"/>
              </a:ext>
            </a:extLst>
          </p:cNvPr>
          <p:cNvSpPr>
            <a:spLocks noGrp="1"/>
          </p:cNvSpPr>
          <p:nvPr>
            <p:ph type="body" idx="1"/>
          </p:nvPr>
        </p:nvSpPr>
        <p:spPr/>
        <p:txBody>
          <a:bodyPr/>
          <a:lstStyle/>
          <a:p>
            <a:endParaRPr lang="en-IN" dirty="0"/>
          </a:p>
        </p:txBody>
      </p:sp>
      <p:sp>
        <p:nvSpPr>
          <p:cNvPr id="4" name="Header Placeholder 3">
            <a:extLst>
              <a:ext uri="{FF2B5EF4-FFF2-40B4-BE49-F238E27FC236}">
                <a16:creationId xmlns:a16="http://schemas.microsoft.com/office/drawing/2014/main" id="{47D39A15-9BF2-E481-28E1-EEEEB3876BD8}"/>
              </a:ext>
            </a:extLst>
          </p:cNvPr>
          <p:cNvSpPr>
            <a:spLocks noGrp="1"/>
          </p:cNvSpPr>
          <p:nvPr>
            <p:ph type="hdr" sz="quarter"/>
          </p:nvPr>
        </p:nvSpPr>
        <p:spPr/>
        <p:txBody>
          <a:bodyPr/>
          <a:lstStyle/>
          <a:p>
            <a:r>
              <a:rPr lang="en-IN"/>
              <a:t>REVIEW-I</a:t>
            </a:r>
          </a:p>
        </p:txBody>
      </p:sp>
      <p:sp>
        <p:nvSpPr>
          <p:cNvPr id="5" name="Footer Placeholder 4">
            <a:extLst>
              <a:ext uri="{FF2B5EF4-FFF2-40B4-BE49-F238E27FC236}">
                <a16:creationId xmlns:a16="http://schemas.microsoft.com/office/drawing/2014/main" id="{E606A6FC-1C99-DBA1-BF19-6F771203D322}"/>
              </a:ext>
            </a:extLst>
          </p:cNvPr>
          <p:cNvSpPr>
            <a:spLocks noGrp="1"/>
          </p:cNvSpPr>
          <p:nvPr>
            <p:ph type="ftr" sz="quarter" idx="4"/>
          </p:nvPr>
        </p:nvSpPr>
        <p:spPr/>
        <p:txBody>
          <a:bodyPr/>
          <a:lstStyle/>
          <a:p>
            <a:r>
              <a:rPr lang="en-IN"/>
              <a:t>BATCH NO:                   PRESENTED DATE:</a:t>
            </a:r>
          </a:p>
        </p:txBody>
      </p:sp>
      <p:sp>
        <p:nvSpPr>
          <p:cNvPr id="6" name="Slide Number Placeholder 5">
            <a:extLst>
              <a:ext uri="{FF2B5EF4-FFF2-40B4-BE49-F238E27FC236}">
                <a16:creationId xmlns:a16="http://schemas.microsoft.com/office/drawing/2014/main" id="{C87544E8-1E0A-124F-A7CD-451D11BE93BF}"/>
              </a:ext>
            </a:extLst>
          </p:cNvPr>
          <p:cNvSpPr>
            <a:spLocks noGrp="1"/>
          </p:cNvSpPr>
          <p:nvPr>
            <p:ph type="sldNum" sz="quarter" idx="5"/>
          </p:nvPr>
        </p:nvSpPr>
        <p:spPr/>
        <p:txBody>
          <a:bodyPr/>
          <a:lstStyle/>
          <a:p>
            <a:fld id="{20769F63-365D-4A0A-B033-A46EF4671CBB}" type="slidenum">
              <a:rPr lang="en-IN" smtClean="0"/>
              <a:t>9</a:t>
            </a:fld>
            <a:endParaRPr lang="en-IN"/>
          </a:p>
        </p:txBody>
      </p:sp>
    </p:spTree>
    <p:extLst>
      <p:ext uri="{BB962C8B-B14F-4D97-AF65-F5344CB8AC3E}">
        <p14:creationId xmlns:p14="http://schemas.microsoft.com/office/powerpoint/2010/main" val="384294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CA0F8-B068-6189-BB53-592ECB7FBF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8EC26-398B-DCD5-65DA-B132AF46A7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216B6-D746-0805-40E6-7A4AEB5C0E1C}"/>
              </a:ext>
            </a:extLst>
          </p:cNvPr>
          <p:cNvSpPr>
            <a:spLocks noGrp="1"/>
          </p:cNvSpPr>
          <p:nvPr>
            <p:ph type="body" idx="1"/>
          </p:nvPr>
        </p:nvSpPr>
        <p:spPr/>
        <p:txBody>
          <a:bodyPr/>
          <a:lstStyle/>
          <a:p>
            <a:endParaRPr lang="en-IN" dirty="0"/>
          </a:p>
        </p:txBody>
      </p:sp>
      <p:sp>
        <p:nvSpPr>
          <p:cNvPr id="4" name="Header Placeholder 3">
            <a:extLst>
              <a:ext uri="{FF2B5EF4-FFF2-40B4-BE49-F238E27FC236}">
                <a16:creationId xmlns:a16="http://schemas.microsoft.com/office/drawing/2014/main" id="{0841DF3C-762E-D414-8236-E4833D1A3FD1}"/>
              </a:ext>
            </a:extLst>
          </p:cNvPr>
          <p:cNvSpPr>
            <a:spLocks noGrp="1"/>
          </p:cNvSpPr>
          <p:nvPr>
            <p:ph type="hdr" sz="quarter"/>
          </p:nvPr>
        </p:nvSpPr>
        <p:spPr/>
        <p:txBody>
          <a:bodyPr/>
          <a:lstStyle/>
          <a:p>
            <a:r>
              <a:rPr lang="en-IN"/>
              <a:t>REVIEW-I</a:t>
            </a:r>
          </a:p>
        </p:txBody>
      </p:sp>
      <p:sp>
        <p:nvSpPr>
          <p:cNvPr id="5" name="Footer Placeholder 4">
            <a:extLst>
              <a:ext uri="{FF2B5EF4-FFF2-40B4-BE49-F238E27FC236}">
                <a16:creationId xmlns:a16="http://schemas.microsoft.com/office/drawing/2014/main" id="{858E233E-1C4E-5BBA-C35D-5D564DC005A9}"/>
              </a:ext>
            </a:extLst>
          </p:cNvPr>
          <p:cNvSpPr>
            <a:spLocks noGrp="1"/>
          </p:cNvSpPr>
          <p:nvPr>
            <p:ph type="ftr" sz="quarter" idx="4"/>
          </p:nvPr>
        </p:nvSpPr>
        <p:spPr/>
        <p:txBody>
          <a:bodyPr/>
          <a:lstStyle/>
          <a:p>
            <a:r>
              <a:rPr lang="en-IN"/>
              <a:t>BATCH NO:                   PRESENTED DATE:</a:t>
            </a:r>
          </a:p>
        </p:txBody>
      </p:sp>
      <p:sp>
        <p:nvSpPr>
          <p:cNvPr id="6" name="Slide Number Placeholder 5">
            <a:extLst>
              <a:ext uri="{FF2B5EF4-FFF2-40B4-BE49-F238E27FC236}">
                <a16:creationId xmlns:a16="http://schemas.microsoft.com/office/drawing/2014/main" id="{C9EE92EB-2282-B874-6B74-D378814EE7D0}"/>
              </a:ext>
            </a:extLst>
          </p:cNvPr>
          <p:cNvSpPr>
            <a:spLocks noGrp="1"/>
          </p:cNvSpPr>
          <p:nvPr>
            <p:ph type="sldNum" sz="quarter" idx="5"/>
          </p:nvPr>
        </p:nvSpPr>
        <p:spPr/>
        <p:txBody>
          <a:bodyPr/>
          <a:lstStyle/>
          <a:p>
            <a:fld id="{20769F63-365D-4A0A-B033-A46EF4671CBB}" type="slidenum">
              <a:rPr lang="en-IN" smtClean="0"/>
              <a:t>10</a:t>
            </a:fld>
            <a:endParaRPr lang="en-IN"/>
          </a:p>
        </p:txBody>
      </p:sp>
    </p:spTree>
    <p:extLst>
      <p:ext uri="{BB962C8B-B14F-4D97-AF65-F5344CB8AC3E}">
        <p14:creationId xmlns:p14="http://schemas.microsoft.com/office/powerpoint/2010/main" val="320734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63E9F-17D9-4D9D-A155-C06C7C01E417}" type="slidenum">
              <a:rPr lang="en-IN" smtClean="0"/>
              <a:t>11</a:t>
            </a:fld>
            <a:endParaRPr lang="en-IN"/>
          </a:p>
        </p:txBody>
      </p:sp>
    </p:spTree>
    <p:extLst>
      <p:ext uri="{BB962C8B-B14F-4D97-AF65-F5344CB8AC3E}">
        <p14:creationId xmlns:p14="http://schemas.microsoft.com/office/powerpoint/2010/main" val="328630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8EC669-F287-4605-A111-D80E7CD68A3C}" type="datetime1">
              <a:rPr lang="en-IN" smtClean="0"/>
              <a:t>24-06-2024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F08F3C-8990-45EC-A09B-099E83B30694}" type="datetime1">
              <a:rPr lang="en-IN" smtClean="0"/>
              <a:t>24-06-2024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A074D3-8852-4758-B058-1AD517DB5347}" type="datetime1">
              <a:rPr lang="en-IN" smtClean="0"/>
              <a:t>24-06-2024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B176AE-A2F7-48FF-8D57-374ABD9244C2}" type="datetime1">
              <a:rPr lang="en-IN" smtClean="0"/>
              <a:t>24-06-2024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FB209-1C0D-4996-8EDC-479C4AD609FE}" type="datetime1">
              <a:rPr lang="en-IN" smtClean="0"/>
              <a:t>24-06-2024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BDDCE3-B183-4366-A15D-D4B4CC4EC5DE}" type="datetime1">
              <a:rPr lang="en-IN" smtClean="0"/>
              <a:t>24-06-2024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F9C61D9-9CEC-4A28-BF86-9A7C810F45C2}" type="datetime1">
              <a:rPr lang="en-IN" smtClean="0"/>
              <a:t>24-06-2024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60C9E5-F48D-4A80-B622-3379A9EE0CBB}" type="datetime1">
              <a:rPr lang="en-IN" smtClean="0"/>
              <a:t>24-06-2024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564BA-3FA0-4446-8EC9-56CEFF197DD0}" type="datetime1">
              <a:rPr lang="en-IN" smtClean="0"/>
              <a:t>24-06-2024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6DE1F5-DDBA-44B7-89A5-AEE9A728A422}" type="datetime1">
              <a:rPr lang="en-IN" smtClean="0"/>
              <a:t>24-06-2024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62672B-B881-4139-90E3-4CD101168ED5}" type="datetime1">
              <a:rPr lang="en-IN" smtClean="0"/>
              <a:t>24-06-2024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94B0-4CFC-423D-9800-BA2F5C502A03}" type="datetime1">
              <a:rPr lang="en-IN" smtClean="0"/>
              <a:t>24-06-2024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8C796D16-B512-451B-91D6-F336438D6E2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43800" y="274638"/>
            <a:ext cx="1143000" cy="1143000"/>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OneDrive/Desktop/IEEE/Users_Supporting_Multiple_Mobile_Electronic_Payment_Systems_in_Online_Purchases_An_Empirical_Study_of_Their_Payment_Transaction_Preferences.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OneDrive/Desktop/IEEE/A%20BASE%20PAPER.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OneDrive/Desktop/IEEE/BASE%20PAPER.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OneDrive/Desktop/IEEE/ieem.2011.6118055.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lvl="0" algn="ctr" eaLnBrk="1" latinLnBrk="1" hangingPunct="1"/>
            <a:r>
              <a:rPr lang="en-US" sz="1600" b="1" dirty="0">
                <a:latin typeface="Times New Roman" pitchFamily="18" charset="0"/>
                <a:ea typeface="Verdana" pitchFamily="34" charset="0"/>
                <a:cs typeface="Times New Roman" pitchFamily="18" charset="0"/>
              </a:rPr>
              <a:t>IN-HOUSE</a:t>
            </a:r>
          </a:p>
          <a:p>
            <a:pPr lvl="0" algn="ctr" eaLnBrk="1" latinLnBrk="1" hangingPunct="1"/>
            <a:r>
              <a:rPr lang="en-US" sz="1600" b="1" dirty="0">
                <a:latin typeface="Times New Roman" pitchFamily="18" charset="0"/>
                <a:ea typeface="Verdana" pitchFamily="34" charset="0"/>
                <a:cs typeface="Times New Roman" pitchFamily="18" charset="0"/>
              </a:rPr>
              <a:t>WINTER SEMESTER(2023-2024) </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“PREDICTIVE PAYMENT PLAN USING MACHINE LEARNING”</a:t>
            </a:r>
            <a:endParaRPr lang="en-IN" sz="2000" dirty="0"/>
          </a:p>
        </p:txBody>
      </p:sp>
      <p:sp>
        <p:nvSpPr>
          <p:cNvPr id="8" name="Rectangle 7"/>
          <p:cNvSpPr/>
          <p:nvPr/>
        </p:nvSpPr>
        <p:spPr>
          <a:xfrm>
            <a:off x="3707904" y="4890315"/>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P.V.JITHENDRA YADAV	 (18354)(20UECS0751)</a:t>
            </a:r>
          </a:p>
          <a:p>
            <a:pPr algn="just"/>
            <a:r>
              <a:rPr lang="en-IN" sz="1400" b="1" dirty="0">
                <a:latin typeface="Times New Roman" pitchFamily="18" charset="0"/>
                <a:cs typeface="Times New Roman" pitchFamily="18" charset="0"/>
              </a:rPr>
              <a:t>2. P.S.V.DATTA SAI	                      (16977)(20UECS0765)</a:t>
            </a:r>
          </a:p>
          <a:p>
            <a:pPr algn="just"/>
            <a:r>
              <a:rPr lang="en-IN" sz="1400" b="1" dirty="0">
                <a:latin typeface="Times New Roman" pitchFamily="18" charset="0"/>
                <a:cs typeface="Times New Roman" pitchFamily="18" charset="0"/>
              </a:rPr>
              <a:t>3. P.SHIVA NARENDRA                    (16040)(20UECS0708)</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1015663"/>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Dr.</a:t>
            </a:r>
            <a:r>
              <a:rPr lang="en-IN" sz="1600" b="1" dirty="0">
                <a:latin typeface="Times New Roman" pitchFamily="18" charset="0"/>
                <a:cs typeface="Times New Roman" pitchFamily="18" charset="0"/>
              </a:rPr>
              <a:t> R. KANCHANA</a:t>
            </a:r>
          </a:p>
          <a:p>
            <a:r>
              <a:rPr lang="en-IN" sz="1600" b="1" dirty="0">
                <a:latin typeface="Times New Roman" pitchFamily="18" charset="0"/>
                <a:cs typeface="Times New Roman" pitchFamily="18" charset="0"/>
              </a:rPr>
              <a:t>Associate Professor</a:t>
            </a:r>
            <a:endParaRPr lang="en-IN" sz="1600"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a:xfrm>
            <a:off x="467544" y="6384197"/>
            <a:ext cx="2133600" cy="365125"/>
          </a:xfrm>
        </p:spPr>
        <p:txBody>
          <a:bodyPr/>
          <a:lstStyle/>
          <a:p>
            <a:fld id="{BDE25BC2-97E0-42D5-B1EE-307C8651BB35}" type="datetime1">
              <a:rPr lang="en-IN" smtClean="0"/>
              <a:t>24-06-2024</a:t>
            </a:fld>
            <a:endParaRPr lang="en-IN" dirty="0"/>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1819714" y="6368471"/>
            <a:ext cx="4760168" cy="396579"/>
          </a:xfrm>
        </p:spPr>
        <p:txBody>
          <a:bodyPr/>
          <a:lstStyle/>
          <a:p>
            <a:r>
              <a:rPr lang="en-IN" dirty="0"/>
              <a:t>BATCH NO:20        DEPARTMENT OF COMPUTER SCIENCE &amp; ENGINEERING</a:t>
            </a:r>
          </a:p>
        </p:txBody>
      </p:sp>
      <p:sp>
        <p:nvSpPr>
          <p:cNvPr id="10" name="Slide Number Placeholder 9"/>
          <p:cNvSpPr>
            <a:spLocks noGrp="1"/>
          </p:cNvSpPr>
          <p:nvPr>
            <p:ph type="sldNum" sz="quarter" idx="12"/>
          </p:nvPr>
        </p:nvSpPr>
        <p:spPr>
          <a:xfrm>
            <a:off x="-154568" y="6449511"/>
            <a:ext cx="9062016" cy="365125"/>
          </a:xfrm>
        </p:spPr>
        <p:txBody>
          <a:bodyPr/>
          <a:lstStyle/>
          <a:p>
            <a:r>
              <a:rPr lang="en-US" dirty="0"/>
              <a:t>1</a:t>
            </a:r>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B831-DA0A-8D39-D131-E3FF0A38E6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D781A1-E30F-C815-09A9-E201196A3764}"/>
              </a:ext>
            </a:extLst>
          </p:cNvPr>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a:extLst>
              <a:ext uri="{FF2B5EF4-FFF2-40B4-BE49-F238E27FC236}">
                <a16:creationId xmlns:a16="http://schemas.microsoft.com/office/drawing/2014/main" id="{1683AF7B-84ED-98C3-4008-3EF9BBC9FCAF}"/>
              </a:ext>
            </a:extLst>
          </p:cNvPr>
          <p:cNvSpPr>
            <a:spLocks noGrp="1"/>
          </p:cNvSpPr>
          <p:nvPr>
            <p:ph idx="1"/>
          </p:nvPr>
        </p:nvSpPr>
        <p:spPr>
          <a:xfrm>
            <a:off x="457200" y="1700808"/>
            <a:ext cx="8229600" cy="4162467"/>
          </a:xfrm>
        </p:spPr>
        <p:txBody>
          <a:bodyPr>
            <a:normAutofit/>
          </a:bodyPr>
          <a:lstStyle/>
          <a:p>
            <a:pPr marL="0" indent="0" algn="just">
              <a:lnSpc>
                <a:spcPct val="100000"/>
              </a:lnSpc>
              <a:buNone/>
            </a:pPr>
            <a:r>
              <a:rPr lang="en-US" sz="1800" dirty="0">
                <a:latin typeface="Times New Roman" pitchFamily="18" charset="0"/>
                <a:cs typeface="Times New Roman" pitchFamily="18" charset="0"/>
                <a:hlinkClick r:id="rId3" action="ppaction://hlinkfile"/>
              </a:rPr>
              <a:t>5</a:t>
            </a:r>
            <a:r>
              <a:rPr lang="en-US" sz="1800" dirty="0">
                <a:latin typeface="Times New Roman" pitchFamily="18" charset="0"/>
                <a:cs typeface="Times New Roman" pitchFamily="18" charset="0"/>
              </a:rPr>
              <a:t>.Oussama </a:t>
            </a:r>
            <a:r>
              <a:rPr lang="en-US" sz="1800" dirty="0" err="1">
                <a:latin typeface="Times New Roman" pitchFamily="18" charset="0"/>
                <a:cs typeface="Times New Roman" pitchFamily="18" charset="0"/>
              </a:rPr>
              <a:t>Tounekti</a:t>
            </a:r>
            <a:r>
              <a:rPr lang="en-US" sz="1800" dirty="0">
                <a:latin typeface="Times New Roman" pitchFamily="18" charset="0"/>
                <a:cs typeface="Times New Roman" pitchFamily="18" charset="0"/>
              </a:rPr>
              <a:t> et al., "Users supporting multiple (mobile) electronic payment systems in online purchases: An empirical study of their payment transaction preferences." IEEE Access 8 (2019): 735-766.</a:t>
            </a:r>
          </a:p>
          <a:p>
            <a:pPr algn="just">
              <a:lnSpc>
                <a:spcPct val="100000"/>
              </a:lnSpc>
            </a:pPr>
            <a:r>
              <a:rPr lang="en-US" sz="1800" dirty="0">
                <a:latin typeface="Times New Roman" pitchFamily="18" charset="0"/>
                <a:cs typeface="Times New Roman" pitchFamily="18" charset="0"/>
              </a:rPr>
              <a:t>A variety of (mobile) electronic payment systems, or (M)EPS, can be used to make payments online for goods or to gain access to payment-based services. The World Wide Web Consortium (W3C) and the industrial sector are leading the research community in their efforts to enable various payment methods on the Web and assist numerous users in choosing the best (M)EPS. To the best of our knowledge, nevertheless, no exhaustive research has taken into account the preferences of consumers. The characteristics impacting preferences for online payments are different from those driving traditional payment methods, according to the results. As a result, our research enabled us to offer useful recommendations for facilitating payment procedures using Web browsers and the W3C payment Application Program Interface (API).</a:t>
            </a:r>
          </a:p>
        </p:txBody>
      </p:sp>
      <p:sp>
        <p:nvSpPr>
          <p:cNvPr id="6" name="Date Placeholder 5">
            <a:extLst>
              <a:ext uri="{FF2B5EF4-FFF2-40B4-BE49-F238E27FC236}">
                <a16:creationId xmlns:a16="http://schemas.microsoft.com/office/drawing/2014/main" id="{E3D28C47-4213-834D-5478-49552B1A08C9}"/>
              </a:ext>
            </a:extLst>
          </p:cNvPr>
          <p:cNvSpPr>
            <a:spLocks noGrp="1"/>
          </p:cNvSpPr>
          <p:nvPr>
            <p:ph type="dt" sz="half" idx="10"/>
          </p:nvPr>
        </p:nvSpPr>
        <p:spPr/>
        <p:txBody>
          <a:bodyPr/>
          <a:lstStyle/>
          <a:p>
            <a:fld id="{6895D223-330B-46C2-80AA-364D74E53CFC}" type="datetime1">
              <a:rPr lang="en-IN" smtClean="0"/>
              <a:t>24-06-2024</a:t>
            </a:fld>
            <a:endParaRPr lang="en-IN"/>
          </a:p>
        </p:txBody>
      </p:sp>
      <p:sp>
        <p:nvSpPr>
          <p:cNvPr id="3" name="Footer Placeholder 2">
            <a:extLst>
              <a:ext uri="{FF2B5EF4-FFF2-40B4-BE49-F238E27FC236}">
                <a16:creationId xmlns:a16="http://schemas.microsoft.com/office/drawing/2014/main" id="{AD51CF27-C892-DE86-2453-A24C9124DD8C}"/>
              </a:ext>
            </a:extLst>
          </p:cNvPr>
          <p:cNvSpPr>
            <a:spLocks noGrp="1"/>
          </p:cNvSpPr>
          <p:nvPr>
            <p:ph type="ftr" sz="quarter" idx="11"/>
          </p:nvPr>
        </p:nvSpPr>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3F326081-C5C8-7177-C608-A67B2029DD75}"/>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85448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a:t>
            </a:r>
            <a:r>
              <a:rPr lang="en-US" sz="1800" dirty="0">
                <a:solidFill>
                  <a:srgbClr val="374151"/>
                </a:solidFill>
                <a:latin typeface="Times New Roman" panose="02020603050405020304" pitchFamily="18" charset="0"/>
                <a:cs typeface="Times New Roman" panose="02020603050405020304" pitchFamily="18" charset="0"/>
              </a:rPr>
              <a:t>Data Exploration and Preprocessing</a:t>
            </a:r>
            <a:endParaRPr lang="en-US" sz="180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a:t>
            </a:r>
            <a:r>
              <a:rPr lang="en-US" sz="1800" i="0" dirty="0">
                <a:solidFill>
                  <a:srgbClr val="374151"/>
                </a:solidFill>
                <a:effectLst/>
                <a:latin typeface="Times New Roman" panose="02020603050405020304" pitchFamily="18" charset="0"/>
                <a:cs typeface="Times New Roman" panose="02020603050405020304" pitchFamily="18" charset="0"/>
              </a:rPr>
              <a:t>Screen Frequency Analysis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3:</a:t>
            </a:r>
            <a:r>
              <a:rPr lang="en-US" sz="2400" i="0" dirty="0">
                <a:solidFill>
                  <a:srgbClr val="374151"/>
                </a:solidFill>
                <a:effectLst/>
                <a:latin typeface="Times New Roman" panose="02020603050405020304" pitchFamily="18" charset="0"/>
                <a:cs typeface="Times New Roman" panose="02020603050405020304" pitchFamily="18" charset="0"/>
              </a:rPr>
              <a:t> </a:t>
            </a:r>
            <a:r>
              <a:rPr lang="en-US" sz="1800" i="0" dirty="0">
                <a:solidFill>
                  <a:srgbClr val="374151"/>
                </a:solidFill>
                <a:effectLst/>
                <a:latin typeface="Times New Roman" panose="02020603050405020304" pitchFamily="18" charset="0"/>
                <a:cs typeface="Times New Roman" panose="02020603050405020304" pitchFamily="18" charset="0"/>
              </a:rPr>
              <a:t>Sorting in Descending Order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4:</a:t>
            </a:r>
            <a:r>
              <a:rPr lang="en-US" sz="1800" dirty="0">
                <a:latin typeface="Times New Roman" panose="02020603050405020304" pitchFamily="18" charset="0"/>
                <a:cs typeface="Times New Roman" panose="02020603050405020304" pitchFamily="18" charset="0"/>
              </a:rPr>
              <a:t>Model Training and Testing</a:t>
            </a: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24-06-2024</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11</a:t>
            </a:fld>
            <a:endParaRPr lang="en-IN"/>
          </a:p>
        </p:txBody>
      </p:sp>
    </p:spTree>
    <p:extLst>
      <p:ext uri="{BB962C8B-B14F-4D97-AF65-F5344CB8AC3E}">
        <p14:creationId xmlns:p14="http://schemas.microsoft.com/office/powerpoint/2010/main" val="305124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Data Exploration and Preprocessing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24-06-2024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12</a:t>
            </a:fld>
            <a:endParaRPr lang="en-IN"/>
          </a:p>
        </p:txBody>
      </p:sp>
      <p:sp>
        <p:nvSpPr>
          <p:cNvPr id="8" name="Rectangle 1">
            <a:extLst>
              <a:ext uri="{FF2B5EF4-FFF2-40B4-BE49-F238E27FC236}">
                <a16:creationId xmlns:a16="http://schemas.microsoft.com/office/drawing/2014/main" id="{43BDBDC6-52A3-963D-250D-421614EE7390}"/>
              </a:ext>
            </a:extLst>
          </p:cNvPr>
          <p:cNvSpPr>
            <a:spLocks noChangeArrowheads="1"/>
          </p:cNvSpPr>
          <p:nvPr/>
        </p:nvSpPr>
        <p:spPr bwMode="auto">
          <a:xfrm>
            <a:off x="323527" y="2875463"/>
            <a:ext cx="8363273"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entails activities including gathering pertinent datasets, comprehending the distribution and structure of the data, managing missing values, altering features, encoding categorical variables, and guaranteeing data quality.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Analysts and data scientists may get important insights and create precise models to help decision-making in BNPL systems by carefully examining and preparing the data.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72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MODULE:2</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i="0" dirty="0">
                <a:solidFill>
                  <a:srgbClr val="374151"/>
                </a:solidFill>
                <a:effectLst/>
                <a:latin typeface="Times New Roman" panose="02020603050405020304" pitchFamily="18" charset="0"/>
                <a:cs typeface="Times New Roman" panose="02020603050405020304" pitchFamily="18" charset="0"/>
              </a:rPr>
              <a:t>Screen Frequency Analysis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Sorting screen sequences based on their occurrence frequency across customers.</a:t>
            </a:r>
            <a:endParaRPr lang="en-US" sz="18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24-06-2024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13</a:t>
            </a:fld>
            <a:endParaRPr lang="en-IN"/>
          </a:p>
        </p:txBody>
      </p:sp>
      <p:pic>
        <p:nvPicPr>
          <p:cNvPr id="10" name="Picture 9">
            <a:extLst>
              <a:ext uri="{FF2B5EF4-FFF2-40B4-BE49-F238E27FC236}">
                <a16:creationId xmlns:a16="http://schemas.microsoft.com/office/drawing/2014/main" id="{B59DA649-8FB7-1BA7-3988-AF47918D49E0}"/>
              </a:ext>
            </a:extLst>
          </p:cNvPr>
          <p:cNvPicPr>
            <a:picLocks noChangeAspect="1"/>
          </p:cNvPicPr>
          <p:nvPr/>
        </p:nvPicPr>
        <p:blipFill>
          <a:blip r:embed="rId2"/>
          <a:stretch>
            <a:fillRect/>
          </a:stretch>
        </p:blipFill>
        <p:spPr>
          <a:xfrm>
            <a:off x="503548" y="3068960"/>
            <a:ext cx="8136904" cy="1080120"/>
          </a:xfrm>
          <a:prstGeom prst="rect">
            <a:avLst/>
          </a:prstGeom>
        </p:spPr>
      </p:pic>
    </p:spTree>
    <p:extLst>
      <p:ext uri="{BB962C8B-B14F-4D97-AF65-F5344CB8AC3E}">
        <p14:creationId xmlns:p14="http://schemas.microsoft.com/office/powerpoint/2010/main" val="2936345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16D00-9391-7CF7-4F25-71D3E74205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A1195-4F05-F780-7B31-9A14B1F96F7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MODULE:3</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42B1CD-3FCB-DAAA-3FFC-058D62853CF4}"/>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2400" dirty="0">
                <a:solidFill>
                  <a:srgbClr val="374151"/>
                </a:solidFill>
                <a:latin typeface="Times New Roman" panose="02020603050405020304" pitchFamily="18" charset="0"/>
                <a:cs typeface="Times New Roman" panose="02020603050405020304" pitchFamily="18" charset="0"/>
              </a:rPr>
              <a:t>Sorting in Descending order</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Arranging screens by the number of occurrences, from most to least frequent.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6" name="Date Placeholder 5">
            <a:extLst>
              <a:ext uri="{FF2B5EF4-FFF2-40B4-BE49-F238E27FC236}">
                <a16:creationId xmlns:a16="http://schemas.microsoft.com/office/drawing/2014/main" id="{F56FC80D-EBB9-0759-94B1-FD1BEFC21DDB}"/>
              </a:ext>
            </a:extLst>
          </p:cNvPr>
          <p:cNvSpPr>
            <a:spLocks noGrp="1"/>
          </p:cNvSpPr>
          <p:nvPr>
            <p:ph type="dt" sz="half" idx="10"/>
          </p:nvPr>
        </p:nvSpPr>
        <p:spPr/>
        <p:txBody>
          <a:bodyPr/>
          <a:lstStyle/>
          <a:p>
            <a:fld id="{B0BB0584-8292-43A0-945E-D5FA59BFE0E9}" type="datetime1">
              <a:rPr lang="en-IN" smtClean="0"/>
              <a:t>24-06-2024</a:t>
            </a:fld>
            <a:endParaRPr lang="en-IN"/>
          </a:p>
        </p:txBody>
      </p:sp>
      <p:sp>
        <p:nvSpPr>
          <p:cNvPr id="4" name="Footer Placeholder 3">
            <a:extLst>
              <a:ext uri="{FF2B5EF4-FFF2-40B4-BE49-F238E27FC236}">
                <a16:creationId xmlns:a16="http://schemas.microsoft.com/office/drawing/2014/main" id="{7B14434D-293B-723F-0E2E-7338FBAAAC6D}"/>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DC43B0EA-F576-D080-ABCD-2641636FBC0F}"/>
              </a:ext>
            </a:extLst>
          </p:cNvPr>
          <p:cNvSpPr>
            <a:spLocks noGrp="1"/>
          </p:cNvSpPr>
          <p:nvPr>
            <p:ph type="sldNum" sz="quarter" idx="12"/>
          </p:nvPr>
        </p:nvSpPr>
        <p:spPr/>
        <p:txBody>
          <a:bodyPr/>
          <a:lstStyle/>
          <a:p>
            <a:fld id="{FA00FD27-8DB0-4CB2-BD37-BEA95C6A1008}" type="slidenum">
              <a:rPr lang="en-IN" smtClean="0"/>
              <a:t>14</a:t>
            </a:fld>
            <a:endParaRPr lang="en-IN"/>
          </a:p>
        </p:txBody>
      </p:sp>
      <p:pic>
        <p:nvPicPr>
          <p:cNvPr id="8" name="Picture 7">
            <a:extLst>
              <a:ext uri="{FF2B5EF4-FFF2-40B4-BE49-F238E27FC236}">
                <a16:creationId xmlns:a16="http://schemas.microsoft.com/office/drawing/2014/main" id="{15053261-2B28-2FFE-63BB-23D4A43EBA9E}"/>
              </a:ext>
            </a:extLst>
          </p:cNvPr>
          <p:cNvPicPr>
            <a:picLocks noChangeAspect="1"/>
          </p:cNvPicPr>
          <p:nvPr/>
        </p:nvPicPr>
        <p:blipFill>
          <a:blip r:embed="rId2"/>
          <a:stretch>
            <a:fillRect/>
          </a:stretch>
        </p:blipFill>
        <p:spPr>
          <a:xfrm>
            <a:off x="501551" y="2996952"/>
            <a:ext cx="8208913" cy="1080120"/>
          </a:xfrm>
          <a:prstGeom prst="rect">
            <a:avLst/>
          </a:prstGeom>
        </p:spPr>
      </p:pic>
    </p:spTree>
    <p:extLst>
      <p:ext uri="{BB962C8B-B14F-4D97-AF65-F5344CB8AC3E}">
        <p14:creationId xmlns:p14="http://schemas.microsoft.com/office/powerpoint/2010/main" val="229899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16D00-9391-7CF7-4F25-71D3E74205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A1195-4F05-F780-7B31-9A14B1F96F7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MODULE:4</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42B1CD-3FCB-DAAA-3FFC-058D62853CF4}"/>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Model Training and Testing</a:t>
            </a:r>
          </a:p>
          <a:p>
            <a:pPr algn="just">
              <a:lnSpc>
                <a:spcPct val="150000"/>
              </a:lnSpc>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collecting historical transaction data, preprocessing it to handle missing values and scale features, selecting relevant features, choosing appropriate machine learning algorithms, training the models on a training set </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6" name="Date Placeholder 5">
            <a:extLst>
              <a:ext uri="{FF2B5EF4-FFF2-40B4-BE49-F238E27FC236}">
                <a16:creationId xmlns:a16="http://schemas.microsoft.com/office/drawing/2014/main" id="{F56FC80D-EBB9-0759-94B1-FD1BEFC21DDB}"/>
              </a:ext>
            </a:extLst>
          </p:cNvPr>
          <p:cNvSpPr>
            <a:spLocks noGrp="1"/>
          </p:cNvSpPr>
          <p:nvPr>
            <p:ph type="dt" sz="half" idx="10"/>
          </p:nvPr>
        </p:nvSpPr>
        <p:spPr/>
        <p:txBody>
          <a:bodyPr/>
          <a:lstStyle/>
          <a:p>
            <a:fld id="{B0BB0584-8292-43A0-945E-D5FA59BFE0E9}" type="datetime1">
              <a:rPr lang="en-IN" smtClean="0"/>
              <a:t>24-06-2024</a:t>
            </a:fld>
            <a:endParaRPr lang="en-IN"/>
          </a:p>
        </p:txBody>
      </p:sp>
      <p:sp>
        <p:nvSpPr>
          <p:cNvPr id="4" name="Footer Placeholder 3">
            <a:extLst>
              <a:ext uri="{FF2B5EF4-FFF2-40B4-BE49-F238E27FC236}">
                <a16:creationId xmlns:a16="http://schemas.microsoft.com/office/drawing/2014/main" id="{7B14434D-293B-723F-0E2E-7338FBAAAC6D}"/>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DC43B0EA-F576-D080-ABCD-2641636FBC0F}"/>
              </a:ext>
            </a:extLst>
          </p:cNvPr>
          <p:cNvSpPr>
            <a:spLocks noGrp="1"/>
          </p:cNvSpPr>
          <p:nvPr>
            <p:ph type="sldNum" sz="quarter" idx="12"/>
          </p:nvPr>
        </p:nvSpPr>
        <p:spPr/>
        <p:txBody>
          <a:bodyPr/>
          <a:lstStyle/>
          <a:p>
            <a:fld id="{FA00FD27-8DB0-4CB2-BD37-BEA95C6A1008}" type="slidenum">
              <a:rPr lang="en-IN" smtClean="0"/>
              <a:t>15</a:t>
            </a:fld>
            <a:endParaRPr lang="en-IN"/>
          </a:p>
        </p:txBody>
      </p:sp>
    </p:spTree>
    <p:extLst>
      <p:ext uri="{BB962C8B-B14F-4D97-AF65-F5344CB8AC3E}">
        <p14:creationId xmlns:p14="http://schemas.microsoft.com/office/powerpoint/2010/main" val="284892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Diagram</a:t>
            </a: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24-06-2024</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16</a:t>
            </a:fld>
            <a:endParaRPr lang="en-IN"/>
          </a:p>
        </p:txBody>
      </p:sp>
    </p:spTree>
    <p:extLst>
      <p:ext uri="{BB962C8B-B14F-4D97-AF65-F5344CB8AC3E}">
        <p14:creationId xmlns:p14="http://schemas.microsoft.com/office/powerpoint/2010/main" val="268868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0"/>
            <a:ext cx="7772400" cy="1609344"/>
          </a:xfrm>
        </p:spPr>
        <p:txBody>
          <a:bodyPr>
            <a:normAutofit/>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24-06-2024</a:t>
            </a:fld>
            <a:endParaRPr lang="en-IN"/>
          </a:p>
        </p:txBody>
      </p:sp>
      <p:sp>
        <p:nvSpPr>
          <p:cNvPr id="4" name="Footer Placeholder 3"/>
          <p:cNvSpPr>
            <a:spLocks noGrp="1"/>
          </p:cNvSpPr>
          <p:nvPr>
            <p:ph type="ftr" sz="quarter" idx="11"/>
          </p:nvPr>
        </p:nvSpPr>
        <p:spPr/>
        <p:txBody>
          <a:bodyPr/>
          <a:lstStyle/>
          <a:p>
            <a:r>
              <a:rPr lang="en-IN" dirty="0"/>
              <a:t>BATCH NO:20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17</a:t>
            </a:fld>
            <a:endParaRPr lang="en-IN"/>
          </a:p>
        </p:txBody>
      </p:sp>
      <p:pic>
        <p:nvPicPr>
          <p:cNvPr id="7" name="Picture 6">
            <a:extLst>
              <a:ext uri="{FF2B5EF4-FFF2-40B4-BE49-F238E27FC236}">
                <a16:creationId xmlns:a16="http://schemas.microsoft.com/office/drawing/2014/main" id="{6B12C6BE-A03E-BFE0-6094-173BC7344D88}"/>
              </a:ext>
            </a:extLst>
          </p:cNvPr>
          <p:cNvPicPr>
            <a:picLocks noChangeAspect="1"/>
          </p:cNvPicPr>
          <p:nvPr/>
        </p:nvPicPr>
        <p:blipFill>
          <a:blip r:embed="rId2"/>
          <a:stretch>
            <a:fillRect/>
          </a:stretch>
        </p:blipFill>
        <p:spPr>
          <a:xfrm>
            <a:off x="827584" y="1628800"/>
            <a:ext cx="7272808" cy="4411255"/>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680" y="-171400"/>
            <a:ext cx="7772400" cy="1609344"/>
          </a:xfrm>
        </p:spPr>
        <p:txBody>
          <a:bodyPr>
            <a:normAutofit/>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24-06-2024</a:t>
            </a:fld>
            <a:endParaRPr lang="en-IN"/>
          </a:p>
        </p:txBody>
      </p:sp>
      <p:sp>
        <p:nvSpPr>
          <p:cNvPr id="4" name="Footer Placeholder 3"/>
          <p:cNvSpPr>
            <a:spLocks noGrp="1"/>
          </p:cNvSpPr>
          <p:nvPr>
            <p:ph type="ftr" sz="quarter" idx="11"/>
          </p:nvPr>
        </p:nvSpPr>
        <p:spPr/>
        <p:txBody>
          <a:bodyPr/>
          <a:lstStyle/>
          <a:p>
            <a:r>
              <a:rPr lang="en-IN" dirty="0"/>
              <a:t>BATCH NO:20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pic>
        <p:nvPicPr>
          <p:cNvPr id="8" name="Picture 7">
            <a:extLst>
              <a:ext uri="{FF2B5EF4-FFF2-40B4-BE49-F238E27FC236}">
                <a16:creationId xmlns:a16="http://schemas.microsoft.com/office/drawing/2014/main" id="{E25ED375-309B-5A9F-1B30-C9E80F528872}"/>
              </a:ext>
            </a:extLst>
          </p:cNvPr>
          <p:cNvPicPr>
            <a:picLocks noChangeAspect="1"/>
          </p:cNvPicPr>
          <p:nvPr/>
        </p:nvPicPr>
        <p:blipFill>
          <a:blip r:embed="rId2"/>
          <a:stretch>
            <a:fillRect/>
          </a:stretch>
        </p:blipFill>
        <p:spPr>
          <a:xfrm>
            <a:off x="1907703" y="1268761"/>
            <a:ext cx="5328593" cy="4824536"/>
          </a:xfrm>
          <a:prstGeom prst="rect">
            <a:avLst/>
          </a:prstGeom>
        </p:spPr>
      </p:pic>
    </p:spTree>
    <p:extLst>
      <p:ext uri="{BB962C8B-B14F-4D97-AF65-F5344CB8AC3E}">
        <p14:creationId xmlns:p14="http://schemas.microsoft.com/office/powerpoint/2010/main" val="150682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35144"/>
            <a:ext cx="8229600" cy="836711"/>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24-06-2024</a:t>
            </a:fld>
            <a:endParaRPr lang="en-IN"/>
          </a:p>
        </p:txBody>
      </p:sp>
      <p:sp>
        <p:nvSpPr>
          <p:cNvPr id="4" name="Footer Placeholder 3"/>
          <p:cNvSpPr>
            <a:spLocks noGrp="1"/>
          </p:cNvSpPr>
          <p:nvPr>
            <p:ph type="ftr" sz="quarter" idx="11"/>
          </p:nvPr>
        </p:nvSpPr>
        <p:spPr/>
        <p:txBody>
          <a:bodyPr/>
          <a:lstStyle/>
          <a:p>
            <a:r>
              <a:rPr lang="en-IN" dirty="0"/>
              <a:t>BATCH NO:20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19</a:t>
            </a:fld>
            <a:endParaRPr lang="en-IN"/>
          </a:p>
        </p:txBody>
      </p:sp>
      <p:pic>
        <p:nvPicPr>
          <p:cNvPr id="7" name="Picture 6">
            <a:extLst>
              <a:ext uri="{FF2B5EF4-FFF2-40B4-BE49-F238E27FC236}">
                <a16:creationId xmlns:a16="http://schemas.microsoft.com/office/drawing/2014/main" id="{7ABBE60F-5652-B59F-9737-109EE12E36C0}"/>
              </a:ext>
            </a:extLst>
          </p:cNvPr>
          <p:cNvPicPr>
            <a:picLocks noChangeAspect="1"/>
          </p:cNvPicPr>
          <p:nvPr/>
        </p:nvPicPr>
        <p:blipFill>
          <a:blip r:embed="rId2"/>
          <a:stretch>
            <a:fillRect/>
          </a:stretch>
        </p:blipFill>
        <p:spPr>
          <a:xfrm>
            <a:off x="395536" y="1700807"/>
            <a:ext cx="7955599" cy="4032449"/>
          </a:xfrm>
          <a:prstGeom prst="rect">
            <a:avLst/>
          </a:prstGeom>
        </p:spPr>
      </p:pic>
    </p:spTree>
    <p:extLst>
      <p:ext uri="{BB962C8B-B14F-4D97-AF65-F5344CB8AC3E}">
        <p14:creationId xmlns:p14="http://schemas.microsoft.com/office/powerpoint/2010/main" val="380770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267744" y="6348844"/>
            <a:ext cx="4824536" cy="365125"/>
          </a:xfrm>
        </p:spPr>
        <p:txBody>
          <a:bodyPr/>
          <a:lstStyle/>
          <a:p>
            <a:r>
              <a:rPr lang="en-IN" dirty="0"/>
              <a:t>BATCH NO:20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a:latin typeface="Times New Roman" pitchFamily="18" charset="0"/>
                <a:cs typeface="Times New Roman" pitchFamily="18" charset="0"/>
              </a:rPr>
              <a:t>REFERENCES</a:t>
            </a: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3A34B77-5AC3-4083-AF75-FC3E929854C7}"/>
              </a:ext>
            </a:extLst>
          </p:cNvPr>
          <p:cNvSpPr>
            <a:spLocks noGrp="1"/>
          </p:cNvSpPr>
          <p:nvPr>
            <p:ph type="dt" sz="half" idx="10"/>
          </p:nvPr>
        </p:nvSpPr>
        <p:spPr/>
        <p:txBody>
          <a:bodyPr/>
          <a:lstStyle/>
          <a:p>
            <a:r>
              <a:rPr lang="en-US" dirty="0"/>
              <a:t>24-06-2024</a:t>
            </a:r>
            <a:endParaRPr lang="en-IN" dirty="0"/>
          </a:p>
        </p:txBody>
      </p:sp>
    </p:spTree>
    <p:extLst>
      <p:ext uri="{BB962C8B-B14F-4D97-AF65-F5344CB8AC3E}">
        <p14:creationId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17FB-0DA0-F993-4DA4-DDB004A6C39A}"/>
              </a:ext>
            </a:extLst>
          </p:cNvPr>
          <p:cNvSpPr>
            <a:spLocks noGrp="1"/>
          </p:cNvSpPr>
          <p:nvPr>
            <p:ph type="title"/>
          </p:nvPr>
        </p:nvSpPr>
        <p:spPr>
          <a:xfrm>
            <a:off x="-2124744" y="332656"/>
            <a:ext cx="7772400" cy="1609344"/>
          </a:xfrm>
        </p:spPr>
        <p: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Class Diagram</a:t>
            </a:r>
            <a:br>
              <a:rPr lang="en-US" sz="4400" dirty="0">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40FC0827-B04D-0FE8-F308-7DEF00B043EA}"/>
              </a:ext>
            </a:extLst>
          </p:cNvPr>
          <p:cNvSpPr>
            <a:spLocks noGrp="1"/>
          </p:cNvSpPr>
          <p:nvPr>
            <p:ph type="dt" sz="half" idx="10"/>
          </p:nvPr>
        </p:nvSpPr>
        <p:spPr/>
        <p:txBody>
          <a:bodyPr/>
          <a:lstStyle/>
          <a:p>
            <a:fld id="{29B7F2CF-3883-4F4C-B632-6E38E4E094B5}" type="datetime1">
              <a:rPr lang="en-IN" smtClean="0"/>
              <a:t>24-06-2024</a:t>
            </a:fld>
            <a:endParaRPr lang="en-IN"/>
          </a:p>
        </p:txBody>
      </p:sp>
      <p:sp>
        <p:nvSpPr>
          <p:cNvPr id="5" name="Footer Placeholder 4">
            <a:extLst>
              <a:ext uri="{FF2B5EF4-FFF2-40B4-BE49-F238E27FC236}">
                <a16:creationId xmlns:a16="http://schemas.microsoft.com/office/drawing/2014/main" id="{4B83E4A0-AB76-BB04-5285-1346E0262EAE}"/>
              </a:ext>
            </a:extLst>
          </p:cNvPr>
          <p:cNvSpPr>
            <a:spLocks noGrp="1"/>
          </p:cNvSpPr>
          <p:nvPr>
            <p:ph type="ftr" sz="quarter" idx="11"/>
          </p:nvPr>
        </p:nvSpPr>
        <p:spPr/>
        <p:txBody>
          <a:bodyPr/>
          <a:lstStyle/>
          <a:p>
            <a:r>
              <a:rPr lang="en-IN" dirty="0"/>
              <a:t>BATCH NO:20        DEPARTMENT OF COMPUTER SCIENCE &amp; ENGINEERING</a:t>
            </a:r>
          </a:p>
        </p:txBody>
      </p:sp>
      <p:sp>
        <p:nvSpPr>
          <p:cNvPr id="6" name="Slide Number Placeholder 5">
            <a:extLst>
              <a:ext uri="{FF2B5EF4-FFF2-40B4-BE49-F238E27FC236}">
                <a16:creationId xmlns:a16="http://schemas.microsoft.com/office/drawing/2014/main" id="{02EC6527-3501-F6FA-8F7F-2069EEEBAAFF}"/>
              </a:ext>
            </a:extLst>
          </p:cNvPr>
          <p:cNvSpPr>
            <a:spLocks noGrp="1"/>
          </p:cNvSpPr>
          <p:nvPr>
            <p:ph type="sldNum" sz="quarter" idx="12"/>
          </p:nvPr>
        </p:nvSpPr>
        <p:spPr/>
        <p:txBody>
          <a:bodyPr/>
          <a:lstStyle/>
          <a:p>
            <a:fld id="{FA00FD27-8DB0-4CB2-BD37-BEA95C6A1008}" type="slidenum">
              <a:rPr lang="en-IN" smtClean="0"/>
              <a:t>20</a:t>
            </a:fld>
            <a:endParaRPr lang="en-IN"/>
          </a:p>
        </p:txBody>
      </p:sp>
      <p:pic>
        <p:nvPicPr>
          <p:cNvPr id="9" name="Picture 8">
            <a:extLst>
              <a:ext uri="{FF2B5EF4-FFF2-40B4-BE49-F238E27FC236}">
                <a16:creationId xmlns:a16="http://schemas.microsoft.com/office/drawing/2014/main" id="{A92396E9-1AD0-D84E-7397-662C424B8199}"/>
              </a:ext>
            </a:extLst>
          </p:cNvPr>
          <p:cNvPicPr>
            <a:picLocks noChangeAspect="1"/>
          </p:cNvPicPr>
          <p:nvPr/>
        </p:nvPicPr>
        <p:blipFill>
          <a:blip r:embed="rId2"/>
          <a:stretch>
            <a:fillRect/>
          </a:stretch>
        </p:blipFill>
        <p:spPr>
          <a:xfrm>
            <a:off x="755576" y="1412776"/>
            <a:ext cx="7128792" cy="4344013"/>
          </a:xfrm>
          <a:prstGeom prst="rect">
            <a:avLst/>
          </a:prstGeom>
        </p:spPr>
      </p:pic>
    </p:spTree>
    <p:extLst>
      <p:ext uri="{BB962C8B-B14F-4D97-AF65-F5344CB8AC3E}">
        <p14:creationId xmlns:p14="http://schemas.microsoft.com/office/powerpoint/2010/main" val="146019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6" y="32040"/>
            <a:ext cx="7772400" cy="1609344"/>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Activity Diagram</a:t>
            </a: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24-06-2024</a:t>
            </a:fld>
            <a:endParaRPr lang="en-IN"/>
          </a:p>
        </p:txBody>
      </p:sp>
      <p:sp>
        <p:nvSpPr>
          <p:cNvPr id="4" name="Footer Placeholder 3"/>
          <p:cNvSpPr>
            <a:spLocks noGrp="1"/>
          </p:cNvSpPr>
          <p:nvPr>
            <p:ph type="ftr" sz="quarter" idx="11"/>
          </p:nvPr>
        </p:nvSpPr>
        <p:spPr/>
        <p:txBody>
          <a:bodyPr/>
          <a:lstStyle/>
          <a:p>
            <a:r>
              <a:rPr lang="en-IN" dirty="0"/>
              <a:t>BATCH NO:20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21</a:t>
            </a:fld>
            <a:endParaRPr lang="en-IN"/>
          </a:p>
        </p:txBody>
      </p:sp>
      <p:pic>
        <p:nvPicPr>
          <p:cNvPr id="8" name="Picture 7">
            <a:extLst>
              <a:ext uri="{FF2B5EF4-FFF2-40B4-BE49-F238E27FC236}">
                <a16:creationId xmlns:a16="http://schemas.microsoft.com/office/drawing/2014/main" id="{F8A6D2D7-471A-2999-A713-298B1BE723F5}"/>
              </a:ext>
            </a:extLst>
          </p:cNvPr>
          <p:cNvPicPr>
            <a:picLocks noChangeAspect="1"/>
          </p:cNvPicPr>
          <p:nvPr/>
        </p:nvPicPr>
        <p:blipFill>
          <a:blip r:embed="rId2"/>
          <a:stretch>
            <a:fillRect/>
          </a:stretch>
        </p:blipFill>
        <p:spPr>
          <a:xfrm>
            <a:off x="1115616" y="1609344"/>
            <a:ext cx="6624736" cy="4411944"/>
          </a:xfrm>
          <a:prstGeom prst="rect">
            <a:avLst/>
          </a:prstGeom>
        </p:spPr>
      </p:pic>
    </p:spTree>
    <p:extLst>
      <p:ext uri="{BB962C8B-B14F-4D97-AF65-F5344CB8AC3E}">
        <p14:creationId xmlns:p14="http://schemas.microsoft.com/office/powerpoint/2010/main" val="359881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F5FC-0CF3-EDE6-26B0-7BB3FCF3EF0A}"/>
              </a:ext>
            </a:extLst>
          </p:cNvPr>
          <p:cNvSpPr>
            <a:spLocks noGrp="1"/>
          </p:cNvSpPr>
          <p:nvPr>
            <p:ph type="title"/>
          </p:nvPr>
        </p:nvSpPr>
        <p:spPr>
          <a:xfrm>
            <a:off x="-2209800" y="462287"/>
            <a:ext cx="8229600" cy="1143000"/>
          </a:xfrm>
        </p:spPr>
        <p: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Diagram</a:t>
            </a:r>
            <a:br>
              <a:rPr lang="en-US" sz="4400" dirty="0">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A13AE81D-87ED-C62D-0F69-5465AC2D8B31}"/>
              </a:ext>
            </a:extLst>
          </p:cNvPr>
          <p:cNvSpPr>
            <a:spLocks noGrp="1"/>
          </p:cNvSpPr>
          <p:nvPr>
            <p:ph type="dt" sz="half" idx="10"/>
          </p:nvPr>
        </p:nvSpPr>
        <p:spPr/>
        <p:txBody>
          <a:bodyPr/>
          <a:lstStyle/>
          <a:p>
            <a:fld id="{29B7F2CF-3883-4F4C-B632-6E38E4E094B5}" type="datetime1">
              <a:rPr lang="en-IN" smtClean="0"/>
              <a:t>24-06-2024</a:t>
            </a:fld>
            <a:endParaRPr lang="en-IN"/>
          </a:p>
        </p:txBody>
      </p:sp>
      <p:sp>
        <p:nvSpPr>
          <p:cNvPr id="5" name="Footer Placeholder 4">
            <a:extLst>
              <a:ext uri="{FF2B5EF4-FFF2-40B4-BE49-F238E27FC236}">
                <a16:creationId xmlns:a16="http://schemas.microsoft.com/office/drawing/2014/main" id="{623FCEC8-8FE5-1672-5B72-E8231AAEFBB3}"/>
              </a:ext>
            </a:extLst>
          </p:cNvPr>
          <p:cNvSpPr>
            <a:spLocks noGrp="1"/>
          </p:cNvSpPr>
          <p:nvPr>
            <p:ph type="ftr" sz="quarter" idx="11"/>
          </p:nvPr>
        </p:nvSpPr>
        <p:spPr/>
        <p:txBody>
          <a:bodyPr/>
          <a:lstStyle/>
          <a:p>
            <a:r>
              <a:rPr lang="en-IN" dirty="0"/>
              <a:t>BATCH NO:20       DEPARTMENT OF COMPUTER SCIENCE &amp; ENGINEERING</a:t>
            </a:r>
          </a:p>
        </p:txBody>
      </p:sp>
      <p:sp>
        <p:nvSpPr>
          <p:cNvPr id="6" name="Slide Number Placeholder 5">
            <a:extLst>
              <a:ext uri="{FF2B5EF4-FFF2-40B4-BE49-F238E27FC236}">
                <a16:creationId xmlns:a16="http://schemas.microsoft.com/office/drawing/2014/main" id="{2DCDA09C-5F81-573B-AA53-7C42278390D0}"/>
              </a:ext>
            </a:extLst>
          </p:cNvPr>
          <p:cNvSpPr>
            <a:spLocks noGrp="1"/>
          </p:cNvSpPr>
          <p:nvPr>
            <p:ph type="sldNum" sz="quarter" idx="12"/>
          </p:nvPr>
        </p:nvSpPr>
        <p:spPr/>
        <p:txBody>
          <a:bodyPr/>
          <a:lstStyle/>
          <a:p>
            <a:fld id="{FA00FD27-8DB0-4CB2-BD37-BEA95C6A1008}" type="slidenum">
              <a:rPr lang="en-IN" smtClean="0"/>
              <a:t>22</a:t>
            </a:fld>
            <a:endParaRPr lang="en-IN"/>
          </a:p>
        </p:txBody>
      </p:sp>
      <p:pic>
        <p:nvPicPr>
          <p:cNvPr id="8" name="Picture 7">
            <a:extLst>
              <a:ext uri="{FF2B5EF4-FFF2-40B4-BE49-F238E27FC236}">
                <a16:creationId xmlns:a16="http://schemas.microsoft.com/office/drawing/2014/main" id="{12B5FF36-64DE-3084-AEA8-B66295D26E86}"/>
              </a:ext>
            </a:extLst>
          </p:cNvPr>
          <p:cNvPicPr>
            <a:picLocks noChangeAspect="1"/>
          </p:cNvPicPr>
          <p:nvPr/>
        </p:nvPicPr>
        <p:blipFill>
          <a:blip r:embed="rId2"/>
          <a:stretch>
            <a:fillRect/>
          </a:stretch>
        </p:blipFill>
        <p:spPr>
          <a:xfrm>
            <a:off x="827584" y="1772817"/>
            <a:ext cx="7200800" cy="4248472"/>
          </a:xfrm>
          <a:prstGeom prst="rect">
            <a:avLst/>
          </a:prstGeom>
        </p:spPr>
      </p:pic>
    </p:spTree>
    <p:extLst>
      <p:ext uri="{BB962C8B-B14F-4D97-AF65-F5344CB8AC3E}">
        <p14:creationId xmlns:p14="http://schemas.microsoft.com/office/powerpoint/2010/main" val="310443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INTEGRATION TESTING</a:t>
            </a:r>
          </a:p>
          <a:p>
            <a:r>
              <a:rPr lang="en-US" sz="2000" dirty="0">
                <a:latin typeface="Times New Roman" pitchFamily="18" charset="0"/>
                <a:cs typeface="Times New Roman" pitchFamily="18" charset="0"/>
              </a:rPr>
              <a:t>FUNCTIONAL TESTING</a:t>
            </a:r>
          </a:p>
          <a:p>
            <a:r>
              <a:rPr lang="en-US" sz="2000" dirty="0">
                <a:latin typeface="Times New Roman" pitchFamily="18" charset="0"/>
                <a:cs typeface="Times New Roman" pitchFamily="18" charset="0"/>
              </a:rPr>
              <a:t>WHITE BOX TESTING</a:t>
            </a:r>
          </a:p>
          <a:p>
            <a:r>
              <a:rPr lang="en-US" sz="2000" dirty="0">
                <a:latin typeface="Times New Roman" pitchFamily="18" charset="0"/>
                <a:cs typeface="Times New Roman" pitchFamily="18" charset="0"/>
              </a:rPr>
              <a:t>BLACK BOX TESTING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047900" y="6400799"/>
            <a:ext cx="5048200" cy="365125"/>
          </a:xfrm>
        </p:spPr>
        <p:txBody>
          <a:bodyPr/>
          <a:lstStyle/>
          <a:p>
            <a:r>
              <a:rPr lang="en-IN" dirty="0"/>
              <a:t>BATCH NO: 20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23</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55F7E947-6EBB-4466-B3E0-3D5786C91D3C}"/>
              </a:ext>
            </a:extLst>
          </p:cNvPr>
          <p:cNvSpPr>
            <a:spLocks noGrp="1"/>
          </p:cNvSpPr>
          <p:nvPr>
            <p:ph type="dt" sz="half" idx="10"/>
          </p:nvPr>
        </p:nvSpPr>
        <p:spPr/>
        <p:txBody>
          <a:bodyPr/>
          <a:lstStyle/>
          <a:p>
            <a:fld id="{F831E1D1-EA1C-4003-AE43-53F24840C406}" type="datetime1">
              <a:rPr lang="en-IN" smtClean="0"/>
              <a:t>24-06-2024</a:t>
            </a:fld>
            <a:endParaRPr lang="en-IN"/>
          </a:p>
        </p:txBody>
      </p:sp>
    </p:spTree>
    <p:extLst>
      <p:ext uri="{BB962C8B-B14F-4D97-AF65-F5344CB8AC3E}">
        <p14:creationId xmlns:p14="http://schemas.microsoft.com/office/powerpoint/2010/main" val="2419782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DAC4E-B8CE-E13E-BB70-E42F4DDE3B1B}"/>
              </a:ext>
            </a:extLst>
          </p:cNvPr>
          <p:cNvSpPr>
            <a:spLocks noGrp="1"/>
          </p:cNvSpPr>
          <p:nvPr>
            <p:ph type="dt" sz="half" idx="10"/>
          </p:nvPr>
        </p:nvSpPr>
        <p:spPr/>
        <p:txBody>
          <a:bodyPr/>
          <a:lstStyle/>
          <a:p>
            <a:fld id="{87F564BA-3FA0-4446-8EC9-56CEFF197DD0}" type="datetime1">
              <a:rPr lang="en-IN" smtClean="0"/>
              <a:t>24-06-2024</a:t>
            </a:fld>
            <a:endParaRPr lang="en-IN"/>
          </a:p>
        </p:txBody>
      </p:sp>
      <p:sp>
        <p:nvSpPr>
          <p:cNvPr id="3" name="Footer Placeholder 2">
            <a:extLst>
              <a:ext uri="{FF2B5EF4-FFF2-40B4-BE49-F238E27FC236}">
                <a16:creationId xmlns:a16="http://schemas.microsoft.com/office/drawing/2014/main" id="{94C61F75-DEA1-839E-115C-B38332A06DFA}"/>
              </a:ext>
            </a:extLst>
          </p:cNvPr>
          <p:cNvSpPr>
            <a:spLocks noGrp="1"/>
          </p:cNvSpPr>
          <p:nvPr>
            <p:ph type="ftr" sz="quarter" idx="11"/>
          </p:nvPr>
        </p:nvSpPr>
        <p:spPr>
          <a:xfrm>
            <a:off x="1943708" y="6356350"/>
            <a:ext cx="5256584" cy="365125"/>
          </a:xfrm>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A16DFD71-BB09-9B27-F859-CA47AD8B9178}"/>
              </a:ext>
            </a:extLst>
          </p:cNvPr>
          <p:cNvSpPr>
            <a:spLocks noGrp="1"/>
          </p:cNvSpPr>
          <p:nvPr>
            <p:ph type="sldNum" sz="quarter" idx="12"/>
          </p:nvPr>
        </p:nvSpPr>
        <p:spPr/>
        <p:txBody>
          <a:bodyPr/>
          <a:lstStyle/>
          <a:p>
            <a:fld id="{669AD40C-E5A7-4132-A31D-54A4D1BB6E89}" type="slidenum">
              <a:rPr lang="en-IN" smtClean="0"/>
              <a:t>24</a:t>
            </a:fld>
            <a:endParaRPr lang="en-IN"/>
          </a:p>
        </p:txBody>
      </p:sp>
      <p:sp>
        <p:nvSpPr>
          <p:cNvPr id="7" name="Rectangle 3">
            <a:extLst>
              <a:ext uri="{FF2B5EF4-FFF2-40B4-BE49-F238E27FC236}">
                <a16:creationId xmlns:a16="http://schemas.microsoft.com/office/drawing/2014/main" id="{FA80B22B-DCCC-EBE6-8AD0-7D93A3E2438C}"/>
              </a:ext>
            </a:extLst>
          </p:cNvPr>
          <p:cNvSpPr>
            <a:spLocks noChangeArrowheads="1"/>
          </p:cNvSpPr>
          <p:nvPr/>
        </p:nvSpPr>
        <p:spPr bwMode="auto">
          <a:xfrm>
            <a:off x="323528" y="1722927"/>
            <a:ext cx="8280920"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 "Buy Now, Pay Later" (BNPL) system, unit testing entails examining each system component to make sure it operates as intended. Numerous situations, including varying payment frequency, interest rates, and boundary conditions, are covered by the tests. To maintain system dependability and find issues early in development, it’s essential to automate tests, make sure there is code coverage, and do regression testing.</a:t>
            </a:r>
          </a:p>
        </p:txBody>
      </p:sp>
      <p:sp>
        <p:nvSpPr>
          <p:cNvPr id="9" name="TextBox 8">
            <a:extLst>
              <a:ext uri="{FF2B5EF4-FFF2-40B4-BE49-F238E27FC236}">
                <a16:creationId xmlns:a16="http://schemas.microsoft.com/office/drawing/2014/main" id="{B4C95E63-1F89-9B7C-F7F1-8C0141B625C2}"/>
              </a:ext>
            </a:extLst>
          </p:cNvPr>
          <p:cNvSpPr txBox="1"/>
          <p:nvPr/>
        </p:nvSpPr>
        <p:spPr>
          <a:xfrm>
            <a:off x="611560" y="764704"/>
            <a:ext cx="4572000"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UNIT TESTING</a:t>
            </a:r>
          </a:p>
        </p:txBody>
      </p:sp>
    </p:spTree>
    <p:extLst>
      <p:ext uri="{BB962C8B-B14F-4D97-AF65-F5344CB8AC3E}">
        <p14:creationId xmlns:p14="http://schemas.microsoft.com/office/powerpoint/2010/main" val="164437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DAC4E-B8CE-E13E-BB70-E42F4DDE3B1B}"/>
              </a:ext>
            </a:extLst>
          </p:cNvPr>
          <p:cNvSpPr>
            <a:spLocks noGrp="1"/>
          </p:cNvSpPr>
          <p:nvPr>
            <p:ph type="dt" sz="half" idx="10"/>
          </p:nvPr>
        </p:nvSpPr>
        <p:spPr/>
        <p:txBody>
          <a:bodyPr/>
          <a:lstStyle/>
          <a:p>
            <a:fld id="{87F564BA-3FA0-4446-8EC9-56CEFF197DD0}" type="datetime1">
              <a:rPr lang="en-IN" smtClean="0"/>
              <a:t>24-06-2024</a:t>
            </a:fld>
            <a:endParaRPr lang="en-IN"/>
          </a:p>
        </p:txBody>
      </p:sp>
      <p:sp>
        <p:nvSpPr>
          <p:cNvPr id="3" name="Footer Placeholder 2">
            <a:extLst>
              <a:ext uri="{FF2B5EF4-FFF2-40B4-BE49-F238E27FC236}">
                <a16:creationId xmlns:a16="http://schemas.microsoft.com/office/drawing/2014/main" id="{94C61F75-DEA1-839E-115C-B38332A06DFA}"/>
              </a:ext>
            </a:extLst>
          </p:cNvPr>
          <p:cNvSpPr>
            <a:spLocks noGrp="1"/>
          </p:cNvSpPr>
          <p:nvPr>
            <p:ph type="ftr" sz="quarter" idx="11"/>
          </p:nvPr>
        </p:nvSpPr>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A16DFD71-BB09-9B27-F859-CA47AD8B9178}"/>
              </a:ext>
            </a:extLst>
          </p:cNvPr>
          <p:cNvSpPr>
            <a:spLocks noGrp="1"/>
          </p:cNvSpPr>
          <p:nvPr>
            <p:ph type="sldNum" sz="quarter" idx="12"/>
          </p:nvPr>
        </p:nvSpPr>
        <p:spPr/>
        <p:txBody>
          <a:bodyPr/>
          <a:lstStyle/>
          <a:p>
            <a:fld id="{669AD40C-E5A7-4132-A31D-54A4D1BB6E89}" type="slidenum">
              <a:rPr lang="en-IN" smtClean="0"/>
              <a:t>25</a:t>
            </a:fld>
            <a:endParaRPr lang="en-IN"/>
          </a:p>
        </p:txBody>
      </p:sp>
      <p:sp>
        <p:nvSpPr>
          <p:cNvPr id="9" name="TextBox 8">
            <a:extLst>
              <a:ext uri="{FF2B5EF4-FFF2-40B4-BE49-F238E27FC236}">
                <a16:creationId xmlns:a16="http://schemas.microsoft.com/office/drawing/2014/main" id="{B4C95E63-1F89-9B7C-F7F1-8C0141B625C2}"/>
              </a:ext>
            </a:extLst>
          </p:cNvPr>
          <p:cNvSpPr txBox="1"/>
          <p:nvPr/>
        </p:nvSpPr>
        <p:spPr>
          <a:xfrm>
            <a:off x="611560" y="764704"/>
            <a:ext cx="4572000"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TESTING</a:t>
            </a:r>
          </a:p>
        </p:txBody>
      </p:sp>
      <p:sp>
        <p:nvSpPr>
          <p:cNvPr id="5" name="Rectangle 1">
            <a:extLst>
              <a:ext uri="{FF2B5EF4-FFF2-40B4-BE49-F238E27FC236}">
                <a16:creationId xmlns:a16="http://schemas.microsoft.com/office/drawing/2014/main" id="{169E85A5-9453-56F1-80F4-59D8428079BF}"/>
              </a:ext>
            </a:extLst>
          </p:cNvPr>
          <p:cNvSpPr>
            <a:spLocks noChangeArrowheads="1"/>
          </p:cNvSpPr>
          <p:nvPr/>
        </p:nvSpPr>
        <p:spPr bwMode="auto">
          <a:xfrm>
            <a:off x="307127" y="1951962"/>
            <a:ext cx="8513345"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purpose of integration testing for a "Buy Now, Pay Later" (BNPL) system is to confirm that all of its parts payment gateways, credit checks, account management, inventory systems, communication channels, analytics tools, and security measures work together seamlessly. This testing ensures that consumers will have a dependable and secure BNPL experience by guaranteeing seamless integration.</a:t>
            </a:r>
          </a:p>
        </p:txBody>
      </p:sp>
    </p:spTree>
    <p:extLst>
      <p:ext uri="{BB962C8B-B14F-4D97-AF65-F5344CB8AC3E}">
        <p14:creationId xmlns:p14="http://schemas.microsoft.com/office/powerpoint/2010/main" val="3763750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DAC4E-B8CE-E13E-BB70-E42F4DDE3B1B}"/>
              </a:ext>
            </a:extLst>
          </p:cNvPr>
          <p:cNvSpPr>
            <a:spLocks noGrp="1"/>
          </p:cNvSpPr>
          <p:nvPr>
            <p:ph type="dt" sz="half" idx="10"/>
          </p:nvPr>
        </p:nvSpPr>
        <p:spPr/>
        <p:txBody>
          <a:bodyPr/>
          <a:lstStyle/>
          <a:p>
            <a:fld id="{87F564BA-3FA0-4446-8EC9-56CEFF197DD0}" type="datetime1">
              <a:rPr lang="en-IN" smtClean="0"/>
              <a:t>24-06-2024</a:t>
            </a:fld>
            <a:endParaRPr lang="en-IN"/>
          </a:p>
        </p:txBody>
      </p:sp>
      <p:sp>
        <p:nvSpPr>
          <p:cNvPr id="3" name="Footer Placeholder 2">
            <a:extLst>
              <a:ext uri="{FF2B5EF4-FFF2-40B4-BE49-F238E27FC236}">
                <a16:creationId xmlns:a16="http://schemas.microsoft.com/office/drawing/2014/main" id="{94C61F75-DEA1-839E-115C-B38332A06DFA}"/>
              </a:ext>
            </a:extLst>
          </p:cNvPr>
          <p:cNvSpPr>
            <a:spLocks noGrp="1"/>
          </p:cNvSpPr>
          <p:nvPr>
            <p:ph type="ftr" sz="quarter" idx="11"/>
          </p:nvPr>
        </p:nvSpPr>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A16DFD71-BB09-9B27-F859-CA47AD8B9178}"/>
              </a:ext>
            </a:extLst>
          </p:cNvPr>
          <p:cNvSpPr>
            <a:spLocks noGrp="1"/>
          </p:cNvSpPr>
          <p:nvPr>
            <p:ph type="sldNum" sz="quarter" idx="12"/>
          </p:nvPr>
        </p:nvSpPr>
        <p:spPr/>
        <p:txBody>
          <a:bodyPr/>
          <a:lstStyle/>
          <a:p>
            <a:fld id="{669AD40C-E5A7-4132-A31D-54A4D1BB6E89}" type="slidenum">
              <a:rPr lang="en-IN" smtClean="0"/>
              <a:t>26</a:t>
            </a:fld>
            <a:endParaRPr lang="en-IN"/>
          </a:p>
        </p:txBody>
      </p:sp>
      <p:sp>
        <p:nvSpPr>
          <p:cNvPr id="9" name="TextBox 8">
            <a:extLst>
              <a:ext uri="{FF2B5EF4-FFF2-40B4-BE49-F238E27FC236}">
                <a16:creationId xmlns:a16="http://schemas.microsoft.com/office/drawing/2014/main" id="{B4C95E63-1F89-9B7C-F7F1-8C0141B625C2}"/>
              </a:ext>
            </a:extLst>
          </p:cNvPr>
          <p:cNvSpPr txBox="1"/>
          <p:nvPr/>
        </p:nvSpPr>
        <p:spPr>
          <a:xfrm>
            <a:off x="611560" y="764704"/>
            <a:ext cx="4572000"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FUNCTIONAL  TESTING</a:t>
            </a:r>
          </a:p>
        </p:txBody>
      </p:sp>
      <p:sp>
        <p:nvSpPr>
          <p:cNvPr id="6" name="Rectangle 1">
            <a:extLst>
              <a:ext uri="{FF2B5EF4-FFF2-40B4-BE49-F238E27FC236}">
                <a16:creationId xmlns:a16="http://schemas.microsoft.com/office/drawing/2014/main" id="{C5F7A42F-4C6A-FAE4-948D-C75FD2A35833}"/>
              </a:ext>
            </a:extLst>
          </p:cNvPr>
          <p:cNvSpPr>
            <a:spLocks noChangeArrowheads="1"/>
          </p:cNvSpPr>
          <p:nvPr/>
        </p:nvSpPr>
        <p:spPr bwMode="auto">
          <a:xfrm>
            <a:off x="251520" y="1587186"/>
            <a:ext cx="8784976"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Verifying the features and functions of a "Buy Now, Pay Later" (BNPL) system is the</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goal of functional testing. It guarantees easy registration, product selection, BNPL transaction initiation, payment processing, and account management for users. Additionally, interfaces with payment gateways, credit checks, and communication channels are validated during this testing. Functional testing ensures that customers have a dependable and smooth BNPL experience by carefully evaluating the system's behavior.</a:t>
            </a:r>
          </a:p>
        </p:txBody>
      </p:sp>
    </p:spTree>
    <p:extLst>
      <p:ext uri="{BB962C8B-B14F-4D97-AF65-F5344CB8AC3E}">
        <p14:creationId xmlns:p14="http://schemas.microsoft.com/office/powerpoint/2010/main" val="3504360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DAC4E-B8CE-E13E-BB70-E42F4DDE3B1B}"/>
              </a:ext>
            </a:extLst>
          </p:cNvPr>
          <p:cNvSpPr>
            <a:spLocks noGrp="1"/>
          </p:cNvSpPr>
          <p:nvPr>
            <p:ph type="dt" sz="half" idx="10"/>
          </p:nvPr>
        </p:nvSpPr>
        <p:spPr/>
        <p:txBody>
          <a:bodyPr/>
          <a:lstStyle/>
          <a:p>
            <a:fld id="{87F564BA-3FA0-4446-8EC9-56CEFF197DD0}" type="datetime1">
              <a:rPr lang="en-IN" smtClean="0"/>
              <a:t>24-06-2024</a:t>
            </a:fld>
            <a:endParaRPr lang="en-IN"/>
          </a:p>
        </p:txBody>
      </p:sp>
      <p:sp>
        <p:nvSpPr>
          <p:cNvPr id="3" name="Footer Placeholder 2">
            <a:extLst>
              <a:ext uri="{FF2B5EF4-FFF2-40B4-BE49-F238E27FC236}">
                <a16:creationId xmlns:a16="http://schemas.microsoft.com/office/drawing/2014/main" id="{94C61F75-DEA1-839E-115C-B38332A06DFA}"/>
              </a:ext>
            </a:extLst>
          </p:cNvPr>
          <p:cNvSpPr>
            <a:spLocks noGrp="1"/>
          </p:cNvSpPr>
          <p:nvPr>
            <p:ph type="ftr" sz="quarter" idx="11"/>
          </p:nvPr>
        </p:nvSpPr>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A16DFD71-BB09-9B27-F859-CA47AD8B9178}"/>
              </a:ext>
            </a:extLst>
          </p:cNvPr>
          <p:cNvSpPr>
            <a:spLocks noGrp="1"/>
          </p:cNvSpPr>
          <p:nvPr>
            <p:ph type="sldNum" sz="quarter" idx="12"/>
          </p:nvPr>
        </p:nvSpPr>
        <p:spPr/>
        <p:txBody>
          <a:bodyPr/>
          <a:lstStyle/>
          <a:p>
            <a:fld id="{669AD40C-E5A7-4132-A31D-54A4D1BB6E89}" type="slidenum">
              <a:rPr lang="en-IN" smtClean="0"/>
              <a:t>27</a:t>
            </a:fld>
            <a:endParaRPr lang="en-IN"/>
          </a:p>
        </p:txBody>
      </p:sp>
      <p:sp>
        <p:nvSpPr>
          <p:cNvPr id="9" name="TextBox 8">
            <a:extLst>
              <a:ext uri="{FF2B5EF4-FFF2-40B4-BE49-F238E27FC236}">
                <a16:creationId xmlns:a16="http://schemas.microsoft.com/office/drawing/2014/main" id="{B4C95E63-1F89-9B7C-F7F1-8C0141B625C2}"/>
              </a:ext>
            </a:extLst>
          </p:cNvPr>
          <p:cNvSpPr txBox="1"/>
          <p:nvPr/>
        </p:nvSpPr>
        <p:spPr>
          <a:xfrm>
            <a:off x="611560" y="764704"/>
            <a:ext cx="4572000"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WHITEBOX  TESTING</a:t>
            </a:r>
          </a:p>
        </p:txBody>
      </p:sp>
      <p:sp>
        <p:nvSpPr>
          <p:cNvPr id="5" name="Rectangle 1">
            <a:extLst>
              <a:ext uri="{FF2B5EF4-FFF2-40B4-BE49-F238E27FC236}">
                <a16:creationId xmlns:a16="http://schemas.microsoft.com/office/drawing/2014/main" id="{8CC8F944-4E3F-28F5-1A37-856894D37C16}"/>
              </a:ext>
            </a:extLst>
          </p:cNvPr>
          <p:cNvSpPr>
            <a:spLocks noChangeArrowheads="1"/>
          </p:cNvSpPr>
          <p:nvPr/>
        </p:nvSpPr>
        <p:spPr bwMode="auto">
          <a:xfrm>
            <a:off x="457200" y="1515179"/>
            <a:ext cx="8363272"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order to guarantee comprehensive test coverage, white-box testing for a</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"Buy Now, Pay Later" (BNPL) system entails analyzing its underlying structures, code pathways, and logic. This comprises boundary value testing to check inputs at</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their limits, path testing to cover all potential execution paths, integration testing to confirm data flow across modules, and unit testing of individual components. Other essential components include data flow, performance, security testing, and error management. Developers can guarantee the stability, dependability, and security</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the BNPL system by utilizing these tactics.</a:t>
            </a:r>
          </a:p>
        </p:txBody>
      </p:sp>
    </p:spTree>
    <p:extLst>
      <p:ext uri="{BB962C8B-B14F-4D97-AF65-F5344CB8AC3E}">
        <p14:creationId xmlns:p14="http://schemas.microsoft.com/office/powerpoint/2010/main" val="1262699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DAC4E-B8CE-E13E-BB70-E42F4DDE3B1B}"/>
              </a:ext>
            </a:extLst>
          </p:cNvPr>
          <p:cNvSpPr>
            <a:spLocks noGrp="1"/>
          </p:cNvSpPr>
          <p:nvPr>
            <p:ph type="dt" sz="half" idx="10"/>
          </p:nvPr>
        </p:nvSpPr>
        <p:spPr/>
        <p:txBody>
          <a:bodyPr/>
          <a:lstStyle/>
          <a:p>
            <a:fld id="{87F564BA-3FA0-4446-8EC9-56CEFF197DD0}" type="datetime1">
              <a:rPr lang="en-IN" smtClean="0"/>
              <a:t>24-06-2024</a:t>
            </a:fld>
            <a:endParaRPr lang="en-IN"/>
          </a:p>
        </p:txBody>
      </p:sp>
      <p:sp>
        <p:nvSpPr>
          <p:cNvPr id="3" name="Footer Placeholder 2">
            <a:extLst>
              <a:ext uri="{FF2B5EF4-FFF2-40B4-BE49-F238E27FC236}">
                <a16:creationId xmlns:a16="http://schemas.microsoft.com/office/drawing/2014/main" id="{94C61F75-DEA1-839E-115C-B38332A06DFA}"/>
              </a:ext>
            </a:extLst>
          </p:cNvPr>
          <p:cNvSpPr>
            <a:spLocks noGrp="1"/>
          </p:cNvSpPr>
          <p:nvPr>
            <p:ph type="ftr" sz="quarter" idx="11"/>
          </p:nvPr>
        </p:nvSpPr>
        <p:spPr/>
        <p:txBody>
          <a:bodyPr/>
          <a:lstStyle/>
          <a:p>
            <a:r>
              <a:rPr lang="en-IN" dirty="0"/>
              <a:t>BATCH NO: 20       DEPARTMENT OF COMPUTER SCIENCE &amp; ENGINEERING</a:t>
            </a:r>
          </a:p>
        </p:txBody>
      </p:sp>
      <p:sp>
        <p:nvSpPr>
          <p:cNvPr id="4" name="Slide Number Placeholder 3">
            <a:extLst>
              <a:ext uri="{FF2B5EF4-FFF2-40B4-BE49-F238E27FC236}">
                <a16:creationId xmlns:a16="http://schemas.microsoft.com/office/drawing/2014/main" id="{A16DFD71-BB09-9B27-F859-CA47AD8B9178}"/>
              </a:ext>
            </a:extLst>
          </p:cNvPr>
          <p:cNvSpPr>
            <a:spLocks noGrp="1"/>
          </p:cNvSpPr>
          <p:nvPr>
            <p:ph type="sldNum" sz="quarter" idx="12"/>
          </p:nvPr>
        </p:nvSpPr>
        <p:spPr/>
        <p:txBody>
          <a:bodyPr/>
          <a:lstStyle/>
          <a:p>
            <a:fld id="{669AD40C-E5A7-4132-A31D-54A4D1BB6E89}" type="slidenum">
              <a:rPr lang="en-IN" smtClean="0"/>
              <a:t>28</a:t>
            </a:fld>
            <a:endParaRPr lang="en-IN"/>
          </a:p>
        </p:txBody>
      </p:sp>
      <p:sp>
        <p:nvSpPr>
          <p:cNvPr id="9" name="TextBox 8">
            <a:extLst>
              <a:ext uri="{FF2B5EF4-FFF2-40B4-BE49-F238E27FC236}">
                <a16:creationId xmlns:a16="http://schemas.microsoft.com/office/drawing/2014/main" id="{B4C95E63-1F89-9B7C-F7F1-8C0141B625C2}"/>
              </a:ext>
            </a:extLst>
          </p:cNvPr>
          <p:cNvSpPr txBox="1"/>
          <p:nvPr/>
        </p:nvSpPr>
        <p:spPr>
          <a:xfrm>
            <a:off x="611560" y="764704"/>
            <a:ext cx="4572000"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BLACKBOX  TESTING</a:t>
            </a:r>
          </a:p>
        </p:txBody>
      </p:sp>
      <p:sp>
        <p:nvSpPr>
          <p:cNvPr id="7" name="TextBox 6">
            <a:extLst>
              <a:ext uri="{FF2B5EF4-FFF2-40B4-BE49-F238E27FC236}">
                <a16:creationId xmlns:a16="http://schemas.microsoft.com/office/drawing/2014/main" id="{5521A472-2E40-223B-FDBD-21FE797B3312}"/>
              </a:ext>
            </a:extLst>
          </p:cNvPr>
          <p:cNvSpPr txBox="1"/>
          <p:nvPr/>
        </p:nvSpPr>
        <p:spPr>
          <a:xfrm>
            <a:off x="457200" y="1340768"/>
            <a:ext cx="8229600" cy="2951064"/>
          </a:xfrm>
          <a:prstGeom prst="rect">
            <a:avLst/>
          </a:prstGeom>
          <a:noFill/>
        </p:spPr>
        <p:txBody>
          <a:bodyPr wrap="square">
            <a:spAutoFit/>
          </a:bodyPr>
          <a:lstStyle/>
          <a:p>
            <a:pPr algn="just">
              <a:lnSpc>
                <a:spcPct val="150000"/>
              </a:lnSpc>
            </a:pPr>
            <a:br>
              <a:rPr lang="en-US" dirty="0"/>
            </a:b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Black-box testing for a "Buy Now, Pay Later" (BNPL) system utilizing machine learning focuses on evaluating the system's functionality, usability, performance, security, and data quality without requiring knowledge of its internal machine learning algorithms. This testing ensures that the BNPL system meets user requirements and performs reliably in real-world scenarios, without delving into the specifics of its underlying machine learning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15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0197"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a:t>
            </a:r>
          </a:p>
          <a:p>
            <a:pPr algn="l"/>
            <a:r>
              <a:rPr lang="en-IN" sz="2400" b="1" dirty="0">
                <a:latin typeface="Times New Roman" pitchFamily="18" charset="0"/>
                <a:cs typeface="Times New Roman" pitchFamily="18" charset="0"/>
              </a:rPr>
              <a:t> </a:t>
            </a:r>
            <a:endParaRPr lang="en-IN" dirty="0"/>
          </a:p>
        </p:txBody>
      </p:sp>
      <p:sp>
        <p:nvSpPr>
          <p:cNvPr id="5" name="Date Placeholder 4">
            <a:extLst>
              <a:ext uri="{FF2B5EF4-FFF2-40B4-BE49-F238E27FC236}">
                <a16:creationId xmlns:a16="http://schemas.microsoft.com/office/drawing/2014/main" id="{D2A0C2AB-7557-46A6-A6A1-28DABF1AD593}"/>
              </a:ext>
            </a:extLst>
          </p:cNvPr>
          <p:cNvSpPr>
            <a:spLocks noGrp="1"/>
          </p:cNvSpPr>
          <p:nvPr>
            <p:ph type="dt" sz="half" idx="10"/>
          </p:nvPr>
        </p:nvSpPr>
        <p:spPr/>
        <p:txBody>
          <a:bodyPr/>
          <a:lstStyle/>
          <a:p>
            <a:fld id="{69A4E54E-743F-418C-95CA-9BB94F3F30C6}" type="datetime1">
              <a:rPr lang="en-IN" smtClean="0"/>
              <a:t>24-06-2024</a:t>
            </a:fld>
            <a:endParaRPr lang="en-IN"/>
          </a:p>
        </p:txBody>
      </p:sp>
      <p:sp>
        <p:nvSpPr>
          <p:cNvPr id="6" name="Footer Placeholder 5">
            <a:extLst>
              <a:ext uri="{FF2B5EF4-FFF2-40B4-BE49-F238E27FC236}">
                <a16:creationId xmlns:a16="http://schemas.microsoft.com/office/drawing/2014/main" id="{406ABC6C-9360-4E37-A257-79247624A710}"/>
              </a:ext>
            </a:extLst>
          </p:cNvPr>
          <p:cNvSpPr>
            <a:spLocks noGrp="1"/>
          </p:cNvSpPr>
          <p:nvPr>
            <p:ph type="ftr" sz="quarter" idx="11"/>
          </p:nvPr>
        </p:nvSpPr>
        <p:spPr/>
        <p:txBody>
          <a:bodyPr/>
          <a:lstStyle/>
          <a:p>
            <a:r>
              <a:rPr lang="en-IN" dirty="0"/>
              <a:t>BATCH NO: 20       DEPARTMENT OF COMPUTER SCIENCE &amp; ENGINEERING</a:t>
            </a:r>
          </a:p>
        </p:txBody>
      </p:sp>
      <p:sp>
        <p:nvSpPr>
          <p:cNvPr id="7" name="Slide Number Placeholder 6">
            <a:extLst>
              <a:ext uri="{FF2B5EF4-FFF2-40B4-BE49-F238E27FC236}">
                <a16:creationId xmlns:a16="http://schemas.microsoft.com/office/drawing/2014/main" id="{0E8874BE-D6FC-4A35-927C-029BCDACB3FD}"/>
              </a:ext>
            </a:extLst>
          </p:cNvPr>
          <p:cNvSpPr>
            <a:spLocks noGrp="1"/>
          </p:cNvSpPr>
          <p:nvPr>
            <p:ph type="sldNum" sz="quarter" idx="12"/>
          </p:nvPr>
        </p:nvSpPr>
        <p:spPr/>
        <p:txBody>
          <a:bodyPr/>
          <a:lstStyle/>
          <a:p>
            <a:fld id="{669AD40C-E5A7-4132-A31D-54A4D1BB6E89}" type="slidenum">
              <a:rPr lang="en-IN" smtClean="0"/>
              <a:t>29</a:t>
            </a:fld>
            <a:endParaRPr lang="en-IN"/>
          </a:p>
        </p:txBody>
      </p:sp>
      <p:pic>
        <p:nvPicPr>
          <p:cNvPr id="8" name="Picture 7">
            <a:extLst>
              <a:ext uri="{FF2B5EF4-FFF2-40B4-BE49-F238E27FC236}">
                <a16:creationId xmlns:a16="http://schemas.microsoft.com/office/drawing/2014/main" id="{A0E11080-0CDF-D4B8-31AC-F9B95546544C}"/>
              </a:ext>
            </a:extLst>
          </p:cNvPr>
          <p:cNvPicPr>
            <a:picLocks noChangeAspect="1"/>
          </p:cNvPicPr>
          <p:nvPr/>
        </p:nvPicPr>
        <p:blipFill>
          <a:blip r:embed="rId2"/>
          <a:stretch>
            <a:fillRect/>
          </a:stretch>
        </p:blipFill>
        <p:spPr>
          <a:xfrm>
            <a:off x="827584" y="1071441"/>
            <a:ext cx="6696744" cy="1879514"/>
          </a:xfrm>
          <a:prstGeom prst="rect">
            <a:avLst/>
          </a:prstGeom>
        </p:spPr>
      </p:pic>
      <p:pic>
        <p:nvPicPr>
          <p:cNvPr id="13" name="Picture 12">
            <a:extLst>
              <a:ext uri="{FF2B5EF4-FFF2-40B4-BE49-F238E27FC236}">
                <a16:creationId xmlns:a16="http://schemas.microsoft.com/office/drawing/2014/main" id="{FCFDE15E-E560-4ADB-47E8-DFB9D24C616B}"/>
              </a:ext>
            </a:extLst>
          </p:cNvPr>
          <p:cNvPicPr>
            <a:picLocks noChangeAspect="1"/>
          </p:cNvPicPr>
          <p:nvPr/>
        </p:nvPicPr>
        <p:blipFill>
          <a:blip r:embed="rId3"/>
          <a:stretch>
            <a:fillRect/>
          </a:stretch>
        </p:blipFill>
        <p:spPr>
          <a:xfrm>
            <a:off x="2590800" y="3861049"/>
            <a:ext cx="3429000" cy="1879514"/>
          </a:xfrm>
          <a:prstGeom prst="rect">
            <a:avLst/>
          </a:prstGeom>
        </p:spPr>
      </p:pic>
      <p:sp>
        <p:nvSpPr>
          <p:cNvPr id="15" name="TextBox 14">
            <a:extLst>
              <a:ext uri="{FF2B5EF4-FFF2-40B4-BE49-F238E27FC236}">
                <a16:creationId xmlns:a16="http://schemas.microsoft.com/office/drawing/2014/main" id="{A9BDD0D2-E2EC-B302-1874-B6F0300E8E54}"/>
              </a:ext>
            </a:extLst>
          </p:cNvPr>
          <p:cNvSpPr txBox="1"/>
          <p:nvPr/>
        </p:nvSpPr>
        <p:spPr>
          <a:xfrm>
            <a:off x="471478" y="3389120"/>
            <a:ext cx="4572000" cy="461665"/>
          </a:xfrm>
          <a:prstGeom prst="rect">
            <a:avLst/>
          </a:prstGeom>
          <a:noFill/>
        </p:spPr>
        <p:txBody>
          <a:bodyPr wrap="square">
            <a:spAutoFit/>
          </a:bodyPr>
          <a:lstStyle/>
          <a:p>
            <a:r>
              <a:rPr lang="en-IN" sz="1800" b="1" dirty="0">
                <a:latin typeface="Times New Roman" pitchFamily="18" charset="0"/>
                <a:cs typeface="Times New Roman" pitchFamily="18" charset="0"/>
              </a:rPr>
              <a:t> </a:t>
            </a:r>
            <a:r>
              <a:rPr lang="en-IN" sz="2400" b="1" dirty="0">
                <a:latin typeface="Times New Roman" pitchFamily="18" charset="0"/>
                <a:cs typeface="Times New Roman" pitchFamily="18" charset="0"/>
              </a:rPr>
              <a:t>OUTPUT:</a:t>
            </a:r>
            <a:r>
              <a:rPr lang="en-IN" sz="1800" b="1" dirty="0">
                <a:latin typeface="Times New Roman" pitchFamily="18" charset="0"/>
                <a:cs typeface="Times New Roman" pitchFamily="18" charset="0"/>
              </a:rPr>
              <a:t> </a:t>
            </a:r>
            <a:endParaRPr lang="en-IN" dirty="0"/>
          </a:p>
        </p:txBody>
      </p:sp>
    </p:spTree>
    <p:extLst>
      <p:ext uri="{BB962C8B-B14F-4D97-AF65-F5344CB8AC3E}">
        <p14:creationId xmlns:p14="http://schemas.microsoft.com/office/powerpoint/2010/main" val="207729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23528" y="1365684"/>
            <a:ext cx="8229600" cy="4760479"/>
          </a:xfrm>
        </p:spPr>
        <p:txBody>
          <a:bodyPr>
            <a:normAutofit fontScale="55000" lnSpcReduction="20000"/>
          </a:bodyPr>
          <a:lstStyle/>
          <a:p>
            <a:pPr algn="just">
              <a:lnSpc>
                <a:spcPct val="170000"/>
              </a:lnSpc>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Traditional payment patterns have been revolutionized by Buy Now, Pay Later (BNPL), which has become a disruptive force in the retail and e-commerce industry. An extensive synopsis of BNPL is given in this abstract, including its definition, working principles, benefits, drawbacks, and potential future applications.</a:t>
            </a:r>
          </a:p>
          <a:p>
            <a:pPr algn="just">
              <a:lnSpc>
                <a:spcPct val="170000"/>
              </a:lnSpc>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Buy Now, Pay Later gives customers the option to make purchases right away and spread out their payments over a certain time period often without incurring interest.</a:t>
            </a:r>
          </a:p>
          <a:p>
            <a:pPr algn="just">
              <a:lnSpc>
                <a:spcPct val="170000"/>
              </a:lnSpc>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In order to provide clients with installment plans or deferred payment options at the point of sale, BNPL partners with retailers. With clear terms and conditions, users can divide their purchases into reasonable installments, usually spread out over a few weeks or months. </a:t>
            </a: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403648" y="6356350"/>
            <a:ext cx="4968552" cy="365125"/>
          </a:xfrm>
        </p:spPr>
        <p:txBody>
          <a:bodyPr/>
          <a:lstStyle/>
          <a:p>
            <a:r>
              <a:rPr lang="en-IN" dirty="0"/>
              <a:t>BATCH NO:20        DEPARTMENT OF COMPUTER SCIENCE &amp; ENGINEERING</a:t>
            </a:r>
          </a:p>
        </p:txBody>
      </p:sp>
      <p:sp>
        <p:nvSpPr>
          <p:cNvPr id="5" name="Slide Number Placeholder 4"/>
          <p:cNvSpPr>
            <a:spLocks noGrp="1"/>
          </p:cNvSpPr>
          <p:nvPr>
            <p:ph type="sldNum" sz="quarter" idx="12"/>
          </p:nvPr>
        </p:nvSpPr>
        <p:spPr>
          <a:xfrm>
            <a:off x="6673552" y="6417310"/>
            <a:ext cx="2133600" cy="365125"/>
          </a:xfrm>
        </p:spPr>
        <p:txBody>
          <a:bodyPr/>
          <a:lstStyle/>
          <a:p>
            <a:fld id="{FA00FD27-8DB0-4CB2-BD37-BEA95C6A1008}" type="slidenum">
              <a:rPr lang="en-IN" smtClean="0"/>
              <a:t>3</a:t>
            </a:fld>
            <a:endParaRPr lang="en-IN"/>
          </a:p>
        </p:txBody>
      </p:sp>
      <p:sp>
        <p:nvSpPr>
          <p:cNvPr id="6" name="Date Placeholder 5">
            <a:extLst>
              <a:ext uri="{FF2B5EF4-FFF2-40B4-BE49-F238E27FC236}">
                <a16:creationId xmlns:a16="http://schemas.microsoft.com/office/drawing/2014/main" id="{099CA599-DD4D-4951-B5FC-43FCA2002C22}"/>
              </a:ext>
            </a:extLst>
          </p:cNvPr>
          <p:cNvSpPr>
            <a:spLocks noGrp="1"/>
          </p:cNvSpPr>
          <p:nvPr>
            <p:ph type="dt" sz="half" idx="10"/>
          </p:nvPr>
        </p:nvSpPr>
        <p:spPr/>
        <p:txBody>
          <a:bodyPr/>
          <a:lstStyle/>
          <a:p>
            <a:fld id="{1B127D1E-49D5-4CD3-8BA8-CD41F87B4D3B}" type="datetime1">
              <a:rPr lang="en-IN" smtClean="0"/>
              <a:t>24-06-2024</a:t>
            </a:fld>
            <a:endParaRPr lang="en-IN"/>
          </a:p>
        </p:txBody>
      </p:sp>
    </p:spTree>
    <p:extLst>
      <p:ext uri="{BB962C8B-B14F-4D97-AF65-F5344CB8AC3E}">
        <p14:creationId xmlns:p14="http://schemas.microsoft.com/office/powerpoint/2010/main" val="142080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25D01-9EF3-FA53-DCD6-C34884F40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9EF01-15ED-65B4-96B5-9B7509097B5D}"/>
              </a:ext>
            </a:extLst>
          </p:cNvPr>
          <p:cNvSpPr>
            <a:spLocks noGrp="1"/>
          </p:cNvSpPr>
          <p:nvPr>
            <p:ph type="title"/>
          </p:nvPr>
        </p:nvSpPr>
        <p:spPr/>
        <p:txBody>
          <a:bodyPr>
            <a:normAutofit/>
          </a:bodyPr>
          <a:lstStyle/>
          <a:p>
            <a:r>
              <a:rPr lang="en-US" sz="2400" b="1" dirty="0">
                <a:latin typeface="Times New Roman" pitchFamily="18" charset="0"/>
                <a:cs typeface="Times New Roman" pitchFamily="18" charset="0"/>
              </a:rPr>
              <a:t>C</a:t>
            </a:r>
            <a:r>
              <a:rPr lang="en-IN" sz="2400" b="1" dirty="0" err="1">
                <a:latin typeface="Times New Roman" pitchFamily="18" charset="0"/>
                <a:cs typeface="Times New Roman" pitchFamily="18" charset="0"/>
              </a:rPr>
              <a:t>onclusion</a:t>
            </a:r>
            <a:endParaRPr lang="en-IN" sz="2400" dirty="0"/>
          </a:p>
        </p:txBody>
      </p:sp>
      <p:sp>
        <p:nvSpPr>
          <p:cNvPr id="3" name="Content Placeholder 2">
            <a:extLst>
              <a:ext uri="{FF2B5EF4-FFF2-40B4-BE49-F238E27FC236}">
                <a16:creationId xmlns:a16="http://schemas.microsoft.com/office/drawing/2014/main" id="{DB6D012F-D75B-4660-B772-FDEE92B188E1}"/>
              </a:ext>
            </a:extLst>
          </p:cNvPr>
          <p:cNvSpPr>
            <a:spLocks noGrp="1"/>
          </p:cNvSpPr>
          <p:nvPr>
            <p:ph idx="1"/>
          </p:nvPr>
        </p:nvSpPr>
        <p:spPr>
          <a:xfrm>
            <a:off x="685800" y="1772816"/>
            <a:ext cx="7772400" cy="4399384"/>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conclusion, for customers who use "buy now, pay later" options properly, they can be advantageous. They provide ease of use, adaptability, and efficient cash flow management. Additionally, they can grant access to products and services that would otherwise be prohibitively expensive up front. Customers must, however, be aware of the terms and conditions of these services, including any fees, interest rates, and possible repercussions for missing payments. "Buy now, pay later" agreements can result in debt accumulation, financial hardship, and credit score harm if they are not managed carefully.</a:t>
            </a:r>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0C8FD0A-25C8-14C3-9E61-5BD9755180C7}"/>
              </a:ext>
            </a:extLst>
          </p:cNvPr>
          <p:cNvSpPr>
            <a:spLocks noGrp="1"/>
          </p:cNvSpPr>
          <p:nvPr>
            <p:ph type="dt" sz="half" idx="10"/>
          </p:nvPr>
        </p:nvSpPr>
        <p:spPr/>
        <p:txBody>
          <a:bodyPr/>
          <a:lstStyle/>
          <a:p>
            <a:fld id="{55BBB77E-706F-4434-957B-D8355BF4ED0A}" type="datetime1">
              <a:rPr lang="en-IN" smtClean="0"/>
              <a:t>24-06-2024</a:t>
            </a:fld>
            <a:endParaRPr lang="en-IN"/>
          </a:p>
        </p:txBody>
      </p:sp>
      <p:sp>
        <p:nvSpPr>
          <p:cNvPr id="4" name="Footer Placeholder 3">
            <a:extLst>
              <a:ext uri="{FF2B5EF4-FFF2-40B4-BE49-F238E27FC236}">
                <a16:creationId xmlns:a16="http://schemas.microsoft.com/office/drawing/2014/main" id="{4BA0703E-44A3-427D-F849-5A40EB12C23F}"/>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D0685008-29EE-CF8E-D184-D93386CDAAAC}"/>
              </a:ext>
            </a:extLst>
          </p:cNvPr>
          <p:cNvSpPr>
            <a:spLocks noGrp="1"/>
          </p:cNvSpPr>
          <p:nvPr>
            <p:ph type="sldNum" sz="quarter" idx="12"/>
          </p:nvPr>
        </p:nvSpPr>
        <p:spPr/>
        <p:txBody>
          <a:bodyPr/>
          <a:lstStyle/>
          <a:p>
            <a:fld id="{FA00FD27-8DB0-4CB2-BD37-BEA95C6A1008}" type="slidenum">
              <a:rPr lang="en-IN" smtClean="0"/>
              <a:t>30</a:t>
            </a:fld>
            <a:endParaRPr lang="en-IN"/>
          </a:p>
        </p:txBody>
      </p:sp>
    </p:spTree>
    <p:extLst>
      <p:ext uri="{BB962C8B-B14F-4D97-AF65-F5344CB8AC3E}">
        <p14:creationId xmlns:p14="http://schemas.microsoft.com/office/powerpoint/2010/main" val="1164123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a:xfrm>
            <a:off x="685800" y="1772816"/>
            <a:ext cx="7772400" cy="4399384"/>
          </a:xfrm>
        </p:spPr>
        <p:txBody>
          <a:bodyPr>
            <a:normAutofit fontScale="92500" lnSpcReduction="10000"/>
          </a:bodyPr>
          <a:lstStyle/>
          <a:p>
            <a:pPr marL="0" indent="0" algn="just">
              <a:lnSpc>
                <a:spcPct val="110000"/>
              </a:lnSpc>
              <a:buNone/>
            </a:pPr>
            <a:r>
              <a:rPr lang="en-IN" sz="15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Chernovita</a:t>
            </a:r>
            <a:r>
              <a:rPr lang="en-IN" sz="1600" dirty="0">
                <a:latin typeface="Times New Roman" panose="02020603050405020304" pitchFamily="18" charset="0"/>
                <a:cs typeface="Times New Roman" panose="02020603050405020304" pitchFamily="18" charset="0"/>
              </a:rPr>
              <a:t>, H.P., 2020, April. The Role of Financial Literacy to Suppress Temptation of Using Pay Later Service. In 2020 IEEE 10th Symposium on Computer Applications &amp; Industrial Electronics (ISCAIE) (pp. 113-117). IEEE.</a:t>
            </a:r>
          </a:p>
          <a:p>
            <a:pPr marL="0" indent="0" algn="just">
              <a:lnSpc>
                <a:spcPct val="110000"/>
              </a:lnSpc>
              <a:buNone/>
            </a:pPr>
            <a:r>
              <a:rPr lang="en-IN" sz="1600" dirty="0">
                <a:latin typeface="Times New Roman" panose="02020603050405020304" pitchFamily="18" charset="0"/>
                <a:cs typeface="Times New Roman" panose="02020603050405020304" pitchFamily="18" charset="0"/>
              </a:rPr>
              <a:t>[2] Pareek, S. and Mittal, M., 2020, June. Non instantaneous deteriorating inventory model under credit financing when demand depends on promotion and selling price. In 2020 8th International Conference on Reliability, Infocom Technologies and Optimization (Trends and Future Directions)(ICRITO) (pp. 973-977). IEEE.</a:t>
            </a:r>
          </a:p>
          <a:p>
            <a:pPr marL="0" indent="0" algn="just">
              <a:lnSpc>
                <a:spcPct val="110000"/>
              </a:lnSpc>
              <a:buNone/>
            </a:pPr>
            <a:r>
              <a:rPr lang="en-IN" sz="1600" dirty="0">
                <a:latin typeface="Times New Roman" panose="02020603050405020304" pitchFamily="18" charset="0"/>
                <a:cs typeface="Times New Roman" panose="02020603050405020304" pitchFamily="18" charset="0"/>
              </a:rPr>
              <a:t>[3] Hasani, R. and </a:t>
            </a:r>
            <a:r>
              <a:rPr lang="en-IN" sz="1600" dirty="0" err="1">
                <a:latin typeface="Times New Roman" panose="02020603050405020304" pitchFamily="18" charset="0"/>
                <a:cs typeface="Times New Roman" panose="02020603050405020304" pitchFamily="18" charset="0"/>
              </a:rPr>
              <a:t>Khoshalhan</a:t>
            </a:r>
            <a:r>
              <a:rPr lang="en-IN" sz="1600" dirty="0">
                <a:latin typeface="Times New Roman" panose="02020603050405020304" pitchFamily="18" charset="0"/>
                <a:cs typeface="Times New Roman" panose="02020603050405020304" pitchFamily="18" charset="0"/>
              </a:rPr>
              <a:t>, F., 2020, December. A supply chain coordination mechanism with credit option contract considering backordered demand of customer. In 2011 IEEE International Conference on Industrial Engineering and Engineering Management (pp. 945-949). IEEE.</a:t>
            </a:r>
          </a:p>
          <a:p>
            <a:pPr marL="0" indent="0" algn="just">
              <a:lnSpc>
                <a:spcPct val="110000"/>
              </a:lnSpc>
              <a:buNone/>
            </a:pPr>
            <a:r>
              <a:rPr lang="en-IN" sz="1600" dirty="0">
                <a:latin typeface="Times New Roman" panose="02020603050405020304" pitchFamily="18" charset="0"/>
                <a:cs typeface="Times New Roman" panose="02020603050405020304" pitchFamily="18" charset="0"/>
              </a:rPr>
              <a:t>[4] </a:t>
            </a:r>
            <a:r>
              <a:rPr lang="en-IN" sz="1600" dirty="0" err="1">
                <a:latin typeface="Times New Roman" panose="02020603050405020304" pitchFamily="18" charset="0"/>
                <a:cs typeface="Times New Roman" panose="02020603050405020304" pitchFamily="18" charset="0"/>
              </a:rPr>
              <a:t>Arisandy</a:t>
            </a:r>
            <a:r>
              <a:rPr lang="en-IN" sz="1600" dirty="0">
                <a:latin typeface="Times New Roman" panose="02020603050405020304" pitchFamily="18" charset="0"/>
                <a:cs typeface="Times New Roman" panose="02020603050405020304" pitchFamily="18" charset="0"/>
              </a:rPr>
              <a:t>, Y.O.S.Y., </a:t>
            </a:r>
            <a:r>
              <a:rPr lang="en-IN" sz="1600" dirty="0" err="1">
                <a:latin typeface="Times New Roman" panose="02020603050405020304" pitchFamily="18" charset="0"/>
                <a:cs typeface="Times New Roman" panose="02020603050405020304" pitchFamily="18" charset="0"/>
              </a:rPr>
              <a:t>Dasril</a:t>
            </a:r>
            <a:r>
              <a:rPr lang="en-IN" sz="1600" dirty="0">
                <a:latin typeface="Times New Roman" panose="02020603050405020304" pitchFamily="18" charset="0"/>
                <a:cs typeface="Times New Roman" panose="02020603050405020304" pitchFamily="18" charset="0"/>
              </a:rPr>
              <a:t>, Y.B., Salahudin, S.N.B., Muslim, M.A., Adnan, A. and Wen, G.K., 2023 IEEE. Buy Now Pay Later Services on Generation Z: Exploratory Data Analysis Using Machine Learning. Journal of Theoretical and Applied Information Technology, 101(11), pp.4194-4204.</a:t>
            </a:r>
          </a:p>
          <a:p>
            <a:pPr marL="0" indent="0" algn="just">
              <a:lnSpc>
                <a:spcPct val="110000"/>
              </a:lnSpc>
              <a:buNone/>
            </a:pPr>
            <a:r>
              <a:rPr lang="en-IN" sz="1600" dirty="0">
                <a:latin typeface="Times New Roman" panose="02020603050405020304" pitchFamily="18" charset="0"/>
                <a:cs typeface="Times New Roman" panose="02020603050405020304" pitchFamily="18" charset="0"/>
              </a:rPr>
              <a:t>[5] </a:t>
            </a:r>
            <a:r>
              <a:rPr lang="en-IN" sz="1600" dirty="0" err="1">
                <a:latin typeface="Times New Roman" panose="02020603050405020304" pitchFamily="18" charset="0"/>
                <a:cs typeface="Times New Roman" panose="02020603050405020304" pitchFamily="18" charset="0"/>
              </a:rPr>
              <a:t>Tounekti</a:t>
            </a:r>
            <a:r>
              <a:rPr lang="en-IN" sz="1600" dirty="0">
                <a:latin typeface="Times New Roman" panose="02020603050405020304" pitchFamily="18" charset="0"/>
                <a:cs typeface="Times New Roman" panose="02020603050405020304" pitchFamily="18" charset="0"/>
              </a:rPr>
              <a:t>, O., Ruiz-Martínez, A. and Gómez, A.F.S., 2019. Users supporting multiple (mobile) electronic payment systems in online purchases: An empirical study of their payment transaction preferences. IEEE Access, 8, pp.735-766.</a:t>
            </a: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24-06-2024</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31</a:t>
            </a:fld>
            <a:endParaRPr lang="en-IN"/>
          </a:p>
        </p:txBody>
      </p:sp>
    </p:spTree>
    <p:extLst>
      <p:ext uri="{BB962C8B-B14F-4D97-AF65-F5344CB8AC3E}">
        <p14:creationId xmlns:p14="http://schemas.microsoft.com/office/powerpoint/2010/main" val="103178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2950" y="1628800"/>
            <a:ext cx="8229600" cy="4320480"/>
          </a:xfrm>
        </p:spPr>
        <p:txBody>
          <a:bodyPr>
            <a:noAutofit/>
          </a:bodyPr>
          <a:lstStyle/>
          <a:p>
            <a:pPr marL="0" indent="0" algn="just">
              <a:lnSpc>
                <a:spcPct val="100000"/>
              </a:lnSpc>
              <a:buNone/>
            </a:pPr>
            <a:r>
              <a:rPr lang="en-US" sz="1600" dirty="0">
                <a:latin typeface="Times New Roman" pitchFamily="18" charset="0"/>
                <a:cs typeface="Times New Roman" pitchFamily="18" charset="0"/>
              </a:rPr>
              <a:t>[6] </a:t>
            </a:r>
            <a:r>
              <a:rPr lang="en-US" sz="1600" dirty="0" err="1">
                <a:latin typeface="Times New Roman" pitchFamily="18" charset="0"/>
                <a:cs typeface="Times New Roman" pitchFamily="18" charset="0"/>
              </a:rPr>
              <a:t>Sanboon</a:t>
            </a:r>
            <a:r>
              <a:rPr lang="en-US" sz="1600" dirty="0">
                <a:latin typeface="Times New Roman" pitchFamily="18" charset="0"/>
                <a:cs typeface="Times New Roman" pitchFamily="18" charset="0"/>
              </a:rPr>
              <a:t>, T., </a:t>
            </a:r>
            <a:r>
              <a:rPr lang="en-US" sz="1600" dirty="0" err="1">
                <a:latin typeface="Times New Roman" pitchFamily="18" charset="0"/>
                <a:cs typeface="Times New Roman" pitchFamily="18" charset="0"/>
              </a:rPr>
              <a:t>Keatruangkamala</a:t>
            </a:r>
            <a:r>
              <a:rPr lang="en-US" sz="1600" dirty="0">
                <a:latin typeface="Times New Roman" pitchFamily="18" charset="0"/>
                <a:cs typeface="Times New Roman" pitchFamily="18" charset="0"/>
              </a:rPr>
              <a:t>, K. and </a:t>
            </a:r>
            <a:r>
              <a:rPr lang="en-US" sz="1600" dirty="0" err="1">
                <a:latin typeface="Times New Roman" pitchFamily="18" charset="0"/>
                <a:cs typeface="Times New Roman" pitchFamily="18" charset="0"/>
              </a:rPr>
              <a:t>Jaiyen</a:t>
            </a:r>
            <a:r>
              <a:rPr lang="en-US" sz="1600" dirty="0">
                <a:latin typeface="Times New Roman" pitchFamily="18" charset="0"/>
                <a:cs typeface="Times New Roman" pitchFamily="18" charset="0"/>
              </a:rPr>
              <a:t>, S., 2019, February. A deep learning model for predicting buy and sell recommendations in stock exchange of </a:t>
            </a:r>
            <a:r>
              <a:rPr lang="en-US" sz="1600" dirty="0" err="1">
                <a:latin typeface="Times New Roman" pitchFamily="18" charset="0"/>
                <a:cs typeface="Times New Roman" pitchFamily="18" charset="0"/>
              </a:rPr>
              <a:t>thailand</a:t>
            </a:r>
            <a:r>
              <a:rPr lang="en-US" sz="1600" dirty="0">
                <a:latin typeface="Times New Roman" pitchFamily="18" charset="0"/>
                <a:cs typeface="Times New Roman" pitchFamily="18" charset="0"/>
              </a:rPr>
              <a:t> using long short-term memory. In 2019 IEEE 4th International Conference on Computer and Communication Systems (ICCCS) (pp. 757-760). IEEE.</a:t>
            </a:r>
          </a:p>
          <a:p>
            <a:pPr marL="0" indent="0" algn="just">
              <a:lnSpc>
                <a:spcPct val="100000"/>
              </a:lnSpc>
              <a:buNone/>
            </a:pPr>
            <a:r>
              <a:rPr lang="en-US" sz="1600" dirty="0">
                <a:latin typeface="Times New Roman" pitchFamily="18" charset="0"/>
                <a:cs typeface="Times New Roman" pitchFamily="18" charset="0"/>
              </a:rPr>
              <a:t>[7] </a:t>
            </a:r>
            <a:r>
              <a:rPr lang="en-US" sz="1600" dirty="0" err="1">
                <a:latin typeface="Times New Roman" pitchFamily="18" charset="0"/>
                <a:cs typeface="Times New Roman" pitchFamily="18" charset="0"/>
              </a:rPr>
              <a:t>Lupsa-Tataru</a:t>
            </a:r>
            <a:r>
              <a:rPr lang="en-US" sz="1600" dirty="0">
                <a:latin typeface="Times New Roman" pitchFamily="18" charset="0"/>
                <a:cs typeface="Times New Roman" pitchFamily="18" charset="0"/>
              </a:rPr>
              <a:t>, D.A., </a:t>
            </a:r>
            <a:r>
              <a:rPr lang="en-US" sz="1600" dirty="0" err="1">
                <a:latin typeface="Times New Roman" pitchFamily="18" charset="0"/>
                <a:cs typeface="Times New Roman" pitchFamily="18" charset="0"/>
              </a:rPr>
              <a:t>Nichifor</a:t>
            </a:r>
            <a:r>
              <a:rPr lang="en-US" sz="1600" dirty="0">
                <a:latin typeface="Times New Roman" pitchFamily="18" charset="0"/>
                <a:cs typeface="Times New Roman" pitchFamily="18" charset="0"/>
              </a:rPr>
              <a:t>, E., </a:t>
            </a:r>
            <a:r>
              <a:rPr lang="en-US" sz="1600" dirty="0" err="1">
                <a:latin typeface="Times New Roman" pitchFamily="18" charset="0"/>
                <a:cs typeface="Times New Roman" pitchFamily="18" charset="0"/>
              </a:rPr>
              <a:t>Dovleac</a:t>
            </a:r>
            <a:r>
              <a:rPr lang="en-US" sz="1600" dirty="0">
                <a:latin typeface="Times New Roman" pitchFamily="18" charset="0"/>
                <a:cs typeface="Times New Roman" pitchFamily="18" charset="0"/>
              </a:rPr>
              <a:t>, L., </a:t>
            </a:r>
            <a:r>
              <a:rPr lang="en-US" sz="1600" dirty="0" err="1">
                <a:latin typeface="Times New Roman" pitchFamily="18" charset="0"/>
                <a:cs typeface="Times New Roman" pitchFamily="18" charset="0"/>
              </a:rPr>
              <a:t>Chițu</a:t>
            </a:r>
            <a:r>
              <a:rPr lang="en-US" sz="1600" dirty="0">
                <a:latin typeface="Times New Roman" pitchFamily="18" charset="0"/>
                <a:cs typeface="Times New Roman" pitchFamily="18" charset="0"/>
              </a:rPr>
              <a:t>, I.B., Todor, R.D. and </a:t>
            </a:r>
            <a:r>
              <a:rPr lang="en-US" sz="1600" dirty="0" err="1">
                <a:latin typeface="Times New Roman" pitchFamily="18" charset="0"/>
                <a:cs typeface="Times New Roman" pitchFamily="18" charset="0"/>
              </a:rPr>
              <a:t>Brătucu</a:t>
            </a:r>
            <a:r>
              <a:rPr lang="en-US" sz="1600" dirty="0">
                <a:latin typeface="Times New Roman" pitchFamily="18" charset="0"/>
                <a:cs typeface="Times New Roman" pitchFamily="18" charset="0"/>
              </a:rPr>
              <a:t>, G., 2023 IEEE. Buy Now Pay Later—A Fad or a Reality? A Perspective on Electronic Commerce. Economies, 11(8), p.218.</a:t>
            </a:r>
          </a:p>
          <a:p>
            <a:pPr marL="0" indent="0" algn="just">
              <a:lnSpc>
                <a:spcPct val="100000"/>
              </a:lnSpc>
              <a:buNone/>
            </a:pPr>
            <a:r>
              <a:rPr lang="en-US" sz="1600" dirty="0">
                <a:latin typeface="Times New Roman" pitchFamily="18" charset="0"/>
                <a:cs typeface="Times New Roman" pitchFamily="18" charset="0"/>
              </a:rPr>
              <a:t>[8] TAS, C., 2023 IEEE. Comparison of Machine Learning and Standard Credit Risk Models' Performances in Credit Risk Scoring of Buy Now Pay Later Customers (Master's thesis, Middle East Technical University).</a:t>
            </a:r>
          </a:p>
          <a:p>
            <a:pPr marL="0" indent="0" algn="just">
              <a:lnSpc>
                <a:spcPct val="100000"/>
              </a:lnSpc>
              <a:buNone/>
            </a:pPr>
            <a:r>
              <a:rPr lang="en-US" sz="1600" dirty="0">
                <a:latin typeface="Times New Roman" pitchFamily="18" charset="0"/>
                <a:cs typeface="Times New Roman" pitchFamily="18" charset="0"/>
              </a:rPr>
              <a:t>[9] Di Maggio, M., Williams, E. and Katz, J., 2022 IEEE. Buy now, pay later credit: User characteristics and effects on spending patterns (No. w30508). National Bureau of Economic Research.</a:t>
            </a:r>
          </a:p>
          <a:p>
            <a:pPr marL="0" indent="0" algn="just">
              <a:lnSpc>
                <a:spcPct val="100000"/>
              </a:lnSpc>
              <a:buNone/>
            </a:pPr>
            <a:r>
              <a:rPr lang="en-US" sz="1600" dirty="0">
                <a:latin typeface="Times New Roman" pitchFamily="18" charset="0"/>
                <a:cs typeface="Times New Roman" pitchFamily="18" charset="0"/>
              </a:rPr>
              <a:t>[10] Guttman-Kenney, B., Firth, C. and </a:t>
            </a:r>
            <a:r>
              <a:rPr lang="en-US" sz="1600" dirty="0" err="1">
                <a:latin typeface="Times New Roman" pitchFamily="18" charset="0"/>
                <a:cs typeface="Times New Roman" pitchFamily="18" charset="0"/>
              </a:rPr>
              <a:t>Gathergood</a:t>
            </a:r>
            <a:r>
              <a:rPr lang="en-US" sz="1600" dirty="0">
                <a:latin typeface="Times New Roman" pitchFamily="18" charset="0"/>
                <a:cs typeface="Times New Roman" pitchFamily="18" charset="0"/>
              </a:rPr>
              <a:t>, J., 2023 IEEE. Buy now, pay later (BNPL)... on your credit card. Journal of Behavioral and Experimental Finance, 37, p.100788</a:t>
            </a:r>
            <a:r>
              <a:rPr lang="en-US" sz="1800" dirty="0">
                <a:latin typeface="Times New Roman" pitchFamily="18" charset="0"/>
                <a:cs typeface="Times New Roman" pitchFamily="18" charset="0"/>
              </a:rPr>
              <a:t>.</a:t>
            </a:r>
          </a:p>
        </p:txBody>
      </p:sp>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747948F5-3D04-4C41-85E6-B1A4E0F730CC}" type="datetime1">
              <a:rPr lang="en-IN" smtClean="0"/>
              <a:t>24-06-2024</a:t>
            </a:fld>
            <a:endParaRPr lang="en-IN" dirty="0"/>
          </a:p>
        </p:txBody>
      </p:sp>
      <p:sp>
        <p:nvSpPr>
          <p:cNvPr id="3" name="Footer Placeholder 2"/>
          <p:cNvSpPr>
            <a:spLocks noGrp="1"/>
          </p:cNvSpPr>
          <p:nvPr>
            <p:ph type="ftr" sz="quarter" idx="11"/>
          </p:nvPr>
        </p:nvSpPr>
        <p:spPr/>
        <p:txBody>
          <a:bodyPr/>
          <a:lstStyle/>
          <a:p>
            <a:r>
              <a:rPr lang="en-IN" dirty="0"/>
              <a:t>BATCH NO:20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32</a:t>
            </a:fld>
            <a:endParaRPr lang="en-IN"/>
          </a:p>
        </p:txBody>
      </p:sp>
    </p:spTree>
    <p:extLst>
      <p:ext uri="{BB962C8B-B14F-4D97-AF65-F5344CB8AC3E}">
        <p14:creationId xmlns:p14="http://schemas.microsoft.com/office/powerpoint/2010/main" val="841620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24-06-2024</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dirty="0"/>
              <a:t>BATCH NO:20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33</a:t>
            </a:fld>
            <a:endParaRPr lang="en-IN"/>
          </a:p>
        </p:txBody>
      </p:sp>
    </p:spTree>
    <p:extLst>
      <p:ext uri="{BB962C8B-B14F-4D97-AF65-F5344CB8AC3E}">
        <p14:creationId xmlns:p14="http://schemas.microsoft.com/office/powerpoint/2010/main" val="131513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685800" y="1700808"/>
            <a:ext cx="7772400" cy="4471392"/>
          </a:xfrm>
        </p:spPr>
        <p:txBody>
          <a:bodyPr>
            <a:normAutofit/>
          </a:bodyPr>
          <a:lstStyle/>
          <a:p>
            <a:pPr marL="0" indent="0">
              <a:lnSpc>
                <a:spcPct val="150000"/>
              </a:lnSpc>
              <a:buNone/>
            </a:pPr>
            <a:r>
              <a:rPr lang="en-IN" sz="1800" b="1" dirty="0">
                <a:latin typeface="Times New Roman" panose="02020603050405020304" pitchFamily="18" charset="0"/>
                <a:cs typeface="Times New Roman" pitchFamily="18" charset="0"/>
              </a:rPr>
              <a:t>Aim of the Project: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learning-enhanced Buy Now Pay Later (BNPL) technologies seek to transform the finance industry. Machine learning makes it possible to make decisions in real time, ensuring effective risk management and fraud prevention by studying a variety of data sources and user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patterns. </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Scope of the Project:</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 Buy Now, Pay Later (BNPL) initiative's main goal is to transform the conventional payment landscape by giving customers a practical and adaptable substitute. </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24-06-2024</a:t>
            </a:fld>
            <a:endParaRPr lang="en-IN" dirty="0"/>
          </a:p>
        </p:txBody>
      </p:sp>
      <p:sp>
        <p:nvSpPr>
          <p:cNvPr id="4" name="Footer Placeholder 3"/>
          <p:cNvSpPr>
            <a:spLocks noGrp="1"/>
          </p:cNvSpPr>
          <p:nvPr>
            <p:ph type="ftr" sz="quarter" idx="11"/>
          </p:nvPr>
        </p:nvSpPr>
        <p:spPr>
          <a:xfrm>
            <a:off x="2171328" y="6356349"/>
            <a:ext cx="4760168" cy="365125"/>
          </a:xfrm>
        </p:spPr>
        <p:txBody>
          <a:bodyPr/>
          <a:lstStyle/>
          <a:p>
            <a:r>
              <a:rPr lang="en-IN" dirty="0"/>
              <a:t>BATCH NO:20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85800" y="1628800"/>
            <a:ext cx="7772400" cy="4543400"/>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24-06-2024</a:t>
            </a:fld>
            <a:endParaRPr lang="en-IN" dirty="0"/>
          </a:p>
        </p:txBody>
      </p:sp>
      <p:sp>
        <p:nvSpPr>
          <p:cNvPr id="4" name="Footer Placeholder 3"/>
          <p:cNvSpPr>
            <a:spLocks noGrp="1"/>
          </p:cNvSpPr>
          <p:nvPr>
            <p:ph type="ftr" sz="quarter" idx="11"/>
          </p:nvPr>
        </p:nvSpPr>
        <p:spPr/>
        <p:txBody>
          <a:bodyPr/>
          <a:lstStyle/>
          <a:p>
            <a:r>
              <a:rPr lang="en-IN" dirty="0"/>
              <a:t>BATCH NO:20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10" name="TextBox 9">
            <a:extLst>
              <a:ext uri="{FF2B5EF4-FFF2-40B4-BE49-F238E27FC236}">
                <a16:creationId xmlns:a16="http://schemas.microsoft.com/office/drawing/2014/main" id="{D3D90080-DA3C-3FAC-01E2-2C24AEA44B62}"/>
              </a:ext>
            </a:extLst>
          </p:cNvPr>
          <p:cNvSpPr txBox="1"/>
          <p:nvPr/>
        </p:nvSpPr>
        <p:spPr>
          <a:xfrm>
            <a:off x="571500" y="1628800"/>
            <a:ext cx="8001000" cy="4524315"/>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With the rise of Buy Now, Pay Later (BNPL) as a popular alternative payment option, customers' shopping and money management have changed significantly in recent years. This introduction gives a general overview of the idea of bad debt portfolio lending (BNPL), how it developed, and how important it is becoming to the retail and online industries.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Fundamentally speaking, buy now pay later allows customers to conveniently make purchases.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This payment method offers a flexible and accessible substitute that is appealing to a wide range of customers, in contrast to conventional ways like cash or credit cards.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emergence of BNPL can be attributed to the combination of evolving customer behaviour, technological advancements, and an increasing need for financial flexibility.</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By utilizing digital platforms and data analytics, fintech organizations have introduced novel solutions that optimize the buying process and enable customers to more skill fully manage their budgets.</a:t>
            </a:r>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a:bodyPr>
          <a:lstStyle/>
          <a:p>
            <a:pPr marL="0" indent="0">
              <a:lnSpc>
                <a:spcPct val="120000"/>
              </a:lnSpc>
              <a:buNone/>
            </a:pPr>
            <a:r>
              <a:rPr lang="en-US" sz="1800" dirty="0">
                <a:latin typeface="Times New Roman" pitchFamily="18" charset="0"/>
                <a:cs typeface="Times New Roman" pitchFamily="18" charset="0"/>
                <a:hlinkClick r:id="rId2" action="ppaction://hlinkfile"/>
              </a:rPr>
              <a:t>1</a:t>
            </a:r>
            <a:r>
              <a:rPr lang="en-US" sz="1600" dirty="0">
                <a:latin typeface="Times New Roman" pitchFamily="18" charset="0"/>
                <a:cs typeface="Times New Roman" pitchFamily="18" charset="0"/>
              </a:rPr>
              <a:t>. </a:t>
            </a:r>
            <a:r>
              <a:rPr lang="en-US" sz="1800" dirty="0" err="1">
                <a:latin typeface="Times New Roman" pitchFamily="18" charset="0"/>
                <a:cs typeface="Times New Roman" pitchFamily="18" charset="0"/>
              </a:rPr>
              <a:t>Chernovita</a:t>
            </a:r>
            <a:r>
              <a:rPr lang="en-US" sz="1800" dirty="0">
                <a:latin typeface="Times New Roman" pitchFamily="18" charset="0"/>
                <a:cs typeface="Times New Roman" pitchFamily="18" charset="0"/>
              </a:rPr>
              <a:t> Hanna </a:t>
            </a:r>
            <a:r>
              <a:rPr lang="en-US" sz="1800" dirty="0" err="1">
                <a:latin typeface="Times New Roman" pitchFamily="18" charset="0"/>
                <a:cs typeface="Times New Roman" pitchFamily="18" charset="0"/>
              </a:rPr>
              <a:t>Prillysca</a:t>
            </a:r>
            <a:r>
              <a:rPr lang="en-US" sz="1800" dirty="0">
                <a:latin typeface="Times New Roman" pitchFamily="18" charset="0"/>
                <a:cs typeface="Times New Roman" pitchFamily="18" charset="0"/>
              </a:rPr>
              <a:t>. "The Role of Financial Literacy to Suppress Temptation of Using Pay Later Service." In 2020 IEEE 10th Symposium on Computer Applications &amp; Industrial Electronics (ISCAIE), pp. 113-117. IEEE, 2020.</a:t>
            </a:r>
          </a:p>
          <a:p>
            <a:pPr algn="just">
              <a:lnSpc>
                <a:spcPct val="120000"/>
              </a:lnSpc>
            </a:pPr>
            <a:r>
              <a:rPr lang="en-US" sz="1800" dirty="0">
                <a:latin typeface="Times New Roman" pitchFamily="18" charset="0"/>
                <a:cs typeface="Times New Roman" pitchFamily="18" charset="0"/>
              </a:rPr>
              <a:t>Users are presented with an increasing number of electronic payment options in industry 4.0. As </a:t>
            </a:r>
            <a:r>
              <a:rPr lang="en-US" sz="1800" dirty="0" err="1">
                <a:latin typeface="Times New Roman" pitchFamily="18" charset="0"/>
                <a:cs typeface="Times New Roman" pitchFamily="18" charset="0"/>
              </a:rPr>
              <a:t>Gojek</a:t>
            </a:r>
            <a:r>
              <a:rPr lang="en-US" sz="1800" dirty="0">
                <a:latin typeface="Times New Roman" pitchFamily="18" charset="0"/>
                <a:cs typeface="Times New Roman" pitchFamily="18" charset="0"/>
              </a:rPr>
              <a:t> users, students are accustomed to using electronic payment methods for carrying out transactions. Pay Later offers enticing services and transactions via the given credit limit. The purpose of this study is to look into how typical students and those who have taken part in financial literacy programs feel about being tempted to utilize Pay Later services. Using a case study approach including 26 students from the Faculty of Information Technology, this qualitative research was carried out using in-depth interview procedures.</a:t>
            </a:r>
            <a:endParaRPr lang="en-US" sz="2400"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24-06-2024</a:t>
            </a:fld>
            <a:endParaRPr lang="en-IN"/>
          </a:p>
        </p:txBody>
      </p:sp>
      <p:sp>
        <p:nvSpPr>
          <p:cNvPr id="3" name="Footer Placeholder 2"/>
          <p:cNvSpPr>
            <a:spLocks noGrp="1"/>
          </p:cNvSpPr>
          <p:nvPr>
            <p:ph type="ftr" sz="quarter" idx="11"/>
          </p:nvPr>
        </p:nvSpPr>
        <p:spPr/>
        <p:txBody>
          <a:bodyPr/>
          <a:lstStyle/>
          <a:p>
            <a:r>
              <a:rPr lang="en-IN" dirty="0"/>
              <a:t>BATCH NO:20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6</a:t>
            </a:fld>
            <a:endParaRPr lang="en-IN"/>
          </a:p>
        </p:txBody>
      </p:sp>
    </p:spTree>
    <p:extLst>
      <p:ext uri="{BB962C8B-B14F-4D97-AF65-F5344CB8AC3E}">
        <p14:creationId xmlns:p14="http://schemas.microsoft.com/office/powerpoint/2010/main" val="17250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D263D-F226-33A1-ABAF-988963229F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0DE13F7-2258-223E-BE11-EDED56780FEC}"/>
              </a:ext>
            </a:extLst>
          </p:cNvPr>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a:extLst>
              <a:ext uri="{FF2B5EF4-FFF2-40B4-BE49-F238E27FC236}">
                <a16:creationId xmlns:a16="http://schemas.microsoft.com/office/drawing/2014/main" id="{FECFAC5D-2A13-22FD-03BF-37FBE50978DB}"/>
              </a:ext>
            </a:extLst>
          </p:cNvPr>
          <p:cNvSpPr>
            <a:spLocks noGrp="1"/>
          </p:cNvSpPr>
          <p:nvPr>
            <p:ph idx="1"/>
          </p:nvPr>
        </p:nvSpPr>
        <p:spPr>
          <a:xfrm>
            <a:off x="457200" y="1844824"/>
            <a:ext cx="8229600" cy="4162467"/>
          </a:xfrm>
        </p:spPr>
        <p:txBody>
          <a:bodyPr>
            <a:normAutofit/>
          </a:bodyPr>
          <a:lstStyle/>
          <a:p>
            <a:pPr marL="0" indent="0" algn="just">
              <a:lnSpc>
                <a:spcPct val="100000"/>
              </a:lnSpc>
              <a:buNone/>
            </a:pPr>
            <a:r>
              <a:rPr lang="en-US" sz="1800" dirty="0">
                <a:latin typeface="Times New Roman" pitchFamily="18" charset="0"/>
                <a:cs typeface="Times New Roman" pitchFamily="18" charset="0"/>
                <a:hlinkClick r:id="rId2" action="ppaction://hlinkfile"/>
              </a:rPr>
              <a:t>2</a:t>
            </a:r>
            <a:r>
              <a:rPr lang="en-US" sz="1800" dirty="0">
                <a:latin typeface="Times New Roman" pitchFamily="18" charset="0"/>
                <a:cs typeface="Times New Roman" pitchFamily="18" charset="0"/>
              </a:rPr>
              <a:t>. Mandeep Mittal et al., "Non instantaneous deteriorating inventory model under credit financing when demand depends on promotion and selling price." In 2020 8th International Conference on Reliability, Infocom Technologies and Optimization (Trends and Future Directions)(ICRITO), pp. 973-977. IEEE, 2020.</a:t>
            </a:r>
          </a:p>
          <a:p>
            <a:pPr algn="just">
              <a:lnSpc>
                <a:spcPct val="100000"/>
              </a:lnSpc>
            </a:pPr>
            <a:r>
              <a:rPr lang="en-US" sz="1800" dirty="0">
                <a:latin typeface="Times New Roman" pitchFamily="18" charset="0"/>
                <a:cs typeface="Times New Roman" pitchFamily="18" charset="0"/>
              </a:rPr>
              <a:t>A product's demand in the market is determined by its selling price and advertisement. It is believed in the majority of the models that things begin to deteriorate shortly after their creation. However, in actual use, things usually hold onto their quality for a while. Following that time, item deterioration begins. In-store deals draw customers in with their steep discounts. This model makes the assumption that increased product discounts and advertising will increase demand. Policies such as "buy now, pay later" are implemented to boost supply chain profit.</a:t>
            </a:r>
          </a:p>
        </p:txBody>
      </p:sp>
      <p:sp>
        <p:nvSpPr>
          <p:cNvPr id="6" name="Date Placeholder 5">
            <a:extLst>
              <a:ext uri="{FF2B5EF4-FFF2-40B4-BE49-F238E27FC236}">
                <a16:creationId xmlns:a16="http://schemas.microsoft.com/office/drawing/2014/main" id="{837A5904-865D-ED6A-CF66-492161E64AAE}"/>
              </a:ext>
            </a:extLst>
          </p:cNvPr>
          <p:cNvSpPr>
            <a:spLocks noGrp="1"/>
          </p:cNvSpPr>
          <p:nvPr>
            <p:ph type="dt" sz="half" idx="10"/>
          </p:nvPr>
        </p:nvSpPr>
        <p:spPr/>
        <p:txBody>
          <a:bodyPr/>
          <a:lstStyle/>
          <a:p>
            <a:fld id="{6895D223-330B-46C2-80AA-364D74E53CFC}" type="datetime1">
              <a:rPr lang="en-IN" smtClean="0"/>
              <a:t>24-06-2024</a:t>
            </a:fld>
            <a:endParaRPr lang="en-IN"/>
          </a:p>
        </p:txBody>
      </p:sp>
      <p:sp>
        <p:nvSpPr>
          <p:cNvPr id="3" name="Footer Placeholder 2">
            <a:extLst>
              <a:ext uri="{FF2B5EF4-FFF2-40B4-BE49-F238E27FC236}">
                <a16:creationId xmlns:a16="http://schemas.microsoft.com/office/drawing/2014/main" id="{131A5567-A8EE-56B6-5BFA-D55D459AF5D0}"/>
              </a:ext>
            </a:extLst>
          </p:cNvPr>
          <p:cNvSpPr>
            <a:spLocks noGrp="1"/>
          </p:cNvSpPr>
          <p:nvPr>
            <p:ph type="ftr" sz="quarter" idx="11"/>
          </p:nvPr>
        </p:nvSpPr>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040F566C-9D2E-5B0D-DC85-EA57F7914429}"/>
              </a:ext>
            </a:extLst>
          </p:cNvPr>
          <p:cNvSpPr>
            <a:spLocks noGrp="1"/>
          </p:cNvSpPr>
          <p:nvPr>
            <p:ph type="sldNum" sz="quarter" idx="12"/>
          </p:nvPr>
        </p:nvSpPr>
        <p:spPr/>
        <p:txBody>
          <a:bodyPr/>
          <a:lstStyle/>
          <a:p>
            <a:fld id="{FA00FD27-8DB0-4CB2-BD37-BEA95C6A1008}" type="slidenum">
              <a:rPr lang="en-IN" smtClean="0"/>
              <a:t>7</a:t>
            </a:fld>
            <a:endParaRPr lang="en-IN"/>
          </a:p>
        </p:txBody>
      </p:sp>
    </p:spTree>
    <p:extLst>
      <p:ext uri="{BB962C8B-B14F-4D97-AF65-F5344CB8AC3E}">
        <p14:creationId xmlns:p14="http://schemas.microsoft.com/office/powerpoint/2010/main" val="245272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00FD-B801-F038-CE86-994CC764A42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538D20-80EF-3478-E857-D0B4FA7D0A83}"/>
              </a:ext>
            </a:extLst>
          </p:cNvPr>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a:extLst>
              <a:ext uri="{FF2B5EF4-FFF2-40B4-BE49-F238E27FC236}">
                <a16:creationId xmlns:a16="http://schemas.microsoft.com/office/drawing/2014/main" id="{44E122D5-D13C-7EA8-F41E-985ACBB6341D}"/>
              </a:ext>
            </a:extLst>
          </p:cNvPr>
          <p:cNvSpPr>
            <a:spLocks noGrp="1"/>
          </p:cNvSpPr>
          <p:nvPr>
            <p:ph idx="1"/>
          </p:nvPr>
        </p:nvSpPr>
        <p:spPr>
          <a:xfrm>
            <a:off x="457200" y="1844824"/>
            <a:ext cx="8229600" cy="4162467"/>
          </a:xfrm>
        </p:spPr>
        <p:txBody>
          <a:bodyPr>
            <a:normAutofit/>
          </a:bodyPr>
          <a:lstStyle/>
          <a:p>
            <a:pPr marL="0" indent="0" algn="just">
              <a:lnSpc>
                <a:spcPct val="100000"/>
              </a:lnSpc>
              <a:buNone/>
            </a:pPr>
            <a:r>
              <a:rPr lang="en-US" sz="1800" dirty="0">
                <a:latin typeface="Times New Roman" pitchFamily="18" charset="0"/>
                <a:cs typeface="Times New Roman" pitchFamily="18" charset="0"/>
                <a:hlinkClick r:id="rId3" action="ppaction://hlinkfile"/>
              </a:rPr>
              <a:t>3</a:t>
            </a:r>
            <a:r>
              <a:rPr lang="en-US" sz="1600" dirty="0">
                <a:latin typeface="Times New Roman" pitchFamily="18" charset="0"/>
                <a:cs typeface="Times New Roman" pitchFamily="18" charset="0"/>
              </a:rPr>
              <a:t>.</a:t>
            </a:r>
            <a:r>
              <a:rPr lang="en-US" sz="1800" dirty="0">
                <a:latin typeface="Times New Roman" pitchFamily="18" charset="0"/>
                <a:cs typeface="Times New Roman" pitchFamily="18" charset="0"/>
              </a:rPr>
              <a:t>Reza </a:t>
            </a:r>
            <a:r>
              <a:rPr lang="en-US" sz="1800" dirty="0" err="1">
                <a:latin typeface="Times New Roman" pitchFamily="18" charset="0"/>
                <a:cs typeface="Times New Roman" pitchFamily="18" charset="0"/>
              </a:rPr>
              <a:t>Hasini</a:t>
            </a:r>
            <a:r>
              <a:rPr lang="en-US" sz="1800" dirty="0">
                <a:latin typeface="Times New Roman" pitchFamily="18" charset="0"/>
                <a:cs typeface="Times New Roman" pitchFamily="18" charset="0"/>
              </a:rPr>
              <a:t> et al.,  "A supply chain coordination mechanism with credit option contract considering backordered demand of customer." In 2020 IEEE International Conference on  Engineering and Engineering Management, pp. 945-949. IEEE, 2020.</a:t>
            </a:r>
          </a:p>
          <a:p>
            <a:pPr algn="just">
              <a:lnSpc>
                <a:spcPct val="100000"/>
              </a:lnSpc>
            </a:pPr>
            <a:r>
              <a:rPr lang="en-US" sz="1800" dirty="0">
                <a:latin typeface="Times New Roman" pitchFamily="18" charset="0"/>
                <a:cs typeface="Times New Roman" pitchFamily="18" charset="0"/>
              </a:rPr>
              <a:t>In a multi-period environment, this study examines the problem of channel coordination for a decentralized supply chain with a single manufacturer and one customer. This study stands apart from others in the literature because it takes the buyer's allowance for a backorder into consideration. In order to motivate the buyer to take part in the coordinating model, a credit option contract is offered. The collective determination of order quantity, credit time, and backordered demand in each period serves as a decision variable that motivates the chain's members to engage in the coordinating contract. </a:t>
            </a:r>
          </a:p>
        </p:txBody>
      </p:sp>
      <p:sp>
        <p:nvSpPr>
          <p:cNvPr id="6" name="Date Placeholder 5">
            <a:extLst>
              <a:ext uri="{FF2B5EF4-FFF2-40B4-BE49-F238E27FC236}">
                <a16:creationId xmlns:a16="http://schemas.microsoft.com/office/drawing/2014/main" id="{98B9B34B-DE11-A46D-CE3E-AC6D46EDB4B1}"/>
              </a:ext>
            </a:extLst>
          </p:cNvPr>
          <p:cNvSpPr>
            <a:spLocks noGrp="1"/>
          </p:cNvSpPr>
          <p:nvPr>
            <p:ph type="dt" sz="half" idx="10"/>
          </p:nvPr>
        </p:nvSpPr>
        <p:spPr/>
        <p:txBody>
          <a:bodyPr/>
          <a:lstStyle/>
          <a:p>
            <a:fld id="{6895D223-330B-46C2-80AA-364D74E53CFC}" type="datetime1">
              <a:rPr lang="en-IN" smtClean="0"/>
              <a:t>24-06-2024</a:t>
            </a:fld>
            <a:endParaRPr lang="en-IN"/>
          </a:p>
        </p:txBody>
      </p:sp>
      <p:sp>
        <p:nvSpPr>
          <p:cNvPr id="3" name="Footer Placeholder 2">
            <a:extLst>
              <a:ext uri="{FF2B5EF4-FFF2-40B4-BE49-F238E27FC236}">
                <a16:creationId xmlns:a16="http://schemas.microsoft.com/office/drawing/2014/main" id="{0EBD24E7-713F-6FE7-86B4-6E7C175D20CC}"/>
              </a:ext>
            </a:extLst>
          </p:cNvPr>
          <p:cNvSpPr>
            <a:spLocks noGrp="1"/>
          </p:cNvSpPr>
          <p:nvPr>
            <p:ph type="ftr" sz="quarter" idx="11"/>
          </p:nvPr>
        </p:nvSpPr>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DD5CF695-930F-3884-6FEA-12776D7665E2}"/>
              </a:ext>
            </a:extLst>
          </p:cNvPr>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314823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89232-83A3-48EC-F243-C1E01F36CB1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E0757EE-C034-94AD-6D47-618DFD4B3736}"/>
              </a:ext>
            </a:extLst>
          </p:cNvPr>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a:extLst>
              <a:ext uri="{FF2B5EF4-FFF2-40B4-BE49-F238E27FC236}">
                <a16:creationId xmlns:a16="http://schemas.microsoft.com/office/drawing/2014/main" id="{F9B4FC95-4621-4758-72A1-750DF4380CBC}"/>
              </a:ext>
            </a:extLst>
          </p:cNvPr>
          <p:cNvSpPr>
            <a:spLocks noGrp="1"/>
          </p:cNvSpPr>
          <p:nvPr>
            <p:ph idx="1"/>
          </p:nvPr>
        </p:nvSpPr>
        <p:spPr>
          <a:xfrm>
            <a:off x="457200" y="1844824"/>
            <a:ext cx="8229600" cy="4162467"/>
          </a:xfrm>
        </p:spPr>
        <p:txBody>
          <a:bodyPr>
            <a:normAutofit/>
          </a:bodyPr>
          <a:lstStyle/>
          <a:p>
            <a:pPr marL="0" indent="0" algn="just">
              <a:lnSpc>
                <a:spcPct val="100000"/>
              </a:lnSpc>
              <a:buNone/>
            </a:pPr>
            <a:r>
              <a:rPr lang="en-US" sz="1800" dirty="0">
                <a:latin typeface="Times New Roman" pitchFamily="18" charset="0"/>
                <a:cs typeface="Times New Roman" pitchFamily="18" charset="0"/>
              </a:rPr>
              <a:t>4</a:t>
            </a:r>
            <a:r>
              <a:rPr lang="en-US" sz="1600" dirty="0">
                <a:latin typeface="Times New Roman" pitchFamily="18" charset="0"/>
                <a:cs typeface="Times New Roman" pitchFamily="18" charset="0"/>
              </a:rPr>
              <a:t>.</a:t>
            </a:r>
            <a:r>
              <a:rPr lang="en-US" sz="1800" dirty="0">
                <a:latin typeface="Times New Roman" pitchFamily="18" charset="0"/>
                <a:cs typeface="Times New Roman" pitchFamily="18" charset="0"/>
              </a:rPr>
              <a:t>G. Khang Wen et al., "Buy Now Pay Later Services on Generation Z: Exploratory Data Analysis Using Machine Learning." Journal of Theoretical and Applied Information Technology 101, no. 11,IEEE ,(2023): 4194-4204.</a:t>
            </a:r>
          </a:p>
          <a:p>
            <a:pPr algn="just">
              <a:lnSpc>
                <a:spcPct val="100000"/>
              </a:lnSpc>
            </a:pPr>
            <a:r>
              <a:rPr lang="en-US" sz="1800" dirty="0">
                <a:latin typeface="Times New Roman" pitchFamily="18" charset="0"/>
                <a:cs typeface="Times New Roman" pitchFamily="18" charset="0"/>
              </a:rPr>
              <a:t>A novel way to installment loans is the buy now, pay later (BNPL) business model. With or without a down payment, it enables buyers to receive their purchases right away. In addition, the bulk of BNPL loans are designed to have four payment requirements. But there are hazards and difficulties unique to this kind of borrowing. The risk of BNPL as a product for Generation Z consumers is examined in this article. The goal of this exploration data analytics is to better understand consumers so that predictions, ideas, and recommendations can be made for prospective clients and market pay later segmentation to identify the ideal target market, ultimately increasing business profits.</a:t>
            </a:r>
          </a:p>
        </p:txBody>
      </p:sp>
      <p:sp>
        <p:nvSpPr>
          <p:cNvPr id="6" name="Date Placeholder 5">
            <a:extLst>
              <a:ext uri="{FF2B5EF4-FFF2-40B4-BE49-F238E27FC236}">
                <a16:creationId xmlns:a16="http://schemas.microsoft.com/office/drawing/2014/main" id="{DA694C3A-D19F-C724-C418-1407113D6686}"/>
              </a:ext>
            </a:extLst>
          </p:cNvPr>
          <p:cNvSpPr>
            <a:spLocks noGrp="1"/>
          </p:cNvSpPr>
          <p:nvPr>
            <p:ph type="dt" sz="half" idx="10"/>
          </p:nvPr>
        </p:nvSpPr>
        <p:spPr/>
        <p:txBody>
          <a:bodyPr/>
          <a:lstStyle/>
          <a:p>
            <a:fld id="{6895D223-330B-46C2-80AA-364D74E53CFC}" type="datetime1">
              <a:rPr lang="en-IN" smtClean="0"/>
              <a:t>24-06-2024</a:t>
            </a:fld>
            <a:endParaRPr lang="en-IN"/>
          </a:p>
        </p:txBody>
      </p:sp>
      <p:sp>
        <p:nvSpPr>
          <p:cNvPr id="3" name="Footer Placeholder 2">
            <a:extLst>
              <a:ext uri="{FF2B5EF4-FFF2-40B4-BE49-F238E27FC236}">
                <a16:creationId xmlns:a16="http://schemas.microsoft.com/office/drawing/2014/main" id="{7FCC6CE0-8E9F-B531-6981-1A9AF6D24A59}"/>
              </a:ext>
            </a:extLst>
          </p:cNvPr>
          <p:cNvSpPr>
            <a:spLocks noGrp="1"/>
          </p:cNvSpPr>
          <p:nvPr>
            <p:ph type="ftr" sz="quarter" idx="11"/>
          </p:nvPr>
        </p:nvSpPr>
        <p:spPr/>
        <p:txBody>
          <a:bodyPr/>
          <a:lstStyle/>
          <a:p>
            <a:r>
              <a:rPr lang="en-IN" dirty="0"/>
              <a:t>BATCH NO:20        DEPARTMENT OF COMPUTER SCIENCE &amp; ENGINEERING</a:t>
            </a:r>
          </a:p>
        </p:txBody>
      </p:sp>
      <p:sp>
        <p:nvSpPr>
          <p:cNvPr id="4" name="Slide Number Placeholder 3">
            <a:extLst>
              <a:ext uri="{FF2B5EF4-FFF2-40B4-BE49-F238E27FC236}">
                <a16:creationId xmlns:a16="http://schemas.microsoft.com/office/drawing/2014/main" id="{B5CBA9CA-704F-FF54-C1B4-E700E9EA0924}"/>
              </a:ext>
            </a:extLst>
          </p:cNvPr>
          <p:cNvSpPr>
            <a:spLocks noGrp="1"/>
          </p:cNvSpPr>
          <p:nvPr>
            <p:ph type="sldNum" sz="quarter" idx="12"/>
          </p:nvPr>
        </p:nvSpPr>
        <p:spPr/>
        <p:txBody>
          <a:bodyPr/>
          <a:lstStyle/>
          <a:p>
            <a:fld id="{FA00FD27-8DB0-4CB2-BD37-BEA95C6A1008}" type="slidenum">
              <a:rPr lang="en-IN" smtClean="0"/>
              <a:t>9</a:t>
            </a:fld>
            <a:endParaRPr lang="en-IN" dirty="0"/>
          </a:p>
        </p:txBody>
      </p:sp>
    </p:spTree>
    <p:extLst>
      <p:ext uri="{BB962C8B-B14F-4D97-AF65-F5344CB8AC3E}">
        <p14:creationId xmlns:p14="http://schemas.microsoft.com/office/powerpoint/2010/main" val="148515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3046</Words>
  <Application>Microsoft Office PowerPoint</Application>
  <PresentationFormat>On-screen Show (4:3)</PresentationFormat>
  <Paragraphs>237</Paragraphs>
  <Slides>33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PowerPoint Presentation</vt:lpstr>
      <vt:lpstr>PowerPoint Presentation</vt:lpstr>
      <vt:lpstr>ABSTRACT</vt:lpstr>
      <vt:lpstr>OBJECTIVES </vt:lpstr>
      <vt:lpstr>INTRODUCTION</vt:lpstr>
      <vt:lpstr>LITERATURE REVIEW</vt:lpstr>
      <vt:lpstr>LITERATURE REVIEW</vt:lpstr>
      <vt:lpstr>LITERATURE REVIEW</vt:lpstr>
      <vt:lpstr>LITERATURE REVIEW</vt:lpstr>
      <vt:lpstr>LITERATURE REVIEW</vt:lpstr>
      <vt:lpstr>DESIGN AND METHOLOGIES</vt:lpstr>
      <vt:lpstr>MODULE:1</vt:lpstr>
      <vt:lpstr>MODULE:2</vt:lpstr>
      <vt:lpstr>MODULE:3</vt:lpstr>
      <vt:lpstr>MODULE:4</vt:lpstr>
      <vt:lpstr>IMPLEMENTATION</vt:lpstr>
      <vt:lpstr>ARCHITECTURE DIAGRAM</vt:lpstr>
      <vt:lpstr>DATA FLOW DIAGRAM</vt:lpstr>
      <vt:lpstr>Use Case Diagram</vt:lpstr>
      <vt:lpstr>Class Diagram </vt:lpstr>
      <vt:lpstr>Activity Diagram</vt:lpstr>
      <vt:lpstr>Sequence Diagram </vt:lpstr>
      <vt:lpstr>TESTING</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POTA VENKATA JITHENDRA</cp:lastModifiedBy>
  <cp:revision>18</cp:revision>
  <dcterms:created xsi:type="dcterms:W3CDTF">2020-03-05T03:47:09Z</dcterms:created>
  <dcterms:modified xsi:type="dcterms:W3CDTF">2024-06-24T15:18:25Z</dcterms:modified>
</cp:coreProperties>
</file>