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24" r:id="rId4"/>
    <p:sldId id="325" r:id="rId5"/>
    <p:sldId id="258" r:id="rId6"/>
    <p:sldId id="259" r:id="rId7"/>
    <p:sldId id="260" r:id="rId8"/>
    <p:sldId id="261" r:id="rId9"/>
    <p:sldId id="262" r:id="rId10"/>
    <p:sldId id="326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27" r:id="rId32"/>
    <p:sldId id="329" r:id="rId33"/>
    <p:sldId id="330" r:id="rId34"/>
    <p:sldId id="284" r:id="rId35"/>
    <p:sldId id="331" r:id="rId36"/>
    <p:sldId id="332" r:id="rId37"/>
    <p:sldId id="286" r:id="rId38"/>
    <p:sldId id="285" r:id="rId39"/>
    <p:sldId id="287" r:id="rId40"/>
    <p:sldId id="333" r:id="rId41"/>
    <p:sldId id="288" r:id="rId42"/>
    <p:sldId id="289" r:id="rId43"/>
    <p:sldId id="290" r:id="rId44"/>
    <p:sldId id="339" r:id="rId45"/>
    <p:sldId id="340" r:id="rId46"/>
    <p:sldId id="341" r:id="rId47"/>
    <p:sldId id="342" r:id="rId48"/>
    <p:sldId id="294" r:id="rId49"/>
    <p:sldId id="292" r:id="rId50"/>
    <p:sldId id="293" r:id="rId51"/>
    <p:sldId id="343" r:id="rId52"/>
    <p:sldId id="335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295" r:id="rId61"/>
    <p:sldId id="336" r:id="rId62"/>
    <p:sldId id="301" r:id="rId63"/>
    <p:sldId id="299" r:id="rId64"/>
    <p:sldId id="300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4389" y="539342"/>
            <a:ext cx="8854440" cy="6590030"/>
          </a:xfrm>
          <a:custGeom>
            <a:avLst/>
            <a:gdLst/>
            <a:ahLst/>
            <a:cxnLst/>
            <a:rect l="l" t="t" r="r" b="b"/>
            <a:pathLst>
              <a:path w="8854440" h="6590030">
                <a:moveTo>
                  <a:pt x="8854439" y="6589776"/>
                </a:moveTo>
                <a:lnTo>
                  <a:pt x="8854439" y="0"/>
                </a:lnTo>
              </a:path>
              <a:path w="8854440" h="6590030">
                <a:moveTo>
                  <a:pt x="0" y="25907"/>
                </a:moveTo>
                <a:lnTo>
                  <a:pt x="8828531" y="25907"/>
                </a:lnTo>
              </a:path>
            </a:pathLst>
          </a:custGeom>
          <a:ln w="51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80639" y="1334122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69" h="369569">
                <a:moveTo>
                  <a:pt x="369328" y="184670"/>
                </a:moveTo>
                <a:lnTo>
                  <a:pt x="362732" y="233764"/>
                </a:lnTo>
                <a:lnTo>
                  <a:pt x="344116" y="277878"/>
                </a:lnTo>
                <a:lnTo>
                  <a:pt x="315242" y="315253"/>
                </a:lnTo>
                <a:lnTo>
                  <a:pt x="277869" y="344129"/>
                </a:lnTo>
                <a:lnTo>
                  <a:pt x="233759" y="362744"/>
                </a:lnTo>
                <a:lnTo>
                  <a:pt x="184670" y="369341"/>
                </a:lnTo>
                <a:lnTo>
                  <a:pt x="135576" y="362744"/>
                </a:lnTo>
                <a:lnTo>
                  <a:pt x="91462" y="344129"/>
                </a:lnTo>
                <a:lnTo>
                  <a:pt x="54087" y="315253"/>
                </a:lnTo>
                <a:lnTo>
                  <a:pt x="25212" y="277878"/>
                </a:lnTo>
                <a:lnTo>
                  <a:pt x="6596" y="233764"/>
                </a:lnTo>
                <a:lnTo>
                  <a:pt x="0" y="184670"/>
                </a:lnTo>
                <a:lnTo>
                  <a:pt x="6596" y="135576"/>
                </a:lnTo>
                <a:lnTo>
                  <a:pt x="25212" y="91462"/>
                </a:lnTo>
                <a:lnTo>
                  <a:pt x="54087" y="54087"/>
                </a:lnTo>
                <a:lnTo>
                  <a:pt x="91462" y="25212"/>
                </a:lnTo>
                <a:lnTo>
                  <a:pt x="135576" y="6596"/>
                </a:lnTo>
                <a:lnTo>
                  <a:pt x="184670" y="0"/>
                </a:lnTo>
                <a:lnTo>
                  <a:pt x="233759" y="6596"/>
                </a:lnTo>
                <a:lnTo>
                  <a:pt x="277869" y="25212"/>
                </a:lnTo>
                <a:lnTo>
                  <a:pt x="315242" y="54087"/>
                </a:lnTo>
                <a:lnTo>
                  <a:pt x="344116" y="91462"/>
                </a:lnTo>
                <a:lnTo>
                  <a:pt x="362732" y="135576"/>
                </a:lnTo>
                <a:lnTo>
                  <a:pt x="369328" y="184670"/>
                </a:lnTo>
                <a:close/>
              </a:path>
            </a:pathLst>
          </a:custGeom>
          <a:ln w="4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2757" y="964793"/>
            <a:ext cx="5080" cy="364490"/>
          </a:xfrm>
          <a:custGeom>
            <a:avLst/>
            <a:gdLst/>
            <a:ahLst/>
            <a:cxnLst/>
            <a:rect l="l" t="t" r="r" b="b"/>
            <a:pathLst>
              <a:path w="5080" h="364490">
                <a:moveTo>
                  <a:pt x="5080" y="295465"/>
                </a:moveTo>
                <a:lnTo>
                  <a:pt x="4851" y="295465"/>
                </a:lnTo>
                <a:lnTo>
                  <a:pt x="4851" y="0"/>
                </a:lnTo>
                <a:lnTo>
                  <a:pt x="241" y="0"/>
                </a:lnTo>
                <a:lnTo>
                  <a:pt x="241" y="295465"/>
                </a:lnTo>
                <a:lnTo>
                  <a:pt x="0" y="295465"/>
                </a:lnTo>
                <a:lnTo>
                  <a:pt x="0" y="364261"/>
                </a:lnTo>
                <a:lnTo>
                  <a:pt x="2540" y="364261"/>
                </a:lnTo>
                <a:lnTo>
                  <a:pt x="5080" y="364261"/>
                </a:lnTo>
                <a:lnTo>
                  <a:pt x="5080" y="295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946831" y="1260257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4" h="74294">
                <a:moveTo>
                  <a:pt x="36944" y="0"/>
                </a:moveTo>
                <a:lnTo>
                  <a:pt x="0" y="0"/>
                </a:lnTo>
                <a:lnTo>
                  <a:pt x="18478" y="73864"/>
                </a:lnTo>
                <a:lnTo>
                  <a:pt x="36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46831" y="1260257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4" h="74294">
                <a:moveTo>
                  <a:pt x="36944" y="0"/>
                </a:moveTo>
                <a:lnTo>
                  <a:pt x="18478" y="73864"/>
                </a:lnTo>
                <a:lnTo>
                  <a:pt x="0" y="0"/>
                </a:lnTo>
                <a:lnTo>
                  <a:pt x="36944" y="0"/>
                </a:lnTo>
                <a:close/>
              </a:path>
            </a:pathLst>
          </a:custGeom>
          <a:ln w="4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962757" y="1703476"/>
            <a:ext cx="5080" cy="364490"/>
          </a:xfrm>
          <a:custGeom>
            <a:avLst/>
            <a:gdLst/>
            <a:ahLst/>
            <a:cxnLst/>
            <a:rect l="l" t="t" r="r" b="b"/>
            <a:pathLst>
              <a:path w="5080" h="364489">
                <a:moveTo>
                  <a:pt x="5080" y="295465"/>
                </a:moveTo>
                <a:lnTo>
                  <a:pt x="4851" y="295465"/>
                </a:lnTo>
                <a:lnTo>
                  <a:pt x="4851" y="0"/>
                </a:lnTo>
                <a:lnTo>
                  <a:pt x="241" y="0"/>
                </a:lnTo>
                <a:lnTo>
                  <a:pt x="241" y="295465"/>
                </a:lnTo>
                <a:lnTo>
                  <a:pt x="0" y="295465"/>
                </a:lnTo>
                <a:lnTo>
                  <a:pt x="0" y="364261"/>
                </a:lnTo>
                <a:lnTo>
                  <a:pt x="2540" y="364261"/>
                </a:lnTo>
                <a:lnTo>
                  <a:pt x="5080" y="364261"/>
                </a:lnTo>
                <a:lnTo>
                  <a:pt x="5080" y="295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946831" y="1998929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4" h="74294">
                <a:moveTo>
                  <a:pt x="36944" y="0"/>
                </a:moveTo>
                <a:lnTo>
                  <a:pt x="0" y="0"/>
                </a:lnTo>
                <a:lnTo>
                  <a:pt x="18478" y="73875"/>
                </a:lnTo>
                <a:lnTo>
                  <a:pt x="36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946831" y="1998929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4" h="74294">
                <a:moveTo>
                  <a:pt x="36944" y="0"/>
                </a:moveTo>
                <a:lnTo>
                  <a:pt x="18478" y="73875"/>
                </a:lnTo>
                <a:lnTo>
                  <a:pt x="0" y="0"/>
                </a:lnTo>
                <a:lnTo>
                  <a:pt x="36944" y="0"/>
                </a:lnTo>
                <a:close/>
              </a:path>
            </a:pathLst>
          </a:custGeom>
          <a:ln w="4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4389" y="539342"/>
            <a:ext cx="8854440" cy="6590030"/>
          </a:xfrm>
          <a:custGeom>
            <a:avLst/>
            <a:gdLst/>
            <a:ahLst/>
            <a:cxnLst/>
            <a:rect l="l" t="t" r="r" b="b"/>
            <a:pathLst>
              <a:path w="8854440" h="6590030">
                <a:moveTo>
                  <a:pt x="8854439" y="6589776"/>
                </a:moveTo>
                <a:lnTo>
                  <a:pt x="8854439" y="0"/>
                </a:lnTo>
              </a:path>
              <a:path w="8854440" h="6590030">
                <a:moveTo>
                  <a:pt x="0" y="25907"/>
                </a:moveTo>
                <a:lnTo>
                  <a:pt x="8828531" y="25907"/>
                </a:lnTo>
              </a:path>
            </a:pathLst>
          </a:custGeom>
          <a:ln w="51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2837" y="750845"/>
            <a:ext cx="4792725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0323" y="2955858"/>
            <a:ext cx="6917055" cy="175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5265" y="755417"/>
            <a:ext cx="130683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4783" y="1888708"/>
            <a:ext cx="3858260" cy="31944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Compiler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Arial MT"/>
                <a:cs typeface="Arial MT"/>
              </a:rPr>
              <a:t>Optimization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Arial MT"/>
              <a:cs typeface="Arial MT"/>
            </a:endParaRPr>
          </a:p>
          <a:p>
            <a:pPr marL="489584" indent="-273050">
              <a:lnSpc>
                <a:spcPct val="100000"/>
              </a:lnSpc>
              <a:buFont typeface="Arial"/>
              <a:buChar char="–"/>
              <a:tabLst>
                <a:tab pos="489584" algn="l"/>
                <a:tab pos="490220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Local/peephole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optimizations</a:t>
            </a:r>
            <a:r>
              <a:rPr lang="en-US" sz="2000" spc="5" dirty="0">
                <a:latin typeface="Microsoft Sans Serif"/>
                <a:cs typeface="Microsoft Sans Serif"/>
              </a:rPr>
              <a:t> 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1900" dirty="0">
              <a:latin typeface="Microsoft Sans Serif"/>
              <a:cs typeface="Microsoft Sans Serif"/>
            </a:endParaRPr>
          </a:p>
          <a:p>
            <a:pPr marL="489584" indent="-273050">
              <a:lnSpc>
                <a:spcPct val="100000"/>
              </a:lnSpc>
              <a:buFont typeface="Arial"/>
              <a:buChar char="–"/>
              <a:tabLst>
                <a:tab pos="489584" algn="l"/>
                <a:tab pos="490220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Other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sources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optimization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1850" dirty="0">
              <a:latin typeface="Microsoft Sans Serif"/>
              <a:cs typeface="Microsoft Sans Serif"/>
            </a:endParaRPr>
          </a:p>
          <a:p>
            <a:pPr marL="489584" indent="-273050">
              <a:lnSpc>
                <a:spcPct val="100000"/>
              </a:lnSpc>
              <a:buFont typeface="Arial"/>
              <a:buChar char="–"/>
              <a:tabLst>
                <a:tab pos="489584" algn="l"/>
                <a:tab pos="490220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Recognizing</a:t>
            </a:r>
            <a:r>
              <a:rPr sz="2000" spc="10" dirty="0">
                <a:latin typeface="Microsoft Sans Serif"/>
                <a:cs typeface="Microsoft Sans Serif"/>
              </a:rPr>
              <a:t> loops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1900" dirty="0">
              <a:latin typeface="Microsoft Sans Serif"/>
              <a:cs typeface="Microsoft Sans Serif"/>
            </a:endParaRPr>
          </a:p>
          <a:p>
            <a:pPr marL="489584" indent="-273050">
              <a:lnSpc>
                <a:spcPct val="100000"/>
              </a:lnSpc>
              <a:buFont typeface="Arial"/>
              <a:buChar char="–"/>
              <a:tabLst>
                <a:tab pos="489584" algn="l"/>
                <a:tab pos="490220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Dataflow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analysis</a:t>
            </a: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314" y="1098319"/>
            <a:ext cx="661733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Partitioning</a:t>
            </a:r>
            <a:r>
              <a:rPr spc="-5" dirty="0"/>
              <a:t> </a:t>
            </a:r>
            <a:r>
              <a:rPr spc="10" dirty="0"/>
              <a:t>into</a:t>
            </a:r>
            <a:r>
              <a:rPr spc="15" dirty="0"/>
              <a:t> </a:t>
            </a:r>
            <a:r>
              <a:rPr spc="10" dirty="0"/>
              <a:t>basic</a:t>
            </a:r>
            <a:r>
              <a:rPr dirty="0"/>
              <a:t> </a:t>
            </a:r>
            <a:r>
              <a:rPr spc="-5" dirty="0"/>
              <a:t>blocks</a:t>
            </a:r>
            <a:r>
              <a:rPr spc="-10" dirty="0"/>
              <a:t> </a:t>
            </a:r>
            <a:r>
              <a:rPr spc="-30" dirty="0"/>
              <a:t>(cont’d)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10" name="object 10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 descr="Basic Blocks">
            <a:extLst>
              <a:ext uri="{FF2B5EF4-FFF2-40B4-BE49-F238E27FC236}">
                <a16:creationId xmlns:a16="http://schemas.microsoft.com/office/drawing/2014/main" id="{C3E55B9C-6DC1-427C-80FC-5B59FC50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673701"/>
            <a:ext cx="5181600" cy="470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0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314" y="1098319"/>
            <a:ext cx="661733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Partitioning</a:t>
            </a:r>
            <a:r>
              <a:rPr spc="-5" dirty="0"/>
              <a:t> </a:t>
            </a:r>
            <a:r>
              <a:rPr spc="10" dirty="0"/>
              <a:t>into</a:t>
            </a:r>
            <a:r>
              <a:rPr spc="15" dirty="0"/>
              <a:t> </a:t>
            </a:r>
            <a:r>
              <a:rPr spc="10" dirty="0"/>
              <a:t>basic</a:t>
            </a:r>
            <a:r>
              <a:rPr dirty="0"/>
              <a:t> </a:t>
            </a:r>
            <a:r>
              <a:rPr spc="-5" dirty="0"/>
              <a:t>blocks</a:t>
            </a:r>
            <a:r>
              <a:rPr spc="-10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/>
          <p:nvPr/>
        </p:nvSpPr>
        <p:spPr>
          <a:xfrm>
            <a:off x="4517999" y="2272906"/>
            <a:ext cx="187960" cy="563880"/>
          </a:xfrm>
          <a:custGeom>
            <a:avLst/>
            <a:gdLst/>
            <a:ahLst/>
            <a:cxnLst/>
            <a:rect l="l" t="t" r="r" b="b"/>
            <a:pathLst>
              <a:path w="187960" h="563880">
                <a:moveTo>
                  <a:pt x="187820" y="0"/>
                </a:moveTo>
                <a:lnTo>
                  <a:pt x="0" y="0"/>
                </a:lnTo>
                <a:lnTo>
                  <a:pt x="0" y="563473"/>
                </a:lnTo>
                <a:lnTo>
                  <a:pt x="187820" y="563473"/>
                </a:lnTo>
              </a:path>
            </a:pathLst>
          </a:custGeom>
          <a:ln w="9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7999" y="2930283"/>
            <a:ext cx="187960" cy="3475354"/>
          </a:xfrm>
          <a:custGeom>
            <a:avLst/>
            <a:gdLst/>
            <a:ahLst/>
            <a:cxnLst/>
            <a:rect l="l" t="t" r="r" b="b"/>
            <a:pathLst>
              <a:path w="187960" h="3475354">
                <a:moveTo>
                  <a:pt x="187820" y="0"/>
                </a:moveTo>
                <a:lnTo>
                  <a:pt x="0" y="0"/>
                </a:lnTo>
                <a:lnTo>
                  <a:pt x="0" y="3474732"/>
                </a:lnTo>
                <a:lnTo>
                  <a:pt x="187820" y="3474732"/>
                </a:lnTo>
              </a:path>
            </a:pathLst>
          </a:custGeom>
          <a:ln w="9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87023" y="2147416"/>
            <a:ext cx="177990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2600">
              <a:lnSpc>
                <a:spcPct val="106500"/>
              </a:lnSpc>
              <a:spcBef>
                <a:spcPts val="95"/>
              </a:spcBef>
              <a:tabLst>
                <a:tab pos="403860" algn="l"/>
              </a:tabLst>
            </a:pPr>
            <a:r>
              <a:rPr sz="2200" spc="10" dirty="0">
                <a:latin typeface="Microsoft Sans Serif"/>
                <a:cs typeface="Microsoft Sans Serif"/>
              </a:rPr>
              <a:t>1	</a:t>
            </a:r>
            <a:r>
              <a:rPr sz="2200" spc="5" dirty="0">
                <a:latin typeface="Microsoft Sans Serif"/>
                <a:cs typeface="Microsoft Sans Serif"/>
              </a:rPr>
              <a:t>prod=0  </a:t>
            </a:r>
            <a:r>
              <a:rPr sz="2200" spc="10" dirty="0">
                <a:latin typeface="Microsoft Sans Serif"/>
                <a:cs typeface="Microsoft Sans Serif"/>
              </a:rPr>
              <a:t>2	</a:t>
            </a:r>
            <a:r>
              <a:rPr sz="2200" dirty="0">
                <a:latin typeface="Microsoft Sans Serif"/>
                <a:cs typeface="Microsoft Sans Serif"/>
              </a:rPr>
              <a:t>i=1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403860" algn="l"/>
              </a:tabLst>
            </a:pPr>
            <a:r>
              <a:rPr sz="2200" spc="10" dirty="0">
                <a:latin typeface="Microsoft Sans Serif"/>
                <a:cs typeface="Microsoft Sans Serif"/>
              </a:rPr>
              <a:t>3	</a:t>
            </a:r>
            <a:r>
              <a:rPr sz="2200" spc="5" dirty="0">
                <a:latin typeface="Microsoft Sans Serif"/>
                <a:cs typeface="Microsoft Sans Serif"/>
              </a:rPr>
              <a:t>t1=4*i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403860" algn="l"/>
              </a:tabLst>
            </a:pPr>
            <a:r>
              <a:rPr sz="2200" spc="10" dirty="0">
                <a:latin typeface="Microsoft Sans Serif"/>
                <a:cs typeface="Microsoft Sans Serif"/>
              </a:rPr>
              <a:t>4	</a:t>
            </a:r>
            <a:r>
              <a:rPr sz="2200" spc="5" dirty="0">
                <a:latin typeface="Microsoft Sans Serif"/>
                <a:cs typeface="Microsoft Sans Serif"/>
              </a:rPr>
              <a:t>t2=a[t1]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403860" algn="l"/>
              </a:tabLst>
            </a:pPr>
            <a:r>
              <a:rPr sz="2200" spc="10" dirty="0">
                <a:latin typeface="Microsoft Sans Serif"/>
                <a:cs typeface="Microsoft Sans Serif"/>
              </a:rPr>
              <a:t>5	</a:t>
            </a:r>
            <a:r>
              <a:rPr sz="2200" spc="5" dirty="0">
                <a:latin typeface="Microsoft Sans Serif"/>
                <a:cs typeface="Microsoft Sans Serif"/>
              </a:rPr>
              <a:t>t3=4*i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403860" algn="l"/>
              </a:tabLst>
            </a:pPr>
            <a:r>
              <a:rPr sz="2200" spc="10" dirty="0">
                <a:latin typeface="Microsoft Sans Serif"/>
                <a:cs typeface="Microsoft Sans Serif"/>
              </a:rPr>
              <a:t>6	</a:t>
            </a:r>
            <a:r>
              <a:rPr sz="2200" spc="5" dirty="0">
                <a:latin typeface="Microsoft Sans Serif"/>
                <a:cs typeface="Microsoft Sans Serif"/>
              </a:rPr>
              <a:t>t4=b[t3]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403860" algn="l"/>
              </a:tabLst>
            </a:pPr>
            <a:r>
              <a:rPr sz="2200" spc="10" dirty="0">
                <a:latin typeface="Microsoft Sans Serif"/>
                <a:cs typeface="Microsoft Sans Serif"/>
              </a:rPr>
              <a:t>7	</a:t>
            </a:r>
            <a:r>
              <a:rPr sz="2200" spc="5" dirty="0">
                <a:latin typeface="Microsoft Sans Serif"/>
                <a:cs typeface="Microsoft Sans Serif"/>
              </a:rPr>
              <a:t>t5=t2*t4</a:t>
            </a:r>
            <a:endParaRPr sz="2200">
              <a:latin typeface="Microsoft Sans Serif"/>
              <a:cs typeface="Microsoft Sans Serif"/>
            </a:endParaRPr>
          </a:p>
          <a:p>
            <a:pPr marL="403860" indent="-391795">
              <a:lnSpc>
                <a:spcPct val="100000"/>
              </a:lnSpc>
              <a:spcBef>
                <a:spcPts val="175"/>
              </a:spcBef>
              <a:buAutoNum type="arabicPlain" startAt="8"/>
              <a:tabLst>
                <a:tab pos="403860" algn="l"/>
                <a:tab pos="404495" algn="l"/>
              </a:tabLst>
            </a:pPr>
            <a:r>
              <a:rPr sz="2200" spc="5" dirty="0">
                <a:latin typeface="Microsoft Sans Serif"/>
                <a:cs typeface="Microsoft Sans Serif"/>
              </a:rPr>
              <a:t>t6=prod+t5</a:t>
            </a:r>
            <a:endParaRPr sz="2200">
              <a:latin typeface="Microsoft Sans Serif"/>
              <a:cs typeface="Microsoft Sans Serif"/>
            </a:endParaRPr>
          </a:p>
          <a:p>
            <a:pPr marL="403860" indent="-391795">
              <a:lnSpc>
                <a:spcPct val="100000"/>
              </a:lnSpc>
              <a:spcBef>
                <a:spcPts val="170"/>
              </a:spcBef>
              <a:buAutoNum type="arabicPlain" startAt="8"/>
              <a:tabLst>
                <a:tab pos="403860" algn="l"/>
                <a:tab pos="404495" algn="l"/>
              </a:tabLst>
            </a:pPr>
            <a:r>
              <a:rPr sz="2200" spc="5" dirty="0">
                <a:latin typeface="Microsoft Sans Serif"/>
                <a:cs typeface="Microsoft Sans Serif"/>
              </a:rPr>
              <a:t>prod=t6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7023" y="5360031"/>
            <a:ext cx="2195195" cy="10966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03860" indent="-391795">
              <a:lnSpc>
                <a:spcPct val="100000"/>
              </a:lnSpc>
              <a:spcBef>
                <a:spcPts val="265"/>
              </a:spcBef>
              <a:buAutoNum type="arabicPlain" startAt="10"/>
              <a:tabLst>
                <a:tab pos="404495" algn="l"/>
              </a:tabLst>
            </a:pPr>
            <a:r>
              <a:rPr sz="2200" dirty="0">
                <a:latin typeface="Microsoft Sans Serif"/>
                <a:cs typeface="Microsoft Sans Serif"/>
              </a:rPr>
              <a:t>t7=i+i</a:t>
            </a:r>
            <a:endParaRPr sz="2200">
              <a:latin typeface="Microsoft Sans Serif"/>
              <a:cs typeface="Microsoft Sans Serif"/>
            </a:endParaRPr>
          </a:p>
          <a:p>
            <a:pPr marL="403860" indent="-391795">
              <a:lnSpc>
                <a:spcPct val="100000"/>
              </a:lnSpc>
              <a:spcBef>
                <a:spcPts val="170"/>
              </a:spcBef>
              <a:buAutoNum type="arabicPlain" startAt="10"/>
              <a:tabLst>
                <a:tab pos="404495" algn="l"/>
              </a:tabLst>
            </a:pPr>
            <a:r>
              <a:rPr sz="2200" dirty="0">
                <a:latin typeface="Microsoft Sans Serif"/>
                <a:cs typeface="Microsoft Sans Serif"/>
              </a:rPr>
              <a:t>i=t7</a:t>
            </a:r>
            <a:endParaRPr sz="2200">
              <a:latin typeface="Microsoft Sans Serif"/>
              <a:cs typeface="Microsoft Sans Serif"/>
            </a:endParaRPr>
          </a:p>
          <a:p>
            <a:pPr marL="403860" indent="-391795">
              <a:lnSpc>
                <a:spcPct val="100000"/>
              </a:lnSpc>
              <a:spcBef>
                <a:spcPts val="170"/>
              </a:spcBef>
              <a:buAutoNum type="arabicPlain" startAt="10"/>
              <a:tabLst>
                <a:tab pos="40449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if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&lt;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21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goto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3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1821" y="2355054"/>
            <a:ext cx="55816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10" dirty="0">
                <a:latin typeface="Microsoft Sans Serif"/>
                <a:cs typeface="Microsoft Sans Serif"/>
              </a:rPr>
              <a:t>BB1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1821" y="4421011"/>
            <a:ext cx="55816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10" dirty="0">
                <a:latin typeface="Microsoft Sans Serif"/>
                <a:cs typeface="Microsoft Sans Serif"/>
              </a:rPr>
              <a:t>BB2</a:t>
            </a:r>
            <a:endParaRPr sz="22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10" name="object 10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514" y="886482"/>
            <a:ext cx="646811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Intermediate</a:t>
            </a:r>
            <a:r>
              <a:rPr spc="5" dirty="0"/>
              <a:t> Representation</a:t>
            </a:r>
            <a:r>
              <a:rPr spc="10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161" y="1807818"/>
            <a:ext cx="6657340" cy="4607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Structure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within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 marL="476884">
              <a:lnSpc>
                <a:spcPct val="100000"/>
              </a:lnSpc>
              <a:spcBef>
                <a:spcPts val="1770"/>
              </a:spcBef>
            </a:pPr>
            <a:r>
              <a:rPr sz="2000" spc="5" dirty="0">
                <a:latin typeface="Microsoft Sans Serif"/>
                <a:cs typeface="Microsoft Sans Serif"/>
              </a:rPr>
              <a:t>Abstract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Syntax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Tree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(AST)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838200" indent="-273050">
              <a:lnSpc>
                <a:spcPct val="100000"/>
              </a:lnSpc>
              <a:buFont typeface="Arial"/>
              <a:buChar char="–"/>
              <a:tabLst>
                <a:tab pos="838200" algn="l"/>
                <a:tab pos="83883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Leaves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labeled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names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constants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838200" indent="-273050">
              <a:lnSpc>
                <a:spcPct val="100000"/>
              </a:lnSpc>
              <a:buFont typeface="Arial"/>
              <a:buChar char="–"/>
              <a:tabLst>
                <a:tab pos="838200" algn="l"/>
                <a:tab pos="83883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Interior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nodes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labeled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an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operator</a:t>
            </a:r>
            <a:endParaRPr sz="2000">
              <a:latin typeface="Microsoft Sans Serif"/>
              <a:cs typeface="Microsoft Sans Serif"/>
            </a:endParaRPr>
          </a:p>
          <a:p>
            <a:pPr marL="476884" marR="2772410">
              <a:lnSpc>
                <a:spcPct val="233000"/>
              </a:lnSpc>
              <a:spcBef>
                <a:spcPts val="10"/>
              </a:spcBef>
            </a:pPr>
            <a:r>
              <a:rPr sz="2000" spc="5" dirty="0">
                <a:latin typeface="Microsoft Sans Serif"/>
                <a:cs typeface="Microsoft Sans Serif"/>
              </a:rPr>
              <a:t>Directed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Acyclic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Graph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(DAG)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C-like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476884">
              <a:lnSpc>
                <a:spcPct val="100000"/>
              </a:lnSpc>
            </a:pPr>
            <a:r>
              <a:rPr sz="2000" spc="15" dirty="0">
                <a:latin typeface="Microsoft Sans Serif"/>
                <a:cs typeface="Microsoft Sans Serif"/>
              </a:rPr>
              <a:t>3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address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(like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have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already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seen)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1198902"/>
            <a:ext cx="40995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Directed</a:t>
            </a:r>
            <a:r>
              <a:rPr spc="-40" dirty="0"/>
              <a:t> </a:t>
            </a:r>
            <a:r>
              <a:rPr dirty="0"/>
              <a:t>Acyclic</a:t>
            </a:r>
            <a:r>
              <a:rPr spc="-40" dirty="0"/>
              <a:t> </a:t>
            </a:r>
            <a:r>
              <a:rPr spc="1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2159862"/>
            <a:ext cx="7603490" cy="394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latin typeface="Microsoft Sans Serif"/>
                <a:cs typeface="Microsoft Sans Serif"/>
              </a:rPr>
              <a:t>Like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ASTs: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Leaves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labeled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names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constants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Interior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nodes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labeled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an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operator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48895">
              <a:lnSpc>
                <a:spcPct val="147500"/>
              </a:lnSpc>
            </a:pPr>
            <a:r>
              <a:rPr sz="2000" spc="15" dirty="0">
                <a:latin typeface="Microsoft Sans Serif"/>
                <a:cs typeface="Microsoft Sans Serif"/>
              </a:rPr>
              <a:t>Nodes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have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names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attached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contain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value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of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expression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47000"/>
              </a:lnSpc>
            </a:pPr>
            <a:r>
              <a:rPr sz="20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Common</a:t>
            </a:r>
            <a:r>
              <a:rPr sz="20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subexpressions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represented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multiple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edges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same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expression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4914" y="1400070"/>
            <a:ext cx="237045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DAG</a:t>
            </a:r>
            <a:r>
              <a:rPr spc="-45" dirty="0"/>
              <a:t> </a:t>
            </a:r>
            <a:r>
              <a:rPr spc="10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161" y="2322930"/>
            <a:ext cx="559371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Suppose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following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three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address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6491" y="3168851"/>
            <a:ext cx="24002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1.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3637" y="3168750"/>
            <a:ext cx="3117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op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6558" y="3880458"/>
            <a:ext cx="24002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2.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5225" y="3880458"/>
            <a:ext cx="3117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op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558" y="4592166"/>
            <a:ext cx="24002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3.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6466" y="5437986"/>
            <a:ext cx="37350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...</a:t>
            </a:r>
            <a:r>
              <a:rPr sz="2000" spc="15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will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treated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like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case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1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with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5007" y="5437986"/>
            <a:ext cx="115570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undefined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12" name="object 12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6626" y="1505226"/>
            <a:ext cx="240538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DAG</a:t>
            </a:r>
            <a:r>
              <a:rPr spc="-45" dirty="0"/>
              <a:t> </a:t>
            </a:r>
            <a:r>
              <a:rPr spc="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0025" y="3011778"/>
            <a:ext cx="2857500" cy="316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30"/>
              </a:spcBef>
              <a:tabLst>
                <a:tab pos="61404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1	</a:t>
            </a:r>
            <a:r>
              <a:rPr sz="2000" spc="10" dirty="0">
                <a:latin typeface="Microsoft Sans Serif"/>
                <a:cs typeface="Microsoft Sans Serif"/>
              </a:rPr>
              <a:t>t1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 4</a:t>
            </a:r>
            <a:r>
              <a:rPr sz="2000" spc="10" dirty="0">
                <a:latin typeface="Microsoft Sans Serif"/>
                <a:cs typeface="Microsoft Sans Serif"/>
              </a:rPr>
              <a:t> * </a:t>
            </a:r>
            <a:r>
              <a:rPr sz="2000" spc="-5" dirty="0">
                <a:latin typeface="Microsoft Sans Serif"/>
                <a:cs typeface="Microsoft Sans Serif"/>
              </a:rPr>
              <a:t>i</a:t>
            </a:r>
            <a:endParaRPr sz="2000">
              <a:latin typeface="Microsoft Sans Serif"/>
              <a:cs typeface="Microsoft Sans Serif"/>
            </a:endParaRPr>
          </a:p>
          <a:p>
            <a:pPr marL="157480">
              <a:lnSpc>
                <a:spcPct val="100000"/>
              </a:lnSpc>
              <a:spcBef>
                <a:spcPts val="75"/>
              </a:spcBef>
              <a:tabLst>
                <a:tab pos="61404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2	</a:t>
            </a:r>
            <a:r>
              <a:rPr sz="2000" spc="10" dirty="0">
                <a:latin typeface="Microsoft Sans Serif"/>
                <a:cs typeface="Microsoft Sans Serif"/>
              </a:rPr>
              <a:t>t2</a:t>
            </a:r>
            <a:r>
              <a:rPr sz="2000" spc="15" dirty="0">
                <a:latin typeface="Microsoft Sans Serif"/>
                <a:cs typeface="Microsoft Sans Serif"/>
              </a:rPr>
              <a:t> =</a:t>
            </a:r>
            <a:r>
              <a:rPr sz="2000" spc="5" dirty="0">
                <a:latin typeface="Microsoft Sans Serif"/>
                <a:cs typeface="Microsoft Sans Serif"/>
              </a:rPr>
              <a:t> a[t1]</a:t>
            </a:r>
            <a:endParaRPr sz="2000">
              <a:latin typeface="Microsoft Sans Serif"/>
              <a:cs typeface="Microsoft Sans Serif"/>
            </a:endParaRPr>
          </a:p>
          <a:p>
            <a:pPr marL="157480">
              <a:lnSpc>
                <a:spcPct val="100000"/>
              </a:lnSpc>
              <a:spcBef>
                <a:spcPts val="85"/>
              </a:spcBef>
              <a:tabLst>
                <a:tab pos="61404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3	</a:t>
            </a:r>
            <a:r>
              <a:rPr sz="2000" spc="10" dirty="0">
                <a:latin typeface="Microsoft Sans Serif"/>
                <a:cs typeface="Microsoft Sans Serif"/>
              </a:rPr>
              <a:t>t3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 4</a:t>
            </a:r>
            <a:r>
              <a:rPr sz="2000" spc="10" dirty="0">
                <a:latin typeface="Microsoft Sans Serif"/>
                <a:cs typeface="Microsoft Sans Serif"/>
              </a:rPr>
              <a:t> * </a:t>
            </a:r>
            <a:r>
              <a:rPr sz="2000" spc="-5" dirty="0">
                <a:latin typeface="Microsoft Sans Serif"/>
                <a:cs typeface="Microsoft Sans Serif"/>
              </a:rPr>
              <a:t>i</a:t>
            </a:r>
            <a:endParaRPr sz="2000">
              <a:latin typeface="Microsoft Sans Serif"/>
              <a:cs typeface="Microsoft Sans Serif"/>
            </a:endParaRPr>
          </a:p>
          <a:p>
            <a:pPr marL="157480" marR="1050290">
              <a:lnSpc>
                <a:spcPct val="103000"/>
              </a:lnSpc>
              <a:spcBef>
                <a:spcPts val="10"/>
              </a:spcBef>
              <a:tabLst>
                <a:tab pos="61404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4	</a:t>
            </a:r>
            <a:r>
              <a:rPr sz="2000" spc="10" dirty="0">
                <a:latin typeface="Microsoft Sans Serif"/>
                <a:cs typeface="Microsoft Sans Serif"/>
              </a:rPr>
              <a:t>t4  </a:t>
            </a:r>
            <a:r>
              <a:rPr sz="2000" spc="15" dirty="0">
                <a:latin typeface="Microsoft Sans Serif"/>
                <a:cs typeface="Microsoft Sans Serif"/>
              </a:rPr>
              <a:t>= </a:t>
            </a:r>
            <a:r>
              <a:rPr sz="2000" spc="5" dirty="0">
                <a:latin typeface="Microsoft Sans Serif"/>
                <a:cs typeface="Microsoft Sans Serif"/>
              </a:rPr>
              <a:t>b[t3] 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5	</a:t>
            </a:r>
            <a:r>
              <a:rPr sz="2000" spc="10" dirty="0">
                <a:latin typeface="Microsoft Sans Serif"/>
                <a:cs typeface="Microsoft Sans Serif"/>
              </a:rPr>
              <a:t>t5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t2 * </a:t>
            </a:r>
            <a:r>
              <a:rPr sz="2000" spc="5" dirty="0">
                <a:latin typeface="Microsoft Sans Serif"/>
                <a:cs typeface="Microsoft Sans Serif"/>
              </a:rPr>
              <a:t>t4</a:t>
            </a:r>
            <a:endParaRPr sz="2000">
              <a:latin typeface="Microsoft Sans Serif"/>
              <a:cs typeface="Microsoft Sans Serif"/>
            </a:endParaRPr>
          </a:p>
          <a:p>
            <a:pPr marL="614045" indent="-457200">
              <a:lnSpc>
                <a:spcPct val="100000"/>
              </a:lnSpc>
              <a:spcBef>
                <a:spcPts val="85"/>
              </a:spcBef>
              <a:buAutoNum type="arabicPlain" startAt="6"/>
              <a:tabLst>
                <a:tab pos="614045" algn="l"/>
                <a:tab pos="61468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t6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 </a:t>
            </a:r>
            <a:r>
              <a:rPr sz="2000" spc="10" dirty="0">
                <a:latin typeface="Microsoft Sans Serif"/>
                <a:cs typeface="Microsoft Sans Serif"/>
              </a:rPr>
              <a:t>prod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+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t5</a:t>
            </a:r>
            <a:endParaRPr sz="2000">
              <a:latin typeface="Microsoft Sans Serif"/>
              <a:cs typeface="Microsoft Sans Serif"/>
            </a:endParaRPr>
          </a:p>
          <a:p>
            <a:pPr marL="614045" indent="-457200">
              <a:lnSpc>
                <a:spcPct val="100000"/>
              </a:lnSpc>
              <a:spcBef>
                <a:spcPts val="75"/>
              </a:spcBef>
              <a:buAutoNum type="arabicPlain" startAt="6"/>
              <a:tabLst>
                <a:tab pos="614045" algn="l"/>
                <a:tab pos="61468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prod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5" dirty="0">
                <a:latin typeface="Microsoft Sans Serif"/>
                <a:cs typeface="Microsoft Sans Serif"/>
              </a:rPr>
              <a:t> t6</a:t>
            </a:r>
            <a:endParaRPr sz="2000">
              <a:latin typeface="Microsoft Sans Serif"/>
              <a:cs typeface="Microsoft Sans Serif"/>
            </a:endParaRPr>
          </a:p>
          <a:p>
            <a:pPr marL="157480">
              <a:lnSpc>
                <a:spcPct val="100000"/>
              </a:lnSpc>
              <a:spcBef>
                <a:spcPts val="85"/>
              </a:spcBef>
              <a:tabLst>
                <a:tab pos="61404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8	</a:t>
            </a:r>
            <a:r>
              <a:rPr sz="2000" spc="10" dirty="0">
                <a:latin typeface="Microsoft Sans Serif"/>
                <a:cs typeface="Microsoft Sans Serif"/>
              </a:rPr>
              <a:t>t7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 </a:t>
            </a:r>
            <a:r>
              <a:rPr sz="2000" spc="-5" dirty="0">
                <a:latin typeface="Microsoft Sans Serif"/>
                <a:cs typeface="Microsoft Sans Serif"/>
              </a:rPr>
              <a:t>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+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  <a:p>
            <a:pPr marL="614045" indent="-457200">
              <a:lnSpc>
                <a:spcPct val="100000"/>
              </a:lnSpc>
              <a:spcBef>
                <a:spcPts val="70"/>
              </a:spcBef>
              <a:buAutoNum type="arabicPlain" startAt="9"/>
              <a:tabLst>
                <a:tab pos="614045" algn="l"/>
                <a:tab pos="61468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5" dirty="0">
                <a:latin typeface="Microsoft Sans Serif"/>
                <a:cs typeface="Microsoft Sans Serif"/>
              </a:rPr>
              <a:t> t7</a:t>
            </a:r>
            <a:endParaRPr sz="2000">
              <a:latin typeface="Microsoft Sans Serif"/>
              <a:cs typeface="Microsoft Sans Serif"/>
            </a:endParaRPr>
          </a:p>
          <a:p>
            <a:pPr marL="614045" indent="-601980">
              <a:lnSpc>
                <a:spcPct val="100000"/>
              </a:lnSpc>
              <a:spcBef>
                <a:spcPts val="85"/>
              </a:spcBef>
              <a:buAutoNum type="arabicPlain" startAt="9"/>
              <a:tabLst>
                <a:tab pos="614045" algn="l"/>
                <a:tab pos="614680" algn="l"/>
                <a:tab pos="1968500" algn="l"/>
              </a:tabLst>
            </a:pP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(	)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goto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0270" y="3841930"/>
            <a:ext cx="1662430" cy="1278890"/>
            <a:chOff x="7420270" y="3841930"/>
            <a:chExt cx="1662430" cy="1278890"/>
          </a:xfrm>
        </p:grpSpPr>
        <p:sp>
          <p:nvSpPr>
            <p:cNvPr id="5" name="object 5"/>
            <p:cNvSpPr/>
            <p:nvPr/>
          </p:nvSpPr>
          <p:spPr>
            <a:xfrm>
              <a:off x="7734198" y="439202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201" y="182600"/>
                  </a:moveTo>
                  <a:lnTo>
                    <a:pt x="358678" y="231144"/>
                  </a:lnTo>
                  <a:lnTo>
                    <a:pt x="340271" y="274764"/>
                  </a:lnTo>
                  <a:lnTo>
                    <a:pt x="311719" y="311719"/>
                  </a:lnTo>
                  <a:lnTo>
                    <a:pt x="274764" y="340271"/>
                  </a:lnTo>
                  <a:lnTo>
                    <a:pt x="231144" y="358678"/>
                  </a:lnTo>
                  <a:lnTo>
                    <a:pt x="182600" y="365201"/>
                  </a:lnTo>
                  <a:lnTo>
                    <a:pt x="134057" y="358678"/>
                  </a:lnTo>
                  <a:lnTo>
                    <a:pt x="90437" y="340271"/>
                  </a:lnTo>
                  <a:lnTo>
                    <a:pt x="53481" y="311719"/>
                  </a:lnTo>
                  <a:lnTo>
                    <a:pt x="24929" y="274764"/>
                  </a:lnTo>
                  <a:lnTo>
                    <a:pt x="6522" y="231144"/>
                  </a:lnTo>
                  <a:lnTo>
                    <a:pt x="0" y="182600"/>
                  </a:lnTo>
                  <a:lnTo>
                    <a:pt x="6522" y="134057"/>
                  </a:lnTo>
                  <a:lnTo>
                    <a:pt x="24929" y="90437"/>
                  </a:lnTo>
                  <a:lnTo>
                    <a:pt x="53481" y="53481"/>
                  </a:lnTo>
                  <a:lnTo>
                    <a:pt x="90437" y="24929"/>
                  </a:lnTo>
                  <a:lnTo>
                    <a:pt x="134057" y="6522"/>
                  </a:lnTo>
                  <a:lnTo>
                    <a:pt x="182600" y="0"/>
                  </a:lnTo>
                  <a:lnTo>
                    <a:pt x="231144" y="6522"/>
                  </a:lnTo>
                  <a:lnTo>
                    <a:pt x="274764" y="24929"/>
                  </a:lnTo>
                  <a:lnTo>
                    <a:pt x="311719" y="53481"/>
                  </a:lnTo>
                  <a:lnTo>
                    <a:pt x="340271" y="90437"/>
                  </a:lnTo>
                  <a:lnTo>
                    <a:pt x="358678" y="134057"/>
                  </a:lnTo>
                  <a:lnTo>
                    <a:pt x="365201" y="182600"/>
                  </a:lnTo>
                  <a:close/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2553" y="4712195"/>
              <a:ext cx="369570" cy="406400"/>
            </a:xfrm>
            <a:custGeom>
              <a:avLst/>
              <a:gdLst/>
              <a:ahLst/>
              <a:cxnLst/>
              <a:rect l="l" t="t" r="r" b="b"/>
              <a:pathLst>
                <a:path w="369570" h="406400">
                  <a:moveTo>
                    <a:pt x="369468" y="0"/>
                  </a:moveTo>
                  <a:lnTo>
                    <a:pt x="0" y="405980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7400" y="4693932"/>
              <a:ext cx="328930" cy="396875"/>
            </a:xfrm>
            <a:custGeom>
              <a:avLst/>
              <a:gdLst/>
              <a:ahLst/>
              <a:cxnLst/>
              <a:rect l="l" t="t" r="r" b="b"/>
              <a:pathLst>
                <a:path w="328929" h="396875">
                  <a:moveTo>
                    <a:pt x="0" y="0"/>
                  </a:moveTo>
                  <a:lnTo>
                    <a:pt x="328688" y="396849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64613" y="384421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201" y="182600"/>
                  </a:moveTo>
                  <a:lnTo>
                    <a:pt x="358678" y="231144"/>
                  </a:lnTo>
                  <a:lnTo>
                    <a:pt x="340271" y="274764"/>
                  </a:lnTo>
                  <a:lnTo>
                    <a:pt x="311719" y="311719"/>
                  </a:lnTo>
                  <a:lnTo>
                    <a:pt x="274764" y="340271"/>
                  </a:lnTo>
                  <a:lnTo>
                    <a:pt x="231144" y="358678"/>
                  </a:lnTo>
                  <a:lnTo>
                    <a:pt x="182600" y="365201"/>
                  </a:lnTo>
                  <a:lnTo>
                    <a:pt x="134057" y="358678"/>
                  </a:lnTo>
                  <a:lnTo>
                    <a:pt x="90437" y="340271"/>
                  </a:lnTo>
                  <a:lnTo>
                    <a:pt x="53481" y="311719"/>
                  </a:lnTo>
                  <a:lnTo>
                    <a:pt x="24929" y="274764"/>
                  </a:lnTo>
                  <a:lnTo>
                    <a:pt x="6522" y="231144"/>
                  </a:lnTo>
                  <a:lnTo>
                    <a:pt x="0" y="182600"/>
                  </a:lnTo>
                  <a:lnTo>
                    <a:pt x="6522" y="134057"/>
                  </a:lnTo>
                  <a:lnTo>
                    <a:pt x="24929" y="90437"/>
                  </a:lnTo>
                  <a:lnTo>
                    <a:pt x="53481" y="53481"/>
                  </a:lnTo>
                  <a:lnTo>
                    <a:pt x="90437" y="24929"/>
                  </a:lnTo>
                  <a:lnTo>
                    <a:pt x="134057" y="6522"/>
                  </a:lnTo>
                  <a:lnTo>
                    <a:pt x="182600" y="0"/>
                  </a:lnTo>
                  <a:lnTo>
                    <a:pt x="231144" y="6522"/>
                  </a:lnTo>
                  <a:lnTo>
                    <a:pt x="274764" y="24929"/>
                  </a:lnTo>
                  <a:lnTo>
                    <a:pt x="311719" y="53481"/>
                  </a:lnTo>
                  <a:lnTo>
                    <a:pt x="340271" y="90437"/>
                  </a:lnTo>
                  <a:lnTo>
                    <a:pt x="358678" y="134057"/>
                  </a:lnTo>
                  <a:lnTo>
                    <a:pt x="365201" y="182600"/>
                  </a:lnTo>
                  <a:close/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80540" y="4127855"/>
              <a:ext cx="415290" cy="360680"/>
            </a:xfrm>
            <a:custGeom>
              <a:avLst/>
              <a:gdLst/>
              <a:ahLst/>
              <a:cxnLst/>
              <a:rect l="l" t="t" r="r" b="b"/>
              <a:pathLst>
                <a:path w="415290" h="360679">
                  <a:moveTo>
                    <a:pt x="415112" y="0"/>
                  </a:moveTo>
                  <a:lnTo>
                    <a:pt x="0" y="360337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7815" y="4155249"/>
              <a:ext cx="292735" cy="393065"/>
            </a:xfrm>
            <a:custGeom>
              <a:avLst/>
              <a:gdLst/>
              <a:ahLst/>
              <a:cxnLst/>
              <a:rect l="l" t="t" r="r" b="b"/>
              <a:pathLst>
                <a:path w="292734" h="393064">
                  <a:moveTo>
                    <a:pt x="0" y="0"/>
                  </a:moveTo>
                  <a:lnTo>
                    <a:pt x="292163" y="392595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84107" y="2786484"/>
            <a:ext cx="3236595" cy="2352675"/>
            <a:chOff x="4084107" y="2786484"/>
            <a:chExt cx="3236595" cy="2352675"/>
          </a:xfrm>
        </p:grpSpPr>
        <p:sp>
          <p:nvSpPr>
            <p:cNvPr id="12" name="object 12"/>
            <p:cNvSpPr/>
            <p:nvPr/>
          </p:nvSpPr>
          <p:spPr>
            <a:xfrm>
              <a:off x="6638569" y="439202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213" y="182600"/>
                  </a:moveTo>
                  <a:lnTo>
                    <a:pt x="358691" y="231144"/>
                  </a:lnTo>
                  <a:lnTo>
                    <a:pt x="340284" y="274764"/>
                  </a:lnTo>
                  <a:lnTo>
                    <a:pt x="311732" y="311719"/>
                  </a:lnTo>
                  <a:lnTo>
                    <a:pt x="274776" y="340271"/>
                  </a:lnTo>
                  <a:lnTo>
                    <a:pt x="231156" y="358678"/>
                  </a:lnTo>
                  <a:lnTo>
                    <a:pt x="182613" y="365201"/>
                  </a:lnTo>
                  <a:lnTo>
                    <a:pt x="134068" y="358678"/>
                  </a:lnTo>
                  <a:lnTo>
                    <a:pt x="90446" y="340271"/>
                  </a:lnTo>
                  <a:lnTo>
                    <a:pt x="53487" y="311719"/>
                  </a:lnTo>
                  <a:lnTo>
                    <a:pt x="24932" y="274764"/>
                  </a:lnTo>
                  <a:lnTo>
                    <a:pt x="6523" y="231144"/>
                  </a:lnTo>
                  <a:lnTo>
                    <a:pt x="0" y="182600"/>
                  </a:lnTo>
                  <a:lnTo>
                    <a:pt x="6523" y="134057"/>
                  </a:lnTo>
                  <a:lnTo>
                    <a:pt x="24932" y="90437"/>
                  </a:lnTo>
                  <a:lnTo>
                    <a:pt x="53487" y="53481"/>
                  </a:lnTo>
                  <a:lnTo>
                    <a:pt x="90446" y="24929"/>
                  </a:lnTo>
                  <a:lnTo>
                    <a:pt x="134068" y="6522"/>
                  </a:lnTo>
                  <a:lnTo>
                    <a:pt x="182613" y="0"/>
                  </a:lnTo>
                  <a:lnTo>
                    <a:pt x="231156" y="6522"/>
                  </a:lnTo>
                  <a:lnTo>
                    <a:pt x="274776" y="24929"/>
                  </a:lnTo>
                  <a:lnTo>
                    <a:pt x="311732" y="53481"/>
                  </a:lnTo>
                  <a:lnTo>
                    <a:pt x="340284" y="90437"/>
                  </a:lnTo>
                  <a:lnTo>
                    <a:pt x="358691" y="134057"/>
                  </a:lnTo>
                  <a:lnTo>
                    <a:pt x="365213" y="182600"/>
                  </a:lnTo>
                  <a:close/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08167" y="384421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201" y="182600"/>
                  </a:moveTo>
                  <a:lnTo>
                    <a:pt x="358678" y="231144"/>
                  </a:lnTo>
                  <a:lnTo>
                    <a:pt x="340271" y="274764"/>
                  </a:lnTo>
                  <a:lnTo>
                    <a:pt x="311719" y="311719"/>
                  </a:lnTo>
                  <a:lnTo>
                    <a:pt x="274764" y="340271"/>
                  </a:lnTo>
                  <a:lnTo>
                    <a:pt x="231144" y="358678"/>
                  </a:lnTo>
                  <a:lnTo>
                    <a:pt x="182600" y="365201"/>
                  </a:lnTo>
                  <a:lnTo>
                    <a:pt x="134057" y="358678"/>
                  </a:lnTo>
                  <a:lnTo>
                    <a:pt x="90437" y="340271"/>
                  </a:lnTo>
                  <a:lnTo>
                    <a:pt x="53481" y="311719"/>
                  </a:lnTo>
                  <a:lnTo>
                    <a:pt x="24929" y="274764"/>
                  </a:lnTo>
                  <a:lnTo>
                    <a:pt x="6522" y="231144"/>
                  </a:lnTo>
                  <a:lnTo>
                    <a:pt x="0" y="182600"/>
                  </a:lnTo>
                  <a:lnTo>
                    <a:pt x="6522" y="134057"/>
                  </a:lnTo>
                  <a:lnTo>
                    <a:pt x="24929" y="90437"/>
                  </a:lnTo>
                  <a:lnTo>
                    <a:pt x="53481" y="53481"/>
                  </a:lnTo>
                  <a:lnTo>
                    <a:pt x="90437" y="24929"/>
                  </a:lnTo>
                  <a:lnTo>
                    <a:pt x="134057" y="6522"/>
                  </a:lnTo>
                  <a:lnTo>
                    <a:pt x="182600" y="0"/>
                  </a:lnTo>
                  <a:lnTo>
                    <a:pt x="231144" y="6522"/>
                  </a:lnTo>
                  <a:lnTo>
                    <a:pt x="274764" y="24929"/>
                  </a:lnTo>
                  <a:lnTo>
                    <a:pt x="311719" y="53481"/>
                  </a:lnTo>
                  <a:lnTo>
                    <a:pt x="340271" y="90437"/>
                  </a:lnTo>
                  <a:lnTo>
                    <a:pt x="358678" y="134057"/>
                  </a:lnTo>
                  <a:lnTo>
                    <a:pt x="365201" y="182600"/>
                  </a:lnTo>
                  <a:close/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7751" y="329639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201" y="182613"/>
                  </a:moveTo>
                  <a:lnTo>
                    <a:pt x="358678" y="231152"/>
                  </a:lnTo>
                  <a:lnTo>
                    <a:pt x="340271" y="274771"/>
                  </a:lnTo>
                  <a:lnTo>
                    <a:pt x="311719" y="311727"/>
                  </a:lnTo>
                  <a:lnTo>
                    <a:pt x="274764" y="340281"/>
                  </a:lnTo>
                  <a:lnTo>
                    <a:pt x="231144" y="358690"/>
                  </a:lnTo>
                  <a:lnTo>
                    <a:pt x="182600" y="365213"/>
                  </a:lnTo>
                  <a:lnTo>
                    <a:pt x="134057" y="358690"/>
                  </a:lnTo>
                  <a:lnTo>
                    <a:pt x="90437" y="340281"/>
                  </a:lnTo>
                  <a:lnTo>
                    <a:pt x="53481" y="311727"/>
                  </a:lnTo>
                  <a:lnTo>
                    <a:pt x="24929" y="274771"/>
                  </a:lnTo>
                  <a:lnTo>
                    <a:pt x="6522" y="231152"/>
                  </a:lnTo>
                  <a:lnTo>
                    <a:pt x="0" y="182613"/>
                  </a:lnTo>
                  <a:lnTo>
                    <a:pt x="6522" y="134068"/>
                  </a:lnTo>
                  <a:lnTo>
                    <a:pt x="24929" y="90446"/>
                  </a:lnTo>
                  <a:lnTo>
                    <a:pt x="53481" y="53487"/>
                  </a:lnTo>
                  <a:lnTo>
                    <a:pt x="90437" y="24932"/>
                  </a:lnTo>
                  <a:lnTo>
                    <a:pt x="134057" y="6523"/>
                  </a:lnTo>
                  <a:lnTo>
                    <a:pt x="182600" y="0"/>
                  </a:lnTo>
                  <a:lnTo>
                    <a:pt x="231144" y="6523"/>
                  </a:lnTo>
                  <a:lnTo>
                    <a:pt x="274764" y="24932"/>
                  </a:lnTo>
                  <a:lnTo>
                    <a:pt x="311719" y="53487"/>
                  </a:lnTo>
                  <a:lnTo>
                    <a:pt x="340271" y="90446"/>
                  </a:lnTo>
                  <a:lnTo>
                    <a:pt x="358678" y="134068"/>
                  </a:lnTo>
                  <a:lnTo>
                    <a:pt x="365201" y="182613"/>
                  </a:lnTo>
                  <a:close/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41850" y="2788767"/>
              <a:ext cx="376555" cy="376555"/>
            </a:xfrm>
            <a:custGeom>
              <a:avLst/>
              <a:gdLst/>
              <a:ahLst/>
              <a:cxnLst/>
              <a:rect l="l" t="t" r="r" b="b"/>
              <a:pathLst>
                <a:path w="376554" h="376555">
                  <a:moveTo>
                    <a:pt x="376174" y="188074"/>
                  </a:moveTo>
                  <a:lnTo>
                    <a:pt x="369455" y="238078"/>
                  </a:lnTo>
                  <a:lnTo>
                    <a:pt x="350493" y="283009"/>
                  </a:lnTo>
                  <a:lnTo>
                    <a:pt x="321082" y="321075"/>
                  </a:lnTo>
                  <a:lnTo>
                    <a:pt x="283016" y="350483"/>
                  </a:lnTo>
                  <a:lnTo>
                    <a:pt x="238086" y="369443"/>
                  </a:lnTo>
                  <a:lnTo>
                    <a:pt x="188087" y="376161"/>
                  </a:lnTo>
                  <a:lnTo>
                    <a:pt x="138087" y="369443"/>
                  </a:lnTo>
                  <a:lnTo>
                    <a:pt x="93157" y="350483"/>
                  </a:lnTo>
                  <a:lnTo>
                    <a:pt x="55091" y="321075"/>
                  </a:lnTo>
                  <a:lnTo>
                    <a:pt x="25680" y="283009"/>
                  </a:lnTo>
                  <a:lnTo>
                    <a:pt x="6718" y="238078"/>
                  </a:lnTo>
                  <a:lnTo>
                    <a:pt x="0" y="188074"/>
                  </a:lnTo>
                  <a:lnTo>
                    <a:pt x="6718" y="138075"/>
                  </a:lnTo>
                  <a:lnTo>
                    <a:pt x="25680" y="93148"/>
                  </a:lnTo>
                  <a:lnTo>
                    <a:pt x="55091" y="55084"/>
                  </a:lnTo>
                  <a:lnTo>
                    <a:pt x="93157" y="25677"/>
                  </a:lnTo>
                  <a:lnTo>
                    <a:pt x="138087" y="6718"/>
                  </a:lnTo>
                  <a:lnTo>
                    <a:pt x="188087" y="0"/>
                  </a:lnTo>
                  <a:lnTo>
                    <a:pt x="238086" y="6718"/>
                  </a:lnTo>
                  <a:lnTo>
                    <a:pt x="283016" y="25677"/>
                  </a:lnTo>
                  <a:lnTo>
                    <a:pt x="321082" y="55084"/>
                  </a:lnTo>
                  <a:lnTo>
                    <a:pt x="350493" y="93148"/>
                  </a:lnTo>
                  <a:lnTo>
                    <a:pt x="369455" y="138075"/>
                  </a:lnTo>
                  <a:lnTo>
                    <a:pt x="376174" y="188074"/>
                  </a:lnTo>
                  <a:close/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5144" y="3086404"/>
              <a:ext cx="411480" cy="306070"/>
            </a:xfrm>
            <a:custGeom>
              <a:avLst/>
              <a:gdLst/>
              <a:ahLst/>
              <a:cxnLst/>
              <a:rect l="l" t="t" r="r" b="b"/>
              <a:pathLst>
                <a:path w="411479" h="306070">
                  <a:moveTo>
                    <a:pt x="0" y="0"/>
                  </a:moveTo>
                  <a:lnTo>
                    <a:pt x="410857" y="305562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0694" y="3592829"/>
              <a:ext cx="429895" cy="329565"/>
            </a:xfrm>
            <a:custGeom>
              <a:avLst/>
              <a:gdLst/>
              <a:ahLst/>
              <a:cxnLst/>
              <a:rect l="l" t="t" r="r" b="b"/>
              <a:pathLst>
                <a:path w="429895" h="329564">
                  <a:moveTo>
                    <a:pt x="0" y="0"/>
                  </a:moveTo>
                  <a:lnTo>
                    <a:pt x="429729" y="329298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47336" y="384421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201" y="182600"/>
                  </a:moveTo>
                  <a:lnTo>
                    <a:pt x="358678" y="231144"/>
                  </a:lnTo>
                  <a:lnTo>
                    <a:pt x="340271" y="274764"/>
                  </a:lnTo>
                  <a:lnTo>
                    <a:pt x="311719" y="311719"/>
                  </a:lnTo>
                  <a:lnTo>
                    <a:pt x="274764" y="340271"/>
                  </a:lnTo>
                  <a:lnTo>
                    <a:pt x="231144" y="358678"/>
                  </a:lnTo>
                  <a:lnTo>
                    <a:pt x="182600" y="365201"/>
                  </a:lnTo>
                  <a:lnTo>
                    <a:pt x="134057" y="358678"/>
                  </a:lnTo>
                  <a:lnTo>
                    <a:pt x="90437" y="340271"/>
                  </a:lnTo>
                  <a:lnTo>
                    <a:pt x="53481" y="311719"/>
                  </a:lnTo>
                  <a:lnTo>
                    <a:pt x="24929" y="274764"/>
                  </a:lnTo>
                  <a:lnTo>
                    <a:pt x="6522" y="231144"/>
                  </a:lnTo>
                  <a:lnTo>
                    <a:pt x="0" y="182600"/>
                  </a:lnTo>
                  <a:lnTo>
                    <a:pt x="6522" y="134057"/>
                  </a:lnTo>
                  <a:lnTo>
                    <a:pt x="24929" y="90437"/>
                  </a:lnTo>
                  <a:lnTo>
                    <a:pt x="53481" y="53481"/>
                  </a:lnTo>
                  <a:lnTo>
                    <a:pt x="90437" y="24929"/>
                  </a:lnTo>
                  <a:lnTo>
                    <a:pt x="134057" y="6522"/>
                  </a:lnTo>
                  <a:lnTo>
                    <a:pt x="182600" y="0"/>
                  </a:lnTo>
                  <a:lnTo>
                    <a:pt x="231144" y="6522"/>
                  </a:lnTo>
                  <a:lnTo>
                    <a:pt x="274764" y="24929"/>
                  </a:lnTo>
                  <a:lnTo>
                    <a:pt x="311719" y="53481"/>
                  </a:lnTo>
                  <a:lnTo>
                    <a:pt x="340271" y="90437"/>
                  </a:lnTo>
                  <a:lnTo>
                    <a:pt x="358678" y="134057"/>
                  </a:lnTo>
                  <a:lnTo>
                    <a:pt x="365201" y="182600"/>
                  </a:lnTo>
                  <a:close/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5144" y="3561181"/>
              <a:ext cx="411480" cy="365760"/>
            </a:xfrm>
            <a:custGeom>
              <a:avLst/>
              <a:gdLst/>
              <a:ahLst/>
              <a:cxnLst/>
              <a:rect l="l" t="t" r="r" b="b"/>
              <a:pathLst>
                <a:path w="411479" h="365760">
                  <a:moveTo>
                    <a:pt x="410857" y="0"/>
                  </a:moveTo>
                  <a:lnTo>
                    <a:pt x="0" y="365201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22902" y="4150385"/>
              <a:ext cx="370205" cy="927100"/>
            </a:xfrm>
            <a:custGeom>
              <a:avLst/>
              <a:gdLst/>
              <a:ahLst/>
              <a:cxnLst/>
              <a:rect l="l" t="t" r="r" b="b"/>
              <a:pathLst>
                <a:path w="370204" h="927100">
                  <a:moveTo>
                    <a:pt x="370078" y="0"/>
                  </a:moveTo>
                  <a:lnTo>
                    <a:pt x="0" y="927011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36842" y="4146118"/>
              <a:ext cx="429259" cy="320040"/>
            </a:xfrm>
            <a:custGeom>
              <a:avLst/>
              <a:gdLst/>
              <a:ahLst/>
              <a:cxnLst/>
              <a:rect l="l" t="t" r="r" b="b"/>
              <a:pathLst>
                <a:path w="429259" h="320039">
                  <a:moveTo>
                    <a:pt x="0" y="0"/>
                  </a:moveTo>
                  <a:lnTo>
                    <a:pt x="429120" y="319557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50672" y="4703063"/>
              <a:ext cx="342900" cy="411480"/>
            </a:xfrm>
            <a:custGeom>
              <a:avLst/>
              <a:gdLst/>
              <a:ahLst/>
              <a:cxnLst/>
              <a:rect l="l" t="t" r="r" b="b"/>
              <a:pathLst>
                <a:path w="342900" h="411479">
                  <a:moveTo>
                    <a:pt x="342684" y="0"/>
                  </a:moveTo>
                  <a:lnTo>
                    <a:pt x="0" y="410857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59920" y="4164380"/>
              <a:ext cx="708025" cy="972185"/>
            </a:xfrm>
            <a:custGeom>
              <a:avLst/>
              <a:gdLst/>
              <a:ahLst/>
              <a:cxnLst/>
              <a:rect l="l" t="t" r="r" b="b"/>
              <a:pathLst>
                <a:path w="708025" h="972185">
                  <a:moveTo>
                    <a:pt x="707885" y="0"/>
                  </a:moveTo>
                  <a:lnTo>
                    <a:pt x="0" y="972058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7673" y="4095597"/>
              <a:ext cx="1835785" cy="484505"/>
            </a:xfrm>
            <a:custGeom>
              <a:avLst/>
              <a:gdLst/>
              <a:ahLst/>
              <a:cxnLst/>
              <a:rect l="l" t="t" r="r" b="b"/>
              <a:pathLst>
                <a:path w="1835784" h="484504">
                  <a:moveTo>
                    <a:pt x="0" y="0"/>
                  </a:moveTo>
                  <a:lnTo>
                    <a:pt x="1835162" y="483895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61784" y="4703063"/>
              <a:ext cx="356235" cy="379095"/>
            </a:xfrm>
            <a:custGeom>
              <a:avLst/>
              <a:gdLst/>
              <a:ahLst/>
              <a:cxnLst/>
              <a:rect l="l" t="t" r="r" b="b"/>
              <a:pathLst>
                <a:path w="356234" h="379095">
                  <a:moveTo>
                    <a:pt x="0" y="0"/>
                  </a:moveTo>
                  <a:lnTo>
                    <a:pt x="356069" y="378587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86390" y="3077883"/>
              <a:ext cx="383540" cy="374650"/>
            </a:xfrm>
            <a:custGeom>
              <a:avLst/>
              <a:gdLst/>
              <a:ahLst/>
              <a:cxnLst/>
              <a:rect l="l" t="t" r="r" b="b"/>
              <a:pathLst>
                <a:path w="383539" h="374650">
                  <a:moveTo>
                    <a:pt x="383463" y="0"/>
                  </a:moveTo>
                  <a:lnTo>
                    <a:pt x="0" y="374345"/>
                  </a:lnTo>
                </a:path>
              </a:pathLst>
            </a:custGeom>
            <a:ln w="4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89448" y="3375008"/>
            <a:ext cx="14224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260" dirty="0">
                <a:latin typeface="Tahoma"/>
                <a:cs typeface="Tahoma"/>
              </a:rPr>
              <a:t>*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50182" y="4470627"/>
            <a:ext cx="14224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260" dirty="0">
                <a:latin typeface="Tahoma"/>
                <a:cs typeface="Tahoma"/>
              </a:rPr>
              <a:t>*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01650" y="3886293"/>
            <a:ext cx="29146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195" dirty="0">
                <a:latin typeface="Tahoma"/>
                <a:cs typeface="Tahoma"/>
              </a:rPr>
              <a:t>&lt;=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95521" y="3466310"/>
            <a:ext cx="45021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30" dirty="0">
                <a:latin typeface="Tahoma"/>
                <a:cs typeface="Tahoma"/>
              </a:rPr>
              <a:t>prod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50835" y="2790670"/>
            <a:ext cx="10547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2425" algn="l"/>
              </a:tabLst>
            </a:pPr>
            <a:r>
              <a:rPr sz="1700" spc="-195" dirty="0">
                <a:latin typeface="Tahoma"/>
                <a:cs typeface="Tahoma"/>
              </a:rPr>
              <a:t>+	</a:t>
            </a:r>
            <a:r>
              <a:rPr sz="1400" spc="5" dirty="0">
                <a:latin typeface="Tahoma"/>
                <a:cs typeface="Tahoma"/>
              </a:rPr>
              <a:t>t6,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30" dirty="0">
                <a:latin typeface="Tahoma"/>
                <a:cs typeface="Tahoma"/>
              </a:rPr>
              <a:t>prod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21553" y="3375008"/>
            <a:ext cx="18859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latin typeface="Tahoma"/>
                <a:cs typeface="Tahoma"/>
              </a:rPr>
              <a:t>t5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6795" y="3922811"/>
            <a:ext cx="54292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6395" algn="l"/>
              </a:tabLst>
            </a:pPr>
            <a:r>
              <a:rPr sz="1300" spc="-45" dirty="0">
                <a:latin typeface="Tahoma"/>
                <a:cs typeface="Tahoma"/>
              </a:rPr>
              <a:t>[</a:t>
            </a:r>
            <a:r>
              <a:rPr sz="1300" spc="-50" dirty="0">
                <a:latin typeface="Tahoma"/>
                <a:cs typeface="Tahoma"/>
              </a:rPr>
              <a:t> </a:t>
            </a:r>
            <a:r>
              <a:rPr sz="1300" spc="-45" dirty="0">
                <a:latin typeface="Tahoma"/>
                <a:cs typeface="Tahoma"/>
              </a:rPr>
              <a:t>]</a:t>
            </a:r>
            <a:r>
              <a:rPr sz="1300" dirty="0">
                <a:latin typeface="Tahoma"/>
                <a:cs typeface="Tahoma"/>
              </a:rPr>
              <a:t>	</a:t>
            </a:r>
            <a:r>
              <a:rPr sz="1400" spc="25" dirty="0">
                <a:latin typeface="Tahoma"/>
                <a:cs typeface="Tahoma"/>
              </a:rPr>
              <a:t>t2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97641" y="3922811"/>
            <a:ext cx="54292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6395" algn="l"/>
              </a:tabLst>
            </a:pPr>
            <a:r>
              <a:rPr sz="1300" spc="-45" dirty="0">
                <a:latin typeface="Tahoma"/>
                <a:cs typeface="Tahoma"/>
              </a:rPr>
              <a:t>[</a:t>
            </a:r>
            <a:r>
              <a:rPr sz="1300" spc="-50" dirty="0">
                <a:latin typeface="Tahoma"/>
                <a:cs typeface="Tahoma"/>
              </a:rPr>
              <a:t> </a:t>
            </a:r>
            <a:r>
              <a:rPr sz="1300" spc="-45" dirty="0">
                <a:latin typeface="Tahoma"/>
                <a:cs typeface="Tahoma"/>
              </a:rPr>
              <a:t>]</a:t>
            </a:r>
            <a:r>
              <a:rPr sz="1300" dirty="0">
                <a:latin typeface="Tahoma"/>
                <a:cs typeface="Tahoma"/>
              </a:rPr>
              <a:t>	</a:t>
            </a:r>
            <a:r>
              <a:rPr sz="1400" spc="25" dirty="0">
                <a:latin typeface="Tahoma"/>
                <a:cs typeface="Tahoma"/>
              </a:rPr>
              <a:t>t4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82378" y="4470627"/>
            <a:ext cx="452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5" dirty="0">
                <a:latin typeface="Tahoma"/>
                <a:cs typeface="Tahoma"/>
              </a:rPr>
              <a:t>t1</a:t>
            </a:r>
            <a:r>
              <a:rPr sz="1400" spc="5" dirty="0">
                <a:latin typeface="Tahoma"/>
                <a:cs typeface="Tahoma"/>
              </a:rPr>
              <a:t>,</a:t>
            </a:r>
            <a:r>
              <a:rPr sz="1400" spc="25" dirty="0">
                <a:latin typeface="Tahoma"/>
                <a:cs typeface="Tahoma"/>
              </a:rPr>
              <a:t>t3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37703" y="4434104"/>
            <a:ext cx="66675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2425" algn="l"/>
              </a:tabLst>
            </a:pPr>
            <a:r>
              <a:rPr sz="1700" spc="-195" dirty="0">
                <a:latin typeface="Tahoma"/>
                <a:cs typeface="Tahoma"/>
              </a:rPr>
              <a:t>+	</a:t>
            </a:r>
            <a:r>
              <a:rPr sz="1400" spc="5" dirty="0">
                <a:latin typeface="Tahoma"/>
                <a:cs typeface="Tahoma"/>
              </a:rPr>
              <a:t>t7,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82314" y="4561928"/>
            <a:ext cx="22796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0" dirty="0"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51901" y="5109738"/>
            <a:ext cx="12700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56283" y="5109738"/>
            <a:ext cx="6223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60664" y="5109738"/>
            <a:ext cx="12700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0" dirty="0"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65045" y="5109738"/>
            <a:ext cx="15049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4" dirty="0">
                <a:latin typeface="Tahoma"/>
                <a:cs typeface="Tahoma"/>
              </a:rPr>
              <a:t>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69426" y="5109738"/>
            <a:ext cx="15049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45" dirty="0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44" name="object 44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509" y="1646958"/>
            <a:ext cx="3491229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Local</a:t>
            </a:r>
            <a:r>
              <a:rPr spc="-40" dirty="0"/>
              <a:t> </a:t>
            </a:r>
            <a:r>
              <a:rPr spc="5" dirty="0"/>
              <a:t>optimizations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2606394"/>
            <a:ext cx="7743825" cy="38331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>
                <a:latin typeface="Microsoft Sans Serif"/>
                <a:cs typeface="Microsoft Sans Serif"/>
              </a:rPr>
              <a:t>On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intermediate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representation</a:t>
            </a:r>
            <a:endParaRPr sz="2800" dirty="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Machine </a:t>
            </a:r>
            <a:r>
              <a:rPr sz="2000" spc="15" dirty="0">
                <a:latin typeface="Microsoft Sans Serif"/>
                <a:cs typeface="Microsoft Sans Serif"/>
              </a:rPr>
              <a:t>independent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optimizations</a:t>
            </a:r>
            <a:endParaRPr lang="en-US" sz="2000" spc="5" dirty="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endParaRPr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latin typeface="Microsoft Sans Serif"/>
                <a:cs typeface="Microsoft Sans Serif"/>
              </a:rPr>
              <a:t>As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post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code-generation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step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(often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called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peephole</a:t>
            </a:r>
            <a:r>
              <a:rPr sz="20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optimization</a:t>
            </a:r>
            <a:r>
              <a:rPr sz="2000" spc="10" dirty="0">
                <a:latin typeface="Microsoft Sans Serif"/>
                <a:cs typeface="Microsoft Sans Serif"/>
              </a:rPr>
              <a:t>)</a:t>
            </a:r>
            <a:endParaRPr sz="2000" dirty="0">
              <a:latin typeface="Microsoft Sans Serif"/>
              <a:cs typeface="Microsoft Sans Serif"/>
            </a:endParaRPr>
          </a:p>
          <a:p>
            <a:pPr marL="373380" indent="-273050"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000" spc="20" dirty="0">
                <a:latin typeface="Microsoft Sans Serif"/>
                <a:cs typeface="Microsoft Sans Serif"/>
              </a:rPr>
              <a:t>Peephole optimization is a type of code optimization performed on a small part of the code. </a:t>
            </a:r>
          </a:p>
          <a:p>
            <a:pPr marL="373380" indent="-273050"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000" spc="20" dirty="0">
                <a:latin typeface="Microsoft Sans Serif"/>
                <a:cs typeface="Microsoft Sans Serif"/>
              </a:rPr>
              <a:t>It is performed on the very small set of instructions in a segment of code. On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small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“instruction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window”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(often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block)</a:t>
            </a:r>
            <a:r>
              <a:rPr lang="en-US" sz="2000" spc="-5" dirty="0">
                <a:latin typeface="Microsoft Sans Serif"/>
                <a:cs typeface="Microsoft Sans Serif"/>
              </a:rPr>
              <a:t>.</a:t>
            </a:r>
          </a:p>
          <a:p>
            <a:pPr marL="373380" indent="-273050"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000" spc="20" dirty="0">
                <a:latin typeface="Microsoft Sans Serif"/>
                <a:cs typeface="Microsoft Sans Serif"/>
              </a:rPr>
              <a:t>The small set of instructions or small part of code on which peephole optimization is performed is known as peephole or window.</a:t>
            </a:r>
            <a:endParaRPr sz="1900" dirty="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Includes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machine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specific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optimizations</a:t>
            </a: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842" y="791993"/>
            <a:ext cx="579628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Transformations</a:t>
            </a:r>
            <a:r>
              <a:rPr spc="-15" dirty="0"/>
              <a:t> </a:t>
            </a:r>
            <a:r>
              <a:rPr spc="10" dirty="0"/>
              <a:t>on</a:t>
            </a:r>
            <a:r>
              <a:rPr spc="-15" dirty="0"/>
              <a:t> </a:t>
            </a:r>
            <a:r>
              <a:rPr spc="10" dirty="0"/>
              <a:t>basic</a:t>
            </a:r>
            <a:r>
              <a:rPr spc="-40" dirty="0"/>
              <a:t> </a:t>
            </a:r>
            <a:r>
              <a:rPr spc="-5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161" y="1713330"/>
            <a:ext cx="5340350" cy="4795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Examples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 marL="476884">
              <a:lnSpc>
                <a:spcPct val="100000"/>
              </a:lnSpc>
              <a:spcBef>
                <a:spcPts val="1770"/>
              </a:spcBef>
            </a:pPr>
            <a:r>
              <a:rPr sz="2000" spc="15" dirty="0">
                <a:latin typeface="Microsoft Sans Serif"/>
                <a:cs typeface="Microsoft Sans Serif"/>
              </a:rPr>
              <a:t>Function-preserving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transformations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838200" indent="-273050">
              <a:lnSpc>
                <a:spcPct val="100000"/>
              </a:lnSpc>
              <a:buFont typeface="Arial"/>
              <a:buChar char="–"/>
              <a:tabLst>
                <a:tab pos="838200" algn="l"/>
                <a:tab pos="83883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Common </a:t>
            </a:r>
            <a:r>
              <a:rPr sz="2000" spc="10" dirty="0">
                <a:latin typeface="Microsoft Sans Serif"/>
                <a:cs typeface="Microsoft Sans Serif"/>
              </a:rPr>
              <a:t>subexpression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elimination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838200" indent="-273050">
              <a:lnSpc>
                <a:spcPct val="100000"/>
              </a:lnSpc>
              <a:buFont typeface="Arial"/>
              <a:buChar char="–"/>
              <a:tabLst>
                <a:tab pos="838200" algn="l"/>
                <a:tab pos="83883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Constant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folding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838200" indent="-273050">
              <a:lnSpc>
                <a:spcPct val="100000"/>
              </a:lnSpc>
              <a:buFont typeface="Arial"/>
              <a:buChar char="–"/>
              <a:tabLst>
                <a:tab pos="838200" algn="l"/>
                <a:tab pos="838835" algn="l"/>
              </a:tabLst>
            </a:pPr>
            <a:r>
              <a:rPr sz="2000" dirty="0">
                <a:latin typeface="Microsoft Sans Serif"/>
                <a:cs typeface="Microsoft Sans Serif"/>
              </a:rPr>
              <a:t>Copy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propagation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838200" indent="-273050">
              <a:lnSpc>
                <a:spcPct val="100000"/>
              </a:lnSpc>
              <a:buFont typeface="Arial"/>
              <a:buChar char="–"/>
              <a:tabLst>
                <a:tab pos="838200" algn="l"/>
                <a:tab pos="83883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Dead-code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elimination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838200" indent="-273050">
              <a:lnSpc>
                <a:spcPct val="100000"/>
              </a:lnSpc>
              <a:buFont typeface="Arial"/>
              <a:buChar char="–"/>
              <a:tabLst>
                <a:tab pos="838200" algn="l"/>
                <a:tab pos="838835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Temporary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5" dirty="0">
                <a:latin typeface="Microsoft Sans Serif"/>
                <a:cs typeface="Microsoft Sans Serif"/>
              </a:rPr>
              <a:t> renaming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838200" indent="-273050">
              <a:lnSpc>
                <a:spcPct val="100000"/>
              </a:lnSpc>
              <a:buFont typeface="Arial"/>
              <a:buChar char="–"/>
              <a:tabLst>
                <a:tab pos="838200" algn="l"/>
                <a:tab pos="83883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Interchange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independent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038" y="2026434"/>
            <a:ext cx="722630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Transformations</a:t>
            </a:r>
            <a:r>
              <a:rPr spc="-15" dirty="0"/>
              <a:t> </a:t>
            </a:r>
            <a:r>
              <a:rPr spc="10" dirty="0"/>
              <a:t>on</a:t>
            </a:r>
            <a:r>
              <a:rPr dirty="0"/>
              <a:t> </a:t>
            </a:r>
            <a:r>
              <a:rPr spc="10" dirty="0"/>
              <a:t>basic</a:t>
            </a:r>
            <a:r>
              <a:rPr spc="-15" dirty="0"/>
              <a:t> </a:t>
            </a:r>
            <a:r>
              <a:rPr spc="-5" dirty="0"/>
              <a:t>blocks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7182" y="3199381"/>
            <a:ext cx="7683340" cy="27097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Algebraic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transformations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Microsoft Sans Serif"/>
                <a:cs typeface="Microsoft Sans Serif"/>
              </a:rPr>
              <a:t>Machine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dependent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eliminations/transformations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dirty="0">
                <a:latin typeface="Microsoft Sans Serif"/>
                <a:cs typeface="Microsoft Sans Serif"/>
              </a:rPr>
              <a:t>Removal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redundant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loads/stores</a:t>
            </a:r>
            <a:endParaRPr lang="en-US" sz="2000" spc="10" dirty="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900" dirty="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Use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machine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idioms</a:t>
            </a: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5BBAE294-7B29-44E6-A376-C34A3E346EE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204557" y="5121777"/>
            <a:ext cx="4872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Initial code: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y = x + 5;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y; z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; w = z * 3;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Optimized code: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y = x + 5;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y; w = y * 3;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470" y="1002307"/>
            <a:ext cx="642683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Common</a:t>
            </a:r>
            <a:r>
              <a:rPr spc="-15" dirty="0"/>
              <a:t> </a:t>
            </a:r>
            <a:r>
              <a:rPr spc="10" dirty="0"/>
              <a:t>subexpression</a:t>
            </a:r>
            <a:r>
              <a:rPr spc="-35" dirty="0"/>
              <a:t> </a:t>
            </a:r>
            <a:r>
              <a:rPr spc="10" dirty="0"/>
              <a:t>elimination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1825120"/>
            <a:ext cx="7834630" cy="2794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65455">
              <a:lnSpc>
                <a:spcPct val="147000"/>
              </a:lnSpc>
              <a:spcBef>
                <a:spcPts val="90"/>
              </a:spcBef>
            </a:pPr>
            <a:r>
              <a:rPr sz="2000" spc="5" dirty="0">
                <a:latin typeface="Microsoft Sans Serif"/>
                <a:cs typeface="Microsoft Sans Serif"/>
              </a:rPr>
              <a:t>If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same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expression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computed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more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once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called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common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subexpression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Microsoft Sans Serif"/>
                <a:cs typeface="Microsoft Sans Serif"/>
              </a:rPr>
              <a:t>If </a:t>
            </a:r>
            <a:r>
              <a:rPr sz="2000" spc="1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result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 </a:t>
            </a:r>
            <a:r>
              <a:rPr sz="2000" spc="5" dirty="0">
                <a:latin typeface="Microsoft Sans Serif"/>
                <a:cs typeface="Microsoft Sans Serif"/>
              </a:rPr>
              <a:t>expression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 </a:t>
            </a:r>
            <a:r>
              <a:rPr sz="2000" spc="10" dirty="0">
                <a:latin typeface="Microsoft Sans Serif"/>
                <a:cs typeface="Microsoft Sans Serif"/>
              </a:rPr>
              <a:t>stored,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don’t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have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recompute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181610">
              <a:lnSpc>
                <a:spcPct val="147500"/>
              </a:lnSpc>
              <a:spcBef>
                <a:spcPts val="5"/>
              </a:spcBef>
            </a:pPr>
            <a:r>
              <a:rPr sz="2000" spc="5" dirty="0">
                <a:latin typeface="Microsoft Sans Serif"/>
                <a:cs typeface="Microsoft Sans Serif"/>
              </a:rPr>
              <a:t>Moving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DAG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IR,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common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subexpressions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automatically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detected!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7461" y="755417"/>
            <a:ext cx="273621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Outline</a:t>
            </a:r>
            <a:r>
              <a:rPr spc="-45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1696566"/>
            <a:ext cx="4625340" cy="48710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Optimizing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(cont’d)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Algorithms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global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optimizations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185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Alias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analysis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latin typeface="Microsoft Sans Serif"/>
                <a:cs typeface="Microsoft Sans Serif"/>
              </a:rPr>
              <a:t>Code</a:t>
            </a:r>
            <a:r>
              <a:rPr sz="2000" spc="5" dirty="0">
                <a:latin typeface="Microsoft Sans Serif"/>
                <a:cs typeface="Microsoft Sans Serif"/>
              </a:rPr>
              <a:t> generation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Instruction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selection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185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Register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allocation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185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Instruction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scheduling:</a:t>
            </a:r>
            <a:r>
              <a:rPr sz="2000" spc="16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improving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ILP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Microsoft Sans Serif"/>
                <a:cs typeface="Microsoft Sans Serif"/>
              </a:rPr>
              <a:t>Optimizations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cache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behavior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161" y="1782595"/>
            <a:ext cx="296545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Constant</a:t>
            </a:r>
            <a:r>
              <a:rPr spc="-55" dirty="0"/>
              <a:t> </a:t>
            </a:r>
            <a:r>
              <a:rPr spc="-5" dirty="0"/>
              <a:t>folding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2742029"/>
            <a:ext cx="7424447" cy="38972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00" spc="-5" dirty="0">
                <a:latin typeface="Microsoft Sans Serif"/>
                <a:cs typeface="Microsoft Sans Serif"/>
              </a:rPr>
              <a:t>Compute constant expression at compile time</a:t>
            </a:r>
            <a:endParaRPr lang="en-US" sz="2000" spc="-5" dirty="0">
              <a:latin typeface="Microsoft Sans Serif"/>
              <a:cs typeface="Microsoft Sans Serif"/>
            </a:endParaRPr>
          </a:p>
          <a:p>
            <a:pPr marL="12700">
              <a:spcBef>
                <a:spcPts val="130"/>
              </a:spcBef>
            </a:pPr>
            <a:endParaRPr lang="en-US" sz="2000" spc="-5" dirty="0">
              <a:latin typeface="Microsoft Sans Serif"/>
              <a:cs typeface="Microsoft Sans Serif"/>
            </a:endParaRPr>
          </a:p>
          <a:p>
            <a:pPr marL="12700">
              <a:spcBef>
                <a:spcPts val="130"/>
              </a:spcBef>
            </a:pPr>
            <a:r>
              <a:rPr lang="en-US" sz="2000" spc="-5" dirty="0">
                <a:latin typeface="Microsoft Sans Serif"/>
                <a:cs typeface="Microsoft Sans Serif"/>
              </a:rPr>
              <a:t>Constant folding is an optimization technique that eliminates expressions that calculate a value that can already be determined before code execution. </a:t>
            </a:r>
          </a:p>
          <a:p>
            <a:pPr marL="12700">
              <a:spcBef>
                <a:spcPts val="130"/>
              </a:spcBef>
            </a:pPr>
            <a:endParaRPr lang="en-US" sz="2000" spc="-5" dirty="0">
              <a:latin typeface="Microsoft Sans Serif"/>
              <a:cs typeface="Microsoft Sans Serif"/>
            </a:endParaRPr>
          </a:p>
          <a:p>
            <a:pPr marL="12700">
              <a:spcBef>
                <a:spcPts val="130"/>
              </a:spcBef>
            </a:pPr>
            <a:endParaRPr lang="en-US" sz="2000" spc="-5" dirty="0">
              <a:latin typeface="Microsoft Sans Serif"/>
              <a:cs typeface="Microsoft Sans Serif"/>
            </a:endParaRPr>
          </a:p>
          <a:p>
            <a:pPr marL="12700">
              <a:spcBef>
                <a:spcPts val="130"/>
              </a:spcBef>
            </a:pPr>
            <a:r>
              <a:rPr lang="en-US" sz="2000" spc="-5" dirty="0">
                <a:latin typeface="Microsoft Sans Serif"/>
                <a:cs typeface="Microsoft Sans Serif"/>
              </a:rPr>
              <a:t>These are typically calculations that only reference constant values or expressions that reference variables whose values are constant.</a:t>
            </a:r>
            <a:endParaRPr sz="2000" spc="-5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May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require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some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emulation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support</a:t>
            </a: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03AA7E31-F0C0-490F-AFD9-A3B79E31A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81" y="4484708"/>
            <a:ext cx="95250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Initial code: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x = 2 * 3;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Optimized code: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x = 6;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434" y="1781070"/>
            <a:ext cx="318579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Copy</a:t>
            </a:r>
            <a:r>
              <a:rPr spc="-55" dirty="0"/>
              <a:t> </a:t>
            </a:r>
            <a:r>
              <a:rPr dirty="0"/>
              <a:t>propagation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2740506"/>
            <a:ext cx="4458970" cy="1047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Propagate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original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values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when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copied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Microsoft Sans Serif"/>
                <a:cs typeface="Microsoft Sans Serif"/>
              </a:rPr>
              <a:t>Target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dead-code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elimination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621" y="2067582"/>
            <a:ext cx="399097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Dead-code</a:t>
            </a:r>
            <a:r>
              <a:rPr spc="-55" dirty="0"/>
              <a:t> </a:t>
            </a:r>
            <a:r>
              <a:rPr spc="10" dirty="0"/>
              <a:t>elimination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7951" y="3027018"/>
            <a:ext cx="537781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dead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after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that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982" y="2887322"/>
            <a:ext cx="1169035" cy="924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47500"/>
              </a:lnSpc>
              <a:spcBef>
                <a:spcPts val="90"/>
              </a:spcBef>
            </a:pPr>
            <a:r>
              <a:rPr sz="2000" spc="20" dirty="0">
                <a:latin typeface="Microsoft Sans Serif"/>
                <a:cs typeface="Microsoft Sans Serif"/>
              </a:rPr>
              <a:t>A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1051" y="4186673"/>
            <a:ext cx="7831455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/>
            <a:r>
              <a:rPr lang="en-US" sz="2000" spc="10" dirty="0">
                <a:latin typeface="Microsoft Sans Serif"/>
                <a:cs typeface="Microsoft Sans Serif"/>
              </a:rPr>
              <a:t>Dead code is one or more than one code statements, which are:</a:t>
            </a:r>
          </a:p>
          <a:p>
            <a:pPr marL="12700"/>
            <a:endParaRPr lang="en-US" sz="2000" spc="10" dirty="0">
              <a:latin typeface="Microsoft Sans Serif"/>
              <a:cs typeface="Microsoft Sans Serif"/>
            </a:endParaRPr>
          </a:p>
          <a:p>
            <a:pPr marL="12700">
              <a:buFont typeface="Arial" panose="020B0604020202020204" pitchFamily="34" charset="0"/>
              <a:buChar char="•"/>
            </a:pPr>
            <a:r>
              <a:rPr lang="en-US" sz="2000" spc="10" dirty="0">
                <a:latin typeface="Microsoft Sans Serif"/>
                <a:cs typeface="Microsoft Sans Serif"/>
              </a:rPr>
              <a:t> Either never executed or unreachable,</a:t>
            </a:r>
          </a:p>
          <a:p>
            <a:pPr marL="12700">
              <a:buFont typeface="Arial" panose="020B0604020202020204" pitchFamily="34" charset="0"/>
              <a:buChar char="•"/>
            </a:pPr>
            <a:r>
              <a:rPr lang="en-US" sz="2000" spc="10" dirty="0">
                <a:latin typeface="Microsoft Sans Serif"/>
                <a:cs typeface="Microsoft Sans Serif"/>
              </a:rPr>
              <a:t> Or if executed, their output is never used.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Microsoft Sans Serif"/>
                <a:cs typeface="Microsoft Sans Serif"/>
              </a:rPr>
              <a:t>Requires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live-variable </a:t>
            </a:r>
            <a:r>
              <a:rPr sz="2000" spc="5" dirty="0">
                <a:latin typeface="Microsoft Sans Serif"/>
                <a:cs typeface="Microsoft Sans Serif"/>
              </a:rPr>
              <a:t>analysis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(discussed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later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on)</a:t>
            </a: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7" name="object 7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4389" y="539342"/>
            <a:ext cx="8880475" cy="6590030"/>
            <a:chOff x="1034389" y="539342"/>
            <a:chExt cx="8880475" cy="6590030"/>
          </a:xfrm>
        </p:grpSpPr>
        <p:sp>
          <p:nvSpPr>
            <p:cNvPr id="3" name="object 3"/>
            <p:cNvSpPr/>
            <p:nvPr/>
          </p:nvSpPr>
          <p:spPr>
            <a:xfrm>
              <a:off x="9888829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4389" y="565250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46070" y="750845"/>
            <a:ext cx="52044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Temporary</a:t>
            </a:r>
            <a:r>
              <a:rPr spc="-15" dirty="0"/>
              <a:t> </a:t>
            </a:r>
            <a:r>
              <a:rPr dirty="0"/>
              <a:t>variable</a:t>
            </a:r>
            <a:r>
              <a:rPr spc="-35" dirty="0"/>
              <a:t> </a:t>
            </a:r>
            <a:r>
              <a:rPr spc="10" dirty="0"/>
              <a:t>renaming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60982" y="4464662"/>
            <a:ext cx="7834630" cy="2084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3655">
              <a:lnSpc>
                <a:spcPct val="147500"/>
              </a:lnSpc>
              <a:spcBef>
                <a:spcPts val="90"/>
              </a:spcBef>
            </a:pPr>
            <a:r>
              <a:rPr sz="2000" spc="5" dirty="0">
                <a:latin typeface="Microsoft Sans Serif"/>
                <a:cs typeface="Microsoft Sans Serif"/>
              </a:rPr>
              <a:t>If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defines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temporary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defines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new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temporary,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normal-form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373380" marR="5080" indent="-273050">
              <a:lnSpc>
                <a:spcPct val="147500"/>
              </a:lnSpc>
              <a:tabLst>
                <a:tab pos="373380" algn="l"/>
              </a:tabLst>
            </a:pPr>
            <a:r>
              <a:rPr sz="2000" b="1" spc="15" dirty="0">
                <a:latin typeface="Arial"/>
                <a:cs typeface="Arial"/>
              </a:rPr>
              <a:t>–	</a:t>
            </a:r>
            <a:r>
              <a:rPr sz="2000" spc="5" dirty="0">
                <a:latin typeface="Microsoft Sans Serif"/>
                <a:cs typeface="Microsoft Sans Serif"/>
              </a:rPr>
              <a:t>Makes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some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optimizations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BB </a:t>
            </a:r>
            <a:r>
              <a:rPr sz="2000" spc="-15" dirty="0">
                <a:latin typeface="Microsoft Sans Serif"/>
                <a:cs typeface="Microsoft Sans Serif"/>
              </a:rPr>
              <a:t>level</a:t>
            </a:r>
            <a:r>
              <a:rPr sz="2000" spc="15" dirty="0">
                <a:latin typeface="Microsoft Sans Serif"/>
                <a:cs typeface="Microsoft Sans Serif"/>
              </a:rPr>
              <a:t> a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lot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simpler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(e.g.</a:t>
            </a:r>
            <a:r>
              <a:rPr sz="2000" spc="18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common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subexpression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elimination,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copy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propagation,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etc.)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8" name="object 8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438" y="1252242"/>
            <a:ext cx="464185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Algebraic</a:t>
            </a:r>
            <a:r>
              <a:rPr spc="-45" dirty="0"/>
              <a:t> </a:t>
            </a:r>
            <a:r>
              <a:rPr dirty="0"/>
              <a:t>transformations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2211678"/>
            <a:ext cx="5811520" cy="1047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Microsoft Sans Serif"/>
                <a:cs typeface="Microsoft Sans Serif"/>
              </a:rPr>
              <a:t>There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many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possible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algebraic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transformations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Microsoft Sans Serif"/>
                <a:cs typeface="Microsoft Sans Serif"/>
              </a:rPr>
              <a:t>Usually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only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common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ones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implemented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613" y="755417"/>
            <a:ext cx="868807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Machine </a:t>
            </a:r>
            <a:r>
              <a:rPr spc="10" dirty="0"/>
              <a:t>dependent</a:t>
            </a:r>
            <a:r>
              <a:rPr spc="40" dirty="0"/>
              <a:t> </a:t>
            </a:r>
            <a:r>
              <a:rPr spc="5" dirty="0"/>
              <a:t>eliminations/transformations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1488265"/>
            <a:ext cx="5129530" cy="167640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dirty="0">
                <a:latin typeface="Microsoft Sans Serif"/>
                <a:cs typeface="Microsoft Sans Serif"/>
              </a:rPr>
              <a:t>Removal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redundant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loads/stores</a:t>
            </a:r>
            <a:endParaRPr sz="2000">
              <a:latin typeface="Microsoft Sans Serif"/>
              <a:cs typeface="Microsoft Sans Serif"/>
            </a:endParaRPr>
          </a:p>
          <a:p>
            <a:pPr marL="628015" indent="-459105">
              <a:lnSpc>
                <a:spcPct val="100000"/>
              </a:lnSpc>
              <a:spcBef>
                <a:spcPts val="1150"/>
              </a:spcBef>
              <a:buAutoNum type="arabicPlain"/>
              <a:tabLst>
                <a:tab pos="628015" algn="l"/>
                <a:tab pos="628650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mov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R0,</a:t>
            </a:r>
            <a:r>
              <a:rPr sz="2000" spc="15" dirty="0">
                <a:latin typeface="Microsoft Sans Serif"/>
                <a:cs typeface="Microsoft Sans Serif"/>
              </a:rPr>
              <a:t> a</a:t>
            </a:r>
            <a:endParaRPr sz="2000">
              <a:latin typeface="Microsoft Sans Serif"/>
              <a:cs typeface="Microsoft Sans Serif"/>
            </a:endParaRPr>
          </a:p>
          <a:p>
            <a:pPr marL="628015" indent="-459105">
              <a:lnSpc>
                <a:spcPct val="100000"/>
              </a:lnSpc>
              <a:spcBef>
                <a:spcPts val="75"/>
              </a:spcBef>
              <a:buAutoNum type="arabicPlain"/>
              <a:tabLst>
                <a:tab pos="628015" algn="l"/>
                <a:tab pos="628650" algn="l"/>
                <a:tab pos="306387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mov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a,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R0	</a:t>
            </a:r>
            <a:r>
              <a:rPr sz="2000" spc="5" dirty="0">
                <a:latin typeface="Microsoft Sans Serif"/>
                <a:cs typeface="Microsoft Sans Serif"/>
              </a:rPr>
              <a:t>//</a:t>
            </a:r>
            <a:r>
              <a:rPr sz="2000" spc="15" dirty="0">
                <a:latin typeface="Microsoft Sans Serif"/>
                <a:cs typeface="Microsoft Sans Serif"/>
              </a:rPr>
              <a:t> can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removed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000" dirty="0">
                <a:latin typeface="Microsoft Sans Serif"/>
                <a:cs typeface="Microsoft Sans Serif"/>
              </a:rPr>
              <a:t>Removal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redundant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jumps,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example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8928" y="3366000"/>
          <a:ext cx="5504815" cy="917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175">
                <a:tc>
                  <a:txBody>
                    <a:bodyPr/>
                    <a:lstStyle/>
                    <a:p>
                      <a:pPr marL="31750">
                        <a:lnSpc>
                          <a:spcPts val="224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240"/>
                        </a:lnSpc>
                      </a:pP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beq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...,$Lx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240"/>
                        </a:lnSpc>
                      </a:pP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bne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...,$Ly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67">
                <a:tc>
                  <a:txBody>
                    <a:bodyPr/>
                    <a:lstStyle/>
                    <a:p>
                      <a:pPr marL="31750">
                        <a:lnSpc>
                          <a:spcPts val="234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 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$Ly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340"/>
                        </a:lnSpc>
                      </a:pP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$Lx: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234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...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50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2280"/>
                        </a:lnSpc>
                      </a:pP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$Lx: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228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...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60856" y="4391029"/>
            <a:ext cx="5595620" cy="2229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Microsoft Sans Serif"/>
                <a:cs typeface="Microsoft Sans Serif"/>
              </a:rPr>
              <a:t>Use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machine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idioms,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e.g.,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Auto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increment/decrement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addressing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modes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1800">
              <a:latin typeface="Microsoft Sans Serif"/>
              <a:cs typeface="Microsoft Sans Serif"/>
            </a:endParaRPr>
          </a:p>
          <a:p>
            <a:pPr marL="379730" indent="-279400">
              <a:lnSpc>
                <a:spcPct val="100000"/>
              </a:lnSpc>
              <a:buSzPct val="125000"/>
              <a:buFont typeface="Arial"/>
              <a:buChar char="–"/>
              <a:tabLst>
                <a:tab pos="379730" algn="l"/>
                <a:tab pos="380365" algn="l"/>
              </a:tabLst>
            </a:pPr>
            <a:r>
              <a:rPr sz="1600" spc="85" dirty="0">
                <a:latin typeface="Microsoft Sans Serif"/>
                <a:cs typeface="Microsoft Sans Serif"/>
              </a:rPr>
              <a:t>SIMD</a:t>
            </a:r>
            <a:r>
              <a:rPr sz="1600" spc="15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instructions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latin typeface="Microsoft Sans Serif"/>
                <a:cs typeface="Microsoft Sans Serif"/>
              </a:rPr>
              <a:t>Etc.,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etc.</a:t>
            </a:r>
            <a:r>
              <a:rPr sz="2000" spc="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(see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practical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assignment)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7" name="object 7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289" y="1357398"/>
            <a:ext cx="549021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Other</a:t>
            </a:r>
            <a:r>
              <a:rPr spc="5" dirty="0"/>
              <a:t> sources</a:t>
            </a:r>
            <a:r>
              <a:rPr spc="-20" dirty="0"/>
              <a:t> </a:t>
            </a:r>
            <a:r>
              <a:rPr spc="10" dirty="0"/>
              <a:t>of </a:t>
            </a:r>
            <a:r>
              <a:rPr spc="5" dirty="0"/>
              <a:t>optimizations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2316834"/>
            <a:ext cx="6337935" cy="3630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Global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optimizations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Global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common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subexpression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elimination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Global </a:t>
            </a:r>
            <a:r>
              <a:rPr sz="2000" spc="15" dirty="0">
                <a:latin typeface="Microsoft Sans Serif"/>
                <a:cs typeface="Microsoft Sans Serif"/>
              </a:rPr>
              <a:t>constant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folding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Global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copy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propagation,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etc.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Microsoft Sans Serif"/>
                <a:cs typeface="Microsoft Sans Serif"/>
              </a:rPr>
              <a:t>Loop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optimizations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Microsoft Sans Serif"/>
                <a:cs typeface="Microsoft Sans Serif"/>
              </a:rPr>
              <a:t>They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need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some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dataflow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analysis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flow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514" y="1794786"/>
            <a:ext cx="342900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Loop</a:t>
            </a:r>
            <a:r>
              <a:rPr spc="-30" dirty="0"/>
              <a:t> </a:t>
            </a:r>
            <a:r>
              <a:rPr spc="5" dirty="0"/>
              <a:t>optimizations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161" y="2931006"/>
            <a:ext cx="7353934" cy="2915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5" dirty="0">
                <a:latin typeface="Arial"/>
                <a:cs typeface="Arial"/>
              </a:rPr>
              <a:t>Code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motion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Arial"/>
              <a:cs typeface="Arial"/>
            </a:endParaRPr>
          </a:p>
          <a:p>
            <a:pPr marL="47752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Microsoft Sans Serif"/>
                <a:cs typeface="Microsoft Sans Serif"/>
              </a:rPr>
              <a:t>Decrease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amount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code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inside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endParaRPr sz="2000">
              <a:latin typeface="Microsoft Sans Serif"/>
              <a:cs typeface="Microsoft Sans Serif"/>
            </a:endParaRPr>
          </a:p>
          <a:p>
            <a:pPr marL="1391285" marR="5080" indent="-914400">
              <a:lnSpc>
                <a:spcPts val="6070"/>
              </a:lnSpc>
              <a:spcBef>
                <a:spcPts val="334"/>
              </a:spcBef>
              <a:tabLst>
                <a:tab pos="4124960" algn="l"/>
              </a:tabLst>
            </a:pPr>
            <a:r>
              <a:rPr sz="2000" spc="-55" dirty="0">
                <a:latin typeface="Microsoft Sans Serif"/>
                <a:cs typeface="Microsoft Sans Serif"/>
              </a:rPr>
              <a:t>Take</a:t>
            </a:r>
            <a:r>
              <a:rPr sz="2000" spc="15" dirty="0">
                <a:latin typeface="Microsoft Sans Serif"/>
                <a:cs typeface="Microsoft Sans Serif"/>
              </a:rPr>
              <a:t> 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loop-invariant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expression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place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before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while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(	)</a:t>
            </a:r>
            <a:endParaRPr sz="2000">
              <a:latin typeface="Microsoft Sans Serif"/>
              <a:cs typeface="Microsoft Sans Serif"/>
            </a:endParaRPr>
          </a:p>
          <a:p>
            <a:pPr marR="485775" algn="r">
              <a:lnSpc>
                <a:spcPts val="1675"/>
              </a:lnSpc>
              <a:tabLst>
                <a:tab pos="161607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while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(	)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791993"/>
            <a:ext cx="485838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Loop</a:t>
            </a:r>
            <a:r>
              <a:rPr dirty="0"/>
              <a:t> </a:t>
            </a:r>
            <a:r>
              <a:rPr spc="5" dirty="0"/>
              <a:t>optimizations</a:t>
            </a:r>
            <a:r>
              <a:rPr spc="-5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161" y="1928214"/>
            <a:ext cx="7481570" cy="156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0" dirty="0">
                <a:latin typeface="Arial"/>
                <a:cs typeface="Arial"/>
              </a:rPr>
              <a:t>Induction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 </a:t>
            </a:r>
            <a:r>
              <a:rPr sz="2000" b="1" spc="10" dirty="0">
                <a:latin typeface="Arial"/>
                <a:cs typeface="Arial"/>
              </a:rPr>
              <a:t>elimination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"/>
              <a:cs typeface="Arial"/>
            </a:endParaRPr>
          </a:p>
          <a:p>
            <a:pPr marL="476884" marR="5080">
              <a:lnSpc>
                <a:spcPct val="147500"/>
              </a:lnSpc>
            </a:pPr>
            <a:r>
              <a:rPr sz="2000" spc="-5" dirty="0">
                <a:latin typeface="Microsoft Sans Serif"/>
                <a:cs typeface="Microsoft Sans Serif"/>
              </a:rPr>
              <a:t>Variables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locked</a:t>
            </a:r>
            <a:r>
              <a:rPr sz="2000" spc="10" dirty="0">
                <a:latin typeface="Microsoft Sans Serif"/>
                <a:cs typeface="Microsoft Sans Serif"/>
              </a:rPr>
              <a:t> to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iteration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called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induction</a:t>
            </a:r>
            <a:r>
              <a:rPr sz="20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variables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9573" y="3871314"/>
            <a:ext cx="16802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893" y="3665871"/>
            <a:ext cx="5924550" cy="9893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10" dirty="0">
                <a:latin typeface="Microsoft Sans Serif"/>
                <a:cs typeface="Microsoft Sans Serif"/>
              </a:rPr>
              <a:t>Example:</a:t>
            </a:r>
            <a:r>
              <a:rPr sz="2000" spc="15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for</a:t>
            </a:r>
            <a:r>
              <a:rPr sz="2450" spc="-5" dirty="0">
                <a:latin typeface="Courier New"/>
                <a:cs typeface="Courier New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(i</a:t>
            </a:r>
            <a:r>
              <a:rPr sz="2450" spc="-20" dirty="0">
                <a:latin typeface="Courier New"/>
                <a:cs typeface="Courier New"/>
              </a:rPr>
              <a:t> </a:t>
            </a:r>
            <a:r>
              <a:rPr sz="2450" spc="-5" dirty="0">
                <a:latin typeface="Courier New"/>
                <a:cs typeface="Courier New"/>
              </a:rPr>
              <a:t>=</a:t>
            </a:r>
            <a:r>
              <a:rPr sz="2450" spc="-15" dirty="0">
                <a:latin typeface="Courier New"/>
                <a:cs typeface="Courier New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0; </a:t>
            </a:r>
            <a:r>
              <a:rPr sz="2450" spc="-5" dirty="0">
                <a:latin typeface="Courier New"/>
                <a:cs typeface="Courier New"/>
              </a:rPr>
              <a:t>i</a:t>
            </a:r>
            <a:r>
              <a:rPr sz="2450" spc="-15" dirty="0">
                <a:latin typeface="Courier New"/>
                <a:cs typeface="Courier New"/>
              </a:rPr>
              <a:t> </a:t>
            </a:r>
            <a:r>
              <a:rPr sz="2450" spc="-5" dirty="0">
                <a:latin typeface="Courier New"/>
                <a:cs typeface="Courier New"/>
              </a:rPr>
              <a:t>&lt;</a:t>
            </a:r>
            <a:r>
              <a:rPr sz="2450" spc="-15" dirty="0">
                <a:latin typeface="Courier New"/>
                <a:cs typeface="Courier New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10;</a:t>
            </a:r>
            <a:r>
              <a:rPr sz="2450" spc="-20" dirty="0">
                <a:latin typeface="Courier New"/>
                <a:cs typeface="Courier New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i++)</a:t>
            </a: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Microsoft Sans Serif"/>
                <a:cs typeface="Microsoft Sans Serif"/>
              </a:rPr>
              <a:t>variable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893" y="4891274"/>
            <a:ext cx="7480300" cy="1636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90"/>
              </a:spcBef>
            </a:pPr>
            <a:r>
              <a:rPr sz="2000" spc="10" dirty="0">
                <a:latin typeface="Microsoft Sans Serif"/>
                <a:cs typeface="Microsoft Sans Serif"/>
              </a:rPr>
              <a:t>Loops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contain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more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one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example,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hidden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array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lookup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computation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latin typeface="Microsoft Sans Serif"/>
                <a:cs typeface="Microsoft Sans Serif"/>
              </a:rPr>
              <a:t>Often,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eliminate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these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extra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variables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8" name="object 8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1055646"/>
            <a:ext cx="485838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Loop</a:t>
            </a:r>
            <a:r>
              <a:rPr dirty="0"/>
              <a:t> </a:t>
            </a:r>
            <a:r>
              <a:rPr spc="5" dirty="0"/>
              <a:t>optimizations</a:t>
            </a:r>
            <a:r>
              <a:rPr spc="-5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634" y="1656180"/>
            <a:ext cx="8282940" cy="2727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0" dirty="0">
                <a:latin typeface="Arial"/>
                <a:cs typeface="Arial"/>
              </a:rPr>
              <a:t>Strength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reduction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476884" marR="401320">
              <a:lnSpc>
                <a:spcPct val="147000"/>
              </a:lnSpc>
            </a:pPr>
            <a:r>
              <a:rPr sz="2000" spc="10" dirty="0">
                <a:latin typeface="Microsoft Sans Serif"/>
                <a:cs typeface="Microsoft Sans Serif"/>
              </a:rPr>
              <a:t>Strength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reduction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replacement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expensive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operations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by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cheaper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(algebraic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transformation)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477520" marR="5080">
              <a:lnSpc>
                <a:spcPct val="147500"/>
              </a:lnSpc>
            </a:pPr>
            <a:r>
              <a:rPr sz="2000" spc="5" dirty="0">
                <a:latin typeface="Microsoft Sans Serif"/>
                <a:cs typeface="Microsoft Sans Serif"/>
              </a:rPr>
              <a:t>Its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limited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but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helpful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elimination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7677" y="6250278"/>
            <a:ext cx="3136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(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417" y="6250278"/>
            <a:ext cx="11156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)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goto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top</a:t>
            </a: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9" name="object 9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99291AC-7AAE-4A38-86F6-BE4348A6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74" y="4017600"/>
            <a:ext cx="3619500" cy="2759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7461" y="755417"/>
            <a:ext cx="4228337" cy="46230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10" dirty="0"/>
              <a:t>Compiler </a:t>
            </a:r>
            <a:r>
              <a:rPr spc="10" dirty="0"/>
              <a:t>O</a:t>
            </a:r>
            <a:r>
              <a:rPr lang="en-US" spc="10" dirty="0"/>
              <a:t>ptimization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760982" y="1696566"/>
            <a:ext cx="776401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3380" indent="-273050"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000" dirty="0">
                <a:latin typeface="Microsoft Sans Serif"/>
                <a:cs typeface="Microsoft Sans Serif"/>
              </a:rPr>
              <a:t>Optimization is a program transformation technique, </a:t>
            </a:r>
          </a:p>
          <a:p>
            <a:pPr marL="100330">
              <a:spcBef>
                <a:spcPts val="5"/>
              </a:spcBef>
              <a:tabLst>
                <a:tab pos="373380" algn="l"/>
                <a:tab pos="374015" algn="l"/>
              </a:tabLst>
            </a:pPr>
            <a:endParaRPr lang="en-US" sz="2000" dirty="0">
              <a:latin typeface="Microsoft Sans Serif"/>
              <a:cs typeface="Microsoft Sans Serif"/>
            </a:endParaRPr>
          </a:p>
          <a:p>
            <a:pPr marL="373380" indent="-273050"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000" dirty="0">
                <a:latin typeface="Microsoft Sans Serif"/>
                <a:cs typeface="Microsoft Sans Serif"/>
              </a:rPr>
              <a:t>Tries to improve the code by making it consume less resources (i.e. CPU, Memory) </a:t>
            </a:r>
          </a:p>
          <a:p>
            <a:pPr marL="100330">
              <a:spcBef>
                <a:spcPts val="5"/>
              </a:spcBef>
              <a:tabLst>
                <a:tab pos="373380" algn="l"/>
                <a:tab pos="374015" algn="l"/>
              </a:tabLst>
            </a:pPr>
            <a:endParaRPr lang="en-US" sz="2000" dirty="0">
              <a:latin typeface="Microsoft Sans Serif"/>
              <a:cs typeface="Microsoft Sans Serif"/>
            </a:endParaRPr>
          </a:p>
          <a:p>
            <a:pPr marL="373380" indent="-273050"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000" dirty="0">
                <a:latin typeface="Microsoft Sans Serif"/>
                <a:cs typeface="Microsoft Sans Serif"/>
              </a:rPr>
              <a:t>Deliver high speed.</a:t>
            </a:r>
          </a:p>
          <a:p>
            <a:pPr marL="373380" indent="-273050"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endParaRPr sz="27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lang="en-US" sz="2000" spc="15" dirty="0">
                <a:latin typeface="Microsoft Sans Serif"/>
                <a:cs typeface="Microsoft Sans Serif"/>
              </a:rPr>
              <a:t>What does compiler optimization do?</a:t>
            </a:r>
          </a:p>
          <a:p>
            <a:pPr marL="12700">
              <a:lnSpc>
                <a:spcPct val="100000"/>
              </a:lnSpc>
            </a:pPr>
            <a:endParaRPr sz="2750" dirty="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000" dirty="0">
                <a:latin typeface="Microsoft Sans Serif"/>
                <a:cs typeface="Microsoft Sans Serif"/>
              </a:rPr>
              <a:t>High-level general programming constructs are replaced by very efficient low-level programming codes.</a:t>
            </a:r>
          </a:p>
          <a:p>
            <a:pPr marL="100330">
              <a:lnSpc>
                <a:spcPct val="100000"/>
              </a:lnSpc>
              <a:spcBef>
                <a:spcPts val="5"/>
              </a:spcBef>
              <a:tabLst>
                <a:tab pos="373380" algn="l"/>
                <a:tab pos="374015" algn="l"/>
              </a:tabLst>
            </a:pP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8196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1253766"/>
            <a:ext cx="485838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Loop</a:t>
            </a:r>
            <a:r>
              <a:rPr dirty="0"/>
              <a:t> </a:t>
            </a:r>
            <a:r>
              <a:rPr spc="5" dirty="0"/>
              <a:t>optimizations</a:t>
            </a:r>
            <a:r>
              <a:rPr spc="-5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161" y="2389986"/>
            <a:ext cx="8307705" cy="2278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0" dirty="0">
                <a:latin typeface="Arial"/>
                <a:cs typeface="Arial"/>
              </a:rPr>
              <a:t>Induction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</a:t>
            </a:r>
            <a:r>
              <a:rPr sz="2000" b="1" spc="10" dirty="0">
                <a:latin typeface="Arial"/>
                <a:cs typeface="Arial"/>
              </a:rPr>
              <a:t> elimination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(2)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"/>
              <a:cs typeface="Arial"/>
            </a:endParaRPr>
          </a:p>
          <a:p>
            <a:pPr marL="477520" marR="597535" indent="-635">
              <a:lnSpc>
                <a:spcPct val="147500"/>
              </a:lnSpc>
            </a:pPr>
            <a:r>
              <a:rPr sz="2000" spc="10" dirty="0">
                <a:latin typeface="Microsoft Sans Serif"/>
                <a:cs typeface="Microsoft Sans Serif"/>
              </a:rPr>
              <a:t>Note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previous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strength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reduction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have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initialize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before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477520">
              <a:lnSpc>
                <a:spcPct val="100000"/>
              </a:lnSpc>
            </a:pPr>
            <a:r>
              <a:rPr sz="2000" spc="10" dirty="0">
                <a:latin typeface="Microsoft Sans Serif"/>
                <a:cs typeface="Microsoft Sans Serif"/>
              </a:rPr>
              <a:t>After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such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strength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reductions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eliminate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8538" y="5738214"/>
            <a:ext cx="3117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(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2297" y="5738214"/>
            <a:ext cx="11156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)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goto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top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6962" y="6052206"/>
            <a:ext cx="3136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(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2169" y="6052158"/>
            <a:ext cx="111442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)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goto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top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9" name="object 9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905000"/>
            <a:ext cx="507746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000" spc="10" dirty="0"/>
              <a:t>Finding</a:t>
            </a:r>
            <a:r>
              <a:rPr lang="en-US" sz="2000" spc="-10" dirty="0"/>
              <a:t> </a:t>
            </a:r>
            <a:r>
              <a:rPr lang="en-US" sz="2000" spc="10" dirty="0"/>
              <a:t>loops</a:t>
            </a:r>
            <a:r>
              <a:rPr lang="en-US" sz="2000" spc="-5" dirty="0"/>
              <a:t> </a:t>
            </a:r>
            <a:r>
              <a:rPr lang="en-US" sz="2000" spc="10" dirty="0"/>
              <a:t>in</a:t>
            </a:r>
            <a:r>
              <a:rPr lang="en-US" sz="2000" spc="-20" dirty="0"/>
              <a:t> </a:t>
            </a:r>
            <a:r>
              <a:rPr lang="en-US" sz="2000" spc="-5" dirty="0"/>
              <a:t>flow</a:t>
            </a:r>
            <a:r>
              <a:rPr lang="en-US" sz="2000" spc="10" dirty="0"/>
              <a:t> graphs --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Dominators</a:t>
            </a:r>
            <a:endParaRPr sz="2000"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06276" y="2514600"/>
            <a:ext cx="8101330" cy="41029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0" dirty="0">
                <a:latin typeface="Arial"/>
                <a:cs typeface="Arial"/>
              </a:rPr>
              <a:t>Dominator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relation</a:t>
            </a:r>
            <a:endParaRPr sz="2000" dirty="0">
              <a:latin typeface="Arial"/>
              <a:cs typeface="Arial"/>
            </a:endParaRPr>
          </a:p>
          <a:p>
            <a:pPr marL="476884" marR="5080">
              <a:lnSpc>
                <a:spcPct val="233500"/>
              </a:lnSpc>
            </a:pPr>
            <a:r>
              <a:rPr lang="en-US" spc="10" dirty="0">
                <a:latin typeface="Microsoft Sans Serif"/>
                <a:cs typeface="Microsoft Sans Serif"/>
              </a:rPr>
              <a:t>In a flow graph, a node d dominates node n, if every path from initial node of the flow graph to n goes through d. </a:t>
            </a:r>
          </a:p>
          <a:p>
            <a:pPr marL="476884" marR="5080">
              <a:lnSpc>
                <a:spcPct val="233500"/>
              </a:lnSpc>
            </a:pPr>
            <a:r>
              <a:rPr lang="en-US" spc="10" dirty="0">
                <a:latin typeface="Microsoft Sans Serif"/>
                <a:cs typeface="Microsoft Sans Serif"/>
              </a:rPr>
              <a:t>This will be denoted by d dom n. Every initial node dominates all the remaining nodes in the flow graph and the entry of a loop dominates all nodes in the loop</a:t>
            </a:r>
            <a:r>
              <a:rPr lang="en-US" spc="20" dirty="0">
                <a:latin typeface="Microsoft Sans Serif"/>
                <a:cs typeface="Microsoft Sans Serif"/>
              </a:rPr>
              <a:t>. Similarly every node dominates itself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Sans Serif"/>
                <a:cs typeface="Microsoft Sans Serif"/>
              </a:rPr>
              <a:t> </a:t>
            </a:r>
          </a:p>
          <a:p>
            <a:pPr marL="476884" marR="5080">
              <a:lnSpc>
                <a:spcPct val="233500"/>
              </a:lnSpc>
            </a:pPr>
            <a:r>
              <a:rPr spc="-10" dirty="0">
                <a:latin typeface="Microsoft Sans Serif"/>
                <a:cs typeface="Microsoft Sans Serif"/>
              </a:rPr>
              <a:t>We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15" dirty="0">
                <a:latin typeface="Microsoft Sans Serif"/>
                <a:cs typeface="Microsoft Sans Serif"/>
              </a:rPr>
              <a:t>can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15" dirty="0">
                <a:latin typeface="Microsoft Sans Serif"/>
                <a:cs typeface="Microsoft Sans Serif"/>
              </a:rPr>
              <a:t>construct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15" dirty="0">
                <a:latin typeface="Microsoft Sans Serif"/>
                <a:cs typeface="Microsoft Sans Serif"/>
              </a:rPr>
              <a:t>a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10" dirty="0">
                <a:latin typeface="Microsoft Sans Serif"/>
                <a:cs typeface="Microsoft Sans Serif"/>
              </a:rPr>
              <a:t>tree</a:t>
            </a:r>
            <a:r>
              <a:rPr spc="60" dirty="0">
                <a:latin typeface="Microsoft Sans Serif"/>
                <a:cs typeface="Microsoft Sans Serif"/>
              </a:rPr>
              <a:t> </a:t>
            </a:r>
            <a:r>
              <a:rPr spc="5" dirty="0">
                <a:latin typeface="Microsoft Sans Serif"/>
                <a:cs typeface="Microsoft Sans Serif"/>
              </a:rPr>
              <a:t>using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5" dirty="0">
                <a:latin typeface="Microsoft Sans Serif"/>
                <a:cs typeface="Microsoft Sans Serif"/>
              </a:rPr>
              <a:t>this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relation:</a:t>
            </a:r>
            <a:r>
              <a:rPr spc="170" dirty="0">
                <a:latin typeface="Microsoft Sans Serif"/>
                <a:cs typeface="Microsoft Sans Serif"/>
              </a:rPr>
              <a:t> </a:t>
            </a:r>
            <a:r>
              <a:rPr spc="10" dirty="0">
                <a:latin typeface="Microsoft Sans Serif"/>
                <a:cs typeface="Microsoft Sans Serif"/>
              </a:rPr>
              <a:t>the</a:t>
            </a:r>
            <a:r>
              <a:rPr spc="45" dirty="0">
                <a:latin typeface="Microsoft Sans Serif"/>
                <a:cs typeface="Microsoft Sans Serif"/>
              </a:rPr>
              <a:t> </a:t>
            </a:r>
            <a:r>
              <a:rPr spc="10" dirty="0">
                <a:latin typeface="Microsoft Sans Serif"/>
                <a:cs typeface="Microsoft Sans Serif"/>
              </a:rPr>
              <a:t>Dominator</a:t>
            </a:r>
            <a:r>
              <a:rPr spc="40" dirty="0">
                <a:latin typeface="Microsoft Sans Serif"/>
                <a:cs typeface="Microsoft Sans Serif"/>
              </a:rPr>
              <a:t> </a:t>
            </a:r>
            <a:r>
              <a:rPr spc="5" dirty="0">
                <a:latin typeface="Microsoft Sans Serif"/>
                <a:cs typeface="Microsoft Sans Serif"/>
              </a:rPr>
              <a:t>tree</a:t>
            </a:r>
            <a:endParaRPr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209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905000"/>
            <a:ext cx="507746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000" spc="10" dirty="0"/>
              <a:t>Finding</a:t>
            </a:r>
            <a:r>
              <a:rPr lang="en-US" sz="2000" spc="-10" dirty="0"/>
              <a:t> </a:t>
            </a:r>
            <a:r>
              <a:rPr lang="en-US" sz="2000" spc="10" dirty="0"/>
              <a:t>loops</a:t>
            </a:r>
            <a:r>
              <a:rPr lang="en-US" sz="2000" spc="-5" dirty="0"/>
              <a:t> </a:t>
            </a:r>
            <a:r>
              <a:rPr lang="en-US" sz="2000" spc="10" dirty="0"/>
              <a:t>in</a:t>
            </a:r>
            <a:r>
              <a:rPr lang="en-US" sz="2000" spc="-20" dirty="0"/>
              <a:t> </a:t>
            </a:r>
            <a:r>
              <a:rPr lang="en-US" sz="2000" spc="-5" dirty="0"/>
              <a:t>flow</a:t>
            </a:r>
            <a:r>
              <a:rPr lang="en-US" sz="2000" spc="10" dirty="0"/>
              <a:t> graphs --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Dominators</a:t>
            </a:r>
            <a:endParaRPr sz="2000" spc="10" dirty="0"/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F78EA314-B38D-45E6-9082-91D37C3BA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4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1A5202-C010-4807-8690-7F25EB7DE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10117"/>
            <a:ext cx="960119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node,node1 dominates every node. node 2 dominates itself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D1BD4DD-8C01-485A-A759-CA7672AB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85258"/>
            <a:ext cx="84172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3 dominates all but 1 and 2. </a:t>
            </a:r>
          </a:p>
          <a:p>
            <a:pPr algn="just"/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4 dominates all but 1,2 and 3.</a:t>
            </a:r>
          </a:p>
          <a:p>
            <a:pPr algn="just"/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5 and 6 dominates only </a:t>
            </a:r>
            <a:r>
              <a:rPr lang="en-US" alt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themselves,since</a:t>
            </a:r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flow of control can skip around either by going through the other.</a:t>
            </a:r>
          </a:p>
          <a:p>
            <a:pPr algn="just"/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7 dominates 7,8 ,9 and 10. </a:t>
            </a:r>
          </a:p>
          <a:p>
            <a:pPr algn="just"/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8 dominates 8,9 and 10.</a:t>
            </a:r>
          </a:p>
          <a:p>
            <a:pPr algn="just"/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9 and 10 dominates only themselves.</a:t>
            </a:r>
          </a:p>
        </p:txBody>
      </p:sp>
    </p:spTree>
    <p:extLst>
      <p:ext uri="{BB962C8B-B14F-4D97-AF65-F5344CB8AC3E}">
        <p14:creationId xmlns:p14="http://schemas.microsoft.com/office/powerpoint/2010/main" val="1094626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639" y="1131121"/>
            <a:ext cx="507746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000" spc="10" dirty="0"/>
              <a:t>Finding</a:t>
            </a:r>
            <a:r>
              <a:rPr lang="en-US" sz="2000" spc="-10" dirty="0"/>
              <a:t> </a:t>
            </a:r>
            <a:r>
              <a:rPr lang="en-US" sz="2000" spc="10" dirty="0"/>
              <a:t>loops</a:t>
            </a:r>
            <a:r>
              <a:rPr lang="en-US" sz="2000" spc="-5" dirty="0"/>
              <a:t> </a:t>
            </a:r>
            <a:r>
              <a:rPr lang="en-US" sz="2000" spc="10" dirty="0"/>
              <a:t>in</a:t>
            </a:r>
            <a:r>
              <a:rPr lang="en-US" sz="2000" spc="-20" dirty="0"/>
              <a:t> </a:t>
            </a:r>
            <a:r>
              <a:rPr lang="en-US" sz="2000" spc="-5" dirty="0"/>
              <a:t>flow</a:t>
            </a:r>
            <a:r>
              <a:rPr lang="en-US" sz="2000" spc="10" dirty="0"/>
              <a:t> graphs --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Dominators</a:t>
            </a:r>
            <a:endParaRPr sz="2000" spc="10" dirty="0"/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F78EA314-B38D-45E6-9082-91D37C3BA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4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C56AFF-0FEB-494A-BB85-143B5F26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74" y="1690715"/>
            <a:ext cx="827181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way of presenting dominator information is in a tree, called the dominator tree, in which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   The initial node is the root.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   The parent of each other node is its immediate dominator.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   Each node d dominates only its descendents in the tree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C1A92-F6FB-4FA6-81F2-96DE4892D25D}"/>
              </a:ext>
            </a:extLst>
          </p:cNvPr>
          <p:cNvSpPr txBox="1"/>
          <p:nvPr/>
        </p:nvSpPr>
        <p:spPr>
          <a:xfrm>
            <a:off x="1392769" y="2901885"/>
            <a:ext cx="8077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 existence of dominator tree follows from a property of dominators; each node has a unique immediate dominator in that is the last dominator of n on any path from the initial node to n. 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 terms of the dom relation, the immediate dominator m has the property is d=!n and d dom n, then d dom m.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F8B551-B900-4E41-BCFF-0A0D2C9C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4343403"/>
            <a:ext cx="2383367" cy="25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13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034" y="1156230"/>
            <a:ext cx="425005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Dominator</a:t>
            </a:r>
            <a:r>
              <a:rPr spc="-25" dirty="0"/>
              <a:t> </a:t>
            </a:r>
            <a:r>
              <a:rPr spc="5" dirty="0"/>
              <a:t>tree</a:t>
            </a:r>
            <a:r>
              <a:rPr spc="-40" dirty="0"/>
              <a:t> </a:t>
            </a:r>
            <a:r>
              <a:rPr spc="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24431" y="2259634"/>
            <a:ext cx="3422650" cy="4126865"/>
            <a:chOff x="1724431" y="2259634"/>
            <a:chExt cx="3422650" cy="4126865"/>
          </a:xfrm>
        </p:grpSpPr>
        <p:sp>
          <p:nvSpPr>
            <p:cNvPr id="4" name="object 4"/>
            <p:cNvSpPr/>
            <p:nvPr/>
          </p:nvSpPr>
          <p:spPr>
            <a:xfrm>
              <a:off x="2776609" y="2455036"/>
              <a:ext cx="574040" cy="189230"/>
            </a:xfrm>
            <a:custGeom>
              <a:avLst/>
              <a:gdLst/>
              <a:ahLst/>
              <a:cxnLst/>
              <a:rect l="l" t="t" r="r" b="b"/>
              <a:pathLst>
                <a:path w="574039" h="189230">
                  <a:moveTo>
                    <a:pt x="573561" y="0"/>
                  </a:moveTo>
                  <a:lnTo>
                    <a:pt x="522123" y="6271"/>
                  </a:lnTo>
                  <a:lnTo>
                    <a:pt x="471034" y="14405"/>
                  </a:lnTo>
                  <a:lnTo>
                    <a:pt x="420343" y="24386"/>
                  </a:lnTo>
                  <a:lnTo>
                    <a:pt x="370100" y="36199"/>
                  </a:lnTo>
                  <a:lnTo>
                    <a:pt x="320353" y="49826"/>
                  </a:lnTo>
                  <a:lnTo>
                    <a:pt x="271152" y="65251"/>
                  </a:lnTo>
                  <a:lnTo>
                    <a:pt x="222545" y="82457"/>
                  </a:lnTo>
                  <a:lnTo>
                    <a:pt x="174581" y="101430"/>
                  </a:lnTo>
                  <a:lnTo>
                    <a:pt x="127309" y="122152"/>
                  </a:lnTo>
                  <a:lnTo>
                    <a:pt x="102790" y="133985"/>
                  </a:lnTo>
                </a:path>
                <a:path w="574039" h="189230">
                  <a:moveTo>
                    <a:pt x="102790" y="133985"/>
                  </a:moveTo>
                  <a:lnTo>
                    <a:pt x="80778" y="144608"/>
                  </a:lnTo>
                  <a:lnTo>
                    <a:pt x="35037" y="168780"/>
                  </a:lnTo>
                  <a:lnTo>
                    <a:pt x="0" y="188969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76575" y="2589021"/>
              <a:ext cx="77470" cy="55244"/>
            </a:xfrm>
            <a:custGeom>
              <a:avLst/>
              <a:gdLst/>
              <a:ahLst/>
              <a:cxnLst/>
              <a:rect l="l" t="t" r="r" b="b"/>
              <a:pathLst>
                <a:path w="77469" h="55244">
                  <a:moveTo>
                    <a:pt x="77025" y="33667"/>
                  </a:moveTo>
                  <a:lnTo>
                    <a:pt x="58254" y="0"/>
                  </a:lnTo>
                  <a:lnTo>
                    <a:pt x="0" y="55016"/>
                  </a:lnTo>
                  <a:lnTo>
                    <a:pt x="77025" y="33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6575" y="2589021"/>
              <a:ext cx="77470" cy="55244"/>
            </a:xfrm>
            <a:custGeom>
              <a:avLst/>
              <a:gdLst/>
              <a:ahLst/>
              <a:cxnLst/>
              <a:rect l="l" t="t" r="r" b="b"/>
              <a:pathLst>
                <a:path w="77469" h="55244">
                  <a:moveTo>
                    <a:pt x="58254" y="0"/>
                  </a:moveTo>
                  <a:lnTo>
                    <a:pt x="0" y="55016"/>
                  </a:lnTo>
                  <a:lnTo>
                    <a:pt x="77025" y="33667"/>
                  </a:lnTo>
                  <a:lnTo>
                    <a:pt x="58254" y="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66745" y="3037090"/>
              <a:ext cx="573405" cy="193675"/>
            </a:xfrm>
            <a:custGeom>
              <a:avLst/>
              <a:gdLst/>
              <a:ahLst/>
              <a:cxnLst/>
              <a:rect l="l" t="t" r="r" b="b"/>
              <a:pathLst>
                <a:path w="573404" h="193675">
                  <a:moveTo>
                    <a:pt x="0" y="0"/>
                  </a:moveTo>
                  <a:lnTo>
                    <a:pt x="44901" y="25872"/>
                  </a:lnTo>
                  <a:lnTo>
                    <a:pt x="90642" y="50044"/>
                  </a:lnTo>
                  <a:lnTo>
                    <a:pt x="137173" y="72500"/>
                  </a:lnTo>
                  <a:lnTo>
                    <a:pt x="184444" y="93222"/>
                  </a:lnTo>
                  <a:lnTo>
                    <a:pt x="232408" y="112194"/>
                  </a:lnTo>
                  <a:lnTo>
                    <a:pt x="281016" y="129401"/>
                  </a:lnTo>
                  <a:lnTo>
                    <a:pt x="330217" y="144826"/>
                  </a:lnTo>
                  <a:lnTo>
                    <a:pt x="379964" y="158453"/>
                  </a:lnTo>
                  <a:lnTo>
                    <a:pt x="430207" y="170265"/>
                  </a:lnTo>
                  <a:lnTo>
                    <a:pt x="480897" y="180247"/>
                  </a:lnTo>
                  <a:lnTo>
                    <a:pt x="531986" y="188381"/>
                  </a:lnTo>
                  <a:lnTo>
                    <a:pt x="572801" y="193357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0051" y="3200653"/>
              <a:ext cx="80010" cy="38735"/>
            </a:xfrm>
            <a:custGeom>
              <a:avLst/>
              <a:gdLst/>
              <a:ahLst/>
              <a:cxnLst/>
              <a:rect l="l" t="t" r="r" b="b"/>
              <a:pathLst>
                <a:path w="80010" h="38735">
                  <a:moveTo>
                    <a:pt x="79616" y="29781"/>
                  </a:moveTo>
                  <a:lnTo>
                    <a:pt x="5181" y="0"/>
                  </a:lnTo>
                  <a:lnTo>
                    <a:pt x="0" y="38188"/>
                  </a:lnTo>
                  <a:lnTo>
                    <a:pt x="79616" y="29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0051" y="3200653"/>
              <a:ext cx="80010" cy="38735"/>
            </a:xfrm>
            <a:custGeom>
              <a:avLst/>
              <a:gdLst/>
              <a:ahLst/>
              <a:cxnLst/>
              <a:rect l="l" t="t" r="r" b="b"/>
              <a:pathLst>
                <a:path w="80010" h="38735">
                  <a:moveTo>
                    <a:pt x="0" y="38188"/>
                  </a:moveTo>
                  <a:lnTo>
                    <a:pt x="79616" y="29781"/>
                  </a:lnTo>
                  <a:lnTo>
                    <a:pt x="5181" y="0"/>
                  </a:lnTo>
                  <a:lnTo>
                    <a:pt x="0" y="38188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3350" y="264921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19">
                  <a:moveTo>
                    <a:pt x="388327" y="194170"/>
                  </a:moveTo>
                  <a:lnTo>
                    <a:pt x="383199" y="238692"/>
                  </a:lnTo>
                  <a:lnTo>
                    <a:pt x="368592" y="279562"/>
                  </a:lnTo>
                  <a:lnTo>
                    <a:pt x="345672" y="315614"/>
                  </a:lnTo>
                  <a:lnTo>
                    <a:pt x="315604" y="345684"/>
                  </a:lnTo>
                  <a:lnTo>
                    <a:pt x="279554" y="368605"/>
                  </a:lnTo>
                  <a:lnTo>
                    <a:pt x="238687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87" y="5128"/>
                  </a:lnTo>
                  <a:lnTo>
                    <a:pt x="279554" y="19735"/>
                  </a:lnTo>
                  <a:lnTo>
                    <a:pt x="315604" y="42656"/>
                  </a:lnTo>
                  <a:lnTo>
                    <a:pt x="345672" y="72726"/>
                  </a:lnTo>
                  <a:lnTo>
                    <a:pt x="368592" y="108778"/>
                  </a:lnTo>
                  <a:lnTo>
                    <a:pt x="383199" y="149648"/>
                  </a:lnTo>
                  <a:lnTo>
                    <a:pt x="388327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6642" y="4008386"/>
              <a:ext cx="574040" cy="189230"/>
            </a:xfrm>
            <a:custGeom>
              <a:avLst/>
              <a:gdLst/>
              <a:ahLst/>
              <a:cxnLst/>
              <a:rect l="l" t="t" r="r" b="b"/>
              <a:pathLst>
                <a:path w="574039" h="189229">
                  <a:moveTo>
                    <a:pt x="573528" y="0"/>
                  </a:moveTo>
                  <a:lnTo>
                    <a:pt x="522090" y="6268"/>
                  </a:lnTo>
                  <a:lnTo>
                    <a:pt x="471001" y="14401"/>
                  </a:lnTo>
                  <a:lnTo>
                    <a:pt x="420310" y="24381"/>
                  </a:lnTo>
                  <a:lnTo>
                    <a:pt x="370067" y="36193"/>
                  </a:lnTo>
                  <a:lnTo>
                    <a:pt x="320320" y="49819"/>
                  </a:lnTo>
                  <a:lnTo>
                    <a:pt x="271119" y="65244"/>
                  </a:lnTo>
                  <a:lnTo>
                    <a:pt x="222512" y="82451"/>
                  </a:lnTo>
                  <a:lnTo>
                    <a:pt x="174548" y="101424"/>
                  </a:lnTo>
                  <a:lnTo>
                    <a:pt x="127276" y="122145"/>
                  </a:lnTo>
                  <a:lnTo>
                    <a:pt x="102742" y="133985"/>
                  </a:lnTo>
                </a:path>
                <a:path w="574039" h="189229">
                  <a:moveTo>
                    <a:pt x="102742" y="133985"/>
                  </a:moveTo>
                  <a:lnTo>
                    <a:pt x="80745" y="144599"/>
                  </a:lnTo>
                  <a:lnTo>
                    <a:pt x="35005" y="168770"/>
                  </a:lnTo>
                  <a:lnTo>
                    <a:pt x="0" y="188938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6575" y="4142371"/>
              <a:ext cx="77470" cy="55244"/>
            </a:xfrm>
            <a:custGeom>
              <a:avLst/>
              <a:gdLst/>
              <a:ahLst/>
              <a:cxnLst/>
              <a:rect l="l" t="t" r="r" b="b"/>
              <a:pathLst>
                <a:path w="77469" h="55245">
                  <a:moveTo>
                    <a:pt x="77025" y="33655"/>
                  </a:moveTo>
                  <a:lnTo>
                    <a:pt x="58254" y="0"/>
                  </a:lnTo>
                  <a:lnTo>
                    <a:pt x="0" y="55016"/>
                  </a:lnTo>
                  <a:lnTo>
                    <a:pt x="77025" y="33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76575" y="4142371"/>
              <a:ext cx="77470" cy="55244"/>
            </a:xfrm>
            <a:custGeom>
              <a:avLst/>
              <a:gdLst/>
              <a:ahLst/>
              <a:cxnLst/>
              <a:rect l="l" t="t" r="r" b="b"/>
              <a:pathLst>
                <a:path w="77469" h="55245">
                  <a:moveTo>
                    <a:pt x="58254" y="0"/>
                  </a:moveTo>
                  <a:lnTo>
                    <a:pt x="0" y="55016"/>
                  </a:lnTo>
                  <a:lnTo>
                    <a:pt x="77025" y="33655"/>
                  </a:lnTo>
                  <a:lnTo>
                    <a:pt x="58254" y="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66745" y="4590440"/>
              <a:ext cx="573405" cy="193675"/>
            </a:xfrm>
            <a:custGeom>
              <a:avLst/>
              <a:gdLst/>
              <a:ahLst/>
              <a:cxnLst/>
              <a:rect l="l" t="t" r="r" b="b"/>
              <a:pathLst>
                <a:path w="573404" h="193675">
                  <a:moveTo>
                    <a:pt x="0" y="0"/>
                  </a:moveTo>
                  <a:lnTo>
                    <a:pt x="44901" y="25872"/>
                  </a:lnTo>
                  <a:lnTo>
                    <a:pt x="90642" y="50044"/>
                  </a:lnTo>
                  <a:lnTo>
                    <a:pt x="137173" y="72499"/>
                  </a:lnTo>
                  <a:lnTo>
                    <a:pt x="184444" y="93221"/>
                  </a:lnTo>
                  <a:lnTo>
                    <a:pt x="232408" y="112193"/>
                  </a:lnTo>
                  <a:lnTo>
                    <a:pt x="281016" y="129400"/>
                  </a:lnTo>
                  <a:lnTo>
                    <a:pt x="330217" y="144824"/>
                  </a:lnTo>
                  <a:lnTo>
                    <a:pt x="379964" y="158449"/>
                  </a:lnTo>
                  <a:lnTo>
                    <a:pt x="430207" y="170260"/>
                  </a:lnTo>
                  <a:lnTo>
                    <a:pt x="480897" y="180240"/>
                  </a:lnTo>
                  <a:lnTo>
                    <a:pt x="531986" y="188372"/>
                  </a:lnTo>
                  <a:lnTo>
                    <a:pt x="572854" y="193352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0051" y="4754003"/>
              <a:ext cx="80010" cy="38735"/>
            </a:xfrm>
            <a:custGeom>
              <a:avLst/>
              <a:gdLst/>
              <a:ahLst/>
              <a:cxnLst/>
              <a:rect l="l" t="t" r="r" b="b"/>
              <a:pathLst>
                <a:path w="80010" h="38735">
                  <a:moveTo>
                    <a:pt x="79616" y="29781"/>
                  </a:moveTo>
                  <a:lnTo>
                    <a:pt x="5181" y="0"/>
                  </a:lnTo>
                  <a:lnTo>
                    <a:pt x="0" y="38188"/>
                  </a:lnTo>
                  <a:lnTo>
                    <a:pt x="79616" y="29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0051" y="4754003"/>
              <a:ext cx="80010" cy="38735"/>
            </a:xfrm>
            <a:custGeom>
              <a:avLst/>
              <a:gdLst/>
              <a:ahLst/>
              <a:cxnLst/>
              <a:rect l="l" t="t" r="r" b="b"/>
              <a:pathLst>
                <a:path w="80010" h="38735">
                  <a:moveTo>
                    <a:pt x="0" y="38188"/>
                  </a:moveTo>
                  <a:lnTo>
                    <a:pt x="79616" y="29781"/>
                  </a:lnTo>
                  <a:lnTo>
                    <a:pt x="5181" y="0"/>
                  </a:lnTo>
                  <a:lnTo>
                    <a:pt x="0" y="38188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6643" y="5561735"/>
              <a:ext cx="574040" cy="189230"/>
            </a:xfrm>
            <a:custGeom>
              <a:avLst/>
              <a:gdLst/>
              <a:ahLst/>
              <a:cxnLst/>
              <a:rect l="l" t="t" r="r" b="b"/>
              <a:pathLst>
                <a:path w="574039" h="189229">
                  <a:moveTo>
                    <a:pt x="573527" y="0"/>
                  </a:moveTo>
                  <a:lnTo>
                    <a:pt x="522089" y="6268"/>
                  </a:lnTo>
                  <a:lnTo>
                    <a:pt x="471000" y="14401"/>
                  </a:lnTo>
                  <a:lnTo>
                    <a:pt x="420309" y="24381"/>
                  </a:lnTo>
                  <a:lnTo>
                    <a:pt x="370066" y="36193"/>
                  </a:lnTo>
                  <a:lnTo>
                    <a:pt x="320319" y="49819"/>
                  </a:lnTo>
                  <a:lnTo>
                    <a:pt x="271118" y="65244"/>
                  </a:lnTo>
                  <a:lnTo>
                    <a:pt x="222511" y="82451"/>
                  </a:lnTo>
                  <a:lnTo>
                    <a:pt x="174547" y="101424"/>
                  </a:lnTo>
                  <a:lnTo>
                    <a:pt x="127275" y="122145"/>
                  </a:lnTo>
                  <a:lnTo>
                    <a:pt x="102740" y="133985"/>
                  </a:lnTo>
                </a:path>
                <a:path w="574039" h="189229">
                  <a:moveTo>
                    <a:pt x="102740" y="133985"/>
                  </a:moveTo>
                  <a:lnTo>
                    <a:pt x="80744" y="144599"/>
                  </a:lnTo>
                  <a:lnTo>
                    <a:pt x="35003" y="168770"/>
                  </a:lnTo>
                  <a:lnTo>
                    <a:pt x="0" y="188937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6575" y="5695721"/>
              <a:ext cx="77470" cy="55244"/>
            </a:xfrm>
            <a:custGeom>
              <a:avLst/>
              <a:gdLst/>
              <a:ahLst/>
              <a:cxnLst/>
              <a:rect l="l" t="t" r="r" b="b"/>
              <a:pathLst>
                <a:path w="77469" h="55245">
                  <a:moveTo>
                    <a:pt x="77025" y="33655"/>
                  </a:moveTo>
                  <a:lnTo>
                    <a:pt x="58254" y="0"/>
                  </a:lnTo>
                  <a:lnTo>
                    <a:pt x="0" y="55016"/>
                  </a:lnTo>
                  <a:lnTo>
                    <a:pt x="77025" y="33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76575" y="5695721"/>
              <a:ext cx="77470" cy="55244"/>
            </a:xfrm>
            <a:custGeom>
              <a:avLst/>
              <a:gdLst/>
              <a:ahLst/>
              <a:cxnLst/>
              <a:rect l="l" t="t" r="r" b="b"/>
              <a:pathLst>
                <a:path w="77469" h="55245">
                  <a:moveTo>
                    <a:pt x="58254" y="0"/>
                  </a:moveTo>
                  <a:lnTo>
                    <a:pt x="0" y="55016"/>
                  </a:lnTo>
                  <a:lnTo>
                    <a:pt x="77025" y="33655"/>
                  </a:lnTo>
                  <a:lnTo>
                    <a:pt x="58254" y="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26971" y="2359823"/>
              <a:ext cx="1660525" cy="3542665"/>
            </a:xfrm>
            <a:custGeom>
              <a:avLst/>
              <a:gdLst/>
              <a:ahLst/>
              <a:cxnLst/>
              <a:rect l="l" t="t" r="r" b="b"/>
              <a:pathLst>
                <a:path w="1660525" h="3542665">
                  <a:moveTo>
                    <a:pt x="847344" y="3542412"/>
                  </a:moveTo>
                  <a:lnTo>
                    <a:pt x="806964" y="3513904"/>
                  </a:lnTo>
                  <a:lnTo>
                    <a:pt x="767438" y="3484477"/>
                  </a:lnTo>
                  <a:lnTo>
                    <a:pt x="728774" y="3454152"/>
                  </a:lnTo>
                  <a:lnTo>
                    <a:pt x="690984" y="3422949"/>
                  </a:lnTo>
                  <a:lnTo>
                    <a:pt x="654079" y="3390887"/>
                  </a:lnTo>
                  <a:lnTo>
                    <a:pt x="618068" y="3357987"/>
                  </a:lnTo>
                  <a:lnTo>
                    <a:pt x="582962" y="3324267"/>
                  </a:lnTo>
                  <a:lnTo>
                    <a:pt x="548771" y="3289749"/>
                  </a:lnTo>
                  <a:lnTo>
                    <a:pt x="515506" y="3254451"/>
                  </a:lnTo>
                  <a:lnTo>
                    <a:pt x="483178" y="3218395"/>
                  </a:lnTo>
                  <a:lnTo>
                    <a:pt x="451796" y="3181599"/>
                  </a:lnTo>
                  <a:lnTo>
                    <a:pt x="421372" y="3144083"/>
                  </a:lnTo>
                  <a:lnTo>
                    <a:pt x="391916" y="3105868"/>
                  </a:lnTo>
                  <a:lnTo>
                    <a:pt x="363438" y="3066974"/>
                  </a:lnTo>
                  <a:lnTo>
                    <a:pt x="335948" y="3027419"/>
                  </a:lnTo>
                  <a:lnTo>
                    <a:pt x="309458" y="2987225"/>
                  </a:lnTo>
                  <a:lnTo>
                    <a:pt x="283977" y="2946411"/>
                  </a:lnTo>
                  <a:lnTo>
                    <a:pt x="259516" y="2904996"/>
                  </a:lnTo>
                  <a:lnTo>
                    <a:pt x="236086" y="2863002"/>
                  </a:lnTo>
                  <a:lnTo>
                    <a:pt x="213697" y="2820446"/>
                  </a:lnTo>
                  <a:lnTo>
                    <a:pt x="192359" y="2777351"/>
                  </a:lnTo>
                  <a:lnTo>
                    <a:pt x="172084" y="2733734"/>
                  </a:lnTo>
                  <a:lnTo>
                    <a:pt x="152880" y="2689617"/>
                  </a:lnTo>
                  <a:lnTo>
                    <a:pt x="134759" y="2645019"/>
                  </a:lnTo>
                  <a:lnTo>
                    <a:pt x="117732" y="2599960"/>
                  </a:lnTo>
                  <a:lnTo>
                    <a:pt x="101808" y="2554460"/>
                  </a:lnTo>
                  <a:lnTo>
                    <a:pt x="86999" y="2508539"/>
                  </a:lnTo>
                  <a:lnTo>
                    <a:pt x="73314" y="2462216"/>
                  </a:lnTo>
                  <a:lnTo>
                    <a:pt x="60764" y="2415512"/>
                  </a:lnTo>
                  <a:lnTo>
                    <a:pt x="49360" y="2368446"/>
                  </a:lnTo>
                  <a:lnTo>
                    <a:pt x="39112" y="2321039"/>
                  </a:lnTo>
                  <a:lnTo>
                    <a:pt x="30031" y="2273309"/>
                  </a:lnTo>
                  <a:lnTo>
                    <a:pt x="22126" y="2225278"/>
                  </a:lnTo>
                  <a:lnTo>
                    <a:pt x="15409" y="2176964"/>
                  </a:lnTo>
                  <a:lnTo>
                    <a:pt x="9889" y="2128389"/>
                  </a:lnTo>
                  <a:lnTo>
                    <a:pt x="5578" y="2079571"/>
                  </a:lnTo>
                  <a:lnTo>
                    <a:pt x="2486" y="2030530"/>
                  </a:lnTo>
                  <a:lnTo>
                    <a:pt x="623" y="1981287"/>
                  </a:lnTo>
                  <a:lnTo>
                    <a:pt x="0" y="1931862"/>
                  </a:lnTo>
                  <a:lnTo>
                    <a:pt x="591" y="1883470"/>
                  </a:lnTo>
                  <a:lnTo>
                    <a:pt x="2356" y="1835338"/>
                  </a:lnTo>
                  <a:lnTo>
                    <a:pt x="5281" y="1787481"/>
                  </a:lnTo>
                  <a:lnTo>
                    <a:pt x="9355" y="1739914"/>
                  </a:lnTo>
                  <a:lnTo>
                    <a:pt x="14564" y="1692651"/>
                  </a:lnTo>
                  <a:lnTo>
                    <a:pt x="20895" y="1645708"/>
                  </a:lnTo>
                  <a:lnTo>
                    <a:pt x="28335" y="1599099"/>
                  </a:lnTo>
                  <a:lnTo>
                    <a:pt x="36872" y="1552839"/>
                  </a:lnTo>
                  <a:lnTo>
                    <a:pt x="46492" y="1506943"/>
                  </a:lnTo>
                  <a:lnTo>
                    <a:pt x="57183" y="1461426"/>
                  </a:lnTo>
                  <a:lnTo>
                    <a:pt x="68931" y="1416303"/>
                  </a:lnTo>
                  <a:lnTo>
                    <a:pt x="81725" y="1371589"/>
                  </a:lnTo>
                  <a:lnTo>
                    <a:pt x="95551" y="1327299"/>
                  </a:lnTo>
                  <a:lnTo>
                    <a:pt x="110395" y="1283448"/>
                  </a:lnTo>
                  <a:lnTo>
                    <a:pt x="126246" y="1240049"/>
                  </a:lnTo>
                  <a:lnTo>
                    <a:pt x="143091" y="1197120"/>
                  </a:lnTo>
                  <a:lnTo>
                    <a:pt x="160915" y="1154673"/>
                  </a:lnTo>
                  <a:lnTo>
                    <a:pt x="179708" y="1112725"/>
                  </a:lnTo>
                  <a:lnTo>
                    <a:pt x="199455" y="1071290"/>
                  </a:lnTo>
                  <a:lnTo>
                    <a:pt x="220144" y="1030383"/>
                  </a:lnTo>
                  <a:lnTo>
                    <a:pt x="241762" y="990019"/>
                  </a:lnTo>
                  <a:lnTo>
                    <a:pt x="264296" y="950213"/>
                  </a:lnTo>
                  <a:lnTo>
                    <a:pt x="287733" y="910979"/>
                  </a:lnTo>
                  <a:lnTo>
                    <a:pt x="312061" y="872333"/>
                  </a:lnTo>
                  <a:lnTo>
                    <a:pt x="337266" y="834289"/>
                  </a:lnTo>
                  <a:lnTo>
                    <a:pt x="363336" y="796863"/>
                  </a:lnTo>
                  <a:lnTo>
                    <a:pt x="390257" y="760069"/>
                  </a:lnTo>
                  <a:lnTo>
                    <a:pt x="418017" y="723923"/>
                  </a:lnTo>
                  <a:lnTo>
                    <a:pt x="446603" y="688438"/>
                  </a:lnTo>
                  <a:lnTo>
                    <a:pt x="476002" y="653630"/>
                  </a:lnTo>
                  <a:lnTo>
                    <a:pt x="506201" y="619515"/>
                  </a:lnTo>
                  <a:lnTo>
                    <a:pt x="537187" y="586106"/>
                  </a:lnTo>
                  <a:lnTo>
                    <a:pt x="568948" y="553418"/>
                  </a:lnTo>
                  <a:lnTo>
                    <a:pt x="601470" y="521468"/>
                  </a:lnTo>
                  <a:lnTo>
                    <a:pt x="634741" y="490269"/>
                  </a:lnTo>
                  <a:lnTo>
                    <a:pt x="668748" y="459836"/>
                  </a:lnTo>
                  <a:lnTo>
                    <a:pt x="703477" y="430184"/>
                  </a:lnTo>
                  <a:lnTo>
                    <a:pt x="738917" y="401329"/>
                  </a:lnTo>
                  <a:lnTo>
                    <a:pt x="775053" y="373284"/>
                  </a:lnTo>
                  <a:lnTo>
                    <a:pt x="811874" y="346066"/>
                  </a:lnTo>
                  <a:lnTo>
                    <a:pt x="849366" y="319689"/>
                  </a:lnTo>
                  <a:lnTo>
                    <a:pt x="887516" y="294167"/>
                  </a:lnTo>
                  <a:lnTo>
                    <a:pt x="926312" y="269516"/>
                  </a:lnTo>
                  <a:lnTo>
                    <a:pt x="965741" y="245750"/>
                  </a:lnTo>
                  <a:lnTo>
                    <a:pt x="1005790" y="222885"/>
                  </a:lnTo>
                  <a:lnTo>
                    <a:pt x="1046445" y="200936"/>
                  </a:lnTo>
                  <a:lnTo>
                    <a:pt x="1087694" y="179916"/>
                  </a:lnTo>
                  <a:lnTo>
                    <a:pt x="1129525" y="159842"/>
                  </a:lnTo>
                  <a:lnTo>
                    <a:pt x="1171924" y="140728"/>
                  </a:lnTo>
                  <a:lnTo>
                    <a:pt x="1214878" y="122589"/>
                  </a:lnTo>
                  <a:lnTo>
                    <a:pt x="1258375" y="105439"/>
                  </a:lnTo>
                  <a:lnTo>
                    <a:pt x="1302401" y="89295"/>
                  </a:lnTo>
                  <a:lnTo>
                    <a:pt x="1346944" y="74170"/>
                  </a:lnTo>
                  <a:lnTo>
                    <a:pt x="1391991" y="60079"/>
                  </a:lnTo>
                  <a:lnTo>
                    <a:pt x="1437529" y="47038"/>
                  </a:lnTo>
                  <a:lnTo>
                    <a:pt x="1483545" y="35061"/>
                  </a:lnTo>
                  <a:lnTo>
                    <a:pt x="1530026" y="24164"/>
                  </a:lnTo>
                  <a:lnTo>
                    <a:pt x="1576960" y="14361"/>
                  </a:lnTo>
                  <a:lnTo>
                    <a:pt x="1624333" y="5666"/>
                  </a:lnTo>
                  <a:lnTo>
                    <a:pt x="1660114" y="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07956" y="2353437"/>
              <a:ext cx="80645" cy="39370"/>
            </a:xfrm>
            <a:custGeom>
              <a:avLst/>
              <a:gdLst/>
              <a:ahLst/>
              <a:cxnLst/>
              <a:rect l="l" t="t" r="r" b="b"/>
              <a:pathLst>
                <a:path w="80645" h="39369">
                  <a:moveTo>
                    <a:pt x="80251" y="6477"/>
                  </a:moveTo>
                  <a:lnTo>
                    <a:pt x="0" y="0"/>
                  </a:lnTo>
                  <a:lnTo>
                    <a:pt x="6464" y="38836"/>
                  </a:lnTo>
                  <a:lnTo>
                    <a:pt x="80251" y="6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7956" y="2353437"/>
              <a:ext cx="80645" cy="39370"/>
            </a:xfrm>
            <a:custGeom>
              <a:avLst/>
              <a:gdLst/>
              <a:ahLst/>
              <a:cxnLst/>
              <a:rect l="l" t="t" r="r" b="b"/>
              <a:pathLst>
                <a:path w="80645" h="39369">
                  <a:moveTo>
                    <a:pt x="6464" y="38836"/>
                  </a:moveTo>
                  <a:lnTo>
                    <a:pt x="80251" y="6477"/>
                  </a:lnTo>
                  <a:lnTo>
                    <a:pt x="0" y="0"/>
                  </a:lnTo>
                  <a:lnTo>
                    <a:pt x="6464" y="38836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48777" y="4590440"/>
              <a:ext cx="573405" cy="193675"/>
            </a:xfrm>
            <a:custGeom>
              <a:avLst/>
              <a:gdLst/>
              <a:ahLst/>
              <a:cxnLst/>
              <a:rect l="l" t="t" r="r" b="b"/>
              <a:pathLst>
                <a:path w="573404" h="193675">
                  <a:moveTo>
                    <a:pt x="572855" y="0"/>
                  </a:moveTo>
                  <a:lnTo>
                    <a:pt x="527953" y="25872"/>
                  </a:lnTo>
                  <a:lnTo>
                    <a:pt x="482212" y="50044"/>
                  </a:lnTo>
                  <a:lnTo>
                    <a:pt x="435681" y="72499"/>
                  </a:lnTo>
                  <a:lnTo>
                    <a:pt x="388410" y="93221"/>
                  </a:lnTo>
                  <a:lnTo>
                    <a:pt x="340446" y="112193"/>
                  </a:lnTo>
                  <a:lnTo>
                    <a:pt x="291839" y="129400"/>
                  </a:lnTo>
                  <a:lnTo>
                    <a:pt x="242637" y="144824"/>
                  </a:lnTo>
                  <a:lnTo>
                    <a:pt x="192890" y="158449"/>
                  </a:lnTo>
                  <a:lnTo>
                    <a:pt x="171137" y="163563"/>
                  </a:lnTo>
                </a:path>
                <a:path w="573404" h="193675">
                  <a:moveTo>
                    <a:pt x="171137" y="163563"/>
                  </a:moveTo>
                  <a:lnTo>
                    <a:pt x="142647" y="170260"/>
                  </a:lnTo>
                  <a:lnTo>
                    <a:pt x="91957" y="180240"/>
                  </a:lnTo>
                  <a:lnTo>
                    <a:pt x="40868" y="188372"/>
                  </a:lnTo>
                  <a:lnTo>
                    <a:pt x="0" y="193352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48709" y="4754003"/>
              <a:ext cx="79375" cy="38735"/>
            </a:xfrm>
            <a:custGeom>
              <a:avLst/>
              <a:gdLst/>
              <a:ahLst/>
              <a:cxnLst/>
              <a:rect l="l" t="t" r="r" b="b"/>
              <a:pathLst>
                <a:path w="79375" h="38735">
                  <a:moveTo>
                    <a:pt x="78968" y="38188"/>
                  </a:moveTo>
                  <a:lnTo>
                    <a:pt x="73787" y="0"/>
                  </a:lnTo>
                  <a:lnTo>
                    <a:pt x="0" y="29781"/>
                  </a:lnTo>
                  <a:lnTo>
                    <a:pt x="78968" y="38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8709" y="4754003"/>
              <a:ext cx="79375" cy="38735"/>
            </a:xfrm>
            <a:custGeom>
              <a:avLst/>
              <a:gdLst/>
              <a:ahLst/>
              <a:cxnLst/>
              <a:rect l="l" t="t" r="r" b="b"/>
              <a:pathLst>
                <a:path w="79375" h="38735">
                  <a:moveTo>
                    <a:pt x="73787" y="0"/>
                  </a:moveTo>
                  <a:lnTo>
                    <a:pt x="0" y="29781"/>
                  </a:lnTo>
                  <a:lnTo>
                    <a:pt x="78968" y="38188"/>
                  </a:lnTo>
                  <a:lnTo>
                    <a:pt x="73787" y="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9133" y="4591570"/>
              <a:ext cx="969010" cy="208915"/>
            </a:xfrm>
            <a:custGeom>
              <a:avLst/>
              <a:gdLst/>
              <a:ahLst/>
              <a:cxnLst/>
              <a:rect l="l" t="t" r="r" b="b"/>
              <a:pathLst>
                <a:path w="969010" h="208914">
                  <a:moveTo>
                    <a:pt x="0" y="193611"/>
                  </a:moveTo>
                  <a:lnTo>
                    <a:pt x="52171" y="200099"/>
                  </a:lnTo>
                  <a:lnTo>
                    <a:pt x="104525" y="204739"/>
                  </a:lnTo>
                  <a:lnTo>
                    <a:pt x="157010" y="207527"/>
                  </a:lnTo>
                  <a:lnTo>
                    <a:pt x="209575" y="208457"/>
                  </a:lnTo>
                  <a:lnTo>
                    <a:pt x="259621" y="207615"/>
                  </a:lnTo>
                  <a:lnTo>
                    <a:pt x="309512" y="205097"/>
                  </a:lnTo>
                  <a:lnTo>
                    <a:pt x="359205" y="200912"/>
                  </a:lnTo>
                  <a:lnTo>
                    <a:pt x="408662" y="195074"/>
                  </a:lnTo>
                  <a:lnTo>
                    <a:pt x="457841" y="187592"/>
                  </a:lnTo>
                  <a:lnTo>
                    <a:pt x="506703" y="178478"/>
                  </a:lnTo>
                  <a:lnTo>
                    <a:pt x="555206" y="167742"/>
                  </a:lnTo>
                  <a:lnTo>
                    <a:pt x="603311" y="155397"/>
                  </a:lnTo>
                  <a:lnTo>
                    <a:pt x="650978" y="141452"/>
                  </a:lnTo>
                  <a:lnTo>
                    <a:pt x="698164" y="125920"/>
                  </a:lnTo>
                  <a:lnTo>
                    <a:pt x="744832" y="108810"/>
                  </a:lnTo>
                  <a:lnTo>
                    <a:pt x="790939" y="90135"/>
                  </a:lnTo>
                  <a:lnTo>
                    <a:pt x="836445" y="69906"/>
                  </a:lnTo>
                  <a:lnTo>
                    <a:pt x="881311" y="48132"/>
                  </a:lnTo>
                  <a:lnTo>
                    <a:pt x="925496" y="24827"/>
                  </a:lnTo>
                  <a:lnTo>
                    <a:pt x="968959" y="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9299" y="4202645"/>
              <a:ext cx="97155" cy="388620"/>
            </a:xfrm>
            <a:custGeom>
              <a:avLst/>
              <a:gdLst/>
              <a:ahLst/>
              <a:cxnLst/>
              <a:rect l="l" t="t" r="r" b="b"/>
              <a:pathLst>
                <a:path w="97154" h="388620">
                  <a:moveTo>
                    <a:pt x="0" y="388188"/>
                  </a:moveTo>
                  <a:lnTo>
                    <a:pt x="33534" y="357725"/>
                  </a:lnTo>
                  <a:lnTo>
                    <a:pt x="60519" y="322047"/>
                  </a:lnTo>
                  <a:lnTo>
                    <a:pt x="80435" y="282190"/>
                  </a:lnTo>
                  <a:lnTo>
                    <a:pt x="92764" y="239193"/>
                  </a:lnTo>
                  <a:lnTo>
                    <a:pt x="96989" y="194094"/>
                  </a:lnTo>
                  <a:lnTo>
                    <a:pt x="92764" y="148990"/>
                  </a:lnTo>
                  <a:lnTo>
                    <a:pt x="80435" y="105992"/>
                  </a:lnTo>
                  <a:lnTo>
                    <a:pt x="60519" y="66137"/>
                  </a:lnTo>
                  <a:lnTo>
                    <a:pt x="33534" y="30461"/>
                  </a:lnTo>
                  <a:lnTo>
                    <a:pt x="0" y="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38206" y="4008386"/>
              <a:ext cx="574040" cy="189230"/>
            </a:xfrm>
            <a:custGeom>
              <a:avLst/>
              <a:gdLst/>
              <a:ahLst/>
              <a:cxnLst/>
              <a:rect l="l" t="t" r="r" b="b"/>
              <a:pathLst>
                <a:path w="574039" h="189229">
                  <a:moveTo>
                    <a:pt x="0" y="0"/>
                  </a:moveTo>
                  <a:lnTo>
                    <a:pt x="51438" y="6271"/>
                  </a:lnTo>
                  <a:lnTo>
                    <a:pt x="102527" y="14405"/>
                  </a:lnTo>
                  <a:lnTo>
                    <a:pt x="153217" y="24386"/>
                  </a:lnTo>
                  <a:lnTo>
                    <a:pt x="203461" y="36198"/>
                  </a:lnTo>
                  <a:lnTo>
                    <a:pt x="253207" y="49825"/>
                  </a:lnTo>
                  <a:lnTo>
                    <a:pt x="302409" y="65249"/>
                  </a:lnTo>
                  <a:lnTo>
                    <a:pt x="351016" y="82455"/>
                  </a:lnTo>
                  <a:lnTo>
                    <a:pt x="398980" y="101426"/>
                  </a:lnTo>
                  <a:lnTo>
                    <a:pt x="446252" y="122147"/>
                  </a:lnTo>
                  <a:lnTo>
                    <a:pt x="492782" y="144600"/>
                  </a:lnTo>
                  <a:lnTo>
                    <a:pt x="536384" y="167640"/>
                  </a:lnTo>
                </a:path>
                <a:path w="574039" h="189229">
                  <a:moveTo>
                    <a:pt x="536384" y="167640"/>
                  </a:moveTo>
                  <a:lnTo>
                    <a:pt x="538523" y="168770"/>
                  </a:lnTo>
                  <a:lnTo>
                    <a:pt x="573527" y="188937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34129" y="4142371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77673" y="55016"/>
                  </a:moveTo>
                  <a:lnTo>
                    <a:pt x="18770" y="0"/>
                  </a:lnTo>
                  <a:lnTo>
                    <a:pt x="0" y="33655"/>
                  </a:lnTo>
                  <a:lnTo>
                    <a:pt x="77673" y="55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34129" y="4142371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33655"/>
                  </a:moveTo>
                  <a:lnTo>
                    <a:pt x="77673" y="55016"/>
                  </a:lnTo>
                  <a:lnTo>
                    <a:pt x="18770" y="0"/>
                  </a:lnTo>
                  <a:lnTo>
                    <a:pt x="0" y="33655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48746" y="3993451"/>
              <a:ext cx="520065" cy="35560"/>
            </a:xfrm>
            <a:custGeom>
              <a:avLst/>
              <a:gdLst/>
              <a:ahLst/>
              <a:cxnLst/>
              <a:rect l="l" t="t" r="r" b="b"/>
              <a:pathLst>
                <a:path w="520064" h="35560">
                  <a:moveTo>
                    <a:pt x="519836" y="35014"/>
                  </a:moveTo>
                  <a:lnTo>
                    <a:pt x="448229" y="20865"/>
                  </a:lnTo>
                  <a:lnTo>
                    <a:pt x="399050" y="13383"/>
                  </a:lnTo>
                  <a:lnTo>
                    <a:pt x="349593" y="7544"/>
                  </a:lnTo>
                  <a:lnTo>
                    <a:pt x="299899" y="3360"/>
                  </a:lnTo>
                  <a:lnTo>
                    <a:pt x="250009" y="842"/>
                  </a:lnTo>
                  <a:lnTo>
                    <a:pt x="199963" y="0"/>
                  </a:lnTo>
                  <a:lnTo>
                    <a:pt x="147398" y="928"/>
                  </a:lnTo>
                  <a:lnTo>
                    <a:pt x="94913" y="3711"/>
                  </a:lnTo>
                  <a:lnTo>
                    <a:pt x="42559" y="8347"/>
                  </a:lnTo>
                  <a:lnTo>
                    <a:pt x="0" y="13638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48709" y="3978630"/>
              <a:ext cx="79375" cy="39370"/>
            </a:xfrm>
            <a:custGeom>
              <a:avLst/>
              <a:gdLst/>
              <a:ahLst/>
              <a:cxnLst/>
              <a:rect l="l" t="t" r="r" b="b"/>
              <a:pathLst>
                <a:path w="79375" h="39370">
                  <a:moveTo>
                    <a:pt x="78968" y="38823"/>
                  </a:moveTo>
                  <a:lnTo>
                    <a:pt x="74434" y="0"/>
                  </a:lnTo>
                  <a:lnTo>
                    <a:pt x="0" y="28473"/>
                  </a:lnTo>
                  <a:lnTo>
                    <a:pt x="78968" y="38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48709" y="3978630"/>
              <a:ext cx="79375" cy="39370"/>
            </a:xfrm>
            <a:custGeom>
              <a:avLst/>
              <a:gdLst/>
              <a:ahLst/>
              <a:cxnLst/>
              <a:rect l="l" t="t" r="r" b="b"/>
              <a:pathLst>
                <a:path w="79375" h="39370">
                  <a:moveTo>
                    <a:pt x="74434" y="0"/>
                  </a:moveTo>
                  <a:lnTo>
                    <a:pt x="0" y="28473"/>
                  </a:lnTo>
                  <a:lnTo>
                    <a:pt x="78968" y="38823"/>
                  </a:lnTo>
                  <a:lnTo>
                    <a:pt x="74434" y="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8206" y="5561735"/>
              <a:ext cx="574040" cy="189230"/>
            </a:xfrm>
            <a:custGeom>
              <a:avLst/>
              <a:gdLst/>
              <a:ahLst/>
              <a:cxnLst/>
              <a:rect l="l" t="t" r="r" b="b"/>
              <a:pathLst>
                <a:path w="574039" h="189229">
                  <a:moveTo>
                    <a:pt x="0" y="0"/>
                  </a:moveTo>
                  <a:lnTo>
                    <a:pt x="51438" y="6268"/>
                  </a:lnTo>
                  <a:lnTo>
                    <a:pt x="102527" y="14401"/>
                  </a:lnTo>
                  <a:lnTo>
                    <a:pt x="153217" y="24381"/>
                  </a:lnTo>
                  <a:lnTo>
                    <a:pt x="203461" y="36193"/>
                  </a:lnTo>
                  <a:lnTo>
                    <a:pt x="253207" y="49819"/>
                  </a:lnTo>
                  <a:lnTo>
                    <a:pt x="302409" y="65244"/>
                  </a:lnTo>
                  <a:lnTo>
                    <a:pt x="351016" y="82451"/>
                  </a:lnTo>
                  <a:lnTo>
                    <a:pt x="398980" y="101424"/>
                  </a:lnTo>
                  <a:lnTo>
                    <a:pt x="446252" y="122145"/>
                  </a:lnTo>
                  <a:lnTo>
                    <a:pt x="492782" y="144599"/>
                  </a:lnTo>
                  <a:lnTo>
                    <a:pt x="536385" y="167640"/>
                  </a:lnTo>
                </a:path>
                <a:path w="574039" h="189229">
                  <a:moveTo>
                    <a:pt x="536385" y="167640"/>
                  </a:moveTo>
                  <a:lnTo>
                    <a:pt x="538523" y="168770"/>
                  </a:lnTo>
                  <a:lnTo>
                    <a:pt x="573525" y="188936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4129" y="5695721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77673" y="55016"/>
                  </a:moveTo>
                  <a:lnTo>
                    <a:pt x="18770" y="0"/>
                  </a:lnTo>
                  <a:lnTo>
                    <a:pt x="0" y="33655"/>
                  </a:lnTo>
                  <a:lnTo>
                    <a:pt x="77673" y="55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34129" y="5695721"/>
              <a:ext cx="78105" cy="55244"/>
            </a:xfrm>
            <a:custGeom>
              <a:avLst/>
              <a:gdLst/>
              <a:ahLst/>
              <a:cxnLst/>
              <a:rect l="l" t="t" r="r" b="b"/>
              <a:pathLst>
                <a:path w="78104" h="55245">
                  <a:moveTo>
                    <a:pt x="0" y="33655"/>
                  </a:moveTo>
                  <a:lnTo>
                    <a:pt x="77673" y="55016"/>
                  </a:lnTo>
                  <a:lnTo>
                    <a:pt x="18770" y="0"/>
                  </a:lnTo>
                  <a:lnTo>
                    <a:pt x="0" y="33655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20298" y="3424885"/>
              <a:ext cx="824230" cy="2914015"/>
            </a:xfrm>
            <a:custGeom>
              <a:avLst/>
              <a:gdLst/>
              <a:ahLst/>
              <a:cxnLst/>
              <a:rect l="l" t="t" r="r" b="b"/>
              <a:pathLst>
                <a:path w="824229" h="2914015">
                  <a:moveTo>
                    <a:pt x="0" y="2913888"/>
                  </a:moveTo>
                  <a:lnTo>
                    <a:pt x="41260" y="2885871"/>
                  </a:lnTo>
                  <a:lnTo>
                    <a:pt x="81610" y="2856844"/>
                  </a:lnTo>
                  <a:lnTo>
                    <a:pt x="121037" y="2826829"/>
                  </a:lnTo>
                  <a:lnTo>
                    <a:pt x="159530" y="2795851"/>
                  </a:lnTo>
                  <a:lnTo>
                    <a:pt x="197075" y="2763931"/>
                  </a:lnTo>
                  <a:lnTo>
                    <a:pt x="233660" y="2731093"/>
                  </a:lnTo>
                  <a:lnTo>
                    <a:pt x="269273" y="2697361"/>
                  </a:lnTo>
                  <a:lnTo>
                    <a:pt x="303901" y="2662756"/>
                  </a:lnTo>
                  <a:lnTo>
                    <a:pt x="337532" y="2627302"/>
                  </a:lnTo>
                  <a:lnTo>
                    <a:pt x="370154" y="2591023"/>
                  </a:lnTo>
                  <a:lnTo>
                    <a:pt x="401754" y="2553940"/>
                  </a:lnTo>
                  <a:lnTo>
                    <a:pt x="432319" y="2516078"/>
                  </a:lnTo>
                  <a:lnTo>
                    <a:pt x="461838" y="2477459"/>
                  </a:lnTo>
                  <a:lnTo>
                    <a:pt x="490298" y="2438106"/>
                  </a:lnTo>
                  <a:lnTo>
                    <a:pt x="517686" y="2398043"/>
                  </a:lnTo>
                  <a:lnTo>
                    <a:pt x="543990" y="2357292"/>
                  </a:lnTo>
                  <a:lnTo>
                    <a:pt x="569198" y="2315876"/>
                  </a:lnTo>
                  <a:lnTo>
                    <a:pt x="593298" y="2273819"/>
                  </a:lnTo>
                  <a:lnTo>
                    <a:pt x="616276" y="2231144"/>
                  </a:lnTo>
                  <a:lnTo>
                    <a:pt x="638120" y="2187872"/>
                  </a:lnTo>
                  <a:lnTo>
                    <a:pt x="658819" y="2144029"/>
                  </a:lnTo>
                  <a:lnTo>
                    <a:pt x="678359" y="2099636"/>
                  </a:lnTo>
                  <a:lnTo>
                    <a:pt x="696729" y="2054717"/>
                  </a:lnTo>
                  <a:lnTo>
                    <a:pt x="713915" y="2009294"/>
                  </a:lnTo>
                  <a:lnTo>
                    <a:pt x="729906" y="1963391"/>
                  </a:lnTo>
                  <a:lnTo>
                    <a:pt x="744689" y="1917031"/>
                  </a:lnTo>
                  <a:lnTo>
                    <a:pt x="758252" y="1870237"/>
                  </a:lnTo>
                  <a:lnTo>
                    <a:pt x="770581" y="1823032"/>
                  </a:lnTo>
                  <a:lnTo>
                    <a:pt x="781666" y="1775439"/>
                  </a:lnTo>
                  <a:lnTo>
                    <a:pt x="791493" y="1727480"/>
                  </a:lnTo>
                  <a:lnTo>
                    <a:pt x="800050" y="1679180"/>
                  </a:lnTo>
                  <a:lnTo>
                    <a:pt x="807324" y="1630561"/>
                  </a:lnTo>
                  <a:lnTo>
                    <a:pt x="813304" y="1581645"/>
                  </a:lnTo>
                  <a:lnTo>
                    <a:pt x="817976" y="1532457"/>
                  </a:lnTo>
                  <a:lnTo>
                    <a:pt x="821329" y="1483020"/>
                  </a:lnTo>
                  <a:lnTo>
                    <a:pt x="823350" y="1433355"/>
                  </a:lnTo>
                  <a:lnTo>
                    <a:pt x="824026" y="1383487"/>
                  </a:lnTo>
                  <a:lnTo>
                    <a:pt x="823354" y="1333816"/>
                  </a:lnTo>
                  <a:lnTo>
                    <a:pt x="821346" y="1284321"/>
                  </a:lnTo>
                  <a:lnTo>
                    <a:pt x="818012" y="1235026"/>
                  </a:lnTo>
                  <a:lnTo>
                    <a:pt x="813362" y="1185956"/>
                  </a:lnTo>
                  <a:lnTo>
                    <a:pt x="807409" y="1137134"/>
                  </a:lnTo>
                  <a:lnTo>
                    <a:pt x="800163" y="1088584"/>
                  </a:lnTo>
                  <a:lnTo>
                    <a:pt x="791635" y="1040330"/>
                  </a:lnTo>
                  <a:lnTo>
                    <a:pt x="781835" y="992395"/>
                  </a:lnTo>
                  <a:lnTo>
                    <a:pt x="770775" y="944804"/>
                  </a:lnTo>
                  <a:lnTo>
                    <a:pt x="758465" y="897581"/>
                  </a:lnTo>
                  <a:lnTo>
                    <a:pt x="744917" y="850749"/>
                  </a:lnTo>
                  <a:lnTo>
                    <a:pt x="730141" y="804332"/>
                  </a:lnTo>
                  <a:lnTo>
                    <a:pt x="714148" y="758355"/>
                  </a:lnTo>
                  <a:lnTo>
                    <a:pt x="696948" y="712840"/>
                  </a:lnTo>
                  <a:lnTo>
                    <a:pt x="678554" y="667813"/>
                  </a:lnTo>
                  <a:lnTo>
                    <a:pt x="658976" y="623296"/>
                  </a:lnTo>
                  <a:lnTo>
                    <a:pt x="638224" y="579315"/>
                  </a:lnTo>
                  <a:lnTo>
                    <a:pt x="616309" y="535891"/>
                  </a:lnTo>
                  <a:lnTo>
                    <a:pt x="593243" y="493051"/>
                  </a:lnTo>
                  <a:lnTo>
                    <a:pt x="569036" y="450817"/>
                  </a:lnTo>
                  <a:lnTo>
                    <a:pt x="543699" y="409213"/>
                  </a:lnTo>
                  <a:lnTo>
                    <a:pt x="517243" y="368263"/>
                  </a:lnTo>
                  <a:lnTo>
                    <a:pt x="489680" y="327991"/>
                  </a:lnTo>
                  <a:lnTo>
                    <a:pt x="461018" y="288421"/>
                  </a:lnTo>
                  <a:lnTo>
                    <a:pt x="431271" y="249577"/>
                  </a:lnTo>
                  <a:lnTo>
                    <a:pt x="400448" y="211483"/>
                  </a:lnTo>
                  <a:lnTo>
                    <a:pt x="368560" y="174162"/>
                  </a:lnTo>
                  <a:lnTo>
                    <a:pt x="335619" y="137639"/>
                  </a:lnTo>
                  <a:lnTo>
                    <a:pt x="301635" y="101938"/>
                  </a:lnTo>
                  <a:lnTo>
                    <a:pt x="266619" y="67081"/>
                  </a:lnTo>
                  <a:lnTo>
                    <a:pt x="230582" y="33094"/>
                  </a:lnTo>
                  <a:lnTo>
                    <a:pt x="193535" y="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40112" y="5755767"/>
              <a:ext cx="780415" cy="628015"/>
            </a:xfrm>
            <a:custGeom>
              <a:avLst/>
              <a:gdLst/>
              <a:ahLst/>
              <a:cxnLst/>
              <a:rect l="l" t="t" r="r" b="b"/>
              <a:pathLst>
                <a:path w="780414" h="628014">
                  <a:moveTo>
                    <a:pt x="4064" y="0"/>
                  </a:moveTo>
                  <a:lnTo>
                    <a:pt x="2287" y="16780"/>
                  </a:lnTo>
                  <a:lnTo>
                    <a:pt x="1017" y="33605"/>
                  </a:lnTo>
                  <a:lnTo>
                    <a:pt x="254" y="50461"/>
                  </a:lnTo>
                  <a:lnTo>
                    <a:pt x="0" y="67335"/>
                  </a:lnTo>
                  <a:lnTo>
                    <a:pt x="2057" y="115690"/>
                  </a:lnTo>
                  <a:lnTo>
                    <a:pt x="8116" y="162903"/>
                  </a:lnTo>
                  <a:lnTo>
                    <a:pt x="18009" y="208806"/>
                  </a:lnTo>
                  <a:lnTo>
                    <a:pt x="31568" y="253230"/>
                  </a:lnTo>
                  <a:lnTo>
                    <a:pt x="48624" y="296007"/>
                  </a:lnTo>
                  <a:lnTo>
                    <a:pt x="69009" y="336970"/>
                  </a:lnTo>
                  <a:lnTo>
                    <a:pt x="92556" y="375948"/>
                  </a:lnTo>
                  <a:lnTo>
                    <a:pt x="119095" y="412776"/>
                  </a:lnTo>
                  <a:lnTo>
                    <a:pt x="148459" y="447283"/>
                  </a:lnTo>
                  <a:lnTo>
                    <a:pt x="180479" y="479303"/>
                  </a:lnTo>
                  <a:lnTo>
                    <a:pt x="214987" y="508666"/>
                  </a:lnTo>
                  <a:lnTo>
                    <a:pt x="251815" y="535205"/>
                  </a:lnTo>
                  <a:lnTo>
                    <a:pt x="290795" y="558751"/>
                  </a:lnTo>
                  <a:lnTo>
                    <a:pt x="331758" y="579136"/>
                  </a:lnTo>
                  <a:lnTo>
                    <a:pt x="374536" y="596192"/>
                  </a:lnTo>
                  <a:lnTo>
                    <a:pt x="418962" y="609751"/>
                  </a:lnTo>
                  <a:lnTo>
                    <a:pt x="464866" y="619644"/>
                  </a:lnTo>
                  <a:lnTo>
                    <a:pt x="512081" y="625703"/>
                  </a:lnTo>
                  <a:lnTo>
                    <a:pt x="560438" y="627761"/>
                  </a:lnTo>
                  <a:lnTo>
                    <a:pt x="616898" y="624910"/>
                  </a:lnTo>
                  <a:lnTo>
                    <a:pt x="672647" y="616415"/>
                  </a:lnTo>
                  <a:lnTo>
                    <a:pt x="727260" y="602359"/>
                  </a:lnTo>
                  <a:lnTo>
                    <a:pt x="780313" y="582828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3692" y="3236416"/>
              <a:ext cx="75402" cy="7086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748939" y="3210433"/>
              <a:ext cx="454025" cy="42545"/>
            </a:xfrm>
            <a:custGeom>
              <a:avLst/>
              <a:gdLst/>
              <a:ahLst/>
              <a:cxnLst/>
              <a:rect l="l" t="t" r="r" b="b"/>
              <a:pathLst>
                <a:path w="454025" h="42545">
                  <a:moveTo>
                    <a:pt x="453515" y="41999"/>
                  </a:moveTo>
                  <a:lnTo>
                    <a:pt x="377717" y="21305"/>
                  </a:lnTo>
                  <a:lnTo>
                    <a:pt x="329917" y="12040"/>
                  </a:lnTo>
                  <a:lnTo>
                    <a:pt x="281561" y="5376"/>
                  </a:lnTo>
                  <a:lnTo>
                    <a:pt x="232751" y="1350"/>
                  </a:lnTo>
                  <a:lnTo>
                    <a:pt x="183589" y="0"/>
                  </a:lnTo>
                  <a:lnTo>
                    <a:pt x="134773" y="1331"/>
                  </a:lnTo>
                  <a:lnTo>
                    <a:pt x="86141" y="5318"/>
                  </a:lnTo>
                  <a:lnTo>
                    <a:pt x="37801" y="11947"/>
                  </a:lnTo>
                  <a:lnTo>
                    <a:pt x="0" y="1925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48709" y="3196780"/>
              <a:ext cx="80010" cy="39370"/>
            </a:xfrm>
            <a:custGeom>
              <a:avLst/>
              <a:gdLst/>
              <a:ahLst/>
              <a:cxnLst/>
              <a:rect l="l" t="t" r="r" b="b"/>
              <a:pathLst>
                <a:path w="80010" h="39369">
                  <a:moveTo>
                    <a:pt x="79616" y="38823"/>
                  </a:moveTo>
                  <a:lnTo>
                    <a:pt x="73139" y="0"/>
                  </a:lnTo>
                  <a:lnTo>
                    <a:pt x="0" y="33007"/>
                  </a:lnTo>
                  <a:lnTo>
                    <a:pt x="79616" y="38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48709" y="3196780"/>
              <a:ext cx="80010" cy="39370"/>
            </a:xfrm>
            <a:custGeom>
              <a:avLst/>
              <a:gdLst/>
              <a:ahLst/>
              <a:cxnLst/>
              <a:rect l="l" t="t" r="r" b="b"/>
              <a:pathLst>
                <a:path w="80010" h="39369">
                  <a:moveTo>
                    <a:pt x="73139" y="0"/>
                  </a:moveTo>
                  <a:lnTo>
                    <a:pt x="0" y="33007"/>
                  </a:lnTo>
                  <a:lnTo>
                    <a:pt x="79616" y="38823"/>
                  </a:lnTo>
                  <a:lnTo>
                    <a:pt x="73139" y="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50018" y="303756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40" y="194170"/>
                  </a:moveTo>
                  <a:lnTo>
                    <a:pt x="383212" y="238687"/>
                  </a:lnTo>
                  <a:lnTo>
                    <a:pt x="368605" y="279554"/>
                  </a:lnTo>
                  <a:lnTo>
                    <a:pt x="345684" y="315604"/>
                  </a:lnTo>
                  <a:lnTo>
                    <a:pt x="315614" y="345672"/>
                  </a:lnTo>
                  <a:lnTo>
                    <a:pt x="279562" y="368592"/>
                  </a:lnTo>
                  <a:lnTo>
                    <a:pt x="238692" y="383199"/>
                  </a:lnTo>
                  <a:lnTo>
                    <a:pt x="194170" y="388327"/>
                  </a:lnTo>
                  <a:lnTo>
                    <a:pt x="149648" y="383199"/>
                  </a:lnTo>
                  <a:lnTo>
                    <a:pt x="108778" y="368592"/>
                  </a:lnTo>
                  <a:lnTo>
                    <a:pt x="72726" y="345672"/>
                  </a:lnTo>
                  <a:lnTo>
                    <a:pt x="42656" y="315604"/>
                  </a:lnTo>
                  <a:lnTo>
                    <a:pt x="19735" y="279554"/>
                  </a:lnTo>
                  <a:lnTo>
                    <a:pt x="5128" y="238687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92" y="5128"/>
                  </a:lnTo>
                  <a:lnTo>
                    <a:pt x="279562" y="19735"/>
                  </a:lnTo>
                  <a:lnTo>
                    <a:pt x="315614" y="42656"/>
                  </a:lnTo>
                  <a:lnTo>
                    <a:pt x="345684" y="72726"/>
                  </a:lnTo>
                  <a:lnTo>
                    <a:pt x="368605" y="108778"/>
                  </a:lnTo>
                  <a:lnTo>
                    <a:pt x="383212" y="149648"/>
                  </a:lnTo>
                  <a:lnTo>
                    <a:pt x="388340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50018" y="381422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40" y="194170"/>
                  </a:moveTo>
                  <a:lnTo>
                    <a:pt x="383212" y="238692"/>
                  </a:lnTo>
                  <a:lnTo>
                    <a:pt x="368605" y="279562"/>
                  </a:lnTo>
                  <a:lnTo>
                    <a:pt x="345684" y="315614"/>
                  </a:lnTo>
                  <a:lnTo>
                    <a:pt x="315614" y="345684"/>
                  </a:lnTo>
                  <a:lnTo>
                    <a:pt x="279562" y="368605"/>
                  </a:lnTo>
                  <a:lnTo>
                    <a:pt x="238692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92" y="5128"/>
                  </a:lnTo>
                  <a:lnTo>
                    <a:pt x="279562" y="19735"/>
                  </a:lnTo>
                  <a:lnTo>
                    <a:pt x="315614" y="42656"/>
                  </a:lnTo>
                  <a:lnTo>
                    <a:pt x="345684" y="72726"/>
                  </a:lnTo>
                  <a:lnTo>
                    <a:pt x="368605" y="108778"/>
                  </a:lnTo>
                  <a:lnTo>
                    <a:pt x="383212" y="149648"/>
                  </a:lnTo>
                  <a:lnTo>
                    <a:pt x="388340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50018" y="459091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40" y="194157"/>
                  </a:moveTo>
                  <a:lnTo>
                    <a:pt x="383212" y="238679"/>
                  </a:lnTo>
                  <a:lnTo>
                    <a:pt x="368605" y="279549"/>
                  </a:lnTo>
                  <a:lnTo>
                    <a:pt x="345684" y="315601"/>
                  </a:lnTo>
                  <a:lnTo>
                    <a:pt x="315614" y="345671"/>
                  </a:lnTo>
                  <a:lnTo>
                    <a:pt x="279562" y="368592"/>
                  </a:lnTo>
                  <a:lnTo>
                    <a:pt x="238692" y="383199"/>
                  </a:lnTo>
                  <a:lnTo>
                    <a:pt x="194170" y="388327"/>
                  </a:lnTo>
                  <a:lnTo>
                    <a:pt x="149648" y="383199"/>
                  </a:lnTo>
                  <a:lnTo>
                    <a:pt x="108778" y="368592"/>
                  </a:lnTo>
                  <a:lnTo>
                    <a:pt x="72726" y="345671"/>
                  </a:lnTo>
                  <a:lnTo>
                    <a:pt x="42656" y="315601"/>
                  </a:lnTo>
                  <a:lnTo>
                    <a:pt x="19735" y="279549"/>
                  </a:lnTo>
                  <a:lnTo>
                    <a:pt x="5128" y="238679"/>
                  </a:lnTo>
                  <a:lnTo>
                    <a:pt x="0" y="194157"/>
                  </a:lnTo>
                  <a:lnTo>
                    <a:pt x="5128" y="149640"/>
                  </a:lnTo>
                  <a:lnTo>
                    <a:pt x="19735" y="108773"/>
                  </a:lnTo>
                  <a:lnTo>
                    <a:pt x="42656" y="72723"/>
                  </a:lnTo>
                  <a:lnTo>
                    <a:pt x="72726" y="42655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92" y="5128"/>
                  </a:lnTo>
                  <a:lnTo>
                    <a:pt x="279562" y="19735"/>
                  </a:lnTo>
                  <a:lnTo>
                    <a:pt x="315614" y="42655"/>
                  </a:lnTo>
                  <a:lnTo>
                    <a:pt x="345684" y="72723"/>
                  </a:lnTo>
                  <a:lnTo>
                    <a:pt x="368605" y="108773"/>
                  </a:lnTo>
                  <a:lnTo>
                    <a:pt x="383212" y="149640"/>
                  </a:lnTo>
                  <a:lnTo>
                    <a:pt x="388340" y="194157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50018" y="5367578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40" y="194170"/>
                  </a:moveTo>
                  <a:lnTo>
                    <a:pt x="383212" y="238692"/>
                  </a:lnTo>
                  <a:lnTo>
                    <a:pt x="368605" y="279562"/>
                  </a:lnTo>
                  <a:lnTo>
                    <a:pt x="345684" y="315614"/>
                  </a:lnTo>
                  <a:lnTo>
                    <a:pt x="315614" y="345684"/>
                  </a:lnTo>
                  <a:lnTo>
                    <a:pt x="279562" y="368605"/>
                  </a:lnTo>
                  <a:lnTo>
                    <a:pt x="238692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92" y="5128"/>
                  </a:lnTo>
                  <a:lnTo>
                    <a:pt x="279562" y="19735"/>
                  </a:lnTo>
                  <a:lnTo>
                    <a:pt x="315614" y="42656"/>
                  </a:lnTo>
                  <a:lnTo>
                    <a:pt x="345684" y="72726"/>
                  </a:lnTo>
                  <a:lnTo>
                    <a:pt x="368605" y="108778"/>
                  </a:lnTo>
                  <a:lnTo>
                    <a:pt x="383212" y="149648"/>
                  </a:lnTo>
                  <a:lnTo>
                    <a:pt x="388340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73350" y="420256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388327" y="194170"/>
                  </a:moveTo>
                  <a:lnTo>
                    <a:pt x="383199" y="238692"/>
                  </a:lnTo>
                  <a:lnTo>
                    <a:pt x="368592" y="279562"/>
                  </a:lnTo>
                  <a:lnTo>
                    <a:pt x="345672" y="315614"/>
                  </a:lnTo>
                  <a:lnTo>
                    <a:pt x="315604" y="345684"/>
                  </a:lnTo>
                  <a:lnTo>
                    <a:pt x="279554" y="368605"/>
                  </a:lnTo>
                  <a:lnTo>
                    <a:pt x="238687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87" y="5128"/>
                  </a:lnTo>
                  <a:lnTo>
                    <a:pt x="279554" y="19735"/>
                  </a:lnTo>
                  <a:lnTo>
                    <a:pt x="315604" y="42656"/>
                  </a:lnTo>
                  <a:lnTo>
                    <a:pt x="345672" y="72726"/>
                  </a:lnTo>
                  <a:lnTo>
                    <a:pt x="368592" y="108778"/>
                  </a:lnTo>
                  <a:lnTo>
                    <a:pt x="383199" y="149648"/>
                  </a:lnTo>
                  <a:lnTo>
                    <a:pt x="388327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26699" y="420256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27" y="194170"/>
                  </a:moveTo>
                  <a:lnTo>
                    <a:pt x="383199" y="238692"/>
                  </a:lnTo>
                  <a:lnTo>
                    <a:pt x="368592" y="279562"/>
                  </a:lnTo>
                  <a:lnTo>
                    <a:pt x="345671" y="315614"/>
                  </a:lnTo>
                  <a:lnTo>
                    <a:pt x="315601" y="345684"/>
                  </a:lnTo>
                  <a:lnTo>
                    <a:pt x="279549" y="368605"/>
                  </a:lnTo>
                  <a:lnTo>
                    <a:pt x="238679" y="383212"/>
                  </a:lnTo>
                  <a:lnTo>
                    <a:pt x="194157" y="388340"/>
                  </a:lnTo>
                  <a:lnTo>
                    <a:pt x="149640" y="383212"/>
                  </a:lnTo>
                  <a:lnTo>
                    <a:pt x="108773" y="368605"/>
                  </a:lnTo>
                  <a:lnTo>
                    <a:pt x="72723" y="345684"/>
                  </a:lnTo>
                  <a:lnTo>
                    <a:pt x="42655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5" y="72726"/>
                  </a:lnTo>
                  <a:lnTo>
                    <a:pt x="72723" y="42656"/>
                  </a:lnTo>
                  <a:lnTo>
                    <a:pt x="108773" y="19735"/>
                  </a:lnTo>
                  <a:lnTo>
                    <a:pt x="149640" y="5128"/>
                  </a:lnTo>
                  <a:lnTo>
                    <a:pt x="194157" y="0"/>
                  </a:lnTo>
                  <a:lnTo>
                    <a:pt x="238679" y="5128"/>
                  </a:lnTo>
                  <a:lnTo>
                    <a:pt x="279549" y="19735"/>
                  </a:lnTo>
                  <a:lnTo>
                    <a:pt x="315601" y="42656"/>
                  </a:lnTo>
                  <a:lnTo>
                    <a:pt x="345671" y="72726"/>
                  </a:lnTo>
                  <a:lnTo>
                    <a:pt x="368592" y="108778"/>
                  </a:lnTo>
                  <a:lnTo>
                    <a:pt x="383199" y="149648"/>
                  </a:lnTo>
                  <a:lnTo>
                    <a:pt x="388327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73350" y="575591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388327" y="194170"/>
                  </a:moveTo>
                  <a:lnTo>
                    <a:pt x="383199" y="238687"/>
                  </a:lnTo>
                  <a:lnTo>
                    <a:pt x="368592" y="279554"/>
                  </a:lnTo>
                  <a:lnTo>
                    <a:pt x="345672" y="315604"/>
                  </a:lnTo>
                  <a:lnTo>
                    <a:pt x="315604" y="345672"/>
                  </a:lnTo>
                  <a:lnTo>
                    <a:pt x="279554" y="368592"/>
                  </a:lnTo>
                  <a:lnTo>
                    <a:pt x="238687" y="383199"/>
                  </a:lnTo>
                  <a:lnTo>
                    <a:pt x="194170" y="388327"/>
                  </a:lnTo>
                  <a:lnTo>
                    <a:pt x="149648" y="383199"/>
                  </a:lnTo>
                  <a:lnTo>
                    <a:pt x="108778" y="368592"/>
                  </a:lnTo>
                  <a:lnTo>
                    <a:pt x="72726" y="345672"/>
                  </a:lnTo>
                  <a:lnTo>
                    <a:pt x="42656" y="315604"/>
                  </a:lnTo>
                  <a:lnTo>
                    <a:pt x="19735" y="279554"/>
                  </a:lnTo>
                  <a:lnTo>
                    <a:pt x="5128" y="238687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87" y="5128"/>
                  </a:lnTo>
                  <a:lnTo>
                    <a:pt x="279554" y="19735"/>
                  </a:lnTo>
                  <a:lnTo>
                    <a:pt x="315604" y="42656"/>
                  </a:lnTo>
                  <a:lnTo>
                    <a:pt x="345672" y="72726"/>
                  </a:lnTo>
                  <a:lnTo>
                    <a:pt x="368592" y="108778"/>
                  </a:lnTo>
                  <a:lnTo>
                    <a:pt x="383199" y="149648"/>
                  </a:lnTo>
                  <a:lnTo>
                    <a:pt x="388327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26699" y="575591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27" y="194170"/>
                  </a:moveTo>
                  <a:lnTo>
                    <a:pt x="383199" y="238687"/>
                  </a:lnTo>
                  <a:lnTo>
                    <a:pt x="368592" y="279554"/>
                  </a:lnTo>
                  <a:lnTo>
                    <a:pt x="345671" y="315604"/>
                  </a:lnTo>
                  <a:lnTo>
                    <a:pt x="315601" y="345672"/>
                  </a:lnTo>
                  <a:lnTo>
                    <a:pt x="279549" y="368592"/>
                  </a:lnTo>
                  <a:lnTo>
                    <a:pt x="238679" y="383199"/>
                  </a:lnTo>
                  <a:lnTo>
                    <a:pt x="194157" y="388327"/>
                  </a:lnTo>
                  <a:lnTo>
                    <a:pt x="149640" y="383199"/>
                  </a:lnTo>
                  <a:lnTo>
                    <a:pt x="108773" y="368592"/>
                  </a:lnTo>
                  <a:lnTo>
                    <a:pt x="72723" y="345672"/>
                  </a:lnTo>
                  <a:lnTo>
                    <a:pt x="42655" y="315604"/>
                  </a:lnTo>
                  <a:lnTo>
                    <a:pt x="19735" y="279554"/>
                  </a:lnTo>
                  <a:lnTo>
                    <a:pt x="5128" y="238687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5" y="72726"/>
                  </a:lnTo>
                  <a:lnTo>
                    <a:pt x="72723" y="42656"/>
                  </a:lnTo>
                  <a:lnTo>
                    <a:pt x="108773" y="19735"/>
                  </a:lnTo>
                  <a:lnTo>
                    <a:pt x="149640" y="5128"/>
                  </a:lnTo>
                  <a:lnTo>
                    <a:pt x="194157" y="0"/>
                  </a:lnTo>
                  <a:lnTo>
                    <a:pt x="238679" y="5128"/>
                  </a:lnTo>
                  <a:lnTo>
                    <a:pt x="279549" y="19735"/>
                  </a:lnTo>
                  <a:lnTo>
                    <a:pt x="315601" y="42656"/>
                  </a:lnTo>
                  <a:lnTo>
                    <a:pt x="345671" y="72726"/>
                  </a:lnTo>
                  <a:lnTo>
                    <a:pt x="368592" y="108778"/>
                  </a:lnTo>
                  <a:lnTo>
                    <a:pt x="383199" y="149648"/>
                  </a:lnTo>
                  <a:lnTo>
                    <a:pt x="388327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70084" y="2262174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388340" y="194170"/>
                  </a:moveTo>
                  <a:lnTo>
                    <a:pt x="383212" y="238692"/>
                  </a:lnTo>
                  <a:lnTo>
                    <a:pt x="368605" y="279562"/>
                  </a:lnTo>
                  <a:lnTo>
                    <a:pt x="345684" y="315614"/>
                  </a:lnTo>
                  <a:lnTo>
                    <a:pt x="315614" y="345684"/>
                  </a:lnTo>
                  <a:lnTo>
                    <a:pt x="279562" y="368605"/>
                  </a:lnTo>
                  <a:lnTo>
                    <a:pt x="238692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92" y="5128"/>
                  </a:lnTo>
                  <a:lnTo>
                    <a:pt x="279562" y="19735"/>
                  </a:lnTo>
                  <a:lnTo>
                    <a:pt x="315614" y="42656"/>
                  </a:lnTo>
                  <a:lnTo>
                    <a:pt x="345684" y="72726"/>
                  </a:lnTo>
                  <a:lnTo>
                    <a:pt x="368605" y="108778"/>
                  </a:lnTo>
                  <a:lnTo>
                    <a:pt x="383212" y="149648"/>
                  </a:lnTo>
                  <a:lnTo>
                    <a:pt x="388340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41649" y="2649219"/>
              <a:ext cx="5080" cy="373380"/>
            </a:xfrm>
            <a:custGeom>
              <a:avLst/>
              <a:gdLst/>
              <a:ahLst/>
              <a:cxnLst/>
              <a:rect l="l" t="t" r="r" b="b"/>
              <a:pathLst>
                <a:path w="5079" h="373380">
                  <a:moveTo>
                    <a:pt x="5067" y="300329"/>
                  </a:moveTo>
                  <a:lnTo>
                    <a:pt x="4965" y="0"/>
                  </a:lnTo>
                  <a:lnTo>
                    <a:pt x="101" y="0"/>
                  </a:lnTo>
                  <a:lnTo>
                    <a:pt x="101" y="300329"/>
                  </a:lnTo>
                  <a:lnTo>
                    <a:pt x="0" y="372910"/>
                  </a:lnTo>
                  <a:lnTo>
                    <a:pt x="2540" y="372910"/>
                  </a:lnTo>
                  <a:lnTo>
                    <a:pt x="5067" y="372910"/>
                  </a:lnTo>
                  <a:lnTo>
                    <a:pt x="5067" y="30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24770" y="2949536"/>
              <a:ext cx="39370" cy="78105"/>
            </a:xfrm>
            <a:custGeom>
              <a:avLst/>
              <a:gdLst/>
              <a:ahLst/>
              <a:cxnLst/>
              <a:rect l="l" t="t" r="r" b="b"/>
              <a:pathLst>
                <a:path w="39370" h="78105">
                  <a:moveTo>
                    <a:pt x="38836" y="0"/>
                  </a:moveTo>
                  <a:lnTo>
                    <a:pt x="0" y="0"/>
                  </a:lnTo>
                  <a:lnTo>
                    <a:pt x="19418" y="77660"/>
                  </a:lnTo>
                  <a:lnTo>
                    <a:pt x="38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24770" y="2949536"/>
              <a:ext cx="39370" cy="78105"/>
            </a:xfrm>
            <a:custGeom>
              <a:avLst/>
              <a:gdLst/>
              <a:ahLst/>
              <a:cxnLst/>
              <a:rect l="l" t="t" r="r" b="b"/>
              <a:pathLst>
                <a:path w="39370" h="78105">
                  <a:moveTo>
                    <a:pt x="0" y="0"/>
                  </a:moveTo>
                  <a:lnTo>
                    <a:pt x="19418" y="77660"/>
                  </a:lnTo>
                  <a:lnTo>
                    <a:pt x="38836" y="0"/>
                  </a:lnTo>
                  <a:lnTo>
                    <a:pt x="0" y="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41649" y="3425900"/>
              <a:ext cx="5080" cy="373380"/>
            </a:xfrm>
            <a:custGeom>
              <a:avLst/>
              <a:gdLst/>
              <a:ahLst/>
              <a:cxnLst/>
              <a:rect l="l" t="t" r="r" b="b"/>
              <a:pathLst>
                <a:path w="5079" h="373379">
                  <a:moveTo>
                    <a:pt x="5067" y="300304"/>
                  </a:moveTo>
                  <a:lnTo>
                    <a:pt x="4965" y="0"/>
                  </a:lnTo>
                  <a:lnTo>
                    <a:pt x="101" y="0"/>
                  </a:lnTo>
                  <a:lnTo>
                    <a:pt x="101" y="300304"/>
                  </a:lnTo>
                  <a:lnTo>
                    <a:pt x="0" y="372910"/>
                  </a:lnTo>
                  <a:lnTo>
                    <a:pt x="2540" y="372910"/>
                  </a:lnTo>
                  <a:lnTo>
                    <a:pt x="5067" y="372897"/>
                  </a:lnTo>
                  <a:lnTo>
                    <a:pt x="5067" y="300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24770" y="3726205"/>
              <a:ext cx="39370" cy="78105"/>
            </a:xfrm>
            <a:custGeom>
              <a:avLst/>
              <a:gdLst/>
              <a:ahLst/>
              <a:cxnLst/>
              <a:rect l="l" t="t" r="r" b="b"/>
              <a:pathLst>
                <a:path w="39370" h="78104">
                  <a:moveTo>
                    <a:pt x="38836" y="0"/>
                  </a:moveTo>
                  <a:lnTo>
                    <a:pt x="0" y="0"/>
                  </a:lnTo>
                  <a:lnTo>
                    <a:pt x="19418" y="77673"/>
                  </a:lnTo>
                  <a:lnTo>
                    <a:pt x="38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24770" y="3726205"/>
              <a:ext cx="39370" cy="78105"/>
            </a:xfrm>
            <a:custGeom>
              <a:avLst/>
              <a:gdLst/>
              <a:ahLst/>
              <a:cxnLst/>
              <a:rect l="l" t="t" r="r" b="b"/>
              <a:pathLst>
                <a:path w="39370" h="78104">
                  <a:moveTo>
                    <a:pt x="0" y="0"/>
                  </a:moveTo>
                  <a:lnTo>
                    <a:pt x="19418" y="77673"/>
                  </a:lnTo>
                  <a:lnTo>
                    <a:pt x="38836" y="0"/>
                  </a:lnTo>
                  <a:lnTo>
                    <a:pt x="0" y="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41649" y="4979237"/>
              <a:ext cx="5080" cy="373380"/>
            </a:xfrm>
            <a:custGeom>
              <a:avLst/>
              <a:gdLst/>
              <a:ahLst/>
              <a:cxnLst/>
              <a:rect l="l" t="t" r="r" b="b"/>
              <a:pathLst>
                <a:path w="5079" h="373379">
                  <a:moveTo>
                    <a:pt x="5067" y="300329"/>
                  </a:moveTo>
                  <a:lnTo>
                    <a:pt x="4965" y="0"/>
                  </a:lnTo>
                  <a:lnTo>
                    <a:pt x="101" y="0"/>
                  </a:lnTo>
                  <a:lnTo>
                    <a:pt x="101" y="300329"/>
                  </a:lnTo>
                  <a:lnTo>
                    <a:pt x="0" y="372922"/>
                  </a:lnTo>
                  <a:lnTo>
                    <a:pt x="2540" y="372922"/>
                  </a:lnTo>
                  <a:lnTo>
                    <a:pt x="5067" y="372910"/>
                  </a:lnTo>
                  <a:lnTo>
                    <a:pt x="5067" y="30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24770" y="5279554"/>
              <a:ext cx="39370" cy="78105"/>
            </a:xfrm>
            <a:custGeom>
              <a:avLst/>
              <a:gdLst/>
              <a:ahLst/>
              <a:cxnLst/>
              <a:rect l="l" t="t" r="r" b="b"/>
              <a:pathLst>
                <a:path w="39370" h="78104">
                  <a:moveTo>
                    <a:pt x="38836" y="0"/>
                  </a:moveTo>
                  <a:lnTo>
                    <a:pt x="0" y="0"/>
                  </a:lnTo>
                  <a:lnTo>
                    <a:pt x="19418" y="77673"/>
                  </a:lnTo>
                  <a:lnTo>
                    <a:pt x="38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24770" y="5279554"/>
              <a:ext cx="39370" cy="78105"/>
            </a:xfrm>
            <a:custGeom>
              <a:avLst/>
              <a:gdLst/>
              <a:ahLst/>
              <a:cxnLst/>
              <a:rect l="l" t="t" r="r" b="b"/>
              <a:pathLst>
                <a:path w="39370" h="78104">
                  <a:moveTo>
                    <a:pt x="0" y="0"/>
                  </a:moveTo>
                  <a:lnTo>
                    <a:pt x="19418" y="77673"/>
                  </a:lnTo>
                  <a:lnTo>
                    <a:pt x="38836" y="0"/>
                  </a:lnTo>
                  <a:lnTo>
                    <a:pt x="0" y="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677610" y="2258452"/>
            <a:ext cx="3500120" cy="3112135"/>
            <a:chOff x="5677610" y="2258452"/>
            <a:chExt cx="3500120" cy="3112135"/>
          </a:xfrm>
        </p:grpSpPr>
        <p:sp>
          <p:nvSpPr>
            <p:cNvPr id="62" name="object 62"/>
            <p:cNvSpPr/>
            <p:nvPr/>
          </p:nvSpPr>
          <p:spPr>
            <a:xfrm>
              <a:off x="5680037" y="264921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388340" y="194170"/>
                  </a:moveTo>
                  <a:lnTo>
                    <a:pt x="383212" y="238692"/>
                  </a:lnTo>
                  <a:lnTo>
                    <a:pt x="368605" y="279562"/>
                  </a:lnTo>
                  <a:lnTo>
                    <a:pt x="345684" y="315614"/>
                  </a:lnTo>
                  <a:lnTo>
                    <a:pt x="315614" y="345684"/>
                  </a:lnTo>
                  <a:lnTo>
                    <a:pt x="279562" y="368605"/>
                  </a:lnTo>
                  <a:lnTo>
                    <a:pt x="238692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92" y="5128"/>
                  </a:lnTo>
                  <a:lnTo>
                    <a:pt x="279562" y="19735"/>
                  </a:lnTo>
                  <a:lnTo>
                    <a:pt x="315614" y="42656"/>
                  </a:lnTo>
                  <a:lnTo>
                    <a:pt x="345684" y="72726"/>
                  </a:lnTo>
                  <a:lnTo>
                    <a:pt x="368605" y="108778"/>
                  </a:lnTo>
                  <a:lnTo>
                    <a:pt x="383212" y="149648"/>
                  </a:lnTo>
                  <a:lnTo>
                    <a:pt x="388340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56717" y="226087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388327" y="194170"/>
                  </a:moveTo>
                  <a:lnTo>
                    <a:pt x="383199" y="238692"/>
                  </a:lnTo>
                  <a:lnTo>
                    <a:pt x="368592" y="279562"/>
                  </a:lnTo>
                  <a:lnTo>
                    <a:pt x="345672" y="315614"/>
                  </a:lnTo>
                  <a:lnTo>
                    <a:pt x="315604" y="345684"/>
                  </a:lnTo>
                  <a:lnTo>
                    <a:pt x="279554" y="368605"/>
                  </a:lnTo>
                  <a:lnTo>
                    <a:pt x="238687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87" y="5128"/>
                  </a:lnTo>
                  <a:lnTo>
                    <a:pt x="279554" y="19735"/>
                  </a:lnTo>
                  <a:lnTo>
                    <a:pt x="315604" y="42656"/>
                  </a:lnTo>
                  <a:lnTo>
                    <a:pt x="345672" y="72726"/>
                  </a:lnTo>
                  <a:lnTo>
                    <a:pt x="368592" y="108778"/>
                  </a:lnTo>
                  <a:lnTo>
                    <a:pt x="383199" y="149648"/>
                  </a:lnTo>
                  <a:lnTo>
                    <a:pt x="388327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74207" y="2455049"/>
              <a:ext cx="582930" cy="194310"/>
            </a:xfrm>
            <a:custGeom>
              <a:avLst/>
              <a:gdLst/>
              <a:ahLst/>
              <a:cxnLst/>
              <a:rect l="l" t="t" r="r" b="b"/>
              <a:pathLst>
                <a:path w="582929" h="194310">
                  <a:moveTo>
                    <a:pt x="582510" y="0"/>
                  </a:moveTo>
                  <a:lnTo>
                    <a:pt x="0" y="19417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33386" y="264921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388340" y="194170"/>
                  </a:moveTo>
                  <a:lnTo>
                    <a:pt x="383212" y="238692"/>
                  </a:lnTo>
                  <a:lnTo>
                    <a:pt x="368605" y="279562"/>
                  </a:lnTo>
                  <a:lnTo>
                    <a:pt x="345684" y="315614"/>
                  </a:lnTo>
                  <a:lnTo>
                    <a:pt x="315614" y="345684"/>
                  </a:lnTo>
                  <a:lnTo>
                    <a:pt x="279562" y="368605"/>
                  </a:lnTo>
                  <a:lnTo>
                    <a:pt x="238692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92" y="5128"/>
                  </a:lnTo>
                  <a:lnTo>
                    <a:pt x="279562" y="19735"/>
                  </a:lnTo>
                  <a:lnTo>
                    <a:pt x="315614" y="42656"/>
                  </a:lnTo>
                  <a:lnTo>
                    <a:pt x="345684" y="72726"/>
                  </a:lnTo>
                  <a:lnTo>
                    <a:pt x="368605" y="108778"/>
                  </a:lnTo>
                  <a:lnTo>
                    <a:pt x="383212" y="149648"/>
                  </a:lnTo>
                  <a:lnTo>
                    <a:pt x="388340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33386" y="3425888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40" y="194170"/>
                  </a:moveTo>
                  <a:lnTo>
                    <a:pt x="383212" y="238692"/>
                  </a:lnTo>
                  <a:lnTo>
                    <a:pt x="368605" y="279562"/>
                  </a:lnTo>
                  <a:lnTo>
                    <a:pt x="345684" y="315614"/>
                  </a:lnTo>
                  <a:lnTo>
                    <a:pt x="315614" y="345684"/>
                  </a:lnTo>
                  <a:lnTo>
                    <a:pt x="279562" y="368605"/>
                  </a:lnTo>
                  <a:lnTo>
                    <a:pt x="238692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52"/>
                  </a:lnTo>
                  <a:lnTo>
                    <a:pt x="19735" y="108784"/>
                  </a:lnTo>
                  <a:lnTo>
                    <a:pt x="42656" y="72731"/>
                  </a:lnTo>
                  <a:lnTo>
                    <a:pt x="72726" y="42660"/>
                  </a:lnTo>
                  <a:lnTo>
                    <a:pt x="108778" y="19737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92" y="5128"/>
                  </a:lnTo>
                  <a:lnTo>
                    <a:pt x="279562" y="19737"/>
                  </a:lnTo>
                  <a:lnTo>
                    <a:pt x="315614" y="42660"/>
                  </a:lnTo>
                  <a:lnTo>
                    <a:pt x="345684" y="72731"/>
                  </a:lnTo>
                  <a:lnTo>
                    <a:pt x="368605" y="108784"/>
                  </a:lnTo>
                  <a:lnTo>
                    <a:pt x="383212" y="149652"/>
                  </a:lnTo>
                  <a:lnTo>
                    <a:pt x="388340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27557" y="3037560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0"/>
                  </a:moveTo>
                  <a:lnTo>
                    <a:pt x="0" y="388327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33386" y="420256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40" y="194170"/>
                  </a:moveTo>
                  <a:lnTo>
                    <a:pt x="383212" y="238692"/>
                  </a:lnTo>
                  <a:lnTo>
                    <a:pt x="368605" y="279562"/>
                  </a:lnTo>
                  <a:lnTo>
                    <a:pt x="345684" y="315614"/>
                  </a:lnTo>
                  <a:lnTo>
                    <a:pt x="315614" y="345684"/>
                  </a:lnTo>
                  <a:lnTo>
                    <a:pt x="279562" y="368605"/>
                  </a:lnTo>
                  <a:lnTo>
                    <a:pt x="238692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92" y="5128"/>
                  </a:lnTo>
                  <a:lnTo>
                    <a:pt x="279562" y="19735"/>
                  </a:lnTo>
                  <a:lnTo>
                    <a:pt x="315614" y="42656"/>
                  </a:lnTo>
                  <a:lnTo>
                    <a:pt x="345684" y="72726"/>
                  </a:lnTo>
                  <a:lnTo>
                    <a:pt x="368605" y="108778"/>
                  </a:lnTo>
                  <a:lnTo>
                    <a:pt x="383212" y="149648"/>
                  </a:lnTo>
                  <a:lnTo>
                    <a:pt x="388340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427557" y="3814229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0"/>
                  </a:moveTo>
                  <a:lnTo>
                    <a:pt x="0" y="38834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45045" y="2455049"/>
              <a:ext cx="582930" cy="194310"/>
            </a:xfrm>
            <a:custGeom>
              <a:avLst/>
              <a:gdLst/>
              <a:ahLst/>
              <a:cxnLst/>
              <a:rect l="l" t="t" r="r" b="b"/>
              <a:pathLst>
                <a:path w="582929" h="194310">
                  <a:moveTo>
                    <a:pt x="0" y="0"/>
                  </a:moveTo>
                  <a:lnTo>
                    <a:pt x="582510" y="19417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56717" y="381422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27" y="194170"/>
                  </a:moveTo>
                  <a:lnTo>
                    <a:pt x="383199" y="238692"/>
                  </a:lnTo>
                  <a:lnTo>
                    <a:pt x="368592" y="279562"/>
                  </a:lnTo>
                  <a:lnTo>
                    <a:pt x="345672" y="315614"/>
                  </a:lnTo>
                  <a:lnTo>
                    <a:pt x="315604" y="345684"/>
                  </a:lnTo>
                  <a:lnTo>
                    <a:pt x="279554" y="368605"/>
                  </a:lnTo>
                  <a:lnTo>
                    <a:pt x="238687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87" y="5128"/>
                  </a:lnTo>
                  <a:lnTo>
                    <a:pt x="279554" y="19735"/>
                  </a:lnTo>
                  <a:lnTo>
                    <a:pt x="315604" y="42656"/>
                  </a:lnTo>
                  <a:lnTo>
                    <a:pt x="345672" y="72726"/>
                  </a:lnTo>
                  <a:lnTo>
                    <a:pt x="368592" y="108778"/>
                  </a:lnTo>
                  <a:lnTo>
                    <a:pt x="383199" y="149648"/>
                  </a:lnTo>
                  <a:lnTo>
                    <a:pt x="388327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50888" y="3620058"/>
              <a:ext cx="582930" cy="194310"/>
            </a:xfrm>
            <a:custGeom>
              <a:avLst/>
              <a:gdLst/>
              <a:ahLst/>
              <a:cxnLst/>
              <a:rect l="l" t="t" r="r" b="b"/>
              <a:pathLst>
                <a:path w="582929" h="194310">
                  <a:moveTo>
                    <a:pt x="582498" y="0"/>
                  </a:moveTo>
                  <a:lnTo>
                    <a:pt x="0" y="19417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10068" y="381422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27" y="194170"/>
                  </a:moveTo>
                  <a:lnTo>
                    <a:pt x="383199" y="238692"/>
                  </a:lnTo>
                  <a:lnTo>
                    <a:pt x="368592" y="279562"/>
                  </a:lnTo>
                  <a:lnTo>
                    <a:pt x="345671" y="315614"/>
                  </a:lnTo>
                  <a:lnTo>
                    <a:pt x="315601" y="345684"/>
                  </a:lnTo>
                  <a:lnTo>
                    <a:pt x="279549" y="368605"/>
                  </a:lnTo>
                  <a:lnTo>
                    <a:pt x="238679" y="383212"/>
                  </a:lnTo>
                  <a:lnTo>
                    <a:pt x="194157" y="388340"/>
                  </a:lnTo>
                  <a:lnTo>
                    <a:pt x="149640" y="383212"/>
                  </a:lnTo>
                  <a:lnTo>
                    <a:pt x="108773" y="368605"/>
                  </a:lnTo>
                  <a:lnTo>
                    <a:pt x="72723" y="345684"/>
                  </a:lnTo>
                  <a:lnTo>
                    <a:pt x="42655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5" y="72726"/>
                  </a:lnTo>
                  <a:lnTo>
                    <a:pt x="72723" y="42656"/>
                  </a:lnTo>
                  <a:lnTo>
                    <a:pt x="108773" y="19735"/>
                  </a:lnTo>
                  <a:lnTo>
                    <a:pt x="149640" y="5128"/>
                  </a:lnTo>
                  <a:lnTo>
                    <a:pt x="194157" y="0"/>
                  </a:lnTo>
                  <a:lnTo>
                    <a:pt x="238679" y="5128"/>
                  </a:lnTo>
                  <a:lnTo>
                    <a:pt x="279549" y="19735"/>
                  </a:lnTo>
                  <a:lnTo>
                    <a:pt x="315601" y="42656"/>
                  </a:lnTo>
                  <a:lnTo>
                    <a:pt x="345671" y="72726"/>
                  </a:lnTo>
                  <a:lnTo>
                    <a:pt x="368592" y="108778"/>
                  </a:lnTo>
                  <a:lnTo>
                    <a:pt x="383199" y="149648"/>
                  </a:lnTo>
                  <a:lnTo>
                    <a:pt x="388327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10068" y="459091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27" y="194157"/>
                  </a:moveTo>
                  <a:lnTo>
                    <a:pt x="383199" y="238679"/>
                  </a:lnTo>
                  <a:lnTo>
                    <a:pt x="368592" y="279549"/>
                  </a:lnTo>
                  <a:lnTo>
                    <a:pt x="345671" y="315601"/>
                  </a:lnTo>
                  <a:lnTo>
                    <a:pt x="315601" y="345671"/>
                  </a:lnTo>
                  <a:lnTo>
                    <a:pt x="279549" y="368592"/>
                  </a:lnTo>
                  <a:lnTo>
                    <a:pt x="238679" y="383199"/>
                  </a:lnTo>
                  <a:lnTo>
                    <a:pt x="194157" y="388327"/>
                  </a:lnTo>
                  <a:lnTo>
                    <a:pt x="149640" y="383199"/>
                  </a:lnTo>
                  <a:lnTo>
                    <a:pt x="108773" y="368592"/>
                  </a:lnTo>
                  <a:lnTo>
                    <a:pt x="72723" y="345671"/>
                  </a:lnTo>
                  <a:lnTo>
                    <a:pt x="42655" y="315601"/>
                  </a:lnTo>
                  <a:lnTo>
                    <a:pt x="19735" y="279549"/>
                  </a:lnTo>
                  <a:lnTo>
                    <a:pt x="5128" y="238679"/>
                  </a:lnTo>
                  <a:lnTo>
                    <a:pt x="0" y="194157"/>
                  </a:lnTo>
                  <a:lnTo>
                    <a:pt x="5128" y="149640"/>
                  </a:lnTo>
                  <a:lnTo>
                    <a:pt x="19735" y="108773"/>
                  </a:lnTo>
                  <a:lnTo>
                    <a:pt x="42655" y="72723"/>
                  </a:lnTo>
                  <a:lnTo>
                    <a:pt x="72723" y="42655"/>
                  </a:lnTo>
                  <a:lnTo>
                    <a:pt x="108773" y="19735"/>
                  </a:lnTo>
                  <a:lnTo>
                    <a:pt x="149640" y="5128"/>
                  </a:lnTo>
                  <a:lnTo>
                    <a:pt x="194157" y="0"/>
                  </a:lnTo>
                  <a:lnTo>
                    <a:pt x="238679" y="5128"/>
                  </a:lnTo>
                  <a:lnTo>
                    <a:pt x="279549" y="19735"/>
                  </a:lnTo>
                  <a:lnTo>
                    <a:pt x="315601" y="42655"/>
                  </a:lnTo>
                  <a:lnTo>
                    <a:pt x="345671" y="72723"/>
                  </a:lnTo>
                  <a:lnTo>
                    <a:pt x="368592" y="108773"/>
                  </a:lnTo>
                  <a:lnTo>
                    <a:pt x="383199" y="149640"/>
                  </a:lnTo>
                  <a:lnTo>
                    <a:pt x="388327" y="194157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04225" y="4202569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0"/>
                  </a:moveTo>
                  <a:lnTo>
                    <a:pt x="0" y="38834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21727" y="3620058"/>
              <a:ext cx="582930" cy="194310"/>
            </a:xfrm>
            <a:custGeom>
              <a:avLst/>
              <a:gdLst/>
              <a:ahLst/>
              <a:cxnLst/>
              <a:rect l="l" t="t" r="r" b="b"/>
              <a:pathLst>
                <a:path w="582929" h="194310">
                  <a:moveTo>
                    <a:pt x="0" y="0"/>
                  </a:moveTo>
                  <a:lnTo>
                    <a:pt x="582498" y="19417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33386" y="4979238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40" y="194170"/>
                  </a:moveTo>
                  <a:lnTo>
                    <a:pt x="383212" y="238692"/>
                  </a:lnTo>
                  <a:lnTo>
                    <a:pt x="368605" y="279562"/>
                  </a:lnTo>
                  <a:lnTo>
                    <a:pt x="345684" y="315614"/>
                  </a:lnTo>
                  <a:lnTo>
                    <a:pt x="315614" y="345684"/>
                  </a:lnTo>
                  <a:lnTo>
                    <a:pt x="279562" y="368605"/>
                  </a:lnTo>
                  <a:lnTo>
                    <a:pt x="238692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92" y="5128"/>
                  </a:lnTo>
                  <a:lnTo>
                    <a:pt x="279562" y="19735"/>
                  </a:lnTo>
                  <a:lnTo>
                    <a:pt x="315614" y="42656"/>
                  </a:lnTo>
                  <a:lnTo>
                    <a:pt x="345684" y="72726"/>
                  </a:lnTo>
                  <a:lnTo>
                    <a:pt x="368605" y="108778"/>
                  </a:lnTo>
                  <a:lnTo>
                    <a:pt x="383212" y="149648"/>
                  </a:lnTo>
                  <a:lnTo>
                    <a:pt x="388340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427557" y="4785068"/>
              <a:ext cx="582930" cy="194310"/>
            </a:xfrm>
            <a:custGeom>
              <a:avLst/>
              <a:gdLst/>
              <a:ahLst/>
              <a:cxnLst/>
              <a:rect l="l" t="t" r="r" b="b"/>
              <a:pathLst>
                <a:path w="582929" h="194310">
                  <a:moveTo>
                    <a:pt x="582510" y="0"/>
                  </a:moveTo>
                  <a:lnTo>
                    <a:pt x="0" y="19417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786736" y="4979238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340" y="194170"/>
                  </a:moveTo>
                  <a:lnTo>
                    <a:pt x="383212" y="238692"/>
                  </a:lnTo>
                  <a:lnTo>
                    <a:pt x="368605" y="279562"/>
                  </a:lnTo>
                  <a:lnTo>
                    <a:pt x="345684" y="315614"/>
                  </a:lnTo>
                  <a:lnTo>
                    <a:pt x="315614" y="345684"/>
                  </a:lnTo>
                  <a:lnTo>
                    <a:pt x="279562" y="368605"/>
                  </a:lnTo>
                  <a:lnTo>
                    <a:pt x="238692" y="383212"/>
                  </a:lnTo>
                  <a:lnTo>
                    <a:pt x="194170" y="388340"/>
                  </a:lnTo>
                  <a:lnTo>
                    <a:pt x="149648" y="383212"/>
                  </a:lnTo>
                  <a:lnTo>
                    <a:pt x="108778" y="368605"/>
                  </a:lnTo>
                  <a:lnTo>
                    <a:pt x="72726" y="345684"/>
                  </a:lnTo>
                  <a:lnTo>
                    <a:pt x="42656" y="315614"/>
                  </a:lnTo>
                  <a:lnTo>
                    <a:pt x="19735" y="279562"/>
                  </a:lnTo>
                  <a:lnTo>
                    <a:pt x="5128" y="238692"/>
                  </a:lnTo>
                  <a:lnTo>
                    <a:pt x="0" y="194170"/>
                  </a:lnTo>
                  <a:lnTo>
                    <a:pt x="5128" y="149648"/>
                  </a:lnTo>
                  <a:lnTo>
                    <a:pt x="19735" y="108778"/>
                  </a:lnTo>
                  <a:lnTo>
                    <a:pt x="42656" y="72726"/>
                  </a:lnTo>
                  <a:lnTo>
                    <a:pt x="72726" y="42656"/>
                  </a:lnTo>
                  <a:lnTo>
                    <a:pt x="108778" y="19735"/>
                  </a:lnTo>
                  <a:lnTo>
                    <a:pt x="149648" y="5128"/>
                  </a:lnTo>
                  <a:lnTo>
                    <a:pt x="194170" y="0"/>
                  </a:lnTo>
                  <a:lnTo>
                    <a:pt x="238692" y="5128"/>
                  </a:lnTo>
                  <a:lnTo>
                    <a:pt x="279562" y="19735"/>
                  </a:lnTo>
                  <a:lnTo>
                    <a:pt x="315614" y="42656"/>
                  </a:lnTo>
                  <a:lnTo>
                    <a:pt x="345684" y="72726"/>
                  </a:lnTo>
                  <a:lnTo>
                    <a:pt x="368605" y="108778"/>
                  </a:lnTo>
                  <a:lnTo>
                    <a:pt x="383212" y="149648"/>
                  </a:lnTo>
                  <a:lnTo>
                    <a:pt x="388340" y="194170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398396" y="4785068"/>
              <a:ext cx="582930" cy="194310"/>
            </a:xfrm>
            <a:custGeom>
              <a:avLst/>
              <a:gdLst/>
              <a:ahLst/>
              <a:cxnLst/>
              <a:rect l="l" t="t" r="r" b="b"/>
              <a:pathLst>
                <a:path w="582929" h="194310">
                  <a:moveTo>
                    <a:pt x="0" y="0"/>
                  </a:moveTo>
                  <a:lnTo>
                    <a:pt x="582510" y="19417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2695016" y="4267534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5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71684" y="2325856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1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95090" y="2714153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2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71684" y="3102450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3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471684" y="3879045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4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695090" y="5820744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9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48492" y="4267342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6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471898" y="4655639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7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471898" y="5432233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8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355296" y="3490534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4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188688" y="5820530"/>
            <a:ext cx="2647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10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578489" y="2325429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1</a:t>
            </a:r>
            <a:endParaRPr sz="1650" dirty="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801894" y="2713726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2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355296" y="2713726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3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578702" y="3878831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5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355296" y="4267128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6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31891" y="3878831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7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131891" y="4655425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8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355296" y="5043722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9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848895" y="5043722"/>
            <a:ext cx="2647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110" dirty="0">
                <a:latin typeface="Tahoma"/>
                <a:cs typeface="Tahoma"/>
              </a:rPr>
              <a:t>10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112312" y="1898674"/>
            <a:ext cx="86423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0" dirty="0">
                <a:latin typeface="Tahoma"/>
                <a:cs typeface="Tahoma"/>
              </a:rPr>
              <a:t>Flow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105" dirty="0">
                <a:latin typeface="Tahoma"/>
                <a:cs typeface="Tahoma"/>
              </a:rPr>
              <a:t>graph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844545" y="1898674"/>
            <a:ext cx="11664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80" dirty="0">
                <a:latin typeface="Tahoma"/>
                <a:cs typeface="Tahoma"/>
              </a:rPr>
              <a:t>Dominator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tree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3697743" y="4882323"/>
            <a:ext cx="133350" cy="43180"/>
            <a:chOff x="3697743" y="4882323"/>
            <a:chExt cx="133350" cy="43180"/>
          </a:xfrm>
        </p:grpSpPr>
        <p:sp>
          <p:nvSpPr>
            <p:cNvPr id="104" name="object 104"/>
            <p:cNvSpPr/>
            <p:nvPr/>
          </p:nvSpPr>
          <p:spPr>
            <a:xfrm>
              <a:off x="3700956" y="4884756"/>
              <a:ext cx="127635" cy="38735"/>
            </a:xfrm>
            <a:custGeom>
              <a:avLst/>
              <a:gdLst/>
              <a:ahLst/>
              <a:cxnLst/>
              <a:rect l="l" t="t" r="r" b="b"/>
              <a:pathLst>
                <a:path w="127635" h="38735">
                  <a:moveTo>
                    <a:pt x="127552" y="38182"/>
                  </a:moveTo>
                  <a:lnTo>
                    <a:pt x="126040" y="37549"/>
                  </a:lnTo>
                  <a:lnTo>
                    <a:pt x="81381" y="21706"/>
                  </a:lnTo>
                  <a:lnTo>
                    <a:pt x="35519" y="8271"/>
                  </a:lnTo>
                  <a:lnTo>
                    <a:pt x="0" y="0"/>
                  </a:lnTo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00170" y="4884750"/>
              <a:ext cx="80010" cy="38735"/>
            </a:xfrm>
            <a:custGeom>
              <a:avLst/>
              <a:gdLst/>
              <a:ahLst/>
              <a:cxnLst/>
              <a:rect l="l" t="t" r="r" b="b"/>
              <a:pathLst>
                <a:path w="80010" h="38735">
                  <a:moveTo>
                    <a:pt x="79603" y="647"/>
                  </a:moveTo>
                  <a:lnTo>
                    <a:pt x="0" y="0"/>
                  </a:lnTo>
                  <a:lnTo>
                    <a:pt x="69900" y="38188"/>
                  </a:lnTo>
                  <a:lnTo>
                    <a:pt x="79603" y="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700170" y="4884750"/>
              <a:ext cx="80010" cy="38735"/>
            </a:xfrm>
            <a:custGeom>
              <a:avLst/>
              <a:gdLst/>
              <a:ahLst/>
              <a:cxnLst/>
              <a:rect l="l" t="t" r="r" b="b"/>
              <a:pathLst>
                <a:path w="80010" h="38735">
                  <a:moveTo>
                    <a:pt x="79603" y="647"/>
                  </a:moveTo>
                  <a:lnTo>
                    <a:pt x="0" y="0"/>
                  </a:lnTo>
                  <a:lnTo>
                    <a:pt x="69900" y="38188"/>
                  </a:lnTo>
                  <a:lnTo>
                    <a:pt x="79603" y="647"/>
                  </a:lnTo>
                  <a:close/>
                </a:path>
              </a:pathLst>
            </a:custGeom>
            <a:ln w="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108" name="object 108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8150" y="1258338"/>
            <a:ext cx="23977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Natural</a:t>
            </a:r>
            <a:r>
              <a:rPr spc="-50" dirty="0"/>
              <a:t> </a:t>
            </a:r>
            <a:r>
              <a:rPr spc="1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4" y="1828802"/>
            <a:ext cx="8153396" cy="55694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99085" algn="just">
              <a:lnSpc>
                <a:spcPct val="147000"/>
              </a:lnSpc>
              <a:spcBef>
                <a:spcPts val="9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Loops can be specified in a source program in many different ways: they can be written as for-loops, while-loops, or repeat-loops; they can even be defined using labels and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goto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statements. </a:t>
            </a:r>
          </a:p>
          <a:p>
            <a:pPr marL="12700" marR="299085" algn="just">
              <a:lnSpc>
                <a:spcPct val="147000"/>
              </a:lnSpc>
              <a:spcBef>
                <a:spcPts val="90"/>
              </a:spcBef>
            </a:pP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12700" marR="299085" algn="just">
              <a:lnSpc>
                <a:spcPct val="147000"/>
              </a:lnSpc>
              <a:spcBef>
                <a:spcPts val="9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 a program-analysis point of view, it does not matter how the loops appear in the source code. What matters is whether they have the properties that enable easy optimization. </a:t>
            </a:r>
          </a:p>
          <a:p>
            <a:pPr marL="12700" marR="299085" algn="just">
              <a:lnSpc>
                <a:spcPct val="147000"/>
              </a:lnSpc>
              <a:spcBef>
                <a:spcPts val="90"/>
              </a:spcBef>
            </a:pP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12700" marR="299085" algn="just">
              <a:lnSpc>
                <a:spcPct val="147000"/>
              </a:lnSpc>
              <a:spcBef>
                <a:spcPts val="9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particular, we care about whether a loop has a single-entry node; if it does, compiler analyses can assume certain initial conditions to hold at the beginning of each iteration through the loop. 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47500"/>
              </a:lnSpc>
              <a:spcBef>
                <a:spcPts val="5"/>
              </a:spcBef>
              <a:tabLst>
                <a:tab pos="1472565" algn="l"/>
                <a:tab pos="2980055" algn="l"/>
                <a:tab pos="5464810" algn="l"/>
              </a:tabLst>
            </a:pPr>
            <a:r>
              <a:rPr sz="1500" spc="5" dirty="0">
                <a:latin typeface="Microsoft Sans Serif"/>
                <a:cs typeface="Microsoft Sans Serif"/>
              </a:rPr>
              <a:t>	</a:t>
            </a:r>
            <a:endParaRPr sz="15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5361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269F-81F3-4D63-9AAD-BC81FF07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837" y="750845"/>
            <a:ext cx="5749163" cy="892552"/>
          </a:xfrm>
        </p:spPr>
        <p:txBody>
          <a:bodyPr/>
          <a:lstStyle/>
          <a:p>
            <a:r>
              <a:rPr lang="en-US" dirty="0"/>
              <a:t>Properties of Natural Loops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9C96C-9A55-4C98-8D3F-2797450D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371600"/>
            <a:ext cx="8382000" cy="4567404"/>
          </a:xfrm>
        </p:spPr>
        <p:txBody>
          <a:bodyPr/>
          <a:lstStyle/>
          <a:p>
            <a:pPr marL="12700" marR="299085">
              <a:lnSpc>
                <a:spcPct val="147000"/>
              </a:lnSpc>
              <a:spcBef>
                <a:spcPts val="9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opportunity motivates the need for the definition of a "natural loop."</a:t>
            </a:r>
            <a:endParaRPr lang="en-US" sz="2000" dirty="0">
              <a:latin typeface="Microsoft Sans Serif"/>
              <a:cs typeface="Microsoft Sans Serif"/>
            </a:endParaRPr>
          </a:p>
          <a:p>
            <a:pPr algn="just"/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natural loop is defined by two essential properties.</a:t>
            </a:r>
          </a:p>
          <a:p>
            <a:pPr algn="just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  It must have a single-entry node, called the header. This entry node dominates all nodes in the loop, or it would not be the sole entry to the loop.</a:t>
            </a:r>
          </a:p>
          <a:p>
            <a:pPr algn="just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There must be a back edge that enters the loop header. Otherwise, it is not possible for the flow of control to return to the header directly from the "loop"; i.e., there really is no loop. Given a back edge n -&gt;• d, we define the natural loop of the edge to be d plus the set of nodes that can reach n without going through d. Node d is the header of the loop.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009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870" y="1144038"/>
            <a:ext cx="404812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Finding</a:t>
            </a:r>
            <a:r>
              <a:rPr spc="-20" dirty="0"/>
              <a:t> </a:t>
            </a:r>
            <a:r>
              <a:rPr spc="5" dirty="0"/>
              <a:t>natural</a:t>
            </a:r>
            <a:r>
              <a:rPr spc="-10" dirty="0"/>
              <a:t> </a:t>
            </a:r>
            <a:r>
              <a:rPr spc="10" dirty="0"/>
              <a:t>loop</a:t>
            </a:r>
            <a:r>
              <a:rPr spc="-5" dirty="0"/>
              <a:t> </a:t>
            </a:r>
            <a:r>
              <a:rPr spc="5" dirty="0"/>
              <a:t>of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3226" y="1297584"/>
            <a:ext cx="402336" cy="237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4726" y="1213764"/>
            <a:ext cx="211836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53133" y="2152242"/>
            <a:ext cx="2339975" cy="12801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74320" marR="5080" indent="-262255">
              <a:lnSpc>
                <a:spcPct val="103499"/>
              </a:lnSpc>
              <a:spcBef>
                <a:spcPts val="50"/>
              </a:spcBef>
              <a:tabLst>
                <a:tab pos="2197100" algn="l"/>
                <a:tab pos="22409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procedur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inse</a:t>
            </a:r>
            <a:r>
              <a:rPr sz="2000" spc="90" dirty="0">
                <a:latin typeface="Microsoft Sans Serif"/>
                <a:cs typeface="Microsoft Sans Serif"/>
              </a:rPr>
              <a:t>r</a:t>
            </a:r>
            <a:r>
              <a:rPr sz="200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(</a:t>
            </a:r>
            <a:r>
              <a:rPr sz="2000" dirty="0">
                <a:latin typeface="Microsoft Sans Serif"/>
                <a:cs typeface="Microsoft Sans Serif"/>
              </a:rPr>
              <a:t>		</a:t>
            </a:r>
            <a:r>
              <a:rPr sz="2000" spc="5" dirty="0">
                <a:latin typeface="Microsoft Sans Serif"/>
                <a:cs typeface="Microsoft Sans Serif"/>
              </a:rPr>
              <a:t>) 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(not	</a:t>
            </a:r>
            <a:r>
              <a:rPr sz="2000" spc="10" dirty="0"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Microsoft Sans Serif"/>
              <a:cs typeface="Microsoft Sans Serif"/>
            </a:endParaRPr>
          </a:p>
          <a:p>
            <a:pPr marL="536575">
              <a:lnSpc>
                <a:spcPct val="100000"/>
              </a:lnSpc>
              <a:tabLst>
                <a:tab pos="145034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push(	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1547" y="5300826"/>
            <a:ext cx="11176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3133" y="4985358"/>
            <a:ext cx="1451610" cy="12807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430530">
              <a:lnSpc>
                <a:spcPct val="103499"/>
              </a:lnSpc>
              <a:spcBef>
                <a:spcPts val="50"/>
              </a:spcBef>
              <a:tabLst>
                <a:tab pos="92646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inse</a:t>
            </a:r>
            <a:r>
              <a:rPr sz="2000" spc="90" dirty="0">
                <a:latin typeface="Microsoft Sans Serif"/>
                <a:cs typeface="Microsoft Sans Serif"/>
              </a:rPr>
              <a:t>r</a:t>
            </a:r>
            <a:r>
              <a:rPr sz="200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(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5" dirty="0">
                <a:latin typeface="Microsoft Sans Serif"/>
                <a:cs typeface="Microsoft Sans Serif"/>
              </a:rPr>
              <a:t>)  while </a:t>
            </a:r>
            <a:r>
              <a:rPr sz="2000" spc="10" dirty="0">
                <a:latin typeface="Microsoft Sans Serif"/>
                <a:cs typeface="Microsoft Sans Serif"/>
              </a:rPr>
              <a:t>(</a:t>
            </a:r>
            <a:endParaRPr sz="2000">
              <a:latin typeface="Microsoft Sans Serif"/>
              <a:cs typeface="Microsoft Sans Serif"/>
            </a:endParaRPr>
          </a:p>
          <a:p>
            <a:pPr marL="274320" marR="5080" indent="340995">
              <a:lnSpc>
                <a:spcPct val="103000"/>
              </a:lnSpc>
              <a:spcBef>
                <a:spcPts val="10"/>
              </a:spcBef>
            </a:pP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pop()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(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2382" y="5930238"/>
            <a:ext cx="11499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5029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)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inse</a:t>
            </a:r>
            <a:r>
              <a:rPr sz="2000" spc="90" dirty="0">
                <a:latin typeface="Microsoft Sans Serif"/>
                <a:cs typeface="Microsoft Sans Serif"/>
              </a:rPr>
              <a:t>r</a:t>
            </a:r>
            <a:r>
              <a:rPr sz="200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(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10" dirty="0"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10" name="object 10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8150" y="1258338"/>
            <a:ext cx="23977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Natural</a:t>
            </a:r>
            <a:r>
              <a:rPr spc="-50" dirty="0"/>
              <a:t> </a:t>
            </a:r>
            <a:r>
              <a:rPr spc="1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830" y="2081151"/>
            <a:ext cx="7654925" cy="26891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99085">
              <a:lnSpc>
                <a:spcPct val="147000"/>
              </a:lnSpc>
              <a:spcBef>
                <a:spcPts val="90"/>
              </a:spcBef>
            </a:pPr>
            <a:r>
              <a:rPr sz="2000" spc="2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single</a:t>
            </a:r>
            <a:r>
              <a:rPr sz="2000" spc="20" dirty="0">
                <a:latin typeface="Microsoft Sans Serif"/>
                <a:cs typeface="Microsoft Sans Serif"/>
              </a:rPr>
              <a:t> entry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point,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20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header</a:t>
            </a:r>
            <a:r>
              <a:rPr sz="2000" spc="10" dirty="0">
                <a:latin typeface="Microsoft Sans Serif"/>
                <a:cs typeface="Microsoft Sans Serif"/>
              </a:rPr>
              <a:t>,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which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dominates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endParaRPr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latin typeface="Microsoft Sans Serif"/>
                <a:cs typeface="Microsoft Sans Serif"/>
              </a:rPr>
              <a:t>There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must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path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back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header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 marR="342265">
              <a:lnSpc>
                <a:spcPct val="147500"/>
              </a:lnSpc>
              <a:spcBef>
                <a:spcPts val="5"/>
              </a:spcBef>
            </a:pPr>
            <a:r>
              <a:rPr sz="2000" spc="10" dirty="0">
                <a:latin typeface="Microsoft Sans Serif"/>
                <a:cs typeface="Microsoft Sans Serif"/>
              </a:rPr>
              <a:t>Loops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found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by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searching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edges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which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their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heads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dominate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their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tails,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called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backedges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8821" y="1262910"/>
            <a:ext cx="382841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Natural</a:t>
            </a:r>
            <a:r>
              <a:rPr spc="-5" dirty="0"/>
              <a:t> </a:t>
            </a:r>
            <a:r>
              <a:rPr spc="10" dirty="0"/>
              <a:t>loops</a:t>
            </a:r>
            <a:r>
              <a:rPr spc="-10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2082650"/>
            <a:ext cx="7844790" cy="395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45415">
              <a:lnSpc>
                <a:spcPct val="147500"/>
              </a:lnSpc>
              <a:spcBef>
                <a:spcPts val="90"/>
              </a:spcBef>
            </a:pPr>
            <a:r>
              <a:rPr sz="2000" spc="20" dirty="0">
                <a:latin typeface="Microsoft Sans Serif"/>
                <a:cs typeface="Microsoft Sans Serif"/>
              </a:rPr>
              <a:t>When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two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backedges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go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same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header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node,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may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join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resulting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589915">
              <a:lnSpc>
                <a:spcPct val="147500"/>
              </a:lnSpc>
            </a:pPr>
            <a:r>
              <a:rPr sz="2000" spc="20" dirty="0">
                <a:latin typeface="Microsoft Sans Serif"/>
                <a:cs typeface="Microsoft Sans Serif"/>
              </a:rPr>
              <a:t>When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consider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two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natural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loops,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they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either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completely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disjoint</a:t>
            </a:r>
            <a:r>
              <a:rPr sz="2000" spc="10" dirty="0">
                <a:latin typeface="Microsoft Sans Serif"/>
                <a:cs typeface="Microsoft Sans Serif"/>
              </a:rPr>
              <a:t> 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one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nested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inside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other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nested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called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inner</a:t>
            </a:r>
            <a:r>
              <a:rPr sz="20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loop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47000"/>
              </a:lnSpc>
              <a:spcBef>
                <a:spcPts val="5"/>
              </a:spcBef>
            </a:pPr>
            <a:r>
              <a:rPr sz="2000" spc="2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program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spends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most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its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time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inside </a:t>
            </a:r>
            <a:r>
              <a:rPr sz="2000" spc="5" dirty="0">
                <a:latin typeface="Microsoft Sans Serif"/>
                <a:cs typeface="Microsoft Sans Serif"/>
              </a:rPr>
              <a:t>loops,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so</a:t>
            </a:r>
            <a:r>
              <a:rPr sz="2000" spc="10" dirty="0">
                <a:latin typeface="Microsoft Sans Serif"/>
                <a:cs typeface="Microsoft Sans Serif"/>
              </a:rPr>
              <a:t> loops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 </a:t>
            </a:r>
            <a:r>
              <a:rPr sz="2000" spc="5" dirty="0">
                <a:latin typeface="Microsoft Sans Serif"/>
                <a:cs typeface="Microsoft Sans Serif"/>
              </a:rPr>
              <a:t>target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optimizations.</a:t>
            </a:r>
            <a:r>
              <a:rPr sz="2000" spc="18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especially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holds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inner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loops!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7461" y="755417"/>
            <a:ext cx="2736215" cy="46230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10" dirty="0"/>
              <a:t>Three rules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760982" y="1696566"/>
            <a:ext cx="7764018" cy="39536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spc="10" dirty="0">
                <a:latin typeface="Microsoft Sans Serif"/>
                <a:cs typeface="Microsoft Sans Serif"/>
              </a:rPr>
              <a:t>Code </a:t>
            </a:r>
            <a:r>
              <a:rPr sz="2000" spc="10" dirty="0">
                <a:latin typeface="Microsoft Sans Serif"/>
                <a:cs typeface="Microsoft Sans Serif"/>
              </a:rPr>
              <a:t>Optimiz</a:t>
            </a:r>
            <a:r>
              <a:rPr lang="en-US" sz="2000" spc="10" dirty="0">
                <a:latin typeface="Microsoft Sans Serif"/>
                <a:cs typeface="Microsoft Sans Serif"/>
              </a:rPr>
              <a:t>ation follows three rules</a:t>
            </a:r>
            <a:r>
              <a:rPr lang="en-US" sz="2000" spc="-5" dirty="0">
                <a:latin typeface="Microsoft Sans Serif"/>
                <a:cs typeface="Microsoft Sans Serif"/>
              </a:rPr>
              <a:t>:</a:t>
            </a:r>
            <a:endParaRPr lang="en-US" sz="2000" spc="-1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750" dirty="0">
              <a:latin typeface="Microsoft Sans Serif"/>
              <a:cs typeface="Microsoft Sans Serif"/>
            </a:endParaRPr>
          </a:p>
          <a:p>
            <a:pPr marL="373380" indent="-273050"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000" dirty="0">
                <a:latin typeface="Microsoft Sans Serif"/>
                <a:cs typeface="Microsoft Sans Serif"/>
              </a:rPr>
              <a:t>The output code must not, in any way, change the meaning of the program.</a:t>
            </a:r>
          </a:p>
          <a:p>
            <a:pPr marL="100330">
              <a:spcBef>
                <a:spcPts val="5"/>
              </a:spcBef>
              <a:tabLst>
                <a:tab pos="373380" algn="l"/>
                <a:tab pos="374015" algn="l"/>
              </a:tabLst>
            </a:pPr>
            <a:endParaRPr lang="en-US" sz="2000" dirty="0">
              <a:latin typeface="Microsoft Sans Serif"/>
              <a:cs typeface="Microsoft Sans Serif"/>
            </a:endParaRPr>
          </a:p>
          <a:p>
            <a:pPr marL="373380" indent="-273050"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000" dirty="0">
                <a:latin typeface="Microsoft Sans Serif"/>
                <a:cs typeface="Microsoft Sans Serif"/>
              </a:rPr>
              <a:t>Optimization should increase the speed of the program and if possible, the program should demand less number of resources.</a:t>
            </a:r>
          </a:p>
          <a:p>
            <a:pPr marL="100330">
              <a:spcBef>
                <a:spcPts val="5"/>
              </a:spcBef>
              <a:tabLst>
                <a:tab pos="373380" algn="l"/>
                <a:tab pos="374015" algn="l"/>
              </a:tabLst>
            </a:pPr>
            <a:endParaRPr lang="en-US" sz="2000" dirty="0">
              <a:latin typeface="Microsoft Sans Serif"/>
              <a:cs typeface="Microsoft Sans Serif"/>
            </a:endParaRPr>
          </a:p>
          <a:p>
            <a:pPr marL="373380" indent="-273050"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000" dirty="0">
                <a:latin typeface="Microsoft Sans Serif"/>
                <a:cs typeface="Microsoft Sans Serif"/>
              </a:rPr>
              <a:t>Optimization should itself be fast and should not delay the overall compiling process.</a:t>
            </a:r>
          </a:p>
          <a:p>
            <a:pPr marL="373380" indent="-273050"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endParaRPr sz="2750" dirty="0">
              <a:latin typeface="Microsoft Sans Serif"/>
              <a:cs typeface="Microsoft Sans Serif"/>
            </a:endParaRPr>
          </a:p>
          <a:p>
            <a:pPr marL="100330">
              <a:lnSpc>
                <a:spcPct val="100000"/>
              </a:lnSpc>
              <a:spcBef>
                <a:spcPts val="5"/>
              </a:spcBef>
              <a:tabLst>
                <a:tab pos="373380" algn="l"/>
                <a:tab pos="374015" algn="l"/>
              </a:tabLst>
            </a:pP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1401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2209-9746-4AC7-BDAA-82331C08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837" y="750845"/>
            <a:ext cx="4792725" cy="492443"/>
          </a:xfrm>
        </p:spPr>
        <p:txBody>
          <a:bodyPr/>
          <a:lstStyle/>
          <a:p>
            <a:pPr algn="ctr"/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5CE6-8C3B-4A8B-BD4C-600A93828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600200"/>
            <a:ext cx="8534400" cy="3662541"/>
          </a:xfrm>
        </p:spPr>
        <p:txBody>
          <a:bodyPr/>
          <a:lstStyle/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Constructing the natural loop of a back edge.</a:t>
            </a:r>
          </a:p>
          <a:p>
            <a:pPr algn="just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flow graph G and a back edge n -&gt; d.</a:t>
            </a:r>
          </a:p>
          <a:p>
            <a:pPr algn="just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The set loop consisting of all nodes in the natural loop of n -&gt; d.</a:t>
            </a:r>
          </a:p>
          <a:p>
            <a:pPr algn="just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Let loop be {n, d}. Mark d as "visited," so that the search does not reach beyond d. Perform a depth-first search on the reverse control-flow graph starting with node n. Insert all the nodes visited in this search into loop. This procedure finds all the nodes that reach n without going through 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742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341" y="1009926"/>
            <a:ext cx="390080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Our</a:t>
            </a:r>
            <a:r>
              <a:rPr spc="-20" dirty="0"/>
              <a:t> </a:t>
            </a:r>
            <a:r>
              <a:rPr spc="5" dirty="0"/>
              <a:t>example</a:t>
            </a:r>
            <a:r>
              <a:rPr spc="-40" dirty="0"/>
              <a:t> </a:t>
            </a:r>
            <a:r>
              <a:rPr spc="5" dirty="0"/>
              <a:t>revisited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3031820" y="1729002"/>
            <a:ext cx="3190875" cy="437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525"/>
              </a:lnSpc>
              <a:spcBef>
                <a:spcPts val="110"/>
              </a:spcBef>
            </a:pPr>
            <a:r>
              <a:rPr sz="1300" spc="-30" dirty="0">
                <a:latin typeface="Verdana"/>
                <a:cs typeface="Verdana"/>
              </a:rPr>
              <a:t>Flow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graph</a:t>
            </a:r>
            <a:endParaRPr sz="1300">
              <a:latin typeface="Verdana"/>
              <a:cs typeface="Verdana"/>
            </a:endParaRPr>
          </a:p>
          <a:p>
            <a:pPr marL="2022475">
              <a:lnSpc>
                <a:spcPts val="1705"/>
              </a:lnSpc>
            </a:pPr>
            <a:r>
              <a:rPr sz="1450" spc="5" dirty="0">
                <a:latin typeface="Microsoft Sans Serif"/>
                <a:cs typeface="Microsoft Sans Serif"/>
              </a:rPr>
              <a:t>Natural</a:t>
            </a:r>
            <a:r>
              <a:rPr sz="1450" spc="-3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loops: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250162" y="2374262"/>
            <a:ext cx="4044950" cy="9372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51130">
              <a:lnSpc>
                <a:spcPct val="103600"/>
              </a:lnSpc>
              <a:spcBef>
                <a:spcPts val="60"/>
              </a:spcBef>
            </a:pPr>
            <a:r>
              <a:rPr sz="1450" spc="5" dirty="0">
                <a:latin typeface="Microsoft Sans Serif"/>
                <a:cs typeface="Microsoft Sans Serif"/>
              </a:rPr>
              <a:t>1.</a:t>
            </a:r>
            <a:r>
              <a:rPr sz="1450" spc="15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backedge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10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−&gt;</a:t>
            </a:r>
            <a:r>
              <a:rPr sz="1450" spc="15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7:</a:t>
            </a:r>
            <a:r>
              <a:rPr sz="1450" spc="4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{7,8,10}</a:t>
            </a:r>
            <a:r>
              <a:rPr sz="1450" spc="35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(the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inner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loop) </a:t>
            </a:r>
            <a:r>
              <a:rPr sz="1450" spc="-375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2.</a:t>
            </a:r>
            <a:r>
              <a:rPr sz="1450" spc="15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backedge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7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−&gt;</a:t>
            </a:r>
            <a:r>
              <a:rPr sz="1450" spc="15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4: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{4,5,6,7,8,10}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50" spc="5" dirty="0">
                <a:latin typeface="Microsoft Sans Serif"/>
                <a:cs typeface="Microsoft Sans Serif"/>
              </a:rPr>
              <a:t>3.</a:t>
            </a:r>
            <a:r>
              <a:rPr sz="1450" spc="15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backedges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4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−&gt;</a:t>
            </a:r>
            <a:r>
              <a:rPr sz="1450" spc="15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3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and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8</a:t>
            </a:r>
            <a:r>
              <a:rPr sz="1450" spc="15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−&gt;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3: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{3,4,5,6,7,8,10}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5" dirty="0">
                <a:latin typeface="Microsoft Sans Serif"/>
                <a:cs typeface="Microsoft Sans Serif"/>
              </a:rPr>
              <a:t>4.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backedge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9</a:t>
            </a:r>
            <a:r>
              <a:rPr sz="1450" spc="25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−&gt;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1:</a:t>
            </a:r>
            <a:r>
              <a:rPr sz="1450" spc="25" dirty="0">
                <a:latin typeface="Microsoft Sans Serif"/>
                <a:cs typeface="Microsoft Sans Serif"/>
              </a:rPr>
              <a:t> </a:t>
            </a:r>
            <a:r>
              <a:rPr sz="1450" spc="10" dirty="0">
                <a:latin typeface="Microsoft Sans Serif"/>
                <a:cs typeface="Microsoft Sans Serif"/>
              </a:rPr>
              <a:t>the</a:t>
            </a:r>
            <a:r>
              <a:rPr sz="1450" spc="2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entire</a:t>
            </a:r>
            <a:r>
              <a:rPr sz="1450" spc="20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flow</a:t>
            </a:r>
            <a:r>
              <a:rPr sz="1450" spc="30" dirty="0">
                <a:latin typeface="Microsoft Sans Serif"/>
                <a:cs typeface="Microsoft Sans Serif"/>
              </a:rPr>
              <a:t> </a:t>
            </a:r>
            <a:r>
              <a:rPr sz="1450" spc="5" dirty="0">
                <a:latin typeface="Microsoft Sans Serif"/>
                <a:cs typeface="Microsoft Sans Serif"/>
              </a:rPr>
              <a:t>graph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72" name="object 72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6AB61A1A-D66E-4637-8E77-4C69F5DA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464" y="2166516"/>
            <a:ext cx="2992735" cy="400568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194" y="1038882"/>
            <a:ext cx="397573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Reducible</a:t>
            </a:r>
            <a:r>
              <a:rPr spc="-45" dirty="0"/>
              <a:t> </a:t>
            </a:r>
            <a:r>
              <a:rPr spc="-5" dirty="0"/>
              <a:t>flow</a:t>
            </a:r>
            <a:r>
              <a:rPr spc="-15" dirty="0"/>
              <a:t> </a:t>
            </a:r>
            <a:r>
              <a:rPr spc="1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39" y="1858622"/>
            <a:ext cx="7647305" cy="4405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16230">
              <a:lnSpc>
                <a:spcPct val="147500"/>
              </a:lnSpc>
              <a:spcBef>
                <a:spcPts val="90"/>
              </a:spcBef>
            </a:pPr>
            <a:r>
              <a:rPr sz="2000" spc="2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flow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graph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reducible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when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edges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partitioned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into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forward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edges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backedges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47000"/>
              </a:lnSpc>
            </a:pPr>
            <a:r>
              <a:rPr sz="2000" spc="15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forward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edges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must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form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acyclic</a:t>
            </a:r>
            <a:r>
              <a:rPr sz="2000" dirty="0">
                <a:latin typeface="Microsoft Sans Serif"/>
                <a:cs typeface="Microsoft Sans Serif"/>
              </a:rPr>
              <a:t> graph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which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every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node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reached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from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initial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node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Microsoft Sans Serif"/>
              <a:cs typeface="Microsoft Sans Serif"/>
            </a:endParaRPr>
          </a:p>
          <a:p>
            <a:pPr marL="12700" marR="577215">
              <a:lnSpc>
                <a:spcPct val="132000"/>
              </a:lnSpc>
            </a:pPr>
            <a:r>
              <a:rPr sz="2000" dirty="0">
                <a:latin typeface="Microsoft Sans Serif"/>
                <a:cs typeface="Microsoft Sans Serif"/>
              </a:rPr>
              <a:t>Exclusive </a:t>
            </a:r>
            <a:r>
              <a:rPr sz="2000" spc="10" dirty="0">
                <a:latin typeface="Microsoft Sans Serif"/>
                <a:cs typeface="Microsoft Sans Serif"/>
              </a:rPr>
              <a:t>use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structured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control-flow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such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if-then-else</a:t>
            </a:r>
            <a:r>
              <a:rPr sz="2000" spc="5" dirty="0">
                <a:latin typeface="Microsoft Sans Serif"/>
                <a:cs typeface="Microsoft Sans Serif"/>
              </a:rPr>
              <a:t>,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whil</a:t>
            </a:r>
            <a:r>
              <a:rPr sz="2450" spc="-5" dirty="0">
                <a:latin typeface="Courier New"/>
                <a:cs typeface="Courier New"/>
              </a:rPr>
              <a:t>e</a:t>
            </a:r>
            <a:r>
              <a:rPr sz="2450" spc="-900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brea</a:t>
            </a:r>
            <a:r>
              <a:rPr sz="2450" spc="-5" dirty="0">
                <a:latin typeface="Courier New"/>
                <a:cs typeface="Courier New"/>
              </a:rPr>
              <a:t>k</a:t>
            </a:r>
            <a:r>
              <a:rPr sz="2450" spc="-910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produce</a:t>
            </a:r>
            <a:r>
              <a:rPr sz="2000" spc="15" dirty="0">
                <a:latin typeface="Microsoft Sans Serif"/>
                <a:cs typeface="Microsoft Sans Serif"/>
              </a:rPr>
              <a:t>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reduci</a:t>
            </a:r>
            <a:r>
              <a:rPr sz="2000" spc="-30" dirty="0">
                <a:latin typeface="Microsoft Sans Serif"/>
                <a:cs typeface="Microsoft Sans Serif"/>
              </a:rPr>
              <a:t>b</a:t>
            </a:r>
            <a:r>
              <a:rPr sz="2000" spc="5" dirty="0">
                <a:latin typeface="Microsoft Sans Serif"/>
                <a:cs typeface="Microsoft Sans Serif"/>
              </a:rPr>
              <a:t>le  control-flow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Irreducible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control-flow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create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cannot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optimized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866" y="1448838"/>
            <a:ext cx="540639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Reducible</a:t>
            </a:r>
            <a:r>
              <a:rPr spc="-15" dirty="0"/>
              <a:t> </a:t>
            </a:r>
            <a:r>
              <a:rPr spc="-5" dirty="0"/>
              <a:t>flow</a:t>
            </a:r>
            <a:r>
              <a:rPr spc="5" dirty="0"/>
              <a:t> </a:t>
            </a:r>
            <a:r>
              <a:rPr spc="10" dirty="0"/>
              <a:t>graphs</a:t>
            </a:r>
            <a:r>
              <a:rPr spc="-15" dirty="0"/>
              <a:t> </a:t>
            </a:r>
            <a:r>
              <a:rPr spc="-30" dirty="0"/>
              <a:t>(cont’d)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13517" y="3793564"/>
            <a:ext cx="1407795" cy="1228090"/>
            <a:chOff x="3213517" y="3793564"/>
            <a:chExt cx="1407795" cy="1228090"/>
          </a:xfrm>
        </p:grpSpPr>
        <p:sp>
          <p:nvSpPr>
            <p:cNvPr id="4" name="object 4"/>
            <p:cNvSpPr/>
            <p:nvPr/>
          </p:nvSpPr>
          <p:spPr>
            <a:xfrm>
              <a:off x="3511956" y="4677384"/>
              <a:ext cx="810260" cy="90805"/>
            </a:xfrm>
            <a:custGeom>
              <a:avLst/>
              <a:gdLst/>
              <a:ahLst/>
              <a:cxnLst/>
              <a:rect l="l" t="t" r="r" b="b"/>
              <a:pathLst>
                <a:path w="810260" h="90804">
                  <a:moveTo>
                    <a:pt x="0" y="90246"/>
                  </a:moveTo>
                  <a:lnTo>
                    <a:pt x="48108" y="69303"/>
                  </a:lnTo>
                  <a:lnTo>
                    <a:pt x="97182" y="51070"/>
                  </a:lnTo>
                  <a:lnTo>
                    <a:pt x="147107" y="35572"/>
                  </a:lnTo>
                  <a:lnTo>
                    <a:pt x="197767" y="22834"/>
                  </a:lnTo>
                  <a:lnTo>
                    <a:pt x="249048" y="12882"/>
                  </a:lnTo>
                  <a:lnTo>
                    <a:pt x="300834" y="5742"/>
                  </a:lnTo>
                  <a:lnTo>
                    <a:pt x="353009" y="1439"/>
                  </a:lnTo>
                  <a:lnTo>
                    <a:pt x="405460" y="0"/>
                  </a:lnTo>
                  <a:lnTo>
                    <a:pt x="457910" y="1439"/>
                  </a:lnTo>
                  <a:lnTo>
                    <a:pt x="510084" y="5742"/>
                  </a:lnTo>
                  <a:lnTo>
                    <a:pt x="561868" y="12883"/>
                  </a:lnTo>
                  <a:lnTo>
                    <a:pt x="613146" y="22836"/>
                  </a:lnTo>
                  <a:lnTo>
                    <a:pt x="663804" y="35575"/>
                  </a:lnTo>
                  <a:lnTo>
                    <a:pt x="713727" y="51076"/>
                  </a:lnTo>
                  <a:lnTo>
                    <a:pt x="762800" y="69312"/>
                  </a:lnTo>
                  <a:lnTo>
                    <a:pt x="785415" y="79159"/>
                  </a:lnTo>
                </a:path>
                <a:path w="810260" h="90804">
                  <a:moveTo>
                    <a:pt x="785415" y="79159"/>
                  </a:moveTo>
                  <a:lnTo>
                    <a:pt x="810187" y="89945"/>
                  </a:lnTo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49051" y="4723561"/>
              <a:ext cx="73660" cy="43815"/>
            </a:xfrm>
            <a:custGeom>
              <a:avLst/>
              <a:gdLst/>
              <a:ahLst/>
              <a:cxnLst/>
              <a:rect l="l" t="t" r="r" b="b"/>
              <a:pathLst>
                <a:path w="73660" h="43814">
                  <a:moveTo>
                    <a:pt x="73152" y="43776"/>
                  </a:moveTo>
                  <a:lnTo>
                    <a:pt x="13182" y="0"/>
                  </a:lnTo>
                  <a:lnTo>
                    <a:pt x="6591" y="16179"/>
                  </a:lnTo>
                  <a:lnTo>
                    <a:pt x="0" y="32981"/>
                  </a:lnTo>
                  <a:lnTo>
                    <a:pt x="73152" y="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9051" y="4723561"/>
              <a:ext cx="73660" cy="43815"/>
            </a:xfrm>
            <a:custGeom>
              <a:avLst/>
              <a:gdLst/>
              <a:ahLst/>
              <a:cxnLst/>
              <a:rect l="l" t="t" r="r" b="b"/>
              <a:pathLst>
                <a:path w="73660" h="43814">
                  <a:moveTo>
                    <a:pt x="13182" y="0"/>
                  </a:moveTo>
                  <a:lnTo>
                    <a:pt x="73152" y="43776"/>
                  </a:lnTo>
                  <a:lnTo>
                    <a:pt x="0" y="32981"/>
                  </a:lnTo>
                  <a:lnTo>
                    <a:pt x="6591" y="16179"/>
                  </a:lnTo>
                  <a:lnTo>
                    <a:pt x="13182" y="0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2649" y="4947107"/>
              <a:ext cx="810260" cy="45720"/>
            </a:xfrm>
            <a:custGeom>
              <a:avLst/>
              <a:gdLst/>
              <a:ahLst/>
              <a:cxnLst/>
              <a:rect l="l" t="t" r="r" b="b"/>
              <a:pathLst>
                <a:path w="810260" h="45720">
                  <a:moveTo>
                    <a:pt x="185765" y="31915"/>
                  </a:moveTo>
                  <a:lnTo>
                    <a:pt x="251632" y="38743"/>
                  </a:lnTo>
                  <a:lnTo>
                    <a:pt x="302588" y="42278"/>
                  </a:lnTo>
                  <a:lnTo>
                    <a:pt x="353642" y="44401"/>
                  </a:lnTo>
                  <a:lnTo>
                    <a:pt x="404767" y="45110"/>
                  </a:lnTo>
                  <a:lnTo>
                    <a:pt x="455887" y="44401"/>
                  </a:lnTo>
                  <a:lnTo>
                    <a:pt x="506940" y="42278"/>
                  </a:lnTo>
                  <a:lnTo>
                    <a:pt x="557895" y="38743"/>
                  </a:lnTo>
                  <a:lnTo>
                    <a:pt x="608724" y="33799"/>
                  </a:lnTo>
                  <a:lnTo>
                    <a:pt x="623762" y="31915"/>
                  </a:lnTo>
                </a:path>
                <a:path w="810260" h="45720">
                  <a:moveTo>
                    <a:pt x="0" y="138"/>
                  </a:moveTo>
                  <a:lnTo>
                    <a:pt x="49373" y="10547"/>
                  </a:lnTo>
                  <a:lnTo>
                    <a:pt x="99644" y="19698"/>
                  </a:lnTo>
                  <a:lnTo>
                    <a:pt x="150131" y="27450"/>
                  </a:lnTo>
                  <a:lnTo>
                    <a:pt x="185765" y="31915"/>
                  </a:lnTo>
                </a:path>
                <a:path w="810260" h="45720">
                  <a:moveTo>
                    <a:pt x="623762" y="31915"/>
                  </a:moveTo>
                  <a:lnTo>
                    <a:pt x="659396" y="27450"/>
                  </a:lnTo>
                  <a:lnTo>
                    <a:pt x="709881" y="19698"/>
                  </a:lnTo>
                  <a:lnTo>
                    <a:pt x="760151" y="10547"/>
                  </a:lnTo>
                  <a:lnTo>
                    <a:pt x="810176" y="0"/>
                  </a:lnTo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12616" y="4943640"/>
              <a:ext cx="74930" cy="35560"/>
            </a:xfrm>
            <a:custGeom>
              <a:avLst/>
              <a:gdLst/>
              <a:ahLst/>
              <a:cxnLst/>
              <a:rect l="l" t="t" r="r" b="b"/>
              <a:pathLst>
                <a:path w="74929" h="35560">
                  <a:moveTo>
                    <a:pt x="74358" y="0"/>
                  </a:moveTo>
                  <a:lnTo>
                    <a:pt x="0" y="3606"/>
                  </a:lnTo>
                  <a:lnTo>
                    <a:pt x="67157" y="35382"/>
                  </a:lnTo>
                  <a:lnTo>
                    <a:pt x="70764" y="17399"/>
                  </a:lnTo>
                  <a:lnTo>
                    <a:pt x="74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2616" y="4943640"/>
              <a:ext cx="74930" cy="35560"/>
            </a:xfrm>
            <a:custGeom>
              <a:avLst/>
              <a:gdLst/>
              <a:ahLst/>
              <a:cxnLst/>
              <a:rect l="l" t="t" r="r" b="b"/>
              <a:pathLst>
                <a:path w="74929" h="35560">
                  <a:moveTo>
                    <a:pt x="67157" y="35382"/>
                  </a:moveTo>
                  <a:lnTo>
                    <a:pt x="0" y="3606"/>
                  </a:lnTo>
                  <a:lnTo>
                    <a:pt x="74358" y="0"/>
                  </a:lnTo>
                  <a:lnTo>
                    <a:pt x="70764" y="17399"/>
                  </a:lnTo>
                  <a:lnTo>
                    <a:pt x="67157" y="35382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5216" y="4695367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8065" y="118877"/>
                  </a:lnTo>
                  <a:lnTo>
                    <a:pt x="301740" y="80196"/>
                  </a:lnTo>
                  <a:lnTo>
                    <a:pt x="276420" y="47424"/>
                  </a:lnTo>
                  <a:lnTo>
                    <a:pt x="243648" y="22106"/>
                  </a:lnTo>
                  <a:lnTo>
                    <a:pt x="204968" y="5783"/>
                  </a:lnTo>
                  <a:lnTo>
                    <a:pt x="161925" y="0"/>
                  </a:lnTo>
                  <a:lnTo>
                    <a:pt x="118881" y="5783"/>
                  </a:lnTo>
                  <a:lnTo>
                    <a:pt x="80201" y="22106"/>
                  </a:lnTo>
                  <a:lnTo>
                    <a:pt x="47429" y="47424"/>
                  </a:lnTo>
                  <a:lnTo>
                    <a:pt x="22109" y="80196"/>
                  </a:lnTo>
                  <a:lnTo>
                    <a:pt x="5784" y="118877"/>
                  </a:lnTo>
                  <a:lnTo>
                    <a:pt x="0" y="161925"/>
                  </a:lnTo>
                  <a:lnTo>
                    <a:pt x="5784" y="204967"/>
                  </a:lnTo>
                  <a:lnTo>
                    <a:pt x="22109" y="243644"/>
                  </a:lnTo>
                  <a:lnTo>
                    <a:pt x="47429" y="276413"/>
                  </a:lnTo>
                  <a:lnTo>
                    <a:pt x="80201" y="301731"/>
                  </a:lnTo>
                  <a:lnTo>
                    <a:pt x="118881" y="318053"/>
                  </a:lnTo>
                  <a:lnTo>
                    <a:pt x="161925" y="323837"/>
                  </a:lnTo>
                  <a:lnTo>
                    <a:pt x="204968" y="318053"/>
                  </a:lnTo>
                  <a:lnTo>
                    <a:pt x="243648" y="301731"/>
                  </a:lnTo>
                  <a:lnTo>
                    <a:pt x="276420" y="276413"/>
                  </a:lnTo>
                  <a:lnTo>
                    <a:pt x="301740" y="243644"/>
                  </a:lnTo>
                  <a:lnTo>
                    <a:pt x="318065" y="204967"/>
                  </a:lnTo>
                  <a:lnTo>
                    <a:pt x="323850" y="1619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5216" y="4695367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8065" y="204967"/>
                  </a:lnTo>
                  <a:lnTo>
                    <a:pt x="301740" y="243644"/>
                  </a:lnTo>
                  <a:lnTo>
                    <a:pt x="276420" y="276413"/>
                  </a:lnTo>
                  <a:lnTo>
                    <a:pt x="243648" y="301731"/>
                  </a:lnTo>
                  <a:lnTo>
                    <a:pt x="204968" y="318053"/>
                  </a:lnTo>
                  <a:lnTo>
                    <a:pt x="161925" y="323837"/>
                  </a:lnTo>
                  <a:lnTo>
                    <a:pt x="118881" y="318053"/>
                  </a:lnTo>
                  <a:lnTo>
                    <a:pt x="80201" y="301731"/>
                  </a:lnTo>
                  <a:lnTo>
                    <a:pt x="47429" y="276413"/>
                  </a:lnTo>
                  <a:lnTo>
                    <a:pt x="22109" y="243644"/>
                  </a:lnTo>
                  <a:lnTo>
                    <a:pt x="5784" y="204967"/>
                  </a:lnTo>
                  <a:lnTo>
                    <a:pt x="0" y="161925"/>
                  </a:lnTo>
                  <a:lnTo>
                    <a:pt x="5784" y="118877"/>
                  </a:lnTo>
                  <a:lnTo>
                    <a:pt x="22109" y="80196"/>
                  </a:lnTo>
                  <a:lnTo>
                    <a:pt x="47429" y="47424"/>
                  </a:lnTo>
                  <a:lnTo>
                    <a:pt x="80201" y="22106"/>
                  </a:lnTo>
                  <a:lnTo>
                    <a:pt x="118881" y="5783"/>
                  </a:lnTo>
                  <a:lnTo>
                    <a:pt x="161925" y="0"/>
                  </a:lnTo>
                  <a:lnTo>
                    <a:pt x="204968" y="5783"/>
                  </a:lnTo>
                  <a:lnTo>
                    <a:pt x="243648" y="22106"/>
                  </a:lnTo>
                  <a:lnTo>
                    <a:pt x="276420" y="47424"/>
                  </a:lnTo>
                  <a:lnTo>
                    <a:pt x="301740" y="80196"/>
                  </a:lnTo>
                  <a:lnTo>
                    <a:pt x="318065" y="118877"/>
                  </a:lnTo>
                  <a:lnTo>
                    <a:pt x="323850" y="161925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15767" y="4695367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2" y="118877"/>
                  </a:lnTo>
                  <a:lnTo>
                    <a:pt x="301728" y="80196"/>
                  </a:lnTo>
                  <a:lnTo>
                    <a:pt x="276407" y="47424"/>
                  </a:lnTo>
                  <a:lnTo>
                    <a:pt x="243635" y="22106"/>
                  </a:lnTo>
                  <a:lnTo>
                    <a:pt x="204955" y="5783"/>
                  </a:lnTo>
                  <a:lnTo>
                    <a:pt x="161912" y="0"/>
                  </a:lnTo>
                  <a:lnTo>
                    <a:pt x="118869" y="5783"/>
                  </a:lnTo>
                  <a:lnTo>
                    <a:pt x="80192" y="22106"/>
                  </a:lnTo>
                  <a:lnTo>
                    <a:pt x="47423" y="47424"/>
                  </a:lnTo>
                  <a:lnTo>
                    <a:pt x="22105" y="80196"/>
                  </a:lnTo>
                  <a:lnTo>
                    <a:pt x="5783" y="118877"/>
                  </a:lnTo>
                  <a:lnTo>
                    <a:pt x="0" y="161925"/>
                  </a:lnTo>
                  <a:lnTo>
                    <a:pt x="5783" y="204967"/>
                  </a:lnTo>
                  <a:lnTo>
                    <a:pt x="22105" y="243644"/>
                  </a:lnTo>
                  <a:lnTo>
                    <a:pt x="47423" y="276413"/>
                  </a:lnTo>
                  <a:lnTo>
                    <a:pt x="80192" y="301731"/>
                  </a:lnTo>
                  <a:lnTo>
                    <a:pt x="118869" y="318053"/>
                  </a:lnTo>
                  <a:lnTo>
                    <a:pt x="161912" y="323837"/>
                  </a:lnTo>
                  <a:lnTo>
                    <a:pt x="204955" y="318053"/>
                  </a:lnTo>
                  <a:lnTo>
                    <a:pt x="243635" y="301731"/>
                  </a:lnTo>
                  <a:lnTo>
                    <a:pt x="276407" y="276413"/>
                  </a:lnTo>
                  <a:lnTo>
                    <a:pt x="301728" y="243644"/>
                  </a:lnTo>
                  <a:lnTo>
                    <a:pt x="318052" y="204967"/>
                  </a:lnTo>
                  <a:lnTo>
                    <a:pt x="323837" y="1619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5767" y="4695367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2" y="204967"/>
                  </a:lnTo>
                  <a:lnTo>
                    <a:pt x="301728" y="243644"/>
                  </a:lnTo>
                  <a:lnTo>
                    <a:pt x="276407" y="276413"/>
                  </a:lnTo>
                  <a:lnTo>
                    <a:pt x="243635" y="301731"/>
                  </a:lnTo>
                  <a:lnTo>
                    <a:pt x="204955" y="318053"/>
                  </a:lnTo>
                  <a:lnTo>
                    <a:pt x="161912" y="323837"/>
                  </a:lnTo>
                  <a:lnTo>
                    <a:pt x="118869" y="318053"/>
                  </a:lnTo>
                  <a:lnTo>
                    <a:pt x="80192" y="301731"/>
                  </a:lnTo>
                  <a:lnTo>
                    <a:pt x="47423" y="276413"/>
                  </a:lnTo>
                  <a:lnTo>
                    <a:pt x="22105" y="243644"/>
                  </a:lnTo>
                  <a:lnTo>
                    <a:pt x="5783" y="204967"/>
                  </a:lnTo>
                  <a:lnTo>
                    <a:pt x="0" y="161925"/>
                  </a:lnTo>
                  <a:lnTo>
                    <a:pt x="5783" y="118877"/>
                  </a:lnTo>
                  <a:lnTo>
                    <a:pt x="22105" y="80196"/>
                  </a:lnTo>
                  <a:lnTo>
                    <a:pt x="47423" y="47424"/>
                  </a:lnTo>
                  <a:lnTo>
                    <a:pt x="80192" y="22106"/>
                  </a:lnTo>
                  <a:lnTo>
                    <a:pt x="118869" y="5783"/>
                  </a:lnTo>
                  <a:lnTo>
                    <a:pt x="161912" y="0"/>
                  </a:lnTo>
                  <a:lnTo>
                    <a:pt x="204955" y="5783"/>
                  </a:lnTo>
                  <a:lnTo>
                    <a:pt x="243635" y="22106"/>
                  </a:lnTo>
                  <a:lnTo>
                    <a:pt x="276407" y="47424"/>
                  </a:lnTo>
                  <a:lnTo>
                    <a:pt x="301728" y="80196"/>
                  </a:lnTo>
                  <a:lnTo>
                    <a:pt x="318052" y="118877"/>
                  </a:lnTo>
                  <a:lnTo>
                    <a:pt x="323837" y="161925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5491" y="3795814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3" y="118881"/>
                  </a:lnTo>
                  <a:lnTo>
                    <a:pt x="301731" y="80201"/>
                  </a:lnTo>
                  <a:lnTo>
                    <a:pt x="276413" y="47429"/>
                  </a:lnTo>
                  <a:lnTo>
                    <a:pt x="243644" y="22109"/>
                  </a:lnTo>
                  <a:lnTo>
                    <a:pt x="204967" y="5784"/>
                  </a:lnTo>
                  <a:lnTo>
                    <a:pt x="161925" y="0"/>
                  </a:lnTo>
                  <a:lnTo>
                    <a:pt x="118877" y="5784"/>
                  </a:lnTo>
                  <a:lnTo>
                    <a:pt x="80196" y="22109"/>
                  </a:lnTo>
                  <a:lnTo>
                    <a:pt x="47424" y="47429"/>
                  </a:lnTo>
                  <a:lnTo>
                    <a:pt x="22106" y="80201"/>
                  </a:lnTo>
                  <a:lnTo>
                    <a:pt x="5783" y="118881"/>
                  </a:lnTo>
                  <a:lnTo>
                    <a:pt x="0" y="161925"/>
                  </a:lnTo>
                  <a:lnTo>
                    <a:pt x="5783" y="204967"/>
                  </a:lnTo>
                  <a:lnTo>
                    <a:pt x="22106" y="243644"/>
                  </a:lnTo>
                  <a:lnTo>
                    <a:pt x="47424" y="276413"/>
                  </a:lnTo>
                  <a:lnTo>
                    <a:pt x="80196" y="301731"/>
                  </a:lnTo>
                  <a:lnTo>
                    <a:pt x="118877" y="318053"/>
                  </a:lnTo>
                  <a:lnTo>
                    <a:pt x="161925" y="323837"/>
                  </a:lnTo>
                  <a:lnTo>
                    <a:pt x="204967" y="318053"/>
                  </a:lnTo>
                  <a:lnTo>
                    <a:pt x="243644" y="301731"/>
                  </a:lnTo>
                  <a:lnTo>
                    <a:pt x="276413" y="276413"/>
                  </a:lnTo>
                  <a:lnTo>
                    <a:pt x="301731" y="243644"/>
                  </a:lnTo>
                  <a:lnTo>
                    <a:pt x="318053" y="204967"/>
                  </a:lnTo>
                  <a:lnTo>
                    <a:pt x="323837" y="1619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5491" y="3795814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3" y="204967"/>
                  </a:lnTo>
                  <a:lnTo>
                    <a:pt x="301731" y="243644"/>
                  </a:lnTo>
                  <a:lnTo>
                    <a:pt x="276413" y="276413"/>
                  </a:lnTo>
                  <a:lnTo>
                    <a:pt x="243644" y="301731"/>
                  </a:lnTo>
                  <a:lnTo>
                    <a:pt x="204967" y="318053"/>
                  </a:lnTo>
                  <a:lnTo>
                    <a:pt x="161925" y="323837"/>
                  </a:lnTo>
                  <a:lnTo>
                    <a:pt x="118877" y="318053"/>
                  </a:lnTo>
                  <a:lnTo>
                    <a:pt x="80196" y="301731"/>
                  </a:lnTo>
                  <a:lnTo>
                    <a:pt x="47424" y="276413"/>
                  </a:lnTo>
                  <a:lnTo>
                    <a:pt x="22106" y="243644"/>
                  </a:lnTo>
                  <a:lnTo>
                    <a:pt x="5783" y="204967"/>
                  </a:lnTo>
                  <a:lnTo>
                    <a:pt x="0" y="161925"/>
                  </a:lnTo>
                  <a:lnTo>
                    <a:pt x="5783" y="118881"/>
                  </a:lnTo>
                  <a:lnTo>
                    <a:pt x="22106" y="80201"/>
                  </a:lnTo>
                  <a:lnTo>
                    <a:pt x="47424" y="47429"/>
                  </a:lnTo>
                  <a:lnTo>
                    <a:pt x="80196" y="22109"/>
                  </a:lnTo>
                  <a:lnTo>
                    <a:pt x="118877" y="5784"/>
                  </a:lnTo>
                  <a:lnTo>
                    <a:pt x="161925" y="0"/>
                  </a:lnTo>
                  <a:lnTo>
                    <a:pt x="204967" y="5784"/>
                  </a:lnTo>
                  <a:lnTo>
                    <a:pt x="243644" y="22109"/>
                  </a:lnTo>
                  <a:lnTo>
                    <a:pt x="276413" y="47429"/>
                  </a:lnTo>
                  <a:lnTo>
                    <a:pt x="301731" y="80201"/>
                  </a:lnTo>
                  <a:lnTo>
                    <a:pt x="318053" y="118881"/>
                  </a:lnTo>
                  <a:lnTo>
                    <a:pt x="323837" y="161925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67633" y="4092676"/>
              <a:ext cx="360045" cy="629920"/>
            </a:xfrm>
            <a:custGeom>
              <a:avLst/>
              <a:gdLst/>
              <a:ahLst/>
              <a:cxnLst/>
              <a:rect l="l" t="t" r="r" b="b"/>
              <a:pathLst>
                <a:path w="360045" h="629920">
                  <a:moveTo>
                    <a:pt x="359816" y="0"/>
                  </a:moveTo>
                  <a:lnTo>
                    <a:pt x="40777" y="558317"/>
                  </a:lnTo>
                </a:path>
                <a:path w="360045" h="629920">
                  <a:moveTo>
                    <a:pt x="40777" y="558317"/>
                  </a:moveTo>
                  <a:lnTo>
                    <a:pt x="0" y="629678"/>
                  </a:lnTo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7633" y="4650994"/>
              <a:ext cx="52069" cy="71755"/>
            </a:xfrm>
            <a:custGeom>
              <a:avLst/>
              <a:gdLst/>
              <a:ahLst/>
              <a:cxnLst/>
              <a:rect l="l" t="t" r="r" b="b"/>
              <a:pathLst>
                <a:path w="52070" h="71754">
                  <a:moveTo>
                    <a:pt x="51574" y="17983"/>
                  </a:moveTo>
                  <a:lnTo>
                    <a:pt x="35979" y="8991"/>
                  </a:lnTo>
                  <a:lnTo>
                    <a:pt x="19786" y="0"/>
                  </a:lnTo>
                  <a:lnTo>
                    <a:pt x="0" y="71361"/>
                  </a:lnTo>
                  <a:lnTo>
                    <a:pt x="51574" y="179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67633" y="4650994"/>
              <a:ext cx="52069" cy="71755"/>
            </a:xfrm>
            <a:custGeom>
              <a:avLst/>
              <a:gdLst/>
              <a:ahLst/>
              <a:cxnLst/>
              <a:rect l="l" t="t" r="r" b="b"/>
              <a:pathLst>
                <a:path w="52070" h="71754">
                  <a:moveTo>
                    <a:pt x="51574" y="17983"/>
                  </a:moveTo>
                  <a:lnTo>
                    <a:pt x="0" y="71361"/>
                  </a:lnTo>
                  <a:lnTo>
                    <a:pt x="19786" y="0"/>
                  </a:lnTo>
                  <a:lnTo>
                    <a:pt x="35979" y="8991"/>
                  </a:lnTo>
                  <a:lnTo>
                    <a:pt x="51574" y="17983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7370" y="4092676"/>
              <a:ext cx="360045" cy="629920"/>
            </a:xfrm>
            <a:custGeom>
              <a:avLst/>
              <a:gdLst/>
              <a:ahLst/>
              <a:cxnLst/>
              <a:rect l="l" t="t" r="r" b="b"/>
              <a:pathLst>
                <a:path w="360045" h="629920">
                  <a:moveTo>
                    <a:pt x="0" y="0"/>
                  </a:moveTo>
                  <a:lnTo>
                    <a:pt x="329314" y="576300"/>
                  </a:lnTo>
                </a:path>
                <a:path w="360045" h="629920">
                  <a:moveTo>
                    <a:pt x="329314" y="576300"/>
                  </a:moveTo>
                  <a:lnTo>
                    <a:pt x="359816" y="629678"/>
                  </a:lnTo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15612" y="4650993"/>
              <a:ext cx="52069" cy="71755"/>
            </a:xfrm>
            <a:custGeom>
              <a:avLst/>
              <a:gdLst/>
              <a:ahLst/>
              <a:cxnLst/>
              <a:rect l="l" t="t" r="r" b="b"/>
              <a:pathLst>
                <a:path w="52070" h="71754">
                  <a:moveTo>
                    <a:pt x="51574" y="71361"/>
                  </a:moveTo>
                  <a:lnTo>
                    <a:pt x="31788" y="0"/>
                  </a:lnTo>
                  <a:lnTo>
                    <a:pt x="15595" y="8991"/>
                  </a:lnTo>
                  <a:lnTo>
                    <a:pt x="0" y="17983"/>
                  </a:lnTo>
                  <a:lnTo>
                    <a:pt x="51574" y="71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5612" y="4650993"/>
              <a:ext cx="52069" cy="71755"/>
            </a:xfrm>
            <a:custGeom>
              <a:avLst/>
              <a:gdLst/>
              <a:ahLst/>
              <a:cxnLst/>
              <a:rect l="l" t="t" r="r" b="b"/>
              <a:pathLst>
                <a:path w="52070" h="71754">
                  <a:moveTo>
                    <a:pt x="31788" y="0"/>
                  </a:moveTo>
                  <a:lnTo>
                    <a:pt x="51574" y="71361"/>
                  </a:lnTo>
                  <a:lnTo>
                    <a:pt x="0" y="17983"/>
                  </a:lnTo>
                  <a:lnTo>
                    <a:pt x="15595" y="8991"/>
                  </a:lnTo>
                  <a:lnTo>
                    <a:pt x="31788" y="0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94918" y="4691570"/>
            <a:ext cx="124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Microsoft Sans Serif"/>
                <a:cs typeface="Microsoft Sans Serif"/>
              </a:rPr>
              <a:t>c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09824" y="4691570"/>
            <a:ext cx="13589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Microsoft Sans Serif"/>
                <a:cs typeface="Microsoft Sans Serif"/>
              </a:rPr>
              <a:t>b</a:t>
            </a:r>
            <a:endParaRPr sz="155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53999" y="3793564"/>
            <a:ext cx="1426210" cy="2307590"/>
            <a:chOff x="6253999" y="3793564"/>
            <a:chExt cx="1426210" cy="2307590"/>
          </a:xfrm>
        </p:grpSpPr>
        <p:sp>
          <p:nvSpPr>
            <p:cNvPr id="25" name="object 25"/>
            <p:cNvSpPr/>
            <p:nvPr/>
          </p:nvSpPr>
          <p:spPr>
            <a:xfrm>
              <a:off x="6571124" y="4947107"/>
              <a:ext cx="810260" cy="45720"/>
            </a:xfrm>
            <a:custGeom>
              <a:avLst/>
              <a:gdLst/>
              <a:ahLst/>
              <a:cxnLst/>
              <a:rect l="l" t="t" r="r" b="b"/>
              <a:pathLst>
                <a:path w="810259" h="45720">
                  <a:moveTo>
                    <a:pt x="185766" y="31915"/>
                  </a:moveTo>
                  <a:lnTo>
                    <a:pt x="251631" y="38743"/>
                  </a:lnTo>
                  <a:lnTo>
                    <a:pt x="302585" y="42278"/>
                  </a:lnTo>
                  <a:lnTo>
                    <a:pt x="353636" y="44401"/>
                  </a:lnTo>
                  <a:lnTo>
                    <a:pt x="404756" y="45110"/>
                  </a:lnTo>
                  <a:lnTo>
                    <a:pt x="455880" y="44401"/>
                  </a:lnTo>
                  <a:lnTo>
                    <a:pt x="506935" y="42278"/>
                  </a:lnTo>
                  <a:lnTo>
                    <a:pt x="557891" y="38743"/>
                  </a:lnTo>
                  <a:lnTo>
                    <a:pt x="608720" y="33799"/>
                  </a:lnTo>
                  <a:lnTo>
                    <a:pt x="623758" y="31915"/>
                  </a:lnTo>
                </a:path>
                <a:path w="810259" h="45720">
                  <a:moveTo>
                    <a:pt x="0" y="137"/>
                  </a:moveTo>
                  <a:lnTo>
                    <a:pt x="49375" y="10547"/>
                  </a:lnTo>
                  <a:lnTo>
                    <a:pt x="99647" y="19698"/>
                  </a:lnTo>
                  <a:lnTo>
                    <a:pt x="150133" y="27450"/>
                  </a:lnTo>
                  <a:lnTo>
                    <a:pt x="185766" y="31915"/>
                  </a:lnTo>
                </a:path>
                <a:path w="810259" h="45720">
                  <a:moveTo>
                    <a:pt x="623758" y="31915"/>
                  </a:moveTo>
                  <a:lnTo>
                    <a:pt x="659392" y="27450"/>
                  </a:lnTo>
                  <a:lnTo>
                    <a:pt x="709878" y="19698"/>
                  </a:lnTo>
                  <a:lnTo>
                    <a:pt x="760150" y="10547"/>
                  </a:lnTo>
                  <a:lnTo>
                    <a:pt x="810178" y="0"/>
                  </a:lnTo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71081" y="4943640"/>
              <a:ext cx="74930" cy="35560"/>
            </a:xfrm>
            <a:custGeom>
              <a:avLst/>
              <a:gdLst/>
              <a:ahLst/>
              <a:cxnLst/>
              <a:rect l="l" t="t" r="r" b="b"/>
              <a:pathLst>
                <a:path w="74929" h="35560">
                  <a:moveTo>
                    <a:pt x="74371" y="0"/>
                  </a:moveTo>
                  <a:lnTo>
                    <a:pt x="0" y="3606"/>
                  </a:lnTo>
                  <a:lnTo>
                    <a:pt x="67170" y="35382"/>
                  </a:lnTo>
                  <a:lnTo>
                    <a:pt x="70764" y="17399"/>
                  </a:lnTo>
                  <a:lnTo>
                    <a:pt x="74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71081" y="4943640"/>
              <a:ext cx="74930" cy="35560"/>
            </a:xfrm>
            <a:custGeom>
              <a:avLst/>
              <a:gdLst/>
              <a:ahLst/>
              <a:cxnLst/>
              <a:rect l="l" t="t" r="r" b="b"/>
              <a:pathLst>
                <a:path w="74929" h="35560">
                  <a:moveTo>
                    <a:pt x="67170" y="35382"/>
                  </a:moveTo>
                  <a:lnTo>
                    <a:pt x="0" y="3606"/>
                  </a:lnTo>
                  <a:lnTo>
                    <a:pt x="74371" y="0"/>
                  </a:lnTo>
                  <a:lnTo>
                    <a:pt x="70764" y="17399"/>
                  </a:lnTo>
                  <a:lnTo>
                    <a:pt x="67170" y="35382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25806" y="4992294"/>
              <a:ext cx="90805" cy="810260"/>
            </a:xfrm>
            <a:custGeom>
              <a:avLst/>
              <a:gdLst/>
              <a:ahLst/>
              <a:cxnLst/>
              <a:rect l="l" t="t" r="r" b="b"/>
              <a:pathLst>
                <a:path w="90804" h="810260">
                  <a:moveTo>
                    <a:pt x="30498" y="73087"/>
                  </a:moveTo>
                  <a:lnTo>
                    <a:pt x="54683" y="146378"/>
                  </a:lnTo>
                  <a:lnTo>
                    <a:pt x="67422" y="197036"/>
                  </a:lnTo>
                  <a:lnTo>
                    <a:pt x="77375" y="248314"/>
                  </a:lnTo>
                  <a:lnTo>
                    <a:pt x="84515" y="300098"/>
                  </a:lnTo>
                  <a:lnTo>
                    <a:pt x="88818" y="352272"/>
                  </a:lnTo>
                  <a:lnTo>
                    <a:pt x="90258" y="404722"/>
                  </a:lnTo>
                  <a:lnTo>
                    <a:pt x="88818" y="457172"/>
                  </a:lnTo>
                  <a:lnTo>
                    <a:pt x="84515" y="509346"/>
                  </a:lnTo>
                  <a:lnTo>
                    <a:pt x="77375" y="561130"/>
                  </a:lnTo>
                  <a:lnTo>
                    <a:pt x="67422" y="612408"/>
                  </a:lnTo>
                  <a:lnTo>
                    <a:pt x="54683" y="663066"/>
                  </a:lnTo>
                  <a:lnTo>
                    <a:pt x="39182" y="712989"/>
                  </a:lnTo>
                  <a:lnTo>
                    <a:pt x="20946" y="762062"/>
                  </a:lnTo>
                  <a:lnTo>
                    <a:pt x="0" y="810170"/>
                  </a:lnTo>
                </a:path>
                <a:path w="90804" h="810260">
                  <a:moveTo>
                    <a:pt x="315" y="0"/>
                  </a:moveTo>
                  <a:lnTo>
                    <a:pt x="20946" y="47382"/>
                  </a:lnTo>
                  <a:lnTo>
                    <a:pt x="30498" y="73087"/>
                  </a:lnTo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26110" y="4992217"/>
              <a:ext cx="43815" cy="73660"/>
            </a:xfrm>
            <a:custGeom>
              <a:avLst/>
              <a:gdLst/>
              <a:ahLst/>
              <a:cxnLst/>
              <a:rect l="l" t="t" r="r" b="b"/>
              <a:pathLst>
                <a:path w="43815" h="73660">
                  <a:moveTo>
                    <a:pt x="43776" y="59969"/>
                  </a:moveTo>
                  <a:lnTo>
                    <a:pt x="0" y="0"/>
                  </a:lnTo>
                  <a:lnTo>
                    <a:pt x="10795" y="73164"/>
                  </a:lnTo>
                  <a:lnTo>
                    <a:pt x="27584" y="66573"/>
                  </a:lnTo>
                  <a:lnTo>
                    <a:pt x="43776" y="59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26110" y="4992217"/>
              <a:ext cx="43815" cy="73660"/>
            </a:xfrm>
            <a:custGeom>
              <a:avLst/>
              <a:gdLst/>
              <a:ahLst/>
              <a:cxnLst/>
              <a:rect l="l" t="t" r="r" b="b"/>
              <a:pathLst>
                <a:path w="43815" h="73660">
                  <a:moveTo>
                    <a:pt x="10795" y="73164"/>
                  </a:moveTo>
                  <a:lnTo>
                    <a:pt x="0" y="0"/>
                  </a:lnTo>
                  <a:lnTo>
                    <a:pt x="43776" y="59969"/>
                  </a:lnTo>
                  <a:lnTo>
                    <a:pt x="27584" y="66573"/>
                  </a:lnTo>
                  <a:lnTo>
                    <a:pt x="10795" y="73164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53693" y="4695367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3" y="118877"/>
                  </a:lnTo>
                  <a:lnTo>
                    <a:pt x="301731" y="80196"/>
                  </a:lnTo>
                  <a:lnTo>
                    <a:pt x="276413" y="47424"/>
                  </a:lnTo>
                  <a:lnTo>
                    <a:pt x="243644" y="22106"/>
                  </a:lnTo>
                  <a:lnTo>
                    <a:pt x="204967" y="5783"/>
                  </a:lnTo>
                  <a:lnTo>
                    <a:pt x="161925" y="0"/>
                  </a:lnTo>
                  <a:lnTo>
                    <a:pt x="118877" y="5783"/>
                  </a:lnTo>
                  <a:lnTo>
                    <a:pt x="80196" y="22106"/>
                  </a:lnTo>
                  <a:lnTo>
                    <a:pt x="47424" y="47424"/>
                  </a:lnTo>
                  <a:lnTo>
                    <a:pt x="22106" y="80196"/>
                  </a:lnTo>
                  <a:lnTo>
                    <a:pt x="5783" y="118877"/>
                  </a:lnTo>
                  <a:lnTo>
                    <a:pt x="0" y="161925"/>
                  </a:lnTo>
                  <a:lnTo>
                    <a:pt x="5783" y="204967"/>
                  </a:lnTo>
                  <a:lnTo>
                    <a:pt x="22106" y="243644"/>
                  </a:lnTo>
                  <a:lnTo>
                    <a:pt x="47424" y="276413"/>
                  </a:lnTo>
                  <a:lnTo>
                    <a:pt x="80196" y="301731"/>
                  </a:lnTo>
                  <a:lnTo>
                    <a:pt x="118877" y="318053"/>
                  </a:lnTo>
                  <a:lnTo>
                    <a:pt x="161925" y="323837"/>
                  </a:lnTo>
                  <a:lnTo>
                    <a:pt x="204967" y="318053"/>
                  </a:lnTo>
                  <a:lnTo>
                    <a:pt x="243644" y="301731"/>
                  </a:lnTo>
                  <a:lnTo>
                    <a:pt x="276413" y="276413"/>
                  </a:lnTo>
                  <a:lnTo>
                    <a:pt x="301731" y="243644"/>
                  </a:lnTo>
                  <a:lnTo>
                    <a:pt x="318053" y="204967"/>
                  </a:lnTo>
                  <a:lnTo>
                    <a:pt x="323837" y="1619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53693" y="4695367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3" y="204967"/>
                  </a:lnTo>
                  <a:lnTo>
                    <a:pt x="301731" y="243644"/>
                  </a:lnTo>
                  <a:lnTo>
                    <a:pt x="276413" y="276413"/>
                  </a:lnTo>
                  <a:lnTo>
                    <a:pt x="243644" y="301731"/>
                  </a:lnTo>
                  <a:lnTo>
                    <a:pt x="204967" y="318053"/>
                  </a:lnTo>
                  <a:lnTo>
                    <a:pt x="161925" y="323837"/>
                  </a:lnTo>
                  <a:lnTo>
                    <a:pt x="118877" y="318053"/>
                  </a:lnTo>
                  <a:lnTo>
                    <a:pt x="80196" y="301731"/>
                  </a:lnTo>
                  <a:lnTo>
                    <a:pt x="47424" y="276413"/>
                  </a:lnTo>
                  <a:lnTo>
                    <a:pt x="22106" y="243644"/>
                  </a:lnTo>
                  <a:lnTo>
                    <a:pt x="5783" y="204967"/>
                  </a:lnTo>
                  <a:lnTo>
                    <a:pt x="0" y="161925"/>
                  </a:lnTo>
                  <a:lnTo>
                    <a:pt x="5783" y="118877"/>
                  </a:lnTo>
                  <a:lnTo>
                    <a:pt x="22106" y="80196"/>
                  </a:lnTo>
                  <a:lnTo>
                    <a:pt x="47424" y="47424"/>
                  </a:lnTo>
                  <a:lnTo>
                    <a:pt x="80196" y="22106"/>
                  </a:lnTo>
                  <a:lnTo>
                    <a:pt x="118877" y="5783"/>
                  </a:lnTo>
                  <a:lnTo>
                    <a:pt x="161925" y="0"/>
                  </a:lnTo>
                  <a:lnTo>
                    <a:pt x="204967" y="5783"/>
                  </a:lnTo>
                  <a:lnTo>
                    <a:pt x="243644" y="22106"/>
                  </a:lnTo>
                  <a:lnTo>
                    <a:pt x="276413" y="47424"/>
                  </a:lnTo>
                  <a:lnTo>
                    <a:pt x="301731" y="80196"/>
                  </a:lnTo>
                  <a:lnTo>
                    <a:pt x="318053" y="118877"/>
                  </a:lnTo>
                  <a:lnTo>
                    <a:pt x="323837" y="161925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56248" y="4991569"/>
              <a:ext cx="90805" cy="810260"/>
            </a:xfrm>
            <a:custGeom>
              <a:avLst/>
              <a:gdLst/>
              <a:ahLst/>
              <a:cxnLst/>
              <a:rect l="l" t="t" r="r" b="b"/>
              <a:pathLst>
                <a:path w="90804" h="810260">
                  <a:moveTo>
                    <a:pt x="90258" y="0"/>
                  </a:moveTo>
                  <a:lnTo>
                    <a:pt x="69312" y="48107"/>
                  </a:lnTo>
                  <a:lnTo>
                    <a:pt x="51076" y="97180"/>
                  </a:lnTo>
                  <a:lnTo>
                    <a:pt x="35575" y="147103"/>
                  </a:lnTo>
                  <a:lnTo>
                    <a:pt x="22836" y="197761"/>
                  </a:lnTo>
                  <a:lnTo>
                    <a:pt x="12883" y="249039"/>
                  </a:lnTo>
                  <a:lnTo>
                    <a:pt x="5742" y="300823"/>
                  </a:lnTo>
                  <a:lnTo>
                    <a:pt x="1439" y="352997"/>
                  </a:lnTo>
                  <a:lnTo>
                    <a:pt x="0" y="405447"/>
                  </a:lnTo>
                  <a:lnTo>
                    <a:pt x="1439" y="457897"/>
                  </a:lnTo>
                  <a:lnTo>
                    <a:pt x="5742" y="510071"/>
                  </a:lnTo>
                  <a:lnTo>
                    <a:pt x="12883" y="561856"/>
                  </a:lnTo>
                  <a:lnTo>
                    <a:pt x="22836" y="613135"/>
                  </a:lnTo>
                  <a:lnTo>
                    <a:pt x="35575" y="663794"/>
                  </a:lnTo>
                  <a:lnTo>
                    <a:pt x="51076" y="713719"/>
                  </a:lnTo>
                  <a:lnTo>
                    <a:pt x="64660" y="750277"/>
                  </a:lnTo>
                </a:path>
                <a:path w="90804" h="810260">
                  <a:moveTo>
                    <a:pt x="64660" y="750277"/>
                  </a:moveTo>
                  <a:lnTo>
                    <a:pt x="69312" y="762795"/>
                  </a:lnTo>
                  <a:lnTo>
                    <a:pt x="89945" y="810187"/>
                  </a:lnTo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02425" y="5728652"/>
              <a:ext cx="43815" cy="73660"/>
            </a:xfrm>
            <a:custGeom>
              <a:avLst/>
              <a:gdLst/>
              <a:ahLst/>
              <a:cxnLst/>
              <a:rect l="l" t="t" r="r" b="b"/>
              <a:pathLst>
                <a:path w="43814" h="73660">
                  <a:moveTo>
                    <a:pt x="43776" y="73164"/>
                  </a:moveTo>
                  <a:lnTo>
                    <a:pt x="32981" y="0"/>
                  </a:lnTo>
                  <a:lnTo>
                    <a:pt x="16192" y="6604"/>
                  </a:lnTo>
                  <a:lnTo>
                    <a:pt x="0" y="13195"/>
                  </a:lnTo>
                  <a:lnTo>
                    <a:pt x="43776" y="73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02425" y="5728652"/>
              <a:ext cx="43815" cy="73660"/>
            </a:xfrm>
            <a:custGeom>
              <a:avLst/>
              <a:gdLst/>
              <a:ahLst/>
              <a:cxnLst/>
              <a:rect l="l" t="t" r="r" b="b"/>
              <a:pathLst>
                <a:path w="43814" h="73660">
                  <a:moveTo>
                    <a:pt x="32981" y="0"/>
                  </a:moveTo>
                  <a:lnTo>
                    <a:pt x="43776" y="73164"/>
                  </a:lnTo>
                  <a:lnTo>
                    <a:pt x="0" y="13195"/>
                  </a:lnTo>
                  <a:lnTo>
                    <a:pt x="16192" y="6604"/>
                  </a:lnTo>
                  <a:lnTo>
                    <a:pt x="32981" y="0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74231" y="4695367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3" y="118877"/>
                  </a:lnTo>
                  <a:lnTo>
                    <a:pt x="301731" y="80196"/>
                  </a:lnTo>
                  <a:lnTo>
                    <a:pt x="276413" y="47424"/>
                  </a:lnTo>
                  <a:lnTo>
                    <a:pt x="243644" y="22106"/>
                  </a:lnTo>
                  <a:lnTo>
                    <a:pt x="204967" y="5783"/>
                  </a:lnTo>
                  <a:lnTo>
                    <a:pt x="161925" y="0"/>
                  </a:lnTo>
                  <a:lnTo>
                    <a:pt x="118877" y="5783"/>
                  </a:lnTo>
                  <a:lnTo>
                    <a:pt x="80196" y="22106"/>
                  </a:lnTo>
                  <a:lnTo>
                    <a:pt x="47424" y="47424"/>
                  </a:lnTo>
                  <a:lnTo>
                    <a:pt x="22106" y="80196"/>
                  </a:lnTo>
                  <a:lnTo>
                    <a:pt x="5783" y="118877"/>
                  </a:lnTo>
                  <a:lnTo>
                    <a:pt x="0" y="161925"/>
                  </a:lnTo>
                  <a:lnTo>
                    <a:pt x="5783" y="204967"/>
                  </a:lnTo>
                  <a:lnTo>
                    <a:pt x="22106" y="243644"/>
                  </a:lnTo>
                  <a:lnTo>
                    <a:pt x="47424" y="276413"/>
                  </a:lnTo>
                  <a:lnTo>
                    <a:pt x="80196" y="301731"/>
                  </a:lnTo>
                  <a:lnTo>
                    <a:pt x="118877" y="318053"/>
                  </a:lnTo>
                  <a:lnTo>
                    <a:pt x="161925" y="323837"/>
                  </a:lnTo>
                  <a:lnTo>
                    <a:pt x="204967" y="318053"/>
                  </a:lnTo>
                  <a:lnTo>
                    <a:pt x="243644" y="301731"/>
                  </a:lnTo>
                  <a:lnTo>
                    <a:pt x="276413" y="276413"/>
                  </a:lnTo>
                  <a:lnTo>
                    <a:pt x="301731" y="243644"/>
                  </a:lnTo>
                  <a:lnTo>
                    <a:pt x="318053" y="204967"/>
                  </a:lnTo>
                  <a:lnTo>
                    <a:pt x="323837" y="1619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74231" y="4695367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3" y="204967"/>
                  </a:lnTo>
                  <a:lnTo>
                    <a:pt x="301731" y="243644"/>
                  </a:lnTo>
                  <a:lnTo>
                    <a:pt x="276413" y="276413"/>
                  </a:lnTo>
                  <a:lnTo>
                    <a:pt x="243644" y="301731"/>
                  </a:lnTo>
                  <a:lnTo>
                    <a:pt x="204967" y="318053"/>
                  </a:lnTo>
                  <a:lnTo>
                    <a:pt x="161925" y="323837"/>
                  </a:lnTo>
                  <a:lnTo>
                    <a:pt x="118877" y="318053"/>
                  </a:lnTo>
                  <a:lnTo>
                    <a:pt x="80196" y="301731"/>
                  </a:lnTo>
                  <a:lnTo>
                    <a:pt x="47424" y="276413"/>
                  </a:lnTo>
                  <a:lnTo>
                    <a:pt x="22106" y="243644"/>
                  </a:lnTo>
                  <a:lnTo>
                    <a:pt x="5783" y="204967"/>
                  </a:lnTo>
                  <a:lnTo>
                    <a:pt x="0" y="161925"/>
                  </a:lnTo>
                  <a:lnTo>
                    <a:pt x="5783" y="118877"/>
                  </a:lnTo>
                  <a:lnTo>
                    <a:pt x="22106" y="80196"/>
                  </a:lnTo>
                  <a:lnTo>
                    <a:pt x="47424" y="47424"/>
                  </a:lnTo>
                  <a:lnTo>
                    <a:pt x="80196" y="22106"/>
                  </a:lnTo>
                  <a:lnTo>
                    <a:pt x="118877" y="5783"/>
                  </a:lnTo>
                  <a:lnTo>
                    <a:pt x="161925" y="0"/>
                  </a:lnTo>
                  <a:lnTo>
                    <a:pt x="204967" y="5783"/>
                  </a:lnTo>
                  <a:lnTo>
                    <a:pt x="243644" y="22106"/>
                  </a:lnTo>
                  <a:lnTo>
                    <a:pt x="276413" y="47424"/>
                  </a:lnTo>
                  <a:lnTo>
                    <a:pt x="301731" y="80196"/>
                  </a:lnTo>
                  <a:lnTo>
                    <a:pt x="318053" y="118877"/>
                  </a:lnTo>
                  <a:lnTo>
                    <a:pt x="323837" y="161925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74231" y="5774829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3" y="118877"/>
                  </a:lnTo>
                  <a:lnTo>
                    <a:pt x="301731" y="80196"/>
                  </a:lnTo>
                  <a:lnTo>
                    <a:pt x="276413" y="47424"/>
                  </a:lnTo>
                  <a:lnTo>
                    <a:pt x="243644" y="22106"/>
                  </a:lnTo>
                  <a:lnTo>
                    <a:pt x="204967" y="5783"/>
                  </a:lnTo>
                  <a:lnTo>
                    <a:pt x="161925" y="0"/>
                  </a:lnTo>
                  <a:lnTo>
                    <a:pt x="118877" y="5783"/>
                  </a:lnTo>
                  <a:lnTo>
                    <a:pt x="80196" y="22106"/>
                  </a:lnTo>
                  <a:lnTo>
                    <a:pt x="47424" y="47424"/>
                  </a:lnTo>
                  <a:lnTo>
                    <a:pt x="22106" y="80196"/>
                  </a:lnTo>
                  <a:lnTo>
                    <a:pt x="5783" y="118877"/>
                  </a:lnTo>
                  <a:lnTo>
                    <a:pt x="0" y="161925"/>
                  </a:lnTo>
                  <a:lnTo>
                    <a:pt x="5783" y="204967"/>
                  </a:lnTo>
                  <a:lnTo>
                    <a:pt x="22106" y="243644"/>
                  </a:lnTo>
                  <a:lnTo>
                    <a:pt x="47424" y="276413"/>
                  </a:lnTo>
                  <a:lnTo>
                    <a:pt x="80196" y="301731"/>
                  </a:lnTo>
                  <a:lnTo>
                    <a:pt x="118877" y="318053"/>
                  </a:lnTo>
                  <a:lnTo>
                    <a:pt x="161925" y="323837"/>
                  </a:lnTo>
                  <a:lnTo>
                    <a:pt x="204967" y="318053"/>
                  </a:lnTo>
                  <a:lnTo>
                    <a:pt x="243644" y="301731"/>
                  </a:lnTo>
                  <a:lnTo>
                    <a:pt x="276413" y="276413"/>
                  </a:lnTo>
                  <a:lnTo>
                    <a:pt x="301731" y="243644"/>
                  </a:lnTo>
                  <a:lnTo>
                    <a:pt x="318053" y="204967"/>
                  </a:lnTo>
                  <a:lnTo>
                    <a:pt x="323837" y="1619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74231" y="5774829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3" y="204967"/>
                  </a:lnTo>
                  <a:lnTo>
                    <a:pt x="301731" y="243644"/>
                  </a:lnTo>
                  <a:lnTo>
                    <a:pt x="276413" y="276413"/>
                  </a:lnTo>
                  <a:lnTo>
                    <a:pt x="243644" y="301731"/>
                  </a:lnTo>
                  <a:lnTo>
                    <a:pt x="204967" y="318053"/>
                  </a:lnTo>
                  <a:lnTo>
                    <a:pt x="161925" y="323837"/>
                  </a:lnTo>
                  <a:lnTo>
                    <a:pt x="118877" y="318053"/>
                  </a:lnTo>
                  <a:lnTo>
                    <a:pt x="80196" y="301731"/>
                  </a:lnTo>
                  <a:lnTo>
                    <a:pt x="47424" y="276413"/>
                  </a:lnTo>
                  <a:lnTo>
                    <a:pt x="22106" y="243644"/>
                  </a:lnTo>
                  <a:lnTo>
                    <a:pt x="5783" y="204967"/>
                  </a:lnTo>
                  <a:lnTo>
                    <a:pt x="0" y="161925"/>
                  </a:lnTo>
                  <a:lnTo>
                    <a:pt x="5783" y="118877"/>
                  </a:lnTo>
                  <a:lnTo>
                    <a:pt x="22106" y="80196"/>
                  </a:lnTo>
                  <a:lnTo>
                    <a:pt x="47424" y="47424"/>
                  </a:lnTo>
                  <a:lnTo>
                    <a:pt x="80196" y="22106"/>
                  </a:lnTo>
                  <a:lnTo>
                    <a:pt x="118877" y="5783"/>
                  </a:lnTo>
                  <a:lnTo>
                    <a:pt x="161925" y="0"/>
                  </a:lnTo>
                  <a:lnTo>
                    <a:pt x="204967" y="5783"/>
                  </a:lnTo>
                  <a:lnTo>
                    <a:pt x="243644" y="22106"/>
                  </a:lnTo>
                  <a:lnTo>
                    <a:pt x="276413" y="47424"/>
                  </a:lnTo>
                  <a:lnTo>
                    <a:pt x="301731" y="80196"/>
                  </a:lnTo>
                  <a:lnTo>
                    <a:pt x="318053" y="118877"/>
                  </a:lnTo>
                  <a:lnTo>
                    <a:pt x="323837" y="161925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13968" y="3795814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3" y="118881"/>
                  </a:lnTo>
                  <a:lnTo>
                    <a:pt x="301730" y="80201"/>
                  </a:lnTo>
                  <a:lnTo>
                    <a:pt x="276412" y="47429"/>
                  </a:lnTo>
                  <a:lnTo>
                    <a:pt x="243641" y="22109"/>
                  </a:lnTo>
                  <a:lnTo>
                    <a:pt x="204960" y="5784"/>
                  </a:lnTo>
                  <a:lnTo>
                    <a:pt x="161912" y="0"/>
                  </a:lnTo>
                  <a:lnTo>
                    <a:pt x="118869" y="5784"/>
                  </a:lnTo>
                  <a:lnTo>
                    <a:pt x="80192" y="22109"/>
                  </a:lnTo>
                  <a:lnTo>
                    <a:pt x="47423" y="47429"/>
                  </a:lnTo>
                  <a:lnTo>
                    <a:pt x="22105" y="80201"/>
                  </a:lnTo>
                  <a:lnTo>
                    <a:pt x="5783" y="118881"/>
                  </a:lnTo>
                  <a:lnTo>
                    <a:pt x="0" y="161925"/>
                  </a:lnTo>
                  <a:lnTo>
                    <a:pt x="5783" y="204967"/>
                  </a:lnTo>
                  <a:lnTo>
                    <a:pt x="22105" y="243644"/>
                  </a:lnTo>
                  <a:lnTo>
                    <a:pt x="47423" y="276413"/>
                  </a:lnTo>
                  <a:lnTo>
                    <a:pt x="80192" y="301731"/>
                  </a:lnTo>
                  <a:lnTo>
                    <a:pt x="118869" y="318053"/>
                  </a:lnTo>
                  <a:lnTo>
                    <a:pt x="161912" y="323837"/>
                  </a:lnTo>
                  <a:lnTo>
                    <a:pt x="204960" y="318053"/>
                  </a:lnTo>
                  <a:lnTo>
                    <a:pt x="243641" y="301731"/>
                  </a:lnTo>
                  <a:lnTo>
                    <a:pt x="276412" y="276413"/>
                  </a:lnTo>
                  <a:lnTo>
                    <a:pt x="301730" y="243644"/>
                  </a:lnTo>
                  <a:lnTo>
                    <a:pt x="318053" y="204967"/>
                  </a:lnTo>
                  <a:lnTo>
                    <a:pt x="323837" y="1619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13968" y="3795814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37" y="161925"/>
                  </a:moveTo>
                  <a:lnTo>
                    <a:pt x="318053" y="204967"/>
                  </a:lnTo>
                  <a:lnTo>
                    <a:pt x="301730" y="243644"/>
                  </a:lnTo>
                  <a:lnTo>
                    <a:pt x="276412" y="276413"/>
                  </a:lnTo>
                  <a:lnTo>
                    <a:pt x="243641" y="301731"/>
                  </a:lnTo>
                  <a:lnTo>
                    <a:pt x="204960" y="318053"/>
                  </a:lnTo>
                  <a:lnTo>
                    <a:pt x="161912" y="323837"/>
                  </a:lnTo>
                  <a:lnTo>
                    <a:pt x="118869" y="318053"/>
                  </a:lnTo>
                  <a:lnTo>
                    <a:pt x="80192" y="301731"/>
                  </a:lnTo>
                  <a:lnTo>
                    <a:pt x="47423" y="276413"/>
                  </a:lnTo>
                  <a:lnTo>
                    <a:pt x="22105" y="243644"/>
                  </a:lnTo>
                  <a:lnTo>
                    <a:pt x="5783" y="204967"/>
                  </a:lnTo>
                  <a:lnTo>
                    <a:pt x="0" y="161925"/>
                  </a:lnTo>
                  <a:lnTo>
                    <a:pt x="5783" y="118881"/>
                  </a:lnTo>
                  <a:lnTo>
                    <a:pt x="22105" y="80201"/>
                  </a:lnTo>
                  <a:lnTo>
                    <a:pt x="47423" y="47429"/>
                  </a:lnTo>
                  <a:lnTo>
                    <a:pt x="80192" y="22109"/>
                  </a:lnTo>
                  <a:lnTo>
                    <a:pt x="118869" y="5784"/>
                  </a:lnTo>
                  <a:lnTo>
                    <a:pt x="161912" y="0"/>
                  </a:lnTo>
                  <a:lnTo>
                    <a:pt x="204960" y="5784"/>
                  </a:lnTo>
                  <a:lnTo>
                    <a:pt x="243641" y="22109"/>
                  </a:lnTo>
                  <a:lnTo>
                    <a:pt x="276412" y="47429"/>
                  </a:lnTo>
                  <a:lnTo>
                    <a:pt x="301730" y="80201"/>
                  </a:lnTo>
                  <a:lnTo>
                    <a:pt x="318053" y="118881"/>
                  </a:lnTo>
                  <a:lnTo>
                    <a:pt x="323837" y="161925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26111" y="4092676"/>
              <a:ext cx="360045" cy="629920"/>
            </a:xfrm>
            <a:custGeom>
              <a:avLst/>
              <a:gdLst/>
              <a:ahLst/>
              <a:cxnLst/>
              <a:rect l="l" t="t" r="r" b="b"/>
              <a:pathLst>
                <a:path w="360045" h="629920">
                  <a:moveTo>
                    <a:pt x="359815" y="0"/>
                  </a:moveTo>
                  <a:lnTo>
                    <a:pt x="40776" y="558317"/>
                  </a:lnTo>
                </a:path>
                <a:path w="360045" h="629920">
                  <a:moveTo>
                    <a:pt x="40776" y="558317"/>
                  </a:moveTo>
                  <a:lnTo>
                    <a:pt x="0" y="629677"/>
                  </a:lnTo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26110" y="4650994"/>
              <a:ext cx="52069" cy="71755"/>
            </a:xfrm>
            <a:custGeom>
              <a:avLst/>
              <a:gdLst/>
              <a:ahLst/>
              <a:cxnLst/>
              <a:rect l="l" t="t" r="r" b="b"/>
              <a:pathLst>
                <a:path w="52070" h="71754">
                  <a:moveTo>
                    <a:pt x="51574" y="17983"/>
                  </a:moveTo>
                  <a:lnTo>
                    <a:pt x="35979" y="8991"/>
                  </a:lnTo>
                  <a:lnTo>
                    <a:pt x="19786" y="0"/>
                  </a:lnTo>
                  <a:lnTo>
                    <a:pt x="0" y="71361"/>
                  </a:lnTo>
                  <a:lnTo>
                    <a:pt x="51574" y="179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26110" y="4650994"/>
              <a:ext cx="52069" cy="71755"/>
            </a:xfrm>
            <a:custGeom>
              <a:avLst/>
              <a:gdLst/>
              <a:ahLst/>
              <a:cxnLst/>
              <a:rect l="l" t="t" r="r" b="b"/>
              <a:pathLst>
                <a:path w="52070" h="71754">
                  <a:moveTo>
                    <a:pt x="51574" y="17983"/>
                  </a:moveTo>
                  <a:lnTo>
                    <a:pt x="0" y="71361"/>
                  </a:lnTo>
                  <a:lnTo>
                    <a:pt x="19786" y="0"/>
                  </a:lnTo>
                  <a:lnTo>
                    <a:pt x="35979" y="8991"/>
                  </a:lnTo>
                  <a:lnTo>
                    <a:pt x="51574" y="17983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65835" y="4092676"/>
              <a:ext cx="360045" cy="629920"/>
            </a:xfrm>
            <a:custGeom>
              <a:avLst/>
              <a:gdLst/>
              <a:ahLst/>
              <a:cxnLst/>
              <a:rect l="l" t="t" r="r" b="b"/>
              <a:pathLst>
                <a:path w="360045" h="629920">
                  <a:moveTo>
                    <a:pt x="0" y="0"/>
                  </a:moveTo>
                  <a:lnTo>
                    <a:pt x="329326" y="576300"/>
                  </a:lnTo>
                </a:path>
                <a:path w="360045" h="629920">
                  <a:moveTo>
                    <a:pt x="329326" y="576300"/>
                  </a:moveTo>
                  <a:lnTo>
                    <a:pt x="359828" y="629677"/>
                  </a:lnTo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74089" y="4650993"/>
              <a:ext cx="52069" cy="71755"/>
            </a:xfrm>
            <a:custGeom>
              <a:avLst/>
              <a:gdLst/>
              <a:ahLst/>
              <a:cxnLst/>
              <a:rect l="l" t="t" r="r" b="b"/>
              <a:pathLst>
                <a:path w="52070" h="71754">
                  <a:moveTo>
                    <a:pt x="51574" y="71361"/>
                  </a:moveTo>
                  <a:lnTo>
                    <a:pt x="31775" y="0"/>
                  </a:lnTo>
                  <a:lnTo>
                    <a:pt x="15582" y="8991"/>
                  </a:lnTo>
                  <a:lnTo>
                    <a:pt x="0" y="17983"/>
                  </a:lnTo>
                  <a:lnTo>
                    <a:pt x="51574" y="71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74089" y="4650993"/>
              <a:ext cx="52069" cy="71755"/>
            </a:xfrm>
            <a:custGeom>
              <a:avLst/>
              <a:gdLst/>
              <a:ahLst/>
              <a:cxnLst/>
              <a:rect l="l" t="t" r="r" b="b"/>
              <a:pathLst>
                <a:path w="52070" h="71754">
                  <a:moveTo>
                    <a:pt x="31775" y="0"/>
                  </a:moveTo>
                  <a:lnTo>
                    <a:pt x="51574" y="71361"/>
                  </a:lnTo>
                  <a:lnTo>
                    <a:pt x="0" y="17983"/>
                  </a:lnTo>
                  <a:lnTo>
                    <a:pt x="15582" y="8991"/>
                  </a:lnTo>
                  <a:lnTo>
                    <a:pt x="31775" y="0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994629" y="4135397"/>
            <a:ext cx="589280" cy="724535"/>
            <a:chOff x="4994629" y="4135397"/>
            <a:chExt cx="589280" cy="724535"/>
          </a:xfrm>
        </p:grpSpPr>
        <p:sp>
          <p:nvSpPr>
            <p:cNvPr id="49" name="object 49"/>
            <p:cNvSpPr/>
            <p:nvPr/>
          </p:nvSpPr>
          <p:spPr>
            <a:xfrm>
              <a:off x="4996878" y="4137647"/>
              <a:ext cx="584835" cy="720090"/>
            </a:xfrm>
            <a:custGeom>
              <a:avLst/>
              <a:gdLst/>
              <a:ahLst/>
              <a:cxnLst/>
              <a:rect l="l" t="t" r="r" b="b"/>
              <a:pathLst>
                <a:path w="584835" h="720089">
                  <a:moveTo>
                    <a:pt x="359816" y="539737"/>
                  </a:moveTo>
                  <a:lnTo>
                    <a:pt x="359816" y="179908"/>
                  </a:lnTo>
                  <a:lnTo>
                    <a:pt x="0" y="179908"/>
                  </a:lnTo>
                  <a:lnTo>
                    <a:pt x="0" y="539737"/>
                  </a:lnTo>
                  <a:lnTo>
                    <a:pt x="359816" y="539737"/>
                  </a:lnTo>
                  <a:close/>
                </a:path>
                <a:path w="584835" h="720089">
                  <a:moveTo>
                    <a:pt x="584708" y="359816"/>
                  </a:moveTo>
                  <a:lnTo>
                    <a:pt x="359816" y="0"/>
                  </a:lnTo>
                  <a:lnTo>
                    <a:pt x="359816" y="719645"/>
                  </a:lnTo>
                  <a:lnTo>
                    <a:pt x="584708" y="35981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96878" y="4137647"/>
              <a:ext cx="584835" cy="720090"/>
            </a:xfrm>
            <a:custGeom>
              <a:avLst/>
              <a:gdLst/>
              <a:ahLst/>
              <a:cxnLst/>
              <a:rect l="l" t="t" r="r" b="b"/>
              <a:pathLst>
                <a:path w="584835" h="720089">
                  <a:moveTo>
                    <a:pt x="0" y="179908"/>
                  </a:moveTo>
                  <a:lnTo>
                    <a:pt x="359816" y="179908"/>
                  </a:lnTo>
                  <a:lnTo>
                    <a:pt x="359816" y="0"/>
                  </a:lnTo>
                  <a:lnTo>
                    <a:pt x="584708" y="359816"/>
                  </a:lnTo>
                  <a:lnTo>
                    <a:pt x="359816" y="719645"/>
                  </a:lnTo>
                  <a:lnTo>
                    <a:pt x="359816" y="539737"/>
                  </a:lnTo>
                  <a:lnTo>
                    <a:pt x="0" y="539737"/>
                  </a:lnTo>
                  <a:lnTo>
                    <a:pt x="0" y="179908"/>
                  </a:lnTo>
                  <a:lnTo>
                    <a:pt x="44970" y="179908"/>
                  </a:lnTo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760982" y="2408274"/>
            <a:ext cx="6995795" cy="16471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Microsoft Sans Serif"/>
                <a:cs typeface="Microsoft Sans Serif"/>
              </a:rPr>
              <a:t>Irreducible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control-flow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graphs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always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made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reducible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Microsoft Sans Serif"/>
                <a:cs typeface="Microsoft Sans Serif"/>
              </a:rPr>
              <a:t>This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usually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involves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some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duplication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code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375285" algn="ctr">
              <a:lnSpc>
                <a:spcPct val="100000"/>
              </a:lnSpc>
              <a:tabLst>
                <a:tab pos="3433445" algn="l"/>
              </a:tabLst>
            </a:pPr>
            <a:r>
              <a:rPr sz="1550" dirty="0">
                <a:latin typeface="Microsoft Sans Serif"/>
                <a:cs typeface="Microsoft Sans Serif"/>
              </a:rPr>
              <a:t>a	a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53383" y="4691570"/>
            <a:ext cx="124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Microsoft Sans Serif"/>
                <a:cs typeface="Microsoft Sans Serif"/>
              </a:rPr>
              <a:t>c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68289" y="4691570"/>
            <a:ext cx="13589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Microsoft Sans Serif"/>
                <a:cs typeface="Microsoft Sans Serif"/>
              </a:rPr>
              <a:t>b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51863" y="5771123"/>
            <a:ext cx="16891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Microsoft Sans Serif"/>
                <a:cs typeface="Microsoft Sans Serif"/>
              </a:rPr>
              <a:t>c’</a:t>
            </a:r>
            <a:endParaRPr sz="155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6" name="object 56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432" y="110836"/>
            <a:ext cx="5091768" cy="484048"/>
          </a:xfrm>
          <a:prstGeom prst="rect">
            <a:avLst/>
          </a:prstGeom>
        </p:spPr>
        <p:txBody>
          <a:bodyPr vert="horz" wrap="square" lIns="0" tIns="37407" rIns="0" bIns="0" rtlCol="0">
            <a:spAutoFit/>
          </a:bodyPr>
          <a:lstStyle/>
          <a:p>
            <a:pPr marL="27709">
              <a:spcBef>
                <a:spcPts val="295"/>
              </a:spcBef>
            </a:pPr>
            <a:r>
              <a:rPr spc="22" dirty="0"/>
              <a:t>Data-flow</a:t>
            </a:r>
            <a:r>
              <a:rPr spc="-33" dirty="0"/>
              <a:t> </a:t>
            </a:r>
            <a:r>
              <a:rPr spc="22" dirty="0"/>
              <a:t>analysis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5040"/>
            <a:ext cx="10053827" cy="1104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1156550"/>
            <a:ext cx="167583" cy="1675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79189" y="999685"/>
            <a:ext cx="7689273" cy="18752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0835" marR="239682">
              <a:lnSpc>
                <a:spcPct val="102600"/>
              </a:lnSpc>
              <a:spcBef>
                <a:spcPts val="120"/>
              </a:spcBef>
            </a:pPr>
            <a:r>
              <a:rPr sz="2400" spc="-22" dirty="0">
                <a:latin typeface="Microsoft Sans Serif"/>
                <a:cs typeface="Microsoft Sans Serif"/>
              </a:rPr>
              <a:t>These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are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techniques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that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derive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information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about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 </a:t>
            </a:r>
            <a:r>
              <a:rPr sz="2400" spc="-600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flow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data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along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program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execution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paths</a:t>
            </a:r>
            <a:endParaRPr sz="2400">
              <a:latin typeface="Microsoft Sans Serif"/>
              <a:cs typeface="Microsoft Sans Serif"/>
            </a:endParaRPr>
          </a:p>
          <a:p>
            <a:pPr marL="110835" marR="94210">
              <a:lnSpc>
                <a:spcPts val="2618"/>
              </a:lnSpc>
              <a:spcBef>
                <a:spcPts val="687"/>
              </a:spcBef>
            </a:pPr>
            <a:r>
              <a:rPr sz="2400" spc="-22" dirty="0">
                <a:latin typeface="Microsoft Sans Serif"/>
                <a:cs typeface="Microsoft Sans Serif"/>
              </a:rPr>
              <a:t>An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33" dirty="0">
                <a:latin typeface="Arial"/>
                <a:cs typeface="Arial"/>
              </a:rPr>
              <a:t>execution</a:t>
            </a:r>
            <a:r>
              <a:rPr sz="2400" i="1" spc="-11" dirty="0">
                <a:latin typeface="Arial"/>
                <a:cs typeface="Arial"/>
              </a:rPr>
              <a:t> path </a:t>
            </a:r>
            <a:r>
              <a:rPr sz="2400" spc="-11" dirty="0">
                <a:latin typeface="Microsoft Sans Serif"/>
                <a:cs typeface="Microsoft Sans Serif"/>
              </a:rPr>
              <a:t>(or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11" dirty="0">
                <a:latin typeface="Arial"/>
                <a:cs typeface="Arial"/>
              </a:rPr>
              <a:t>path</a:t>
            </a:r>
            <a:r>
              <a:rPr sz="2400" spc="-11" dirty="0">
                <a:latin typeface="Microsoft Sans Serif"/>
                <a:cs typeface="Microsoft Sans Serif"/>
              </a:rPr>
              <a:t>)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from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point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11" dirty="0">
                <a:latin typeface="Arial"/>
                <a:cs typeface="Arial"/>
              </a:rPr>
              <a:t>p</a:t>
            </a:r>
            <a:r>
              <a:rPr sz="2618" spc="-15" baseline="-13888" dirty="0">
                <a:latin typeface="Microsoft Sans Serif"/>
                <a:cs typeface="Microsoft Sans Serif"/>
              </a:rPr>
              <a:t>1</a:t>
            </a:r>
            <a:r>
              <a:rPr sz="2618" spc="456" baseline="-13888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to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point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11" dirty="0">
                <a:latin typeface="Arial"/>
                <a:cs typeface="Arial"/>
              </a:rPr>
              <a:t>p</a:t>
            </a:r>
            <a:r>
              <a:rPr sz="2618" i="1" spc="-15" baseline="-10416" dirty="0">
                <a:latin typeface="Arial"/>
                <a:cs typeface="Arial"/>
              </a:rPr>
              <a:t>n</a:t>
            </a:r>
            <a:r>
              <a:rPr sz="2618" i="1" spc="473" baseline="-10416" dirty="0">
                <a:latin typeface="Arial"/>
                <a:cs typeface="Arial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sequence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points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22" dirty="0">
                <a:latin typeface="Arial"/>
                <a:cs typeface="Arial"/>
              </a:rPr>
              <a:t>p</a:t>
            </a:r>
            <a:r>
              <a:rPr sz="2618" spc="33" baseline="-13888" dirty="0">
                <a:latin typeface="Microsoft Sans Serif"/>
                <a:cs typeface="Microsoft Sans Serif"/>
              </a:rPr>
              <a:t>1</a:t>
            </a:r>
            <a:r>
              <a:rPr sz="2400" i="1" spc="22" dirty="0">
                <a:latin typeface="Arial"/>
                <a:cs typeface="Arial"/>
              </a:rPr>
              <a:t>,</a:t>
            </a:r>
            <a:r>
              <a:rPr sz="2400" i="1" spc="-262" dirty="0">
                <a:latin typeface="Arial"/>
                <a:cs typeface="Arial"/>
              </a:rPr>
              <a:t> </a:t>
            </a:r>
            <a:r>
              <a:rPr sz="2400" i="1" spc="22" dirty="0">
                <a:latin typeface="Arial"/>
                <a:cs typeface="Arial"/>
              </a:rPr>
              <a:t>p</a:t>
            </a:r>
            <a:r>
              <a:rPr sz="2618" spc="33" baseline="-13888" dirty="0">
                <a:latin typeface="Microsoft Sans Serif"/>
                <a:cs typeface="Microsoft Sans Serif"/>
              </a:rPr>
              <a:t>2</a:t>
            </a:r>
            <a:r>
              <a:rPr sz="2400" i="1" spc="22" dirty="0">
                <a:latin typeface="Arial"/>
                <a:cs typeface="Arial"/>
              </a:rPr>
              <a:t>,</a:t>
            </a:r>
            <a:r>
              <a:rPr sz="2400" i="1" spc="-273" dirty="0">
                <a:latin typeface="Arial"/>
                <a:cs typeface="Arial"/>
              </a:rPr>
              <a:t> </a:t>
            </a:r>
            <a:r>
              <a:rPr sz="2400" i="1" spc="-11" dirty="0">
                <a:latin typeface="Arial"/>
                <a:cs typeface="Arial"/>
              </a:rPr>
              <a:t>...,</a:t>
            </a:r>
            <a:r>
              <a:rPr sz="2400" i="1" spc="-273" dirty="0">
                <a:latin typeface="Arial"/>
                <a:cs typeface="Arial"/>
              </a:rPr>
              <a:t> </a:t>
            </a:r>
            <a:r>
              <a:rPr sz="2400" i="1" spc="-11" dirty="0">
                <a:latin typeface="Arial"/>
                <a:cs typeface="Arial"/>
              </a:rPr>
              <a:t>p</a:t>
            </a:r>
            <a:r>
              <a:rPr sz="2618" i="1" spc="-15" baseline="-10416" dirty="0">
                <a:latin typeface="Arial"/>
                <a:cs typeface="Arial"/>
              </a:rPr>
              <a:t>n</a:t>
            </a:r>
            <a:r>
              <a:rPr sz="2618" i="1" spc="473" baseline="-10416" dirty="0">
                <a:latin typeface="Arial"/>
                <a:cs typeface="Arial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such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that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for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each</a:t>
            </a:r>
            <a:endParaRPr sz="2400">
              <a:latin typeface="Microsoft Sans Serif"/>
              <a:cs typeface="Microsoft Sans Serif"/>
            </a:endParaRPr>
          </a:p>
          <a:p>
            <a:pPr marL="110835">
              <a:lnSpc>
                <a:spcPts val="2553"/>
              </a:lnSpc>
            </a:pPr>
            <a:r>
              <a:rPr sz="2400" i="1" spc="-11" dirty="0">
                <a:latin typeface="Arial"/>
                <a:cs typeface="Arial"/>
              </a:rPr>
              <a:t>i</a:t>
            </a:r>
            <a:r>
              <a:rPr sz="2400" i="1" spc="196" dirty="0">
                <a:latin typeface="Arial"/>
                <a:cs typeface="Arial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=</a:t>
            </a:r>
            <a:r>
              <a:rPr sz="2400" spc="-98" dirty="0">
                <a:latin typeface="Lucida Sans Unicode"/>
                <a:cs typeface="Lucida Sans Unicode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1</a:t>
            </a:r>
            <a:r>
              <a:rPr sz="2400" i="1" spc="-11" dirty="0">
                <a:latin typeface="Arial"/>
                <a:cs typeface="Arial"/>
              </a:rPr>
              <a:t>,</a:t>
            </a:r>
            <a:r>
              <a:rPr sz="2400" i="1" spc="-273" dirty="0">
                <a:latin typeface="Arial"/>
                <a:cs typeface="Arial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2</a:t>
            </a:r>
            <a:r>
              <a:rPr sz="2400" i="1" spc="-11" dirty="0">
                <a:latin typeface="Arial"/>
                <a:cs typeface="Arial"/>
              </a:rPr>
              <a:t>,</a:t>
            </a:r>
            <a:r>
              <a:rPr sz="2400" i="1" spc="-273" dirty="0">
                <a:latin typeface="Arial"/>
                <a:cs typeface="Arial"/>
              </a:rPr>
              <a:t> </a:t>
            </a:r>
            <a:r>
              <a:rPr sz="2400" i="1" spc="-11" dirty="0">
                <a:latin typeface="Arial"/>
                <a:cs typeface="Arial"/>
              </a:rPr>
              <a:t>...,</a:t>
            </a:r>
            <a:r>
              <a:rPr sz="2400" i="1" spc="-273" dirty="0">
                <a:latin typeface="Arial"/>
                <a:cs typeface="Arial"/>
              </a:rPr>
              <a:t> </a:t>
            </a:r>
            <a:r>
              <a:rPr sz="2400" i="1" spc="-22" dirty="0">
                <a:latin typeface="Arial"/>
                <a:cs typeface="Arial"/>
              </a:rPr>
              <a:t>n</a:t>
            </a:r>
            <a:r>
              <a:rPr sz="2400" i="1" spc="-109" dirty="0">
                <a:latin typeface="Arial"/>
                <a:cs typeface="Arial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−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1,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either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1946094"/>
            <a:ext cx="167583" cy="1675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2429" y="2927714"/>
            <a:ext cx="293271" cy="29327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25305" y="2926200"/>
            <a:ext cx="148244" cy="228046"/>
          </a:xfrm>
          <a:prstGeom prst="rect">
            <a:avLst/>
          </a:prstGeom>
        </p:spPr>
        <p:txBody>
          <a:bodyPr vert="horz" wrap="square" lIns="0" tIns="26324" rIns="0" bIns="0" rtlCol="0">
            <a:spAutoFit/>
          </a:bodyPr>
          <a:lstStyle/>
          <a:p>
            <a:pPr marL="27709">
              <a:spcBef>
                <a:spcPts val="207"/>
              </a:spcBef>
            </a:pPr>
            <a:r>
              <a:rPr sz="1309" spc="-11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309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1457" y="2864438"/>
            <a:ext cx="7257009" cy="1369769"/>
          </a:xfrm>
          <a:prstGeom prst="rect">
            <a:avLst/>
          </a:prstGeom>
        </p:spPr>
        <p:txBody>
          <a:bodyPr vert="horz" wrap="square" lIns="0" tIns="26324" rIns="0" bIns="0" rtlCol="0">
            <a:spAutoFit/>
          </a:bodyPr>
          <a:lstStyle/>
          <a:p>
            <a:pPr marL="83127" marR="66501">
              <a:spcBef>
                <a:spcPts val="207"/>
              </a:spcBef>
            </a:pPr>
            <a:r>
              <a:rPr sz="2182" i="1" spc="-11" dirty="0">
                <a:latin typeface="Arial"/>
                <a:cs typeface="Arial"/>
              </a:rPr>
              <a:t>p</a:t>
            </a:r>
            <a:r>
              <a:rPr sz="2291" i="1" spc="-15" baseline="-11904" dirty="0">
                <a:latin typeface="Arial"/>
                <a:cs typeface="Arial"/>
              </a:rPr>
              <a:t>i</a:t>
            </a:r>
            <a:r>
              <a:rPr sz="2291" i="1" spc="15" baseline="-11904" dirty="0">
                <a:latin typeface="Arial"/>
                <a:cs typeface="Arial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is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the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point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immediately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preceding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a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statement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and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i="1" spc="22" dirty="0">
                <a:latin typeface="Arial"/>
                <a:cs typeface="Arial"/>
              </a:rPr>
              <a:t>p</a:t>
            </a:r>
            <a:r>
              <a:rPr sz="2291" i="1" spc="33" baseline="-11904" dirty="0">
                <a:latin typeface="Arial"/>
                <a:cs typeface="Arial"/>
              </a:rPr>
              <a:t>i</a:t>
            </a:r>
            <a:r>
              <a:rPr sz="2291" spc="33" baseline="-11904" dirty="0">
                <a:latin typeface="Verdana"/>
                <a:cs typeface="Verdana"/>
              </a:rPr>
              <a:t>+</a:t>
            </a:r>
            <a:r>
              <a:rPr sz="2291" spc="33" baseline="-11904" dirty="0">
                <a:latin typeface="Microsoft Sans Serif"/>
                <a:cs typeface="Microsoft Sans Serif"/>
              </a:rPr>
              <a:t>1 </a:t>
            </a:r>
            <a:r>
              <a:rPr sz="2291" spc="-572" baseline="-11904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is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the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point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immediately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22" dirty="0">
                <a:latin typeface="Microsoft Sans Serif"/>
                <a:cs typeface="Microsoft Sans Serif"/>
              </a:rPr>
              <a:t>following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that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same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statement,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or </a:t>
            </a:r>
            <a:r>
              <a:rPr sz="2182" dirty="0">
                <a:latin typeface="Microsoft Sans Serif"/>
                <a:cs typeface="Microsoft Sans Serif"/>
              </a:rPr>
              <a:t> </a:t>
            </a:r>
            <a:r>
              <a:rPr sz="2182" i="1" spc="-11" dirty="0">
                <a:latin typeface="Arial"/>
                <a:cs typeface="Arial"/>
              </a:rPr>
              <a:t>p</a:t>
            </a:r>
            <a:r>
              <a:rPr sz="2291" i="1" spc="-15" baseline="-11904" dirty="0">
                <a:latin typeface="Arial"/>
                <a:cs typeface="Arial"/>
              </a:rPr>
              <a:t>i</a:t>
            </a:r>
            <a:r>
              <a:rPr sz="2291" i="1" spc="15" baseline="-11904" dirty="0">
                <a:latin typeface="Arial"/>
                <a:cs typeface="Arial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is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the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end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of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some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33" dirty="0">
                <a:latin typeface="Microsoft Sans Serif"/>
                <a:cs typeface="Microsoft Sans Serif"/>
              </a:rPr>
              <a:t>block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and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i="1" spc="22" dirty="0">
                <a:latin typeface="Arial"/>
                <a:cs typeface="Arial"/>
              </a:rPr>
              <a:t>p</a:t>
            </a:r>
            <a:r>
              <a:rPr sz="2291" i="1" spc="33" baseline="-11904" dirty="0">
                <a:latin typeface="Arial"/>
                <a:cs typeface="Arial"/>
              </a:rPr>
              <a:t>i</a:t>
            </a:r>
            <a:r>
              <a:rPr sz="2291" spc="33" baseline="-11904" dirty="0">
                <a:latin typeface="Verdana"/>
                <a:cs typeface="Verdana"/>
              </a:rPr>
              <a:t>+</a:t>
            </a:r>
            <a:r>
              <a:rPr sz="2291" spc="33" baseline="-11904" dirty="0">
                <a:latin typeface="Microsoft Sans Serif"/>
                <a:cs typeface="Microsoft Sans Serif"/>
              </a:rPr>
              <a:t>1</a:t>
            </a:r>
            <a:r>
              <a:rPr sz="2291" spc="456" baseline="-11904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is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the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beginning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of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a </a:t>
            </a:r>
            <a:r>
              <a:rPr sz="218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successor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33" dirty="0">
                <a:latin typeface="Microsoft Sans Serif"/>
                <a:cs typeface="Microsoft Sans Serif"/>
              </a:rPr>
              <a:t>block</a:t>
            </a:r>
            <a:endParaRPr sz="2182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2429" y="3590239"/>
            <a:ext cx="293271" cy="29327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25305" y="3588753"/>
            <a:ext cx="148244" cy="228046"/>
          </a:xfrm>
          <a:prstGeom prst="rect">
            <a:avLst/>
          </a:prstGeom>
        </p:spPr>
        <p:txBody>
          <a:bodyPr vert="horz" wrap="square" lIns="0" tIns="26324" rIns="0" bIns="0" rtlCol="0">
            <a:spAutoFit/>
          </a:bodyPr>
          <a:lstStyle/>
          <a:p>
            <a:pPr marL="27709">
              <a:spcBef>
                <a:spcPts val="207"/>
              </a:spcBef>
            </a:pPr>
            <a:r>
              <a:rPr sz="1309" spc="-11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309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4447142"/>
            <a:ext cx="167583" cy="16758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62318" y="4290251"/>
            <a:ext cx="7728063" cy="28313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709" marR="178722" algn="just">
              <a:lnSpc>
                <a:spcPct val="102600"/>
              </a:lnSpc>
              <a:spcBef>
                <a:spcPts val="120"/>
              </a:spcBef>
            </a:pPr>
            <a:r>
              <a:rPr sz="2400" spc="-11" dirty="0">
                <a:latin typeface="Microsoft Sans Serif"/>
                <a:cs typeface="Microsoft Sans Serif"/>
              </a:rPr>
              <a:t>In </a:t>
            </a:r>
            <a:r>
              <a:rPr sz="2400" spc="-22" dirty="0">
                <a:latin typeface="Microsoft Sans Serif"/>
                <a:cs typeface="Microsoft Sans Serif"/>
              </a:rPr>
              <a:t>general, </a:t>
            </a:r>
            <a:r>
              <a:rPr sz="2400" spc="-11" dirty="0">
                <a:latin typeface="Microsoft Sans Serif"/>
                <a:cs typeface="Microsoft Sans Serif"/>
              </a:rPr>
              <a:t>there </a:t>
            </a:r>
            <a:r>
              <a:rPr sz="2400" spc="-22" dirty="0">
                <a:latin typeface="Microsoft Sans Serif"/>
                <a:cs typeface="Microsoft Sans Serif"/>
              </a:rPr>
              <a:t>is an infinite number </a:t>
            </a:r>
            <a:r>
              <a:rPr sz="2400" spc="-11" dirty="0">
                <a:latin typeface="Microsoft Sans Serif"/>
                <a:cs typeface="Microsoft Sans Serif"/>
              </a:rPr>
              <a:t>of paths through </a:t>
            </a:r>
            <a:r>
              <a:rPr sz="2400" spc="-22" dirty="0">
                <a:latin typeface="Microsoft Sans Serif"/>
                <a:cs typeface="Microsoft Sans Serif"/>
              </a:rPr>
              <a:t>a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program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and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there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no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bound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on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length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path</a:t>
            </a:r>
            <a:endParaRPr sz="2400">
              <a:latin typeface="Microsoft Sans Serif"/>
              <a:cs typeface="Microsoft Sans Serif"/>
            </a:endParaRPr>
          </a:p>
          <a:p>
            <a:pPr marL="27709" marR="11084" algn="just">
              <a:lnSpc>
                <a:spcPct val="102600"/>
              </a:lnSpc>
              <a:spcBef>
                <a:spcPts val="655"/>
              </a:spcBef>
            </a:pPr>
            <a:r>
              <a:rPr sz="2400" spc="-22" dirty="0">
                <a:latin typeface="Microsoft Sans Serif"/>
                <a:cs typeface="Microsoft Sans Serif"/>
              </a:rPr>
              <a:t>Program analyses summarize all possible program </a:t>
            </a:r>
            <a:r>
              <a:rPr sz="2400" spc="-11" dirty="0">
                <a:latin typeface="Microsoft Sans Serif"/>
                <a:cs typeface="Microsoft Sans Serif"/>
              </a:rPr>
              <a:t>states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that can occur at </a:t>
            </a:r>
            <a:r>
              <a:rPr sz="2400" spc="-22" dirty="0">
                <a:latin typeface="Microsoft Sans Serif"/>
                <a:cs typeface="Microsoft Sans Serif"/>
              </a:rPr>
              <a:t>a point in </a:t>
            </a:r>
            <a:r>
              <a:rPr sz="2400" spc="-11" dirty="0">
                <a:latin typeface="Microsoft Sans Serif"/>
                <a:cs typeface="Microsoft Sans Serif"/>
              </a:rPr>
              <a:t>the </a:t>
            </a:r>
            <a:r>
              <a:rPr sz="2400" spc="-22" dirty="0">
                <a:latin typeface="Microsoft Sans Serif"/>
                <a:cs typeface="Microsoft Sans Serif"/>
              </a:rPr>
              <a:t>program with a finite </a:t>
            </a:r>
            <a:r>
              <a:rPr sz="2400" spc="-11" dirty="0">
                <a:latin typeface="Microsoft Sans Serif"/>
                <a:cs typeface="Microsoft Sans Serif"/>
              </a:rPr>
              <a:t>set of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facts</a:t>
            </a:r>
            <a:endParaRPr sz="2400">
              <a:latin typeface="Microsoft Sans Serif"/>
              <a:cs typeface="Microsoft Sans Serif"/>
            </a:endParaRPr>
          </a:p>
          <a:p>
            <a:pPr marL="27709" marR="110835" algn="just">
              <a:lnSpc>
                <a:spcPct val="102600"/>
              </a:lnSpc>
              <a:spcBef>
                <a:spcPts val="655"/>
              </a:spcBef>
            </a:pPr>
            <a:r>
              <a:rPr sz="2400" spc="-22" dirty="0">
                <a:latin typeface="Microsoft Sans Serif"/>
                <a:cs typeface="Microsoft Sans Serif"/>
              </a:rPr>
              <a:t>No analysis is </a:t>
            </a:r>
            <a:r>
              <a:rPr sz="2400" spc="-11" dirty="0">
                <a:latin typeface="Microsoft Sans Serif"/>
                <a:cs typeface="Microsoft Sans Serif"/>
              </a:rPr>
              <a:t>necessarily </a:t>
            </a:r>
            <a:r>
              <a:rPr sz="2400" spc="-22" dirty="0">
                <a:latin typeface="Microsoft Sans Serif"/>
                <a:cs typeface="Microsoft Sans Serif"/>
              </a:rPr>
              <a:t>a perfect </a:t>
            </a:r>
            <a:r>
              <a:rPr sz="2400" spc="-11" dirty="0">
                <a:latin typeface="Microsoft Sans Serif"/>
                <a:cs typeface="Microsoft Sans Serif"/>
              </a:rPr>
              <a:t>representation of the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state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289" y="5280826"/>
            <a:ext cx="167583" cy="16758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6489968"/>
            <a:ext cx="167583" cy="167583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432" y="110836"/>
            <a:ext cx="6463368" cy="484048"/>
          </a:xfrm>
          <a:prstGeom prst="rect">
            <a:avLst/>
          </a:prstGeom>
        </p:spPr>
        <p:txBody>
          <a:bodyPr vert="horz" wrap="square" lIns="0" tIns="37407" rIns="0" bIns="0" rtlCol="0">
            <a:spAutoFit/>
          </a:bodyPr>
          <a:lstStyle/>
          <a:p>
            <a:pPr marL="27709">
              <a:spcBef>
                <a:spcPts val="295"/>
              </a:spcBef>
            </a:pPr>
            <a:r>
              <a:rPr spc="33" dirty="0"/>
              <a:t>Uses </a:t>
            </a:r>
            <a:r>
              <a:rPr spc="22" dirty="0"/>
              <a:t>of</a:t>
            </a:r>
            <a:r>
              <a:rPr spc="44" dirty="0"/>
              <a:t> </a:t>
            </a:r>
            <a:r>
              <a:rPr spc="22" dirty="0"/>
              <a:t>Data-flow</a:t>
            </a:r>
            <a:r>
              <a:rPr spc="44" dirty="0"/>
              <a:t> </a:t>
            </a:r>
            <a:r>
              <a:rPr spc="22" dirty="0"/>
              <a:t>Analysis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5040"/>
            <a:ext cx="10053827" cy="1104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2519395"/>
            <a:ext cx="167583" cy="1675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8431" y="2938464"/>
            <a:ext cx="134998" cy="1349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3651228"/>
            <a:ext cx="167583" cy="1675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8431" y="4070297"/>
            <a:ext cx="134998" cy="1349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8431" y="4401561"/>
            <a:ext cx="134998" cy="1349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8431" y="4732822"/>
            <a:ext cx="134998" cy="13499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62316" y="2307835"/>
            <a:ext cx="7471754" cy="2634416"/>
          </a:xfrm>
          <a:prstGeom prst="rect">
            <a:avLst/>
          </a:prstGeom>
        </p:spPr>
        <p:txBody>
          <a:bodyPr vert="horz" wrap="square" lIns="0" tIns="78971" rIns="0" bIns="0" rtlCol="0">
            <a:spAutoFit/>
          </a:bodyPr>
          <a:lstStyle/>
          <a:p>
            <a:pPr marL="27709">
              <a:spcBef>
                <a:spcPts val="622"/>
              </a:spcBef>
            </a:pPr>
            <a:r>
              <a:rPr sz="2400" spc="-22" dirty="0">
                <a:latin typeface="Microsoft Sans Serif"/>
                <a:cs typeface="Microsoft Sans Serif"/>
              </a:rPr>
              <a:t>Program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debugging</a:t>
            </a:r>
            <a:endParaRPr sz="2400">
              <a:latin typeface="Microsoft Sans Serif"/>
              <a:cs typeface="Microsoft Sans Serif"/>
            </a:endParaRPr>
          </a:p>
          <a:p>
            <a:pPr marL="631762" marR="11084">
              <a:spcBef>
                <a:spcPts val="382"/>
              </a:spcBef>
            </a:pPr>
            <a:r>
              <a:rPr sz="2182" spc="-11" dirty="0">
                <a:latin typeface="Microsoft Sans Serif"/>
                <a:cs typeface="Microsoft Sans Serif"/>
              </a:rPr>
              <a:t>Which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are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the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definitions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(of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22" dirty="0">
                <a:latin typeface="Microsoft Sans Serif"/>
                <a:cs typeface="Microsoft Sans Serif"/>
              </a:rPr>
              <a:t>variables)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that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i="1" spc="-33" dirty="0">
                <a:latin typeface="Arial"/>
                <a:cs typeface="Arial"/>
              </a:rPr>
              <a:t>may</a:t>
            </a:r>
            <a:r>
              <a:rPr sz="2182" i="1" spc="-11" dirty="0">
                <a:latin typeface="Arial"/>
                <a:cs typeface="Arial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reach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a </a:t>
            </a:r>
            <a:r>
              <a:rPr sz="2182" spc="-545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program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point?</a:t>
            </a:r>
            <a:r>
              <a:rPr sz="2182" spc="164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These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are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the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i="1" spc="-11" dirty="0">
                <a:latin typeface="Arial"/>
                <a:cs typeface="Arial"/>
              </a:rPr>
              <a:t>reaching definitions</a:t>
            </a:r>
            <a:endParaRPr sz="2182">
              <a:latin typeface="Arial"/>
              <a:cs typeface="Arial"/>
            </a:endParaRPr>
          </a:p>
          <a:p>
            <a:pPr marL="631762" marR="4425103" indent="-605439">
              <a:lnSpc>
                <a:spcPct val="106400"/>
              </a:lnSpc>
              <a:spcBef>
                <a:spcPts val="229"/>
              </a:spcBef>
            </a:pPr>
            <a:r>
              <a:rPr sz="2400" spc="-22" dirty="0">
                <a:latin typeface="Microsoft Sans Serif"/>
                <a:cs typeface="Microsoft Sans Serif"/>
              </a:rPr>
              <a:t>Program optimizations </a:t>
            </a:r>
            <a:r>
              <a:rPr sz="2400" spc="-6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Constant</a:t>
            </a:r>
            <a:r>
              <a:rPr sz="2182" dirty="0">
                <a:latin typeface="Microsoft Sans Serif"/>
                <a:cs typeface="Microsoft Sans Serif"/>
              </a:rPr>
              <a:t> </a:t>
            </a:r>
            <a:r>
              <a:rPr sz="2182" spc="-22" dirty="0">
                <a:latin typeface="Microsoft Sans Serif"/>
                <a:cs typeface="Microsoft Sans Serif"/>
              </a:rPr>
              <a:t>folding </a:t>
            </a:r>
            <a:r>
              <a:rPr sz="2182" spc="-11" dirty="0">
                <a:latin typeface="Microsoft Sans Serif"/>
                <a:cs typeface="Microsoft Sans Serif"/>
              </a:rPr>
              <a:t> </a:t>
            </a:r>
            <a:r>
              <a:rPr sz="2182" spc="-22" dirty="0">
                <a:latin typeface="Microsoft Sans Serif"/>
                <a:cs typeface="Microsoft Sans Serif"/>
              </a:rPr>
              <a:t>Copy </a:t>
            </a:r>
            <a:r>
              <a:rPr sz="2182" spc="-11" dirty="0">
                <a:latin typeface="Microsoft Sans Serif"/>
                <a:cs typeface="Microsoft Sans Serif"/>
              </a:rPr>
              <a:t>propagation</a:t>
            </a:r>
            <a:endParaRPr sz="2182">
              <a:latin typeface="Microsoft Sans Serif"/>
              <a:cs typeface="Microsoft Sans Serif"/>
            </a:endParaRPr>
          </a:p>
          <a:p>
            <a:pPr marL="631762">
              <a:lnSpc>
                <a:spcPts val="2607"/>
              </a:lnSpc>
            </a:pPr>
            <a:r>
              <a:rPr sz="2182" spc="-11" dirty="0">
                <a:latin typeface="Microsoft Sans Serif"/>
                <a:cs typeface="Microsoft Sans Serif"/>
              </a:rPr>
              <a:t>Common sub-expression</a:t>
            </a:r>
            <a:r>
              <a:rPr sz="218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elimination etc.</a:t>
            </a:r>
            <a:endParaRPr sz="2182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432" y="110836"/>
            <a:ext cx="5020887" cy="484048"/>
          </a:xfrm>
          <a:prstGeom prst="rect">
            <a:avLst/>
          </a:prstGeom>
        </p:spPr>
        <p:txBody>
          <a:bodyPr vert="horz" wrap="square" lIns="0" tIns="37407" rIns="0" bIns="0" rtlCol="0">
            <a:spAutoFit/>
          </a:bodyPr>
          <a:lstStyle/>
          <a:p>
            <a:pPr marL="27709">
              <a:spcBef>
                <a:spcPts val="295"/>
              </a:spcBef>
            </a:pPr>
            <a:r>
              <a:rPr spc="22" dirty="0"/>
              <a:t>Data-Flow Analysis</a:t>
            </a:r>
            <a:r>
              <a:rPr spc="33" dirty="0"/>
              <a:t> </a:t>
            </a:r>
            <a:r>
              <a:rPr spc="44" dirty="0"/>
              <a:t>Schema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5040"/>
            <a:ext cx="10053827" cy="1104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1593717"/>
            <a:ext cx="167583" cy="1675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2758662"/>
            <a:ext cx="167583" cy="1675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8431" y="3508996"/>
            <a:ext cx="134998" cy="1349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8431" y="4502782"/>
            <a:ext cx="134998" cy="1349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2318" y="1436824"/>
            <a:ext cx="7754389" cy="499380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709" marR="313110">
              <a:lnSpc>
                <a:spcPct val="102600"/>
              </a:lnSpc>
              <a:spcBef>
                <a:spcPts val="120"/>
              </a:spcBef>
            </a:pPr>
            <a:r>
              <a:rPr sz="2400" spc="-22" dirty="0">
                <a:latin typeface="Microsoft Sans Serif"/>
                <a:cs typeface="Microsoft Sans Serif"/>
              </a:rPr>
              <a:t>A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data-flow</a:t>
            </a:r>
            <a:r>
              <a:rPr sz="2400" i="1" spc="-11" dirty="0">
                <a:latin typeface="Arial"/>
                <a:cs typeface="Arial"/>
              </a:rPr>
              <a:t> </a:t>
            </a:r>
            <a:r>
              <a:rPr sz="2400" i="1" spc="-33" dirty="0">
                <a:latin typeface="Arial"/>
                <a:cs typeface="Arial"/>
              </a:rPr>
              <a:t>value</a:t>
            </a:r>
            <a:r>
              <a:rPr sz="2400" i="1" spc="-11" dirty="0">
                <a:latin typeface="Arial"/>
                <a:cs typeface="Arial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for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program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point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represents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an </a:t>
            </a:r>
            <a:r>
              <a:rPr sz="2400" spc="-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abstraction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set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all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possible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program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states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that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can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be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observed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for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that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point</a:t>
            </a:r>
            <a:endParaRPr sz="2400">
              <a:latin typeface="Microsoft Sans Serif"/>
              <a:cs typeface="Microsoft Sans Serif"/>
            </a:endParaRPr>
          </a:p>
          <a:p>
            <a:pPr marL="27709" marR="225827">
              <a:lnSpc>
                <a:spcPts val="2618"/>
              </a:lnSpc>
              <a:spcBef>
                <a:spcPts val="687"/>
              </a:spcBef>
            </a:pPr>
            <a:r>
              <a:rPr sz="2400" spc="-22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set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all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possible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data-flow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values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domain</a:t>
            </a:r>
            <a:r>
              <a:rPr sz="2400" i="1" spc="-11" dirty="0">
                <a:latin typeface="Arial"/>
                <a:cs typeface="Arial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for </a:t>
            </a:r>
            <a:r>
              <a:rPr sz="2400" spc="-600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application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under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consideration</a:t>
            </a:r>
            <a:endParaRPr sz="2400">
              <a:latin typeface="Microsoft Sans Serif"/>
              <a:cs typeface="Microsoft Sans Serif"/>
            </a:endParaRPr>
          </a:p>
          <a:p>
            <a:pPr marL="631762" marR="11084" algn="just">
              <a:spcBef>
                <a:spcPts val="327"/>
              </a:spcBef>
            </a:pPr>
            <a:r>
              <a:rPr sz="2182" spc="-11" dirty="0">
                <a:latin typeface="Microsoft Sans Serif"/>
                <a:cs typeface="Microsoft Sans Serif"/>
              </a:rPr>
              <a:t>Example: </a:t>
            </a:r>
            <a:r>
              <a:rPr sz="2182" spc="-33" dirty="0">
                <a:latin typeface="Microsoft Sans Serif"/>
                <a:cs typeface="Microsoft Sans Serif"/>
              </a:rPr>
              <a:t>for </a:t>
            </a:r>
            <a:r>
              <a:rPr sz="2182" spc="-11" dirty="0">
                <a:latin typeface="Microsoft Sans Serif"/>
                <a:cs typeface="Microsoft Sans Serif"/>
              </a:rPr>
              <a:t>the </a:t>
            </a:r>
            <a:r>
              <a:rPr sz="2182" i="1" spc="-11" dirty="0">
                <a:latin typeface="Arial"/>
                <a:cs typeface="Arial"/>
              </a:rPr>
              <a:t>reaching definitions </a:t>
            </a:r>
            <a:r>
              <a:rPr sz="2182" spc="-22" dirty="0">
                <a:latin typeface="Microsoft Sans Serif"/>
                <a:cs typeface="Microsoft Sans Serif"/>
              </a:rPr>
              <a:t>problem, </a:t>
            </a:r>
            <a:r>
              <a:rPr sz="2182" spc="-11" dirty="0">
                <a:latin typeface="Microsoft Sans Serif"/>
                <a:cs typeface="Microsoft Sans Serif"/>
              </a:rPr>
              <a:t>the domain </a:t>
            </a:r>
            <a:r>
              <a:rPr sz="218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of data-flow </a:t>
            </a:r>
            <a:r>
              <a:rPr sz="2182" spc="-22" dirty="0">
                <a:latin typeface="Microsoft Sans Serif"/>
                <a:cs typeface="Microsoft Sans Serif"/>
              </a:rPr>
              <a:t>values </a:t>
            </a:r>
            <a:r>
              <a:rPr sz="2182" spc="-11" dirty="0">
                <a:latin typeface="Microsoft Sans Serif"/>
                <a:cs typeface="Microsoft Sans Serif"/>
              </a:rPr>
              <a:t>is the set of </a:t>
            </a:r>
            <a:r>
              <a:rPr sz="2182" spc="-22" dirty="0">
                <a:latin typeface="Microsoft Sans Serif"/>
                <a:cs typeface="Microsoft Sans Serif"/>
              </a:rPr>
              <a:t>all </a:t>
            </a:r>
            <a:r>
              <a:rPr sz="2182" spc="-11" dirty="0">
                <a:latin typeface="Microsoft Sans Serif"/>
                <a:cs typeface="Microsoft Sans Serif"/>
              </a:rPr>
              <a:t>subsets of of definitions </a:t>
            </a:r>
            <a:r>
              <a:rPr sz="2182" spc="-554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in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the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program</a:t>
            </a:r>
            <a:endParaRPr sz="2182">
              <a:latin typeface="Microsoft Sans Serif"/>
              <a:cs typeface="Microsoft Sans Serif"/>
            </a:endParaRPr>
          </a:p>
          <a:p>
            <a:pPr marL="631762" algn="just">
              <a:lnSpc>
                <a:spcPts val="2585"/>
              </a:lnSpc>
            </a:pPr>
            <a:r>
              <a:rPr sz="2182" spc="-11" dirty="0">
                <a:latin typeface="Microsoft Sans Serif"/>
                <a:cs typeface="Microsoft Sans Serif"/>
              </a:rPr>
              <a:t>A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dirty="0">
                <a:latin typeface="Microsoft Sans Serif"/>
                <a:cs typeface="Microsoft Sans Serif"/>
              </a:rPr>
              <a:t>particular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data-flow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22" dirty="0">
                <a:latin typeface="Microsoft Sans Serif"/>
                <a:cs typeface="Microsoft Sans Serif"/>
              </a:rPr>
              <a:t>value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is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a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set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of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definitions</a:t>
            </a:r>
            <a:endParaRPr sz="2182">
              <a:latin typeface="Microsoft Sans Serif"/>
              <a:cs typeface="Microsoft Sans Serif"/>
            </a:endParaRPr>
          </a:p>
          <a:p>
            <a:pPr marL="27709" marR="72043">
              <a:lnSpc>
                <a:spcPct val="102600"/>
              </a:lnSpc>
              <a:spcBef>
                <a:spcPts val="698"/>
              </a:spcBef>
            </a:pPr>
            <a:r>
              <a:rPr sz="2400" i="1" dirty="0">
                <a:latin typeface="Arial"/>
                <a:cs typeface="Arial"/>
              </a:rPr>
              <a:t>IN</a:t>
            </a:r>
            <a:r>
              <a:rPr sz="2400" dirty="0">
                <a:latin typeface="Lucida Sans Unicode"/>
                <a:cs typeface="Lucida Sans Unicode"/>
              </a:rPr>
              <a:t>[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dirty="0">
                <a:latin typeface="Lucida Sans Unicode"/>
                <a:cs typeface="Lucida Sans Unicode"/>
              </a:rPr>
              <a:t>]</a:t>
            </a:r>
            <a:r>
              <a:rPr sz="2400" spc="-87" dirty="0">
                <a:latin typeface="Lucida Sans Unicode"/>
                <a:cs typeface="Lucida Sans Unicode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and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OUT</a:t>
            </a:r>
            <a:r>
              <a:rPr sz="2400" i="1" spc="-327" dirty="0">
                <a:latin typeface="Arial"/>
                <a:cs typeface="Arial"/>
              </a:rPr>
              <a:t> </a:t>
            </a:r>
            <a:r>
              <a:rPr sz="2400" spc="-44" dirty="0">
                <a:latin typeface="Lucida Sans Unicode"/>
                <a:cs typeface="Lucida Sans Unicode"/>
              </a:rPr>
              <a:t>[</a:t>
            </a:r>
            <a:r>
              <a:rPr sz="2400" i="1" spc="-44" dirty="0">
                <a:latin typeface="Arial"/>
                <a:cs typeface="Arial"/>
              </a:rPr>
              <a:t>s</a:t>
            </a:r>
            <a:r>
              <a:rPr sz="2400" spc="-44" dirty="0">
                <a:latin typeface="Lucida Sans Unicode"/>
                <a:cs typeface="Lucida Sans Unicode"/>
              </a:rPr>
              <a:t>]</a:t>
            </a:r>
            <a:r>
              <a:rPr sz="2400" spc="-44" dirty="0">
                <a:latin typeface="Microsoft Sans Serif"/>
                <a:cs typeface="Microsoft Sans Serif"/>
              </a:rPr>
              <a:t>: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data-flow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values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i="1" spc="-33" dirty="0">
                <a:latin typeface="Arial"/>
                <a:cs typeface="Arial"/>
              </a:rPr>
              <a:t>before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and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i="1" spc="-11" dirty="0">
                <a:latin typeface="Arial"/>
                <a:cs typeface="Arial"/>
              </a:rPr>
              <a:t>after</a:t>
            </a:r>
            <a:r>
              <a:rPr sz="2400" i="1" spc="11" dirty="0">
                <a:latin typeface="Arial"/>
                <a:cs typeface="Arial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each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statement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i="1" spc="-11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7709" marR="702420">
              <a:lnSpc>
                <a:spcPct val="102600"/>
              </a:lnSpc>
              <a:spcBef>
                <a:spcPts val="655"/>
              </a:spcBef>
            </a:pPr>
            <a:r>
              <a:rPr sz="2400" spc="-22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data-flow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22" dirty="0">
                <a:latin typeface="Arial"/>
                <a:cs typeface="Arial"/>
              </a:rPr>
              <a:t>problem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to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find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solution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to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set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 </a:t>
            </a:r>
            <a:r>
              <a:rPr sz="2400" spc="-600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constraints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on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Arial"/>
                <a:cs typeface="Arial"/>
              </a:rPr>
              <a:t>IN</a:t>
            </a:r>
            <a:r>
              <a:rPr sz="2400" dirty="0">
                <a:latin typeface="Lucida Sans Unicode"/>
                <a:cs typeface="Lucida Sans Unicode"/>
              </a:rPr>
              <a:t>[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dirty="0">
                <a:latin typeface="Lucida Sans Unicode"/>
                <a:cs typeface="Lucida Sans Unicode"/>
              </a:rPr>
              <a:t>]</a:t>
            </a:r>
            <a:r>
              <a:rPr sz="2400" spc="-87" dirty="0">
                <a:latin typeface="Lucida Sans Unicode"/>
                <a:cs typeface="Lucida Sans Unicode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and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OUT</a:t>
            </a:r>
            <a:r>
              <a:rPr sz="2400" i="1" spc="-327" dirty="0">
                <a:latin typeface="Arial"/>
                <a:cs typeface="Arial"/>
              </a:rPr>
              <a:t> </a:t>
            </a:r>
            <a:r>
              <a:rPr sz="2400" spc="-44" dirty="0">
                <a:latin typeface="Lucida Sans Unicode"/>
                <a:cs typeface="Lucida Sans Unicode"/>
              </a:rPr>
              <a:t>[</a:t>
            </a:r>
            <a:r>
              <a:rPr sz="2400" i="1" spc="-44" dirty="0">
                <a:latin typeface="Arial"/>
                <a:cs typeface="Arial"/>
              </a:rPr>
              <a:t>s</a:t>
            </a:r>
            <a:r>
              <a:rPr sz="2400" spc="-44" dirty="0">
                <a:latin typeface="Lucida Sans Unicode"/>
                <a:cs typeface="Lucida Sans Unicode"/>
              </a:rPr>
              <a:t>]</a:t>
            </a:r>
            <a:r>
              <a:rPr sz="2400" spc="-44" dirty="0">
                <a:latin typeface="Microsoft Sans Serif"/>
                <a:cs typeface="Microsoft Sans Serif"/>
              </a:rPr>
              <a:t>,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for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all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statements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i="1" spc="-11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4928449"/>
            <a:ext cx="167583" cy="1675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5762133"/>
            <a:ext cx="167583" cy="16758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0837"/>
            <a:ext cx="10053827" cy="5397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432" y="110836"/>
            <a:ext cx="5616633" cy="484048"/>
          </a:xfrm>
          <a:prstGeom prst="rect">
            <a:avLst/>
          </a:prstGeom>
        </p:spPr>
        <p:txBody>
          <a:bodyPr vert="horz" wrap="square" lIns="0" tIns="37407" rIns="0" bIns="0" rtlCol="0">
            <a:spAutoFit/>
          </a:bodyPr>
          <a:lstStyle/>
          <a:p>
            <a:pPr marL="27709">
              <a:spcBef>
                <a:spcPts val="295"/>
              </a:spcBef>
            </a:pPr>
            <a:r>
              <a:rPr spc="22" dirty="0"/>
              <a:t>Data-Flow</a:t>
            </a:r>
            <a:r>
              <a:rPr spc="44" dirty="0"/>
              <a:t> </a:t>
            </a:r>
            <a:r>
              <a:rPr spc="22" dirty="0"/>
              <a:t>Analysis</a:t>
            </a:r>
            <a:r>
              <a:rPr spc="44" dirty="0"/>
              <a:t> Schema </a:t>
            </a:r>
            <a:r>
              <a:rPr spc="22" dirty="0"/>
              <a:t>(2)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5040"/>
            <a:ext cx="10053827" cy="1104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289" y="1119254"/>
            <a:ext cx="167583" cy="1675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8431" y="1538324"/>
            <a:ext cx="134998" cy="1349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8431" y="2200848"/>
            <a:ext cx="134998" cy="1349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289" y="2582349"/>
            <a:ext cx="167583" cy="1675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8431" y="3001392"/>
            <a:ext cx="134998" cy="1349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8431" y="3332681"/>
            <a:ext cx="134998" cy="1349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8431" y="3663945"/>
            <a:ext cx="134998" cy="13499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8431" y="3995206"/>
            <a:ext cx="134998" cy="13499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8431" y="4326469"/>
            <a:ext cx="134998" cy="13499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62317" y="907639"/>
            <a:ext cx="7879080" cy="6152687"/>
          </a:xfrm>
          <a:prstGeom prst="rect">
            <a:avLst/>
          </a:prstGeom>
        </p:spPr>
        <p:txBody>
          <a:bodyPr vert="horz" wrap="square" lIns="0" tIns="78971" rIns="0" bIns="0" rtlCol="0">
            <a:spAutoFit/>
          </a:bodyPr>
          <a:lstStyle/>
          <a:p>
            <a:pPr marL="27709">
              <a:spcBef>
                <a:spcPts val="622"/>
              </a:spcBef>
            </a:pPr>
            <a:r>
              <a:rPr sz="2400" spc="-131" dirty="0">
                <a:latin typeface="Microsoft Sans Serif"/>
                <a:cs typeface="Microsoft Sans Serif"/>
              </a:rPr>
              <a:t>Two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kinds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constraints</a:t>
            </a:r>
            <a:endParaRPr sz="2400">
              <a:latin typeface="Microsoft Sans Serif"/>
              <a:cs typeface="Microsoft Sans Serif"/>
            </a:endParaRPr>
          </a:p>
          <a:p>
            <a:pPr marL="631762" marR="642846">
              <a:spcBef>
                <a:spcPts val="382"/>
              </a:spcBef>
            </a:pPr>
            <a:r>
              <a:rPr sz="2182" spc="-11" dirty="0">
                <a:latin typeface="Microsoft Sans Serif"/>
                <a:cs typeface="Microsoft Sans Serif"/>
              </a:rPr>
              <a:t>Those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based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on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the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semantics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of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statements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22" dirty="0">
                <a:latin typeface="Microsoft Sans Serif"/>
                <a:cs typeface="Microsoft Sans Serif"/>
              </a:rPr>
              <a:t>(</a:t>
            </a:r>
            <a:r>
              <a:rPr sz="2182" i="1" spc="-22" dirty="0">
                <a:latin typeface="Arial"/>
                <a:cs typeface="Arial"/>
              </a:rPr>
              <a:t>transfer </a:t>
            </a:r>
            <a:r>
              <a:rPr sz="2182" i="1" spc="-567" dirty="0">
                <a:latin typeface="Arial"/>
                <a:cs typeface="Arial"/>
              </a:rPr>
              <a:t> </a:t>
            </a:r>
            <a:r>
              <a:rPr sz="2182" i="1" spc="-11" dirty="0">
                <a:latin typeface="Arial"/>
                <a:cs typeface="Arial"/>
              </a:rPr>
              <a:t>functions</a:t>
            </a:r>
            <a:r>
              <a:rPr sz="2182" spc="-11" dirty="0">
                <a:latin typeface="Microsoft Sans Serif"/>
                <a:cs typeface="Microsoft Sans Serif"/>
              </a:rPr>
              <a:t>)</a:t>
            </a:r>
            <a:endParaRPr sz="2182">
              <a:latin typeface="Microsoft Sans Serif"/>
              <a:cs typeface="Microsoft Sans Serif"/>
            </a:endParaRPr>
          </a:p>
          <a:p>
            <a:pPr marL="631762">
              <a:lnSpc>
                <a:spcPts val="2596"/>
              </a:lnSpc>
            </a:pPr>
            <a:r>
              <a:rPr sz="2182" spc="-11" dirty="0">
                <a:latin typeface="Microsoft Sans Serif"/>
                <a:cs typeface="Microsoft Sans Serif"/>
              </a:rPr>
              <a:t>Those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based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on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22" dirty="0">
                <a:latin typeface="Microsoft Sans Serif"/>
                <a:cs typeface="Microsoft Sans Serif"/>
              </a:rPr>
              <a:t>flow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of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control</a:t>
            </a:r>
            <a:endParaRPr sz="2182">
              <a:latin typeface="Microsoft Sans Serif"/>
              <a:cs typeface="Microsoft Sans Serif"/>
            </a:endParaRPr>
          </a:p>
          <a:p>
            <a:pPr marL="27709">
              <a:spcBef>
                <a:spcPts val="425"/>
              </a:spcBef>
            </a:pPr>
            <a:r>
              <a:rPr sz="2400" spc="-22" dirty="0">
                <a:latin typeface="Microsoft Sans Serif"/>
                <a:cs typeface="Microsoft Sans Serif"/>
              </a:rPr>
              <a:t>A</a:t>
            </a:r>
            <a:r>
              <a:rPr sz="2400" spc="-11" dirty="0">
                <a:latin typeface="Microsoft Sans Serif"/>
                <a:cs typeface="Microsoft Sans Serif"/>
              </a:rPr>
              <a:t> </a:t>
            </a:r>
            <a:r>
              <a:rPr sz="2400" spc="-87" dirty="0">
                <a:latin typeface="Microsoft Sans Serif"/>
                <a:cs typeface="Microsoft Sans Serif"/>
              </a:rPr>
              <a:t>DFA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schema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consists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endParaRPr sz="2400">
              <a:latin typeface="Microsoft Sans Serif"/>
              <a:cs typeface="Microsoft Sans Serif"/>
            </a:endParaRPr>
          </a:p>
          <a:p>
            <a:pPr marL="631762">
              <a:lnSpc>
                <a:spcPts val="2618"/>
              </a:lnSpc>
              <a:spcBef>
                <a:spcPts val="382"/>
              </a:spcBef>
            </a:pPr>
            <a:r>
              <a:rPr sz="2182" spc="-11" dirty="0">
                <a:latin typeface="Microsoft Sans Serif"/>
                <a:cs typeface="Microsoft Sans Serif"/>
              </a:rPr>
              <a:t>A</a:t>
            </a:r>
            <a:r>
              <a:rPr sz="2182" spc="-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control-flow</a:t>
            </a:r>
            <a:r>
              <a:rPr sz="2182" spc="-33" dirty="0">
                <a:latin typeface="Microsoft Sans Serif"/>
                <a:cs typeface="Microsoft Sans Serif"/>
              </a:rPr>
              <a:t> </a:t>
            </a:r>
            <a:r>
              <a:rPr sz="2182" spc="-22" dirty="0">
                <a:latin typeface="Microsoft Sans Serif"/>
                <a:cs typeface="Microsoft Sans Serif"/>
              </a:rPr>
              <a:t>graph</a:t>
            </a:r>
            <a:endParaRPr sz="2182">
              <a:latin typeface="Microsoft Sans Serif"/>
              <a:cs typeface="Microsoft Sans Serif"/>
            </a:endParaRPr>
          </a:p>
          <a:p>
            <a:pPr marL="631762" marR="1687470">
              <a:lnSpc>
                <a:spcPts val="2618"/>
              </a:lnSpc>
              <a:spcBef>
                <a:spcPts val="87"/>
              </a:spcBef>
            </a:pPr>
            <a:r>
              <a:rPr sz="2182" spc="-11" dirty="0">
                <a:latin typeface="Microsoft Sans Serif"/>
                <a:cs typeface="Microsoft Sans Serif"/>
              </a:rPr>
              <a:t>A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direction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of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data-flow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22" dirty="0">
                <a:latin typeface="Microsoft Sans Serif"/>
                <a:cs typeface="Microsoft Sans Serif"/>
              </a:rPr>
              <a:t>(forward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or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22" dirty="0">
                <a:latin typeface="Microsoft Sans Serif"/>
                <a:cs typeface="Microsoft Sans Serif"/>
              </a:rPr>
              <a:t>backward) </a:t>
            </a:r>
            <a:r>
              <a:rPr sz="2182" spc="-554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A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set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of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data-flow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22" dirty="0">
                <a:latin typeface="Microsoft Sans Serif"/>
                <a:cs typeface="Microsoft Sans Serif"/>
              </a:rPr>
              <a:t>values</a:t>
            </a:r>
            <a:endParaRPr sz="2182">
              <a:latin typeface="Microsoft Sans Serif"/>
              <a:cs typeface="Microsoft Sans Serif"/>
            </a:endParaRPr>
          </a:p>
          <a:p>
            <a:pPr marL="631762">
              <a:lnSpc>
                <a:spcPts val="2509"/>
              </a:lnSpc>
            </a:pPr>
            <a:r>
              <a:rPr sz="2182" spc="-11" dirty="0">
                <a:latin typeface="Microsoft Sans Serif"/>
                <a:cs typeface="Microsoft Sans Serif"/>
              </a:rPr>
              <a:t>A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confluence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operator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(normally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set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union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or</a:t>
            </a:r>
            <a:r>
              <a:rPr sz="2182" spc="33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intersection)</a:t>
            </a:r>
            <a:endParaRPr sz="2182">
              <a:latin typeface="Microsoft Sans Serif"/>
              <a:cs typeface="Microsoft Sans Serif"/>
            </a:endParaRPr>
          </a:p>
          <a:p>
            <a:pPr marL="631762">
              <a:lnSpc>
                <a:spcPts val="2618"/>
              </a:lnSpc>
            </a:pPr>
            <a:r>
              <a:rPr sz="2182" spc="-55" dirty="0">
                <a:latin typeface="Microsoft Sans Serif"/>
                <a:cs typeface="Microsoft Sans Serif"/>
              </a:rPr>
              <a:t>Transfer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functions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33" dirty="0">
                <a:latin typeface="Microsoft Sans Serif"/>
                <a:cs typeface="Microsoft Sans Serif"/>
              </a:rPr>
              <a:t>for</a:t>
            </a:r>
            <a:r>
              <a:rPr sz="2182" spc="22" dirty="0">
                <a:latin typeface="Microsoft Sans Serif"/>
                <a:cs typeface="Microsoft Sans Serif"/>
              </a:rPr>
              <a:t> </a:t>
            </a:r>
            <a:r>
              <a:rPr sz="2182" spc="-11" dirty="0">
                <a:latin typeface="Microsoft Sans Serif"/>
                <a:cs typeface="Microsoft Sans Serif"/>
              </a:rPr>
              <a:t>each</a:t>
            </a:r>
            <a:r>
              <a:rPr sz="2182" spc="11" dirty="0">
                <a:latin typeface="Microsoft Sans Serif"/>
                <a:cs typeface="Microsoft Sans Serif"/>
              </a:rPr>
              <a:t> </a:t>
            </a:r>
            <a:r>
              <a:rPr sz="2182" spc="-33" dirty="0">
                <a:latin typeface="Microsoft Sans Serif"/>
                <a:cs typeface="Microsoft Sans Serif"/>
              </a:rPr>
              <a:t>block</a:t>
            </a:r>
            <a:endParaRPr sz="2182">
              <a:latin typeface="Microsoft Sans Serif"/>
              <a:cs typeface="Microsoft Sans Serif"/>
            </a:endParaRPr>
          </a:p>
          <a:p>
            <a:pPr marL="27709" marR="407320">
              <a:lnSpc>
                <a:spcPct val="125299"/>
              </a:lnSpc>
              <a:spcBef>
                <a:spcPts val="44"/>
              </a:spcBef>
            </a:pPr>
            <a:r>
              <a:rPr sz="2400" spc="-55" dirty="0">
                <a:latin typeface="Microsoft Sans Serif"/>
                <a:cs typeface="Microsoft Sans Serif"/>
              </a:rPr>
              <a:t>We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always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compute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i="1" spc="-33" dirty="0">
                <a:latin typeface="Arial"/>
                <a:cs typeface="Arial"/>
              </a:rPr>
              <a:t>safe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estimates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data-flow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values </a:t>
            </a:r>
            <a:r>
              <a:rPr sz="2400" spc="-22" dirty="0">
                <a:latin typeface="Microsoft Sans Serif"/>
                <a:cs typeface="Microsoft Sans Serif"/>
              </a:rPr>
              <a:t> A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decision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or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estimate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i="1" spc="-33" dirty="0">
                <a:latin typeface="Arial"/>
                <a:cs typeface="Arial"/>
              </a:rPr>
              <a:t>safe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or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conservative</a:t>
            </a:r>
            <a:r>
              <a:rPr sz="2400" spc="-22" dirty="0">
                <a:latin typeface="Microsoft Sans Serif"/>
                <a:cs typeface="Microsoft Sans Serif"/>
              </a:rPr>
              <a:t>,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if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it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never</a:t>
            </a:r>
            <a:endParaRPr sz="2400">
              <a:latin typeface="Microsoft Sans Serif"/>
              <a:cs typeface="Microsoft Sans Serif"/>
            </a:endParaRPr>
          </a:p>
          <a:p>
            <a:pPr marL="27709" marR="11084">
              <a:lnSpc>
                <a:spcPct val="102600"/>
              </a:lnSpc>
            </a:pPr>
            <a:r>
              <a:rPr sz="2400" spc="-22" dirty="0">
                <a:latin typeface="Microsoft Sans Serif"/>
                <a:cs typeface="Microsoft Sans Serif"/>
              </a:rPr>
              <a:t>leads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to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change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what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program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computes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(after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 </a:t>
            </a:r>
            <a:r>
              <a:rPr sz="2400" spc="-600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change)</a:t>
            </a:r>
            <a:endParaRPr sz="2400">
              <a:latin typeface="Microsoft Sans Serif"/>
              <a:cs typeface="Microsoft Sans Serif"/>
            </a:endParaRPr>
          </a:p>
          <a:p>
            <a:pPr marL="27709" marR="282628">
              <a:lnSpc>
                <a:spcPct val="102600"/>
              </a:lnSpc>
              <a:spcBef>
                <a:spcPts val="655"/>
              </a:spcBef>
            </a:pPr>
            <a:r>
              <a:rPr sz="2400" spc="-22" dirty="0">
                <a:latin typeface="Microsoft Sans Serif"/>
                <a:cs typeface="Microsoft Sans Serif"/>
              </a:rPr>
              <a:t>These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safe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values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may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be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either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subsets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or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supersets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 </a:t>
            </a:r>
            <a:r>
              <a:rPr sz="2400" spc="-600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actual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values,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based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on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application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289" y="4752137"/>
            <a:ext cx="167583" cy="16758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289" y="5210390"/>
            <a:ext cx="167583" cy="16758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289" y="6419532"/>
            <a:ext cx="167583" cy="167583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" y="7337174"/>
            <a:ext cx="10054244" cy="314498"/>
            <a:chOff x="0" y="3312071"/>
            <a:chExt cx="4608195" cy="144145"/>
          </a:xfrm>
        </p:grpSpPr>
        <p:sp>
          <p:nvSpPr>
            <p:cNvPr id="19" name="object 19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7B7E4"/>
            </a:solidFill>
          </p:spPr>
          <p:txBody>
            <a:bodyPr wrap="square" lIns="0" tIns="0" rIns="0" bIns="0" rtlCol="0"/>
            <a:lstStyle/>
            <a:p>
              <a:endParaRPr sz="3927"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927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601" y="750845"/>
            <a:ext cx="734885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Dataflow</a:t>
            </a:r>
            <a:r>
              <a:rPr spc="10" dirty="0"/>
              <a:t> </a:t>
            </a:r>
            <a:r>
              <a:rPr spc="5" dirty="0"/>
              <a:t>analysis</a:t>
            </a:r>
            <a:r>
              <a:rPr spc="-15" dirty="0"/>
              <a:t> for</a:t>
            </a:r>
            <a:r>
              <a:rPr spc="10" dirty="0"/>
              <a:t> </a:t>
            </a:r>
            <a:r>
              <a:rPr spc="5" dirty="0"/>
              <a:t>reaching</a:t>
            </a:r>
            <a:r>
              <a:rPr spc="-5" dirty="0"/>
              <a:t> </a:t>
            </a:r>
            <a:r>
              <a:rPr spc="5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1530988"/>
            <a:ext cx="7781925" cy="5054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90"/>
              </a:spcBef>
            </a:pPr>
            <a:r>
              <a:rPr sz="2000" spc="15" dirty="0">
                <a:latin typeface="Microsoft Sans Serif"/>
                <a:cs typeface="Microsoft Sans Serif"/>
              </a:rPr>
              <a:t>During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dataflow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analysis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have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examine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every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path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taken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see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which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reach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code</a:t>
            </a:r>
            <a:endParaRPr sz="2000">
              <a:latin typeface="Microsoft Sans Serif"/>
              <a:cs typeface="Microsoft Sans Serif"/>
            </a:endParaRPr>
          </a:p>
          <a:p>
            <a:pPr marL="12700" marR="47625">
              <a:lnSpc>
                <a:spcPct val="147500"/>
              </a:lnSpc>
              <a:spcBef>
                <a:spcPts val="1970"/>
              </a:spcBef>
            </a:pPr>
            <a:r>
              <a:rPr sz="2000" spc="10" dirty="0">
                <a:latin typeface="Microsoft Sans Serif"/>
                <a:cs typeface="Microsoft Sans Serif"/>
              </a:rPr>
              <a:t>Sometimes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certain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path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will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never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taken,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even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30" dirty="0">
                <a:latin typeface="Microsoft Sans Serif"/>
                <a:cs typeface="Microsoft Sans Serif"/>
              </a:rPr>
              <a:t>part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flow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  <a:p>
            <a:pPr marL="12700" marR="603885">
              <a:lnSpc>
                <a:spcPct val="147500"/>
              </a:lnSpc>
              <a:spcBef>
                <a:spcPts val="1964"/>
              </a:spcBef>
            </a:pPr>
            <a:r>
              <a:rPr sz="2000" spc="10" dirty="0">
                <a:latin typeface="Microsoft Sans Serif"/>
                <a:cs typeface="Microsoft Sans Serif"/>
              </a:rPr>
              <a:t>Since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undecidable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whether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path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taken,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simply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examine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paths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50">
              <a:latin typeface="Microsoft Sans Serif"/>
              <a:cs typeface="Microsoft Sans Serif"/>
            </a:endParaRPr>
          </a:p>
          <a:p>
            <a:pPr marL="12700" marR="161925">
              <a:lnSpc>
                <a:spcPct val="147000"/>
              </a:lnSpc>
            </a:pPr>
            <a:r>
              <a:rPr sz="2000" spc="10" dirty="0">
                <a:latin typeface="Microsoft Sans Serif"/>
                <a:cs typeface="Microsoft Sans Serif"/>
              </a:rPr>
              <a:t>This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won’t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cause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false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assumptions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made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code:</a:t>
            </a:r>
            <a:r>
              <a:rPr sz="2000" spc="17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conservative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simplification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Microsoft Sans Serif"/>
              <a:cs typeface="Microsoft Sans Serif"/>
            </a:endParaRPr>
          </a:p>
          <a:p>
            <a:pPr marL="100965">
              <a:lnSpc>
                <a:spcPct val="100000"/>
              </a:lnSpc>
              <a:tabLst>
                <a:tab pos="373380" algn="l"/>
              </a:tabLst>
            </a:pPr>
            <a:r>
              <a:rPr sz="2000" b="1" spc="15" dirty="0">
                <a:latin typeface="Arial"/>
                <a:cs typeface="Arial"/>
              </a:rPr>
              <a:t>–	</a:t>
            </a:r>
            <a:r>
              <a:rPr sz="2000" spc="5" dirty="0">
                <a:latin typeface="Microsoft Sans Serif"/>
                <a:cs typeface="Microsoft Sans Serif"/>
              </a:rPr>
              <a:t>It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merely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causes </a:t>
            </a:r>
            <a:r>
              <a:rPr sz="2000" spc="5" dirty="0">
                <a:latin typeface="Microsoft Sans Serif"/>
                <a:cs typeface="Microsoft Sans Serif"/>
              </a:rPr>
              <a:t>optimizations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performed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94" y="1842030"/>
            <a:ext cx="367030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Reaching</a:t>
            </a:r>
            <a:r>
              <a:rPr spc="-60" dirty="0"/>
              <a:t> </a:t>
            </a:r>
            <a:r>
              <a:rPr spc="5" dirty="0"/>
              <a:t>definitions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7" name="object 7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04DCA0-7F7E-4EA3-BF19-7427C964069E}"/>
              </a:ext>
            </a:extLst>
          </p:cNvPr>
          <p:cNvSpPr txBox="1"/>
          <p:nvPr/>
        </p:nvSpPr>
        <p:spPr>
          <a:xfrm>
            <a:off x="1433810" y="2438536"/>
            <a:ext cx="786259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C5C5C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 reaching definition for a given instruction is an earlier instruction whose target variable can reach (be assigned to) the given one without an intervening assignment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 example, in the following code:</a:t>
            </a:r>
          </a:p>
          <a:p>
            <a:endParaRPr lang="en-IN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9E73E93-95A2-41BD-B243-3FACD9E0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810" y="3444174"/>
            <a:ext cx="8167390" cy="3231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d1 : y = 3 d2 : x = 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BAD9889-1FAD-4739-9B0C-B26D8DD5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810" y="4033509"/>
            <a:ext cx="3001143" cy="3231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reaching definition for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748DB-26E1-4CE1-BE73-4B0E33899597}"/>
              </a:ext>
            </a:extLst>
          </p:cNvPr>
          <p:cNvSpPr txBox="1"/>
          <p:nvPr/>
        </p:nvSpPr>
        <p:spPr>
          <a:xfrm>
            <a:off x="1399989" y="4628209"/>
            <a:ext cx="574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 following, example, however:</a:t>
            </a:r>
            <a:endParaRPr lang="en-IN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3A88EB8-2F69-477B-9176-6CB3480F5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989" y="5230604"/>
            <a:ext cx="8201211" cy="32316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d1 : y = 3 d2 : y = 4 d3 : x = 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8F487FDF-9DCA-4D81-A515-4EF8986B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29675"/>
            <a:ext cx="6186309" cy="55399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no longer a reaching definition for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because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kills its reach: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value defined in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no longer available and cannot reach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9741" y="804188"/>
            <a:ext cx="184023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Compilers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84370" y="1953031"/>
            <a:ext cx="1565275" cy="1175385"/>
            <a:chOff x="4584370" y="1953031"/>
            <a:chExt cx="1565275" cy="1175385"/>
          </a:xfrm>
        </p:grpSpPr>
        <p:sp>
          <p:nvSpPr>
            <p:cNvPr id="4" name="object 4"/>
            <p:cNvSpPr/>
            <p:nvPr/>
          </p:nvSpPr>
          <p:spPr>
            <a:xfrm>
              <a:off x="4586807" y="1955469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809"/>
                  </a:lnTo>
                  <a:lnTo>
                    <a:pt x="5363" y="738375"/>
                  </a:lnTo>
                  <a:lnTo>
                    <a:pt x="19989" y="760069"/>
                  </a:lnTo>
                  <a:lnTo>
                    <a:pt x="41683" y="774696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6"/>
                  </a:lnTo>
                  <a:lnTo>
                    <a:pt x="1150086" y="760069"/>
                  </a:lnTo>
                  <a:lnTo>
                    <a:pt x="1164713" y="738375"/>
                  </a:lnTo>
                  <a:lnTo>
                    <a:pt x="1170076" y="711809"/>
                  </a:lnTo>
                  <a:lnTo>
                    <a:pt x="1170076" y="68262"/>
                  </a:lnTo>
                  <a:lnTo>
                    <a:pt x="1164713" y="41689"/>
                  </a:lnTo>
                  <a:lnTo>
                    <a:pt x="1150086" y="19991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81816" y="2150490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62" y="0"/>
                  </a:moveTo>
                  <a:lnTo>
                    <a:pt x="41694" y="5363"/>
                  </a:lnTo>
                  <a:lnTo>
                    <a:pt x="19996" y="19989"/>
                  </a:lnTo>
                  <a:lnTo>
                    <a:pt x="5365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5" y="738362"/>
                  </a:lnTo>
                  <a:lnTo>
                    <a:pt x="19996" y="760056"/>
                  </a:lnTo>
                  <a:lnTo>
                    <a:pt x="41694" y="774683"/>
                  </a:lnTo>
                  <a:lnTo>
                    <a:pt x="68262" y="780046"/>
                  </a:lnTo>
                  <a:lnTo>
                    <a:pt x="1101826" y="780046"/>
                  </a:lnTo>
                  <a:lnTo>
                    <a:pt x="1128399" y="774683"/>
                  </a:lnTo>
                  <a:lnTo>
                    <a:pt x="1150097" y="760056"/>
                  </a:lnTo>
                  <a:lnTo>
                    <a:pt x="1164725" y="738362"/>
                  </a:lnTo>
                  <a:lnTo>
                    <a:pt x="1170089" y="711796"/>
                  </a:lnTo>
                  <a:lnTo>
                    <a:pt x="1170089" y="68249"/>
                  </a:lnTo>
                  <a:lnTo>
                    <a:pt x="1164725" y="41683"/>
                  </a:lnTo>
                  <a:lnTo>
                    <a:pt x="1150097" y="19989"/>
                  </a:lnTo>
                  <a:lnTo>
                    <a:pt x="1128399" y="5363"/>
                  </a:lnTo>
                  <a:lnTo>
                    <a:pt x="1101826" y="0"/>
                  </a:lnTo>
                  <a:lnTo>
                    <a:pt x="68262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6837" y="2345499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1170076" y="711796"/>
                  </a:moveTo>
                  <a:lnTo>
                    <a:pt x="1170076" y="68262"/>
                  </a:lnTo>
                  <a:lnTo>
                    <a:pt x="1164713" y="41689"/>
                  </a:lnTo>
                  <a:lnTo>
                    <a:pt x="1150086" y="19991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5"/>
                  </a:lnTo>
                  <a:lnTo>
                    <a:pt x="1150086" y="760068"/>
                  </a:lnTo>
                  <a:lnTo>
                    <a:pt x="1164713" y="738370"/>
                  </a:lnTo>
                  <a:lnTo>
                    <a:pt x="1170076" y="711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76837" y="2345499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5"/>
                  </a:lnTo>
                  <a:lnTo>
                    <a:pt x="1150086" y="760068"/>
                  </a:lnTo>
                  <a:lnTo>
                    <a:pt x="1164713" y="738370"/>
                  </a:lnTo>
                  <a:lnTo>
                    <a:pt x="1170076" y="711796"/>
                  </a:lnTo>
                  <a:lnTo>
                    <a:pt x="1170076" y="68262"/>
                  </a:lnTo>
                  <a:lnTo>
                    <a:pt x="1164713" y="41689"/>
                  </a:lnTo>
                  <a:lnTo>
                    <a:pt x="1150086" y="19991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729527" y="1953031"/>
            <a:ext cx="1565275" cy="1175385"/>
            <a:chOff x="6729527" y="1953031"/>
            <a:chExt cx="1565275" cy="1175385"/>
          </a:xfrm>
        </p:grpSpPr>
        <p:sp>
          <p:nvSpPr>
            <p:cNvPr id="9" name="object 9"/>
            <p:cNvSpPr/>
            <p:nvPr/>
          </p:nvSpPr>
          <p:spPr>
            <a:xfrm>
              <a:off x="6926973" y="2150490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89"/>
                  </a:lnTo>
                  <a:lnTo>
                    <a:pt x="5363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3" y="738362"/>
                  </a:lnTo>
                  <a:lnTo>
                    <a:pt x="19989" y="760056"/>
                  </a:lnTo>
                  <a:lnTo>
                    <a:pt x="41683" y="774683"/>
                  </a:lnTo>
                  <a:lnTo>
                    <a:pt x="68249" y="780046"/>
                  </a:lnTo>
                  <a:lnTo>
                    <a:pt x="1101826" y="780046"/>
                  </a:lnTo>
                  <a:lnTo>
                    <a:pt x="1128394" y="774683"/>
                  </a:lnTo>
                  <a:lnTo>
                    <a:pt x="1150092" y="760056"/>
                  </a:lnTo>
                  <a:lnTo>
                    <a:pt x="1164723" y="738362"/>
                  </a:lnTo>
                  <a:lnTo>
                    <a:pt x="1170089" y="711796"/>
                  </a:lnTo>
                  <a:lnTo>
                    <a:pt x="1170089" y="68249"/>
                  </a:lnTo>
                  <a:lnTo>
                    <a:pt x="1164723" y="41683"/>
                  </a:lnTo>
                  <a:lnTo>
                    <a:pt x="1150092" y="19989"/>
                  </a:lnTo>
                  <a:lnTo>
                    <a:pt x="1128394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1964" y="1955469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809"/>
                  </a:lnTo>
                  <a:lnTo>
                    <a:pt x="5363" y="738375"/>
                  </a:lnTo>
                  <a:lnTo>
                    <a:pt x="19989" y="760069"/>
                  </a:lnTo>
                  <a:lnTo>
                    <a:pt x="41683" y="774696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6"/>
                  </a:lnTo>
                  <a:lnTo>
                    <a:pt x="1150086" y="760069"/>
                  </a:lnTo>
                  <a:lnTo>
                    <a:pt x="1164713" y="738375"/>
                  </a:lnTo>
                  <a:lnTo>
                    <a:pt x="1170076" y="711809"/>
                  </a:lnTo>
                  <a:lnTo>
                    <a:pt x="1170076" y="68262"/>
                  </a:lnTo>
                  <a:lnTo>
                    <a:pt x="1164713" y="41689"/>
                  </a:lnTo>
                  <a:lnTo>
                    <a:pt x="1150086" y="19991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1981" y="2345499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1170089" y="711796"/>
                  </a:moveTo>
                  <a:lnTo>
                    <a:pt x="1170089" y="68262"/>
                  </a:lnTo>
                  <a:lnTo>
                    <a:pt x="1164725" y="41689"/>
                  </a:lnTo>
                  <a:lnTo>
                    <a:pt x="1150099" y="19991"/>
                  </a:lnTo>
                  <a:lnTo>
                    <a:pt x="1128405" y="5363"/>
                  </a:lnTo>
                  <a:lnTo>
                    <a:pt x="1101839" y="0"/>
                  </a:lnTo>
                  <a:lnTo>
                    <a:pt x="68262" y="0"/>
                  </a:lnTo>
                  <a:lnTo>
                    <a:pt x="41694" y="5363"/>
                  </a:lnTo>
                  <a:lnTo>
                    <a:pt x="19996" y="19991"/>
                  </a:lnTo>
                  <a:lnTo>
                    <a:pt x="5365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5" y="738370"/>
                  </a:lnTo>
                  <a:lnTo>
                    <a:pt x="19996" y="760068"/>
                  </a:lnTo>
                  <a:lnTo>
                    <a:pt x="41694" y="774695"/>
                  </a:lnTo>
                  <a:lnTo>
                    <a:pt x="68262" y="780059"/>
                  </a:lnTo>
                  <a:lnTo>
                    <a:pt x="1101839" y="780059"/>
                  </a:lnTo>
                  <a:lnTo>
                    <a:pt x="1128405" y="774695"/>
                  </a:lnTo>
                  <a:lnTo>
                    <a:pt x="1150099" y="760068"/>
                  </a:lnTo>
                  <a:lnTo>
                    <a:pt x="1164725" y="738370"/>
                  </a:lnTo>
                  <a:lnTo>
                    <a:pt x="1170089" y="711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21981" y="2345499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62" y="0"/>
                  </a:moveTo>
                  <a:lnTo>
                    <a:pt x="41694" y="5363"/>
                  </a:lnTo>
                  <a:lnTo>
                    <a:pt x="19996" y="19991"/>
                  </a:lnTo>
                  <a:lnTo>
                    <a:pt x="5365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5" y="738370"/>
                  </a:lnTo>
                  <a:lnTo>
                    <a:pt x="19996" y="760068"/>
                  </a:lnTo>
                  <a:lnTo>
                    <a:pt x="41694" y="774695"/>
                  </a:lnTo>
                  <a:lnTo>
                    <a:pt x="68262" y="780059"/>
                  </a:lnTo>
                  <a:lnTo>
                    <a:pt x="1101839" y="780059"/>
                  </a:lnTo>
                  <a:lnTo>
                    <a:pt x="1128405" y="774695"/>
                  </a:lnTo>
                  <a:lnTo>
                    <a:pt x="1150099" y="760068"/>
                  </a:lnTo>
                  <a:lnTo>
                    <a:pt x="1164725" y="738370"/>
                  </a:lnTo>
                  <a:lnTo>
                    <a:pt x="1170089" y="711796"/>
                  </a:lnTo>
                  <a:lnTo>
                    <a:pt x="1170089" y="68262"/>
                  </a:lnTo>
                  <a:lnTo>
                    <a:pt x="1164725" y="41689"/>
                  </a:lnTo>
                  <a:lnTo>
                    <a:pt x="1150099" y="19991"/>
                  </a:lnTo>
                  <a:lnTo>
                    <a:pt x="1128405" y="5363"/>
                  </a:lnTo>
                  <a:lnTo>
                    <a:pt x="1101839" y="0"/>
                  </a:lnTo>
                  <a:lnTo>
                    <a:pt x="68262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439213" y="1953031"/>
            <a:ext cx="1565275" cy="1175385"/>
            <a:chOff x="2439213" y="1953031"/>
            <a:chExt cx="1565275" cy="1175385"/>
          </a:xfrm>
        </p:grpSpPr>
        <p:sp>
          <p:nvSpPr>
            <p:cNvPr id="14" name="object 14"/>
            <p:cNvSpPr/>
            <p:nvPr/>
          </p:nvSpPr>
          <p:spPr>
            <a:xfrm>
              <a:off x="2441651" y="1955469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62" y="0"/>
                  </a:moveTo>
                  <a:lnTo>
                    <a:pt x="41689" y="5363"/>
                  </a:lnTo>
                  <a:lnTo>
                    <a:pt x="19991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809"/>
                  </a:lnTo>
                  <a:lnTo>
                    <a:pt x="5363" y="738375"/>
                  </a:lnTo>
                  <a:lnTo>
                    <a:pt x="19991" y="760069"/>
                  </a:lnTo>
                  <a:lnTo>
                    <a:pt x="41689" y="774696"/>
                  </a:lnTo>
                  <a:lnTo>
                    <a:pt x="68262" y="780059"/>
                  </a:lnTo>
                  <a:lnTo>
                    <a:pt x="1101826" y="780059"/>
                  </a:lnTo>
                  <a:lnTo>
                    <a:pt x="1128399" y="774696"/>
                  </a:lnTo>
                  <a:lnTo>
                    <a:pt x="1150097" y="760069"/>
                  </a:lnTo>
                  <a:lnTo>
                    <a:pt x="1164725" y="738375"/>
                  </a:lnTo>
                  <a:lnTo>
                    <a:pt x="1170089" y="711809"/>
                  </a:lnTo>
                  <a:lnTo>
                    <a:pt x="1170089" y="68262"/>
                  </a:lnTo>
                  <a:lnTo>
                    <a:pt x="1164725" y="41689"/>
                  </a:lnTo>
                  <a:lnTo>
                    <a:pt x="1150097" y="19991"/>
                  </a:lnTo>
                  <a:lnTo>
                    <a:pt x="1128399" y="5363"/>
                  </a:lnTo>
                  <a:lnTo>
                    <a:pt x="1101826" y="0"/>
                  </a:lnTo>
                  <a:lnTo>
                    <a:pt x="68262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6672" y="2150490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89"/>
                  </a:lnTo>
                  <a:lnTo>
                    <a:pt x="5363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3" y="738362"/>
                  </a:lnTo>
                  <a:lnTo>
                    <a:pt x="19989" y="760056"/>
                  </a:lnTo>
                  <a:lnTo>
                    <a:pt x="41683" y="774683"/>
                  </a:lnTo>
                  <a:lnTo>
                    <a:pt x="68249" y="780046"/>
                  </a:lnTo>
                  <a:lnTo>
                    <a:pt x="1101826" y="780046"/>
                  </a:lnTo>
                  <a:lnTo>
                    <a:pt x="1128392" y="774683"/>
                  </a:lnTo>
                  <a:lnTo>
                    <a:pt x="1150086" y="760056"/>
                  </a:lnTo>
                  <a:lnTo>
                    <a:pt x="1164713" y="738362"/>
                  </a:lnTo>
                  <a:lnTo>
                    <a:pt x="1170076" y="711796"/>
                  </a:lnTo>
                  <a:lnTo>
                    <a:pt x="1170076" y="68249"/>
                  </a:lnTo>
                  <a:lnTo>
                    <a:pt x="1164713" y="41683"/>
                  </a:lnTo>
                  <a:lnTo>
                    <a:pt x="1150086" y="19989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1680" y="2345499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1170089" y="711796"/>
                  </a:moveTo>
                  <a:lnTo>
                    <a:pt x="1170089" y="68262"/>
                  </a:lnTo>
                  <a:lnTo>
                    <a:pt x="1164723" y="41689"/>
                  </a:lnTo>
                  <a:lnTo>
                    <a:pt x="1150092" y="19991"/>
                  </a:lnTo>
                  <a:lnTo>
                    <a:pt x="1128394" y="5363"/>
                  </a:lnTo>
                  <a:lnTo>
                    <a:pt x="1101826" y="0"/>
                  </a:lnTo>
                  <a:lnTo>
                    <a:pt x="68249" y="0"/>
                  </a:ln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4" y="774695"/>
                  </a:lnTo>
                  <a:lnTo>
                    <a:pt x="1150092" y="760068"/>
                  </a:lnTo>
                  <a:lnTo>
                    <a:pt x="1164723" y="738370"/>
                  </a:lnTo>
                  <a:lnTo>
                    <a:pt x="1170089" y="711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31680" y="2345499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4" y="774695"/>
                  </a:lnTo>
                  <a:lnTo>
                    <a:pt x="1150092" y="760068"/>
                  </a:lnTo>
                  <a:lnTo>
                    <a:pt x="1164723" y="738370"/>
                  </a:lnTo>
                  <a:lnTo>
                    <a:pt x="1170089" y="711796"/>
                  </a:lnTo>
                  <a:lnTo>
                    <a:pt x="1170089" y="68262"/>
                  </a:lnTo>
                  <a:lnTo>
                    <a:pt x="1164723" y="41689"/>
                  </a:lnTo>
                  <a:lnTo>
                    <a:pt x="1150092" y="19991"/>
                  </a:lnTo>
                  <a:lnTo>
                    <a:pt x="1128394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84078" y="2566818"/>
            <a:ext cx="15557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85" dirty="0">
                <a:latin typeface="Tahoma"/>
                <a:cs typeface="Tahoma"/>
              </a:rPr>
              <a:t>IR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9906" y="2566818"/>
            <a:ext cx="54991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85" dirty="0">
                <a:latin typeface="Tahoma"/>
                <a:cs typeface="Tahoma"/>
              </a:rPr>
              <a:t>Source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74370" y="2566818"/>
            <a:ext cx="699770" cy="3594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415"/>
              </a:spcBef>
            </a:pPr>
            <a:r>
              <a:rPr sz="1200" spc="120" dirty="0">
                <a:latin typeface="Tahoma"/>
                <a:cs typeface="Tahoma"/>
              </a:rPr>
              <a:t>Machine  </a:t>
            </a:r>
            <a:r>
              <a:rPr sz="1200" spc="190" dirty="0">
                <a:latin typeface="Tahoma"/>
                <a:cs typeface="Tahoma"/>
              </a:rPr>
              <a:t>Code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9224" y="2566818"/>
            <a:ext cx="15557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85" dirty="0">
                <a:latin typeface="Tahoma"/>
                <a:cs typeface="Tahoma"/>
              </a:rPr>
              <a:t>IR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3282" y="2664325"/>
            <a:ext cx="68707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35" dirty="0">
                <a:latin typeface="Tahoma"/>
                <a:cs typeface="Tahoma"/>
              </a:rPr>
              <a:t>Frontend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4213" y="2664325"/>
            <a:ext cx="70612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30" dirty="0">
                <a:latin typeface="Tahoma"/>
                <a:cs typeface="Tahoma"/>
              </a:rPr>
              <a:t>Backend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7226" y="2615650"/>
            <a:ext cx="74930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25" dirty="0">
                <a:latin typeface="Tahoma"/>
                <a:cs typeface="Tahoma"/>
              </a:rPr>
              <a:t>Optimizer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0982" y="3711294"/>
            <a:ext cx="4848860" cy="2787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latin typeface="Microsoft Sans Serif"/>
                <a:cs typeface="Microsoft Sans Serif"/>
              </a:rPr>
              <a:t>Frontend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Dependent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on source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language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dirty="0">
                <a:latin typeface="Microsoft Sans Serif"/>
                <a:cs typeface="Microsoft Sans Serif"/>
              </a:rPr>
              <a:t>Lexical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Analysis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Parsing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Semantic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analysis </a:t>
            </a:r>
            <a:r>
              <a:rPr sz="2000" dirty="0">
                <a:latin typeface="Microsoft Sans Serif"/>
                <a:cs typeface="Microsoft Sans Serif"/>
              </a:rPr>
              <a:t>(e.g.,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type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checking)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27" name="object 27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266" y="1259863"/>
            <a:ext cx="5101590" cy="135485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Reaching</a:t>
            </a:r>
            <a:r>
              <a:rPr spc="-10" dirty="0"/>
              <a:t> </a:t>
            </a:r>
            <a:r>
              <a:rPr spc="5" dirty="0"/>
              <a:t>definition</a:t>
            </a:r>
            <a:r>
              <a:rPr lang="en-US" spc="5" dirty="0"/>
              <a:t> Problem</a:t>
            </a:r>
            <a:r>
              <a:rPr spc="-10" dirty="0"/>
              <a:t> </a:t>
            </a:r>
            <a:r>
              <a:rPr spc="-30" dirty="0"/>
              <a:t>(cont’d)</a:t>
            </a:r>
            <a:br>
              <a:rPr lang="en-US" spc="-30" dirty="0"/>
            </a:br>
            <a:endParaRPr spc="-30" dirty="0"/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968CAC2F-7BD8-4F37-A2AE-61448E21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14600"/>
            <a:ext cx="78322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Sets of definitions comprises the domain of dataflow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Supersets of definitions are calculated as safe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5C5C5C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/>
              <a:t>It is safe to presume that a definition reaches a point, </a:t>
            </a:r>
          </a:p>
          <a:p>
            <a:r>
              <a:rPr lang="en-US" sz="2000" b="1" dirty="0"/>
              <a:t>even if it does not reach a point.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432" y="110836"/>
            <a:ext cx="6079375" cy="930324"/>
          </a:xfrm>
          <a:prstGeom prst="rect">
            <a:avLst/>
          </a:prstGeom>
        </p:spPr>
        <p:txBody>
          <a:bodyPr vert="horz" wrap="square" lIns="0" tIns="37407" rIns="0" bIns="0" rtlCol="0">
            <a:spAutoFit/>
          </a:bodyPr>
          <a:lstStyle/>
          <a:p>
            <a:pPr marL="27709">
              <a:spcBef>
                <a:spcPts val="295"/>
              </a:spcBef>
            </a:pPr>
            <a:r>
              <a:rPr spc="33" dirty="0"/>
              <a:t>The Reaching</a:t>
            </a:r>
            <a:r>
              <a:rPr spc="44" dirty="0"/>
              <a:t> </a:t>
            </a:r>
            <a:r>
              <a:rPr spc="22" dirty="0"/>
              <a:t>Definitions</a:t>
            </a:r>
            <a:r>
              <a:rPr spc="33" dirty="0"/>
              <a:t> </a:t>
            </a:r>
            <a:r>
              <a:rPr spc="22" dirty="0"/>
              <a:t>Problem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5040"/>
            <a:ext cx="10053827" cy="1104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1047182"/>
            <a:ext cx="167583" cy="1675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2317" y="890290"/>
            <a:ext cx="7787640" cy="646471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709" marR="356059" algn="just">
              <a:lnSpc>
                <a:spcPct val="102600"/>
              </a:lnSpc>
              <a:spcBef>
                <a:spcPts val="120"/>
              </a:spcBef>
            </a:pPr>
            <a:r>
              <a:rPr sz="2400" spc="-55" dirty="0">
                <a:latin typeface="Microsoft Sans Serif"/>
                <a:cs typeface="Microsoft Sans Serif"/>
              </a:rPr>
              <a:t>We </a:t>
            </a:r>
            <a:r>
              <a:rPr sz="2400" i="1" spc="-11" dirty="0">
                <a:latin typeface="Arial"/>
                <a:cs typeface="Arial"/>
              </a:rPr>
              <a:t>kill </a:t>
            </a:r>
            <a:r>
              <a:rPr sz="2400" spc="-22" dirty="0">
                <a:latin typeface="Microsoft Sans Serif"/>
                <a:cs typeface="Microsoft Sans Serif"/>
              </a:rPr>
              <a:t>a definition </a:t>
            </a:r>
            <a:r>
              <a:rPr sz="2400" spc="-11" dirty="0">
                <a:latin typeface="Microsoft Sans Serif"/>
                <a:cs typeface="Microsoft Sans Serif"/>
              </a:rPr>
              <a:t>of </a:t>
            </a:r>
            <a:r>
              <a:rPr sz="2400" spc="-22" dirty="0">
                <a:latin typeface="Microsoft Sans Serif"/>
                <a:cs typeface="Microsoft Sans Serif"/>
              </a:rPr>
              <a:t>a </a:t>
            </a:r>
            <a:r>
              <a:rPr sz="2400" spc="-33" dirty="0">
                <a:latin typeface="Microsoft Sans Serif"/>
                <a:cs typeface="Microsoft Sans Serif"/>
              </a:rPr>
              <a:t>variable </a:t>
            </a:r>
            <a:r>
              <a:rPr sz="2400" i="1" spc="-11" dirty="0">
                <a:latin typeface="Arial"/>
                <a:cs typeface="Arial"/>
              </a:rPr>
              <a:t>a</a:t>
            </a:r>
            <a:r>
              <a:rPr sz="2400" spc="-11" dirty="0">
                <a:latin typeface="Microsoft Sans Serif"/>
                <a:cs typeface="Microsoft Sans Serif"/>
              </a:rPr>
              <a:t>, </a:t>
            </a:r>
            <a:r>
              <a:rPr sz="2400" spc="-22" dirty="0">
                <a:latin typeface="Microsoft Sans Serif"/>
                <a:cs typeface="Microsoft Sans Serif"/>
              </a:rPr>
              <a:t>if between two points </a:t>
            </a:r>
            <a:r>
              <a:rPr sz="2400" spc="-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along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path,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there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assignment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to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27709" marR="11084" algn="just">
              <a:lnSpc>
                <a:spcPct val="102600"/>
              </a:lnSpc>
            </a:pPr>
            <a:r>
              <a:rPr sz="2400" spc="-22" dirty="0">
                <a:latin typeface="Microsoft Sans Serif"/>
                <a:cs typeface="Microsoft Sans Serif"/>
              </a:rPr>
              <a:t>A definition </a:t>
            </a:r>
            <a:r>
              <a:rPr sz="2400" i="1" spc="-22" dirty="0">
                <a:latin typeface="Arial"/>
                <a:cs typeface="Arial"/>
              </a:rPr>
              <a:t>d </a:t>
            </a:r>
            <a:r>
              <a:rPr sz="2400" spc="-11" dirty="0">
                <a:latin typeface="Microsoft Sans Serif"/>
                <a:cs typeface="Microsoft Sans Serif"/>
              </a:rPr>
              <a:t>reaches </a:t>
            </a:r>
            <a:r>
              <a:rPr sz="2400" spc="-22" dirty="0">
                <a:latin typeface="Microsoft Sans Serif"/>
                <a:cs typeface="Microsoft Sans Serif"/>
              </a:rPr>
              <a:t>a point </a:t>
            </a:r>
            <a:r>
              <a:rPr sz="2400" i="1" spc="22" dirty="0">
                <a:latin typeface="Arial"/>
                <a:cs typeface="Arial"/>
              </a:rPr>
              <a:t>p</a:t>
            </a:r>
            <a:r>
              <a:rPr sz="2400" spc="22" dirty="0">
                <a:latin typeface="Microsoft Sans Serif"/>
                <a:cs typeface="Microsoft Sans Serif"/>
              </a:rPr>
              <a:t>, </a:t>
            </a:r>
            <a:r>
              <a:rPr sz="2400" spc="-22" dirty="0">
                <a:latin typeface="Microsoft Sans Serif"/>
                <a:cs typeface="Microsoft Sans Serif"/>
              </a:rPr>
              <a:t>if </a:t>
            </a:r>
            <a:r>
              <a:rPr sz="2400" spc="-11" dirty="0">
                <a:latin typeface="Microsoft Sans Serif"/>
                <a:cs typeface="Microsoft Sans Serif"/>
              </a:rPr>
              <a:t>there </a:t>
            </a:r>
            <a:r>
              <a:rPr sz="2400" spc="-22" dirty="0">
                <a:latin typeface="Microsoft Sans Serif"/>
                <a:cs typeface="Microsoft Sans Serif"/>
              </a:rPr>
              <a:t>is a </a:t>
            </a:r>
            <a:r>
              <a:rPr sz="2400" spc="-11" dirty="0">
                <a:latin typeface="Microsoft Sans Serif"/>
                <a:cs typeface="Microsoft Sans Serif"/>
              </a:rPr>
              <a:t>path from the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point immediately </a:t>
            </a:r>
            <a:r>
              <a:rPr sz="2400" spc="-33" dirty="0">
                <a:latin typeface="Microsoft Sans Serif"/>
                <a:cs typeface="Microsoft Sans Serif"/>
              </a:rPr>
              <a:t>following </a:t>
            </a:r>
            <a:r>
              <a:rPr sz="2400" i="1" spc="-22" dirty="0">
                <a:latin typeface="Arial"/>
                <a:cs typeface="Arial"/>
              </a:rPr>
              <a:t>d </a:t>
            </a:r>
            <a:r>
              <a:rPr sz="2400" spc="-11" dirty="0">
                <a:latin typeface="Microsoft Sans Serif"/>
                <a:cs typeface="Microsoft Sans Serif"/>
              </a:rPr>
              <a:t>to </a:t>
            </a:r>
            <a:r>
              <a:rPr sz="2400" i="1" spc="22" dirty="0">
                <a:latin typeface="Arial"/>
                <a:cs typeface="Arial"/>
              </a:rPr>
              <a:t>p</a:t>
            </a:r>
            <a:r>
              <a:rPr sz="2400" spc="22" dirty="0">
                <a:latin typeface="Microsoft Sans Serif"/>
                <a:cs typeface="Microsoft Sans Serif"/>
              </a:rPr>
              <a:t>, </a:t>
            </a:r>
            <a:r>
              <a:rPr sz="2400" spc="-11" dirty="0">
                <a:latin typeface="Microsoft Sans Serif"/>
                <a:cs typeface="Microsoft Sans Serif"/>
              </a:rPr>
              <a:t>such that </a:t>
            </a:r>
            <a:r>
              <a:rPr sz="2400" i="1" spc="-22" dirty="0">
                <a:latin typeface="Arial"/>
                <a:cs typeface="Arial"/>
              </a:rPr>
              <a:t>d </a:t>
            </a:r>
            <a:r>
              <a:rPr sz="2400" spc="-22" dirty="0">
                <a:latin typeface="Microsoft Sans Serif"/>
                <a:cs typeface="Microsoft Sans Serif"/>
              </a:rPr>
              <a:t>is </a:t>
            </a:r>
            <a:r>
              <a:rPr sz="2400" spc="-11" dirty="0">
                <a:latin typeface="Microsoft Sans Serif"/>
                <a:cs typeface="Microsoft Sans Serif"/>
              </a:rPr>
              <a:t>not </a:t>
            </a:r>
            <a:r>
              <a:rPr sz="2400" i="1" spc="-11" dirty="0">
                <a:latin typeface="Arial"/>
                <a:cs typeface="Arial"/>
              </a:rPr>
              <a:t>killed 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along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that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path</a:t>
            </a:r>
            <a:endParaRPr sz="2400" dirty="0">
              <a:latin typeface="Microsoft Sans Serif"/>
              <a:cs typeface="Microsoft Sans Serif"/>
            </a:endParaRPr>
          </a:p>
          <a:p>
            <a:pPr marL="615137" marR="559719" indent="-588813" algn="just">
              <a:lnSpc>
                <a:spcPct val="102600"/>
              </a:lnSpc>
            </a:pPr>
            <a:r>
              <a:rPr sz="2400" spc="-22" dirty="0">
                <a:latin typeface="Microsoft Sans Serif"/>
                <a:cs typeface="Microsoft Sans Serif"/>
              </a:rPr>
              <a:t>Unambiguous and ambiguous definitions </a:t>
            </a:r>
            <a:r>
              <a:rPr sz="2400" spc="-11" dirty="0">
                <a:latin typeface="Microsoft Sans Serif"/>
                <a:cs typeface="Microsoft Sans Serif"/>
              </a:rPr>
              <a:t>of </a:t>
            </a:r>
            <a:r>
              <a:rPr sz="2400" spc="-22" dirty="0">
                <a:latin typeface="Microsoft Sans Serif"/>
                <a:cs typeface="Microsoft Sans Serif"/>
              </a:rPr>
              <a:t>a </a:t>
            </a:r>
            <a:r>
              <a:rPr sz="2400" spc="-33" dirty="0">
                <a:latin typeface="Microsoft Sans Serif"/>
                <a:cs typeface="Microsoft Sans Serif"/>
              </a:rPr>
              <a:t>variable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:=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b+c</a:t>
            </a:r>
            <a:endParaRPr sz="2400" dirty="0">
              <a:latin typeface="Microsoft Sans Serif"/>
              <a:cs typeface="Microsoft Sans Serif"/>
            </a:endParaRPr>
          </a:p>
          <a:p>
            <a:pPr marL="27709" algn="just">
              <a:spcBef>
                <a:spcPts val="76"/>
              </a:spcBef>
            </a:pPr>
            <a:r>
              <a:rPr sz="2400" spc="-22" dirty="0">
                <a:latin typeface="Microsoft Sans Serif"/>
                <a:cs typeface="Microsoft Sans Serif"/>
              </a:rPr>
              <a:t>(unambiguous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definition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’a’)</a:t>
            </a:r>
            <a:endParaRPr sz="2400" dirty="0">
              <a:latin typeface="Microsoft Sans Serif"/>
              <a:cs typeface="Microsoft Sans Serif"/>
            </a:endParaRPr>
          </a:p>
          <a:p>
            <a:pPr marL="615137">
              <a:spcBef>
                <a:spcPts val="76"/>
              </a:spcBef>
            </a:pPr>
            <a:r>
              <a:rPr sz="2400" spc="-11" dirty="0">
                <a:latin typeface="Microsoft Sans Serif"/>
                <a:cs typeface="Microsoft Sans Serif"/>
              </a:rPr>
              <a:t>...</a:t>
            </a:r>
            <a:endParaRPr sz="2400" dirty="0">
              <a:latin typeface="Microsoft Sans Serif"/>
              <a:cs typeface="Microsoft Sans Serif"/>
            </a:endParaRPr>
          </a:p>
          <a:p>
            <a:pPr marL="615137">
              <a:spcBef>
                <a:spcPts val="76"/>
              </a:spcBef>
            </a:pPr>
            <a:r>
              <a:rPr sz="2400" spc="-11" dirty="0">
                <a:latin typeface="Microsoft Sans Serif"/>
                <a:cs typeface="Microsoft Sans Serif"/>
              </a:rPr>
              <a:t>*p</a:t>
            </a:r>
            <a:r>
              <a:rPr sz="2400" spc="-44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:=</a:t>
            </a:r>
            <a:r>
              <a:rPr sz="2400" spc="-44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</a:t>
            </a:r>
            <a:endParaRPr sz="2400" dirty="0">
              <a:latin typeface="Microsoft Sans Serif"/>
              <a:cs typeface="Microsoft Sans Serif"/>
            </a:endParaRPr>
          </a:p>
          <a:p>
            <a:pPr marL="27709" marR="433644">
              <a:lnSpc>
                <a:spcPct val="102600"/>
              </a:lnSpc>
            </a:pPr>
            <a:r>
              <a:rPr sz="2400" spc="-22" dirty="0">
                <a:latin typeface="Microsoft Sans Serif"/>
                <a:cs typeface="Microsoft Sans Serif"/>
              </a:rPr>
              <a:t>(ambiguous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definition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’a’,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if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’p’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may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point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to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variables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other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than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’a’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as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well;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hence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does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not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kill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above </a:t>
            </a:r>
            <a:r>
              <a:rPr sz="2400" spc="-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definition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’a’)</a:t>
            </a:r>
            <a:endParaRPr sz="2400" dirty="0">
              <a:latin typeface="Microsoft Sans Serif"/>
              <a:cs typeface="Microsoft Sans Serif"/>
            </a:endParaRPr>
          </a:p>
          <a:p>
            <a:pPr marL="615137">
              <a:spcBef>
                <a:spcPts val="76"/>
              </a:spcBef>
            </a:pPr>
            <a:r>
              <a:rPr sz="2400" spc="-11" dirty="0">
                <a:latin typeface="Microsoft Sans Serif"/>
                <a:cs typeface="Microsoft Sans Serif"/>
              </a:rPr>
              <a:t>...</a:t>
            </a:r>
            <a:endParaRPr sz="2400" dirty="0">
              <a:latin typeface="Microsoft Sans Serif"/>
              <a:cs typeface="Microsoft Sans Serif"/>
            </a:endParaRPr>
          </a:p>
          <a:p>
            <a:pPr marL="615137">
              <a:spcBef>
                <a:spcPts val="76"/>
              </a:spcBef>
            </a:pPr>
            <a:r>
              <a:rPr sz="2400" spc="-22" dirty="0">
                <a:latin typeface="Microsoft Sans Serif"/>
                <a:cs typeface="Microsoft Sans Serif"/>
              </a:rPr>
              <a:t>a</a:t>
            </a:r>
            <a:r>
              <a:rPr sz="2400" spc="-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:=</a:t>
            </a:r>
            <a:r>
              <a:rPr sz="2400" spc="-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k-m</a:t>
            </a:r>
            <a:endParaRPr sz="2400" dirty="0">
              <a:latin typeface="Microsoft Sans Serif"/>
              <a:cs typeface="Microsoft Sans Serif"/>
            </a:endParaRPr>
          </a:p>
          <a:p>
            <a:pPr marL="27709" marR="108065">
              <a:lnSpc>
                <a:spcPct val="102600"/>
              </a:lnSpc>
            </a:pPr>
            <a:r>
              <a:rPr sz="2400" spc="-22" dirty="0">
                <a:latin typeface="Microsoft Sans Serif"/>
                <a:cs typeface="Microsoft Sans Serif"/>
              </a:rPr>
              <a:t>(unambiguous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definition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’a’;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kills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above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definition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’a’)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289" y="1798044"/>
            <a:ext cx="167583" cy="1675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289" y="2924362"/>
            <a:ext cx="167583" cy="16758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AA1C-1DC1-44B2-9DDD-11AEAC64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837" y="750845"/>
            <a:ext cx="4792725" cy="446276"/>
          </a:xfrm>
        </p:spPr>
        <p:txBody>
          <a:bodyPr/>
          <a:lstStyle/>
          <a:p>
            <a:r>
              <a:rPr lang="en-US" dirty="0"/>
              <a:t>Effects of a Basic Block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FA01-16DC-48CC-AC92-29D74E748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39BE8-CE89-438E-9743-7F0BCC3A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6" y="1676400"/>
            <a:ext cx="96869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0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433" y="110836"/>
            <a:ext cx="6565669" cy="930324"/>
          </a:xfrm>
          <a:prstGeom prst="rect">
            <a:avLst/>
          </a:prstGeom>
        </p:spPr>
        <p:txBody>
          <a:bodyPr vert="horz" wrap="square" lIns="0" tIns="37407" rIns="0" bIns="0" rtlCol="0">
            <a:spAutoFit/>
          </a:bodyPr>
          <a:lstStyle/>
          <a:p>
            <a:pPr marL="27709">
              <a:spcBef>
                <a:spcPts val="295"/>
              </a:spcBef>
            </a:pPr>
            <a:r>
              <a:rPr spc="33" dirty="0"/>
              <a:t>The</a:t>
            </a:r>
            <a:r>
              <a:rPr spc="44" dirty="0"/>
              <a:t> </a:t>
            </a:r>
            <a:r>
              <a:rPr spc="33" dirty="0"/>
              <a:t>Reaching</a:t>
            </a:r>
            <a:r>
              <a:rPr spc="44" dirty="0"/>
              <a:t> </a:t>
            </a:r>
            <a:r>
              <a:rPr spc="22" dirty="0"/>
              <a:t>Definitions</a:t>
            </a:r>
            <a:r>
              <a:rPr spc="44" dirty="0"/>
              <a:t> </a:t>
            </a:r>
            <a:r>
              <a:rPr spc="22" dirty="0"/>
              <a:t>Problem(2)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289" y="2310717"/>
            <a:ext cx="167583" cy="1675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2318" y="2058311"/>
            <a:ext cx="7743305" cy="3335281"/>
          </a:xfrm>
          <a:prstGeom prst="rect">
            <a:avLst/>
          </a:prstGeom>
        </p:spPr>
        <p:txBody>
          <a:bodyPr vert="horz" wrap="square" lIns="0" tIns="120532" rIns="0" bIns="0" rtlCol="0">
            <a:spAutoFit/>
          </a:bodyPr>
          <a:lstStyle/>
          <a:p>
            <a:pPr marL="27709">
              <a:spcBef>
                <a:spcPts val="947"/>
              </a:spcBef>
            </a:pPr>
            <a:r>
              <a:rPr sz="2400" spc="-55" dirty="0">
                <a:latin typeface="Microsoft Sans Serif"/>
                <a:cs typeface="Microsoft Sans Serif"/>
              </a:rPr>
              <a:t>We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compute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supersets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definitions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as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33" dirty="0">
                <a:latin typeface="Arial"/>
                <a:cs typeface="Arial"/>
              </a:rPr>
              <a:t>safe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values</a:t>
            </a:r>
            <a:endParaRPr sz="2400">
              <a:latin typeface="Microsoft Sans Serif"/>
              <a:cs typeface="Microsoft Sans Serif"/>
            </a:endParaRPr>
          </a:p>
          <a:p>
            <a:pPr marL="27709" marR="11084">
              <a:lnSpc>
                <a:spcPct val="102600"/>
              </a:lnSpc>
              <a:spcBef>
                <a:spcPts val="655"/>
              </a:spcBef>
            </a:pPr>
            <a:r>
              <a:rPr sz="2400" spc="-11" dirty="0">
                <a:latin typeface="Microsoft Sans Serif"/>
                <a:cs typeface="Microsoft Sans Serif"/>
              </a:rPr>
              <a:t>It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safe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to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assume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that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definition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reaches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point,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even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if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does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not.</a:t>
            </a:r>
            <a:endParaRPr sz="2400">
              <a:latin typeface="Microsoft Sans Serif"/>
              <a:cs typeface="Microsoft Sans Serif"/>
            </a:endParaRPr>
          </a:p>
          <a:p>
            <a:pPr marL="27709" marR="27709">
              <a:lnSpc>
                <a:spcPct val="102600"/>
              </a:lnSpc>
              <a:spcBef>
                <a:spcPts val="655"/>
              </a:spcBef>
            </a:pPr>
            <a:r>
              <a:rPr sz="2400" spc="-11" dirty="0">
                <a:latin typeface="Microsoft Sans Serif"/>
                <a:cs typeface="Microsoft Sans Serif"/>
              </a:rPr>
              <a:t>In the </a:t>
            </a:r>
            <a:r>
              <a:rPr sz="2400" spc="-33" dirty="0">
                <a:latin typeface="Microsoft Sans Serif"/>
                <a:cs typeface="Microsoft Sans Serif"/>
              </a:rPr>
              <a:t>following example, we </a:t>
            </a:r>
            <a:r>
              <a:rPr sz="2400" spc="-22" dirty="0">
                <a:latin typeface="Microsoft Sans Serif"/>
                <a:cs typeface="Microsoft Sans Serif"/>
              </a:rPr>
              <a:t>assume </a:t>
            </a:r>
            <a:r>
              <a:rPr sz="2400" spc="-11" dirty="0">
                <a:latin typeface="Microsoft Sans Serif"/>
                <a:cs typeface="Microsoft Sans Serif"/>
              </a:rPr>
              <a:t>that both </a:t>
            </a:r>
            <a:r>
              <a:rPr sz="2400" spc="-22" dirty="0">
                <a:latin typeface="Courier New"/>
                <a:cs typeface="Courier New"/>
              </a:rPr>
              <a:t>a=2 </a:t>
            </a:r>
            <a:r>
              <a:rPr sz="2400" spc="-22" dirty="0">
                <a:latin typeface="Microsoft Sans Serif"/>
                <a:cs typeface="Microsoft Sans Serif"/>
              </a:rPr>
              <a:t>and </a:t>
            </a:r>
            <a:r>
              <a:rPr sz="2400" spc="-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Courier New"/>
                <a:cs typeface="Courier New"/>
              </a:rPr>
              <a:t>a=4</a:t>
            </a:r>
            <a:r>
              <a:rPr sz="2400" spc="-785" dirty="0">
                <a:latin typeface="Courier New"/>
                <a:cs typeface="Courier New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reach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point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after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complete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if-then-else  statement,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98" dirty="0">
                <a:latin typeface="Microsoft Sans Serif"/>
                <a:cs typeface="Microsoft Sans Serif"/>
              </a:rPr>
              <a:t>e</a:t>
            </a:r>
            <a:r>
              <a:rPr sz="2400" spc="-76" dirty="0">
                <a:latin typeface="Microsoft Sans Serif"/>
                <a:cs typeface="Microsoft Sans Serif"/>
              </a:rPr>
              <a:t>v</a:t>
            </a:r>
            <a:r>
              <a:rPr sz="2400" spc="-22" dirty="0">
                <a:latin typeface="Microsoft Sans Serif"/>
                <a:cs typeface="Microsoft Sans Serif"/>
              </a:rPr>
              <a:t>en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though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statement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Courier New"/>
                <a:cs typeface="Courier New"/>
              </a:rPr>
              <a:t>a=4</a:t>
            </a:r>
            <a:r>
              <a:rPr sz="2400" spc="-785" dirty="0">
                <a:latin typeface="Courier New"/>
                <a:cs typeface="Courier New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not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reached  </a:t>
            </a:r>
            <a:r>
              <a:rPr sz="2400" spc="-44" dirty="0">
                <a:latin typeface="Microsoft Sans Serif"/>
                <a:cs typeface="Microsoft Sans Serif"/>
              </a:rPr>
              <a:t>by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control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flow</a:t>
            </a:r>
            <a:endParaRPr sz="2400">
              <a:latin typeface="Microsoft Sans Serif"/>
              <a:cs typeface="Microsoft Sans Serif"/>
            </a:endParaRPr>
          </a:p>
          <a:p>
            <a:pPr marL="27709">
              <a:spcBef>
                <a:spcPts val="76"/>
              </a:spcBef>
            </a:pPr>
            <a:r>
              <a:rPr sz="2400" spc="-22" dirty="0">
                <a:latin typeface="Courier New"/>
                <a:cs typeface="Courier New"/>
              </a:rPr>
              <a:t>if (a==b)</a:t>
            </a:r>
            <a:r>
              <a:rPr sz="2400" spc="-11" dirty="0">
                <a:latin typeface="Courier New"/>
                <a:cs typeface="Courier New"/>
              </a:rPr>
              <a:t> </a:t>
            </a:r>
            <a:r>
              <a:rPr sz="2400" spc="-22" dirty="0">
                <a:latin typeface="Courier New"/>
                <a:cs typeface="Courier New"/>
              </a:rPr>
              <a:t>a=2;</a:t>
            </a:r>
            <a:r>
              <a:rPr sz="2400" spc="-11" dirty="0">
                <a:latin typeface="Courier New"/>
                <a:cs typeface="Courier New"/>
              </a:rPr>
              <a:t> </a:t>
            </a:r>
            <a:r>
              <a:rPr sz="2400" spc="-22" dirty="0">
                <a:latin typeface="Courier New"/>
                <a:cs typeface="Courier New"/>
              </a:rPr>
              <a:t>else if</a:t>
            </a:r>
            <a:r>
              <a:rPr sz="2400" spc="-11" dirty="0">
                <a:latin typeface="Courier New"/>
                <a:cs typeface="Courier New"/>
              </a:rPr>
              <a:t> </a:t>
            </a:r>
            <a:r>
              <a:rPr sz="2400" spc="-22" dirty="0">
                <a:latin typeface="Courier New"/>
                <a:cs typeface="Courier New"/>
              </a:rPr>
              <a:t>(a==b)</a:t>
            </a:r>
            <a:r>
              <a:rPr sz="2400" spc="-11" dirty="0">
                <a:latin typeface="Courier New"/>
                <a:cs typeface="Courier New"/>
              </a:rPr>
              <a:t> </a:t>
            </a:r>
            <a:r>
              <a:rPr sz="2400" spc="-22" dirty="0">
                <a:latin typeface="Courier New"/>
                <a:cs typeface="Courier New"/>
              </a:rPr>
              <a:t>a=4;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289" y="2768971"/>
            <a:ext cx="167583" cy="1675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3602654"/>
            <a:ext cx="167583" cy="16758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432" y="110836"/>
            <a:ext cx="6675120" cy="930324"/>
          </a:xfrm>
          <a:prstGeom prst="rect">
            <a:avLst/>
          </a:prstGeom>
        </p:spPr>
        <p:txBody>
          <a:bodyPr vert="horz" wrap="square" lIns="0" tIns="37407" rIns="0" bIns="0" rtlCol="0">
            <a:spAutoFit/>
          </a:bodyPr>
          <a:lstStyle/>
          <a:p>
            <a:pPr marL="27709">
              <a:spcBef>
                <a:spcPts val="295"/>
              </a:spcBef>
            </a:pPr>
            <a:r>
              <a:rPr spc="33" dirty="0"/>
              <a:t>The</a:t>
            </a:r>
            <a:r>
              <a:rPr spc="44" dirty="0"/>
              <a:t> </a:t>
            </a:r>
            <a:r>
              <a:rPr spc="33" dirty="0"/>
              <a:t>Reaching</a:t>
            </a:r>
            <a:r>
              <a:rPr spc="44" dirty="0"/>
              <a:t> </a:t>
            </a:r>
            <a:r>
              <a:rPr spc="22" dirty="0"/>
              <a:t>Definitions</a:t>
            </a:r>
            <a:r>
              <a:rPr spc="55" dirty="0"/>
              <a:t> </a:t>
            </a:r>
            <a:r>
              <a:rPr spc="22" dirty="0"/>
              <a:t>Problem</a:t>
            </a:r>
            <a:r>
              <a:rPr spc="44" dirty="0"/>
              <a:t> </a:t>
            </a:r>
            <a:r>
              <a:rPr spc="22" dirty="0"/>
              <a:t>(3)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5040"/>
            <a:ext cx="10053827" cy="1104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1099635"/>
            <a:ext cx="167583" cy="1675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8131" y="1579306"/>
            <a:ext cx="1282931" cy="394513"/>
          </a:xfrm>
          <a:prstGeom prst="rect">
            <a:avLst/>
          </a:prstGeom>
        </p:spPr>
        <p:txBody>
          <a:bodyPr vert="horz" wrap="square" lIns="0" tIns="24938" rIns="0" bIns="0" rtlCol="0">
            <a:spAutoFit/>
          </a:bodyPr>
          <a:lstStyle/>
          <a:p>
            <a:pPr marL="27709">
              <a:spcBef>
                <a:spcPts val="196"/>
              </a:spcBef>
            </a:pPr>
            <a:r>
              <a:rPr sz="2400" i="1" dirty="0">
                <a:latin typeface="Arial"/>
                <a:cs typeface="Arial"/>
              </a:rPr>
              <a:t>IN</a:t>
            </a:r>
            <a:r>
              <a:rPr sz="2400" dirty="0">
                <a:latin typeface="Lucida Sans Unicode"/>
                <a:cs typeface="Lucida Sans Unicode"/>
              </a:rPr>
              <a:t>[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Lucida Sans Unicode"/>
                <a:cs typeface="Lucida Sans Unicode"/>
              </a:rPr>
              <a:t>]</a:t>
            </a:r>
            <a:r>
              <a:rPr sz="2400" spc="1255" dirty="0">
                <a:latin typeface="Lucida Sans Unicode"/>
                <a:cs typeface="Lucida Sans Unicode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=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2317" y="942743"/>
            <a:ext cx="5020887" cy="745892"/>
          </a:xfrm>
          <a:prstGeom prst="rect">
            <a:avLst/>
          </a:prstGeom>
        </p:spPr>
        <p:txBody>
          <a:bodyPr vert="horz" wrap="square" lIns="0" tIns="24938" rIns="0" bIns="0" rtlCol="0">
            <a:spAutoFit/>
          </a:bodyPr>
          <a:lstStyle/>
          <a:p>
            <a:pPr marL="27709">
              <a:lnSpc>
                <a:spcPts val="2815"/>
              </a:lnSpc>
              <a:spcBef>
                <a:spcPts val="196"/>
              </a:spcBef>
            </a:pPr>
            <a:r>
              <a:rPr sz="2400" spc="-22" dirty="0">
                <a:latin typeface="Microsoft Sans Serif"/>
                <a:cs typeface="Microsoft Sans Serif"/>
              </a:rPr>
              <a:t>The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data-flow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equations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(constraints)</a:t>
            </a:r>
            <a:endParaRPr sz="2400" dirty="0">
              <a:latin typeface="Microsoft Sans Serif"/>
              <a:cs typeface="Microsoft Sans Serif"/>
            </a:endParaRPr>
          </a:p>
          <a:p>
            <a:pPr marR="677482" algn="r">
              <a:lnSpc>
                <a:spcPts val="2815"/>
              </a:lnSpc>
            </a:pP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0767" y="2039830"/>
            <a:ext cx="2529840" cy="295116"/>
          </a:xfrm>
          <a:prstGeom prst="rect">
            <a:avLst/>
          </a:prstGeom>
        </p:spPr>
        <p:txBody>
          <a:bodyPr vert="horz" wrap="square" lIns="0" tIns="26324" rIns="0" bIns="0" rtlCol="0">
            <a:spAutoFit/>
          </a:bodyPr>
          <a:lstStyle/>
          <a:p>
            <a:pPr marL="27709">
              <a:spcBef>
                <a:spcPts val="207"/>
              </a:spcBef>
            </a:pPr>
            <a:r>
              <a:rPr sz="1745" i="1" spc="-11" dirty="0">
                <a:latin typeface="Arial"/>
                <a:cs typeface="Arial"/>
              </a:rPr>
              <a:t>P</a:t>
            </a:r>
            <a:r>
              <a:rPr sz="1745" i="1" spc="273" dirty="0">
                <a:latin typeface="Arial"/>
                <a:cs typeface="Arial"/>
              </a:rPr>
              <a:t> </a:t>
            </a:r>
            <a:r>
              <a:rPr sz="1745" i="1" spc="-11" dirty="0">
                <a:latin typeface="Arial"/>
                <a:cs typeface="Arial"/>
              </a:rPr>
              <a:t>is</a:t>
            </a:r>
            <a:r>
              <a:rPr sz="1745" i="1" spc="196" dirty="0">
                <a:latin typeface="Arial"/>
                <a:cs typeface="Arial"/>
              </a:rPr>
              <a:t> </a:t>
            </a:r>
            <a:r>
              <a:rPr sz="1745" i="1" spc="-11" dirty="0">
                <a:latin typeface="Arial"/>
                <a:cs typeface="Arial"/>
              </a:rPr>
              <a:t>a</a:t>
            </a:r>
            <a:r>
              <a:rPr sz="1745" i="1" spc="164" dirty="0">
                <a:latin typeface="Arial"/>
                <a:cs typeface="Arial"/>
              </a:rPr>
              <a:t> </a:t>
            </a:r>
            <a:r>
              <a:rPr sz="1745" i="1" spc="-11" dirty="0">
                <a:latin typeface="Arial"/>
                <a:cs typeface="Arial"/>
              </a:rPr>
              <a:t>predecessor</a:t>
            </a:r>
            <a:r>
              <a:rPr sz="1745" i="1" spc="349" dirty="0">
                <a:latin typeface="Arial"/>
                <a:cs typeface="Arial"/>
              </a:rPr>
              <a:t> </a:t>
            </a:r>
            <a:r>
              <a:rPr sz="1745" i="1" spc="-11" dirty="0">
                <a:latin typeface="Arial"/>
                <a:cs typeface="Arial"/>
              </a:rPr>
              <a:t>of</a:t>
            </a:r>
            <a:r>
              <a:rPr sz="1745" i="1" spc="393" dirty="0">
                <a:latin typeface="Arial"/>
                <a:cs typeface="Arial"/>
              </a:rPr>
              <a:t> </a:t>
            </a:r>
            <a:r>
              <a:rPr sz="1745" i="1" spc="-11" dirty="0">
                <a:latin typeface="Arial"/>
                <a:cs typeface="Arial"/>
              </a:rPr>
              <a:t>B</a:t>
            </a:r>
            <a:endParaRPr sz="174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4957" y="1579306"/>
            <a:ext cx="1133302" cy="394513"/>
          </a:xfrm>
          <a:prstGeom prst="rect">
            <a:avLst/>
          </a:prstGeom>
        </p:spPr>
        <p:txBody>
          <a:bodyPr vert="horz" wrap="square" lIns="0" tIns="24938" rIns="0" bIns="0" rtlCol="0">
            <a:spAutoFit/>
          </a:bodyPr>
          <a:lstStyle/>
          <a:p>
            <a:pPr marL="27709">
              <a:spcBef>
                <a:spcPts val="196"/>
              </a:spcBef>
            </a:pPr>
            <a:r>
              <a:rPr sz="2400" i="1" spc="-22" dirty="0">
                <a:latin typeface="Arial"/>
                <a:cs typeface="Arial"/>
              </a:rPr>
              <a:t>OUT</a:t>
            </a:r>
            <a:r>
              <a:rPr sz="2400" i="1" spc="-338" dirty="0">
                <a:latin typeface="Arial"/>
                <a:cs typeface="Arial"/>
              </a:rPr>
              <a:t> </a:t>
            </a:r>
            <a:r>
              <a:rPr sz="2400" spc="-98" dirty="0">
                <a:latin typeface="Lucida Sans Unicode"/>
                <a:cs typeface="Lucida Sans Unicode"/>
              </a:rPr>
              <a:t>[</a:t>
            </a:r>
            <a:r>
              <a:rPr sz="2400" i="1" spc="142" dirty="0">
                <a:latin typeface="Arial"/>
                <a:cs typeface="Arial"/>
              </a:rPr>
              <a:t>P</a:t>
            </a:r>
            <a:r>
              <a:rPr sz="2400" spc="-98" dirty="0">
                <a:latin typeface="Lucida Sans Unicode"/>
                <a:cs typeface="Lucida Sans Unicode"/>
              </a:rPr>
              <a:t>]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3703" y="2322266"/>
            <a:ext cx="5871556" cy="1046207"/>
          </a:xfrm>
          <a:prstGeom prst="rect">
            <a:avLst/>
          </a:prstGeom>
        </p:spPr>
        <p:txBody>
          <a:bodyPr vert="horz" wrap="square" lIns="0" tIns="164869" rIns="0" bIns="0" rtlCol="0">
            <a:spAutoFit/>
          </a:bodyPr>
          <a:lstStyle/>
          <a:p>
            <a:pPr marL="27709">
              <a:spcBef>
                <a:spcPts val="1298"/>
              </a:spcBef>
              <a:tabLst>
                <a:tab pos="3422044" algn="l"/>
              </a:tabLst>
            </a:pPr>
            <a:r>
              <a:rPr sz="2400" i="1" spc="-22" dirty="0">
                <a:latin typeface="Arial"/>
                <a:cs typeface="Arial"/>
              </a:rPr>
              <a:t>OUT</a:t>
            </a:r>
            <a:r>
              <a:rPr sz="2400" i="1" spc="-338" dirty="0">
                <a:latin typeface="Arial"/>
                <a:cs typeface="Arial"/>
              </a:rPr>
              <a:t> </a:t>
            </a:r>
            <a:r>
              <a:rPr sz="2400" spc="-98" dirty="0">
                <a:latin typeface="Lucida Sans Unicode"/>
                <a:cs typeface="Lucida Sans Unicode"/>
              </a:rPr>
              <a:t>[</a:t>
            </a:r>
            <a:r>
              <a:rPr sz="2400" i="1" spc="76" dirty="0">
                <a:latin typeface="Arial"/>
                <a:cs typeface="Arial"/>
              </a:rPr>
              <a:t>B</a:t>
            </a:r>
            <a:r>
              <a:rPr sz="2400" spc="-98" dirty="0">
                <a:latin typeface="Lucida Sans Unicode"/>
                <a:cs typeface="Lucida Sans Unicode"/>
              </a:rPr>
              <a:t>]</a:t>
            </a:r>
            <a:r>
              <a:rPr sz="2400" dirty="0">
                <a:latin typeface="Lucida Sans Unicode"/>
                <a:cs typeface="Lucida Sans Unicode"/>
              </a:rPr>
              <a:t>  </a:t>
            </a:r>
            <a:r>
              <a:rPr sz="2400" spc="-109" dirty="0">
                <a:latin typeface="Lucida Sans Unicode"/>
                <a:cs typeface="Lucida Sans Unicode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=</a:t>
            </a:r>
            <a:r>
              <a:rPr sz="2400" dirty="0">
                <a:latin typeface="Lucida Sans Unicode"/>
                <a:cs typeface="Lucida Sans Unicode"/>
              </a:rPr>
              <a:t>  </a:t>
            </a:r>
            <a:r>
              <a:rPr sz="2400" spc="-109" dirty="0">
                <a:latin typeface="Lucida Sans Unicode"/>
                <a:cs typeface="Lucida Sans Unicode"/>
              </a:rPr>
              <a:t> </a:t>
            </a:r>
            <a:r>
              <a:rPr sz="2400" i="1" spc="-22" dirty="0">
                <a:latin typeface="Arial"/>
                <a:cs typeface="Arial"/>
              </a:rPr>
              <a:t>GE</a:t>
            </a:r>
            <a:r>
              <a:rPr sz="2400" i="1" spc="153" dirty="0">
                <a:latin typeface="Arial"/>
                <a:cs typeface="Arial"/>
              </a:rPr>
              <a:t>N</a:t>
            </a:r>
            <a:r>
              <a:rPr sz="2400" spc="-98" dirty="0">
                <a:latin typeface="Lucida Sans Unicode"/>
                <a:cs typeface="Lucida Sans Unicode"/>
              </a:rPr>
              <a:t>[</a:t>
            </a:r>
            <a:r>
              <a:rPr sz="2400" i="1" spc="76" dirty="0">
                <a:latin typeface="Arial"/>
                <a:cs typeface="Arial"/>
              </a:rPr>
              <a:t>B</a:t>
            </a:r>
            <a:r>
              <a:rPr sz="2400" spc="-98" dirty="0">
                <a:latin typeface="Lucida Sans Unicode"/>
                <a:cs typeface="Lucida Sans Unicode"/>
              </a:rPr>
              <a:t>]</a:t>
            </a:r>
            <a:r>
              <a:rPr sz="2400" dirty="0">
                <a:latin typeface="Lucida Sans Unicode"/>
                <a:cs typeface="Lucida Sans Unicode"/>
              </a:rPr>
              <a:t>	</a:t>
            </a:r>
            <a:r>
              <a:rPr sz="2400" spc="142" dirty="0">
                <a:latin typeface="Lucida Sans Unicode"/>
                <a:cs typeface="Lucida Sans Unicode"/>
              </a:rPr>
              <a:t>(</a:t>
            </a:r>
            <a:r>
              <a:rPr sz="2400" i="1" spc="-11" dirty="0">
                <a:latin typeface="Arial"/>
                <a:cs typeface="Arial"/>
              </a:rPr>
              <a:t>I</a:t>
            </a:r>
            <a:r>
              <a:rPr sz="2400" i="1" spc="153" dirty="0">
                <a:latin typeface="Arial"/>
                <a:cs typeface="Arial"/>
              </a:rPr>
              <a:t>N</a:t>
            </a:r>
            <a:r>
              <a:rPr sz="2400" spc="-98" dirty="0">
                <a:latin typeface="Lucida Sans Unicode"/>
                <a:cs typeface="Lucida Sans Unicode"/>
              </a:rPr>
              <a:t>[</a:t>
            </a:r>
            <a:r>
              <a:rPr sz="2400" i="1" spc="76" dirty="0">
                <a:latin typeface="Arial"/>
                <a:cs typeface="Arial"/>
              </a:rPr>
              <a:t>B</a:t>
            </a:r>
            <a:r>
              <a:rPr sz="2400" spc="-98" dirty="0">
                <a:latin typeface="Lucida Sans Unicode"/>
                <a:cs typeface="Lucida Sans Unicode"/>
              </a:rPr>
              <a:t>]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−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11" dirty="0">
                <a:latin typeface="Arial"/>
                <a:cs typeface="Arial"/>
              </a:rPr>
              <a:t>KIL</a:t>
            </a:r>
            <a:r>
              <a:rPr sz="2400" i="1" spc="-33" dirty="0">
                <a:latin typeface="Arial"/>
                <a:cs typeface="Arial"/>
              </a:rPr>
              <a:t>L</a:t>
            </a:r>
            <a:r>
              <a:rPr sz="2400" spc="-98" dirty="0">
                <a:latin typeface="Lucida Sans Unicode"/>
                <a:cs typeface="Lucida Sans Unicode"/>
              </a:rPr>
              <a:t>[</a:t>
            </a:r>
            <a:r>
              <a:rPr sz="2400" i="1" spc="76" dirty="0">
                <a:latin typeface="Arial"/>
                <a:cs typeface="Arial"/>
              </a:rPr>
              <a:t>B</a:t>
            </a:r>
            <a:r>
              <a:rPr sz="2400" spc="22" dirty="0">
                <a:latin typeface="Lucida Sans Unicode"/>
                <a:cs typeface="Lucida Sans Unicode"/>
              </a:rPr>
              <a:t>])</a:t>
            </a:r>
            <a:endParaRPr sz="2400">
              <a:latin typeface="Lucida Sans Unicode"/>
              <a:cs typeface="Lucida Sans Unicode"/>
            </a:endParaRPr>
          </a:p>
          <a:p>
            <a:pPr marL="380997">
              <a:spcBef>
                <a:spcPts val="1091"/>
              </a:spcBef>
            </a:pPr>
            <a:r>
              <a:rPr sz="2400" i="1" spc="-11" dirty="0">
                <a:latin typeface="Arial"/>
                <a:cs typeface="Arial"/>
              </a:rPr>
              <a:t>I</a:t>
            </a:r>
            <a:r>
              <a:rPr sz="2400" i="1" spc="153" dirty="0">
                <a:latin typeface="Arial"/>
                <a:cs typeface="Arial"/>
              </a:rPr>
              <a:t>N</a:t>
            </a:r>
            <a:r>
              <a:rPr sz="2400" spc="-98" dirty="0">
                <a:latin typeface="Lucida Sans Unicode"/>
                <a:cs typeface="Lucida Sans Unicode"/>
              </a:rPr>
              <a:t>[</a:t>
            </a:r>
            <a:r>
              <a:rPr sz="2400" i="1" spc="76" dirty="0">
                <a:latin typeface="Arial"/>
                <a:cs typeface="Arial"/>
              </a:rPr>
              <a:t>B</a:t>
            </a:r>
            <a:r>
              <a:rPr sz="2400" spc="-98" dirty="0">
                <a:latin typeface="Lucida Sans Unicode"/>
                <a:cs typeface="Lucida Sans Unicode"/>
              </a:rPr>
              <a:t>]</a:t>
            </a:r>
            <a:r>
              <a:rPr sz="2400" dirty="0">
                <a:latin typeface="Lucida Sans Unicode"/>
                <a:cs typeface="Lucida Sans Unicode"/>
              </a:rPr>
              <a:t>  </a:t>
            </a:r>
            <a:r>
              <a:rPr sz="2400" spc="-109" dirty="0">
                <a:latin typeface="Lucida Sans Unicode"/>
                <a:cs typeface="Lucida Sans Unicode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=</a:t>
            </a:r>
            <a:r>
              <a:rPr sz="2400" dirty="0">
                <a:latin typeface="Lucida Sans Unicode"/>
                <a:cs typeface="Lucida Sans Unicode"/>
              </a:rPr>
              <a:t>  </a:t>
            </a:r>
            <a:r>
              <a:rPr sz="2400" spc="-109" dirty="0">
                <a:latin typeface="Lucida Sans Unicode"/>
                <a:cs typeface="Lucida Sans Unicode"/>
              </a:rPr>
              <a:t> </a:t>
            </a:r>
            <a:r>
              <a:rPr sz="2400" i="1" spc="-87" dirty="0">
                <a:latin typeface="Arial"/>
                <a:cs typeface="Arial"/>
              </a:rPr>
              <a:t>φ,</a:t>
            </a:r>
            <a:r>
              <a:rPr sz="2400" i="1" spc="-273" dirty="0">
                <a:latin typeface="Arial"/>
                <a:cs typeface="Arial"/>
              </a:rPr>
              <a:t> </a:t>
            </a:r>
            <a:r>
              <a:rPr sz="2400" i="1" spc="-87" dirty="0">
                <a:latin typeface="Arial"/>
                <a:cs typeface="Arial"/>
              </a:rPr>
              <a:t>f</a:t>
            </a:r>
            <a:r>
              <a:rPr sz="2400" i="1" spc="-11" dirty="0">
                <a:latin typeface="Arial"/>
                <a:cs typeface="Arial"/>
              </a:rPr>
              <a:t>or</a:t>
            </a:r>
            <a:r>
              <a:rPr sz="2400" i="1" spc="249" dirty="0">
                <a:latin typeface="Arial"/>
                <a:cs typeface="Arial"/>
              </a:rPr>
              <a:t> </a:t>
            </a:r>
            <a:r>
              <a:rPr sz="2400" i="1" spc="-11" dirty="0">
                <a:latin typeface="Arial"/>
                <a:cs typeface="Arial"/>
              </a:rPr>
              <a:t>all</a:t>
            </a:r>
            <a:r>
              <a:rPr sz="2400" i="1" spc="196" dirty="0">
                <a:latin typeface="Arial"/>
                <a:cs typeface="Arial"/>
              </a:rPr>
              <a:t> </a:t>
            </a:r>
            <a:r>
              <a:rPr sz="2400" i="1" spc="-22" dirty="0">
                <a:latin typeface="Arial"/>
                <a:cs typeface="Arial"/>
              </a:rPr>
              <a:t>B</a:t>
            </a:r>
            <a:r>
              <a:rPr sz="2400" i="1" spc="98" dirty="0">
                <a:latin typeface="Arial"/>
                <a:cs typeface="Arial"/>
              </a:rPr>
              <a:t> </a:t>
            </a:r>
            <a:r>
              <a:rPr sz="2400" spc="142" dirty="0">
                <a:latin typeface="Lucida Sans Unicode"/>
                <a:cs typeface="Lucida Sans Unicode"/>
              </a:rPr>
              <a:t>(</a:t>
            </a:r>
            <a:r>
              <a:rPr sz="2400" i="1" spc="-11" dirty="0">
                <a:latin typeface="Arial"/>
                <a:cs typeface="Arial"/>
              </a:rPr>
              <a:t>initialization</a:t>
            </a:r>
            <a:r>
              <a:rPr sz="2400" i="1" spc="33" dirty="0">
                <a:latin typeface="Arial"/>
                <a:cs typeface="Arial"/>
              </a:rPr>
              <a:t> </a:t>
            </a:r>
            <a:r>
              <a:rPr sz="2400" i="1" spc="-11" dirty="0">
                <a:latin typeface="Arial"/>
                <a:cs typeface="Arial"/>
              </a:rPr>
              <a:t>only</a:t>
            </a:r>
            <a:r>
              <a:rPr sz="2400" i="1" spc="-436" dirty="0">
                <a:latin typeface="Arial"/>
                <a:cs typeface="Arial"/>
              </a:rPr>
              <a:t> </a:t>
            </a:r>
            <a:r>
              <a:rPr sz="2400" spc="142" dirty="0">
                <a:latin typeface="Lucida Sans Unicode"/>
                <a:cs typeface="Lucida Sans Unicode"/>
              </a:rPr>
              <a:t>)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289" y="3726569"/>
            <a:ext cx="167583" cy="16758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289" y="4522402"/>
            <a:ext cx="167583" cy="16758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289" y="5318233"/>
            <a:ext cx="167583" cy="16758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289" y="6489497"/>
            <a:ext cx="167583" cy="16758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23772" y="3569676"/>
            <a:ext cx="8014855" cy="35549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6253" marR="1184554">
              <a:lnSpc>
                <a:spcPct val="102600"/>
              </a:lnSpc>
              <a:spcBef>
                <a:spcPts val="120"/>
              </a:spcBef>
            </a:pPr>
            <a:r>
              <a:rPr sz="2400" spc="-11" dirty="0">
                <a:latin typeface="Microsoft Sans Serif"/>
                <a:cs typeface="Microsoft Sans Serif"/>
              </a:rPr>
              <a:t>If </a:t>
            </a:r>
            <a:r>
              <a:rPr sz="2400" spc="-22" dirty="0">
                <a:latin typeface="Microsoft Sans Serif"/>
                <a:cs typeface="Microsoft Sans Serif"/>
              </a:rPr>
              <a:t>some definitions </a:t>
            </a:r>
            <a:r>
              <a:rPr sz="2400" spc="-11" dirty="0">
                <a:latin typeface="Microsoft Sans Serif"/>
                <a:cs typeface="Microsoft Sans Serif"/>
              </a:rPr>
              <a:t>reach </a:t>
            </a:r>
            <a:r>
              <a:rPr sz="2400" i="1" spc="-11" dirty="0">
                <a:latin typeface="Arial"/>
                <a:cs typeface="Arial"/>
              </a:rPr>
              <a:t>B</a:t>
            </a:r>
            <a:r>
              <a:rPr sz="2618" spc="-15" baseline="-13888" dirty="0">
                <a:latin typeface="Microsoft Sans Serif"/>
                <a:cs typeface="Microsoft Sans Serif"/>
              </a:rPr>
              <a:t>1</a:t>
            </a:r>
            <a:r>
              <a:rPr sz="2618" baseline="-13888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(entry), </a:t>
            </a:r>
            <a:r>
              <a:rPr sz="2400" spc="-11" dirty="0">
                <a:latin typeface="Microsoft Sans Serif"/>
                <a:cs typeface="Microsoft Sans Serif"/>
              </a:rPr>
              <a:t>then </a:t>
            </a:r>
            <a:r>
              <a:rPr sz="2400" i="1" dirty="0">
                <a:latin typeface="Arial"/>
                <a:cs typeface="Arial"/>
              </a:rPr>
              <a:t>IN</a:t>
            </a:r>
            <a:r>
              <a:rPr sz="2400" dirty="0">
                <a:latin typeface="Lucida Sans Unicode"/>
                <a:cs typeface="Lucida Sans Unicode"/>
              </a:rPr>
              <a:t>[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618" baseline="-13888" dirty="0">
                <a:latin typeface="Microsoft Sans Serif"/>
                <a:cs typeface="Microsoft Sans Serif"/>
              </a:rPr>
              <a:t>1</a:t>
            </a:r>
            <a:r>
              <a:rPr sz="2400" dirty="0">
                <a:latin typeface="Lucida Sans Unicode"/>
                <a:cs typeface="Lucida Sans Unicode"/>
              </a:rPr>
              <a:t>] </a:t>
            </a:r>
            <a:r>
              <a:rPr sz="2400" spc="-22" dirty="0">
                <a:latin typeface="Microsoft Sans Serif"/>
                <a:cs typeface="Microsoft Sans Serif"/>
              </a:rPr>
              <a:t>is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initialized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to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that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set</a:t>
            </a:r>
            <a:endParaRPr sz="2400">
              <a:latin typeface="Microsoft Sans Serif"/>
              <a:cs typeface="Microsoft Sans Serif"/>
            </a:endParaRPr>
          </a:p>
          <a:p>
            <a:pPr marL="166253" marR="149628">
              <a:lnSpc>
                <a:spcPct val="102600"/>
              </a:lnSpc>
              <a:spcBef>
                <a:spcPts val="360"/>
              </a:spcBef>
            </a:pPr>
            <a:r>
              <a:rPr sz="2400" spc="-33" dirty="0">
                <a:latin typeface="Microsoft Sans Serif"/>
                <a:cs typeface="Microsoft Sans Serif"/>
              </a:rPr>
              <a:t>Forward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flow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87" dirty="0">
                <a:latin typeface="Microsoft Sans Serif"/>
                <a:cs typeface="Microsoft Sans Serif"/>
              </a:rPr>
              <a:t>DFA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problem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(since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OUT</a:t>
            </a:r>
            <a:r>
              <a:rPr sz="2400" i="1" spc="-338" dirty="0">
                <a:latin typeface="Arial"/>
                <a:cs typeface="Arial"/>
              </a:rPr>
              <a:t> </a:t>
            </a:r>
            <a:r>
              <a:rPr sz="2400" spc="-44" dirty="0">
                <a:latin typeface="Lucida Sans Unicode"/>
                <a:cs typeface="Lucida Sans Unicode"/>
              </a:rPr>
              <a:t>[</a:t>
            </a:r>
            <a:r>
              <a:rPr sz="2400" i="1" spc="-44" dirty="0">
                <a:latin typeface="Arial"/>
                <a:cs typeface="Arial"/>
              </a:rPr>
              <a:t>B</a:t>
            </a:r>
            <a:r>
              <a:rPr sz="2400" spc="-44" dirty="0">
                <a:latin typeface="Lucida Sans Unicode"/>
                <a:cs typeface="Lucida Sans Unicode"/>
              </a:rPr>
              <a:t>]</a:t>
            </a:r>
            <a:r>
              <a:rPr sz="2400" spc="-87" dirty="0">
                <a:latin typeface="Lucida Sans Unicode"/>
                <a:cs typeface="Lucida Sans Unicode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expressed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in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terms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Arial"/>
                <a:cs typeface="Arial"/>
              </a:rPr>
              <a:t>IN</a:t>
            </a:r>
            <a:r>
              <a:rPr sz="2400" dirty="0">
                <a:latin typeface="Lucida Sans Unicode"/>
                <a:cs typeface="Lucida Sans Unicode"/>
              </a:rPr>
              <a:t>[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Lucida Sans Unicode"/>
                <a:cs typeface="Lucida Sans Unicode"/>
              </a:rPr>
              <a:t>]</a:t>
            </a:r>
            <a:r>
              <a:rPr sz="2400" dirty="0">
                <a:latin typeface="Microsoft Sans Serif"/>
                <a:cs typeface="Microsoft Sans Serif"/>
              </a:rPr>
              <a:t>),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confluence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operator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327" dirty="0">
                <a:latin typeface="Lucida Sans Unicode"/>
                <a:cs typeface="Lucida Sans Unicode"/>
              </a:rPr>
              <a:t>∪</a:t>
            </a:r>
            <a:endParaRPr sz="2400">
              <a:latin typeface="Lucida Sans Unicode"/>
              <a:cs typeface="Lucida Sans Unicode"/>
            </a:endParaRPr>
          </a:p>
          <a:p>
            <a:pPr marL="166253" marR="446113">
              <a:lnSpc>
                <a:spcPct val="102600"/>
              </a:lnSpc>
              <a:spcBef>
                <a:spcPts val="349"/>
              </a:spcBef>
            </a:pPr>
            <a:r>
              <a:rPr sz="2400" i="1" dirty="0">
                <a:latin typeface="Arial"/>
                <a:cs typeface="Arial"/>
              </a:rPr>
              <a:t>GEN</a:t>
            </a:r>
            <a:r>
              <a:rPr sz="2400" dirty="0">
                <a:latin typeface="Lucida Sans Unicode"/>
                <a:cs typeface="Lucida Sans Unicode"/>
              </a:rPr>
              <a:t>[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Lucida Sans Unicode"/>
                <a:cs typeface="Lucida Sans Unicode"/>
              </a:rPr>
              <a:t>]</a:t>
            </a:r>
            <a:r>
              <a:rPr sz="2400" spc="-98" dirty="0">
                <a:latin typeface="Lucida Sans Unicode"/>
                <a:cs typeface="Lucida Sans Unicode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=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set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all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definitions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inside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B</a:t>
            </a:r>
            <a:r>
              <a:rPr sz="2400" i="1" spc="98" dirty="0">
                <a:latin typeface="Arial"/>
                <a:cs typeface="Arial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that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are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“visible” </a:t>
            </a:r>
            <a:r>
              <a:rPr sz="2400" spc="-600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immediately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after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block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-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downwards</a:t>
            </a:r>
            <a:r>
              <a:rPr sz="2400" i="1" spc="-11" dirty="0">
                <a:latin typeface="Arial"/>
                <a:cs typeface="Arial"/>
              </a:rPr>
              <a:t> </a:t>
            </a:r>
            <a:r>
              <a:rPr sz="2400" i="1" spc="-33" dirty="0">
                <a:latin typeface="Arial"/>
                <a:cs typeface="Arial"/>
              </a:rPr>
              <a:t>exposed </a:t>
            </a:r>
            <a:r>
              <a:rPr sz="2400" i="1" spc="-22" dirty="0">
                <a:latin typeface="Arial"/>
                <a:cs typeface="Arial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definitions</a:t>
            </a:r>
            <a:endParaRPr sz="2400">
              <a:latin typeface="Microsoft Sans Serif"/>
              <a:cs typeface="Microsoft Sans Serif"/>
            </a:endParaRPr>
          </a:p>
          <a:p>
            <a:pPr marL="166253" marR="67887">
              <a:lnSpc>
                <a:spcPct val="102600"/>
              </a:lnSpc>
              <a:spcBef>
                <a:spcPts val="360"/>
              </a:spcBef>
            </a:pPr>
            <a:r>
              <a:rPr sz="2400" i="1" spc="-33" dirty="0">
                <a:latin typeface="Arial"/>
                <a:cs typeface="Arial"/>
              </a:rPr>
              <a:t>KILL</a:t>
            </a:r>
            <a:r>
              <a:rPr sz="2400" spc="-33" dirty="0">
                <a:latin typeface="Lucida Sans Unicode"/>
                <a:cs typeface="Lucida Sans Unicode"/>
              </a:rPr>
              <a:t>[</a:t>
            </a:r>
            <a:r>
              <a:rPr sz="2400" i="1" spc="-33" dirty="0">
                <a:latin typeface="Arial"/>
                <a:cs typeface="Arial"/>
              </a:rPr>
              <a:t>B</a:t>
            </a:r>
            <a:r>
              <a:rPr sz="2400" spc="-33" dirty="0">
                <a:latin typeface="Lucida Sans Unicode"/>
                <a:cs typeface="Lucida Sans Unicode"/>
              </a:rPr>
              <a:t>]</a:t>
            </a:r>
            <a:r>
              <a:rPr sz="2400" spc="-98" dirty="0">
                <a:latin typeface="Lucida Sans Unicode"/>
                <a:cs typeface="Lucida Sans Unicode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=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union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definitions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in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all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basic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blocks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of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flow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graph,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that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are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killed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by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individual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statements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in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1097280" y="15992579"/>
            <a:ext cx="5047488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96" dirty="0"/>
              <a:t>Y</a:t>
            </a:r>
            <a:r>
              <a:rPr spc="-11" dirty="0"/>
              <a:t>.N.</a:t>
            </a:r>
            <a:r>
              <a:rPr spc="11" dirty="0"/>
              <a:t> </a:t>
            </a:r>
            <a:r>
              <a:rPr spc="-11" dirty="0"/>
              <a:t>S</a:t>
            </a:r>
            <a:r>
              <a:rPr dirty="0"/>
              <a:t>r</a:t>
            </a:r>
            <a:r>
              <a:rPr spc="-11" dirty="0"/>
              <a:t>ikant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3DCC66-C27D-4625-8098-53E5DA0DF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971" y="1417916"/>
            <a:ext cx="666750" cy="6572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433" y="110837"/>
            <a:ext cx="9209116" cy="507901"/>
          </a:xfrm>
          <a:prstGeom prst="rect">
            <a:avLst/>
          </a:prstGeom>
        </p:spPr>
        <p:txBody>
          <a:bodyPr vert="horz" wrap="square" lIns="0" tIns="37407" rIns="0" bIns="0" rtlCol="0">
            <a:spAutoFit/>
          </a:bodyPr>
          <a:lstStyle/>
          <a:p>
            <a:pPr marL="27709">
              <a:spcBef>
                <a:spcPts val="295"/>
              </a:spcBef>
            </a:pPr>
            <a:r>
              <a:rPr sz="3055" spc="33" dirty="0">
                <a:latin typeface="Microsoft Sans Serif"/>
                <a:cs typeface="Microsoft Sans Serif"/>
              </a:rPr>
              <a:t>Reaching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22" dirty="0">
                <a:latin typeface="Microsoft Sans Serif"/>
                <a:cs typeface="Microsoft Sans Serif"/>
              </a:rPr>
              <a:t>Definitions</a:t>
            </a:r>
            <a:r>
              <a:rPr sz="3055" spc="65" dirty="0">
                <a:latin typeface="Microsoft Sans Serif"/>
                <a:cs typeface="Microsoft Sans Serif"/>
              </a:rPr>
              <a:t> </a:t>
            </a:r>
            <a:r>
              <a:rPr sz="3055" spc="22" dirty="0">
                <a:latin typeface="Microsoft Sans Serif"/>
                <a:cs typeface="Microsoft Sans Serif"/>
              </a:rPr>
              <a:t>Analysis: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44" dirty="0">
                <a:latin typeface="Microsoft Sans Serif"/>
                <a:cs typeface="Microsoft Sans Serif"/>
              </a:rPr>
              <a:t>An</a:t>
            </a:r>
            <a:r>
              <a:rPr sz="3055" spc="65" dirty="0">
                <a:latin typeface="Microsoft Sans Serif"/>
                <a:cs typeface="Microsoft Sans Serif"/>
              </a:rPr>
              <a:t> </a:t>
            </a:r>
            <a:r>
              <a:rPr sz="3055" spc="33" dirty="0">
                <a:latin typeface="Microsoft Sans Serif"/>
                <a:cs typeface="Microsoft Sans Serif"/>
              </a:rPr>
              <a:t>Example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22" dirty="0">
                <a:latin typeface="Microsoft Sans Serif"/>
                <a:cs typeface="Microsoft Sans Serif"/>
              </a:rPr>
              <a:t>-</a:t>
            </a:r>
            <a:r>
              <a:rPr sz="3055" spc="65" dirty="0">
                <a:latin typeface="Microsoft Sans Serif"/>
                <a:cs typeface="Microsoft Sans Serif"/>
              </a:rPr>
              <a:t> </a:t>
            </a:r>
            <a:r>
              <a:rPr sz="3055" dirty="0">
                <a:latin typeface="Microsoft Sans Serif"/>
                <a:cs typeface="Microsoft Sans Serif"/>
              </a:rPr>
              <a:t>Pass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33" dirty="0">
                <a:latin typeface="Microsoft Sans Serif"/>
                <a:cs typeface="Microsoft Sans Serif"/>
              </a:rPr>
              <a:t>1</a:t>
            </a:r>
            <a:endParaRPr sz="3055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5040"/>
            <a:ext cx="10053827" cy="11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441" y="859260"/>
            <a:ext cx="8378230" cy="628367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433" y="110837"/>
            <a:ext cx="9209116" cy="507901"/>
          </a:xfrm>
          <a:prstGeom prst="rect">
            <a:avLst/>
          </a:prstGeom>
        </p:spPr>
        <p:txBody>
          <a:bodyPr vert="horz" wrap="square" lIns="0" tIns="37407" rIns="0" bIns="0" rtlCol="0">
            <a:spAutoFit/>
          </a:bodyPr>
          <a:lstStyle/>
          <a:p>
            <a:pPr marL="27709">
              <a:spcBef>
                <a:spcPts val="295"/>
              </a:spcBef>
            </a:pPr>
            <a:r>
              <a:rPr sz="3055" spc="33" dirty="0">
                <a:latin typeface="Microsoft Sans Serif"/>
                <a:cs typeface="Microsoft Sans Serif"/>
              </a:rPr>
              <a:t>Reaching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22" dirty="0">
                <a:latin typeface="Microsoft Sans Serif"/>
                <a:cs typeface="Microsoft Sans Serif"/>
              </a:rPr>
              <a:t>Definitions</a:t>
            </a:r>
            <a:r>
              <a:rPr sz="3055" spc="65" dirty="0">
                <a:latin typeface="Microsoft Sans Serif"/>
                <a:cs typeface="Microsoft Sans Serif"/>
              </a:rPr>
              <a:t> </a:t>
            </a:r>
            <a:r>
              <a:rPr sz="3055" spc="22" dirty="0">
                <a:latin typeface="Microsoft Sans Serif"/>
                <a:cs typeface="Microsoft Sans Serif"/>
              </a:rPr>
              <a:t>Analysis: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44" dirty="0">
                <a:latin typeface="Microsoft Sans Serif"/>
                <a:cs typeface="Microsoft Sans Serif"/>
              </a:rPr>
              <a:t>An</a:t>
            </a:r>
            <a:r>
              <a:rPr sz="3055" spc="65" dirty="0">
                <a:latin typeface="Microsoft Sans Serif"/>
                <a:cs typeface="Microsoft Sans Serif"/>
              </a:rPr>
              <a:t> </a:t>
            </a:r>
            <a:r>
              <a:rPr sz="3055" spc="33" dirty="0">
                <a:latin typeface="Microsoft Sans Serif"/>
                <a:cs typeface="Microsoft Sans Serif"/>
              </a:rPr>
              <a:t>Example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22" dirty="0">
                <a:latin typeface="Microsoft Sans Serif"/>
                <a:cs typeface="Microsoft Sans Serif"/>
              </a:rPr>
              <a:t>-</a:t>
            </a:r>
            <a:r>
              <a:rPr sz="3055" spc="65" dirty="0">
                <a:latin typeface="Microsoft Sans Serif"/>
                <a:cs typeface="Microsoft Sans Serif"/>
              </a:rPr>
              <a:t> </a:t>
            </a:r>
            <a:r>
              <a:rPr sz="3055" dirty="0">
                <a:latin typeface="Microsoft Sans Serif"/>
                <a:cs typeface="Microsoft Sans Serif"/>
              </a:rPr>
              <a:t>Pass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33" dirty="0">
                <a:latin typeface="Microsoft Sans Serif"/>
                <a:cs typeface="Microsoft Sans Serif"/>
              </a:rPr>
              <a:t>2</a:t>
            </a:r>
            <a:endParaRPr sz="3055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5040"/>
            <a:ext cx="10053827" cy="11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441" y="859260"/>
            <a:ext cx="8378230" cy="62836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" y="7337174"/>
            <a:ext cx="10054244" cy="314498"/>
            <a:chOff x="0" y="3312071"/>
            <a:chExt cx="4608195" cy="144145"/>
          </a:xfrm>
        </p:grpSpPr>
        <p:sp>
          <p:nvSpPr>
            <p:cNvPr id="6" name="object 6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7B7E4"/>
            </a:solidFill>
          </p:spPr>
          <p:txBody>
            <a:bodyPr wrap="square" lIns="0" tIns="0" rIns="0" bIns="0" rtlCol="0"/>
            <a:lstStyle/>
            <a:p>
              <a:endParaRPr sz="3927"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927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432" y="110837"/>
            <a:ext cx="8871063" cy="507901"/>
          </a:xfrm>
          <a:prstGeom prst="rect">
            <a:avLst/>
          </a:prstGeom>
        </p:spPr>
        <p:txBody>
          <a:bodyPr vert="horz" wrap="square" lIns="0" tIns="37407" rIns="0" bIns="0" rtlCol="0">
            <a:spAutoFit/>
          </a:bodyPr>
          <a:lstStyle/>
          <a:p>
            <a:pPr marL="27709">
              <a:spcBef>
                <a:spcPts val="295"/>
              </a:spcBef>
            </a:pPr>
            <a:r>
              <a:rPr sz="3055" spc="33" dirty="0">
                <a:latin typeface="Microsoft Sans Serif"/>
                <a:cs typeface="Microsoft Sans Serif"/>
              </a:rPr>
              <a:t>Reaching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22" dirty="0">
                <a:latin typeface="Microsoft Sans Serif"/>
                <a:cs typeface="Microsoft Sans Serif"/>
              </a:rPr>
              <a:t>Definitions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22" dirty="0">
                <a:latin typeface="Microsoft Sans Serif"/>
                <a:cs typeface="Microsoft Sans Serif"/>
              </a:rPr>
              <a:t>Analysis: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44" dirty="0">
                <a:latin typeface="Microsoft Sans Serif"/>
                <a:cs typeface="Microsoft Sans Serif"/>
              </a:rPr>
              <a:t>An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33" dirty="0">
                <a:latin typeface="Microsoft Sans Serif"/>
                <a:cs typeface="Microsoft Sans Serif"/>
              </a:rPr>
              <a:t>Example</a:t>
            </a:r>
            <a:r>
              <a:rPr sz="3055" spc="55" dirty="0">
                <a:latin typeface="Microsoft Sans Serif"/>
                <a:cs typeface="Microsoft Sans Serif"/>
              </a:rPr>
              <a:t> </a:t>
            </a:r>
            <a:r>
              <a:rPr sz="3055" spc="22" dirty="0">
                <a:latin typeface="Microsoft Sans Serif"/>
                <a:cs typeface="Microsoft Sans Serif"/>
              </a:rPr>
              <a:t>-</a:t>
            </a:r>
            <a:r>
              <a:rPr sz="3055" spc="65" dirty="0">
                <a:latin typeface="Microsoft Sans Serif"/>
                <a:cs typeface="Microsoft Sans Serif"/>
              </a:rPr>
              <a:t> </a:t>
            </a:r>
            <a:r>
              <a:rPr sz="3055" spc="22" dirty="0">
                <a:latin typeface="Microsoft Sans Serif"/>
                <a:cs typeface="Microsoft Sans Serif"/>
              </a:rPr>
              <a:t>Final</a:t>
            </a:r>
            <a:endParaRPr sz="3055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5040"/>
            <a:ext cx="10053827" cy="11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441" y="859260"/>
            <a:ext cx="8378230" cy="628367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0838"/>
            <a:ext cx="10053827" cy="10366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01071"/>
            <a:ext cx="10456855" cy="925913"/>
          </a:xfrm>
          <a:prstGeom prst="rect">
            <a:avLst/>
          </a:prstGeom>
        </p:spPr>
        <p:txBody>
          <a:bodyPr vert="horz" wrap="square" lIns="0" tIns="5542" rIns="0" bIns="0" rtlCol="0">
            <a:spAutoFit/>
          </a:bodyPr>
          <a:lstStyle/>
          <a:p>
            <a:pPr marL="27709" marR="11084">
              <a:lnSpc>
                <a:spcPct val="106700"/>
              </a:lnSpc>
              <a:spcBef>
                <a:spcPts val="44"/>
              </a:spcBef>
            </a:pPr>
            <a:r>
              <a:rPr spc="44" dirty="0"/>
              <a:t>An </a:t>
            </a:r>
            <a:r>
              <a:rPr spc="11" dirty="0"/>
              <a:t>Iterative</a:t>
            </a:r>
            <a:r>
              <a:rPr spc="44" dirty="0"/>
              <a:t> </a:t>
            </a:r>
            <a:r>
              <a:rPr spc="33" dirty="0"/>
              <a:t>Algorithm</a:t>
            </a:r>
            <a:r>
              <a:rPr spc="44" dirty="0"/>
              <a:t> </a:t>
            </a:r>
            <a:r>
              <a:rPr spc="-11" dirty="0"/>
              <a:t>for</a:t>
            </a:r>
            <a:r>
              <a:rPr spc="44" dirty="0"/>
              <a:t> </a:t>
            </a:r>
            <a:r>
              <a:rPr spc="33" dirty="0"/>
              <a:t>Computing</a:t>
            </a:r>
            <a:r>
              <a:rPr spc="55" dirty="0"/>
              <a:t> </a:t>
            </a:r>
            <a:r>
              <a:rPr spc="33" dirty="0"/>
              <a:t>Reaching </a:t>
            </a:r>
            <a:r>
              <a:rPr spc="-785" dirty="0"/>
              <a:t> </a:t>
            </a:r>
            <a:r>
              <a:rPr spc="22" dirty="0"/>
              <a:t>Definitions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41947"/>
            <a:ext cx="10053827" cy="1104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289" y="6477833"/>
            <a:ext cx="167583" cy="1675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3770" y="1318175"/>
            <a:ext cx="8214360" cy="5807918"/>
          </a:xfrm>
          <a:prstGeom prst="rect">
            <a:avLst/>
          </a:prstGeom>
        </p:spPr>
        <p:txBody>
          <a:bodyPr vert="horz" wrap="square" lIns="0" tIns="24938" rIns="0" bIns="0" rtlCol="0">
            <a:spAutoFit/>
          </a:bodyPr>
          <a:lstStyle/>
          <a:p>
            <a:pPr marL="221671">
              <a:spcBef>
                <a:spcPts val="196"/>
              </a:spcBef>
            </a:pPr>
            <a:r>
              <a:rPr sz="2400" spc="-44" dirty="0">
                <a:latin typeface="Microsoft Sans Serif"/>
                <a:cs typeface="Microsoft Sans Serif"/>
              </a:rPr>
              <a:t>for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each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block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B</a:t>
            </a:r>
            <a:r>
              <a:rPr sz="2400" i="1" spc="109" dirty="0">
                <a:latin typeface="Arial"/>
                <a:cs typeface="Arial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do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{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Arial"/>
                <a:cs typeface="Arial"/>
              </a:rPr>
              <a:t>IN</a:t>
            </a:r>
            <a:r>
              <a:rPr sz="2400" dirty="0">
                <a:latin typeface="Lucida Sans Unicode"/>
                <a:cs typeface="Lucida Sans Unicode"/>
              </a:rPr>
              <a:t>[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Lucida Sans Unicode"/>
                <a:cs typeface="Lucida Sans Unicode"/>
              </a:rPr>
              <a:t>]</a:t>
            </a:r>
            <a:r>
              <a:rPr sz="2400" spc="-87" dirty="0">
                <a:latin typeface="Lucida Sans Unicode"/>
                <a:cs typeface="Lucida Sans Unicode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=</a:t>
            </a:r>
            <a:r>
              <a:rPr sz="2400" spc="-98" dirty="0">
                <a:latin typeface="Lucida Sans Unicode"/>
                <a:cs typeface="Lucida Sans Unicode"/>
              </a:rPr>
              <a:t> </a:t>
            </a:r>
            <a:r>
              <a:rPr sz="2400" i="1" spc="-131" dirty="0">
                <a:latin typeface="Arial"/>
                <a:cs typeface="Arial"/>
              </a:rPr>
              <a:t>φ</a:t>
            </a:r>
            <a:r>
              <a:rPr sz="2400" spc="-131" dirty="0">
                <a:latin typeface="Lucida Sans Unicode"/>
                <a:cs typeface="Lucida Sans Unicode"/>
              </a:rPr>
              <a:t>;</a:t>
            </a:r>
            <a:r>
              <a:rPr sz="2400" spc="305" dirty="0">
                <a:latin typeface="Lucida Sans Unicode"/>
                <a:cs typeface="Lucida Sans Unicode"/>
              </a:rPr>
              <a:t> </a:t>
            </a:r>
            <a:r>
              <a:rPr sz="2400" i="1" spc="-22" dirty="0">
                <a:latin typeface="Arial"/>
                <a:cs typeface="Arial"/>
              </a:rPr>
              <a:t>OUT</a:t>
            </a:r>
            <a:r>
              <a:rPr sz="2400" i="1" spc="-338" dirty="0">
                <a:latin typeface="Arial"/>
                <a:cs typeface="Arial"/>
              </a:rPr>
              <a:t> </a:t>
            </a:r>
            <a:r>
              <a:rPr sz="2400" spc="-44" dirty="0">
                <a:latin typeface="Lucida Sans Unicode"/>
                <a:cs typeface="Lucida Sans Unicode"/>
              </a:rPr>
              <a:t>[</a:t>
            </a:r>
            <a:r>
              <a:rPr sz="2400" i="1" spc="-44" dirty="0">
                <a:latin typeface="Arial"/>
                <a:cs typeface="Arial"/>
              </a:rPr>
              <a:t>B</a:t>
            </a:r>
            <a:r>
              <a:rPr sz="2400" spc="-44" dirty="0">
                <a:latin typeface="Lucida Sans Unicode"/>
                <a:cs typeface="Lucida Sans Unicode"/>
              </a:rPr>
              <a:t>]</a:t>
            </a:r>
            <a:r>
              <a:rPr sz="2400" spc="-87" dirty="0">
                <a:latin typeface="Lucida Sans Unicode"/>
                <a:cs typeface="Lucida Sans Unicode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=</a:t>
            </a:r>
            <a:r>
              <a:rPr sz="2400" spc="-98" dirty="0">
                <a:latin typeface="Lucida Sans Unicode"/>
                <a:cs typeface="Lucida Sans Unicode"/>
              </a:rPr>
              <a:t> </a:t>
            </a:r>
            <a:r>
              <a:rPr sz="2400" i="1" dirty="0">
                <a:latin typeface="Arial"/>
                <a:cs typeface="Arial"/>
              </a:rPr>
              <a:t>GEN</a:t>
            </a:r>
            <a:r>
              <a:rPr sz="2400" dirty="0">
                <a:latin typeface="Lucida Sans Unicode"/>
                <a:cs typeface="Lucida Sans Unicode"/>
              </a:rPr>
              <a:t>[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Lucida Sans Unicode"/>
                <a:cs typeface="Lucida Sans Unicode"/>
              </a:rPr>
              <a:t>]</a:t>
            </a:r>
            <a:r>
              <a:rPr sz="2400" dirty="0">
                <a:latin typeface="Microsoft Sans Serif"/>
                <a:cs typeface="Microsoft Sans Serif"/>
              </a:rPr>
              <a:t>;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}</a:t>
            </a:r>
            <a:endParaRPr sz="2400" dirty="0">
              <a:latin typeface="Microsoft Sans Serif"/>
              <a:cs typeface="Microsoft Sans Serif"/>
            </a:endParaRPr>
          </a:p>
          <a:p>
            <a:pPr marL="221671">
              <a:spcBef>
                <a:spcPts val="76"/>
              </a:spcBef>
            </a:pPr>
            <a:r>
              <a:rPr sz="2400" i="1" spc="-22" dirty="0">
                <a:latin typeface="Arial"/>
                <a:cs typeface="Arial"/>
              </a:rPr>
              <a:t>change</a:t>
            </a:r>
            <a:r>
              <a:rPr sz="2400" i="1" spc="44" dirty="0">
                <a:latin typeface="Arial"/>
                <a:cs typeface="Arial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=</a:t>
            </a:r>
            <a:r>
              <a:rPr sz="2400" spc="-98" dirty="0">
                <a:latin typeface="Lucida Sans Unicode"/>
                <a:cs typeface="Lucida Sans Unicode"/>
              </a:rPr>
              <a:t> </a:t>
            </a:r>
            <a:r>
              <a:rPr sz="2400" i="1" spc="-11" dirty="0">
                <a:latin typeface="Arial"/>
                <a:cs typeface="Arial"/>
              </a:rPr>
              <a:t>t</a:t>
            </a:r>
            <a:r>
              <a:rPr sz="2400" i="1" spc="22" dirty="0">
                <a:latin typeface="Arial"/>
                <a:cs typeface="Arial"/>
              </a:rPr>
              <a:t>r</a:t>
            </a:r>
            <a:r>
              <a:rPr sz="2400" i="1" spc="-22" dirty="0">
                <a:latin typeface="Arial"/>
                <a:cs typeface="Arial"/>
              </a:rPr>
              <a:t>u</a:t>
            </a:r>
            <a:r>
              <a:rPr sz="2400" i="1" spc="22" dirty="0">
                <a:latin typeface="Arial"/>
                <a:cs typeface="Arial"/>
              </a:rPr>
              <a:t>e</a:t>
            </a:r>
            <a:r>
              <a:rPr sz="2400" spc="-11" dirty="0">
                <a:latin typeface="Microsoft Sans Serif"/>
                <a:cs typeface="Microsoft Sans Serif"/>
              </a:rPr>
              <a:t>;</a:t>
            </a:r>
            <a:endParaRPr sz="2400" dirty="0">
              <a:latin typeface="Microsoft Sans Serif"/>
              <a:cs typeface="Microsoft Sans Serif"/>
            </a:endParaRPr>
          </a:p>
          <a:p>
            <a:pPr marL="472436" marR="3394335" indent="-252151">
              <a:lnSpc>
                <a:spcPct val="102699"/>
              </a:lnSpc>
            </a:pPr>
            <a:r>
              <a:rPr sz="2400" spc="-22" dirty="0">
                <a:latin typeface="Microsoft Sans Serif"/>
                <a:cs typeface="Microsoft Sans Serif"/>
              </a:rPr>
              <a:t>while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change</a:t>
            </a:r>
            <a:r>
              <a:rPr sz="2400" i="1" spc="44" dirty="0">
                <a:latin typeface="Arial"/>
                <a:cs typeface="Arial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do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{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change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=</a:t>
            </a:r>
            <a:r>
              <a:rPr sz="2400" spc="-98" dirty="0">
                <a:latin typeface="Lucida Sans Unicode"/>
                <a:cs typeface="Lucida Sans Unicode"/>
              </a:rPr>
              <a:t> </a:t>
            </a:r>
            <a:r>
              <a:rPr sz="2400" i="1" spc="-22" dirty="0">
                <a:latin typeface="Arial"/>
                <a:cs typeface="Arial"/>
              </a:rPr>
              <a:t>false</a:t>
            </a:r>
            <a:r>
              <a:rPr sz="2400" spc="-22" dirty="0">
                <a:latin typeface="Microsoft Sans Serif"/>
                <a:cs typeface="Microsoft Sans Serif"/>
              </a:rPr>
              <a:t>; </a:t>
            </a:r>
            <a:r>
              <a:rPr sz="2400" spc="-611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for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each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block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i="1" spc="-22" dirty="0">
                <a:latin typeface="Arial"/>
                <a:cs typeface="Arial"/>
              </a:rPr>
              <a:t>B</a:t>
            </a:r>
            <a:r>
              <a:rPr sz="2400" i="1" spc="98" dirty="0">
                <a:latin typeface="Arial"/>
                <a:cs typeface="Arial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do</a:t>
            </a:r>
            <a:r>
              <a:rPr sz="2400" spc="11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{</a:t>
            </a:r>
            <a:endParaRPr sz="2400" dirty="0">
              <a:latin typeface="Microsoft Sans Serif"/>
              <a:cs typeface="Microsoft Sans Serif"/>
            </a:endParaRPr>
          </a:p>
          <a:p>
            <a:pPr marL="1911911">
              <a:spcBef>
                <a:spcPts val="2247"/>
              </a:spcBef>
              <a:tabLst>
                <a:tab pos="4362758" algn="l"/>
                <a:tab pos="5698327" algn="l"/>
              </a:tabLst>
            </a:pPr>
            <a:r>
              <a:rPr sz="2400" i="1" spc="-11" dirty="0">
                <a:latin typeface="Arial"/>
                <a:cs typeface="Arial"/>
              </a:rPr>
              <a:t>I</a:t>
            </a:r>
            <a:r>
              <a:rPr sz="2400" i="1" spc="153" dirty="0">
                <a:latin typeface="Arial"/>
                <a:cs typeface="Arial"/>
              </a:rPr>
              <a:t>N</a:t>
            </a:r>
            <a:r>
              <a:rPr sz="2400" spc="-98" dirty="0">
                <a:latin typeface="Lucida Sans Unicode"/>
                <a:cs typeface="Lucida Sans Unicode"/>
              </a:rPr>
              <a:t>[</a:t>
            </a:r>
            <a:r>
              <a:rPr sz="2400" i="1" spc="76" dirty="0">
                <a:latin typeface="Arial"/>
                <a:cs typeface="Arial"/>
              </a:rPr>
              <a:t>B</a:t>
            </a:r>
            <a:r>
              <a:rPr sz="2400" spc="-98" dirty="0">
                <a:latin typeface="Lucida Sans Unicode"/>
                <a:cs typeface="Lucida Sans Unicode"/>
              </a:rPr>
              <a:t>]</a:t>
            </a:r>
            <a:r>
              <a:rPr sz="2400" dirty="0">
                <a:latin typeface="Lucida Sans Unicode"/>
                <a:cs typeface="Lucida Sans Unicode"/>
              </a:rPr>
              <a:t>  </a:t>
            </a:r>
            <a:r>
              <a:rPr sz="2400" spc="-109" dirty="0">
                <a:latin typeface="Lucida Sans Unicode"/>
                <a:cs typeface="Lucida Sans Unicode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=</a:t>
            </a:r>
            <a:r>
              <a:rPr sz="2400" dirty="0">
                <a:latin typeface="Lucida Sans Unicode"/>
                <a:cs typeface="Lucida Sans Unicode"/>
              </a:rPr>
              <a:t>	</a:t>
            </a:r>
            <a:r>
              <a:rPr sz="3600" spc="2782" baseline="53030" dirty="0">
                <a:latin typeface="Lucida Sans Unicode"/>
                <a:cs typeface="Lucida Sans Unicode"/>
              </a:rPr>
              <a:t>[</a:t>
            </a:r>
            <a:r>
              <a:rPr sz="3600" baseline="53030" dirty="0">
                <a:latin typeface="Lucida Sans Unicode"/>
                <a:cs typeface="Lucida Sans Unicode"/>
              </a:rPr>
              <a:t>	</a:t>
            </a:r>
            <a:r>
              <a:rPr sz="2400" i="1" spc="-22" dirty="0">
                <a:latin typeface="Arial"/>
                <a:cs typeface="Arial"/>
              </a:rPr>
              <a:t>OUT</a:t>
            </a:r>
            <a:r>
              <a:rPr sz="2400" i="1" spc="-338" dirty="0">
                <a:latin typeface="Arial"/>
                <a:cs typeface="Arial"/>
              </a:rPr>
              <a:t> </a:t>
            </a:r>
            <a:r>
              <a:rPr sz="2400" spc="-98" dirty="0">
                <a:latin typeface="Lucida Sans Unicode"/>
                <a:cs typeface="Lucida Sans Unicode"/>
              </a:rPr>
              <a:t>[</a:t>
            </a:r>
            <a:r>
              <a:rPr sz="2400" i="1" spc="142" dirty="0">
                <a:latin typeface="Arial"/>
                <a:cs typeface="Arial"/>
              </a:rPr>
              <a:t>P</a:t>
            </a:r>
            <a:r>
              <a:rPr sz="2400" spc="-98" dirty="0">
                <a:latin typeface="Lucida Sans Unicode"/>
                <a:cs typeface="Lucida Sans Unicode"/>
              </a:rPr>
              <a:t>];</a:t>
            </a:r>
            <a:endParaRPr sz="2400" dirty="0">
              <a:latin typeface="Lucida Sans Unicode"/>
              <a:cs typeface="Lucida Sans Unicode"/>
            </a:endParaRPr>
          </a:p>
          <a:p>
            <a:pPr marL="839578" algn="ctr">
              <a:spcBef>
                <a:spcPts val="764"/>
              </a:spcBef>
            </a:pPr>
            <a:r>
              <a:rPr sz="1745" i="1" spc="-11" dirty="0">
                <a:latin typeface="Arial"/>
                <a:cs typeface="Arial"/>
              </a:rPr>
              <a:t>P</a:t>
            </a:r>
            <a:r>
              <a:rPr sz="1745" i="1" spc="262" dirty="0">
                <a:latin typeface="Arial"/>
                <a:cs typeface="Arial"/>
              </a:rPr>
              <a:t> </a:t>
            </a:r>
            <a:r>
              <a:rPr sz="1745" i="1" spc="-11" dirty="0">
                <a:latin typeface="Arial"/>
                <a:cs typeface="Arial"/>
              </a:rPr>
              <a:t>a</a:t>
            </a:r>
            <a:r>
              <a:rPr sz="1745" i="1" spc="153" dirty="0">
                <a:latin typeface="Arial"/>
                <a:cs typeface="Arial"/>
              </a:rPr>
              <a:t> </a:t>
            </a:r>
            <a:r>
              <a:rPr sz="1745" i="1" spc="-11" dirty="0">
                <a:latin typeface="Arial"/>
                <a:cs typeface="Arial"/>
              </a:rPr>
              <a:t>predecessor</a:t>
            </a:r>
            <a:r>
              <a:rPr sz="1745" i="1" spc="349" dirty="0">
                <a:latin typeface="Arial"/>
                <a:cs typeface="Arial"/>
              </a:rPr>
              <a:t> </a:t>
            </a:r>
            <a:r>
              <a:rPr sz="1745" i="1" spc="-11" dirty="0">
                <a:latin typeface="Arial"/>
                <a:cs typeface="Arial"/>
              </a:rPr>
              <a:t>of</a:t>
            </a:r>
            <a:r>
              <a:rPr sz="1745" i="1" spc="382" dirty="0">
                <a:latin typeface="Arial"/>
                <a:cs typeface="Arial"/>
              </a:rPr>
              <a:t> </a:t>
            </a:r>
            <a:r>
              <a:rPr sz="1745" i="1" spc="-11" dirty="0">
                <a:latin typeface="Arial"/>
                <a:cs typeface="Arial"/>
              </a:rPr>
              <a:t>B</a:t>
            </a:r>
            <a:endParaRPr sz="1745" dirty="0">
              <a:latin typeface="Arial"/>
              <a:cs typeface="Arial"/>
            </a:endParaRPr>
          </a:p>
          <a:p>
            <a:pPr marL="1776136">
              <a:spcBef>
                <a:spcPts val="513"/>
              </a:spcBef>
              <a:tabLst>
                <a:tab pos="2902503" algn="l"/>
              </a:tabLst>
            </a:pPr>
            <a:r>
              <a:rPr sz="2400" i="1" spc="-11" dirty="0">
                <a:latin typeface="Arial"/>
                <a:cs typeface="Arial"/>
              </a:rPr>
              <a:t>oldout	</a:t>
            </a:r>
            <a:r>
              <a:rPr sz="2400" spc="-65" dirty="0">
                <a:latin typeface="Lucida Sans Unicode"/>
                <a:cs typeface="Lucida Sans Unicode"/>
              </a:rPr>
              <a:t>=  </a:t>
            </a:r>
            <a:r>
              <a:rPr sz="2400" spc="-109" dirty="0">
                <a:latin typeface="Lucida Sans Unicode"/>
                <a:cs typeface="Lucida Sans Unicode"/>
              </a:rPr>
              <a:t> </a:t>
            </a:r>
            <a:r>
              <a:rPr sz="2400" i="1" spc="-22" dirty="0">
                <a:latin typeface="Arial"/>
                <a:cs typeface="Arial"/>
              </a:rPr>
              <a:t>OUT</a:t>
            </a:r>
            <a:r>
              <a:rPr sz="2400" i="1" spc="-338" dirty="0">
                <a:latin typeface="Arial"/>
                <a:cs typeface="Arial"/>
              </a:rPr>
              <a:t> </a:t>
            </a:r>
            <a:r>
              <a:rPr sz="2400" spc="-98" dirty="0">
                <a:latin typeface="Lucida Sans Unicode"/>
                <a:cs typeface="Lucida Sans Unicode"/>
              </a:rPr>
              <a:t>[</a:t>
            </a:r>
            <a:r>
              <a:rPr sz="2400" i="1" spc="76" dirty="0">
                <a:latin typeface="Arial"/>
                <a:cs typeface="Arial"/>
              </a:rPr>
              <a:t>B</a:t>
            </a:r>
            <a:r>
              <a:rPr sz="2400" spc="-98" dirty="0">
                <a:latin typeface="Lucida Sans Unicode"/>
                <a:cs typeface="Lucida Sans Unicode"/>
              </a:rPr>
              <a:t>];</a:t>
            </a:r>
            <a:endParaRPr sz="2400" dirty="0">
              <a:latin typeface="Lucida Sans Unicode"/>
              <a:cs typeface="Lucida Sans Unicode"/>
            </a:endParaRPr>
          </a:p>
          <a:p>
            <a:pPr marL="712118" algn="ctr">
              <a:spcBef>
                <a:spcPts val="1080"/>
              </a:spcBef>
            </a:pPr>
            <a:r>
              <a:rPr sz="2400" i="1" spc="-22" dirty="0">
                <a:latin typeface="Arial"/>
                <a:cs typeface="Arial"/>
              </a:rPr>
              <a:t>OUT</a:t>
            </a:r>
            <a:r>
              <a:rPr sz="2400" i="1" spc="-338" dirty="0">
                <a:latin typeface="Arial"/>
                <a:cs typeface="Arial"/>
              </a:rPr>
              <a:t> </a:t>
            </a:r>
            <a:r>
              <a:rPr sz="2400" spc="-44" dirty="0">
                <a:latin typeface="Lucida Sans Unicode"/>
                <a:cs typeface="Lucida Sans Unicode"/>
              </a:rPr>
              <a:t>[</a:t>
            </a:r>
            <a:r>
              <a:rPr sz="2400" i="1" spc="-44" dirty="0">
                <a:latin typeface="Arial"/>
                <a:cs typeface="Arial"/>
              </a:rPr>
              <a:t>B</a:t>
            </a:r>
            <a:r>
              <a:rPr sz="2400" spc="-44" dirty="0">
                <a:latin typeface="Lucida Sans Unicode"/>
                <a:cs typeface="Lucida Sans Unicode"/>
              </a:rPr>
              <a:t>]</a:t>
            </a:r>
            <a:r>
              <a:rPr sz="2400" spc="1418" dirty="0">
                <a:latin typeface="Lucida Sans Unicode"/>
                <a:cs typeface="Lucida Sans Unicode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=</a:t>
            </a:r>
            <a:r>
              <a:rPr sz="2400" spc="1418" dirty="0">
                <a:latin typeface="Lucida Sans Unicode"/>
                <a:cs typeface="Lucida Sans Unicode"/>
              </a:rPr>
              <a:t> </a:t>
            </a:r>
            <a:r>
              <a:rPr sz="2400" i="1" dirty="0">
                <a:latin typeface="Arial"/>
                <a:cs typeface="Arial"/>
              </a:rPr>
              <a:t>GEN</a:t>
            </a:r>
            <a:r>
              <a:rPr sz="2400" dirty="0">
                <a:latin typeface="Lucida Sans Unicode"/>
                <a:cs typeface="Lucida Sans Unicode"/>
              </a:rPr>
              <a:t>[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Lucida Sans Unicode"/>
                <a:cs typeface="Lucida Sans Unicode"/>
              </a:rPr>
              <a:t>]</a:t>
            </a:r>
            <a:r>
              <a:rPr sz="2400" spc="-371" dirty="0">
                <a:latin typeface="Lucida Sans Unicode"/>
                <a:cs typeface="Lucida Sans Unicode"/>
              </a:rPr>
              <a:t> </a:t>
            </a:r>
            <a:r>
              <a:rPr sz="3600" spc="-146" baseline="53030" dirty="0">
                <a:latin typeface="Lucida Sans Unicode"/>
                <a:cs typeface="Lucida Sans Unicode"/>
              </a:rPr>
              <a:t> </a:t>
            </a:r>
            <a:r>
              <a:rPr sz="2400" spc="22" dirty="0">
                <a:latin typeface="Lucida Sans Unicode"/>
                <a:cs typeface="Lucida Sans Unicode"/>
              </a:rPr>
              <a:t>(</a:t>
            </a:r>
            <a:r>
              <a:rPr sz="2400" i="1" spc="22" dirty="0">
                <a:latin typeface="Arial"/>
                <a:cs typeface="Arial"/>
              </a:rPr>
              <a:t>IN</a:t>
            </a:r>
            <a:r>
              <a:rPr sz="2400" spc="22" dirty="0">
                <a:latin typeface="Lucida Sans Unicode"/>
                <a:cs typeface="Lucida Sans Unicode"/>
              </a:rPr>
              <a:t>[</a:t>
            </a:r>
            <a:r>
              <a:rPr sz="2400" i="1" spc="22" dirty="0">
                <a:latin typeface="Arial"/>
                <a:cs typeface="Arial"/>
              </a:rPr>
              <a:t>B</a:t>
            </a:r>
            <a:r>
              <a:rPr sz="2400" spc="22" dirty="0">
                <a:latin typeface="Lucida Sans Unicode"/>
                <a:cs typeface="Lucida Sans Unicode"/>
              </a:rPr>
              <a:t>]</a:t>
            </a:r>
            <a:r>
              <a:rPr sz="2400" spc="-218" dirty="0">
                <a:latin typeface="Lucida Sans Unicode"/>
                <a:cs typeface="Lucida Sans Unicode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−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22" dirty="0">
                <a:latin typeface="Arial"/>
                <a:cs typeface="Arial"/>
              </a:rPr>
              <a:t>KILL</a:t>
            </a:r>
            <a:r>
              <a:rPr sz="2400" spc="-22" dirty="0">
                <a:latin typeface="Lucida Sans Unicode"/>
                <a:cs typeface="Lucida Sans Unicode"/>
              </a:rPr>
              <a:t>[</a:t>
            </a:r>
            <a:r>
              <a:rPr sz="2400" i="1" spc="-22" dirty="0">
                <a:latin typeface="Arial"/>
                <a:cs typeface="Arial"/>
              </a:rPr>
              <a:t>B</a:t>
            </a:r>
            <a:r>
              <a:rPr sz="2400" spc="-22" dirty="0">
                <a:latin typeface="Lucida Sans Unicode"/>
                <a:cs typeface="Lucida Sans Unicode"/>
              </a:rPr>
              <a:t>]);</a:t>
            </a:r>
            <a:endParaRPr sz="2400" dirty="0">
              <a:latin typeface="Lucida Sans Unicode"/>
              <a:cs typeface="Lucida Sans Unicode"/>
            </a:endParaRPr>
          </a:p>
          <a:p>
            <a:pPr marL="724587">
              <a:spcBef>
                <a:spcPts val="2389"/>
              </a:spcBef>
            </a:pPr>
            <a:r>
              <a:rPr sz="2400" spc="-22" dirty="0">
                <a:latin typeface="Microsoft Sans Serif"/>
                <a:cs typeface="Microsoft Sans Serif"/>
              </a:rPr>
              <a:t>if</a:t>
            </a:r>
            <a:r>
              <a:rPr sz="2400" spc="22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(</a:t>
            </a:r>
            <a:r>
              <a:rPr sz="2400" i="1" spc="-22" dirty="0">
                <a:latin typeface="Arial"/>
                <a:cs typeface="Arial"/>
              </a:rPr>
              <a:t>OUT</a:t>
            </a:r>
            <a:r>
              <a:rPr sz="2400" i="1" spc="-338" dirty="0">
                <a:latin typeface="Arial"/>
                <a:cs typeface="Arial"/>
              </a:rPr>
              <a:t> </a:t>
            </a:r>
            <a:r>
              <a:rPr sz="2400" spc="-44" dirty="0">
                <a:latin typeface="Lucida Sans Unicode"/>
                <a:cs typeface="Lucida Sans Unicode"/>
              </a:rPr>
              <a:t>[</a:t>
            </a:r>
            <a:r>
              <a:rPr sz="2400" i="1" spc="-44" dirty="0">
                <a:latin typeface="Arial"/>
                <a:cs typeface="Arial"/>
              </a:rPr>
              <a:t>B</a:t>
            </a:r>
            <a:r>
              <a:rPr sz="2400" spc="-44" dirty="0">
                <a:latin typeface="Lucida Sans Unicode"/>
                <a:cs typeface="Lucida Sans Unicode"/>
              </a:rPr>
              <a:t>]</a:t>
            </a:r>
            <a:r>
              <a:rPr sz="2400" spc="-98" dirty="0">
                <a:latin typeface="Lucida Sans Unicode"/>
                <a:cs typeface="Lucida Sans Unicode"/>
              </a:rPr>
              <a:t> </a:t>
            </a:r>
            <a:r>
              <a:rPr sz="2400" spc="-44" dirty="0">
                <a:latin typeface="Lucida Sans Unicode"/>
                <a:cs typeface="Lucida Sans Unicode"/>
              </a:rPr>
              <a:t>/=</a:t>
            </a:r>
            <a:r>
              <a:rPr sz="2400" spc="-98" dirty="0">
                <a:latin typeface="Lucida Sans Unicode"/>
                <a:cs typeface="Lucida Sans Unicode"/>
              </a:rPr>
              <a:t> </a:t>
            </a:r>
            <a:r>
              <a:rPr sz="2400" i="1" spc="-11" dirty="0">
                <a:latin typeface="Arial"/>
                <a:cs typeface="Arial"/>
              </a:rPr>
              <a:t>oldout</a:t>
            </a:r>
            <a:r>
              <a:rPr sz="2400" i="1" spc="-458" dirty="0">
                <a:latin typeface="Arial"/>
                <a:cs typeface="Arial"/>
              </a:rPr>
              <a:t> </a:t>
            </a:r>
            <a:r>
              <a:rPr sz="2400" spc="142" dirty="0">
                <a:latin typeface="Lucida Sans Unicode"/>
                <a:cs typeface="Lucida Sans Unicode"/>
              </a:rPr>
              <a:t>)</a:t>
            </a:r>
            <a:r>
              <a:rPr sz="2400" spc="-98" dirty="0">
                <a:latin typeface="Lucida Sans Unicode"/>
                <a:cs typeface="Lucida Sans Unicode"/>
              </a:rPr>
              <a:t> </a:t>
            </a:r>
            <a:r>
              <a:rPr sz="2400" i="1" spc="-22" dirty="0">
                <a:latin typeface="Arial"/>
                <a:cs typeface="Arial"/>
              </a:rPr>
              <a:t>change</a:t>
            </a:r>
            <a:r>
              <a:rPr sz="2400" i="1" spc="44" dirty="0">
                <a:latin typeface="Arial"/>
                <a:cs typeface="Arial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=</a:t>
            </a:r>
            <a:r>
              <a:rPr sz="2400" spc="-98" dirty="0">
                <a:latin typeface="Lucida Sans Unicode"/>
                <a:cs typeface="Lucida Sans Unicode"/>
              </a:rPr>
              <a:t> </a:t>
            </a:r>
            <a:r>
              <a:rPr sz="2400" i="1" dirty="0">
                <a:latin typeface="Arial"/>
                <a:cs typeface="Arial"/>
              </a:rPr>
              <a:t>true</a:t>
            </a:r>
            <a:r>
              <a:rPr sz="2400" dirty="0">
                <a:latin typeface="Microsoft Sans Serif"/>
                <a:cs typeface="Microsoft Sans Serif"/>
              </a:rPr>
              <a:t>;</a:t>
            </a:r>
          </a:p>
          <a:p>
            <a:pPr marL="472436">
              <a:spcBef>
                <a:spcPts val="76"/>
              </a:spcBef>
            </a:pPr>
            <a:r>
              <a:rPr sz="2400" spc="-11" dirty="0">
                <a:latin typeface="Microsoft Sans Serif"/>
                <a:cs typeface="Microsoft Sans Serif"/>
              </a:rPr>
              <a:t>}</a:t>
            </a:r>
            <a:endParaRPr sz="2400" dirty="0">
              <a:latin typeface="Microsoft Sans Serif"/>
              <a:cs typeface="Microsoft Sans Serif"/>
            </a:endParaRPr>
          </a:p>
          <a:p>
            <a:pPr marL="221671">
              <a:spcBef>
                <a:spcPts val="76"/>
              </a:spcBef>
            </a:pPr>
            <a:r>
              <a:rPr sz="2400" spc="-11" dirty="0">
                <a:latin typeface="Microsoft Sans Serif"/>
                <a:cs typeface="Microsoft Sans Serif"/>
              </a:rPr>
              <a:t>}</a:t>
            </a:r>
            <a:endParaRPr sz="2400" dirty="0">
              <a:latin typeface="Microsoft Sans Serif"/>
              <a:cs typeface="Microsoft Sans Serif"/>
            </a:endParaRPr>
          </a:p>
          <a:p>
            <a:pPr marL="825724" marR="38792">
              <a:lnSpc>
                <a:spcPct val="102600"/>
              </a:lnSpc>
              <a:spcBef>
                <a:spcPts val="1047"/>
              </a:spcBef>
            </a:pPr>
            <a:r>
              <a:rPr sz="2400" i="1" spc="22" dirty="0">
                <a:latin typeface="Arial"/>
                <a:cs typeface="Arial"/>
              </a:rPr>
              <a:t>GEN,</a:t>
            </a:r>
            <a:r>
              <a:rPr sz="2400" i="1" spc="33" dirty="0">
                <a:latin typeface="Arial"/>
                <a:cs typeface="Arial"/>
              </a:rPr>
              <a:t> </a:t>
            </a:r>
            <a:r>
              <a:rPr sz="2400" i="1" spc="-11" dirty="0">
                <a:latin typeface="Arial"/>
                <a:cs typeface="Arial"/>
              </a:rPr>
              <a:t>KILL,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44" dirty="0">
                <a:latin typeface="Arial"/>
                <a:cs typeface="Arial"/>
              </a:rPr>
              <a:t>IN, </a:t>
            </a:r>
            <a:r>
              <a:rPr sz="2400" spc="-22" dirty="0">
                <a:latin typeface="Microsoft Sans Serif"/>
                <a:cs typeface="Microsoft Sans Serif"/>
              </a:rPr>
              <a:t>and </a:t>
            </a:r>
            <a:r>
              <a:rPr sz="2400" i="1" spc="-22" dirty="0">
                <a:latin typeface="Arial"/>
                <a:cs typeface="Arial"/>
              </a:rPr>
              <a:t>OUT</a:t>
            </a:r>
            <a:r>
              <a:rPr sz="2400" i="1" spc="-11" dirty="0">
                <a:latin typeface="Arial"/>
                <a:cs typeface="Arial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are </a:t>
            </a:r>
            <a:r>
              <a:rPr sz="2400" spc="-22" dirty="0">
                <a:latin typeface="Microsoft Sans Serif"/>
                <a:cs typeface="Microsoft Sans Serif"/>
              </a:rPr>
              <a:t>all </a:t>
            </a:r>
            <a:r>
              <a:rPr sz="2400" spc="-11" dirty="0">
                <a:latin typeface="Microsoft Sans Serif"/>
                <a:cs typeface="Microsoft Sans Serif"/>
              </a:rPr>
              <a:t>represented as </a:t>
            </a:r>
            <a:r>
              <a:rPr sz="2400" spc="-22" dirty="0">
                <a:latin typeface="Microsoft Sans Serif"/>
                <a:cs typeface="Microsoft Sans Serif"/>
              </a:rPr>
              <a:t>bit </a:t>
            </a:r>
            <a:r>
              <a:rPr sz="2400" spc="-11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vectors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with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one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bit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44" dirty="0">
                <a:latin typeface="Microsoft Sans Serif"/>
                <a:cs typeface="Microsoft Sans Serif"/>
              </a:rPr>
              <a:t>for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each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definition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22" dirty="0">
                <a:latin typeface="Microsoft Sans Serif"/>
                <a:cs typeface="Microsoft Sans Serif"/>
              </a:rPr>
              <a:t>in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11" dirty="0">
                <a:latin typeface="Microsoft Sans Serif"/>
                <a:cs typeface="Microsoft Sans Serif"/>
              </a:rPr>
              <a:t>the</a:t>
            </a:r>
            <a:r>
              <a:rPr sz="2400" spc="44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flow</a:t>
            </a:r>
            <a:r>
              <a:rPr sz="2400" spc="33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graph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5D9FC5-B5A9-4795-9FF1-4BC415346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113" y="2819400"/>
            <a:ext cx="666750" cy="6572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433" y="110837"/>
            <a:ext cx="8419407" cy="507901"/>
          </a:xfrm>
          <a:prstGeom prst="rect">
            <a:avLst/>
          </a:prstGeom>
        </p:spPr>
        <p:txBody>
          <a:bodyPr vert="horz" wrap="square" lIns="0" tIns="37407" rIns="0" bIns="0" rtlCol="0">
            <a:spAutoFit/>
          </a:bodyPr>
          <a:lstStyle/>
          <a:p>
            <a:pPr marL="27709">
              <a:spcBef>
                <a:spcPts val="295"/>
              </a:spcBef>
            </a:pPr>
            <a:r>
              <a:rPr sz="3055" spc="33" dirty="0">
                <a:latin typeface="Microsoft Sans Serif"/>
                <a:cs typeface="Microsoft Sans Serif"/>
              </a:rPr>
              <a:t>Reaching </a:t>
            </a:r>
            <a:r>
              <a:rPr sz="3055" spc="22" dirty="0">
                <a:latin typeface="Microsoft Sans Serif"/>
                <a:cs typeface="Microsoft Sans Serif"/>
              </a:rPr>
              <a:t>Definitions:</a:t>
            </a:r>
            <a:r>
              <a:rPr sz="3055" spc="44" dirty="0">
                <a:latin typeface="Microsoft Sans Serif"/>
                <a:cs typeface="Microsoft Sans Serif"/>
              </a:rPr>
              <a:t> </a:t>
            </a:r>
            <a:r>
              <a:rPr sz="3055" spc="22" dirty="0">
                <a:latin typeface="Microsoft Sans Serif"/>
                <a:cs typeface="Microsoft Sans Serif"/>
              </a:rPr>
              <a:t>Bit</a:t>
            </a:r>
            <a:r>
              <a:rPr sz="3055" spc="44" dirty="0">
                <a:latin typeface="Microsoft Sans Serif"/>
                <a:cs typeface="Microsoft Sans Serif"/>
              </a:rPr>
              <a:t> </a:t>
            </a:r>
            <a:r>
              <a:rPr sz="3055" spc="-11" dirty="0">
                <a:latin typeface="Microsoft Sans Serif"/>
                <a:cs typeface="Microsoft Sans Serif"/>
              </a:rPr>
              <a:t>Vector</a:t>
            </a:r>
            <a:r>
              <a:rPr sz="3055" spc="44" dirty="0">
                <a:latin typeface="Microsoft Sans Serif"/>
                <a:cs typeface="Microsoft Sans Serif"/>
              </a:rPr>
              <a:t> </a:t>
            </a:r>
            <a:r>
              <a:rPr sz="3055" spc="33" dirty="0">
                <a:latin typeface="Microsoft Sans Serif"/>
                <a:cs typeface="Microsoft Sans Serif"/>
              </a:rPr>
              <a:t>Representation</a:t>
            </a:r>
            <a:endParaRPr sz="3055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5040"/>
            <a:ext cx="10053827" cy="11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441" y="859260"/>
            <a:ext cx="8378230" cy="628367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097280" y="15992579"/>
            <a:ext cx="5047488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96" dirty="0"/>
              <a:t>Y</a:t>
            </a:r>
            <a:r>
              <a:rPr spc="-11" dirty="0"/>
              <a:t>.N.</a:t>
            </a:r>
            <a:r>
              <a:rPr spc="11" dirty="0"/>
              <a:t> </a:t>
            </a:r>
            <a:r>
              <a:rPr spc="-11" dirty="0"/>
              <a:t>S</a:t>
            </a:r>
            <a:r>
              <a:rPr dirty="0"/>
              <a:t>r</a:t>
            </a:r>
            <a:r>
              <a:rPr spc="-11" dirty="0"/>
              <a:t>ikant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461504" y="15992579"/>
            <a:ext cx="7022592" cy="296584"/>
          </a:xfrm>
          <a:prstGeom prst="rect">
            <a:avLst/>
          </a:prstGeom>
        </p:spPr>
        <p:txBody>
          <a:bodyPr vert="horz" wrap="square" lIns="0" tIns="19396" rIns="0" bIns="0" rtlCol="0">
            <a:spAutoFit/>
          </a:bodyPr>
          <a:lstStyle/>
          <a:p>
            <a:pPr marL="27709">
              <a:spcBef>
                <a:spcPts val="153"/>
              </a:spcBef>
            </a:pPr>
            <a:r>
              <a:rPr spc="-11" dirty="0"/>
              <a:t>Data-flow</a:t>
            </a:r>
            <a:r>
              <a:rPr spc="-65" dirty="0"/>
              <a:t> </a:t>
            </a:r>
            <a:r>
              <a:rPr spc="-11" dirty="0"/>
              <a:t>Analysis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938" y="1121181"/>
            <a:ext cx="184023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Compilers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84370" y="2270024"/>
            <a:ext cx="1565275" cy="1175385"/>
            <a:chOff x="4584370" y="2270024"/>
            <a:chExt cx="1565275" cy="1175385"/>
          </a:xfrm>
        </p:grpSpPr>
        <p:sp>
          <p:nvSpPr>
            <p:cNvPr id="4" name="object 4"/>
            <p:cNvSpPr/>
            <p:nvPr/>
          </p:nvSpPr>
          <p:spPr>
            <a:xfrm>
              <a:off x="4586807" y="2272461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5"/>
                  </a:lnTo>
                  <a:lnTo>
                    <a:pt x="19989" y="19996"/>
                  </a:lnTo>
                  <a:lnTo>
                    <a:pt x="5363" y="41694"/>
                  </a:lnTo>
                  <a:lnTo>
                    <a:pt x="0" y="68262"/>
                  </a:lnTo>
                  <a:lnTo>
                    <a:pt x="0" y="711809"/>
                  </a:lnTo>
                  <a:lnTo>
                    <a:pt x="5363" y="738375"/>
                  </a:lnTo>
                  <a:lnTo>
                    <a:pt x="19989" y="760069"/>
                  </a:lnTo>
                  <a:lnTo>
                    <a:pt x="41683" y="774696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6"/>
                  </a:lnTo>
                  <a:lnTo>
                    <a:pt x="1150086" y="760069"/>
                  </a:lnTo>
                  <a:lnTo>
                    <a:pt x="1164713" y="738375"/>
                  </a:lnTo>
                  <a:lnTo>
                    <a:pt x="1170076" y="711809"/>
                  </a:lnTo>
                  <a:lnTo>
                    <a:pt x="1170076" y="68262"/>
                  </a:lnTo>
                  <a:lnTo>
                    <a:pt x="1164713" y="41694"/>
                  </a:lnTo>
                  <a:lnTo>
                    <a:pt x="1150086" y="19996"/>
                  </a:lnTo>
                  <a:lnTo>
                    <a:pt x="1128392" y="5365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81816" y="2467482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62" y="0"/>
                  </a:moveTo>
                  <a:lnTo>
                    <a:pt x="41694" y="5363"/>
                  </a:lnTo>
                  <a:lnTo>
                    <a:pt x="19996" y="19989"/>
                  </a:lnTo>
                  <a:lnTo>
                    <a:pt x="5365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5" y="738362"/>
                  </a:lnTo>
                  <a:lnTo>
                    <a:pt x="19996" y="760056"/>
                  </a:lnTo>
                  <a:lnTo>
                    <a:pt x="41694" y="774683"/>
                  </a:lnTo>
                  <a:lnTo>
                    <a:pt x="68262" y="780046"/>
                  </a:lnTo>
                  <a:lnTo>
                    <a:pt x="1101826" y="780046"/>
                  </a:lnTo>
                  <a:lnTo>
                    <a:pt x="1128399" y="774683"/>
                  </a:lnTo>
                  <a:lnTo>
                    <a:pt x="1150097" y="760056"/>
                  </a:lnTo>
                  <a:lnTo>
                    <a:pt x="1164725" y="738362"/>
                  </a:lnTo>
                  <a:lnTo>
                    <a:pt x="1170089" y="711796"/>
                  </a:lnTo>
                  <a:lnTo>
                    <a:pt x="1170089" y="68249"/>
                  </a:lnTo>
                  <a:lnTo>
                    <a:pt x="1164725" y="41683"/>
                  </a:lnTo>
                  <a:lnTo>
                    <a:pt x="1150097" y="19989"/>
                  </a:lnTo>
                  <a:lnTo>
                    <a:pt x="1128399" y="5363"/>
                  </a:lnTo>
                  <a:lnTo>
                    <a:pt x="1101826" y="0"/>
                  </a:lnTo>
                  <a:lnTo>
                    <a:pt x="68262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6837" y="2662491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1170076" y="711796"/>
                  </a:moveTo>
                  <a:lnTo>
                    <a:pt x="1170076" y="68262"/>
                  </a:lnTo>
                  <a:lnTo>
                    <a:pt x="1164713" y="41689"/>
                  </a:lnTo>
                  <a:lnTo>
                    <a:pt x="1150086" y="19991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5"/>
                  </a:lnTo>
                  <a:lnTo>
                    <a:pt x="1150086" y="760068"/>
                  </a:lnTo>
                  <a:lnTo>
                    <a:pt x="1164713" y="738370"/>
                  </a:lnTo>
                  <a:lnTo>
                    <a:pt x="1170076" y="711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76837" y="2662491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5"/>
                  </a:lnTo>
                  <a:lnTo>
                    <a:pt x="1150086" y="760068"/>
                  </a:lnTo>
                  <a:lnTo>
                    <a:pt x="1164713" y="738370"/>
                  </a:lnTo>
                  <a:lnTo>
                    <a:pt x="1170076" y="711796"/>
                  </a:lnTo>
                  <a:lnTo>
                    <a:pt x="1170076" y="68262"/>
                  </a:lnTo>
                  <a:lnTo>
                    <a:pt x="1164713" y="41689"/>
                  </a:lnTo>
                  <a:lnTo>
                    <a:pt x="1150086" y="19991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729527" y="2270024"/>
            <a:ext cx="1565275" cy="1175385"/>
            <a:chOff x="6729527" y="2270024"/>
            <a:chExt cx="1565275" cy="1175385"/>
          </a:xfrm>
        </p:grpSpPr>
        <p:sp>
          <p:nvSpPr>
            <p:cNvPr id="9" name="object 9"/>
            <p:cNvSpPr/>
            <p:nvPr/>
          </p:nvSpPr>
          <p:spPr>
            <a:xfrm>
              <a:off x="6926973" y="2467482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89"/>
                  </a:lnTo>
                  <a:lnTo>
                    <a:pt x="5363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3" y="738362"/>
                  </a:lnTo>
                  <a:lnTo>
                    <a:pt x="19989" y="760056"/>
                  </a:lnTo>
                  <a:lnTo>
                    <a:pt x="41683" y="774683"/>
                  </a:lnTo>
                  <a:lnTo>
                    <a:pt x="68249" y="780046"/>
                  </a:lnTo>
                  <a:lnTo>
                    <a:pt x="1101826" y="780046"/>
                  </a:lnTo>
                  <a:lnTo>
                    <a:pt x="1128394" y="774683"/>
                  </a:lnTo>
                  <a:lnTo>
                    <a:pt x="1150092" y="760056"/>
                  </a:lnTo>
                  <a:lnTo>
                    <a:pt x="1164723" y="738362"/>
                  </a:lnTo>
                  <a:lnTo>
                    <a:pt x="1170089" y="711796"/>
                  </a:lnTo>
                  <a:lnTo>
                    <a:pt x="1170089" y="68249"/>
                  </a:lnTo>
                  <a:lnTo>
                    <a:pt x="1164723" y="41683"/>
                  </a:lnTo>
                  <a:lnTo>
                    <a:pt x="1150092" y="19989"/>
                  </a:lnTo>
                  <a:lnTo>
                    <a:pt x="1128394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1964" y="2272461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5"/>
                  </a:lnTo>
                  <a:lnTo>
                    <a:pt x="19989" y="19996"/>
                  </a:lnTo>
                  <a:lnTo>
                    <a:pt x="5363" y="41694"/>
                  </a:lnTo>
                  <a:lnTo>
                    <a:pt x="0" y="68262"/>
                  </a:lnTo>
                  <a:lnTo>
                    <a:pt x="0" y="711809"/>
                  </a:lnTo>
                  <a:lnTo>
                    <a:pt x="5363" y="738375"/>
                  </a:lnTo>
                  <a:lnTo>
                    <a:pt x="19989" y="760069"/>
                  </a:lnTo>
                  <a:lnTo>
                    <a:pt x="41683" y="774696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6"/>
                  </a:lnTo>
                  <a:lnTo>
                    <a:pt x="1150086" y="760069"/>
                  </a:lnTo>
                  <a:lnTo>
                    <a:pt x="1164713" y="738375"/>
                  </a:lnTo>
                  <a:lnTo>
                    <a:pt x="1170076" y="711809"/>
                  </a:lnTo>
                  <a:lnTo>
                    <a:pt x="1170076" y="68262"/>
                  </a:lnTo>
                  <a:lnTo>
                    <a:pt x="1164713" y="41694"/>
                  </a:lnTo>
                  <a:lnTo>
                    <a:pt x="1150086" y="19996"/>
                  </a:lnTo>
                  <a:lnTo>
                    <a:pt x="1128392" y="5365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1981" y="2662491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1170089" y="711796"/>
                  </a:moveTo>
                  <a:lnTo>
                    <a:pt x="1170089" y="68262"/>
                  </a:lnTo>
                  <a:lnTo>
                    <a:pt x="1164725" y="41689"/>
                  </a:lnTo>
                  <a:lnTo>
                    <a:pt x="1150099" y="19991"/>
                  </a:lnTo>
                  <a:lnTo>
                    <a:pt x="1128405" y="5363"/>
                  </a:lnTo>
                  <a:lnTo>
                    <a:pt x="1101839" y="0"/>
                  </a:lnTo>
                  <a:lnTo>
                    <a:pt x="68262" y="0"/>
                  </a:lnTo>
                  <a:lnTo>
                    <a:pt x="41694" y="5363"/>
                  </a:lnTo>
                  <a:lnTo>
                    <a:pt x="19996" y="19991"/>
                  </a:lnTo>
                  <a:lnTo>
                    <a:pt x="5365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5" y="738370"/>
                  </a:lnTo>
                  <a:lnTo>
                    <a:pt x="19996" y="760068"/>
                  </a:lnTo>
                  <a:lnTo>
                    <a:pt x="41694" y="774695"/>
                  </a:lnTo>
                  <a:lnTo>
                    <a:pt x="68262" y="780059"/>
                  </a:lnTo>
                  <a:lnTo>
                    <a:pt x="1101839" y="780059"/>
                  </a:lnTo>
                  <a:lnTo>
                    <a:pt x="1128405" y="774695"/>
                  </a:lnTo>
                  <a:lnTo>
                    <a:pt x="1150099" y="760068"/>
                  </a:lnTo>
                  <a:lnTo>
                    <a:pt x="1164725" y="738370"/>
                  </a:lnTo>
                  <a:lnTo>
                    <a:pt x="1170089" y="711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21981" y="2662491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62" y="0"/>
                  </a:moveTo>
                  <a:lnTo>
                    <a:pt x="41694" y="5363"/>
                  </a:lnTo>
                  <a:lnTo>
                    <a:pt x="19996" y="19991"/>
                  </a:lnTo>
                  <a:lnTo>
                    <a:pt x="5365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5" y="738370"/>
                  </a:lnTo>
                  <a:lnTo>
                    <a:pt x="19996" y="760068"/>
                  </a:lnTo>
                  <a:lnTo>
                    <a:pt x="41694" y="774695"/>
                  </a:lnTo>
                  <a:lnTo>
                    <a:pt x="68262" y="780059"/>
                  </a:lnTo>
                  <a:lnTo>
                    <a:pt x="1101839" y="780059"/>
                  </a:lnTo>
                  <a:lnTo>
                    <a:pt x="1128405" y="774695"/>
                  </a:lnTo>
                  <a:lnTo>
                    <a:pt x="1150099" y="760068"/>
                  </a:lnTo>
                  <a:lnTo>
                    <a:pt x="1164725" y="738370"/>
                  </a:lnTo>
                  <a:lnTo>
                    <a:pt x="1170089" y="711796"/>
                  </a:lnTo>
                  <a:lnTo>
                    <a:pt x="1170089" y="68262"/>
                  </a:lnTo>
                  <a:lnTo>
                    <a:pt x="1164725" y="41689"/>
                  </a:lnTo>
                  <a:lnTo>
                    <a:pt x="1150099" y="19991"/>
                  </a:lnTo>
                  <a:lnTo>
                    <a:pt x="1128405" y="5363"/>
                  </a:lnTo>
                  <a:lnTo>
                    <a:pt x="1101839" y="0"/>
                  </a:lnTo>
                  <a:lnTo>
                    <a:pt x="68262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439213" y="2270024"/>
            <a:ext cx="1565275" cy="1175385"/>
            <a:chOff x="2439213" y="2270024"/>
            <a:chExt cx="1565275" cy="1175385"/>
          </a:xfrm>
        </p:grpSpPr>
        <p:sp>
          <p:nvSpPr>
            <p:cNvPr id="14" name="object 14"/>
            <p:cNvSpPr/>
            <p:nvPr/>
          </p:nvSpPr>
          <p:spPr>
            <a:xfrm>
              <a:off x="2441651" y="2272461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62" y="0"/>
                  </a:moveTo>
                  <a:lnTo>
                    <a:pt x="41689" y="5365"/>
                  </a:lnTo>
                  <a:lnTo>
                    <a:pt x="19991" y="19996"/>
                  </a:lnTo>
                  <a:lnTo>
                    <a:pt x="5363" y="41694"/>
                  </a:lnTo>
                  <a:lnTo>
                    <a:pt x="0" y="68262"/>
                  </a:lnTo>
                  <a:lnTo>
                    <a:pt x="0" y="711809"/>
                  </a:lnTo>
                  <a:lnTo>
                    <a:pt x="5363" y="738375"/>
                  </a:lnTo>
                  <a:lnTo>
                    <a:pt x="19991" y="760069"/>
                  </a:lnTo>
                  <a:lnTo>
                    <a:pt x="41689" y="774696"/>
                  </a:lnTo>
                  <a:lnTo>
                    <a:pt x="68262" y="780059"/>
                  </a:lnTo>
                  <a:lnTo>
                    <a:pt x="1101826" y="780059"/>
                  </a:lnTo>
                  <a:lnTo>
                    <a:pt x="1128399" y="774696"/>
                  </a:lnTo>
                  <a:lnTo>
                    <a:pt x="1150097" y="760069"/>
                  </a:lnTo>
                  <a:lnTo>
                    <a:pt x="1164725" y="738375"/>
                  </a:lnTo>
                  <a:lnTo>
                    <a:pt x="1170089" y="711809"/>
                  </a:lnTo>
                  <a:lnTo>
                    <a:pt x="1170089" y="68262"/>
                  </a:lnTo>
                  <a:lnTo>
                    <a:pt x="1164725" y="41694"/>
                  </a:lnTo>
                  <a:lnTo>
                    <a:pt x="1150097" y="19996"/>
                  </a:lnTo>
                  <a:lnTo>
                    <a:pt x="1128399" y="5365"/>
                  </a:lnTo>
                  <a:lnTo>
                    <a:pt x="1101826" y="0"/>
                  </a:lnTo>
                  <a:lnTo>
                    <a:pt x="68262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6672" y="2467482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89"/>
                  </a:lnTo>
                  <a:lnTo>
                    <a:pt x="5363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3" y="738362"/>
                  </a:lnTo>
                  <a:lnTo>
                    <a:pt x="19989" y="760056"/>
                  </a:lnTo>
                  <a:lnTo>
                    <a:pt x="41683" y="774683"/>
                  </a:lnTo>
                  <a:lnTo>
                    <a:pt x="68249" y="780046"/>
                  </a:lnTo>
                  <a:lnTo>
                    <a:pt x="1101826" y="780046"/>
                  </a:lnTo>
                  <a:lnTo>
                    <a:pt x="1128392" y="774683"/>
                  </a:lnTo>
                  <a:lnTo>
                    <a:pt x="1150086" y="760056"/>
                  </a:lnTo>
                  <a:lnTo>
                    <a:pt x="1164713" y="738362"/>
                  </a:lnTo>
                  <a:lnTo>
                    <a:pt x="1170076" y="711796"/>
                  </a:lnTo>
                  <a:lnTo>
                    <a:pt x="1170076" y="68249"/>
                  </a:lnTo>
                  <a:lnTo>
                    <a:pt x="1164713" y="41683"/>
                  </a:lnTo>
                  <a:lnTo>
                    <a:pt x="1150086" y="19989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1680" y="2662491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1170089" y="711796"/>
                  </a:moveTo>
                  <a:lnTo>
                    <a:pt x="1170089" y="68262"/>
                  </a:lnTo>
                  <a:lnTo>
                    <a:pt x="1164723" y="41689"/>
                  </a:lnTo>
                  <a:lnTo>
                    <a:pt x="1150092" y="19991"/>
                  </a:lnTo>
                  <a:lnTo>
                    <a:pt x="1128394" y="5363"/>
                  </a:lnTo>
                  <a:lnTo>
                    <a:pt x="1101826" y="0"/>
                  </a:lnTo>
                  <a:lnTo>
                    <a:pt x="68249" y="0"/>
                  </a:ln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4" y="774695"/>
                  </a:lnTo>
                  <a:lnTo>
                    <a:pt x="1150092" y="760068"/>
                  </a:lnTo>
                  <a:lnTo>
                    <a:pt x="1164723" y="738370"/>
                  </a:lnTo>
                  <a:lnTo>
                    <a:pt x="1170089" y="711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31680" y="2662491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4" y="774695"/>
                  </a:lnTo>
                  <a:lnTo>
                    <a:pt x="1150092" y="760068"/>
                  </a:lnTo>
                  <a:lnTo>
                    <a:pt x="1164723" y="738370"/>
                  </a:lnTo>
                  <a:lnTo>
                    <a:pt x="1170089" y="711796"/>
                  </a:lnTo>
                  <a:lnTo>
                    <a:pt x="1170089" y="68262"/>
                  </a:lnTo>
                  <a:lnTo>
                    <a:pt x="1164723" y="41689"/>
                  </a:lnTo>
                  <a:lnTo>
                    <a:pt x="1150092" y="19991"/>
                  </a:lnTo>
                  <a:lnTo>
                    <a:pt x="1128394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84078" y="2883810"/>
            <a:ext cx="15557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85" dirty="0">
                <a:latin typeface="Tahoma"/>
                <a:cs typeface="Tahoma"/>
              </a:rPr>
              <a:t>IR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9906" y="2883810"/>
            <a:ext cx="54991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85" dirty="0">
                <a:latin typeface="Tahoma"/>
                <a:cs typeface="Tahoma"/>
              </a:rPr>
              <a:t>Source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74370" y="2883810"/>
            <a:ext cx="699770" cy="3594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415"/>
              </a:spcBef>
            </a:pPr>
            <a:r>
              <a:rPr sz="1200" spc="120" dirty="0">
                <a:latin typeface="Tahoma"/>
                <a:cs typeface="Tahoma"/>
              </a:rPr>
              <a:t>Machine  </a:t>
            </a:r>
            <a:r>
              <a:rPr sz="1200" spc="190" dirty="0">
                <a:latin typeface="Tahoma"/>
                <a:cs typeface="Tahoma"/>
              </a:rPr>
              <a:t>Code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9224" y="2883810"/>
            <a:ext cx="15557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85" dirty="0">
                <a:latin typeface="Tahoma"/>
                <a:cs typeface="Tahoma"/>
              </a:rPr>
              <a:t>IR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3282" y="2981317"/>
            <a:ext cx="68707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35" dirty="0">
                <a:latin typeface="Tahoma"/>
                <a:cs typeface="Tahoma"/>
              </a:rPr>
              <a:t>Frontend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4213" y="2981317"/>
            <a:ext cx="70612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30" dirty="0">
                <a:latin typeface="Tahoma"/>
                <a:cs typeface="Tahoma"/>
              </a:rPr>
              <a:t>Backend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7226" y="2932641"/>
            <a:ext cx="74930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25" dirty="0">
                <a:latin typeface="Tahoma"/>
                <a:cs typeface="Tahoma"/>
              </a:rPr>
              <a:t>Optimizer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0982" y="4028286"/>
            <a:ext cx="3935095" cy="2208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Optimizer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Independent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30" dirty="0">
                <a:latin typeface="Microsoft Sans Serif"/>
                <a:cs typeface="Microsoft Sans Serif"/>
              </a:rPr>
              <a:t>part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compiler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dirty="0">
                <a:latin typeface="Microsoft Sans Serif"/>
                <a:cs typeface="Microsoft Sans Serif"/>
              </a:rPr>
              <a:t>Different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optimizations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possible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translation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27" name="object 27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2026" y="1395286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78331" y="2442133"/>
            <a:ext cx="374015" cy="1110615"/>
            <a:chOff x="2778331" y="2442133"/>
            <a:chExt cx="374015" cy="1110615"/>
          </a:xfrm>
        </p:grpSpPr>
        <p:sp>
          <p:nvSpPr>
            <p:cNvPr id="4" name="object 4"/>
            <p:cNvSpPr/>
            <p:nvPr/>
          </p:nvSpPr>
          <p:spPr>
            <a:xfrm>
              <a:off x="2780639" y="2811475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69" h="369569">
                  <a:moveTo>
                    <a:pt x="369328" y="184670"/>
                  </a:moveTo>
                  <a:lnTo>
                    <a:pt x="362732" y="233759"/>
                  </a:lnTo>
                  <a:lnTo>
                    <a:pt x="344116" y="277869"/>
                  </a:lnTo>
                  <a:lnTo>
                    <a:pt x="315242" y="315242"/>
                  </a:lnTo>
                  <a:lnTo>
                    <a:pt x="277869" y="344116"/>
                  </a:lnTo>
                  <a:lnTo>
                    <a:pt x="233759" y="362732"/>
                  </a:lnTo>
                  <a:lnTo>
                    <a:pt x="184670" y="369328"/>
                  </a:lnTo>
                  <a:lnTo>
                    <a:pt x="135576" y="362732"/>
                  </a:lnTo>
                  <a:lnTo>
                    <a:pt x="91462" y="344116"/>
                  </a:lnTo>
                  <a:lnTo>
                    <a:pt x="54087" y="315242"/>
                  </a:lnTo>
                  <a:lnTo>
                    <a:pt x="25212" y="277869"/>
                  </a:lnTo>
                  <a:lnTo>
                    <a:pt x="6596" y="233759"/>
                  </a:lnTo>
                  <a:lnTo>
                    <a:pt x="0" y="184670"/>
                  </a:lnTo>
                  <a:lnTo>
                    <a:pt x="6596" y="135576"/>
                  </a:lnTo>
                  <a:lnTo>
                    <a:pt x="25212" y="91462"/>
                  </a:lnTo>
                  <a:lnTo>
                    <a:pt x="54087" y="54087"/>
                  </a:lnTo>
                  <a:lnTo>
                    <a:pt x="91462" y="25212"/>
                  </a:lnTo>
                  <a:lnTo>
                    <a:pt x="135576" y="6596"/>
                  </a:lnTo>
                  <a:lnTo>
                    <a:pt x="184670" y="0"/>
                  </a:lnTo>
                  <a:lnTo>
                    <a:pt x="233759" y="6596"/>
                  </a:lnTo>
                  <a:lnTo>
                    <a:pt x="277869" y="25212"/>
                  </a:lnTo>
                  <a:lnTo>
                    <a:pt x="315242" y="54087"/>
                  </a:lnTo>
                  <a:lnTo>
                    <a:pt x="344116" y="91462"/>
                  </a:lnTo>
                  <a:lnTo>
                    <a:pt x="362732" y="135576"/>
                  </a:lnTo>
                  <a:lnTo>
                    <a:pt x="369328" y="18467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2757" y="2442133"/>
              <a:ext cx="5080" cy="364490"/>
            </a:xfrm>
            <a:custGeom>
              <a:avLst/>
              <a:gdLst/>
              <a:ahLst/>
              <a:cxnLst/>
              <a:rect l="l" t="t" r="r" b="b"/>
              <a:pathLst>
                <a:path w="5080" h="364489">
                  <a:moveTo>
                    <a:pt x="5080" y="295478"/>
                  </a:moveTo>
                  <a:lnTo>
                    <a:pt x="4851" y="295478"/>
                  </a:lnTo>
                  <a:lnTo>
                    <a:pt x="4851" y="0"/>
                  </a:lnTo>
                  <a:lnTo>
                    <a:pt x="241" y="0"/>
                  </a:lnTo>
                  <a:lnTo>
                    <a:pt x="241" y="295478"/>
                  </a:lnTo>
                  <a:lnTo>
                    <a:pt x="0" y="295478"/>
                  </a:lnTo>
                  <a:lnTo>
                    <a:pt x="0" y="364274"/>
                  </a:lnTo>
                  <a:lnTo>
                    <a:pt x="2540" y="364274"/>
                  </a:lnTo>
                  <a:lnTo>
                    <a:pt x="5080" y="364274"/>
                  </a:lnTo>
                  <a:lnTo>
                    <a:pt x="5080" y="295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831" y="2737599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4">
                  <a:moveTo>
                    <a:pt x="36944" y="0"/>
                  </a:moveTo>
                  <a:lnTo>
                    <a:pt x="0" y="0"/>
                  </a:lnTo>
                  <a:lnTo>
                    <a:pt x="18478" y="73875"/>
                  </a:lnTo>
                  <a:lnTo>
                    <a:pt x="3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6831" y="2737599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4">
                  <a:moveTo>
                    <a:pt x="36944" y="0"/>
                  </a:moveTo>
                  <a:lnTo>
                    <a:pt x="18478" y="73875"/>
                  </a:lnTo>
                  <a:lnTo>
                    <a:pt x="0" y="0"/>
                  </a:lnTo>
                  <a:lnTo>
                    <a:pt x="36944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2757" y="3180816"/>
              <a:ext cx="5080" cy="364490"/>
            </a:xfrm>
            <a:custGeom>
              <a:avLst/>
              <a:gdLst/>
              <a:ahLst/>
              <a:cxnLst/>
              <a:rect l="l" t="t" r="r" b="b"/>
              <a:pathLst>
                <a:path w="5080" h="364489">
                  <a:moveTo>
                    <a:pt x="5080" y="295478"/>
                  </a:moveTo>
                  <a:lnTo>
                    <a:pt x="4851" y="295478"/>
                  </a:lnTo>
                  <a:lnTo>
                    <a:pt x="4851" y="0"/>
                  </a:lnTo>
                  <a:lnTo>
                    <a:pt x="241" y="0"/>
                  </a:lnTo>
                  <a:lnTo>
                    <a:pt x="241" y="295478"/>
                  </a:lnTo>
                  <a:lnTo>
                    <a:pt x="0" y="295478"/>
                  </a:lnTo>
                  <a:lnTo>
                    <a:pt x="0" y="364261"/>
                  </a:lnTo>
                  <a:lnTo>
                    <a:pt x="2540" y="364261"/>
                  </a:lnTo>
                  <a:lnTo>
                    <a:pt x="5080" y="364261"/>
                  </a:lnTo>
                  <a:lnTo>
                    <a:pt x="5080" y="295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46831" y="347628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0" y="0"/>
                  </a:lnTo>
                  <a:lnTo>
                    <a:pt x="18478" y="73863"/>
                  </a:lnTo>
                  <a:lnTo>
                    <a:pt x="3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6831" y="347628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18478" y="73863"/>
                  </a:lnTo>
                  <a:lnTo>
                    <a:pt x="0" y="0"/>
                  </a:lnTo>
                  <a:lnTo>
                    <a:pt x="36944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02026" y="2872639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78331" y="3919486"/>
            <a:ext cx="374015" cy="1110615"/>
            <a:chOff x="2778331" y="3919486"/>
            <a:chExt cx="374015" cy="1110615"/>
          </a:xfrm>
        </p:grpSpPr>
        <p:sp>
          <p:nvSpPr>
            <p:cNvPr id="13" name="object 13"/>
            <p:cNvSpPr/>
            <p:nvPr/>
          </p:nvSpPr>
          <p:spPr>
            <a:xfrm>
              <a:off x="2780639" y="4288815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69" h="369570">
                  <a:moveTo>
                    <a:pt x="369328" y="184670"/>
                  </a:moveTo>
                  <a:lnTo>
                    <a:pt x="362732" y="233764"/>
                  </a:lnTo>
                  <a:lnTo>
                    <a:pt x="344116" y="277878"/>
                  </a:lnTo>
                  <a:lnTo>
                    <a:pt x="315242" y="315253"/>
                  </a:lnTo>
                  <a:lnTo>
                    <a:pt x="277869" y="344129"/>
                  </a:lnTo>
                  <a:lnTo>
                    <a:pt x="233759" y="362744"/>
                  </a:lnTo>
                  <a:lnTo>
                    <a:pt x="184670" y="369341"/>
                  </a:lnTo>
                  <a:lnTo>
                    <a:pt x="135576" y="362744"/>
                  </a:lnTo>
                  <a:lnTo>
                    <a:pt x="91462" y="344129"/>
                  </a:lnTo>
                  <a:lnTo>
                    <a:pt x="54087" y="315253"/>
                  </a:lnTo>
                  <a:lnTo>
                    <a:pt x="25212" y="277878"/>
                  </a:lnTo>
                  <a:lnTo>
                    <a:pt x="6596" y="233764"/>
                  </a:lnTo>
                  <a:lnTo>
                    <a:pt x="0" y="184670"/>
                  </a:lnTo>
                  <a:lnTo>
                    <a:pt x="6596" y="135576"/>
                  </a:lnTo>
                  <a:lnTo>
                    <a:pt x="25212" y="91462"/>
                  </a:lnTo>
                  <a:lnTo>
                    <a:pt x="54087" y="54087"/>
                  </a:lnTo>
                  <a:lnTo>
                    <a:pt x="91462" y="25212"/>
                  </a:lnTo>
                  <a:lnTo>
                    <a:pt x="135576" y="6596"/>
                  </a:lnTo>
                  <a:lnTo>
                    <a:pt x="184670" y="0"/>
                  </a:lnTo>
                  <a:lnTo>
                    <a:pt x="233759" y="6596"/>
                  </a:lnTo>
                  <a:lnTo>
                    <a:pt x="277869" y="25212"/>
                  </a:lnTo>
                  <a:lnTo>
                    <a:pt x="315242" y="54087"/>
                  </a:lnTo>
                  <a:lnTo>
                    <a:pt x="344116" y="91462"/>
                  </a:lnTo>
                  <a:lnTo>
                    <a:pt x="362732" y="135576"/>
                  </a:lnTo>
                  <a:lnTo>
                    <a:pt x="369328" y="18467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2757" y="3919499"/>
              <a:ext cx="5080" cy="364490"/>
            </a:xfrm>
            <a:custGeom>
              <a:avLst/>
              <a:gdLst/>
              <a:ahLst/>
              <a:cxnLst/>
              <a:rect l="l" t="t" r="r" b="b"/>
              <a:pathLst>
                <a:path w="5080" h="364489">
                  <a:moveTo>
                    <a:pt x="5080" y="295465"/>
                  </a:moveTo>
                  <a:lnTo>
                    <a:pt x="4851" y="295465"/>
                  </a:lnTo>
                  <a:lnTo>
                    <a:pt x="4851" y="0"/>
                  </a:lnTo>
                  <a:lnTo>
                    <a:pt x="241" y="0"/>
                  </a:lnTo>
                  <a:lnTo>
                    <a:pt x="241" y="295465"/>
                  </a:lnTo>
                  <a:lnTo>
                    <a:pt x="0" y="295465"/>
                  </a:lnTo>
                  <a:lnTo>
                    <a:pt x="0" y="364248"/>
                  </a:lnTo>
                  <a:lnTo>
                    <a:pt x="2540" y="364248"/>
                  </a:lnTo>
                  <a:lnTo>
                    <a:pt x="5080" y="364248"/>
                  </a:lnTo>
                  <a:lnTo>
                    <a:pt x="5080" y="295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6831" y="421495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0" y="0"/>
                  </a:lnTo>
                  <a:lnTo>
                    <a:pt x="18478" y="73863"/>
                  </a:lnTo>
                  <a:lnTo>
                    <a:pt x="3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6831" y="421495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18478" y="73863"/>
                  </a:lnTo>
                  <a:lnTo>
                    <a:pt x="0" y="0"/>
                  </a:lnTo>
                  <a:lnTo>
                    <a:pt x="36944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2757" y="4658169"/>
              <a:ext cx="5080" cy="364490"/>
            </a:xfrm>
            <a:custGeom>
              <a:avLst/>
              <a:gdLst/>
              <a:ahLst/>
              <a:cxnLst/>
              <a:rect l="l" t="t" r="r" b="b"/>
              <a:pathLst>
                <a:path w="5080" h="364489">
                  <a:moveTo>
                    <a:pt x="5080" y="295465"/>
                  </a:moveTo>
                  <a:lnTo>
                    <a:pt x="4851" y="295465"/>
                  </a:lnTo>
                  <a:lnTo>
                    <a:pt x="4851" y="0"/>
                  </a:lnTo>
                  <a:lnTo>
                    <a:pt x="241" y="0"/>
                  </a:lnTo>
                  <a:lnTo>
                    <a:pt x="241" y="295465"/>
                  </a:lnTo>
                  <a:lnTo>
                    <a:pt x="0" y="295465"/>
                  </a:lnTo>
                  <a:lnTo>
                    <a:pt x="0" y="364261"/>
                  </a:lnTo>
                  <a:lnTo>
                    <a:pt x="2540" y="364261"/>
                  </a:lnTo>
                  <a:lnTo>
                    <a:pt x="5080" y="364261"/>
                  </a:lnTo>
                  <a:lnTo>
                    <a:pt x="5080" y="295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6831" y="495362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0" y="0"/>
                  </a:lnTo>
                  <a:lnTo>
                    <a:pt x="18478" y="73875"/>
                  </a:lnTo>
                  <a:lnTo>
                    <a:pt x="3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46831" y="495362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18478" y="73875"/>
                  </a:lnTo>
                  <a:lnTo>
                    <a:pt x="0" y="0"/>
                  </a:lnTo>
                  <a:lnTo>
                    <a:pt x="36944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02026" y="4349979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78331" y="5396827"/>
            <a:ext cx="374015" cy="1110615"/>
            <a:chOff x="2778331" y="5396827"/>
            <a:chExt cx="374015" cy="1110615"/>
          </a:xfrm>
        </p:grpSpPr>
        <p:sp>
          <p:nvSpPr>
            <p:cNvPr id="22" name="object 22"/>
            <p:cNvSpPr/>
            <p:nvPr/>
          </p:nvSpPr>
          <p:spPr>
            <a:xfrm>
              <a:off x="2780639" y="5766168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69" h="369570">
                  <a:moveTo>
                    <a:pt x="369328" y="184670"/>
                  </a:moveTo>
                  <a:lnTo>
                    <a:pt x="362732" y="233759"/>
                  </a:lnTo>
                  <a:lnTo>
                    <a:pt x="344116" y="277869"/>
                  </a:lnTo>
                  <a:lnTo>
                    <a:pt x="315242" y="315242"/>
                  </a:lnTo>
                  <a:lnTo>
                    <a:pt x="277869" y="344116"/>
                  </a:lnTo>
                  <a:lnTo>
                    <a:pt x="233759" y="362732"/>
                  </a:lnTo>
                  <a:lnTo>
                    <a:pt x="184670" y="369328"/>
                  </a:lnTo>
                  <a:lnTo>
                    <a:pt x="135576" y="362732"/>
                  </a:lnTo>
                  <a:lnTo>
                    <a:pt x="91462" y="344116"/>
                  </a:lnTo>
                  <a:lnTo>
                    <a:pt x="54087" y="315242"/>
                  </a:lnTo>
                  <a:lnTo>
                    <a:pt x="25212" y="277869"/>
                  </a:lnTo>
                  <a:lnTo>
                    <a:pt x="6596" y="233759"/>
                  </a:lnTo>
                  <a:lnTo>
                    <a:pt x="0" y="184670"/>
                  </a:lnTo>
                  <a:lnTo>
                    <a:pt x="6596" y="135576"/>
                  </a:lnTo>
                  <a:lnTo>
                    <a:pt x="25212" y="91462"/>
                  </a:lnTo>
                  <a:lnTo>
                    <a:pt x="54087" y="54087"/>
                  </a:lnTo>
                  <a:lnTo>
                    <a:pt x="91462" y="25212"/>
                  </a:lnTo>
                  <a:lnTo>
                    <a:pt x="135576" y="6596"/>
                  </a:lnTo>
                  <a:lnTo>
                    <a:pt x="184670" y="0"/>
                  </a:lnTo>
                  <a:lnTo>
                    <a:pt x="233759" y="6596"/>
                  </a:lnTo>
                  <a:lnTo>
                    <a:pt x="277869" y="25212"/>
                  </a:lnTo>
                  <a:lnTo>
                    <a:pt x="315242" y="54087"/>
                  </a:lnTo>
                  <a:lnTo>
                    <a:pt x="344116" y="91462"/>
                  </a:lnTo>
                  <a:lnTo>
                    <a:pt x="362732" y="135576"/>
                  </a:lnTo>
                  <a:lnTo>
                    <a:pt x="369328" y="18467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62757" y="5396839"/>
              <a:ext cx="5080" cy="364490"/>
            </a:xfrm>
            <a:custGeom>
              <a:avLst/>
              <a:gdLst/>
              <a:ahLst/>
              <a:cxnLst/>
              <a:rect l="l" t="t" r="r" b="b"/>
              <a:pathLst>
                <a:path w="5080" h="364489">
                  <a:moveTo>
                    <a:pt x="5080" y="295465"/>
                  </a:moveTo>
                  <a:lnTo>
                    <a:pt x="4851" y="295465"/>
                  </a:lnTo>
                  <a:lnTo>
                    <a:pt x="4851" y="0"/>
                  </a:lnTo>
                  <a:lnTo>
                    <a:pt x="241" y="0"/>
                  </a:lnTo>
                  <a:lnTo>
                    <a:pt x="241" y="295465"/>
                  </a:lnTo>
                  <a:lnTo>
                    <a:pt x="0" y="295465"/>
                  </a:lnTo>
                  <a:lnTo>
                    <a:pt x="0" y="364261"/>
                  </a:lnTo>
                  <a:lnTo>
                    <a:pt x="2540" y="364261"/>
                  </a:lnTo>
                  <a:lnTo>
                    <a:pt x="5080" y="364261"/>
                  </a:lnTo>
                  <a:lnTo>
                    <a:pt x="5080" y="295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46831" y="569229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0" y="0"/>
                  </a:lnTo>
                  <a:lnTo>
                    <a:pt x="18478" y="73875"/>
                  </a:lnTo>
                  <a:lnTo>
                    <a:pt x="3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6831" y="569229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18478" y="73875"/>
                  </a:lnTo>
                  <a:lnTo>
                    <a:pt x="0" y="0"/>
                  </a:lnTo>
                  <a:lnTo>
                    <a:pt x="36944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2757" y="6135509"/>
              <a:ext cx="5080" cy="364490"/>
            </a:xfrm>
            <a:custGeom>
              <a:avLst/>
              <a:gdLst/>
              <a:ahLst/>
              <a:cxnLst/>
              <a:rect l="l" t="t" r="r" b="b"/>
              <a:pathLst>
                <a:path w="5080" h="364489">
                  <a:moveTo>
                    <a:pt x="5080" y="295478"/>
                  </a:moveTo>
                  <a:lnTo>
                    <a:pt x="4851" y="295478"/>
                  </a:lnTo>
                  <a:lnTo>
                    <a:pt x="4851" y="0"/>
                  </a:lnTo>
                  <a:lnTo>
                    <a:pt x="241" y="0"/>
                  </a:lnTo>
                  <a:lnTo>
                    <a:pt x="241" y="295478"/>
                  </a:lnTo>
                  <a:lnTo>
                    <a:pt x="0" y="295478"/>
                  </a:lnTo>
                  <a:lnTo>
                    <a:pt x="0" y="364261"/>
                  </a:lnTo>
                  <a:lnTo>
                    <a:pt x="2540" y="364261"/>
                  </a:lnTo>
                  <a:lnTo>
                    <a:pt x="5080" y="364261"/>
                  </a:lnTo>
                  <a:lnTo>
                    <a:pt x="5080" y="295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46831" y="6430974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0" y="0"/>
                  </a:lnTo>
                  <a:lnTo>
                    <a:pt x="18478" y="73863"/>
                  </a:lnTo>
                  <a:lnTo>
                    <a:pt x="3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46831" y="6430974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18478" y="73863"/>
                  </a:lnTo>
                  <a:lnTo>
                    <a:pt x="0" y="0"/>
                  </a:lnTo>
                  <a:lnTo>
                    <a:pt x="36944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02026" y="582733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42310" y="1498018"/>
            <a:ext cx="187325" cy="41910"/>
            <a:chOff x="3242310" y="1498018"/>
            <a:chExt cx="187325" cy="41910"/>
          </a:xfrm>
        </p:grpSpPr>
        <p:sp>
          <p:nvSpPr>
            <p:cNvPr id="31" name="object 31"/>
            <p:cNvSpPr/>
            <p:nvPr/>
          </p:nvSpPr>
          <p:spPr>
            <a:xfrm>
              <a:off x="3242310" y="1516484"/>
              <a:ext cx="184785" cy="5080"/>
            </a:xfrm>
            <a:custGeom>
              <a:avLst/>
              <a:gdLst/>
              <a:ahLst/>
              <a:cxnLst/>
              <a:rect l="l" t="t" r="r" b="b"/>
              <a:pathLst>
                <a:path w="184785" h="5080">
                  <a:moveTo>
                    <a:pt x="184670" y="2308"/>
                  </a:moveTo>
                  <a:lnTo>
                    <a:pt x="175437" y="0"/>
                  </a:lnTo>
                  <a:lnTo>
                    <a:pt x="0" y="0"/>
                  </a:lnTo>
                  <a:lnTo>
                    <a:pt x="0" y="4616"/>
                  </a:lnTo>
                  <a:lnTo>
                    <a:pt x="175437" y="4616"/>
                  </a:lnTo>
                  <a:lnTo>
                    <a:pt x="184670" y="2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53104" y="1500327"/>
              <a:ext cx="74295" cy="37465"/>
            </a:xfrm>
            <a:custGeom>
              <a:avLst/>
              <a:gdLst/>
              <a:ahLst/>
              <a:cxnLst/>
              <a:rect l="l" t="t" r="r" b="b"/>
              <a:pathLst>
                <a:path w="74295" h="37465">
                  <a:moveTo>
                    <a:pt x="73875" y="18465"/>
                  </a:moveTo>
                  <a:lnTo>
                    <a:pt x="0" y="0"/>
                  </a:lnTo>
                  <a:lnTo>
                    <a:pt x="0" y="36931"/>
                  </a:lnTo>
                  <a:lnTo>
                    <a:pt x="73875" y="18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53104" y="1500327"/>
              <a:ext cx="74295" cy="37465"/>
            </a:xfrm>
            <a:custGeom>
              <a:avLst/>
              <a:gdLst/>
              <a:ahLst/>
              <a:cxnLst/>
              <a:rect l="l" t="t" r="r" b="b"/>
              <a:pathLst>
                <a:path w="74295" h="37465">
                  <a:moveTo>
                    <a:pt x="0" y="0"/>
                  </a:moveTo>
                  <a:lnTo>
                    <a:pt x="73875" y="18465"/>
                  </a:lnTo>
                  <a:lnTo>
                    <a:pt x="0" y="36931"/>
                  </a:lnTo>
                  <a:lnTo>
                    <a:pt x="0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242310" y="2975359"/>
            <a:ext cx="187325" cy="41910"/>
            <a:chOff x="3242310" y="2975359"/>
            <a:chExt cx="187325" cy="41910"/>
          </a:xfrm>
        </p:grpSpPr>
        <p:sp>
          <p:nvSpPr>
            <p:cNvPr id="35" name="object 35"/>
            <p:cNvSpPr/>
            <p:nvPr/>
          </p:nvSpPr>
          <p:spPr>
            <a:xfrm>
              <a:off x="3242310" y="2993837"/>
              <a:ext cx="184785" cy="5080"/>
            </a:xfrm>
            <a:custGeom>
              <a:avLst/>
              <a:gdLst/>
              <a:ahLst/>
              <a:cxnLst/>
              <a:rect l="l" t="t" r="r" b="b"/>
              <a:pathLst>
                <a:path w="184785" h="5080">
                  <a:moveTo>
                    <a:pt x="184670" y="2308"/>
                  </a:moveTo>
                  <a:lnTo>
                    <a:pt x="175440" y="0"/>
                  </a:lnTo>
                  <a:lnTo>
                    <a:pt x="0" y="0"/>
                  </a:lnTo>
                  <a:lnTo>
                    <a:pt x="0" y="4616"/>
                  </a:lnTo>
                  <a:lnTo>
                    <a:pt x="175440" y="4615"/>
                  </a:lnTo>
                  <a:lnTo>
                    <a:pt x="184670" y="2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53104" y="2977667"/>
              <a:ext cx="74295" cy="37465"/>
            </a:xfrm>
            <a:custGeom>
              <a:avLst/>
              <a:gdLst/>
              <a:ahLst/>
              <a:cxnLst/>
              <a:rect l="l" t="t" r="r" b="b"/>
              <a:pathLst>
                <a:path w="74295" h="37464">
                  <a:moveTo>
                    <a:pt x="73875" y="18478"/>
                  </a:moveTo>
                  <a:lnTo>
                    <a:pt x="0" y="0"/>
                  </a:lnTo>
                  <a:lnTo>
                    <a:pt x="0" y="36944"/>
                  </a:lnTo>
                  <a:lnTo>
                    <a:pt x="73875" y="18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53104" y="2977667"/>
              <a:ext cx="74295" cy="37465"/>
            </a:xfrm>
            <a:custGeom>
              <a:avLst/>
              <a:gdLst/>
              <a:ahLst/>
              <a:cxnLst/>
              <a:rect l="l" t="t" r="r" b="b"/>
              <a:pathLst>
                <a:path w="74295" h="37464">
                  <a:moveTo>
                    <a:pt x="0" y="0"/>
                  </a:moveTo>
                  <a:lnTo>
                    <a:pt x="73875" y="18478"/>
                  </a:lnTo>
                  <a:lnTo>
                    <a:pt x="0" y="36944"/>
                  </a:lnTo>
                  <a:lnTo>
                    <a:pt x="0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242310" y="4452711"/>
            <a:ext cx="187325" cy="41910"/>
            <a:chOff x="3242310" y="4452711"/>
            <a:chExt cx="187325" cy="41910"/>
          </a:xfrm>
        </p:grpSpPr>
        <p:sp>
          <p:nvSpPr>
            <p:cNvPr id="39" name="object 39"/>
            <p:cNvSpPr/>
            <p:nvPr/>
          </p:nvSpPr>
          <p:spPr>
            <a:xfrm>
              <a:off x="3242310" y="4471177"/>
              <a:ext cx="184785" cy="5080"/>
            </a:xfrm>
            <a:custGeom>
              <a:avLst/>
              <a:gdLst/>
              <a:ahLst/>
              <a:cxnLst/>
              <a:rect l="l" t="t" r="r" b="b"/>
              <a:pathLst>
                <a:path w="184785" h="5079">
                  <a:moveTo>
                    <a:pt x="184670" y="2308"/>
                  </a:moveTo>
                  <a:lnTo>
                    <a:pt x="175437" y="0"/>
                  </a:lnTo>
                  <a:lnTo>
                    <a:pt x="0" y="0"/>
                  </a:lnTo>
                  <a:lnTo>
                    <a:pt x="0" y="4616"/>
                  </a:lnTo>
                  <a:lnTo>
                    <a:pt x="175437" y="4616"/>
                  </a:lnTo>
                  <a:lnTo>
                    <a:pt x="184670" y="2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53104" y="4455020"/>
              <a:ext cx="74295" cy="37465"/>
            </a:xfrm>
            <a:custGeom>
              <a:avLst/>
              <a:gdLst/>
              <a:ahLst/>
              <a:cxnLst/>
              <a:rect l="l" t="t" r="r" b="b"/>
              <a:pathLst>
                <a:path w="74295" h="37464">
                  <a:moveTo>
                    <a:pt x="73875" y="18465"/>
                  </a:moveTo>
                  <a:lnTo>
                    <a:pt x="0" y="0"/>
                  </a:lnTo>
                  <a:lnTo>
                    <a:pt x="0" y="36931"/>
                  </a:lnTo>
                  <a:lnTo>
                    <a:pt x="73875" y="18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53104" y="4455020"/>
              <a:ext cx="74295" cy="37465"/>
            </a:xfrm>
            <a:custGeom>
              <a:avLst/>
              <a:gdLst/>
              <a:ahLst/>
              <a:cxnLst/>
              <a:rect l="l" t="t" r="r" b="b"/>
              <a:pathLst>
                <a:path w="74295" h="37464">
                  <a:moveTo>
                    <a:pt x="0" y="0"/>
                  </a:moveTo>
                  <a:lnTo>
                    <a:pt x="73875" y="18465"/>
                  </a:lnTo>
                  <a:lnTo>
                    <a:pt x="0" y="36931"/>
                  </a:lnTo>
                  <a:lnTo>
                    <a:pt x="0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3242310" y="5930065"/>
            <a:ext cx="187325" cy="41910"/>
            <a:chOff x="3242310" y="5930065"/>
            <a:chExt cx="187325" cy="41910"/>
          </a:xfrm>
        </p:grpSpPr>
        <p:sp>
          <p:nvSpPr>
            <p:cNvPr id="43" name="object 43"/>
            <p:cNvSpPr/>
            <p:nvPr/>
          </p:nvSpPr>
          <p:spPr>
            <a:xfrm>
              <a:off x="3242310" y="5948530"/>
              <a:ext cx="184785" cy="5080"/>
            </a:xfrm>
            <a:custGeom>
              <a:avLst/>
              <a:gdLst/>
              <a:ahLst/>
              <a:cxnLst/>
              <a:rect l="l" t="t" r="r" b="b"/>
              <a:pathLst>
                <a:path w="184785" h="5079">
                  <a:moveTo>
                    <a:pt x="184670" y="2308"/>
                  </a:moveTo>
                  <a:lnTo>
                    <a:pt x="175436" y="0"/>
                  </a:lnTo>
                  <a:lnTo>
                    <a:pt x="0" y="0"/>
                  </a:lnTo>
                  <a:lnTo>
                    <a:pt x="0" y="4616"/>
                  </a:lnTo>
                  <a:lnTo>
                    <a:pt x="175436" y="4616"/>
                  </a:lnTo>
                  <a:lnTo>
                    <a:pt x="184670" y="2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53104" y="5932373"/>
              <a:ext cx="74295" cy="37465"/>
            </a:xfrm>
            <a:custGeom>
              <a:avLst/>
              <a:gdLst/>
              <a:ahLst/>
              <a:cxnLst/>
              <a:rect l="l" t="t" r="r" b="b"/>
              <a:pathLst>
                <a:path w="74295" h="37464">
                  <a:moveTo>
                    <a:pt x="73875" y="18465"/>
                  </a:moveTo>
                  <a:lnTo>
                    <a:pt x="0" y="0"/>
                  </a:lnTo>
                  <a:lnTo>
                    <a:pt x="0" y="36931"/>
                  </a:lnTo>
                  <a:lnTo>
                    <a:pt x="73875" y="18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53104" y="5932373"/>
              <a:ext cx="74295" cy="37465"/>
            </a:xfrm>
            <a:custGeom>
              <a:avLst/>
              <a:gdLst/>
              <a:ahLst/>
              <a:cxnLst/>
              <a:rect l="l" t="t" r="r" b="b"/>
              <a:pathLst>
                <a:path w="74295" h="37464">
                  <a:moveTo>
                    <a:pt x="0" y="0"/>
                  </a:moveTo>
                  <a:lnTo>
                    <a:pt x="73875" y="18465"/>
                  </a:lnTo>
                  <a:lnTo>
                    <a:pt x="0" y="36931"/>
                  </a:lnTo>
                  <a:lnTo>
                    <a:pt x="0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886343" y="2257463"/>
            <a:ext cx="374015" cy="1480185"/>
            <a:chOff x="3886343" y="2257463"/>
            <a:chExt cx="374015" cy="1480185"/>
          </a:xfrm>
        </p:grpSpPr>
        <p:sp>
          <p:nvSpPr>
            <p:cNvPr id="47" name="object 47"/>
            <p:cNvSpPr/>
            <p:nvPr/>
          </p:nvSpPr>
          <p:spPr>
            <a:xfrm>
              <a:off x="3888651" y="2534475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70" h="369569">
                  <a:moveTo>
                    <a:pt x="369328" y="184658"/>
                  </a:moveTo>
                  <a:lnTo>
                    <a:pt x="362732" y="233751"/>
                  </a:lnTo>
                  <a:lnTo>
                    <a:pt x="344116" y="277866"/>
                  </a:lnTo>
                  <a:lnTo>
                    <a:pt x="315240" y="315240"/>
                  </a:lnTo>
                  <a:lnTo>
                    <a:pt x="277866" y="344116"/>
                  </a:lnTo>
                  <a:lnTo>
                    <a:pt x="233751" y="362732"/>
                  </a:lnTo>
                  <a:lnTo>
                    <a:pt x="184658" y="369328"/>
                  </a:lnTo>
                  <a:lnTo>
                    <a:pt x="135569" y="362732"/>
                  </a:lnTo>
                  <a:lnTo>
                    <a:pt x="91458" y="344116"/>
                  </a:lnTo>
                  <a:lnTo>
                    <a:pt x="54086" y="315240"/>
                  </a:lnTo>
                  <a:lnTo>
                    <a:pt x="25211" y="277866"/>
                  </a:lnTo>
                  <a:lnTo>
                    <a:pt x="6596" y="233751"/>
                  </a:lnTo>
                  <a:lnTo>
                    <a:pt x="0" y="184658"/>
                  </a:lnTo>
                  <a:lnTo>
                    <a:pt x="6596" y="135569"/>
                  </a:lnTo>
                  <a:lnTo>
                    <a:pt x="25211" y="91458"/>
                  </a:lnTo>
                  <a:lnTo>
                    <a:pt x="54086" y="54086"/>
                  </a:lnTo>
                  <a:lnTo>
                    <a:pt x="91458" y="25211"/>
                  </a:lnTo>
                  <a:lnTo>
                    <a:pt x="135569" y="6596"/>
                  </a:lnTo>
                  <a:lnTo>
                    <a:pt x="184658" y="0"/>
                  </a:lnTo>
                  <a:lnTo>
                    <a:pt x="233751" y="6596"/>
                  </a:lnTo>
                  <a:lnTo>
                    <a:pt x="277866" y="25211"/>
                  </a:lnTo>
                  <a:lnTo>
                    <a:pt x="315240" y="54086"/>
                  </a:lnTo>
                  <a:lnTo>
                    <a:pt x="344116" y="91458"/>
                  </a:lnTo>
                  <a:lnTo>
                    <a:pt x="362732" y="135569"/>
                  </a:lnTo>
                  <a:lnTo>
                    <a:pt x="369328" y="184658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71001" y="2903804"/>
              <a:ext cx="5080" cy="111125"/>
            </a:xfrm>
            <a:custGeom>
              <a:avLst/>
              <a:gdLst/>
              <a:ahLst/>
              <a:cxnLst/>
              <a:rect l="l" t="t" r="r" b="b"/>
              <a:pathLst>
                <a:path w="5079" h="111125">
                  <a:moveTo>
                    <a:pt x="4616" y="110807"/>
                  </a:moveTo>
                  <a:lnTo>
                    <a:pt x="4616" y="0"/>
                  </a:lnTo>
                  <a:lnTo>
                    <a:pt x="0" y="0"/>
                  </a:lnTo>
                  <a:lnTo>
                    <a:pt x="0" y="110807"/>
                  </a:lnTo>
                  <a:lnTo>
                    <a:pt x="4616" y="110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88651" y="3088474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70" h="369570">
                  <a:moveTo>
                    <a:pt x="369328" y="184670"/>
                  </a:moveTo>
                  <a:lnTo>
                    <a:pt x="362732" y="233760"/>
                  </a:lnTo>
                  <a:lnTo>
                    <a:pt x="344116" y="277873"/>
                  </a:lnTo>
                  <a:lnTo>
                    <a:pt x="315240" y="315248"/>
                  </a:lnTo>
                  <a:lnTo>
                    <a:pt x="277866" y="344126"/>
                  </a:lnTo>
                  <a:lnTo>
                    <a:pt x="233751" y="362744"/>
                  </a:lnTo>
                  <a:lnTo>
                    <a:pt x="184658" y="369341"/>
                  </a:lnTo>
                  <a:lnTo>
                    <a:pt x="135569" y="362744"/>
                  </a:lnTo>
                  <a:lnTo>
                    <a:pt x="91458" y="344126"/>
                  </a:lnTo>
                  <a:lnTo>
                    <a:pt x="54086" y="315248"/>
                  </a:lnTo>
                  <a:lnTo>
                    <a:pt x="25211" y="277873"/>
                  </a:lnTo>
                  <a:lnTo>
                    <a:pt x="6596" y="233760"/>
                  </a:lnTo>
                  <a:lnTo>
                    <a:pt x="0" y="184670"/>
                  </a:lnTo>
                  <a:lnTo>
                    <a:pt x="6596" y="135576"/>
                  </a:lnTo>
                  <a:lnTo>
                    <a:pt x="25211" y="91462"/>
                  </a:lnTo>
                  <a:lnTo>
                    <a:pt x="54086" y="54087"/>
                  </a:lnTo>
                  <a:lnTo>
                    <a:pt x="91458" y="25212"/>
                  </a:lnTo>
                  <a:lnTo>
                    <a:pt x="135569" y="6596"/>
                  </a:lnTo>
                  <a:lnTo>
                    <a:pt x="184658" y="0"/>
                  </a:lnTo>
                  <a:lnTo>
                    <a:pt x="233751" y="6596"/>
                  </a:lnTo>
                  <a:lnTo>
                    <a:pt x="277866" y="25212"/>
                  </a:lnTo>
                  <a:lnTo>
                    <a:pt x="315240" y="54087"/>
                  </a:lnTo>
                  <a:lnTo>
                    <a:pt x="344116" y="91462"/>
                  </a:lnTo>
                  <a:lnTo>
                    <a:pt x="362732" y="135576"/>
                  </a:lnTo>
                  <a:lnTo>
                    <a:pt x="369328" y="18467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70769" y="3014624"/>
              <a:ext cx="5080" cy="69215"/>
            </a:xfrm>
            <a:custGeom>
              <a:avLst/>
              <a:gdLst/>
              <a:ahLst/>
              <a:cxnLst/>
              <a:rect l="l" t="t" r="r" b="b"/>
              <a:pathLst>
                <a:path w="5079" h="69214">
                  <a:moveTo>
                    <a:pt x="5080" y="0"/>
                  </a:moveTo>
                  <a:lnTo>
                    <a:pt x="2540" y="0"/>
                  </a:lnTo>
                  <a:lnTo>
                    <a:pt x="0" y="0"/>
                  </a:lnTo>
                  <a:lnTo>
                    <a:pt x="0" y="68770"/>
                  </a:lnTo>
                  <a:lnTo>
                    <a:pt x="2540" y="68770"/>
                  </a:lnTo>
                  <a:lnTo>
                    <a:pt x="5080" y="6878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54843" y="3014611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4">
                  <a:moveTo>
                    <a:pt x="36944" y="0"/>
                  </a:moveTo>
                  <a:lnTo>
                    <a:pt x="0" y="0"/>
                  </a:lnTo>
                  <a:lnTo>
                    <a:pt x="18465" y="73863"/>
                  </a:lnTo>
                  <a:lnTo>
                    <a:pt x="3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54843" y="3014611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4">
                  <a:moveTo>
                    <a:pt x="36944" y="0"/>
                  </a:moveTo>
                  <a:lnTo>
                    <a:pt x="18465" y="73863"/>
                  </a:lnTo>
                  <a:lnTo>
                    <a:pt x="0" y="0"/>
                  </a:lnTo>
                  <a:lnTo>
                    <a:pt x="36944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070769" y="2257462"/>
              <a:ext cx="5080" cy="272415"/>
            </a:xfrm>
            <a:custGeom>
              <a:avLst/>
              <a:gdLst/>
              <a:ahLst/>
              <a:cxnLst/>
              <a:rect l="l" t="t" r="r" b="b"/>
              <a:pathLst>
                <a:path w="5079" h="272414">
                  <a:moveTo>
                    <a:pt x="5080" y="203149"/>
                  </a:moveTo>
                  <a:lnTo>
                    <a:pt x="4838" y="203149"/>
                  </a:lnTo>
                  <a:lnTo>
                    <a:pt x="4838" y="0"/>
                  </a:lnTo>
                  <a:lnTo>
                    <a:pt x="228" y="0"/>
                  </a:lnTo>
                  <a:lnTo>
                    <a:pt x="228" y="203149"/>
                  </a:lnTo>
                  <a:lnTo>
                    <a:pt x="0" y="203149"/>
                  </a:lnTo>
                  <a:lnTo>
                    <a:pt x="0" y="271932"/>
                  </a:lnTo>
                  <a:lnTo>
                    <a:pt x="2540" y="271932"/>
                  </a:lnTo>
                  <a:lnTo>
                    <a:pt x="5080" y="271945"/>
                  </a:lnTo>
                  <a:lnTo>
                    <a:pt x="5080" y="20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54843" y="2460599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4">
                  <a:moveTo>
                    <a:pt x="36944" y="0"/>
                  </a:moveTo>
                  <a:lnTo>
                    <a:pt x="0" y="0"/>
                  </a:lnTo>
                  <a:lnTo>
                    <a:pt x="18465" y="73875"/>
                  </a:lnTo>
                  <a:lnTo>
                    <a:pt x="3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54843" y="2460599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4">
                  <a:moveTo>
                    <a:pt x="36944" y="0"/>
                  </a:moveTo>
                  <a:lnTo>
                    <a:pt x="18465" y="73875"/>
                  </a:lnTo>
                  <a:lnTo>
                    <a:pt x="0" y="0"/>
                  </a:lnTo>
                  <a:lnTo>
                    <a:pt x="36944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70769" y="3457816"/>
              <a:ext cx="5080" cy="272415"/>
            </a:xfrm>
            <a:custGeom>
              <a:avLst/>
              <a:gdLst/>
              <a:ahLst/>
              <a:cxnLst/>
              <a:rect l="l" t="t" r="r" b="b"/>
              <a:pathLst>
                <a:path w="5079" h="272414">
                  <a:moveTo>
                    <a:pt x="5080" y="203149"/>
                  </a:moveTo>
                  <a:lnTo>
                    <a:pt x="4838" y="203149"/>
                  </a:lnTo>
                  <a:lnTo>
                    <a:pt x="4838" y="0"/>
                  </a:lnTo>
                  <a:lnTo>
                    <a:pt x="228" y="0"/>
                  </a:lnTo>
                  <a:lnTo>
                    <a:pt x="228" y="203149"/>
                  </a:lnTo>
                  <a:lnTo>
                    <a:pt x="0" y="203149"/>
                  </a:lnTo>
                  <a:lnTo>
                    <a:pt x="0" y="271932"/>
                  </a:lnTo>
                  <a:lnTo>
                    <a:pt x="2540" y="271932"/>
                  </a:lnTo>
                  <a:lnTo>
                    <a:pt x="5080" y="271932"/>
                  </a:lnTo>
                  <a:lnTo>
                    <a:pt x="5080" y="20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4843" y="366095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0" y="0"/>
                  </a:lnTo>
                  <a:lnTo>
                    <a:pt x="18465" y="73863"/>
                  </a:lnTo>
                  <a:lnTo>
                    <a:pt x="3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54843" y="366095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18465" y="73863"/>
                  </a:lnTo>
                  <a:lnTo>
                    <a:pt x="0" y="0"/>
                  </a:lnTo>
                  <a:lnTo>
                    <a:pt x="36944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517001" y="3917178"/>
            <a:ext cx="1113155" cy="1113155"/>
            <a:chOff x="3517001" y="3917178"/>
            <a:chExt cx="1113155" cy="1113155"/>
          </a:xfrm>
        </p:grpSpPr>
        <p:sp>
          <p:nvSpPr>
            <p:cNvPr id="60" name="object 60"/>
            <p:cNvSpPr/>
            <p:nvPr/>
          </p:nvSpPr>
          <p:spPr>
            <a:xfrm>
              <a:off x="3519309" y="4288815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70" h="369570">
                  <a:moveTo>
                    <a:pt x="369341" y="184670"/>
                  </a:moveTo>
                  <a:lnTo>
                    <a:pt x="362744" y="233764"/>
                  </a:lnTo>
                  <a:lnTo>
                    <a:pt x="344126" y="277878"/>
                  </a:lnTo>
                  <a:lnTo>
                    <a:pt x="315248" y="315253"/>
                  </a:lnTo>
                  <a:lnTo>
                    <a:pt x="277873" y="344129"/>
                  </a:lnTo>
                  <a:lnTo>
                    <a:pt x="233760" y="362744"/>
                  </a:lnTo>
                  <a:lnTo>
                    <a:pt x="184670" y="369341"/>
                  </a:lnTo>
                  <a:lnTo>
                    <a:pt x="135576" y="362744"/>
                  </a:lnTo>
                  <a:lnTo>
                    <a:pt x="91462" y="344129"/>
                  </a:lnTo>
                  <a:lnTo>
                    <a:pt x="54087" y="315253"/>
                  </a:lnTo>
                  <a:lnTo>
                    <a:pt x="25212" y="277878"/>
                  </a:lnTo>
                  <a:lnTo>
                    <a:pt x="6596" y="233764"/>
                  </a:lnTo>
                  <a:lnTo>
                    <a:pt x="0" y="184670"/>
                  </a:lnTo>
                  <a:lnTo>
                    <a:pt x="6596" y="135576"/>
                  </a:lnTo>
                  <a:lnTo>
                    <a:pt x="25212" y="91462"/>
                  </a:lnTo>
                  <a:lnTo>
                    <a:pt x="54087" y="54087"/>
                  </a:lnTo>
                  <a:lnTo>
                    <a:pt x="91462" y="25212"/>
                  </a:lnTo>
                  <a:lnTo>
                    <a:pt x="135576" y="6596"/>
                  </a:lnTo>
                  <a:lnTo>
                    <a:pt x="184670" y="0"/>
                  </a:lnTo>
                  <a:lnTo>
                    <a:pt x="233760" y="6596"/>
                  </a:lnTo>
                  <a:lnTo>
                    <a:pt x="277873" y="25212"/>
                  </a:lnTo>
                  <a:lnTo>
                    <a:pt x="315248" y="54087"/>
                  </a:lnTo>
                  <a:lnTo>
                    <a:pt x="344126" y="91462"/>
                  </a:lnTo>
                  <a:lnTo>
                    <a:pt x="362744" y="135576"/>
                  </a:lnTo>
                  <a:lnTo>
                    <a:pt x="369341" y="18467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69220" y="3919486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304088" y="0"/>
                  </a:moveTo>
                  <a:lnTo>
                    <a:pt x="0" y="304088"/>
                  </a:lnTo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1671" y="4221267"/>
              <a:ext cx="69869" cy="6985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257979" y="4288815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70" h="369570">
                  <a:moveTo>
                    <a:pt x="369341" y="184670"/>
                  </a:moveTo>
                  <a:lnTo>
                    <a:pt x="362744" y="233764"/>
                  </a:lnTo>
                  <a:lnTo>
                    <a:pt x="344129" y="277878"/>
                  </a:lnTo>
                  <a:lnTo>
                    <a:pt x="315253" y="315253"/>
                  </a:lnTo>
                  <a:lnTo>
                    <a:pt x="277878" y="344129"/>
                  </a:lnTo>
                  <a:lnTo>
                    <a:pt x="233764" y="362744"/>
                  </a:lnTo>
                  <a:lnTo>
                    <a:pt x="184670" y="369341"/>
                  </a:lnTo>
                  <a:lnTo>
                    <a:pt x="135576" y="362744"/>
                  </a:lnTo>
                  <a:lnTo>
                    <a:pt x="91462" y="344129"/>
                  </a:lnTo>
                  <a:lnTo>
                    <a:pt x="54087" y="315253"/>
                  </a:lnTo>
                  <a:lnTo>
                    <a:pt x="25212" y="277878"/>
                  </a:lnTo>
                  <a:lnTo>
                    <a:pt x="6596" y="233764"/>
                  </a:lnTo>
                  <a:lnTo>
                    <a:pt x="0" y="184670"/>
                  </a:lnTo>
                  <a:lnTo>
                    <a:pt x="6596" y="135576"/>
                  </a:lnTo>
                  <a:lnTo>
                    <a:pt x="25212" y="91462"/>
                  </a:lnTo>
                  <a:lnTo>
                    <a:pt x="54087" y="54087"/>
                  </a:lnTo>
                  <a:lnTo>
                    <a:pt x="91462" y="25212"/>
                  </a:lnTo>
                  <a:lnTo>
                    <a:pt x="135576" y="6596"/>
                  </a:lnTo>
                  <a:lnTo>
                    <a:pt x="184670" y="0"/>
                  </a:lnTo>
                  <a:lnTo>
                    <a:pt x="233764" y="6596"/>
                  </a:lnTo>
                  <a:lnTo>
                    <a:pt x="277878" y="25212"/>
                  </a:lnTo>
                  <a:lnTo>
                    <a:pt x="315253" y="54087"/>
                  </a:lnTo>
                  <a:lnTo>
                    <a:pt x="344129" y="91462"/>
                  </a:lnTo>
                  <a:lnTo>
                    <a:pt x="362744" y="135576"/>
                  </a:lnTo>
                  <a:lnTo>
                    <a:pt x="369341" y="18467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73309" y="3919486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0"/>
                  </a:moveTo>
                  <a:lnTo>
                    <a:pt x="329944" y="329933"/>
                  </a:lnTo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5089" y="4221267"/>
              <a:ext cx="69869" cy="6985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703980" y="4658156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0"/>
                  </a:moveTo>
                  <a:lnTo>
                    <a:pt x="329921" y="329933"/>
                  </a:lnTo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760" y="4959937"/>
              <a:ext cx="69856" cy="6986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138561" y="4658156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304088" y="0"/>
                  </a:moveTo>
                  <a:lnTo>
                    <a:pt x="0" y="304088"/>
                  </a:lnTo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1000" y="4959937"/>
              <a:ext cx="69869" cy="69869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3701672" y="5396827"/>
            <a:ext cx="558800" cy="1110615"/>
            <a:chOff x="3701672" y="5396827"/>
            <a:chExt cx="558800" cy="1110615"/>
          </a:xfrm>
        </p:grpSpPr>
        <p:sp>
          <p:nvSpPr>
            <p:cNvPr id="71" name="object 71"/>
            <p:cNvSpPr/>
            <p:nvPr/>
          </p:nvSpPr>
          <p:spPr>
            <a:xfrm>
              <a:off x="3703980" y="5720003"/>
              <a:ext cx="369570" cy="462280"/>
            </a:xfrm>
            <a:custGeom>
              <a:avLst/>
              <a:gdLst/>
              <a:ahLst/>
              <a:cxnLst/>
              <a:rect l="l" t="t" r="r" b="b"/>
              <a:pathLst>
                <a:path w="369570" h="462279">
                  <a:moveTo>
                    <a:pt x="369430" y="415429"/>
                  </a:moveTo>
                  <a:lnTo>
                    <a:pt x="337943" y="435315"/>
                  </a:lnTo>
                  <a:lnTo>
                    <a:pt x="303890" y="449803"/>
                  </a:lnTo>
                  <a:lnTo>
                    <a:pt x="267958" y="458665"/>
                  </a:lnTo>
                  <a:lnTo>
                    <a:pt x="230835" y="461670"/>
                  </a:lnTo>
                  <a:lnTo>
                    <a:pt x="184311" y="456980"/>
                  </a:lnTo>
                  <a:lnTo>
                    <a:pt x="140980" y="443529"/>
                  </a:lnTo>
                  <a:lnTo>
                    <a:pt x="101769" y="422246"/>
                  </a:lnTo>
                  <a:lnTo>
                    <a:pt x="67606" y="394058"/>
                  </a:lnTo>
                  <a:lnTo>
                    <a:pt x="39420" y="359895"/>
                  </a:lnTo>
                  <a:lnTo>
                    <a:pt x="18138" y="320684"/>
                  </a:lnTo>
                  <a:lnTo>
                    <a:pt x="4689" y="277355"/>
                  </a:lnTo>
                  <a:lnTo>
                    <a:pt x="0" y="230835"/>
                  </a:lnTo>
                  <a:lnTo>
                    <a:pt x="4689" y="184311"/>
                  </a:lnTo>
                  <a:lnTo>
                    <a:pt x="18138" y="140980"/>
                  </a:lnTo>
                  <a:lnTo>
                    <a:pt x="39420" y="101769"/>
                  </a:lnTo>
                  <a:lnTo>
                    <a:pt x="67606" y="67606"/>
                  </a:lnTo>
                  <a:lnTo>
                    <a:pt x="101769" y="39420"/>
                  </a:lnTo>
                  <a:lnTo>
                    <a:pt x="140980" y="18138"/>
                  </a:lnTo>
                  <a:lnTo>
                    <a:pt x="184311" y="4689"/>
                  </a:lnTo>
                  <a:lnTo>
                    <a:pt x="230835" y="0"/>
                  </a:lnTo>
                  <a:lnTo>
                    <a:pt x="267958" y="3003"/>
                  </a:lnTo>
                  <a:lnTo>
                    <a:pt x="303890" y="11861"/>
                  </a:lnTo>
                  <a:lnTo>
                    <a:pt x="337943" y="26349"/>
                  </a:lnTo>
                  <a:lnTo>
                    <a:pt x="345929" y="31394"/>
                  </a:lnTo>
                </a:path>
                <a:path w="369570" h="462279">
                  <a:moveTo>
                    <a:pt x="345929" y="31394"/>
                  </a:moveTo>
                  <a:lnTo>
                    <a:pt x="369302" y="46159"/>
                  </a:lnTo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998836" y="5718149"/>
              <a:ext cx="74930" cy="48260"/>
            </a:xfrm>
            <a:custGeom>
              <a:avLst/>
              <a:gdLst/>
              <a:ahLst/>
              <a:cxnLst/>
              <a:rect l="l" t="t" r="r" b="b"/>
              <a:pathLst>
                <a:path w="74929" h="48260">
                  <a:moveTo>
                    <a:pt x="74472" y="48018"/>
                  </a:moveTo>
                  <a:lnTo>
                    <a:pt x="15379" y="0"/>
                  </a:lnTo>
                  <a:lnTo>
                    <a:pt x="7378" y="16624"/>
                  </a:lnTo>
                  <a:lnTo>
                    <a:pt x="0" y="33248"/>
                  </a:lnTo>
                  <a:lnTo>
                    <a:pt x="74472" y="48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98836" y="5718149"/>
              <a:ext cx="74930" cy="48260"/>
            </a:xfrm>
            <a:custGeom>
              <a:avLst/>
              <a:gdLst/>
              <a:ahLst/>
              <a:cxnLst/>
              <a:rect l="l" t="t" r="r" b="b"/>
              <a:pathLst>
                <a:path w="74929" h="48260">
                  <a:moveTo>
                    <a:pt x="15379" y="0"/>
                  </a:moveTo>
                  <a:lnTo>
                    <a:pt x="74472" y="48018"/>
                  </a:lnTo>
                  <a:lnTo>
                    <a:pt x="0" y="33248"/>
                  </a:lnTo>
                  <a:lnTo>
                    <a:pt x="7378" y="16624"/>
                  </a:lnTo>
                  <a:lnTo>
                    <a:pt x="15379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88651" y="5766168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70" h="369570">
                  <a:moveTo>
                    <a:pt x="369328" y="184670"/>
                  </a:moveTo>
                  <a:lnTo>
                    <a:pt x="362732" y="233759"/>
                  </a:lnTo>
                  <a:lnTo>
                    <a:pt x="344116" y="277869"/>
                  </a:lnTo>
                  <a:lnTo>
                    <a:pt x="315240" y="315242"/>
                  </a:lnTo>
                  <a:lnTo>
                    <a:pt x="277866" y="344116"/>
                  </a:lnTo>
                  <a:lnTo>
                    <a:pt x="233751" y="362732"/>
                  </a:lnTo>
                  <a:lnTo>
                    <a:pt x="184658" y="369328"/>
                  </a:lnTo>
                  <a:lnTo>
                    <a:pt x="135569" y="362732"/>
                  </a:lnTo>
                  <a:lnTo>
                    <a:pt x="91458" y="344116"/>
                  </a:lnTo>
                  <a:lnTo>
                    <a:pt x="54086" y="315242"/>
                  </a:lnTo>
                  <a:lnTo>
                    <a:pt x="25211" y="277869"/>
                  </a:lnTo>
                  <a:lnTo>
                    <a:pt x="6596" y="233759"/>
                  </a:lnTo>
                  <a:lnTo>
                    <a:pt x="0" y="184670"/>
                  </a:lnTo>
                  <a:lnTo>
                    <a:pt x="6596" y="135576"/>
                  </a:lnTo>
                  <a:lnTo>
                    <a:pt x="25211" y="91462"/>
                  </a:lnTo>
                  <a:lnTo>
                    <a:pt x="54086" y="54087"/>
                  </a:lnTo>
                  <a:lnTo>
                    <a:pt x="91458" y="25212"/>
                  </a:lnTo>
                  <a:lnTo>
                    <a:pt x="135569" y="6596"/>
                  </a:lnTo>
                  <a:lnTo>
                    <a:pt x="184658" y="0"/>
                  </a:lnTo>
                  <a:lnTo>
                    <a:pt x="233751" y="6596"/>
                  </a:lnTo>
                  <a:lnTo>
                    <a:pt x="277866" y="25212"/>
                  </a:lnTo>
                  <a:lnTo>
                    <a:pt x="315240" y="54087"/>
                  </a:lnTo>
                  <a:lnTo>
                    <a:pt x="344116" y="91462"/>
                  </a:lnTo>
                  <a:lnTo>
                    <a:pt x="362732" y="135576"/>
                  </a:lnTo>
                  <a:lnTo>
                    <a:pt x="369328" y="18467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70769" y="5396839"/>
              <a:ext cx="5080" cy="364490"/>
            </a:xfrm>
            <a:custGeom>
              <a:avLst/>
              <a:gdLst/>
              <a:ahLst/>
              <a:cxnLst/>
              <a:rect l="l" t="t" r="r" b="b"/>
              <a:pathLst>
                <a:path w="5079" h="364489">
                  <a:moveTo>
                    <a:pt x="5080" y="295465"/>
                  </a:moveTo>
                  <a:lnTo>
                    <a:pt x="4838" y="295465"/>
                  </a:lnTo>
                  <a:lnTo>
                    <a:pt x="4838" y="0"/>
                  </a:lnTo>
                  <a:lnTo>
                    <a:pt x="228" y="0"/>
                  </a:lnTo>
                  <a:lnTo>
                    <a:pt x="228" y="295465"/>
                  </a:lnTo>
                  <a:lnTo>
                    <a:pt x="0" y="295465"/>
                  </a:lnTo>
                  <a:lnTo>
                    <a:pt x="0" y="364248"/>
                  </a:lnTo>
                  <a:lnTo>
                    <a:pt x="2540" y="364248"/>
                  </a:lnTo>
                  <a:lnTo>
                    <a:pt x="5080" y="364261"/>
                  </a:lnTo>
                  <a:lnTo>
                    <a:pt x="5080" y="295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54843" y="569229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0" y="0"/>
                  </a:lnTo>
                  <a:lnTo>
                    <a:pt x="18465" y="73875"/>
                  </a:lnTo>
                  <a:lnTo>
                    <a:pt x="3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54843" y="569229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18465" y="73875"/>
                  </a:lnTo>
                  <a:lnTo>
                    <a:pt x="0" y="0"/>
                  </a:lnTo>
                  <a:lnTo>
                    <a:pt x="36944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70769" y="6135509"/>
              <a:ext cx="5080" cy="364490"/>
            </a:xfrm>
            <a:custGeom>
              <a:avLst/>
              <a:gdLst/>
              <a:ahLst/>
              <a:cxnLst/>
              <a:rect l="l" t="t" r="r" b="b"/>
              <a:pathLst>
                <a:path w="5079" h="364489">
                  <a:moveTo>
                    <a:pt x="5080" y="295478"/>
                  </a:moveTo>
                  <a:lnTo>
                    <a:pt x="4838" y="295478"/>
                  </a:lnTo>
                  <a:lnTo>
                    <a:pt x="4838" y="0"/>
                  </a:lnTo>
                  <a:lnTo>
                    <a:pt x="228" y="0"/>
                  </a:lnTo>
                  <a:lnTo>
                    <a:pt x="228" y="295478"/>
                  </a:lnTo>
                  <a:lnTo>
                    <a:pt x="0" y="295478"/>
                  </a:lnTo>
                  <a:lnTo>
                    <a:pt x="0" y="364248"/>
                  </a:lnTo>
                  <a:lnTo>
                    <a:pt x="2540" y="364248"/>
                  </a:lnTo>
                  <a:lnTo>
                    <a:pt x="5080" y="364261"/>
                  </a:lnTo>
                  <a:lnTo>
                    <a:pt x="5080" y="295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54843" y="6430974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0" y="0"/>
                  </a:lnTo>
                  <a:lnTo>
                    <a:pt x="18465" y="73863"/>
                  </a:lnTo>
                  <a:lnTo>
                    <a:pt x="36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054843" y="6430974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4" h="74295">
                  <a:moveTo>
                    <a:pt x="36944" y="0"/>
                  </a:moveTo>
                  <a:lnTo>
                    <a:pt x="18465" y="73863"/>
                  </a:lnTo>
                  <a:lnTo>
                    <a:pt x="0" y="0"/>
                  </a:lnTo>
                  <a:lnTo>
                    <a:pt x="36944" y="0"/>
                  </a:lnTo>
                  <a:close/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519309" y="1334122"/>
            <a:ext cx="1292860" cy="369570"/>
          </a:xfrm>
          <a:prstGeom prst="rect">
            <a:avLst/>
          </a:prstGeom>
          <a:ln w="4616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580"/>
              </a:spcBef>
            </a:pPr>
            <a:r>
              <a:rPr sz="1600" i="1" spc="140" dirty="0">
                <a:latin typeface="Cambria"/>
                <a:cs typeface="Cambria"/>
              </a:rPr>
              <a:t>d:</a:t>
            </a:r>
            <a:r>
              <a:rPr sz="1600" i="1" spc="245" dirty="0">
                <a:latin typeface="Cambria"/>
                <a:cs typeface="Cambria"/>
              </a:rPr>
              <a:t> </a:t>
            </a:r>
            <a:r>
              <a:rPr sz="1600" spc="70" dirty="0">
                <a:latin typeface="Tahoma"/>
                <a:cs typeface="Tahoma"/>
              </a:rPr>
              <a:t>a=b+c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953934" y="2595612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ahoma"/>
                <a:cs typeface="Tahoma"/>
              </a:rPr>
              <a:t>S1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53934" y="3149562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ahoma"/>
                <a:cs typeface="Tahoma"/>
              </a:rPr>
              <a:t>S2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584634" y="4349888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ahoma"/>
                <a:cs typeface="Tahoma"/>
              </a:rPr>
              <a:t>S1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23315" y="4349888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ahoma"/>
                <a:cs typeface="Tahoma"/>
              </a:rPr>
              <a:t>S2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953934" y="5827291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ahoma"/>
                <a:cs typeface="Tahoma"/>
              </a:rPr>
              <a:t>S1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25973" y="1114437"/>
            <a:ext cx="624840" cy="61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000"/>
              </a:lnSpc>
              <a:spcBef>
                <a:spcPts val="95"/>
              </a:spcBef>
            </a:pPr>
            <a:r>
              <a:rPr sz="1350" dirty="0">
                <a:latin typeface="Microsoft Sans Serif"/>
                <a:cs typeface="Microsoft Sans Serif"/>
              </a:rPr>
              <a:t>gen[S]=  </a:t>
            </a:r>
            <a:r>
              <a:rPr sz="1350" spc="-15" dirty="0">
                <a:latin typeface="Microsoft Sans Serif"/>
                <a:cs typeface="Microsoft Sans Serif"/>
              </a:rPr>
              <a:t>kill[S]=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125973" y="1860363"/>
            <a:ext cx="21545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05865" algn="l"/>
              </a:tabLst>
            </a:pPr>
            <a:r>
              <a:rPr sz="1350" dirty="0">
                <a:latin typeface="Microsoft Sans Serif"/>
                <a:cs typeface="Microsoft Sans Serif"/>
              </a:rPr>
              <a:t>out[S]=gen[S]	</a:t>
            </a:r>
            <a:r>
              <a:rPr sz="1350" spc="-5" dirty="0">
                <a:latin typeface="Microsoft Sans Serif"/>
                <a:cs typeface="Microsoft Sans Serif"/>
              </a:rPr>
              <a:t>(in[S]-kill[S])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125901" y="2211767"/>
            <a:ext cx="2645410" cy="6140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350645" algn="l"/>
              </a:tabLst>
            </a:pPr>
            <a:r>
              <a:rPr sz="1350" dirty="0">
                <a:latin typeface="Microsoft Sans Serif"/>
                <a:cs typeface="Microsoft Sans Serif"/>
              </a:rPr>
              <a:t>gen[S]=gen[S2]	(gen[S1]-kill[S2])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73480" algn="l"/>
              </a:tabLst>
            </a:pPr>
            <a:r>
              <a:rPr sz="1350" spc="-15" dirty="0">
                <a:latin typeface="Microsoft Sans Serif"/>
                <a:cs typeface="Microsoft Sans Serif"/>
              </a:rPr>
              <a:t>kill[S]=kill[S2]	</a:t>
            </a:r>
            <a:r>
              <a:rPr sz="1350" dirty="0">
                <a:latin typeface="Microsoft Sans Serif"/>
                <a:cs typeface="Microsoft Sans Serif"/>
              </a:rPr>
              <a:t>(kill[S1]-gen[S2])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125903" y="2871593"/>
            <a:ext cx="1123315" cy="908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000"/>
              </a:lnSpc>
              <a:spcBef>
                <a:spcPts val="95"/>
              </a:spcBef>
            </a:pPr>
            <a:r>
              <a:rPr sz="1350" spc="-5" dirty="0">
                <a:latin typeface="Microsoft Sans Serif"/>
                <a:cs typeface="Microsoft Sans Serif"/>
              </a:rPr>
              <a:t>in[S1]=in[S] 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in[S2]=out[S1] </a:t>
            </a:r>
            <a:r>
              <a:rPr sz="1350" spc="-34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out[S]=out[S2]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125901" y="3899183"/>
            <a:ext cx="1958339" cy="127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95"/>
              </a:spcBef>
              <a:tabLst>
                <a:tab pos="1173480" algn="l"/>
                <a:tab pos="1350645" algn="l"/>
              </a:tabLst>
            </a:pPr>
            <a:r>
              <a:rPr sz="1350" dirty="0">
                <a:latin typeface="Microsoft Sans Serif"/>
                <a:cs typeface="Microsoft Sans Serif"/>
              </a:rPr>
              <a:t>gen[S]=gen[S1]	gen[S2]  </a:t>
            </a:r>
            <a:r>
              <a:rPr sz="1350" spc="-15" dirty="0">
                <a:latin typeface="Microsoft Sans Serif"/>
                <a:cs typeface="Microsoft Sans Serif"/>
              </a:rPr>
              <a:t>kill[S]=kill[S1]	kill[S2]</a:t>
            </a:r>
            <a:endParaRPr sz="1350">
              <a:latin typeface="Microsoft Sans Serif"/>
              <a:cs typeface="Microsoft Sans Serif"/>
            </a:endParaRPr>
          </a:p>
          <a:p>
            <a:pPr marL="12700" marR="149860">
              <a:lnSpc>
                <a:spcPct val="143000"/>
              </a:lnSpc>
              <a:spcBef>
                <a:spcPts val="555"/>
              </a:spcBef>
              <a:tabLst>
                <a:tab pos="1252855" algn="l"/>
              </a:tabLst>
            </a:pPr>
            <a:r>
              <a:rPr sz="1350" spc="-5" dirty="0">
                <a:latin typeface="Microsoft Sans Serif"/>
                <a:cs typeface="Microsoft Sans Serif"/>
              </a:rPr>
              <a:t>in[S1]=in[S2]=in[S] </a:t>
            </a:r>
            <a:r>
              <a:rPr sz="1350" dirty="0">
                <a:latin typeface="Microsoft Sans Serif"/>
                <a:cs typeface="Microsoft Sans Serif"/>
              </a:rPr>
              <a:t> out[S]=out[S1]	out[S2]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125901" y="5290190"/>
            <a:ext cx="1219200" cy="61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000"/>
              </a:lnSpc>
              <a:spcBef>
                <a:spcPts val="95"/>
              </a:spcBef>
            </a:pPr>
            <a:r>
              <a:rPr sz="1350" dirty="0">
                <a:latin typeface="Microsoft Sans Serif"/>
                <a:cs typeface="Microsoft Sans Serif"/>
              </a:rPr>
              <a:t>gen[S]=gen[S1]  </a:t>
            </a:r>
            <a:r>
              <a:rPr sz="1350" spc="-15" dirty="0">
                <a:latin typeface="Microsoft Sans Serif"/>
                <a:cs typeface="Microsoft Sans Serif"/>
              </a:rPr>
              <a:t>kill[S]=kill[S1]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25901" y="5948786"/>
            <a:ext cx="1651000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42900"/>
              </a:lnSpc>
              <a:spcBef>
                <a:spcPts val="100"/>
              </a:spcBef>
              <a:tabLst>
                <a:tab pos="1042669" algn="l"/>
              </a:tabLst>
            </a:pPr>
            <a:r>
              <a:rPr sz="1350" spc="-5" dirty="0">
                <a:latin typeface="Microsoft Sans Serif"/>
                <a:cs typeface="Microsoft Sans Serif"/>
              </a:rPr>
              <a:t>in[S1]=in[S</a:t>
            </a:r>
            <a:r>
              <a:rPr sz="1350" dirty="0">
                <a:latin typeface="Microsoft Sans Serif"/>
                <a:cs typeface="Microsoft Sans Serif"/>
              </a:rPr>
              <a:t>]	gen[S1]  out[S]=out[S1]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95" name="object 9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962682"/>
            <a:ext cx="525843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Reaching</a:t>
            </a:r>
            <a:r>
              <a:rPr spc="-15" dirty="0"/>
              <a:t> </a:t>
            </a:r>
            <a:r>
              <a:rPr spc="5" dirty="0"/>
              <a:t>definitions</a:t>
            </a:r>
            <a:r>
              <a:rPr spc="-10" dirty="0"/>
              <a:t> </a:t>
            </a:r>
            <a:r>
              <a:rPr spc="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0561" y="1970886"/>
            <a:ext cx="1472565" cy="34829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13080">
              <a:lnSpc>
                <a:spcPct val="103000"/>
              </a:lnSpc>
              <a:spcBef>
                <a:spcPts val="60"/>
              </a:spcBef>
            </a:pPr>
            <a:r>
              <a:rPr sz="2000" spc="-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-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1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j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endParaRPr sz="2000" dirty="0">
              <a:latin typeface="Microsoft Sans Serif"/>
              <a:cs typeface="Microsoft Sans Serif"/>
            </a:endParaRPr>
          </a:p>
          <a:p>
            <a:pPr marL="12700" marR="728980">
              <a:lnSpc>
                <a:spcPct val="103000"/>
              </a:lnSpc>
              <a:spcBef>
                <a:spcPts val="10"/>
              </a:spcBef>
            </a:pP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u1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do</a:t>
            </a:r>
            <a:endParaRPr sz="2000" dirty="0">
              <a:latin typeface="Microsoft Sans Serif"/>
              <a:cs typeface="Microsoft Sans Serif"/>
            </a:endParaRPr>
          </a:p>
          <a:p>
            <a:pPr marL="346075" marR="270510" algn="just">
              <a:lnSpc>
                <a:spcPct val="103299"/>
              </a:lnSpc>
              <a:spcBef>
                <a:spcPts val="5"/>
              </a:spcBef>
            </a:pPr>
            <a:r>
              <a:rPr sz="2000" spc="-5" dirty="0">
                <a:latin typeface="Microsoft Sans Serif"/>
                <a:cs typeface="Microsoft Sans Serif"/>
              </a:rPr>
              <a:t>i </a:t>
            </a:r>
            <a:r>
              <a:rPr sz="2000" spc="15" dirty="0">
                <a:latin typeface="Microsoft Sans Serif"/>
                <a:cs typeface="Microsoft Sans Serif"/>
              </a:rPr>
              <a:t>= </a:t>
            </a:r>
            <a:r>
              <a:rPr sz="2000" spc="-5" dirty="0">
                <a:latin typeface="Microsoft Sans Serif"/>
                <a:cs typeface="Microsoft Sans Serif"/>
              </a:rPr>
              <a:t>i </a:t>
            </a:r>
            <a:r>
              <a:rPr sz="2000" spc="15" dirty="0">
                <a:latin typeface="Microsoft Sans Serif"/>
                <a:cs typeface="Microsoft Sans Serif"/>
              </a:rPr>
              <a:t>+ 1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j </a:t>
            </a:r>
            <a:r>
              <a:rPr sz="2000" spc="15" dirty="0">
                <a:latin typeface="Microsoft Sans Serif"/>
                <a:cs typeface="Microsoft Sans Serif"/>
              </a:rPr>
              <a:t>= </a:t>
            </a:r>
            <a:r>
              <a:rPr sz="2000" spc="-5" dirty="0">
                <a:latin typeface="Microsoft Sans Serif"/>
                <a:cs typeface="Microsoft Sans Serif"/>
              </a:rPr>
              <a:t>j </a:t>
            </a:r>
            <a:r>
              <a:rPr sz="2000" spc="10" dirty="0">
                <a:latin typeface="Microsoft Sans Serif"/>
                <a:cs typeface="Microsoft Sans Serif"/>
              </a:rPr>
              <a:t>- </a:t>
            </a:r>
            <a:r>
              <a:rPr sz="2000" spc="15" dirty="0">
                <a:latin typeface="Microsoft Sans Serif"/>
                <a:cs typeface="Microsoft Sans Serif"/>
              </a:rPr>
              <a:t>1 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(e1)</a:t>
            </a:r>
          </a:p>
          <a:p>
            <a:pPr marL="346075" marR="131445" indent="261620" algn="just">
              <a:lnSpc>
                <a:spcPct val="103000"/>
              </a:lnSpc>
              <a:spcBef>
                <a:spcPts val="15"/>
              </a:spcBef>
            </a:pP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u2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else</a:t>
            </a:r>
            <a:endParaRPr sz="2000" dirty="0">
              <a:latin typeface="Microsoft Sans Serif"/>
              <a:cs typeface="Microsoft Sans Serif"/>
            </a:endParaRPr>
          </a:p>
          <a:p>
            <a:pPr marL="346075" marR="5080" indent="261620" algn="just">
              <a:lnSpc>
                <a:spcPct val="103000"/>
              </a:lnSpc>
              <a:spcBef>
                <a:spcPts val="10"/>
              </a:spcBef>
            </a:pPr>
            <a:r>
              <a:rPr sz="2000" spc="-5" dirty="0">
                <a:latin typeface="Microsoft Sans Serif"/>
                <a:cs typeface="Microsoft Sans Serif"/>
              </a:rPr>
              <a:t>i </a:t>
            </a:r>
            <a:r>
              <a:rPr sz="2000" spc="15" dirty="0">
                <a:latin typeface="Microsoft Sans Serif"/>
                <a:cs typeface="Microsoft Sans Serif"/>
              </a:rPr>
              <a:t>= </a:t>
            </a:r>
            <a:r>
              <a:rPr sz="2000" spc="10" dirty="0">
                <a:latin typeface="Microsoft Sans Serif"/>
                <a:cs typeface="Microsoft Sans Serif"/>
              </a:rPr>
              <a:t>u3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while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(e2)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296161" y="5728058"/>
            <a:ext cx="8162925" cy="924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90"/>
              </a:spcBef>
            </a:pPr>
            <a:r>
              <a:rPr sz="2000" spc="10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reality,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dataflow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analysis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often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performed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granularity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blocks</a:t>
            </a:r>
            <a:r>
              <a:rPr sz="2000" spc="5" dirty="0">
                <a:latin typeface="Microsoft Sans Serif"/>
                <a:cs typeface="Microsoft Sans Serif"/>
              </a:rPr>
              <a:t> rather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39" name="object 39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28E6AFD0-3B6A-4916-83C6-E14E4E58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88" y="1754194"/>
            <a:ext cx="4058411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35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689" y="750845"/>
            <a:ext cx="594423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Reaching</a:t>
            </a:r>
            <a:r>
              <a:rPr spc="-10" dirty="0"/>
              <a:t> </a:t>
            </a:r>
            <a:r>
              <a:rPr spc="5" dirty="0"/>
              <a:t>definitions:</a:t>
            </a:r>
            <a:r>
              <a:rPr spc="190" dirty="0"/>
              <a:t> </a:t>
            </a:r>
            <a:r>
              <a:rPr spc="15" dirty="0"/>
              <a:t>an</a:t>
            </a:r>
            <a:r>
              <a:rPr spc="-5" dirty="0"/>
              <a:t> </a:t>
            </a:r>
            <a:r>
              <a:rPr spc="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86095" y="2215794"/>
            <a:ext cx="2617470" cy="1904364"/>
            <a:chOff x="3186095" y="2215794"/>
            <a:chExt cx="2617470" cy="1904364"/>
          </a:xfrm>
        </p:grpSpPr>
        <p:sp>
          <p:nvSpPr>
            <p:cNvPr id="4" name="object 4"/>
            <p:cNvSpPr/>
            <p:nvPr/>
          </p:nvSpPr>
          <p:spPr>
            <a:xfrm>
              <a:off x="4493653" y="2518041"/>
              <a:ext cx="906780" cy="403225"/>
            </a:xfrm>
            <a:custGeom>
              <a:avLst/>
              <a:gdLst/>
              <a:ahLst/>
              <a:cxnLst/>
              <a:rect l="l" t="t" r="r" b="b"/>
              <a:pathLst>
                <a:path w="906779" h="403225">
                  <a:moveTo>
                    <a:pt x="0" y="0"/>
                  </a:moveTo>
                  <a:lnTo>
                    <a:pt x="0" y="402998"/>
                  </a:lnTo>
                  <a:lnTo>
                    <a:pt x="906748" y="402998"/>
                  </a:lnTo>
                  <a:lnTo>
                    <a:pt x="906748" y="0"/>
                  </a:lnTo>
                  <a:lnTo>
                    <a:pt x="0" y="0"/>
                  </a:lnTo>
                  <a:close/>
                </a:path>
              </a:pathLst>
            </a:custGeom>
            <a:ln w="5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4491" y="2215794"/>
              <a:ext cx="5080" cy="287020"/>
            </a:xfrm>
            <a:custGeom>
              <a:avLst/>
              <a:gdLst/>
              <a:ahLst/>
              <a:cxnLst/>
              <a:rect l="l" t="t" r="r" b="b"/>
              <a:pathLst>
                <a:path w="5079" h="287019">
                  <a:moveTo>
                    <a:pt x="5067" y="210908"/>
                  </a:moveTo>
                  <a:lnTo>
                    <a:pt x="5054" y="0"/>
                  </a:lnTo>
                  <a:lnTo>
                    <a:pt x="12" y="0"/>
                  </a:lnTo>
                  <a:lnTo>
                    <a:pt x="12" y="210908"/>
                  </a:lnTo>
                  <a:lnTo>
                    <a:pt x="0" y="286435"/>
                  </a:lnTo>
                  <a:lnTo>
                    <a:pt x="2540" y="286435"/>
                  </a:lnTo>
                  <a:lnTo>
                    <a:pt x="5067" y="286423"/>
                  </a:lnTo>
                  <a:lnTo>
                    <a:pt x="5067" y="210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6876" y="2426690"/>
              <a:ext cx="40640" cy="80645"/>
            </a:xfrm>
            <a:custGeom>
              <a:avLst/>
              <a:gdLst/>
              <a:ahLst/>
              <a:cxnLst/>
              <a:rect l="l" t="t" r="r" b="b"/>
              <a:pathLst>
                <a:path w="40639" h="80644">
                  <a:moveTo>
                    <a:pt x="40297" y="0"/>
                  </a:moveTo>
                  <a:lnTo>
                    <a:pt x="0" y="0"/>
                  </a:lnTo>
                  <a:lnTo>
                    <a:pt x="20154" y="80606"/>
                  </a:lnTo>
                  <a:lnTo>
                    <a:pt x="402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26876" y="2426690"/>
              <a:ext cx="40640" cy="80645"/>
            </a:xfrm>
            <a:custGeom>
              <a:avLst/>
              <a:gdLst/>
              <a:ahLst/>
              <a:cxnLst/>
              <a:rect l="l" t="t" r="r" b="b"/>
              <a:pathLst>
                <a:path w="40639" h="80644">
                  <a:moveTo>
                    <a:pt x="0" y="0"/>
                  </a:moveTo>
                  <a:lnTo>
                    <a:pt x="20154" y="80606"/>
                  </a:lnTo>
                  <a:lnTo>
                    <a:pt x="40297" y="0"/>
                  </a:lnTo>
                  <a:lnTo>
                    <a:pt x="0" y="0"/>
                  </a:lnTo>
                  <a:close/>
                </a:path>
              </a:pathLst>
            </a:custGeom>
            <a:ln w="5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00664" y="2921038"/>
              <a:ext cx="946785" cy="299085"/>
            </a:xfrm>
            <a:custGeom>
              <a:avLst/>
              <a:gdLst/>
              <a:ahLst/>
              <a:cxnLst/>
              <a:rect l="l" t="t" r="r" b="b"/>
              <a:pathLst>
                <a:path w="946785" h="299085">
                  <a:moveTo>
                    <a:pt x="946366" y="0"/>
                  </a:moveTo>
                  <a:lnTo>
                    <a:pt x="138124" y="255232"/>
                  </a:lnTo>
                </a:path>
                <a:path w="946785" h="299085">
                  <a:moveTo>
                    <a:pt x="138124" y="255232"/>
                  </a:moveTo>
                  <a:lnTo>
                    <a:pt x="0" y="298850"/>
                  </a:lnTo>
                </a:path>
              </a:pathLst>
            </a:custGeom>
            <a:ln w="5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9979" y="3176269"/>
              <a:ext cx="83185" cy="43815"/>
            </a:xfrm>
            <a:custGeom>
              <a:avLst/>
              <a:gdLst/>
              <a:ahLst/>
              <a:cxnLst/>
              <a:rect l="l" t="t" r="r" b="b"/>
              <a:pathLst>
                <a:path w="83185" h="43814">
                  <a:moveTo>
                    <a:pt x="82613" y="38290"/>
                  </a:moveTo>
                  <a:lnTo>
                    <a:pt x="70523" y="0"/>
                  </a:lnTo>
                  <a:lnTo>
                    <a:pt x="0" y="43662"/>
                  </a:lnTo>
                  <a:lnTo>
                    <a:pt x="82613" y="38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99979" y="3176269"/>
              <a:ext cx="83185" cy="43815"/>
            </a:xfrm>
            <a:custGeom>
              <a:avLst/>
              <a:gdLst/>
              <a:ahLst/>
              <a:cxnLst/>
              <a:rect l="l" t="t" r="r" b="b"/>
              <a:pathLst>
                <a:path w="83185" h="43814">
                  <a:moveTo>
                    <a:pt x="70523" y="0"/>
                  </a:moveTo>
                  <a:lnTo>
                    <a:pt x="0" y="43662"/>
                  </a:lnTo>
                  <a:lnTo>
                    <a:pt x="82613" y="38290"/>
                  </a:lnTo>
                  <a:lnTo>
                    <a:pt x="70523" y="0"/>
                  </a:lnTo>
                  <a:close/>
                </a:path>
              </a:pathLst>
            </a:custGeom>
            <a:ln w="5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94880" y="2921038"/>
              <a:ext cx="5080" cy="715010"/>
            </a:xfrm>
            <a:custGeom>
              <a:avLst/>
              <a:gdLst/>
              <a:ahLst/>
              <a:cxnLst/>
              <a:rect l="l" t="t" r="r" b="b"/>
              <a:pathLst>
                <a:path w="5079" h="715010">
                  <a:moveTo>
                    <a:pt x="5038" y="714654"/>
                  </a:moveTo>
                  <a:lnTo>
                    <a:pt x="5038" y="0"/>
                  </a:lnTo>
                  <a:lnTo>
                    <a:pt x="0" y="0"/>
                  </a:lnTo>
                  <a:lnTo>
                    <a:pt x="0" y="714654"/>
                  </a:lnTo>
                  <a:lnTo>
                    <a:pt x="5038" y="714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3653" y="3727043"/>
              <a:ext cx="906780" cy="201930"/>
            </a:xfrm>
            <a:custGeom>
              <a:avLst/>
              <a:gdLst/>
              <a:ahLst/>
              <a:cxnLst/>
              <a:rect l="l" t="t" r="r" b="b"/>
              <a:pathLst>
                <a:path w="906779" h="201929">
                  <a:moveTo>
                    <a:pt x="0" y="0"/>
                  </a:moveTo>
                  <a:lnTo>
                    <a:pt x="0" y="201499"/>
                  </a:lnTo>
                  <a:lnTo>
                    <a:pt x="906748" y="201499"/>
                  </a:lnTo>
                  <a:lnTo>
                    <a:pt x="906748" y="0"/>
                  </a:lnTo>
                  <a:lnTo>
                    <a:pt x="0" y="0"/>
                  </a:lnTo>
                  <a:close/>
                </a:path>
              </a:pathLst>
            </a:custGeom>
            <a:ln w="5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859" y="3635705"/>
              <a:ext cx="5080" cy="75565"/>
            </a:xfrm>
            <a:custGeom>
              <a:avLst/>
              <a:gdLst/>
              <a:ahLst/>
              <a:cxnLst/>
              <a:rect l="l" t="t" r="r" b="b"/>
              <a:pathLst>
                <a:path w="5079" h="75564">
                  <a:moveTo>
                    <a:pt x="5067" y="0"/>
                  </a:moveTo>
                  <a:lnTo>
                    <a:pt x="2540" y="0"/>
                  </a:lnTo>
                  <a:lnTo>
                    <a:pt x="0" y="0"/>
                  </a:lnTo>
                  <a:lnTo>
                    <a:pt x="0" y="75514"/>
                  </a:lnTo>
                  <a:lnTo>
                    <a:pt x="2540" y="75514"/>
                  </a:lnTo>
                  <a:lnTo>
                    <a:pt x="5067" y="75526"/>
                  </a:lnTo>
                  <a:lnTo>
                    <a:pt x="50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7257" y="3635692"/>
              <a:ext cx="40640" cy="80645"/>
            </a:xfrm>
            <a:custGeom>
              <a:avLst/>
              <a:gdLst/>
              <a:ahLst/>
              <a:cxnLst/>
              <a:rect l="l" t="t" r="r" b="b"/>
              <a:pathLst>
                <a:path w="40639" h="80645">
                  <a:moveTo>
                    <a:pt x="40297" y="0"/>
                  </a:moveTo>
                  <a:lnTo>
                    <a:pt x="0" y="0"/>
                  </a:lnTo>
                  <a:lnTo>
                    <a:pt x="20142" y="80606"/>
                  </a:lnTo>
                  <a:lnTo>
                    <a:pt x="402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7257" y="3635692"/>
              <a:ext cx="40640" cy="80645"/>
            </a:xfrm>
            <a:custGeom>
              <a:avLst/>
              <a:gdLst/>
              <a:ahLst/>
              <a:cxnLst/>
              <a:rect l="l" t="t" r="r" b="b"/>
              <a:pathLst>
                <a:path w="40639" h="80645">
                  <a:moveTo>
                    <a:pt x="0" y="0"/>
                  </a:moveTo>
                  <a:lnTo>
                    <a:pt x="20142" y="80606"/>
                  </a:lnTo>
                  <a:lnTo>
                    <a:pt x="40297" y="0"/>
                  </a:lnTo>
                  <a:lnTo>
                    <a:pt x="0" y="0"/>
                  </a:lnTo>
                  <a:close/>
                </a:path>
              </a:pathLst>
            </a:custGeom>
            <a:ln w="5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88614" y="2251392"/>
              <a:ext cx="1454150" cy="1334135"/>
            </a:xfrm>
            <a:custGeom>
              <a:avLst/>
              <a:gdLst/>
              <a:ahLst/>
              <a:cxnLst/>
              <a:rect l="l" t="t" r="r" b="b"/>
              <a:pathLst>
                <a:path w="1454150" h="1334135">
                  <a:moveTo>
                    <a:pt x="549414" y="1173403"/>
                  </a:moveTo>
                  <a:lnTo>
                    <a:pt x="548741" y="1174064"/>
                  </a:lnTo>
                  <a:lnTo>
                    <a:pt x="546735" y="1175410"/>
                  </a:lnTo>
                  <a:lnTo>
                    <a:pt x="542696" y="1178102"/>
                  </a:lnTo>
                  <a:lnTo>
                    <a:pt x="537324" y="1182128"/>
                  </a:lnTo>
                  <a:lnTo>
                    <a:pt x="529272" y="1188173"/>
                  </a:lnTo>
                  <a:lnTo>
                    <a:pt x="518515" y="1194892"/>
                  </a:lnTo>
                  <a:lnTo>
                    <a:pt x="505752" y="1203617"/>
                  </a:lnTo>
                  <a:lnTo>
                    <a:pt x="490982" y="1213700"/>
                  </a:lnTo>
                  <a:lnTo>
                    <a:pt x="474192" y="1225118"/>
                  </a:lnTo>
                  <a:lnTo>
                    <a:pt x="456057" y="1237208"/>
                  </a:lnTo>
                  <a:lnTo>
                    <a:pt x="435902" y="1249299"/>
                  </a:lnTo>
                  <a:lnTo>
                    <a:pt x="415086" y="1262062"/>
                  </a:lnTo>
                  <a:lnTo>
                    <a:pt x="371424" y="1286243"/>
                  </a:lnTo>
                  <a:lnTo>
                    <a:pt x="326428" y="1307058"/>
                  </a:lnTo>
                  <a:lnTo>
                    <a:pt x="282092" y="1323174"/>
                  </a:lnTo>
                  <a:lnTo>
                    <a:pt x="237769" y="1332585"/>
                  </a:lnTo>
                  <a:lnTo>
                    <a:pt x="215595" y="1333931"/>
                  </a:lnTo>
                  <a:lnTo>
                    <a:pt x="194106" y="1332585"/>
                  </a:lnTo>
                  <a:lnTo>
                    <a:pt x="152463" y="1320495"/>
                  </a:lnTo>
                  <a:lnTo>
                    <a:pt x="113499" y="1293622"/>
                  </a:lnTo>
                  <a:lnTo>
                    <a:pt x="83286" y="1255344"/>
                  </a:lnTo>
                  <a:lnTo>
                    <a:pt x="62458" y="1212354"/>
                  </a:lnTo>
                  <a:lnTo>
                    <a:pt x="47015" y="1168019"/>
                  </a:lnTo>
                  <a:lnTo>
                    <a:pt x="34925" y="1126375"/>
                  </a:lnTo>
                  <a:lnTo>
                    <a:pt x="30226" y="1106906"/>
                  </a:lnTo>
                  <a:lnTo>
                    <a:pt x="25514" y="1088771"/>
                  </a:lnTo>
                  <a:lnTo>
                    <a:pt x="21488" y="1071981"/>
                  </a:lnTo>
                  <a:lnTo>
                    <a:pt x="18135" y="1055852"/>
                  </a:lnTo>
                  <a:lnTo>
                    <a:pt x="15443" y="1041082"/>
                  </a:lnTo>
                  <a:lnTo>
                    <a:pt x="12090" y="1026972"/>
                  </a:lnTo>
                  <a:lnTo>
                    <a:pt x="10071" y="1013536"/>
                  </a:lnTo>
                  <a:lnTo>
                    <a:pt x="7378" y="1000785"/>
                  </a:lnTo>
                  <a:lnTo>
                    <a:pt x="5372" y="988695"/>
                  </a:lnTo>
                  <a:lnTo>
                    <a:pt x="3352" y="975931"/>
                  </a:lnTo>
                  <a:lnTo>
                    <a:pt x="2006" y="963841"/>
                  </a:lnTo>
                  <a:lnTo>
                    <a:pt x="1333" y="950404"/>
                  </a:lnTo>
                  <a:lnTo>
                    <a:pt x="0" y="936967"/>
                  </a:lnTo>
                  <a:lnTo>
                    <a:pt x="0" y="906741"/>
                  </a:lnTo>
                  <a:lnTo>
                    <a:pt x="660" y="889279"/>
                  </a:lnTo>
                  <a:lnTo>
                    <a:pt x="5372" y="849655"/>
                  </a:lnTo>
                  <a:lnTo>
                    <a:pt x="13423" y="801966"/>
                  </a:lnTo>
                  <a:lnTo>
                    <a:pt x="27533" y="744207"/>
                  </a:lnTo>
                  <a:lnTo>
                    <a:pt x="48348" y="678383"/>
                  </a:lnTo>
                  <a:lnTo>
                    <a:pt x="77901" y="605840"/>
                  </a:lnTo>
                  <a:lnTo>
                    <a:pt x="96037" y="568896"/>
                  </a:lnTo>
                  <a:lnTo>
                    <a:pt x="114846" y="533971"/>
                  </a:lnTo>
                  <a:lnTo>
                    <a:pt x="135674" y="500392"/>
                  </a:lnTo>
                  <a:lnTo>
                    <a:pt x="176644" y="438594"/>
                  </a:lnTo>
                  <a:lnTo>
                    <a:pt x="216268" y="384860"/>
                  </a:lnTo>
                  <a:lnTo>
                    <a:pt x="251193" y="339864"/>
                  </a:lnTo>
                  <a:lnTo>
                    <a:pt x="280746" y="302920"/>
                  </a:lnTo>
                  <a:lnTo>
                    <a:pt x="294182" y="287477"/>
                  </a:lnTo>
                  <a:lnTo>
                    <a:pt x="305600" y="273367"/>
                  </a:lnTo>
                  <a:lnTo>
                    <a:pt x="316344" y="261277"/>
                  </a:lnTo>
                  <a:lnTo>
                    <a:pt x="326428" y="249859"/>
                  </a:lnTo>
                  <a:lnTo>
                    <a:pt x="335153" y="239115"/>
                  </a:lnTo>
                  <a:lnTo>
                    <a:pt x="343890" y="229704"/>
                  </a:lnTo>
                  <a:lnTo>
                    <a:pt x="351942" y="220980"/>
                  </a:lnTo>
                  <a:lnTo>
                    <a:pt x="360680" y="212242"/>
                  </a:lnTo>
                  <a:lnTo>
                    <a:pt x="368744" y="203517"/>
                  </a:lnTo>
                  <a:lnTo>
                    <a:pt x="378142" y="195453"/>
                  </a:lnTo>
                  <a:lnTo>
                    <a:pt x="387540" y="186728"/>
                  </a:lnTo>
                  <a:lnTo>
                    <a:pt x="397624" y="177990"/>
                  </a:lnTo>
                  <a:lnTo>
                    <a:pt x="409714" y="169252"/>
                  </a:lnTo>
                  <a:lnTo>
                    <a:pt x="422478" y="159181"/>
                  </a:lnTo>
                  <a:lnTo>
                    <a:pt x="437248" y="149110"/>
                  </a:lnTo>
                  <a:lnTo>
                    <a:pt x="472846" y="126949"/>
                  </a:lnTo>
                  <a:lnTo>
                    <a:pt x="517182" y="102095"/>
                  </a:lnTo>
                  <a:lnTo>
                    <a:pt x="572922" y="75222"/>
                  </a:lnTo>
                  <a:lnTo>
                    <a:pt x="638073" y="48361"/>
                  </a:lnTo>
                  <a:lnTo>
                    <a:pt x="674344" y="35598"/>
                  </a:lnTo>
                  <a:lnTo>
                    <a:pt x="711962" y="24180"/>
                  </a:lnTo>
                  <a:lnTo>
                    <a:pt x="750912" y="14770"/>
                  </a:lnTo>
                  <a:lnTo>
                    <a:pt x="792556" y="7391"/>
                  </a:lnTo>
                  <a:lnTo>
                    <a:pt x="833526" y="2692"/>
                  </a:lnTo>
                  <a:lnTo>
                    <a:pt x="873836" y="0"/>
                  </a:lnTo>
                  <a:lnTo>
                    <a:pt x="912787" y="0"/>
                  </a:lnTo>
                  <a:lnTo>
                    <a:pt x="986002" y="6045"/>
                  </a:lnTo>
                  <a:lnTo>
                    <a:pt x="1053833" y="18808"/>
                  </a:lnTo>
                  <a:lnTo>
                    <a:pt x="1116977" y="36944"/>
                  </a:lnTo>
                  <a:lnTo>
                    <a:pt x="1175410" y="59105"/>
                  </a:lnTo>
                  <a:lnTo>
                    <a:pt x="1231150" y="85305"/>
                  </a:lnTo>
                  <a:lnTo>
                    <a:pt x="1283550" y="113512"/>
                  </a:lnTo>
                  <a:lnTo>
                    <a:pt x="1331899" y="143065"/>
                  </a:lnTo>
                  <a:lnTo>
                    <a:pt x="1355420" y="157835"/>
                  </a:lnTo>
                  <a:lnTo>
                    <a:pt x="1376908" y="171945"/>
                  </a:lnTo>
                  <a:lnTo>
                    <a:pt x="1397723" y="186055"/>
                  </a:lnTo>
                  <a:lnTo>
                    <a:pt x="1416532" y="199478"/>
                  </a:lnTo>
                  <a:lnTo>
                    <a:pt x="1433995" y="211569"/>
                  </a:lnTo>
                  <a:lnTo>
                    <a:pt x="1449451" y="222986"/>
                  </a:lnTo>
                  <a:lnTo>
                    <a:pt x="1453932" y="226352"/>
                  </a:lnTo>
                </a:path>
              </a:pathLst>
            </a:custGeom>
            <a:ln w="5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7326" y="2443653"/>
              <a:ext cx="81619" cy="7018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98897" y="2296388"/>
              <a:ext cx="601980" cy="1821180"/>
            </a:xfrm>
            <a:custGeom>
              <a:avLst/>
              <a:gdLst/>
              <a:ahLst/>
              <a:cxnLst/>
              <a:rect l="l" t="t" r="r" b="b"/>
              <a:pathLst>
                <a:path w="601979" h="1821179">
                  <a:moveTo>
                    <a:pt x="0" y="1632153"/>
                  </a:moveTo>
                  <a:lnTo>
                    <a:pt x="673" y="1632826"/>
                  </a:lnTo>
                  <a:lnTo>
                    <a:pt x="2019" y="1633499"/>
                  </a:lnTo>
                  <a:lnTo>
                    <a:pt x="4038" y="1635506"/>
                  </a:lnTo>
                  <a:lnTo>
                    <a:pt x="8064" y="1638871"/>
                  </a:lnTo>
                  <a:lnTo>
                    <a:pt x="13436" y="1642897"/>
                  </a:lnTo>
                  <a:lnTo>
                    <a:pt x="20154" y="1648269"/>
                  </a:lnTo>
                  <a:lnTo>
                    <a:pt x="28879" y="1654987"/>
                  </a:lnTo>
                  <a:lnTo>
                    <a:pt x="39636" y="1663052"/>
                  </a:lnTo>
                  <a:lnTo>
                    <a:pt x="52400" y="1672450"/>
                  </a:lnTo>
                  <a:lnTo>
                    <a:pt x="66497" y="1683194"/>
                  </a:lnTo>
                  <a:lnTo>
                    <a:pt x="99415" y="1706702"/>
                  </a:lnTo>
                  <a:lnTo>
                    <a:pt x="137020" y="1731556"/>
                  </a:lnTo>
                  <a:lnTo>
                    <a:pt x="157848" y="1744319"/>
                  </a:lnTo>
                  <a:lnTo>
                    <a:pt x="178663" y="1757083"/>
                  </a:lnTo>
                  <a:lnTo>
                    <a:pt x="221653" y="1780590"/>
                  </a:lnTo>
                  <a:lnTo>
                    <a:pt x="265315" y="1800072"/>
                  </a:lnTo>
                  <a:lnTo>
                    <a:pt x="308965" y="1814169"/>
                  </a:lnTo>
                  <a:lnTo>
                    <a:pt x="351955" y="1820887"/>
                  </a:lnTo>
                  <a:lnTo>
                    <a:pt x="373456" y="1820887"/>
                  </a:lnTo>
                  <a:lnTo>
                    <a:pt x="414426" y="1812823"/>
                  </a:lnTo>
                  <a:lnTo>
                    <a:pt x="454050" y="1792681"/>
                  </a:lnTo>
                  <a:lnTo>
                    <a:pt x="491667" y="1757083"/>
                  </a:lnTo>
                  <a:lnTo>
                    <a:pt x="525246" y="1704022"/>
                  </a:lnTo>
                  <a:lnTo>
                    <a:pt x="554126" y="1632153"/>
                  </a:lnTo>
                  <a:lnTo>
                    <a:pt x="571588" y="1564309"/>
                  </a:lnTo>
                  <a:lnTo>
                    <a:pt x="584352" y="1489760"/>
                  </a:lnTo>
                  <a:lnTo>
                    <a:pt x="593090" y="1414526"/>
                  </a:lnTo>
                  <a:lnTo>
                    <a:pt x="595769" y="1376921"/>
                  </a:lnTo>
                  <a:lnTo>
                    <a:pt x="598462" y="1339977"/>
                  </a:lnTo>
                  <a:lnTo>
                    <a:pt x="599795" y="1303705"/>
                  </a:lnTo>
                  <a:lnTo>
                    <a:pt x="601141" y="1268780"/>
                  </a:lnTo>
                  <a:lnTo>
                    <a:pt x="601814" y="1234528"/>
                  </a:lnTo>
                  <a:lnTo>
                    <a:pt x="601814" y="1201610"/>
                  </a:lnTo>
                  <a:lnTo>
                    <a:pt x="601141" y="1170051"/>
                  </a:lnTo>
                  <a:lnTo>
                    <a:pt x="600468" y="1139151"/>
                  </a:lnTo>
                  <a:lnTo>
                    <a:pt x="599135" y="1108925"/>
                  </a:lnTo>
                  <a:lnTo>
                    <a:pt x="598462" y="1080719"/>
                  </a:lnTo>
                  <a:lnTo>
                    <a:pt x="596442" y="1052499"/>
                  </a:lnTo>
                  <a:lnTo>
                    <a:pt x="595096" y="1025639"/>
                  </a:lnTo>
                  <a:lnTo>
                    <a:pt x="593090" y="998766"/>
                  </a:lnTo>
                  <a:lnTo>
                    <a:pt x="591070" y="973251"/>
                  </a:lnTo>
                  <a:lnTo>
                    <a:pt x="588378" y="947724"/>
                  </a:lnTo>
                  <a:lnTo>
                    <a:pt x="586371" y="922870"/>
                  </a:lnTo>
                  <a:lnTo>
                    <a:pt x="583679" y="897343"/>
                  </a:lnTo>
                  <a:lnTo>
                    <a:pt x="580999" y="872502"/>
                  </a:lnTo>
                  <a:lnTo>
                    <a:pt x="578307" y="847648"/>
                  </a:lnTo>
                  <a:lnTo>
                    <a:pt x="574954" y="822121"/>
                  </a:lnTo>
                  <a:lnTo>
                    <a:pt x="572262" y="795921"/>
                  </a:lnTo>
                  <a:lnTo>
                    <a:pt x="568909" y="769734"/>
                  </a:lnTo>
                  <a:lnTo>
                    <a:pt x="565543" y="742861"/>
                  </a:lnTo>
                  <a:lnTo>
                    <a:pt x="561517" y="714654"/>
                  </a:lnTo>
                  <a:lnTo>
                    <a:pt x="557491" y="686447"/>
                  </a:lnTo>
                  <a:lnTo>
                    <a:pt x="553453" y="656894"/>
                  </a:lnTo>
                  <a:lnTo>
                    <a:pt x="549427" y="625995"/>
                  </a:lnTo>
                  <a:lnTo>
                    <a:pt x="544728" y="594423"/>
                  </a:lnTo>
                  <a:lnTo>
                    <a:pt x="539356" y="561517"/>
                  </a:lnTo>
                  <a:lnTo>
                    <a:pt x="533984" y="527939"/>
                  </a:lnTo>
                  <a:lnTo>
                    <a:pt x="528599" y="493001"/>
                  </a:lnTo>
                  <a:lnTo>
                    <a:pt x="522554" y="457403"/>
                  </a:lnTo>
                  <a:lnTo>
                    <a:pt x="508457" y="384200"/>
                  </a:lnTo>
                  <a:lnTo>
                    <a:pt x="500392" y="346583"/>
                  </a:lnTo>
                  <a:lnTo>
                    <a:pt x="483603" y="273367"/>
                  </a:lnTo>
                  <a:lnTo>
                    <a:pt x="475074" y="240462"/>
                  </a:lnTo>
                </a:path>
                <a:path w="601979" h="1821179">
                  <a:moveTo>
                    <a:pt x="438609" y="132994"/>
                  </a:moveTo>
                  <a:lnTo>
                    <a:pt x="408381" y="75234"/>
                  </a:lnTo>
                  <a:lnTo>
                    <a:pt x="377482" y="34937"/>
                  </a:lnTo>
                  <a:lnTo>
                    <a:pt x="345909" y="10756"/>
                  </a:lnTo>
                  <a:lnTo>
                    <a:pt x="299567" y="0"/>
                  </a:lnTo>
                  <a:lnTo>
                    <a:pt x="284124" y="2019"/>
                  </a:lnTo>
                  <a:lnTo>
                    <a:pt x="238442" y="20828"/>
                  </a:lnTo>
                  <a:lnTo>
                    <a:pt x="194119" y="54406"/>
                  </a:lnTo>
                  <a:lnTo>
                    <a:pt x="179336" y="67170"/>
                  </a:lnTo>
                  <a:lnTo>
                    <a:pt x="165239" y="81280"/>
                  </a:lnTo>
                  <a:lnTo>
                    <a:pt x="151803" y="95377"/>
                  </a:lnTo>
                  <a:lnTo>
                    <a:pt x="138366" y="110159"/>
                  </a:lnTo>
                  <a:lnTo>
                    <a:pt x="125603" y="124929"/>
                  </a:lnTo>
                  <a:lnTo>
                    <a:pt x="118692" y="132994"/>
                  </a:lnTo>
                </a:path>
                <a:path w="601979" h="1821179">
                  <a:moveTo>
                    <a:pt x="475074" y="240462"/>
                  </a:moveTo>
                  <a:lnTo>
                    <a:pt x="474205" y="237109"/>
                  </a:lnTo>
                  <a:lnTo>
                    <a:pt x="464121" y="203517"/>
                  </a:lnTo>
                  <a:lnTo>
                    <a:pt x="453377" y="171284"/>
                  </a:lnTo>
                  <a:lnTo>
                    <a:pt x="446960" y="154483"/>
                  </a:lnTo>
                </a:path>
                <a:path w="601979" h="1821179">
                  <a:moveTo>
                    <a:pt x="446960" y="154483"/>
                  </a:moveTo>
                  <a:lnTo>
                    <a:pt x="439267" y="134340"/>
                  </a:lnTo>
                  <a:lnTo>
                    <a:pt x="438609" y="132994"/>
                  </a:lnTo>
                </a:path>
              </a:pathLst>
            </a:custGeom>
            <a:ln w="5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2804" y="2426863"/>
              <a:ext cx="67304" cy="8429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493653" y="1510550"/>
            <a:ext cx="906780" cy="705485"/>
          </a:xfrm>
          <a:prstGeom prst="rect">
            <a:avLst/>
          </a:prstGeom>
          <a:ln w="5038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35"/>
              </a:spcBef>
            </a:pPr>
            <a:r>
              <a:rPr sz="1250" spc="5" dirty="0">
                <a:latin typeface="Microsoft Sans Serif"/>
                <a:cs typeface="Microsoft Sans Serif"/>
              </a:rPr>
              <a:t>d1:</a:t>
            </a:r>
            <a:r>
              <a:rPr sz="1250" spc="-5" dirty="0">
                <a:latin typeface="Microsoft Sans Serif"/>
                <a:cs typeface="Microsoft Sans Serif"/>
              </a:rPr>
              <a:t> i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15" dirty="0">
                <a:latin typeface="Microsoft Sans Serif"/>
                <a:cs typeface="Microsoft Sans Serif"/>
              </a:rPr>
              <a:t>m</a:t>
            </a:r>
            <a:r>
              <a:rPr sz="1250" spc="-5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−1 </a:t>
            </a:r>
            <a:r>
              <a:rPr sz="1250" spc="-315" dirty="0">
                <a:latin typeface="Microsoft Sans Serif"/>
                <a:cs typeface="Microsoft Sans Serif"/>
              </a:rPr>
              <a:t> </a:t>
            </a:r>
            <a:r>
              <a:rPr sz="1250" spc="5" dirty="0">
                <a:latin typeface="Microsoft Sans Serif"/>
                <a:cs typeface="Microsoft Sans Serif"/>
              </a:rPr>
              <a:t>d2: </a:t>
            </a:r>
            <a:r>
              <a:rPr sz="1250" spc="-5" dirty="0">
                <a:latin typeface="Microsoft Sans Serif"/>
                <a:cs typeface="Microsoft Sans Serif"/>
              </a:rPr>
              <a:t>j</a:t>
            </a:r>
            <a:r>
              <a:rPr sz="1250" spc="10" dirty="0">
                <a:latin typeface="Microsoft Sans Serif"/>
                <a:cs typeface="Microsoft Sans Serif"/>
              </a:rPr>
              <a:t> = n</a:t>
            </a:r>
            <a:endParaRPr sz="1250">
              <a:latin typeface="Microsoft Sans Serif"/>
              <a:cs typeface="Microsoft Sans Serif"/>
            </a:endParaRPr>
          </a:p>
          <a:p>
            <a:pPr marL="50165">
              <a:lnSpc>
                <a:spcPct val="100000"/>
              </a:lnSpc>
              <a:spcBef>
                <a:spcPts val="15"/>
              </a:spcBef>
            </a:pPr>
            <a:r>
              <a:rPr sz="1250" spc="5" dirty="0">
                <a:latin typeface="Microsoft Sans Serif"/>
                <a:cs typeface="Microsoft Sans Serif"/>
              </a:rPr>
              <a:t>d3:</a:t>
            </a:r>
            <a:r>
              <a:rPr sz="1250" spc="-5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a</a:t>
            </a:r>
            <a:r>
              <a:rPr sz="1250" spc="-5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5" dirty="0">
                <a:latin typeface="Microsoft Sans Serif"/>
                <a:cs typeface="Microsoft Sans Serif"/>
              </a:rPr>
              <a:t>u1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3653" y="2518041"/>
            <a:ext cx="906780" cy="403225"/>
          </a:xfrm>
          <a:prstGeom prst="rect">
            <a:avLst/>
          </a:prstGeom>
          <a:ln w="503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440"/>
              </a:lnSpc>
            </a:pPr>
            <a:r>
              <a:rPr sz="1250" spc="5" dirty="0">
                <a:latin typeface="Microsoft Sans Serif"/>
                <a:cs typeface="Microsoft Sans Serif"/>
              </a:rPr>
              <a:t>d4: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-5" dirty="0">
                <a:latin typeface="Microsoft Sans Serif"/>
                <a:cs typeface="Microsoft Sans Serif"/>
              </a:rPr>
              <a:t>i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spc="5" dirty="0">
                <a:latin typeface="Microsoft Sans Serif"/>
                <a:cs typeface="Microsoft Sans Serif"/>
              </a:rPr>
              <a:t> </a:t>
            </a:r>
            <a:r>
              <a:rPr sz="1250" spc="-5" dirty="0">
                <a:latin typeface="Microsoft Sans Serif"/>
                <a:cs typeface="Microsoft Sans Serif"/>
              </a:rPr>
              <a:t>i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+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1</a:t>
            </a:r>
            <a:endParaRPr sz="1250">
              <a:latin typeface="Microsoft Sans Serif"/>
              <a:cs typeface="Microsoft Sans Serif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sz="1250" spc="5" dirty="0">
                <a:latin typeface="Microsoft Sans Serif"/>
                <a:cs typeface="Microsoft Sans Serif"/>
              </a:rPr>
              <a:t>d5: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-5" dirty="0">
                <a:latin typeface="Microsoft Sans Serif"/>
                <a:cs typeface="Microsoft Sans Serif"/>
              </a:rPr>
              <a:t>j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spc="5" dirty="0">
                <a:latin typeface="Microsoft Sans Serif"/>
                <a:cs typeface="Microsoft Sans Serif"/>
              </a:rPr>
              <a:t> </a:t>
            </a:r>
            <a:r>
              <a:rPr sz="1250" spc="-5" dirty="0">
                <a:latin typeface="Microsoft Sans Serif"/>
                <a:cs typeface="Microsoft Sans Serif"/>
              </a:rPr>
              <a:t>j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−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1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6911" y="3223285"/>
            <a:ext cx="806450" cy="201930"/>
          </a:xfrm>
          <a:prstGeom prst="rect">
            <a:avLst/>
          </a:prstGeom>
          <a:ln w="503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440"/>
              </a:lnSpc>
            </a:pPr>
            <a:r>
              <a:rPr sz="1250" spc="5" dirty="0">
                <a:latin typeface="Microsoft Sans Serif"/>
                <a:cs typeface="Microsoft Sans Serif"/>
              </a:rPr>
              <a:t>d6:</a:t>
            </a:r>
            <a:r>
              <a:rPr sz="1250" spc="-5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a</a:t>
            </a:r>
            <a:r>
              <a:rPr sz="1250" spc="-5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spc="-5" dirty="0">
                <a:latin typeface="Microsoft Sans Serif"/>
                <a:cs typeface="Microsoft Sans Serif"/>
              </a:rPr>
              <a:t> </a:t>
            </a:r>
            <a:r>
              <a:rPr sz="1250" spc="5" dirty="0">
                <a:latin typeface="Microsoft Sans Serif"/>
                <a:cs typeface="Microsoft Sans Serif"/>
              </a:rPr>
              <a:t>u2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3653" y="3727043"/>
            <a:ext cx="906780" cy="201930"/>
          </a:xfrm>
          <a:prstGeom prst="rect">
            <a:avLst/>
          </a:prstGeom>
          <a:ln w="503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440"/>
              </a:lnSpc>
            </a:pPr>
            <a:r>
              <a:rPr sz="1250" spc="5" dirty="0">
                <a:latin typeface="Microsoft Sans Serif"/>
                <a:cs typeface="Microsoft Sans Serif"/>
              </a:rPr>
              <a:t>d7:</a:t>
            </a:r>
            <a:r>
              <a:rPr sz="1250" spc="-5" dirty="0">
                <a:latin typeface="Microsoft Sans Serif"/>
                <a:cs typeface="Microsoft Sans Serif"/>
              </a:rPr>
              <a:t> i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spc="-5" dirty="0">
                <a:latin typeface="Microsoft Sans Serif"/>
                <a:cs typeface="Microsoft Sans Serif"/>
              </a:rPr>
              <a:t> </a:t>
            </a:r>
            <a:r>
              <a:rPr sz="1250" spc="5" dirty="0">
                <a:latin typeface="Microsoft Sans Serif"/>
                <a:cs typeface="Microsoft Sans Serif"/>
              </a:rPr>
              <a:t>u3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81040" y="3200441"/>
            <a:ext cx="22288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 dirty="0">
                <a:latin typeface="Microsoft Sans Serif"/>
                <a:cs typeface="Microsoft Sans Serif"/>
              </a:rPr>
              <a:t>B3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29246" y="1739487"/>
            <a:ext cx="22288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 dirty="0">
                <a:latin typeface="Microsoft Sans Serif"/>
                <a:cs typeface="Microsoft Sans Serif"/>
              </a:rPr>
              <a:t>B1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29246" y="2595781"/>
            <a:ext cx="22288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 dirty="0">
                <a:latin typeface="Microsoft Sans Serif"/>
                <a:cs typeface="Microsoft Sans Serif"/>
              </a:rPr>
              <a:t>B2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29246" y="3704030"/>
            <a:ext cx="22288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 dirty="0">
                <a:latin typeface="Microsoft Sans Serif"/>
                <a:cs typeface="Microsoft Sans Serif"/>
              </a:rPr>
              <a:t>B4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92449" y="1588282"/>
            <a:ext cx="164338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latin typeface="Microsoft Sans Serif"/>
                <a:cs typeface="Microsoft Sans Serif"/>
              </a:rPr>
              <a:t>gen[B1]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5" dirty="0">
                <a:latin typeface="Microsoft Sans Serif"/>
                <a:cs typeface="Microsoft Sans Serif"/>
              </a:rPr>
              <a:t>{d1,d2,d3}</a:t>
            </a:r>
            <a:endParaRPr sz="1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Microsoft Sans Serif"/>
                <a:cs typeface="Microsoft Sans Serif"/>
              </a:rPr>
              <a:t>kill[B1]</a:t>
            </a:r>
            <a:r>
              <a:rPr sz="1250" spc="10" dirty="0">
                <a:latin typeface="Microsoft Sans Serif"/>
                <a:cs typeface="Microsoft Sans Serif"/>
              </a:rPr>
              <a:t> =</a:t>
            </a:r>
            <a:r>
              <a:rPr sz="1250" spc="15" dirty="0">
                <a:latin typeface="Microsoft Sans Serif"/>
                <a:cs typeface="Microsoft Sans Serif"/>
              </a:rPr>
              <a:t> </a:t>
            </a:r>
            <a:r>
              <a:rPr sz="1250" spc="5" dirty="0">
                <a:latin typeface="Microsoft Sans Serif"/>
                <a:cs typeface="Microsoft Sans Serif"/>
              </a:rPr>
              <a:t>{d4,d5,d6,d7}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92449" y="2444575"/>
            <a:ext cx="1419225" cy="420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latin typeface="Microsoft Sans Serif"/>
                <a:cs typeface="Microsoft Sans Serif"/>
              </a:rPr>
              <a:t>gen[B2]</a:t>
            </a:r>
            <a:r>
              <a:rPr sz="1250" spc="-5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dirty="0">
                <a:latin typeface="Microsoft Sans Serif"/>
                <a:cs typeface="Microsoft Sans Serif"/>
              </a:rPr>
              <a:t> </a:t>
            </a:r>
            <a:r>
              <a:rPr sz="1250" spc="5" dirty="0">
                <a:latin typeface="Microsoft Sans Serif"/>
                <a:cs typeface="Microsoft Sans Serif"/>
              </a:rPr>
              <a:t>{d4,d5}</a:t>
            </a:r>
            <a:endParaRPr sz="1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50" dirty="0">
                <a:latin typeface="Microsoft Sans Serif"/>
                <a:cs typeface="Microsoft Sans Serif"/>
              </a:rPr>
              <a:t>kill[B2]</a:t>
            </a:r>
            <a:r>
              <a:rPr sz="1250" spc="5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= </a:t>
            </a:r>
            <a:r>
              <a:rPr sz="1250" spc="5" dirty="0">
                <a:latin typeface="Microsoft Sans Serif"/>
                <a:cs typeface="Microsoft Sans Serif"/>
              </a:rPr>
              <a:t>{d1,d2,d7}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2449" y="3049075"/>
            <a:ext cx="1051560" cy="420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latin typeface="Microsoft Sans Serif"/>
                <a:cs typeface="Microsoft Sans Serif"/>
              </a:rPr>
              <a:t>gen[B3]</a:t>
            </a:r>
            <a:r>
              <a:rPr sz="1250" spc="-15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spc="-15" dirty="0">
                <a:latin typeface="Microsoft Sans Serif"/>
                <a:cs typeface="Microsoft Sans Serif"/>
              </a:rPr>
              <a:t> </a:t>
            </a:r>
            <a:r>
              <a:rPr sz="1250" spc="5" dirty="0">
                <a:latin typeface="Microsoft Sans Serif"/>
                <a:cs typeface="Microsoft Sans Serif"/>
              </a:rPr>
              <a:t>{d6}</a:t>
            </a:r>
            <a:endParaRPr sz="1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50" dirty="0">
                <a:latin typeface="Microsoft Sans Serif"/>
                <a:cs typeface="Microsoft Sans Serif"/>
              </a:rPr>
              <a:t>kill[B3]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spc="5" dirty="0">
                <a:latin typeface="Microsoft Sans Serif"/>
                <a:cs typeface="Microsoft Sans Serif"/>
              </a:rPr>
              <a:t> {d3}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2449" y="3603280"/>
            <a:ext cx="1195070" cy="420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latin typeface="Microsoft Sans Serif"/>
                <a:cs typeface="Microsoft Sans Serif"/>
              </a:rPr>
              <a:t>gen[B4]</a:t>
            </a:r>
            <a:r>
              <a:rPr sz="1250" spc="-10" dirty="0">
                <a:latin typeface="Microsoft Sans Serif"/>
                <a:cs typeface="Microsoft Sans Serif"/>
              </a:rPr>
              <a:t>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spc="-5" dirty="0">
                <a:latin typeface="Microsoft Sans Serif"/>
                <a:cs typeface="Microsoft Sans Serif"/>
              </a:rPr>
              <a:t> </a:t>
            </a:r>
            <a:r>
              <a:rPr sz="1250" spc="5" dirty="0">
                <a:latin typeface="Microsoft Sans Serif"/>
                <a:cs typeface="Microsoft Sans Serif"/>
              </a:rPr>
              <a:t>{d7}</a:t>
            </a:r>
            <a:endParaRPr sz="1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50" dirty="0">
                <a:latin typeface="Microsoft Sans Serif"/>
                <a:cs typeface="Microsoft Sans Serif"/>
              </a:rPr>
              <a:t>kill[B4] </a:t>
            </a:r>
            <a:r>
              <a:rPr sz="1250" spc="10" dirty="0">
                <a:latin typeface="Microsoft Sans Serif"/>
                <a:cs typeface="Microsoft Sans Serif"/>
              </a:rPr>
              <a:t>=</a:t>
            </a:r>
            <a:r>
              <a:rPr sz="1250" spc="5" dirty="0">
                <a:latin typeface="Microsoft Sans Serif"/>
                <a:cs typeface="Microsoft Sans Serif"/>
              </a:rPr>
              <a:t> {d1,d4}</a:t>
            </a:r>
            <a:endParaRPr sz="1250">
              <a:latin typeface="Microsoft Sans Serif"/>
              <a:cs typeface="Microsoft Sans Serif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308709" y="4669688"/>
          <a:ext cx="7162162" cy="2139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2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4236">
                <a:tc row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spc="-15" dirty="0">
                          <a:latin typeface="Microsoft Sans Serif"/>
                          <a:cs typeface="Microsoft Sans Serif"/>
                        </a:rPr>
                        <a:t>Block</a:t>
                      </a:r>
                      <a:r>
                        <a:rPr sz="13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spc="-15" dirty="0">
                          <a:latin typeface="Microsoft Sans Serif"/>
                          <a:cs typeface="Microsoft Sans Serif"/>
                        </a:rPr>
                        <a:t>Initial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spc="-15" dirty="0">
                          <a:latin typeface="Microsoft Sans Serif"/>
                          <a:cs typeface="Microsoft Sans Serif"/>
                        </a:rPr>
                        <a:t>Pass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spc="-15" dirty="0">
                          <a:latin typeface="Microsoft Sans Serif"/>
                          <a:cs typeface="Microsoft Sans Serif"/>
                        </a:rPr>
                        <a:t>Pass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B1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</a:t>
                      </a:r>
                      <a:r>
                        <a:rPr sz="13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B2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</a:t>
                      </a:r>
                      <a:r>
                        <a:rPr sz="13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1100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0011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1111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B3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</a:t>
                      </a:r>
                      <a:r>
                        <a:rPr sz="13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0010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B4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</a:t>
                      </a:r>
                      <a:r>
                        <a:rPr sz="13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0001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0111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1110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001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0111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34" name="object 34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290" y="933726"/>
            <a:ext cx="320992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Iterative</a:t>
            </a:r>
            <a:r>
              <a:rPr spc="-50" dirty="0"/>
              <a:t> </a:t>
            </a:r>
            <a:r>
              <a:rPr spc="10" dirty="0"/>
              <a:t>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1756539"/>
            <a:ext cx="7505700" cy="2792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22630">
              <a:lnSpc>
                <a:spcPct val="147000"/>
              </a:lnSpc>
              <a:spcBef>
                <a:spcPts val="90"/>
              </a:spcBef>
            </a:pPr>
            <a:r>
              <a:rPr sz="2000" spc="5" dirty="0">
                <a:latin typeface="Microsoft Sans Serif"/>
                <a:cs typeface="Microsoft Sans Serif"/>
              </a:rPr>
              <a:t>Programs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general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need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made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up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structured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control-flow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47500"/>
              </a:lnSpc>
              <a:spcBef>
                <a:spcPts val="5"/>
              </a:spcBef>
            </a:pPr>
            <a:r>
              <a:rPr sz="2000" spc="-10" dirty="0">
                <a:latin typeface="Microsoft Sans Serif"/>
                <a:cs typeface="Microsoft Sans Serif"/>
              </a:rPr>
              <a:t>We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do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dataflow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analysis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on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these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programs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using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iterative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algorithm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equations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(at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level)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reaching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are: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3082" y="5120792"/>
            <a:ext cx="259079" cy="3672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6" name="object 6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214" y="1226334"/>
            <a:ext cx="746633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Iterative</a:t>
            </a:r>
            <a:r>
              <a:rPr spc="-15" dirty="0"/>
              <a:t> </a:t>
            </a:r>
            <a:r>
              <a:rPr spc="10" dirty="0"/>
              <a:t>algorithm</a:t>
            </a:r>
            <a:r>
              <a:rPr spc="15" dirty="0"/>
              <a:t> </a:t>
            </a:r>
            <a:r>
              <a:rPr spc="-15" dirty="0"/>
              <a:t>for</a:t>
            </a:r>
            <a:r>
              <a:rPr spc="5" dirty="0"/>
              <a:t> reaching</a:t>
            </a:r>
            <a:r>
              <a:rPr spc="-15" dirty="0"/>
              <a:t> </a:t>
            </a:r>
            <a:r>
              <a:rPr spc="5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7677" y="2021667"/>
            <a:ext cx="2362835" cy="1581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38455">
              <a:lnSpc>
                <a:spcPct val="127499"/>
              </a:lnSpc>
              <a:spcBef>
                <a:spcPts val="90"/>
              </a:spcBef>
            </a:pP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(each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B)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do</a:t>
            </a:r>
            <a:endParaRPr sz="2000">
              <a:latin typeface="Microsoft Sans Serif"/>
              <a:cs typeface="Microsoft Sans Serif"/>
            </a:endParaRPr>
          </a:p>
          <a:p>
            <a:pPr marL="346075" marR="5080" indent="-635">
              <a:lnSpc>
                <a:spcPct val="127499"/>
              </a:lnSpc>
              <a:spcBef>
                <a:spcPts val="15"/>
              </a:spcBef>
              <a:tabLst>
                <a:tab pos="1576070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change	</a:t>
            </a:r>
            <a:r>
              <a:rPr sz="2000" spc="-10" dirty="0">
                <a:latin typeface="Microsoft Sans Serif"/>
                <a:cs typeface="Microsoft Sans Serif"/>
              </a:rPr>
              <a:t>false 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(each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B)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1082" y="3666642"/>
            <a:ext cx="259079" cy="3672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55085" y="4445862"/>
            <a:ext cx="72580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oldout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085" y="5224626"/>
            <a:ext cx="3117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(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0305" y="5224626"/>
            <a:ext cx="1732914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oldout)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change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0445" y="5224626"/>
            <a:ext cx="4737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Microsoft Sans Serif"/>
                <a:cs typeface="Microsoft Sans Serif"/>
              </a:rPr>
              <a:t>t</a:t>
            </a:r>
            <a:r>
              <a:rPr sz="2000" spc="40" dirty="0">
                <a:latin typeface="Microsoft Sans Serif"/>
                <a:cs typeface="Microsoft Sans Serif"/>
              </a:rPr>
              <a:t>r</a:t>
            </a:r>
            <a:r>
              <a:rPr sz="2000" spc="10" dirty="0">
                <a:latin typeface="Microsoft Sans Serif"/>
                <a:cs typeface="Microsoft Sans Serif"/>
              </a:rPr>
              <a:t>ue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7801" y="6003390"/>
            <a:ext cx="16960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while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(change)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11" name="object 11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341" y="1037358"/>
            <a:ext cx="390207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Available</a:t>
            </a:r>
            <a:r>
              <a:rPr spc="-100" dirty="0"/>
              <a:t> </a:t>
            </a:r>
            <a:r>
              <a:rPr spc="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1996794"/>
            <a:ext cx="16554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expression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2941" y="1996794"/>
            <a:ext cx="24142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available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903" y="1996794"/>
            <a:ext cx="310705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every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path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from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initial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915" y="2308181"/>
            <a:ext cx="7814945" cy="39547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9855" indent="-635">
              <a:lnSpc>
                <a:spcPct val="147000"/>
              </a:lnSpc>
              <a:spcBef>
                <a:spcPts val="90"/>
              </a:spcBef>
              <a:tabLst>
                <a:tab pos="1170940" algn="l"/>
                <a:tab pos="2475865" algn="l"/>
                <a:tab pos="583057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node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	</a:t>
            </a:r>
            <a:r>
              <a:rPr sz="2000" spc="-5" dirty="0">
                <a:latin typeface="Microsoft Sans Serif"/>
                <a:cs typeface="Microsoft Sans Serif"/>
              </a:rPr>
              <a:t>evaluates	</a:t>
            </a:r>
            <a:r>
              <a:rPr sz="2000" spc="5" dirty="0">
                <a:latin typeface="Microsoft Sans Serif"/>
                <a:cs typeface="Microsoft Sans Serif"/>
              </a:rPr>
              <a:t>,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variables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by	</a:t>
            </a:r>
            <a:r>
              <a:rPr sz="2000" spc="10" dirty="0">
                <a:latin typeface="Microsoft Sans Serif"/>
                <a:cs typeface="Microsoft Sans Serif"/>
              </a:rPr>
              <a:t>are not </a:t>
            </a:r>
            <a:r>
              <a:rPr sz="2000" spc="15" dirty="0">
                <a:latin typeface="Microsoft Sans Serif"/>
                <a:cs typeface="Microsoft Sans Serif"/>
              </a:rPr>
              <a:t>changed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after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last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evaluations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47500"/>
              </a:lnSpc>
              <a:tabLst>
                <a:tab pos="2997200" algn="l"/>
                <a:tab pos="7614284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a</a:t>
            </a:r>
            <a:r>
              <a:rPr sz="2000" spc="-35" dirty="0">
                <a:latin typeface="Microsoft Sans Serif"/>
                <a:cs typeface="Microsoft Sans Serif"/>
              </a:rPr>
              <a:t>v</a:t>
            </a:r>
            <a:r>
              <a:rPr sz="2000" dirty="0">
                <a:latin typeface="Microsoft Sans Serif"/>
                <a:cs typeface="Microsoft Sans Serif"/>
              </a:rPr>
              <a:t>aila</a:t>
            </a:r>
            <a:r>
              <a:rPr sz="2000" spc="-35" dirty="0">
                <a:latin typeface="Microsoft Sans Serif"/>
                <a:cs typeface="Microsoft Sans Serif"/>
              </a:rPr>
              <a:t>b</a:t>
            </a:r>
            <a:r>
              <a:rPr sz="2000" spc="5" dirty="0">
                <a:latin typeface="Microsoft Sans Serif"/>
                <a:cs typeface="Microsoft Sans Serif"/>
              </a:rPr>
              <a:t>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e</a:t>
            </a:r>
            <a:r>
              <a:rPr sz="2000" spc="10" dirty="0">
                <a:latin typeface="Microsoft Sans Serif"/>
                <a:cs typeface="Microsoft Sans Serif"/>
              </a:rPr>
              <a:t>xpression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killed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f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40" dirty="0">
                <a:latin typeface="Microsoft Sans Serif"/>
                <a:cs typeface="Microsoft Sans Serif"/>
              </a:rPr>
              <a:t>r</a:t>
            </a:r>
            <a:r>
              <a:rPr sz="2000" spc="5" dirty="0">
                <a:latin typeface="Microsoft Sans Serif"/>
                <a:cs typeface="Microsoft Sans Serif"/>
              </a:rPr>
              <a:t>ia</a:t>
            </a:r>
            <a:r>
              <a:rPr sz="2000" spc="-25" dirty="0">
                <a:latin typeface="Microsoft Sans Serif"/>
                <a:cs typeface="Microsoft Sans Serif"/>
              </a:rPr>
              <a:t>b</a:t>
            </a:r>
            <a:r>
              <a:rPr sz="2000" spc="10" dirty="0">
                <a:latin typeface="Microsoft Sans Serif"/>
                <a:cs typeface="Microsoft Sans Serif"/>
              </a:rPr>
              <a:t>les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b</a:t>
            </a:r>
            <a:r>
              <a:rPr sz="2000" spc="15" dirty="0">
                <a:latin typeface="Microsoft Sans Serif"/>
                <a:cs typeface="Microsoft Sans Serif"/>
              </a:rPr>
              <a:t>y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5" dirty="0">
                <a:latin typeface="Microsoft Sans Serif"/>
                <a:cs typeface="Microsoft Sans Serif"/>
              </a:rPr>
              <a:t>is  </a:t>
            </a:r>
            <a:r>
              <a:rPr sz="2000" spc="10" dirty="0">
                <a:latin typeface="Microsoft Sans Serif"/>
                <a:cs typeface="Microsoft Sans Serif"/>
              </a:rPr>
              <a:t>assigned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to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2997200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available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expression	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generated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evaluated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104775">
              <a:lnSpc>
                <a:spcPct val="147500"/>
              </a:lnSpc>
              <a:spcBef>
                <a:spcPts val="5"/>
              </a:spcBef>
              <a:tabLst>
                <a:tab pos="3215640" algn="l"/>
                <a:tab pos="715772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Note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expression	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assigned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used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by	</a:t>
            </a:r>
            <a:r>
              <a:rPr sz="2000" spc="5" dirty="0">
                <a:latin typeface="Microsoft Sans Serif"/>
                <a:cs typeface="Microsoft Sans Serif"/>
              </a:rPr>
              <a:t>,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this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expression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will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generated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8" name="object 8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538" y="1680486"/>
            <a:ext cx="533019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Available</a:t>
            </a:r>
            <a:r>
              <a:rPr spc="-45" dirty="0"/>
              <a:t> </a:t>
            </a:r>
            <a:r>
              <a:rPr spc="10" dirty="0"/>
              <a:t>expressions</a:t>
            </a:r>
            <a:r>
              <a:rPr spc="-45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2503300"/>
            <a:ext cx="6221730" cy="9220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90"/>
              </a:spcBef>
            </a:pPr>
            <a:r>
              <a:rPr sz="2000" spc="-15" dirty="0">
                <a:latin typeface="Microsoft Sans Serif"/>
                <a:cs typeface="Microsoft Sans Serif"/>
              </a:rPr>
              <a:t>Available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expressions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mainly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find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common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subexpressions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76179" y="4134267"/>
            <a:ext cx="996315" cy="431800"/>
            <a:chOff x="3376179" y="4134267"/>
            <a:chExt cx="996315" cy="431800"/>
          </a:xfrm>
        </p:grpSpPr>
        <p:sp>
          <p:nvSpPr>
            <p:cNvPr id="5" name="object 5"/>
            <p:cNvSpPr/>
            <p:nvPr/>
          </p:nvSpPr>
          <p:spPr>
            <a:xfrm>
              <a:off x="3545978" y="4137850"/>
              <a:ext cx="822960" cy="353060"/>
            </a:xfrm>
            <a:custGeom>
              <a:avLst/>
              <a:gdLst/>
              <a:ahLst/>
              <a:cxnLst/>
              <a:rect l="l" t="t" r="r" b="b"/>
              <a:pathLst>
                <a:path w="822960" h="353060">
                  <a:moveTo>
                    <a:pt x="822618" y="0"/>
                  </a:moveTo>
                  <a:lnTo>
                    <a:pt x="0" y="352552"/>
                  </a:lnTo>
                </a:path>
              </a:pathLst>
            </a:custGeom>
            <a:ln w="71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6179" y="4486819"/>
              <a:ext cx="173382" cy="7881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361840" y="5137440"/>
            <a:ext cx="996315" cy="360680"/>
            <a:chOff x="3361840" y="5137440"/>
            <a:chExt cx="996315" cy="360680"/>
          </a:xfrm>
        </p:grpSpPr>
        <p:sp>
          <p:nvSpPr>
            <p:cNvPr id="8" name="object 8"/>
            <p:cNvSpPr/>
            <p:nvPr/>
          </p:nvSpPr>
          <p:spPr>
            <a:xfrm>
              <a:off x="3365423" y="5141023"/>
              <a:ext cx="955040" cy="341630"/>
            </a:xfrm>
            <a:custGeom>
              <a:avLst/>
              <a:gdLst/>
              <a:ahLst/>
              <a:cxnLst/>
              <a:rect l="l" t="t" r="r" b="b"/>
              <a:pathLst>
                <a:path w="955039" h="341629">
                  <a:moveTo>
                    <a:pt x="0" y="0"/>
                  </a:moveTo>
                  <a:lnTo>
                    <a:pt x="954990" y="341071"/>
                  </a:lnTo>
                </a:path>
              </a:pathLst>
            </a:custGeom>
            <a:ln w="71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2210" y="5425019"/>
              <a:ext cx="125630" cy="7307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479657" y="4137850"/>
            <a:ext cx="64769" cy="1350010"/>
            <a:chOff x="4479657" y="4137850"/>
            <a:chExt cx="64769" cy="1350010"/>
          </a:xfrm>
        </p:grpSpPr>
        <p:sp>
          <p:nvSpPr>
            <p:cNvPr id="11" name="object 11"/>
            <p:cNvSpPr/>
            <p:nvPr/>
          </p:nvSpPr>
          <p:spPr>
            <a:xfrm>
              <a:off x="4508320" y="4137850"/>
              <a:ext cx="7620" cy="1231900"/>
            </a:xfrm>
            <a:custGeom>
              <a:avLst/>
              <a:gdLst/>
              <a:ahLst/>
              <a:cxnLst/>
              <a:rect l="l" t="t" r="r" b="b"/>
              <a:pathLst>
                <a:path w="7620" h="1231900">
                  <a:moveTo>
                    <a:pt x="7165" y="1231506"/>
                  </a:moveTo>
                  <a:lnTo>
                    <a:pt x="7165" y="0"/>
                  </a:lnTo>
                  <a:lnTo>
                    <a:pt x="0" y="0"/>
                  </a:lnTo>
                  <a:lnTo>
                    <a:pt x="0" y="1231506"/>
                  </a:lnTo>
                  <a:lnTo>
                    <a:pt x="7165" y="1231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9657" y="5365774"/>
              <a:ext cx="64493" cy="12182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801267" y="5065787"/>
            <a:ext cx="996315" cy="431800"/>
            <a:chOff x="6801267" y="5065787"/>
            <a:chExt cx="996315" cy="431800"/>
          </a:xfrm>
        </p:grpSpPr>
        <p:sp>
          <p:nvSpPr>
            <p:cNvPr id="14" name="object 14"/>
            <p:cNvSpPr/>
            <p:nvPr/>
          </p:nvSpPr>
          <p:spPr>
            <a:xfrm>
              <a:off x="6804850" y="5069369"/>
              <a:ext cx="945515" cy="405130"/>
            </a:xfrm>
            <a:custGeom>
              <a:avLst/>
              <a:gdLst/>
              <a:ahLst/>
              <a:cxnLst/>
              <a:rect l="l" t="t" r="r" b="b"/>
              <a:pathLst>
                <a:path w="945515" h="405129">
                  <a:moveTo>
                    <a:pt x="0" y="0"/>
                  </a:moveTo>
                  <a:lnTo>
                    <a:pt x="945210" y="405092"/>
                  </a:lnTo>
                </a:path>
              </a:pathLst>
            </a:custGeom>
            <a:ln w="71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2589" y="5418326"/>
              <a:ext cx="124678" cy="7881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815606" y="4134267"/>
            <a:ext cx="1096645" cy="1353820"/>
            <a:chOff x="6815606" y="4134267"/>
            <a:chExt cx="1096645" cy="1353820"/>
          </a:xfrm>
        </p:grpSpPr>
        <p:sp>
          <p:nvSpPr>
            <p:cNvPr id="17" name="object 17"/>
            <p:cNvSpPr/>
            <p:nvPr/>
          </p:nvSpPr>
          <p:spPr>
            <a:xfrm>
              <a:off x="7011197" y="4137850"/>
              <a:ext cx="868680" cy="289560"/>
            </a:xfrm>
            <a:custGeom>
              <a:avLst/>
              <a:gdLst/>
              <a:ahLst/>
              <a:cxnLst/>
              <a:rect l="l" t="t" r="r" b="b"/>
              <a:pathLst>
                <a:path w="868679" h="289560">
                  <a:moveTo>
                    <a:pt x="868479" y="0"/>
                  </a:moveTo>
                  <a:lnTo>
                    <a:pt x="0" y="289496"/>
                  </a:lnTo>
                </a:path>
              </a:pathLst>
            </a:custGeom>
            <a:ln w="71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606" y="4423764"/>
              <a:ext cx="199173" cy="7117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876094" y="4137850"/>
              <a:ext cx="7620" cy="1231900"/>
            </a:xfrm>
            <a:custGeom>
              <a:avLst/>
              <a:gdLst/>
              <a:ahLst/>
              <a:cxnLst/>
              <a:rect l="l" t="t" r="r" b="b"/>
              <a:pathLst>
                <a:path w="7620" h="1231900">
                  <a:moveTo>
                    <a:pt x="7165" y="1231506"/>
                  </a:moveTo>
                  <a:lnTo>
                    <a:pt x="7165" y="0"/>
                  </a:lnTo>
                  <a:lnTo>
                    <a:pt x="0" y="0"/>
                  </a:lnTo>
                  <a:lnTo>
                    <a:pt x="0" y="1231506"/>
                  </a:lnTo>
                  <a:lnTo>
                    <a:pt x="7165" y="1231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7430" y="5365773"/>
              <a:ext cx="64493" cy="1218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867010" y="3779583"/>
            <a:ext cx="1075055" cy="358775"/>
          </a:xfrm>
          <a:prstGeom prst="rect">
            <a:avLst/>
          </a:prstGeom>
          <a:ln w="716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254"/>
              </a:spcBef>
            </a:pPr>
            <a:r>
              <a:rPr sz="2000" spc="10" dirty="0">
                <a:latin typeface="Microsoft Sans Serif"/>
                <a:cs typeface="Microsoft Sans Serif"/>
              </a:rPr>
              <a:t>t1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4 </a:t>
            </a:r>
            <a:r>
              <a:rPr sz="2000" spc="10" dirty="0">
                <a:latin typeface="Microsoft Sans Serif"/>
                <a:cs typeface="Microsoft Sans Serif"/>
              </a:rPr>
              <a:t>* </a:t>
            </a:r>
            <a:r>
              <a:rPr sz="2000" spc="-5" dirty="0">
                <a:latin typeface="Microsoft Sans Serif"/>
                <a:cs typeface="Microsoft Sans Serif"/>
              </a:rPr>
              <a:t>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2184" y="4567783"/>
            <a:ext cx="1075055" cy="573405"/>
          </a:xfrm>
          <a:prstGeom prst="rect">
            <a:avLst/>
          </a:prstGeom>
          <a:ln w="7165">
            <a:solidFill>
              <a:srgbClr val="00000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71755" algn="ctr">
              <a:lnSpc>
                <a:spcPct val="100000"/>
              </a:lnSpc>
              <a:spcBef>
                <a:spcPts val="819"/>
              </a:spcBef>
            </a:pPr>
            <a:r>
              <a:rPr sz="2000" spc="15" dirty="0">
                <a:latin typeface="Microsoft Sans Serif"/>
                <a:cs typeface="Microsoft Sans Serif"/>
              </a:rPr>
              <a:t>?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7010" y="5499303"/>
            <a:ext cx="1075055" cy="358775"/>
          </a:xfrm>
          <a:prstGeom prst="rect">
            <a:avLst/>
          </a:prstGeom>
          <a:ln w="716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254"/>
              </a:spcBef>
            </a:pPr>
            <a:r>
              <a:rPr sz="2000" spc="10" dirty="0">
                <a:latin typeface="Microsoft Sans Serif"/>
                <a:cs typeface="Microsoft Sans Serif"/>
              </a:rPr>
              <a:t>t2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4 </a:t>
            </a:r>
            <a:r>
              <a:rPr sz="2000" spc="10" dirty="0">
                <a:latin typeface="Microsoft Sans Serif"/>
                <a:cs typeface="Microsoft Sans Serif"/>
              </a:rPr>
              <a:t>* </a:t>
            </a:r>
            <a:r>
              <a:rPr sz="2000" spc="-5" dirty="0">
                <a:latin typeface="Microsoft Sans Serif"/>
                <a:cs typeface="Microsoft Sans Serif"/>
              </a:rPr>
              <a:t>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1298" y="4726765"/>
            <a:ext cx="3409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Microsoft Sans Serif"/>
                <a:cs typeface="Microsoft Sans Serif"/>
              </a:rPr>
              <a:t>B2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4494" y="5515083"/>
            <a:ext cx="3409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Microsoft Sans Serif"/>
                <a:cs typeface="Microsoft Sans Serif"/>
              </a:rPr>
              <a:t>B3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4494" y="3795281"/>
            <a:ext cx="3409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Microsoft Sans Serif"/>
                <a:cs typeface="Microsoft Sans Serif"/>
              </a:rPr>
              <a:t>B1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06436" y="3779583"/>
            <a:ext cx="1075055" cy="358775"/>
          </a:xfrm>
          <a:prstGeom prst="rect">
            <a:avLst/>
          </a:prstGeom>
          <a:ln w="716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254"/>
              </a:spcBef>
            </a:pPr>
            <a:r>
              <a:rPr sz="2000" spc="10" dirty="0">
                <a:latin typeface="Microsoft Sans Serif"/>
                <a:cs typeface="Microsoft Sans Serif"/>
              </a:rPr>
              <a:t>t1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4 </a:t>
            </a:r>
            <a:r>
              <a:rPr sz="2000" spc="10" dirty="0">
                <a:latin typeface="Microsoft Sans Serif"/>
                <a:cs typeface="Microsoft Sans Serif"/>
              </a:rPr>
              <a:t>* </a:t>
            </a:r>
            <a:r>
              <a:rPr sz="2000" spc="-5" dirty="0">
                <a:latin typeface="Microsoft Sans Serif"/>
                <a:cs typeface="Microsoft Sans Serif"/>
              </a:rPr>
              <a:t>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06436" y="5499303"/>
            <a:ext cx="1075055" cy="358775"/>
          </a:xfrm>
          <a:prstGeom prst="rect">
            <a:avLst/>
          </a:prstGeom>
          <a:ln w="716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254"/>
              </a:spcBef>
            </a:pPr>
            <a:r>
              <a:rPr sz="2000" spc="10" dirty="0">
                <a:latin typeface="Microsoft Sans Serif"/>
                <a:cs typeface="Microsoft Sans Serif"/>
              </a:rPr>
              <a:t>t2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4 </a:t>
            </a:r>
            <a:r>
              <a:rPr sz="2000" spc="10" dirty="0">
                <a:latin typeface="Microsoft Sans Serif"/>
                <a:cs typeface="Microsoft Sans Serif"/>
              </a:rPr>
              <a:t>* </a:t>
            </a:r>
            <a:r>
              <a:rPr sz="2000" spc="-5" dirty="0">
                <a:latin typeface="Microsoft Sans Serif"/>
                <a:cs typeface="Microsoft Sans Serif"/>
              </a:rPr>
              <a:t>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31623" y="4496130"/>
            <a:ext cx="1146810" cy="573405"/>
          </a:xfrm>
          <a:prstGeom prst="rect">
            <a:avLst/>
          </a:prstGeom>
          <a:ln w="716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2020"/>
              </a:lnSpc>
            </a:pPr>
            <a:r>
              <a:rPr sz="2000" spc="-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=</a:t>
            </a:r>
            <a:r>
              <a:rPr sz="2000" spc="5" dirty="0">
                <a:latin typeface="Microsoft Sans Serif"/>
                <a:cs typeface="Microsoft Sans Serif"/>
              </a:rPr>
              <a:t> ...</a:t>
            </a:r>
            <a:endParaRPr sz="2000">
              <a:latin typeface="Microsoft Sans Serif"/>
              <a:cs typeface="Microsoft Sans Serif"/>
            </a:endParaRPr>
          </a:p>
          <a:p>
            <a:pPr marL="71120">
              <a:lnSpc>
                <a:spcPts val="2330"/>
              </a:lnSpc>
            </a:pPr>
            <a:r>
              <a:rPr sz="2000" spc="10" dirty="0">
                <a:latin typeface="Microsoft Sans Serif"/>
                <a:cs typeface="Microsoft Sans Serif"/>
              </a:rPr>
              <a:t>t0 </a:t>
            </a:r>
            <a:r>
              <a:rPr sz="2000" spc="15" dirty="0">
                <a:latin typeface="Microsoft Sans Serif"/>
                <a:cs typeface="Microsoft Sans Serif"/>
              </a:rPr>
              <a:t>= 4 </a:t>
            </a:r>
            <a:r>
              <a:rPr sz="2000" spc="10" dirty="0">
                <a:latin typeface="Microsoft Sans Serif"/>
                <a:cs typeface="Microsoft Sans Serif"/>
              </a:rPr>
              <a:t>* </a:t>
            </a:r>
            <a:r>
              <a:rPr sz="2000" spc="-5" dirty="0">
                <a:latin typeface="Microsoft Sans Serif"/>
                <a:cs typeface="Microsoft Sans Serif"/>
              </a:rPr>
              <a:t>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63839" y="3795281"/>
            <a:ext cx="3409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Microsoft Sans Serif"/>
                <a:cs typeface="Microsoft Sans Serif"/>
              </a:rPr>
              <a:t>B1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88931" y="4583599"/>
            <a:ext cx="3409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Microsoft Sans Serif"/>
                <a:cs typeface="Microsoft Sans Serif"/>
              </a:rPr>
              <a:t>B2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63839" y="5515083"/>
            <a:ext cx="3409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Microsoft Sans Serif"/>
                <a:cs typeface="Microsoft Sans Serif"/>
              </a:rPr>
              <a:t>B3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34" name="object 34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538" y="1421407"/>
            <a:ext cx="533019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Available</a:t>
            </a:r>
            <a:r>
              <a:rPr spc="-45" dirty="0"/>
              <a:t> </a:t>
            </a:r>
            <a:r>
              <a:rPr spc="10" dirty="0"/>
              <a:t>expressions</a:t>
            </a:r>
            <a:r>
              <a:rPr spc="-45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2382366"/>
            <a:ext cx="228092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Dataflow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equations: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393" y="354573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3541" y="354573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892" y="3907942"/>
            <a:ext cx="259079" cy="3672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60910" y="3898746"/>
            <a:ext cx="6879590" cy="1983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494665" algn="r">
              <a:lnSpc>
                <a:spcPct val="100000"/>
              </a:lnSpc>
              <a:spcBef>
                <a:spcPts val="130"/>
              </a:spcBef>
            </a:pP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B </a:t>
            </a:r>
            <a:r>
              <a:rPr sz="2000" spc="10" dirty="0">
                <a:latin typeface="Microsoft Sans Serif"/>
                <a:cs typeface="Microsoft Sans Serif"/>
              </a:rPr>
              <a:t>not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initial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3157855">
              <a:lnSpc>
                <a:spcPct val="100000"/>
              </a:lnSpc>
            </a:pPr>
            <a:r>
              <a:rPr sz="2000" spc="10" dirty="0">
                <a:latin typeface="Microsoft Sans Serif"/>
                <a:cs typeface="Microsoft Sans Serif"/>
              </a:rPr>
              <a:t>where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B1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initial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confluence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operator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intersection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instead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union!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9" name="object 9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005" y="1262910"/>
            <a:ext cx="317944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Liveness</a:t>
            </a:r>
            <a:r>
              <a:rPr spc="-85" dirty="0"/>
              <a:t> </a:t>
            </a:r>
            <a:r>
              <a:rPr spc="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2082650"/>
            <a:ext cx="7691120" cy="395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90"/>
              </a:spcBef>
            </a:pPr>
            <a:r>
              <a:rPr sz="2000" spc="2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live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certain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code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holds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value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that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may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needed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future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Solve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backwards: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Find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endParaRPr sz="2000">
              <a:latin typeface="Microsoft Sans Serif"/>
              <a:cs typeface="Microsoft Sans Serif"/>
            </a:endParaRPr>
          </a:p>
          <a:p>
            <a:pPr marL="373380" marR="97155" indent="-273050">
              <a:lnSpc>
                <a:spcPct val="147500"/>
              </a:lnSpc>
              <a:spcBef>
                <a:spcPts val="1030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This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live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between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have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found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next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Recurse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until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you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find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161" y="750845"/>
            <a:ext cx="372872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Dataflow</a:t>
            </a:r>
            <a:r>
              <a:rPr spc="-5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10" dirty="0"/>
              <a:t>liveness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1364" y="2211678"/>
            <a:ext cx="131572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Microsoft Sans Serif"/>
                <a:cs typeface="Microsoft Sans Serif"/>
              </a:rPr>
              <a:t>pr</a:t>
            </a:r>
            <a:r>
              <a:rPr lang="en-IN" sz="2000" spc="15" dirty="0" err="1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0982" y="1577694"/>
            <a:ext cx="5971540" cy="1419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7462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Using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sets	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endParaRPr sz="2000" dirty="0">
              <a:latin typeface="Microsoft Sans Serif"/>
              <a:cs typeface="Microsoft Sans Serif"/>
            </a:endParaRPr>
          </a:p>
          <a:p>
            <a:pPr marL="373380" marR="5080" indent="-273050">
              <a:lnSpc>
                <a:spcPct val="147500"/>
              </a:lnSpc>
              <a:spcBef>
                <a:spcPts val="1455"/>
              </a:spcBef>
              <a:tabLst>
                <a:tab pos="1354455" algn="l"/>
              </a:tabLst>
            </a:pPr>
            <a:r>
              <a:rPr sz="2000" b="1" spc="15" dirty="0">
                <a:latin typeface="Arial"/>
                <a:cs typeface="Arial"/>
              </a:rPr>
              <a:t>–		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set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 err="1">
                <a:latin typeface="Microsoft Sans Serif"/>
                <a:cs typeface="Microsoft Sans Serif"/>
              </a:rPr>
              <a:t>variab</a:t>
            </a:r>
            <a:r>
              <a:rPr lang="en-IN" sz="2000" spc="5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assigned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values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837" y="3082382"/>
            <a:ext cx="7778115" cy="3579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3380" marR="579755" indent="-273050" algn="just">
              <a:lnSpc>
                <a:spcPct val="147500"/>
              </a:lnSpc>
              <a:spcBef>
                <a:spcPts val="90"/>
              </a:spcBef>
              <a:tabLst>
                <a:tab pos="1330325" algn="l"/>
              </a:tabLst>
            </a:pPr>
            <a:r>
              <a:rPr sz="2000" b="1" spc="15" dirty="0">
                <a:latin typeface="Arial"/>
                <a:cs typeface="Arial"/>
              </a:rPr>
              <a:t>–		</a:t>
            </a:r>
            <a:r>
              <a:rPr sz="2000" spc="5" dirty="0">
                <a:latin typeface="Microsoft Sans Serif"/>
                <a:cs typeface="Microsoft Sans Serif"/>
              </a:rPr>
              <a:t>is </a:t>
            </a:r>
            <a:r>
              <a:rPr sz="2000" spc="10" dirty="0">
                <a:latin typeface="Microsoft Sans Serif"/>
                <a:cs typeface="Microsoft Sans Serif"/>
              </a:rPr>
              <a:t>the set of </a:t>
            </a:r>
            <a:r>
              <a:rPr sz="2000" spc="5" dirty="0">
                <a:latin typeface="Microsoft Sans Serif"/>
                <a:cs typeface="Microsoft Sans Serif"/>
              </a:rPr>
              <a:t>variables </a:t>
            </a:r>
            <a:r>
              <a:rPr sz="2000" spc="15" dirty="0">
                <a:latin typeface="Microsoft Sans Serif"/>
                <a:cs typeface="Microsoft Sans Serif"/>
              </a:rPr>
              <a:t>whose </a:t>
            </a:r>
            <a:r>
              <a:rPr sz="2000" dirty="0">
                <a:latin typeface="Microsoft Sans Serif"/>
                <a:cs typeface="Microsoft Sans Serif"/>
              </a:rPr>
              <a:t>values </a:t>
            </a:r>
            <a:r>
              <a:rPr sz="2000" spc="-5" dirty="0">
                <a:latin typeface="Microsoft Sans Serif"/>
                <a:cs typeface="Microsoft Sans Serif"/>
              </a:rPr>
              <a:t>may </a:t>
            </a:r>
            <a:r>
              <a:rPr sz="2000" spc="15" dirty="0">
                <a:latin typeface="Microsoft Sans Serif"/>
                <a:cs typeface="Microsoft Sans Serif"/>
              </a:rPr>
              <a:t>be </a:t>
            </a:r>
            <a:r>
              <a:rPr sz="2000" spc="10" dirty="0">
                <a:latin typeface="Microsoft Sans Serif"/>
                <a:cs typeface="Microsoft Sans Serif"/>
              </a:rPr>
              <a:t>used </a:t>
            </a:r>
            <a:r>
              <a:rPr sz="2000" spc="5" dirty="0">
                <a:latin typeface="Microsoft Sans Serif"/>
                <a:cs typeface="Microsoft Sans Serif"/>
              </a:rPr>
              <a:t>in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prior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any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</a:p>
          <a:p>
            <a:pPr marL="12700" marR="601980" indent="-635" algn="just">
              <a:lnSpc>
                <a:spcPct val="147200"/>
              </a:lnSpc>
              <a:spcBef>
                <a:spcPts val="1475"/>
              </a:spcBef>
              <a:tabLst>
                <a:tab pos="4940935" algn="l"/>
              </a:tabLst>
            </a:pPr>
            <a:r>
              <a:rPr sz="2000" spc="20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comes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live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into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(in	</a:t>
            </a:r>
            <a:r>
              <a:rPr sz="2000" spc="5" dirty="0">
                <a:latin typeface="Microsoft Sans Serif"/>
                <a:cs typeface="Microsoft Sans Serif"/>
              </a:rPr>
              <a:t>),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either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used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before redefinition </a:t>
            </a:r>
            <a:r>
              <a:rPr sz="2000" spc="10" dirty="0">
                <a:latin typeface="Microsoft Sans Serif"/>
                <a:cs typeface="Microsoft Sans Serif"/>
              </a:rPr>
              <a:t>of </a:t>
            </a:r>
            <a:r>
              <a:rPr sz="2000" dirty="0">
                <a:latin typeface="Microsoft Sans Serif"/>
                <a:cs typeface="Microsoft Sans Serif"/>
              </a:rPr>
              <a:t>it </a:t>
            </a:r>
            <a:r>
              <a:rPr sz="2000" spc="5" dirty="0">
                <a:latin typeface="Microsoft Sans Serif"/>
                <a:cs typeface="Microsoft Sans Serif"/>
              </a:rPr>
              <a:t>is </a:t>
            </a:r>
            <a:r>
              <a:rPr sz="2000" spc="-5" dirty="0">
                <a:latin typeface="Microsoft Sans Serif"/>
                <a:cs typeface="Microsoft Sans Serif"/>
              </a:rPr>
              <a:t>live </a:t>
            </a:r>
            <a:r>
              <a:rPr sz="2000" spc="15" dirty="0">
                <a:latin typeface="Microsoft Sans Serif"/>
                <a:cs typeface="Microsoft Sans Serif"/>
              </a:rPr>
              <a:t>coming </a:t>
            </a:r>
            <a:r>
              <a:rPr sz="2000" spc="10" dirty="0">
                <a:latin typeface="Microsoft Sans Serif"/>
                <a:cs typeface="Microsoft Sans Serif"/>
              </a:rPr>
              <a:t>out of the </a:t>
            </a:r>
            <a:r>
              <a:rPr sz="2000" spc="-5" dirty="0">
                <a:latin typeface="Microsoft Sans Serif"/>
                <a:cs typeface="Microsoft Sans Serif"/>
              </a:rPr>
              <a:t>block </a:t>
            </a:r>
            <a:r>
              <a:rPr sz="2000" spc="15" dirty="0">
                <a:latin typeface="Microsoft Sans Serif"/>
                <a:cs typeface="Microsoft Sans Serif"/>
              </a:rPr>
              <a:t>and </a:t>
            </a:r>
            <a:r>
              <a:rPr sz="2000" spc="5" dirty="0">
                <a:latin typeface="Microsoft Sans Serif"/>
                <a:cs typeface="Microsoft Sans Serif"/>
              </a:rPr>
              <a:t>is </a:t>
            </a:r>
            <a:r>
              <a:rPr sz="2000" spc="10" dirty="0">
                <a:latin typeface="Microsoft Sans Serif"/>
                <a:cs typeface="Microsoft Sans Serif"/>
              </a:rPr>
              <a:t>not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redefined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endParaRPr sz="20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47000"/>
              </a:lnSpc>
              <a:spcBef>
                <a:spcPts val="1775"/>
              </a:spcBef>
              <a:tabLst>
                <a:tab pos="5315585" algn="l"/>
              </a:tabLst>
            </a:pPr>
            <a:r>
              <a:rPr sz="2000" spc="20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comes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live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out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(in	</a:t>
            </a:r>
            <a:r>
              <a:rPr sz="2000" spc="10" dirty="0">
                <a:latin typeface="Microsoft Sans Serif"/>
                <a:cs typeface="Microsoft Sans Serif"/>
              </a:rPr>
              <a:t>)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only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live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coming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into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one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its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successors</a:t>
            </a: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7" name="object 7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938" y="755419"/>
            <a:ext cx="184023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Compilers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84370" y="1527835"/>
            <a:ext cx="1565275" cy="1175385"/>
            <a:chOff x="4584370" y="1527835"/>
            <a:chExt cx="1565275" cy="1175385"/>
          </a:xfrm>
        </p:grpSpPr>
        <p:sp>
          <p:nvSpPr>
            <p:cNvPr id="4" name="object 4"/>
            <p:cNvSpPr/>
            <p:nvPr/>
          </p:nvSpPr>
          <p:spPr>
            <a:xfrm>
              <a:off x="4586807" y="1530273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809"/>
                  </a:lnTo>
                  <a:lnTo>
                    <a:pt x="5363" y="738375"/>
                  </a:lnTo>
                  <a:lnTo>
                    <a:pt x="19989" y="760069"/>
                  </a:lnTo>
                  <a:lnTo>
                    <a:pt x="41683" y="774696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6"/>
                  </a:lnTo>
                  <a:lnTo>
                    <a:pt x="1150086" y="760069"/>
                  </a:lnTo>
                  <a:lnTo>
                    <a:pt x="1164713" y="738375"/>
                  </a:lnTo>
                  <a:lnTo>
                    <a:pt x="1170076" y="711809"/>
                  </a:lnTo>
                  <a:lnTo>
                    <a:pt x="1170076" y="68262"/>
                  </a:lnTo>
                  <a:lnTo>
                    <a:pt x="1164713" y="41689"/>
                  </a:lnTo>
                  <a:lnTo>
                    <a:pt x="1150086" y="19991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81816" y="1725295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62" y="0"/>
                  </a:moveTo>
                  <a:lnTo>
                    <a:pt x="41694" y="5363"/>
                  </a:lnTo>
                  <a:lnTo>
                    <a:pt x="19996" y="19989"/>
                  </a:lnTo>
                  <a:lnTo>
                    <a:pt x="5365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5" y="738362"/>
                  </a:lnTo>
                  <a:lnTo>
                    <a:pt x="19996" y="760056"/>
                  </a:lnTo>
                  <a:lnTo>
                    <a:pt x="41694" y="774683"/>
                  </a:lnTo>
                  <a:lnTo>
                    <a:pt x="68262" y="780046"/>
                  </a:lnTo>
                  <a:lnTo>
                    <a:pt x="1101826" y="780046"/>
                  </a:lnTo>
                  <a:lnTo>
                    <a:pt x="1128399" y="774683"/>
                  </a:lnTo>
                  <a:lnTo>
                    <a:pt x="1150097" y="760056"/>
                  </a:lnTo>
                  <a:lnTo>
                    <a:pt x="1164725" y="738362"/>
                  </a:lnTo>
                  <a:lnTo>
                    <a:pt x="1170089" y="711796"/>
                  </a:lnTo>
                  <a:lnTo>
                    <a:pt x="1170089" y="68249"/>
                  </a:lnTo>
                  <a:lnTo>
                    <a:pt x="1164725" y="41683"/>
                  </a:lnTo>
                  <a:lnTo>
                    <a:pt x="1150097" y="19989"/>
                  </a:lnTo>
                  <a:lnTo>
                    <a:pt x="1128399" y="5363"/>
                  </a:lnTo>
                  <a:lnTo>
                    <a:pt x="1101826" y="0"/>
                  </a:lnTo>
                  <a:lnTo>
                    <a:pt x="68262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6837" y="1920303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1170076" y="711796"/>
                  </a:moveTo>
                  <a:lnTo>
                    <a:pt x="1170076" y="68249"/>
                  </a:lnTo>
                  <a:lnTo>
                    <a:pt x="1164713" y="41683"/>
                  </a:lnTo>
                  <a:lnTo>
                    <a:pt x="1150086" y="19989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lnTo>
                    <a:pt x="41683" y="5363"/>
                  </a:lnTo>
                  <a:lnTo>
                    <a:pt x="19989" y="19989"/>
                  </a:lnTo>
                  <a:lnTo>
                    <a:pt x="5363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5"/>
                  </a:lnTo>
                  <a:lnTo>
                    <a:pt x="1150086" y="760068"/>
                  </a:lnTo>
                  <a:lnTo>
                    <a:pt x="1164713" y="738370"/>
                  </a:lnTo>
                  <a:lnTo>
                    <a:pt x="1170076" y="711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76837" y="1920303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89"/>
                  </a:lnTo>
                  <a:lnTo>
                    <a:pt x="5363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5"/>
                  </a:lnTo>
                  <a:lnTo>
                    <a:pt x="1150086" y="760068"/>
                  </a:lnTo>
                  <a:lnTo>
                    <a:pt x="1164713" y="738370"/>
                  </a:lnTo>
                  <a:lnTo>
                    <a:pt x="1170076" y="711796"/>
                  </a:lnTo>
                  <a:lnTo>
                    <a:pt x="1170076" y="68249"/>
                  </a:lnTo>
                  <a:lnTo>
                    <a:pt x="1164713" y="41683"/>
                  </a:lnTo>
                  <a:lnTo>
                    <a:pt x="1150086" y="19989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729527" y="1527835"/>
            <a:ext cx="1565275" cy="1175385"/>
            <a:chOff x="6729527" y="1527835"/>
            <a:chExt cx="1565275" cy="1175385"/>
          </a:xfrm>
        </p:grpSpPr>
        <p:sp>
          <p:nvSpPr>
            <p:cNvPr id="9" name="object 9"/>
            <p:cNvSpPr/>
            <p:nvPr/>
          </p:nvSpPr>
          <p:spPr>
            <a:xfrm>
              <a:off x="6926973" y="1725295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89"/>
                  </a:lnTo>
                  <a:lnTo>
                    <a:pt x="5363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3" y="738362"/>
                  </a:lnTo>
                  <a:lnTo>
                    <a:pt x="19989" y="760056"/>
                  </a:lnTo>
                  <a:lnTo>
                    <a:pt x="41683" y="774683"/>
                  </a:lnTo>
                  <a:lnTo>
                    <a:pt x="68249" y="780046"/>
                  </a:lnTo>
                  <a:lnTo>
                    <a:pt x="1101826" y="780046"/>
                  </a:lnTo>
                  <a:lnTo>
                    <a:pt x="1128394" y="774683"/>
                  </a:lnTo>
                  <a:lnTo>
                    <a:pt x="1150092" y="760056"/>
                  </a:lnTo>
                  <a:lnTo>
                    <a:pt x="1164723" y="738362"/>
                  </a:lnTo>
                  <a:lnTo>
                    <a:pt x="1170089" y="711796"/>
                  </a:lnTo>
                  <a:lnTo>
                    <a:pt x="1170089" y="68249"/>
                  </a:lnTo>
                  <a:lnTo>
                    <a:pt x="1164723" y="41683"/>
                  </a:lnTo>
                  <a:lnTo>
                    <a:pt x="1150092" y="19989"/>
                  </a:lnTo>
                  <a:lnTo>
                    <a:pt x="1128394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1964" y="1530273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809"/>
                  </a:lnTo>
                  <a:lnTo>
                    <a:pt x="5363" y="738375"/>
                  </a:lnTo>
                  <a:lnTo>
                    <a:pt x="19989" y="760069"/>
                  </a:lnTo>
                  <a:lnTo>
                    <a:pt x="41683" y="774696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2" y="774696"/>
                  </a:lnTo>
                  <a:lnTo>
                    <a:pt x="1150086" y="760069"/>
                  </a:lnTo>
                  <a:lnTo>
                    <a:pt x="1164713" y="738375"/>
                  </a:lnTo>
                  <a:lnTo>
                    <a:pt x="1170076" y="711809"/>
                  </a:lnTo>
                  <a:lnTo>
                    <a:pt x="1170076" y="68262"/>
                  </a:lnTo>
                  <a:lnTo>
                    <a:pt x="1164713" y="41689"/>
                  </a:lnTo>
                  <a:lnTo>
                    <a:pt x="1150086" y="19991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1981" y="1920303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1170089" y="711796"/>
                  </a:moveTo>
                  <a:lnTo>
                    <a:pt x="1170089" y="68249"/>
                  </a:lnTo>
                  <a:lnTo>
                    <a:pt x="1164725" y="41683"/>
                  </a:lnTo>
                  <a:lnTo>
                    <a:pt x="1150099" y="19989"/>
                  </a:lnTo>
                  <a:lnTo>
                    <a:pt x="1128405" y="5363"/>
                  </a:lnTo>
                  <a:lnTo>
                    <a:pt x="1101839" y="0"/>
                  </a:lnTo>
                  <a:lnTo>
                    <a:pt x="68262" y="0"/>
                  </a:lnTo>
                  <a:lnTo>
                    <a:pt x="41694" y="5363"/>
                  </a:lnTo>
                  <a:lnTo>
                    <a:pt x="19996" y="19989"/>
                  </a:lnTo>
                  <a:lnTo>
                    <a:pt x="5365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5" y="738370"/>
                  </a:lnTo>
                  <a:lnTo>
                    <a:pt x="19996" y="760068"/>
                  </a:lnTo>
                  <a:lnTo>
                    <a:pt x="41694" y="774695"/>
                  </a:lnTo>
                  <a:lnTo>
                    <a:pt x="68262" y="780059"/>
                  </a:lnTo>
                  <a:lnTo>
                    <a:pt x="1101839" y="780059"/>
                  </a:lnTo>
                  <a:lnTo>
                    <a:pt x="1128405" y="774695"/>
                  </a:lnTo>
                  <a:lnTo>
                    <a:pt x="1150099" y="760068"/>
                  </a:lnTo>
                  <a:lnTo>
                    <a:pt x="1164725" y="738370"/>
                  </a:lnTo>
                  <a:lnTo>
                    <a:pt x="1170089" y="711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21981" y="1920303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62" y="0"/>
                  </a:moveTo>
                  <a:lnTo>
                    <a:pt x="41694" y="5363"/>
                  </a:lnTo>
                  <a:lnTo>
                    <a:pt x="19996" y="19989"/>
                  </a:lnTo>
                  <a:lnTo>
                    <a:pt x="5365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5" y="738370"/>
                  </a:lnTo>
                  <a:lnTo>
                    <a:pt x="19996" y="760068"/>
                  </a:lnTo>
                  <a:lnTo>
                    <a:pt x="41694" y="774695"/>
                  </a:lnTo>
                  <a:lnTo>
                    <a:pt x="68262" y="780059"/>
                  </a:lnTo>
                  <a:lnTo>
                    <a:pt x="1101839" y="780059"/>
                  </a:lnTo>
                  <a:lnTo>
                    <a:pt x="1128405" y="774695"/>
                  </a:lnTo>
                  <a:lnTo>
                    <a:pt x="1150099" y="760068"/>
                  </a:lnTo>
                  <a:lnTo>
                    <a:pt x="1164725" y="738370"/>
                  </a:lnTo>
                  <a:lnTo>
                    <a:pt x="1170089" y="711796"/>
                  </a:lnTo>
                  <a:lnTo>
                    <a:pt x="1170089" y="68249"/>
                  </a:lnTo>
                  <a:lnTo>
                    <a:pt x="1164725" y="41683"/>
                  </a:lnTo>
                  <a:lnTo>
                    <a:pt x="1150099" y="19989"/>
                  </a:lnTo>
                  <a:lnTo>
                    <a:pt x="1128405" y="5363"/>
                  </a:lnTo>
                  <a:lnTo>
                    <a:pt x="1101839" y="0"/>
                  </a:lnTo>
                  <a:lnTo>
                    <a:pt x="68262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439213" y="1527835"/>
            <a:ext cx="1565275" cy="1175385"/>
            <a:chOff x="2439213" y="1527835"/>
            <a:chExt cx="1565275" cy="1175385"/>
          </a:xfrm>
        </p:grpSpPr>
        <p:sp>
          <p:nvSpPr>
            <p:cNvPr id="14" name="object 14"/>
            <p:cNvSpPr/>
            <p:nvPr/>
          </p:nvSpPr>
          <p:spPr>
            <a:xfrm>
              <a:off x="2441651" y="1530273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62" y="0"/>
                  </a:moveTo>
                  <a:lnTo>
                    <a:pt x="41689" y="5363"/>
                  </a:lnTo>
                  <a:lnTo>
                    <a:pt x="19991" y="19991"/>
                  </a:lnTo>
                  <a:lnTo>
                    <a:pt x="5363" y="41689"/>
                  </a:lnTo>
                  <a:lnTo>
                    <a:pt x="0" y="68262"/>
                  </a:lnTo>
                  <a:lnTo>
                    <a:pt x="0" y="711809"/>
                  </a:lnTo>
                  <a:lnTo>
                    <a:pt x="5363" y="738375"/>
                  </a:lnTo>
                  <a:lnTo>
                    <a:pt x="19991" y="760069"/>
                  </a:lnTo>
                  <a:lnTo>
                    <a:pt x="41689" y="774696"/>
                  </a:lnTo>
                  <a:lnTo>
                    <a:pt x="68262" y="780059"/>
                  </a:lnTo>
                  <a:lnTo>
                    <a:pt x="1101826" y="780059"/>
                  </a:lnTo>
                  <a:lnTo>
                    <a:pt x="1128399" y="774696"/>
                  </a:lnTo>
                  <a:lnTo>
                    <a:pt x="1150097" y="760069"/>
                  </a:lnTo>
                  <a:lnTo>
                    <a:pt x="1164725" y="738375"/>
                  </a:lnTo>
                  <a:lnTo>
                    <a:pt x="1170089" y="711809"/>
                  </a:lnTo>
                  <a:lnTo>
                    <a:pt x="1170089" y="68262"/>
                  </a:lnTo>
                  <a:lnTo>
                    <a:pt x="1164725" y="41689"/>
                  </a:lnTo>
                  <a:lnTo>
                    <a:pt x="1150097" y="19991"/>
                  </a:lnTo>
                  <a:lnTo>
                    <a:pt x="1128399" y="5363"/>
                  </a:lnTo>
                  <a:lnTo>
                    <a:pt x="1101826" y="0"/>
                  </a:lnTo>
                  <a:lnTo>
                    <a:pt x="68262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6672" y="1725295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89"/>
                  </a:lnTo>
                  <a:lnTo>
                    <a:pt x="5363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3" y="738362"/>
                  </a:lnTo>
                  <a:lnTo>
                    <a:pt x="19989" y="760056"/>
                  </a:lnTo>
                  <a:lnTo>
                    <a:pt x="41683" y="774683"/>
                  </a:lnTo>
                  <a:lnTo>
                    <a:pt x="68249" y="780046"/>
                  </a:lnTo>
                  <a:lnTo>
                    <a:pt x="1101826" y="780046"/>
                  </a:lnTo>
                  <a:lnTo>
                    <a:pt x="1128392" y="774683"/>
                  </a:lnTo>
                  <a:lnTo>
                    <a:pt x="1150086" y="760056"/>
                  </a:lnTo>
                  <a:lnTo>
                    <a:pt x="1164713" y="738362"/>
                  </a:lnTo>
                  <a:lnTo>
                    <a:pt x="1170076" y="711796"/>
                  </a:lnTo>
                  <a:lnTo>
                    <a:pt x="1170076" y="68249"/>
                  </a:lnTo>
                  <a:lnTo>
                    <a:pt x="1164713" y="41683"/>
                  </a:lnTo>
                  <a:lnTo>
                    <a:pt x="1150086" y="19989"/>
                  </a:lnTo>
                  <a:lnTo>
                    <a:pt x="1128392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1680" y="1920303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1170089" y="711796"/>
                  </a:moveTo>
                  <a:lnTo>
                    <a:pt x="1170089" y="68249"/>
                  </a:lnTo>
                  <a:lnTo>
                    <a:pt x="1164723" y="41683"/>
                  </a:lnTo>
                  <a:lnTo>
                    <a:pt x="1150092" y="19989"/>
                  </a:lnTo>
                  <a:lnTo>
                    <a:pt x="1128394" y="5363"/>
                  </a:lnTo>
                  <a:lnTo>
                    <a:pt x="1101826" y="0"/>
                  </a:lnTo>
                  <a:lnTo>
                    <a:pt x="68249" y="0"/>
                  </a:lnTo>
                  <a:lnTo>
                    <a:pt x="41683" y="5363"/>
                  </a:lnTo>
                  <a:lnTo>
                    <a:pt x="19989" y="19989"/>
                  </a:lnTo>
                  <a:lnTo>
                    <a:pt x="5363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4" y="774695"/>
                  </a:lnTo>
                  <a:lnTo>
                    <a:pt x="1150092" y="760068"/>
                  </a:lnTo>
                  <a:lnTo>
                    <a:pt x="1164723" y="738370"/>
                  </a:lnTo>
                  <a:lnTo>
                    <a:pt x="1170089" y="711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31680" y="1920303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4" h="780414">
                  <a:moveTo>
                    <a:pt x="68249" y="0"/>
                  </a:moveTo>
                  <a:lnTo>
                    <a:pt x="41683" y="5363"/>
                  </a:lnTo>
                  <a:lnTo>
                    <a:pt x="19989" y="19989"/>
                  </a:lnTo>
                  <a:lnTo>
                    <a:pt x="5363" y="41683"/>
                  </a:lnTo>
                  <a:lnTo>
                    <a:pt x="0" y="68249"/>
                  </a:lnTo>
                  <a:lnTo>
                    <a:pt x="0" y="711796"/>
                  </a:lnTo>
                  <a:lnTo>
                    <a:pt x="5363" y="738370"/>
                  </a:lnTo>
                  <a:lnTo>
                    <a:pt x="19989" y="760068"/>
                  </a:lnTo>
                  <a:lnTo>
                    <a:pt x="41683" y="774695"/>
                  </a:lnTo>
                  <a:lnTo>
                    <a:pt x="68249" y="780059"/>
                  </a:lnTo>
                  <a:lnTo>
                    <a:pt x="1101826" y="780059"/>
                  </a:lnTo>
                  <a:lnTo>
                    <a:pt x="1128394" y="774695"/>
                  </a:lnTo>
                  <a:lnTo>
                    <a:pt x="1150092" y="760068"/>
                  </a:lnTo>
                  <a:lnTo>
                    <a:pt x="1164723" y="738370"/>
                  </a:lnTo>
                  <a:lnTo>
                    <a:pt x="1170089" y="711796"/>
                  </a:lnTo>
                  <a:lnTo>
                    <a:pt x="1170089" y="68249"/>
                  </a:lnTo>
                  <a:lnTo>
                    <a:pt x="1164723" y="41683"/>
                  </a:lnTo>
                  <a:lnTo>
                    <a:pt x="1150092" y="19989"/>
                  </a:lnTo>
                  <a:lnTo>
                    <a:pt x="1128394" y="5363"/>
                  </a:lnTo>
                  <a:lnTo>
                    <a:pt x="1101826" y="0"/>
                  </a:lnTo>
                  <a:lnTo>
                    <a:pt x="68249" y="0"/>
                  </a:lnTo>
                  <a:close/>
                </a:path>
              </a:pathLst>
            </a:custGeom>
            <a:ln w="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84078" y="2141622"/>
            <a:ext cx="15557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85" dirty="0">
                <a:latin typeface="Tahoma"/>
                <a:cs typeface="Tahoma"/>
              </a:rPr>
              <a:t>IR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9906" y="2141622"/>
            <a:ext cx="54991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85" dirty="0">
                <a:latin typeface="Tahoma"/>
                <a:cs typeface="Tahoma"/>
              </a:rPr>
              <a:t>Source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74370" y="2141622"/>
            <a:ext cx="699770" cy="3594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415"/>
              </a:spcBef>
            </a:pPr>
            <a:r>
              <a:rPr sz="1200" spc="120" dirty="0">
                <a:latin typeface="Tahoma"/>
                <a:cs typeface="Tahoma"/>
              </a:rPr>
              <a:t>Machine  </a:t>
            </a:r>
            <a:r>
              <a:rPr sz="1200" spc="190" dirty="0">
                <a:latin typeface="Tahoma"/>
                <a:cs typeface="Tahoma"/>
              </a:rPr>
              <a:t>Code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9224" y="2141622"/>
            <a:ext cx="15557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85" dirty="0">
                <a:latin typeface="Tahoma"/>
                <a:cs typeface="Tahoma"/>
              </a:rPr>
              <a:t>IR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3282" y="2239129"/>
            <a:ext cx="68707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35" dirty="0">
                <a:latin typeface="Tahoma"/>
                <a:cs typeface="Tahoma"/>
              </a:rPr>
              <a:t>Frontend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4213" y="2239129"/>
            <a:ext cx="70612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30" dirty="0">
                <a:latin typeface="Tahoma"/>
                <a:cs typeface="Tahoma"/>
              </a:rPr>
              <a:t>Backend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7226" y="2190453"/>
            <a:ext cx="74930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25" dirty="0">
                <a:latin typeface="Tahoma"/>
                <a:cs typeface="Tahoma"/>
              </a:rPr>
              <a:t>Optimizer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0982" y="3252570"/>
            <a:ext cx="2904490" cy="3328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Microsoft Sans Serif"/>
                <a:cs typeface="Microsoft Sans Serif"/>
              </a:rPr>
              <a:t>Backend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Dependent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on</a:t>
            </a:r>
            <a:r>
              <a:rPr sz="2000" spc="5" dirty="0">
                <a:latin typeface="Microsoft Sans Serif"/>
                <a:cs typeface="Microsoft Sans Serif"/>
              </a:rPr>
              <a:t> target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185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Code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selection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185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Code</a:t>
            </a:r>
            <a:r>
              <a:rPr sz="2000" spc="10" dirty="0">
                <a:latin typeface="Microsoft Sans Serif"/>
                <a:cs typeface="Microsoft Sans Serif"/>
              </a:rPr>
              <a:t> scheduling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185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Register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allocation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185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Peephole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optimization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27" name="object 27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2522" y="1680486"/>
            <a:ext cx="558990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Dataflow</a:t>
            </a:r>
            <a:r>
              <a:rPr spc="10" dirty="0"/>
              <a:t> equations</a:t>
            </a:r>
            <a:r>
              <a:rPr spc="5" dirty="0"/>
              <a:t> </a:t>
            </a:r>
            <a:r>
              <a:rPr spc="-15" dirty="0"/>
              <a:t>for</a:t>
            </a:r>
            <a:r>
              <a:rPr spc="5" dirty="0"/>
              <a:t> </a:t>
            </a:r>
            <a:r>
              <a:rPr spc="10" dirty="0"/>
              <a:t>liveness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3232" y="3766972"/>
            <a:ext cx="259079" cy="3672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60982" y="4696335"/>
            <a:ext cx="7590790" cy="9220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90"/>
              </a:spcBef>
              <a:tabLst>
                <a:tab pos="659765" algn="l"/>
                <a:tab pos="166814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Note the </a:t>
            </a:r>
            <a:r>
              <a:rPr sz="2000" dirty="0">
                <a:latin typeface="Microsoft Sans Serif"/>
                <a:cs typeface="Microsoft Sans Serif"/>
              </a:rPr>
              <a:t>relation </a:t>
            </a:r>
            <a:r>
              <a:rPr sz="2000" spc="10" dirty="0">
                <a:latin typeface="Microsoft Sans Serif"/>
                <a:cs typeface="Microsoft Sans Serif"/>
              </a:rPr>
              <a:t>between </a:t>
            </a:r>
            <a:r>
              <a:rPr sz="2000" dirty="0">
                <a:latin typeface="Microsoft Sans Serif"/>
                <a:cs typeface="Microsoft Sans Serif"/>
              </a:rPr>
              <a:t>reaching-definitions </a:t>
            </a:r>
            <a:r>
              <a:rPr sz="2000" spc="5" dirty="0">
                <a:latin typeface="Microsoft Sans Serif"/>
                <a:cs typeface="Microsoft Sans Serif"/>
              </a:rPr>
              <a:t>equations:</a:t>
            </a:r>
            <a:r>
              <a:rPr sz="2000" spc="10" dirty="0">
                <a:latin typeface="Microsoft Sans Serif"/>
                <a:cs typeface="Microsoft Sans Serif"/>
              </a:rPr>
              <a:t> the </a:t>
            </a:r>
            <a:r>
              <a:rPr sz="2000" dirty="0">
                <a:latin typeface="Microsoft Sans Serif"/>
                <a:cs typeface="Microsoft Sans Serif"/>
              </a:rPr>
              <a:t>roles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</a:t>
            </a:r>
            <a:r>
              <a:rPr sz="2000" spc="15" dirty="0">
                <a:latin typeface="Microsoft Sans Serif"/>
                <a:cs typeface="Microsoft Sans Serif"/>
              </a:rPr>
              <a:t>and	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interchanged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6" name="object 6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622" y="750845"/>
            <a:ext cx="626491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Algorithms</a:t>
            </a:r>
            <a:r>
              <a:rPr spc="-15" dirty="0"/>
              <a:t> for</a:t>
            </a:r>
            <a:r>
              <a:rPr spc="10" dirty="0"/>
              <a:t> </a:t>
            </a:r>
            <a:r>
              <a:rPr spc="5" dirty="0"/>
              <a:t>global</a:t>
            </a:r>
            <a:r>
              <a:rPr spc="-10" dirty="0"/>
              <a:t> </a:t>
            </a:r>
            <a:r>
              <a:rPr spc="5" dirty="0"/>
              <a:t>optimizations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161" y="1879446"/>
            <a:ext cx="52812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5" dirty="0">
                <a:latin typeface="Arial"/>
                <a:cs typeface="Arial"/>
              </a:rPr>
              <a:t>Global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common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subexpression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elimination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6431" y="3362298"/>
            <a:ext cx="21336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is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953" y="2658230"/>
            <a:ext cx="5956935" cy="1489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First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calculate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sets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available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expressions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47500"/>
              </a:lnSpc>
              <a:tabLst>
                <a:tab pos="2578735" algn="l"/>
                <a:tab pos="5243195" algn="l"/>
              </a:tabLst>
            </a:pPr>
            <a:r>
              <a:rPr sz="2000" spc="-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e</a:t>
            </a:r>
            <a:r>
              <a:rPr sz="2000" spc="-3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65" dirty="0">
                <a:latin typeface="Microsoft Sans Serif"/>
                <a:cs typeface="Microsoft Sans Serif"/>
              </a:rPr>
              <a:t>r</a:t>
            </a:r>
            <a:r>
              <a:rPr sz="2000" spc="15" dirty="0">
                <a:latin typeface="Microsoft Sans Serif"/>
                <a:cs typeface="Microsoft Sans Serif"/>
              </a:rPr>
              <a:t>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0" dirty="0">
                <a:latin typeface="Microsoft Sans Serif"/>
                <a:cs typeface="Microsoft Sans Serif"/>
              </a:rPr>
              <a:t>r</a:t>
            </a:r>
            <a:r>
              <a:rPr sz="2000" spc="25" dirty="0">
                <a:latin typeface="Microsoft Sans Serif"/>
                <a:cs typeface="Microsoft Sans Serif"/>
              </a:rPr>
              <a:t>m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10" dirty="0">
                <a:latin typeface="Microsoft Sans Serif"/>
                <a:cs typeface="Microsoft Sans Serif"/>
              </a:rPr>
              <a:t>where  </a:t>
            </a:r>
            <a:r>
              <a:rPr sz="2000" spc="-10" dirty="0">
                <a:latin typeface="Microsoft Sans Serif"/>
                <a:cs typeface="Microsoft Sans Serif"/>
              </a:rPr>
              <a:t>available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do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following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369" y="4508268"/>
            <a:ext cx="6281420" cy="911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30"/>
              </a:spcBef>
              <a:buFont typeface="Arial"/>
              <a:buChar char="–"/>
              <a:tabLst>
                <a:tab pos="285115" algn="l"/>
                <a:tab pos="28575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Search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backwards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graph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evaluations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of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1850">
              <a:latin typeface="Microsoft Sans Serif"/>
              <a:cs typeface="Microsoft Sans Serif"/>
            </a:endParaRPr>
          </a:p>
          <a:p>
            <a:pPr marL="285115" indent="-273050">
              <a:lnSpc>
                <a:spcPct val="100000"/>
              </a:lnSpc>
              <a:buFont typeface="Arial"/>
              <a:buChar char="–"/>
              <a:tabLst>
                <a:tab pos="285115" algn="l"/>
                <a:tab pos="28575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Create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new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373" y="5660490"/>
            <a:ext cx="25806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5115" algn="l"/>
              </a:tabLst>
            </a:pPr>
            <a:r>
              <a:rPr sz="2000" b="1" spc="15" dirty="0">
                <a:latin typeface="Arial"/>
                <a:cs typeface="Arial"/>
              </a:rPr>
              <a:t>–	</a:t>
            </a:r>
            <a:r>
              <a:rPr sz="2000" spc="10" dirty="0">
                <a:latin typeface="Microsoft Sans Serif"/>
                <a:cs typeface="Microsoft Sans Serif"/>
              </a:rPr>
              <a:t>Replace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6703" y="5660490"/>
            <a:ext cx="2933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30" dirty="0">
                <a:latin typeface="Microsoft Sans Serif"/>
                <a:cs typeface="Microsoft Sans Serif"/>
              </a:rPr>
              <a:t>b</a:t>
            </a:r>
            <a:r>
              <a:rPr sz="2000" spc="15" dirty="0">
                <a:latin typeface="Microsoft Sans Serif"/>
                <a:cs typeface="Microsoft Sans Serif"/>
              </a:rPr>
              <a:t>y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9373" y="6238086"/>
            <a:ext cx="300482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5115" algn="l"/>
                <a:tab pos="2724150" algn="l"/>
              </a:tabLst>
            </a:pPr>
            <a:r>
              <a:rPr sz="2000" b="1" spc="15" dirty="0">
                <a:latin typeface="Arial"/>
                <a:cs typeface="Arial"/>
              </a:rPr>
              <a:t>–	</a:t>
            </a:r>
            <a:r>
              <a:rPr sz="2000" spc="10" dirty="0">
                <a:latin typeface="Microsoft Sans Serif"/>
                <a:cs typeface="Microsoft Sans Serif"/>
              </a:rPr>
              <a:t>Replac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30" dirty="0">
                <a:latin typeface="Microsoft Sans Serif"/>
                <a:cs typeface="Microsoft Sans Serif"/>
              </a:rPr>
              <a:t>b</a:t>
            </a:r>
            <a:r>
              <a:rPr sz="2000" spc="15" dirty="0">
                <a:latin typeface="Microsoft Sans Serif"/>
                <a:cs typeface="Microsoft Sans Serif"/>
              </a:rPr>
              <a:t>y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11" name="object 11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434" y="1907563"/>
            <a:ext cx="318579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Copy</a:t>
            </a:r>
            <a:r>
              <a:rPr spc="-55" dirty="0"/>
              <a:t> </a:t>
            </a:r>
            <a:r>
              <a:rPr dirty="0"/>
              <a:t>propagation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2540" y="2866998"/>
            <a:ext cx="22548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encountered.</a:t>
            </a:r>
            <a:r>
              <a:rPr sz="2000" spc="1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978" y="2727302"/>
            <a:ext cx="5220970" cy="92456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334645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Suppose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copy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	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 </a:t>
            </a:r>
            <a:r>
              <a:rPr sz="2000" spc="5" dirty="0">
                <a:latin typeface="Microsoft Sans Serif"/>
                <a:cs typeface="Microsoft Sans Serif"/>
              </a:rPr>
              <a:t>form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3515360" algn="l"/>
                <a:tab pos="5077460" algn="l"/>
              </a:tabLst>
            </a:pPr>
            <a:r>
              <a:rPr sz="2000" spc="20" dirty="0">
                <a:latin typeface="Microsoft Sans Serif"/>
                <a:cs typeface="Microsoft Sans Serif"/>
              </a:rPr>
              <a:t>m</a:t>
            </a:r>
            <a:r>
              <a:rPr sz="2000" spc="-5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30" dirty="0">
                <a:latin typeface="Microsoft Sans Serif"/>
                <a:cs typeface="Microsoft Sans Serif"/>
              </a:rPr>
              <a:t>o</a:t>
            </a:r>
            <a:r>
              <a:rPr sz="2000" spc="20" dirty="0">
                <a:latin typeface="Microsoft Sans Serif"/>
                <a:cs typeface="Microsoft Sans Serif"/>
              </a:rPr>
              <a:t>w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substitute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f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30" dirty="0">
                <a:latin typeface="Microsoft Sans Serif"/>
                <a:cs typeface="Microsoft Sans Serif"/>
              </a:rPr>
              <a:t>b</a:t>
            </a:r>
            <a:r>
              <a:rPr sz="2000" spc="15" dirty="0">
                <a:latin typeface="Microsoft Sans Serif"/>
                <a:cs typeface="Microsoft Sans Serif"/>
              </a:rPr>
              <a:t>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f</a:t>
            </a:r>
            <a:r>
              <a:rPr sz="2000" dirty="0">
                <a:latin typeface="Microsoft Sans Serif"/>
                <a:cs typeface="Microsoft Sans Serif"/>
              </a:rPr>
              <a:t>	if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9374" y="4028226"/>
            <a:ext cx="6656070" cy="1364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30"/>
              </a:spcBef>
              <a:buFont typeface="Arial"/>
              <a:buChar char="–"/>
              <a:tabLst>
                <a:tab pos="285115" algn="l"/>
                <a:tab pos="285750" algn="l"/>
                <a:tab pos="1749425" algn="l"/>
                <a:tab pos="461899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Statement	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only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</a:t>
            </a:r>
            <a:r>
              <a:rPr sz="2000" spc="5" dirty="0">
                <a:latin typeface="Microsoft Sans Serif"/>
                <a:cs typeface="Microsoft Sans Serif"/>
              </a:rPr>
              <a:t>reaching</a:t>
            </a:r>
            <a:r>
              <a:rPr sz="2000" spc="10" dirty="0">
                <a:latin typeface="Microsoft Sans Serif"/>
                <a:cs typeface="Microsoft Sans Serif"/>
              </a:rPr>
              <a:t> 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</a:t>
            </a:r>
            <a:endParaRPr sz="2000">
              <a:latin typeface="Microsoft Sans Serif"/>
              <a:cs typeface="Microsoft Sans Serif"/>
            </a:endParaRPr>
          </a:p>
          <a:p>
            <a:pPr marL="285115" marR="5080" indent="-273050">
              <a:lnSpc>
                <a:spcPct val="147500"/>
              </a:lnSpc>
              <a:spcBef>
                <a:spcPts val="1025"/>
              </a:spcBef>
              <a:buFont typeface="Arial"/>
              <a:buChar char="–"/>
              <a:tabLst>
                <a:tab pos="285115" algn="l"/>
                <a:tab pos="285750" algn="l"/>
                <a:tab pos="3978275" algn="l"/>
              </a:tabLst>
            </a:pPr>
            <a:r>
              <a:rPr sz="2000" spc="20" dirty="0">
                <a:latin typeface="Microsoft Sans Serif"/>
                <a:cs typeface="Microsoft Sans Serif"/>
              </a:rPr>
              <a:t>On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every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path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from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	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use,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there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assignments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to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7" name="object 7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5629" y="755417"/>
            <a:ext cx="461518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Copy</a:t>
            </a:r>
            <a:r>
              <a:rPr spc="-10" dirty="0"/>
              <a:t> </a:t>
            </a:r>
            <a:r>
              <a:rPr dirty="0"/>
              <a:t>propagation</a:t>
            </a:r>
            <a:r>
              <a:rPr spc="-20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1433427"/>
            <a:ext cx="7237095" cy="293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90"/>
              </a:spcBef>
            </a:pPr>
            <a:r>
              <a:rPr sz="2000" spc="-105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find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set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copy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use,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new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dataflow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problem</a:t>
            </a:r>
            <a:endParaRPr sz="2000">
              <a:latin typeface="Microsoft Sans Serif"/>
              <a:cs typeface="Microsoft Sans Serif"/>
            </a:endParaRPr>
          </a:p>
          <a:p>
            <a:pPr marL="12700" marR="339725">
              <a:lnSpc>
                <a:spcPct val="220000"/>
              </a:lnSpc>
              <a:tabLst>
                <a:tab pos="2323465" algn="l"/>
                <a:tab pos="285813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occurrence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copy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generates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this</a:t>
            </a:r>
            <a:r>
              <a:rPr sz="2000" spc="15" dirty="0">
                <a:latin typeface="Microsoft Sans Serif"/>
                <a:cs typeface="Microsoft Sans Serif"/>
              </a:rPr>
              <a:t> statement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assignment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	or	</a:t>
            </a:r>
            <a:r>
              <a:rPr sz="2000" dirty="0">
                <a:latin typeface="Microsoft Sans Serif"/>
                <a:cs typeface="Microsoft Sans Serif"/>
              </a:rPr>
              <a:t>kills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copy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Microsoft Sans Serif"/>
                <a:cs typeface="Microsoft Sans Serif"/>
              </a:rPr>
              <a:t>Dataflow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equations: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3869" y="519927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2873" y="519927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2182" y="5501792"/>
            <a:ext cx="259079" cy="3672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69941" y="5492850"/>
            <a:ext cx="3243580" cy="1155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00200">
              <a:lnSpc>
                <a:spcPct val="100000"/>
              </a:lnSpc>
              <a:spcBef>
                <a:spcPts val="130"/>
              </a:spcBef>
            </a:pP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20" dirty="0">
                <a:latin typeface="Microsoft Sans Serif"/>
                <a:cs typeface="Microsoft Sans Serif"/>
              </a:rPr>
              <a:t> B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not </a:t>
            </a:r>
            <a:r>
              <a:rPr sz="2000" dirty="0">
                <a:latin typeface="Microsoft Sans Serif"/>
                <a:cs typeface="Microsoft Sans Serif"/>
              </a:rPr>
              <a:t>initial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00" spc="10" dirty="0">
                <a:latin typeface="Microsoft Sans Serif"/>
                <a:cs typeface="Microsoft Sans Serif"/>
              </a:rPr>
              <a:t>where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B1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initial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9" name="object 9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5629" y="1842030"/>
            <a:ext cx="461518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Copy</a:t>
            </a:r>
            <a:r>
              <a:rPr spc="-10" dirty="0"/>
              <a:t> </a:t>
            </a:r>
            <a:r>
              <a:rPr dirty="0"/>
              <a:t>propagation</a:t>
            </a:r>
            <a:r>
              <a:rPr spc="-20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2801466"/>
            <a:ext cx="3135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50540" algn="l"/>
              </a:tabLst>
            </a:pPr>
            <a:r>
              <a:rPr sz="2000" spc="-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</a:t>
            </a:r>
            <a:r>
              <a:rPr sz="2000" spc="-45" dirty="0">
                <a:latin typeface="Microsoft Sans Serif"/>
                <a:cs typeface="Microsoft Sans Serif"/>
              </a:rPr>
              <a:t>p</a:t>
            </a:r>
            <a:r>
              <a:rPr sz="2000" spc="15" dirty="0">
                <a:latin typeface="Microsoft Sans Serif"/>
                <a:cs typeface="Microsoft Sans Serif"/>
              </a:rPr>
              <a:t>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5" dirty="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3859" y="2801466"/>
            <a:ext cx="3117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do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9274" y="3513114"/>
            <a:ext cx="7099300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30"/>
              </a:spcBef>
              <a:buFont typeface="Arial"/>
              <a:buChar char="–"/>
              <a:tabLst>
                <a:tab pos="285115" algn="l"/>
                <a:tab pos="285750" algn="l"/>
                <a:tab pos="313372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Determine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</a:t>
            </a:r>
            <a:r>
              <a:rPr sz="2000" spc="5" dirty="0">
                <a:latin typeface="Microsoft Sans Serif"/>
                <a:cs typeface="Microsoft Sans Serif"/>
              </a:rPr>
              <a:t>reached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this definition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of</a:t>
            </a:r>
            <a:endParaRPr sz="2000">
              <a:latin typeface="Microsoft Sans Serif"/>
              <a:cs typeface="Microsoft Sans Serif"/>
            </a:endParaRPr>
          </a:p>
          <a:p>
            <a:pPr marL="285115" marR="5080" indent="-273050">
              <a:lnSpc>
                <a:spcPct val="147000"/>
              </a:lnSpc>
              <a:spcBef>
                <a:spcPts val="1045"/>
              </a:spcBef>
              <a:buFont typeface="Arial"/>
              <a:buChar char="–"/>
              <a:tabLst>
                <a:tab pos="285115" algn="l"/>
                <a:tab pos="285750" algn="l"/>
                <a:tab pos="3610610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Determine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each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those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only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definition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reaching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(	)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285115" indent="-273050">
              <a:lnSpc>
                <a:spcPct val="100000"/>
              </a:lnSpc>
              <a:buFont typeface="Arial"/>
              <a:buChar char="–"/>
              <a:tabLst>
                <a:tab pos="285115" algn="l"/>
                <a:tab pos="285750" algn="l"/>
                <a:tab pos="2043430" algn="l"/>
                <a:tab pos="504380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If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so,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remove	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replace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</a:t>
            </a:r>
            <a:r>
              <a:rPr sz="2000" spc="-5" dirty="0">
                <a:latin typeface="Microsoft Sans Serif"/>
                <a:cs typeface="Microsoft Sans Serif"/>
              </a:rPr>
              <a:t>by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of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7" name="object 7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417" y="1616478"/>
            <a:ext cx="725487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Detection</a:t>
            </a:r>
            <a:r>
              <a:rPr spc="-15" dirty="0"/>
              <a:t> </a:t>
            </a:r>
            <a:r>
              <a:rPr spc="10" dirty="0"/>
              <a:t>of</a:t>
            </a:r>
            <a:r>
              <a:rPr spc="-10" dirty="0"/>
              <a:t> </a:t>
            </a:r>
            <a:r>
              <a:rPr dirty="0"/>
              <a:t>loop-invariant</a:t>
            </a:r>
            <a:r>
              <a:rPr spc="-15" dirty="0"/>
              <a:t> </a:t>
            </a:r>
            <a:r>
              <a:rPr spc="15" dirty="0"/>
              <a:t>computations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6558" y="2439291"/>
            <a:ext cx="7783195" cy="324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47000"/>
              </a:lnSpc>
              <a:spcBef>
                <a:spcPts val="90"/>
              </a:spcBef>
              <a:buAutoNum type="arabicPeriod"/>
              <a:tabLst>
                <a:tab pos="356235" algn="l"/>
                <a:tab pos="356870" algn="l"/>
              </a:tabLst>
            </a:pPr>
            <a:r>
              <a:rPr sz="2000" spc="20" dirty="0">
                <a:latin typeface="Microsoft Sans Serif"/>
                <a:cs typeface="Microsoft Sans Serif"/>
              </a:rPr>
              <a:t>Mark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invariant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those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whose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operands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constant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have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reaching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outside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AutoNum type="arabicPeriod"/>
            </a:pPr>
            <a:endParaRPr sz="2800">
              <a:latin typeface="Microsoft Sans Serif"/>
              <a:cs typeface="Microsoft Sans Serif"/>
            </a:endParaRPr>
          </a:p>
          <a:p>
            <a:pPr marL="356235" indent="-344170">
              <a:lnSpc>
                <a:spcPct val="100000"/>
              </a:lnSpc>
              <a:buAutoNum type="arabicPeriod"/>
              <a:tabLst>
                <a:tab pos="356235" algn="l"/>
                <a:tab pos="35687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Repeat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step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3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until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no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new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marked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invariant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AutoNum type="arabicPeriod"/>
            </a:pPr>
            <a:endParaRPr sz="1800">
              <a:latin typeface="Microsoft Sans Serif"/>
              <a:cs typeface="Microsoft Sans Serif"/>
            </a:endParaRPr>
          </a:p>
          <a:p>
            <a:pPr marL="356870" marR="83820" indent="-344805">
              <a:lnSpc>
                <a:spcPct val="147200"/>
              </a:lnSpc>
              <a:buAutoNum type="arabicPeriod"/>
              <a:tabLst>
                <a:tab pos="356235" algn="l"/>
                <a:tab pos="356870" algn="l"/>
              </a:tabLst>
            </a:pPr>
            <a:r>
              <a:rPr sz="2000" spc="20" dirty="0">
                <a:latin typeface="Microsoft Sans Serif"/>
                <a:cs typeface="Microsoft Sans Serif"/>
              </a:rPr>
              <a:t>Mark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invariant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those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whose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operands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either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 </a:t>
            </a:r>
            <a:r>
              <a:rPr sz="2000" spc="15" dirty="0">
                <a:latin typeface="Microsoft Sans Serif"/>
                <a:cs typeface="Microsoft Sans Serif"/>
              </a:rPr>
              <a:t> constant,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have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reaching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outside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loop,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have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reaching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marked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invariant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965" y="778277"/>
            <a:ext cx="22961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Code</a:t>
            </a:r>
            <a:r>
              <a:rPr spc="-70" dirty="0"/>
              <a:t> </a:t>
            </a:r>
            <a:r>
              <a:rPr spc="10" dirty="0"/>
              <a:t>motion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6558" y="1737714"/>
            <a:ext cx="7095490" cy="4791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6235" algn="l"/>
                <a:tab pos="35687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Create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pre-header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AutoNum type="arabicPeriod"/>
            </a:pPr>
            <a:endParaRPr sz="2800">
              <a:latin typeface="Microsoft Sans Serif"/>
              <a:cs typeface="Microsoft Sans Serif"/>
            </a:endParaRPr>
          </a:p>
          <a:p>
            <a:pPr marL="356235" indent="-344170">
              <a:lnSpc>
                <a:spcPct val="100000"/>
              </a:lnSpc>
              <a:buAutoNum type="arabicPeriod"/>
              <a:tabLst>
                <a:tab pos="356235" algn="l"/>
                <a:tab pos="35687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Find </a:t>
            </a:r>
            <a:r>
              <a:rPr sz="2000" spc="5" dirty="0">
                <a:latin typeface="Microsoft Sans Serif"/>
                <a:cs typeface="Microsoft Sans Serif"/>
              </a:rPr>
              <a:t>loop-invariant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AutoNum type="arabicPeriod"/>
            </a:pPr>
            <a:endParaRPr sz="2800">
              <a:latin typeface="Microsoft Sans Serif"/>
              <a:cs typeface="Microsoft Sans Serif"/>
            </a:endParaRPr>
          </a:p>
          <a:p>
            <a:pPr marL="356235" indent="-344170">
              <a:lnSpc>
                <a:spcPct val="100000"/>
              </a:lnSpc>
              <a:buAutoNum type="arabicPeriod"/>
              <a:tabLst>
                <a:tab pos="356235" algn="l"/>
                <a:tab pos="356870" algn="l"/>
                <a:tab pos="2859405" algn="l"/>
                <a:tab pos="408051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For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each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	</a:t>
            </a:r>
            <a:r>
              <a:rPr sz="2000" spc="5" dirty="0">
                <a:latin typeface="Microsoft Sans Serif"/>
                <a:cs typeface="Microsoft Sans Serif"/>
              </a:rPr>
              <a:t>defining	</a:t>
            </a:r>
            <a:r>
              <a:rPr sz="2000" dirty="0">
                <a:latin typeface="Microsoft Sans Serif"/>
                <a:cs typeface="Microsoft Sans Serif"/>
              </a:rPr>
              <a:t>found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step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2,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check</a:t>
            </a:r>
            <a:r>
              <a:rPr sz="2000" spc="5" dirty="0">
                <a:latin typeface="Microsoft Sans Serif"/>
                <a:cs typeface="Microsoft Sans Serif"/>
              </a:rPr>
              <a:t> that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AutoNum type="arabicPeriod"/>
            </a:pPr>
            <a:endParaRPr sz="2800">
              <a:latin typeface="Microsoft Sans Serif"/>
              <a:cs typeface="Microsoft Sans Serif"/>
            </a:endParaRPr>
          </a:p>
          <a:p>
            <a:pPr marL="717550" lvl="1" indent="-445134">
              <a:lnSpc>
                <a:spcPct val="100000"/>
              </a:lnSpc>
              <a:buAutoNum type="alphaLcParenBoth"/>
              <a:tabLst>
                <a:tab pos="717550" algn="l"/>
                <a:tab pos="718185" algn="l"/>
              </a:tabLst>
            </a:pP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dominate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exits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Microsoft Sans Serif"/>
              <a:buAutoNum type="alphaLcParenBoth"/>
            </a:pPr>
            <a:endParaRPr sz="1900">
              <a:latin typeface="Microsoft Sans Serif"/>
              <a:cs typeface="Microsoft Sans Serif"/>
            </a:endParaRPr>
          </a:p>
          <a:p>
            <a:pPr marL="964565" lvl="1" indent="-692150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964565" algn="l"/>
                <a:tab pos="965200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defined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elsewhere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endParaRPr sz="2000">
              <a:latin typeface="Microsoft Sans Serif"/>
              <a:cs typeface="Microsoft Sans Serif"/>
            </a:endParaRPr>
          </a:p>
          <a:p>
            <a:pPr marL="718185" marR="715645" lvl="1" indent="-429895">
              <a:lnSpc>
                <a:spcPct val="147500"/>
              </a:lnSpc>
              <a:spcBef>
                <a:spcPts val="1020"/>
              </a:spcBef>
              <a:buAutoNum type="alphaLcParenBoth"/>
              <a:tabLst>
                <a:tab pos="716280" algn="l"/>
                <a:tab pos="716915" algn="l"/>
                <a:tab pos="219773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all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only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reached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from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Microsoft Sans Serif"/>
              <a:buAutoNum type="alphaLcParenBoth"/>
            </a:pPr>
            <a:endParaRPr sz="2800">
              <a:latin typeface="Microsoft Sans Serif"/>
              <a:cs typeface="Microsoft Sans Serif"/>
            </a:endParaRPr>
          </a:p>
          <a:p>
            <a:pPr marL="356235" indent="-344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235" algn="l"/>
                <a:tab pos="35687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Move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conform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pre-header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638" y="1287295"/>
            <a:ext cx="372681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Code</a:t>
            </a:r>
            <a:r>
              <a:rPr spc="-20" dirty="0"/>
              <a:t> </a:t>
            </a:r>
            <a:r>
              <a:rPr spc="10" dirty="0"/>
              <a:t>motion</a:t>
            </a:r>
            <a:r>
              <a:rPr spc="-15" dirty="0"/>
              <a:t> </a:t>
            </a:r>
            <a:r>
              <a:rPr spc="-30" dirty="0"/>
              <a:t>(cont’d)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2111" y="3001162"/>
            <a:ext cx="42545" cy="272415"/>
            <a:chOff x="2892111" y="3001162"/>
            <a:chExt cx="42545" cy="272415"/>
          </a:xfrm>
        </p:grpSpPr>
        <p:sp>
          <p:nvSpPr>
            <p:cNvPr id="4" name="object 4"/>
            <p:cNvSpPr/>
            <p:nvPr/>
          </p:nvSpPr>
          <p:spPr>
            <a:xfrm>
              <a:off x="2910560" y="3001174"/>
              <a:ext cx="5080" cy="265430"/>
            </a:xfrm>
            <a:custGeom>
              <a:avLst/>
              <a:gdLst/>
              <a:ahLst/>
              <a:cxnLst/>
              <a:rect l="l" t="t" r="r" b="b"/>
              <a:pathLst>
                <a:path w="5080" h="265429">
                  <a:moveTo>
                    <a:pt x="5067" y="195364"/>
                  </a:moveTo>
                  <a:lnTo>
                    <a:pt x="4864" y="195364"/>
                  </a:lnTo>
                  <a:lnTo>
                    <a:pt x="4864" y="0"/>
                  </a:lnTo>
                  <a:lnTo>
                    <a:pt x="203" y="0"/>
                  </a:lnTo>
                  <a:lnTo>
                    <a:pt x="203" y="195364"/>
                  </a:lnTo>
                  <a:lnTo>
                    <a:pt x="0" y="195364"/>
                  </a:lnTo>
                  <a:lnTo>
                    <a:pt x="0" y="264934"/>
                  </a:lnTo>
                  <a:lnTo>
                    <a:pt x="2540" y="264934"/>
                  </a:lnTo>
                  <a:lnTo>
                    <a:pt x="5067" y="264947"/>
                  </a:lnTo>
                  <a:lnTo>
                    <a:pt x="5067" y="1953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444" y="3196526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29">
                  <a:moveTo>
                    <a:pt x="37325" y="0"/>
                  </a:moveTo>
                  <a:lnTo>
                    <a:pt x="0" y="0"/>
                  </a:lnTo>
                  <a:lnTo>
                    <a:pt x="18656" y="74663"/>
                  </a:lnTo>
                  <a:lnTo>
                    <a:pt x="37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4444" y="3196526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29">
                  <a:moveTo>
                    <a:pt x="0" y="0"/>
                  </a:moveTo>
                  <a:lnTo>
                    <a:pt x="18656" y="74663"/>
                  </a:lnTo>
                  <a:lnTo>
                    <a:pt x="37325" y="0"/>
                  </a:lnTo>
                  <a:lnTo>
                    <a:pt x="0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892111" y="3561118"/>
            <a:ext cx="42545" cy="1066165"/>
            <a:chOff x="2892111" y="3561118"/>
            <a:chExt cx="42545" cy="1066165"/>
          </a:xfrm>
        </p:grpSpPr>
        <p:sp>
          <p:nvSpPr>
            <p:cNvPr id="8" name="object 8"/>
            <p:cNvSpPr/>
            <p:nvPr/>
          </p:nvSpPr>
          <p:spPr>
            <a:xfrm>
              <a:off x="2910560" y="3561118"/>
              <a:ext cx="5080" cy="1058545"/>
            </a:xfrm>
            <a:custGeom>
              <a:avLst/>
              <a:gdLst/>
              <a:ahLst/>
              <a:cxnLst/>
              <a:rect l="l" t="t" r="r" b="b"/>
              <a:pathLst>
                <a:path w="5080" h="1058545">
                  <a:moveTo>
                    <a:pt x="5067" y="988644"/>
                  </a:moveTo>
                  <a:lnTo>
                    <a:pt x="4864" y="988644"/>
                  </a:lnTo>
                  <a:lnTo>
                    <a:pt x="4864" y="0"/>
                  </a:lnTo>
                  <a:lnTo>
                    <a:pt x="203" y="0"/>
                  </a:lnTo>
                  <a:lnTo>
                    <a:pt x="203" y="988644"/>
                  </a:lnTo>
                  <a:lnTo>
                    <a:pt x="0" y="988644"/>
                  </a:lnTo>
                  <a:lnTo>
                    <a:pt x="0" y="1058227"/>
                  </a:lnTo>
                  <a:lnTo>
                    <a:pt x="2540" y="1058227"/>
                  </a:lnTo>
                  <a:lnTo>
                    <a:pt x="5067" y="1058227"/>
                  </a:lnTo>
                  <a:lnTo>
                    <a:pt x="5067" y="988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4444" y="4549762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29">
                  <a:moveTo>
                    <a:pt x="37325" y="0"/>
                  </a:moveTo>
                  <a:lnTo>
                    <a:pt x="0" y="0"/>
                  </a:lnTo>
                  <a:lnTo>
                    <a:pt x="18656" y="74663"/>
                  </a:lnTo>
                  <a:lnTo>
                    <a:pt x="37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4444" y="4549762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29">
                  <a:moveTo>
                    <a:pt x="0" y="0"/>
                  </a:moveTo>
                  <a:lnTo>
                    <a:pt x="18656" y="74663"/>
                  </a:lnTo>
                  <a:lnTo>
                    <a:pt x="37325" y="0"/>
                  </a:lnTo>
                  <a:lnTo>
                    <a:pt x="0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892265" y="3558785"/>
            <a:ext cx="696595" cy="466090"/>
            <a:chOff x="1892265" y="3558785"/>
            <a:chExt cx="696595" cy="466090"/>
          </a:xfrm>
        </p:grpSpPr>
        <p:sp>
          <p:nvSpPr>
            <p:cNvPr id="12" name="object 12"/>
            <p:cNvSpPr/>
            <p:nvPr/>
          </p:nvSpPr>
          <p:spPr>
            <a:xfrm>
              <a:off x="1895279" y="3561118"/>
              <a:ext cx="691515" cy="461009"/>
            </a:xfrm>
            <a:custGeom>
              <a:avLst/>
              <a:gdLst/>
              <a:ahLst/>
              <a:cxnLst/>
              <a:rect l="l" t="t" r="r" b="b"/>
              <a:pathLst>
                <a:path w="691514" h="461010">
                  <a:moveTo>
                    <a:pt x="691176" y="0"/>
                  </a:moveTo>
                  <a:lnTo>
                    <a:pt x="85487" y="403796"/>
                  </a:lnTo>
                </a:path>
                <a:path w="691514" h="461010">
                  <a:moveTo>
                    <a:pt x="85487" y="403796"/>
                  </a:moveTo>
                  <a:lnTo>
                    <a:pt x="0" y="460788"/>
                  </a:lnTo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4598" y="3964914"/>
              <a:ext cx="72390" cy="57785"/>
            </a:xfrm>
            <a:custGeom>
              <a:avLst/>
              <a:gdLst/>
              <a:ahLst/>
              <a:cxnLst/>
              <a:rect l="l" t="t" r="r" b="b"/>
              <a:pathLst>
                <a:path w="72389" h="57785">
                  <a:moveTo>
                    <a:pt x="72174" y="31115"/>
                  </a:moveTo>
                  <a:lnTo>
                    <a:pt x="51638" y="0"/>
                  </a:lnTo>
                  <a:lnTo>
                    <a:pt x="0" y="57238"/>
                  </a:lnTo>
                  <a:lnTo>
                    <a:pt x="72174" y="31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94598" y="3964914"/>
              <a:ext cx="72390" cy="57785"/>
            </a:xfrm>
            <a:custGeom>
              <a:avLst/>
              <a:gdLst/>
              <a:ahLst/>
              <a:cxnLst/>
              <a:rect l="l" t="t" r="r" b="b"/>
              <a:pathLst>
                <a:path w="72389" h="57785">
                  <a:moveTo>
                    <a:pt x="51638" y="0"/>
                  </a:moveTo>
                  <a:lnTo>
                    <a:pt x="0" y="57238"/>
                  </a:lnTo>
                  <a:lnTo>
                    <a:pt x="72174" y="31115"/>
                  </a:lnTo>
                  <a:lnTo>
                    <a:pt x="51638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892111" y="5054346"/>
            <a:ext cx="42545" cy="319405"/>
            <a:chOff x="2892111" y="5054346"/>
            <a:chExt cx="42545" cy="319405"/>
          </a:xfrm>
        </p:grpSpPr>
        <p:sp>
          <p:nvSpPr>
            <p:cNvPr id="16" name="object 16"/>
            <p:cNvSpPr/>
            <p:nvPr/>
          </p:nvSpPr>
          <p:spPr>
            <a:xfrm>
              <a:off x="2910560" y="5054358"/>
              <a:ext cx="5080" cy="311785"/>
            </a:xfrm>
            <a:custGeom>
              <a:avLst/>
              <a:gdLst/>
              <a:ahLst/>
              <a:cxnLst/>
              <a:rect l="l" t="t" r="r" b="b"/>
              <a:pathLst>
                <a:path w="5080" h="311785">
                  <a:moveTo>
                    <a:pt x="5067" y="242036"/>
                  </a:moveTo>
                  <a:lnTo>
                    <a:pt x="4864" y="242036"/>
                  </a:lnTo>
                  <a:lnTo>
                    <a:pt x="4864" y="0"/>
                  </a:lnTo>
                  <a:lnTo>
                    <a:pt x="203" y="0"/>
                  </a:lnTo>
                  <a:lnTo>
                    <a:pt x="203" y="242036"/>
                  </a:lnTo>
                  <a:lnTo>
                    <a:pt x="0" y="242036"/>
                  </a:lnTo>
                  <a:lnTo>
                    <a:pt x="0" y="311607"/>
                  </a:lnTo>
                  <a:lnTo>
                    <a:pt x="2540" y="311607"/>
                  </a:lnTo>
                  <a:lnTo>
                    <a:pt x="5067" y="311619"/>
                  </a:lnTo>
                  <a:lnTo>
                    <a:pt x="5067" y="242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4444" y="5296382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29">
                  <a:moveTo>
                    <a:pt x="37325" y="0"/>
                  </a:moveTo>
                  <a:lnTo>
                    <a:pt x="0" y="0"/>
                  </a:lnTo>
                  <a:lnTo>
                    <a:pt x="18656" y="74663"/>
                  </a:lnTo>
                  <a:lnTo>
                    <a:pt x="37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4444" y="5296382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29">
                  <a:moveTo>
                    <a:pt x="0" y="0"/>
                  </a:moveTo>
                  <a:lnTo>
                    <a:pt x="18656" y="74663"/>
                  </a:lnTo>
                  <a:lnTo>
                    <a:pt x="37325" y="0"/>
                  </a:lnTo>
                  <a:lnTo>
                    <a:pt x="0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976263" y="4496413"/>
            <a:ext cx="461645" cy="141605"/>
            <a:chOff x="1976263" y="4496413"/>
            <a:chExt cx="461645" cy="141605"/>
          </a:xfrm>
        </p:grpSpPr>
        <p:sp>
          <p:nvSpPr>
            <p:cNvPr id="20" name="object 20"/>
            <p:cNvSpPr/>
            <p:nvPr/>
          </p:nvSpPr>
          <p:spPr>
            <a:xfrm>
              <a:off x="1978596" y="4498746"/>
              <a:ext cx="456565" cy="137160"/>
            </a:xfrm>
            <a:custGeom>
              <a:avLst/>
              <a:gdLst/>
              <a:ahLst/>
              <a:cxnLst/>
              <a:rect l="l" t="t" r="r" b="b"/>
              <a:pathLst>
                <a:path w="456564" h="137160">
                  <a:moveTo>
                    <a:pt x="0" y="0"/>
                  </a:moveTo>
                  <a:lnTo>
                    <a:pt x="443818" y="133146"/>
                  </a:lnTo>
                </a:path>
                <a:path w="456564" h="137160">
                  <a:moveTo>
                    <a:pt x="443818" y="133146"/>
                  </a:moveTo>
                  <a:lnTo>
                    <a:pt x="456184" y="136856"/>
                  </a:lnTo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8123" y="4595799"/>
              <a:ext cx="77470" cy="40005"/>
            </a:xfrm>
            <a:custGeom>
              <a:avLst/>
              <a:gdLst/>
              <a:ahLst/>
              <a:cxnLst/>
              <a:rect l="l" t="t" r="r" b="b"/>
              <a:pathLst>
                <a:path w="77469" h="40004">
                  <a:moveTo>
                    <a:pt x="77152" y="39827"/>
                  </a:moveTo>
                  <a:lnTo>
                    <a:pt x="10579" y="0"/>
                  </a:lnTo>
                  <a:lnTo>
                    <a:pt x="0" y="36093"/>
                  </a:lnTo>
                  <a:lnTo>
                    <a:pt x="77152" y="39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8123" y="4595799"/>
              <a:ext cx="77470" cy="40005"/>
            </a:xfrm>
            <a:custGeom>
              <a:avLst/>
              <a:gdLst/>
              <a:ahLst/>
              <a:cxnLst/>
              <a:rect l="l" t="t" r="r" b="b"/>
              <a:pathLst>
                <a:path w="77469" h="40004">
                  <a:moveTo>
                    <a:pt x="0" y="36093"/>
                  </a:moveTo>
                  <a:lnTo>
                    <a:pt x="77152" y="39827"/>
                  </a:lnTo>
                  <a:lnTo>
                    <a:pt x="10579" y="0"/>
                  </a:lnTo>
                  <a:lnTo>
                    <a:pt x="0" y="36093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13205" y="4027754"/>
            <a:ext cx="793750" cy="466725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Microsoft Sans Serif"/>
                <a:cs typeface="Microsoft Sans Serif"/>
              </a:rPr>
              <a:t>i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2</a:t>
            </a:r>
            <a:endParaRPr sz="1300">
              <a:latin typeface="Microsoft Sans Serif"/>
              <a:cs typeface="Microsoft Sans Serif"/>
            </a:endParaRPr>
          </a:p>
          <a:p>
            <a:pPr marL="92710">
              <a:lnSpc>
                <a:spcPct val="100000"/>
              </a:lnSpc>
              <a:spcBef>
                <a:spcPts val="55"/>
              </a:spcBef>
            </a:pPr>
            <a:r>
              <a:rPr sz="1300" spc="10" dirty="0">
                <a:latin typeface="Microsoft Sans Serif"/>
                <a:cs typeface="Microsoft Sans Serif"/>
              </a:rPr>
              <a:t>u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u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+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9788" y="2767850"/>
            <a:ext cx="443865" cy="233679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Microsoft Sans Serif"/>
                <a:cs typeface="Microsoft Sans Serif"/>
              </a:rPr>
              <a:t>i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83155" y="3281146"/>
            <a:ext cx="1236980" cy="280035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Microsoft Sans Serif"/>
                <a:cs typeface="Microsoft Sans Serif"/>
              </a:rPr>
              <a:t>if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u &lt; v </a:t>
            </a:r>
            <a:r>
              <a:rPr sz="1300" spc="5" dirty="0">
                <a:latin typeface="Microsoft Sans Serif"/>
                <a:cs typeface="Microsoft Sans Serif"/>
              </a:rPr>
              <a:t>goto </a:t>
            </a:r>
            <a:r>
              <a:rPr sz="1300" spc="10" dirty="0">
                <a:latin typeface="Microsoft Sans Serif"/>
                <a:cs typeface="Microsoft Sans Serif"/>
              </a:rPr>
              <a:t>B3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83155" y="4634382"/>
            <a:ext cx="1376680" cy="420370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2895">
              <a:lnSpc>
                <a:spcPts val="1365"/>
              </a:lnSpc>
            </a:pPr>
            <a:r>
              <a:rPr sz="1300" spc="10" dirty="0">
                <a:latin typeface="Microsoft Sans Serif"/>
                <a:cs typeface="Microsoft Sans Serif"/>
              </a:rPr>
              <a:t>v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v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−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  <a:p>
            <a:pPr marL="22860">
              <a:lnSpc>
                <a:spcPct val="100000"/>
              </a:lnSpc>
              <a:spcBef>
                <a:spcPts val="275"/>
              </a:spcBef>
            </a:pPr>
            <a:r>
              <a:rPr sz="1300" spc="-5" dirty="0">
                <a:latin typeface="Microsoft Sans Serif"/>
                <a:cs typeface="Microsoft Sans Serif"/>
              </a:rPr>
              <a:t>if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v &lt;= 20 </a:t>
            </a:r>
            <a:r>
              <a:rPr sz="1300" spc="5" dirty="0">
                <a:latin typeface="Microsoft Sans Serif"/>
                <a:cs typeface="Microsoft Sans Serif"/>
              </a:rPr>
              <a:t>goto </a:t>
            </a:r>
            <a:r>
              <a:rPr sz="1300" spc="10" dirty="0">
                <a:latin typeface="Microsoft Sans Serif"/>
                <a:cs typeface="Microsoft Sans Serif"/>
              </a:rPr>
              <a:t>B5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79788" y="5380990"/>
            <a:ext cx="443865" cy="280035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Microsoft Sans Serif"/>
                <a:cs typeface="Microsoft Sans Serif"/>
              </a:rPr>
              <a:t>j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i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40375" y="4127119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B3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3585" y="3287179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B2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93519" y="4733724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B4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33615" y="5387029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27016" y="2773808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32933" y="2441206"/>
            <a:ext cx="443865" cy="233679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Microsoft Sans Serif"/>
                <a:cs typeface="Microsoft Sans Serif"/>
              </a:rPr>
              <a:t>i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80164" y="2447170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B1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45243" y="3561118"/>
            <a:ext cx="42545" cy="1066165"/>
            <a:chOff x="5645243" y="3561118"/>
            <a:chExt cx="42545" cy="1066165"/>
          </a:xfrm>
        </p:grpSpPr>
        <p:sp>
          <p:nvSpPr>
            <p:cNvPr id="36" name="object 36"/>
            <p:cNvSpPr/>
            <p:nvPr/>
          </p:nvSpPr>
          <p:spPr>
            <a:xfrm>
              <a:off x="5663692" y="3561118"/>
              <a:ext cx="5080" cy="1058545"/>
            </a:xfrm>
            <a:custGeom>
              <a:avLst/>
              <a:gdLst/>
              <a:ahLst/>
              <a:cxnLst/>
              <a:rect l="l" t="t" r="r" b="b"/>
              <a:pathLst>
                <a:path w="5079" h="1058545">
                  <a:moveTo>
                    <a:pt x="5080" y="988644"/>
                  </a:moveTo>
                  <a:lnTo>
                    <a:pt x="4876" y="988644"/>
                  </a:lnTo>
                  <a:lnTo>
                    <a:pt x="4876" y="0"/>
                  </a:lnTo>
                  <a:lnTo>
                    <a:pt x="215" y="0"/>
                  </a:lnTo>
                  <a:lnTo>
                    <a:pt x="215" y="988644"/>
                  </a:lnTo>
                  <a:lnTo>
                    <a:pt x="0" y="988644"/>
                  </a:lnTo>
                  <a:lnTo>
                    <a:pt x="0" y="1058240"/>
                  </a:lnTo>
                  <a:lnTo>
                    <a:pt x="2540" y="1058240"/>
                  </a:lnTo>
                  <a:lnTo>
                    <a:pt x="5080" y="1058240"/>
                  </a:lnTo>
                  <a:lnTo>
                    <a:pt x="5080" y="988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47576" y="4549762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29">
                  <a:moveTo>
                    <a:pt x="37338" y="0"/>
                  </a:moveTo>
                  <a:lnTo>
                    <a:pt x="0" y="0"/>
                  </a:lnTo>
                  <a:lnTo>
                    <a:pt x="18669" y="74663"/>
                  </a:lnTo>
                  <a:lnTo>
                    <a:pt x="373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47576" y="4549762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29">
                  <a:moveTo>
                    <a:pt x="0" y="0"/>
                  </a:moveTo>
                  <a:lnTo>
                    <a:pt x="18669" y="74663"/>
                  </a:lnTo>
                  <a:lnTo>
                    <a:pt x="37338" y="0"/>
                  </a:lnTo>
                  <a:lnTo>
                    <a:pt x="0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645409" y="3558785"/>
            <a:ext cx="696595" cy="466090"/>
            <a:chOff x="4645409" y="3558785"/>
            <a:chExt cx="696595" cy="466090"/>
          </a:xfrm>
        </p:grpSpPr>
        <p:sp>
          <p:nvSpPr>
            <p:cNvPr id="40" name="object 40"/>
            <p:cNvSpPr/>
            <p:nvPr/>
          </p:nvSpPr>
          <p:spPr>
            <a:xfrm>
              <a:off x="4648424" y="3561118"/>
              <a:ext cx="691515" cy="461009"/>
            </a:xfrm>
            <a:custGeom>
              <a:avLst/>
              <a:gdLst/>
              <a:ahLst/>
              <a:cxnLst/>
              <a:rect l="l" t="t" r="r" b="b"/>
              <a:pathLst>
                <a:path w="691514" h="461010">
                  <a:moveTo>
                    <a:pt x="691176" y="0"/>
                  </a:moveTo>
                  <a:lnTo>
                    <a:pt x="85487" y="403796"/>
                  </a:lnTo>
                </a:path>
                <a:path w="691514" h="461010">
                  <a:moveTo>
                    <a:pt x="85487" y="403796"/>
                  </a:moveTo>
                  <a:lnTo>
                    <a:pt x="0" y="460788"/>
                  </a:lnTo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47742" y="3964914"/>
              <a:ext cx="72390" cy="57785"/>
            </a:xfrm>
            <a:custGeom>
              <a:avLst/>
              <a:gdLst/>
              <a:ahLst/>
              <a:cxnLst/>
              <a:rect l="l" t="t" r="r" b="b"/>
              <a:pathLst>
                <a:path w="72389" h="57785">
                  <a:moveTo>
                    <a:pt x="72174" y="31115"/>
                  </a:moveTo>
                  <a:lnTo>
                    <a:pt x="51638" y="0"/>
                  </a:lnTo>
                  <a:lnTo>
                    <a:pt x="0" y="57238"/>
                  </a:lnTo>
                  <a:lnTo>
                    <a:pt x="72174" y="31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7742" y="3964914"/>
              <a:ext cx="72390" cy="57785"/>
            </a:xfrm>
            <a:custGeom>
              <a:avLst/>
              <a:gdLst/>
              <a:ahLst/>
              <a:cxnLst/>
              <a:rect l="l" t="t" r="r" b="b"/>
              <a:pathLst>
                <a:path w="72389" h="57785">
                  <a:moveTo>
                    <a:pt x="51638" y="0"/>
                  </a:moveTo>
                  <a:lnTo>
                    <a:pt x="0" y="57238"/>
                  </a:lnTo>
                  <a:lnTo>
                    <a:pt x="72174" y="31115"/>
                  </a:lnTo>
                  <a:lnTo>
                    <a:pt x="51638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645243" y="5054346"/>
            <a:ext cx="42545" cy="319405"/>
            <a:chOff x="5645243" y="5054346"/>
            <a:chExt cx="42545" cy="319405"/>
          </a:xfrm>
        </p:grpSpPr>
        <p:sp>
          <p:nvSpPr>
            <p:cNvPr id="44" name="object 44"/>
            <p:cNvSpPr/>
            <p:nvPr/>
          </p:nvSpPr>
          <p:spPr>
            <a:xfrm>
              <a:off x="5663692" y="5054358"/>
              <a:ext cx="5080" cy="311785"/>
            </a:xfrm>
            <a:custGeom>
              <a:avLst/>
              <a:gdLst/>
              <a:ahLst/>
              <a:cxnLst/>
              <a:rect l="l" t="t" r="r" b="b"/>
              <a:pathLst>
                <a:path w="5079" h="311785">
                  <a:moveTo>
                    <a:pt x="5080" y="242036"/>
                  </a:moveTo>
                  <a:lnTo>
                    <a:pt x="4876" y="242036"/>
                  </a:lnTo>
                  <a:lnTo>
                    <a:pt x="4876" y="0"/>
                  </a:lnTo>
                  <a:lnTo>
                    <a:pt x="215" y="0"/>
                  </a:lnTo>
                  <a:lnTo>
                    <a:pt x="215" y="242036"/>
                  </a:lnTo>
                  <a:lnTo>
                    <a:pt x="0" y="242036"/>
                  </a:lnTo>
                  <a:lnTo>
                    <a:pt x="0" y="311619"/>
                  </a:lnTo>
                  <a:lnTo>
                    <a:pt x="2540" y="311619"/>
                  </a:lnTo>
                  <a:lnTo>
                    <a:pt x="5080" y="311619"/>
                  </a:lnTo>
                  <a:lnTo>
                    <a:pt x="5080" y="242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47576" y="5296382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29">
                  <a:moveTo>
                    <a:pt x="37338" y="0"/>
                  </a:moveTo>
                  <a:lnTo>
                    <a:pt x="0" y="0"/>
                  </a:lnTo>
                  <a:lnTo>
                    <a:pt x="18669" y="74663"/>
                  </a:lnTo>
                  <a:lnTo>
                    <a:pt x="373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47576" y="5296382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29">
                  <a:moveTo>
                    <a:pt x="0" y="0"/>
                  </a:moveTo>
                  <a:lnTo>
                    <a:pt x="18669" y="74663"/>
                  </a:lnTo>
                  <a:lnTo>
                    <a:pt x="37338" y="0"/>
                  </a:lnTo>
                  <a:lnTo>
                    <a:pt x="0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4729395" y="4496413"/>
            <a:ext cx="461645" cy="141605"/>
            <a:chOff x="4729395" y="4496413"/>
            <a:chExt cx="461645" cy="141605"/>
          </a:xfrm>
        </p:grpSpPr>
        <p:sp>
          <p:nvSpPr>
            <p:cNvPr id="48" name="object 48"/>
            <p:cNvSpPr/>
            <p:nvPr/>
          </p:nvSpPr>
          <p:spPr>
            <a:xfrm>
              <a:off x="4731728" y="4498746"/>
              <a:ext cx="456565" cy="137160"/>
            </a:xfrm>
            <a:custGeom>
              <a:avLst/>
              <a:gdLst/>
              <a:ahLst/>
              <a:cxnLst/>
              <a:rect l="l" t="t" r="r" b="b"/>
              <a:pathLst>
                <a:path w="456564" h="137160">
                  <a:moveTo>
                    <a:pt x="0" y="0"/>
                  </a:moveTo>
                  <a:lnTo>
                    <a:pt x="443818" y="133146"/>
                  </a:lnTo>
                </a:path>
                <a:path w="456564" h="137160">
                  <a:moveTo>
                    <a:pt x="443818" y="133146"/>
                  </a:moveTo>
                  <a:lnTo>
                    <a:pt x="456184" y="136856"/>
                  </a:lnTo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11254" y="4595799"/>
              <a:ext cx="77470" cy="40005"/>
            </a:xfrm>
            <a:custGeom>
              <a:avLst/>
              <a:gdLst/>
              <a:ahLst/>
              <a:cxnLst/>
              <a:rect l="l" t="t" r="r" b="b"/>
              <a:pathLst>
                <a:path w="77470" h="40004">
                  <a:moveTo>
                    <a:pt x="77152" y="39827"/>
                  </a:moveTo>
                  <a:lnTo>
                    <a:pt x="10579" y="0"/>
                  </a:lnTo>
                  <a:lnTo>
                    <a:pt x="0" y="36093"/>
                  </a:lnTo>
                  <a:lnTo>
                    <a:pt x="77152" y="39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11254" y="4595799"/>
              <a:ext cx="77470" cy="40005"/>
            </a:xfrm>
            <a:custGeom>
              <a:avLst/>
              <a:gdLst/>
              <a:ahLst/>
              <a:cxnLst/>
              <a:rect l="l" t="t" r="r" b="b"/>
              <a:pathLst>
                <a:path w="77470" h="40004">
                  <a:moveTo>
                    <a:pt x="0" y="36093"/>
                  </a:moveTo>
                  <a:lnTo>
                    <a:pt x="77152" y="39827"/>
                  </a:lnTo>
                  <a:lnTo>
                    <a:pt x="10579" y="0"/>
                  </a:lnTo>
                  <a:lnTo>
                    <a:pt x="0" y="36093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5645243" y="2674518"/>
            <a:ext cx="42545" cy="412750"/>
            <a:chOff x="5645243" y="2674518"/>
            <a:chExt cx="42545" cy="412750"/>
          </a:xfrm>
        </p:grpSpPr>
        <p:sp>
          <p:nvSpPr>
            <p:cNvPr id="52" name="object 52"/>
            <p:cNvSpPr/>
            <p:nvPr/>
          </p:nvSpPr>
          <p:spPr>
            <a:xfrm>
              <a:off x="5663692" y="2674518"/>
              <a:ext cx="5080" cy="405130"/>
            </a:xfrm>
            <a:custGeom>
              <a:avLst/>
              <a:gdLst/>
              <a:ahLst/>
              <a:cxnLst/>
              <a:rect l="l" t="t" r="r" b="b"/>
              <a:pathLst>
                <a:path w="5079" h="405130">
                  <a:moveTo>
                    <a:pt x="5080" y="335368"/>
                  </a:moveTo>
                  <a:lnTo>
                    <a:pt x="4876" y="335368"/>
                  </a:lnTo>
                  <a:lnTo>
                    <a:pt x="4876" y="0"/>
                  </a:lnTo>
                  <a:lnTo>
                    <a:pt x="215" y="0"/>
                  </a:lnTo>
                  <a:lnTo>
                    <a:pt x="215" y="335368"/>
                  </a:lnTo>
                  <a:lnTo>
                    <a:pt x="0" y="335368"/>
                  </a:lnTo>
                  <a:lnTo>
                    <a:pt x="0" y="404952"/>
                  </a:lnTo>
                  <a:lnTo>
                    <a:pt x="2540" y="404952"/>
                  </a:lnTo>
                  <a:lnTo>
                    <a:pt x="5080" y="404952"/>
                  </a:lnTo>
                  <a:lnTo>
                    <a:pt x="5080" y="335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47576" y="3009874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30">
                  <a:moveTo>
                    <a:pt x="37338" y="0"/>
                  </a:moveTo>
                  <a:lnTo>
                    <a:pt x="0" y="0"/>
                  </a:lnTo>
                  <a:lnTo>
                    <a:pt x="18669" y="74663"/>
                  </a:lnTo>
                  <a:lnTo>
                    <a:pt x="373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47576" y="3009874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30">
                  <a:moveTo>
                    <a:pt x="0" y="0"/>
                  </a:moveTo>
                  <a:lnTo>
                    <a:pt x="18669" y="74663"/>
                  </a:lnTo>
                  <a:lnTo>
                    <a:pt x="37338" y="0"/>
                  </a:lnTo>
                  <a:lnTo>
                    <a:pt x="0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445046" y="3001162"/>
            <a:ext cx="42545" cy="272415"/>
            <a:chOff x="8445046" y="3001162"/>
            <a:chExt cx="42545" cy="272415"/>
          </a:xfrm>
        </p:grpSpPr>
        <p:sp>
          <p:nvSpPr>
            <p:cNvPr id="56" name="object 56"/>
            <p:cNvSpPr/>
            <p:nvPr/>
          </p:nvSpPr>
          <p:spPr>
            <a:xfrm>
              <a:off x="8463508" y="3001174"/>
              <a:ext cx="5080" cy="265430"/>
            </a:xfrm>
            <a:custGeom>
              <a:avLst/>
              <a:gdLst/>
              <a:ahLst/>
              <a:cxnLst/>
              <a:rect l="l" t="t" r="r" b="b"/>
              <a:pathLst>
                <a:path w="5079" h="265429">
                  <a:moveTo>
                    <a:pt x="5080" y="195364"/>
                  </a:moveTo>
                  <a:lnTo>
                    <a:pt x="4864" y="195364"/>
                  </a:lnTo>
                  <a:lnTo>
                    <a:pt x="4864" y="0"/>
                  </a:lnTo>
                  <a:lnTo>
                    <a:pt x="203" y="0"/>
                  </a:lnTo>
                  <a:lnTo>
                    <a:pt x="203" y="195364"/>
                  </a:lnTo>
                  <a:lnTo>
                    <a:pt x="0" y="195364"/>
                  </a:lnTo>
                  <a:lnTo>
                    <a:pt x="0" y="264947"/>
                  </a:lnTo>
                  <a:lnTo>
                    <a:pt x="2540" y="264947"/>
                  </a:lnTo>
                  <a:lnTo>
                    <a:pt x="5080" y="264934"/>
                  </a:lnTo>
                  <a:lnTo>
                    <a:pt x="5080" y="1953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447379" y="3196526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5" h="74929">
                  <a:moveTo>
                    <a:pt x="37325" y="0"/>
                  </a:moveTo>
                  <a:lnTo>
                    <a:pt x="0" y="0"/>
                  </a:lnTo>
                  <a:lnTo>
                    <a:pt x="18669" y="74663"/>
                  </a:lnTo>
                  <a:lnTo>
                    <a:pt x="37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47379" y="3196526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5" h="74929">
                  <a:moveTo>
                    <a:pt x="0" y="0"/>
                  </a:moveTo>
                  <a:lnTo>
                    <a:pt x="18669" y="74663"/>
                  </a:lnTo>
                  <a:lnTo>
                    <a:pt x="37325" y="0"/>
                  </a:lnTo>
                  <a:lnTo>
                    <a:pt x="0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7445201" y="3558785"/>
            <a:ext cx="696595" cy="466090"/>
            <a:chOff x="7445201" y="3558785"/>
            <a:chExt cx="696595" cy="466090"/>
          </a:xfrm>
        </p:grpSpPr>
        <p:sp>
          <p:nvSpPr>
            <p:cNvPr id="60" name="object 60"/>
            <p:cNvSpPr/>
            <p:nvPr/>
          </p:nvSpPr>
          <p:spPr>
            <a:xfrm>
              <a:off x="7448216" y="3561118"/>
              <a:ext cx="691515" cy="461009"/>
            </a:xfrm>
            <a:custGeom>
              <a:avLst/>
              <a:gdLst/>
              <a:ahLst/>
              <a:cxnLst/>
              <a:rect l="l" t="t" r="r" b="b"/>
              <a:pathLst>
                <a:path w="691515" h="461010">
                  <a:moveTo>
                    <a:pt x="691188" y="0"/>
                  </a:moveTo>
                  <a:lnTo>
                    <a:pt x="85488" y="403796"/>
                  </a:lnTo>
                </a:path>
                <a:path w="691515" h="461010">
                  <a:moveTo>
                    <a:pt x="85488" y="403796"/>
                  </a:moveTo>
                  <a:lnTo>
                    <a:pt x="0" y="460788"/>
                  </a:lnTo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47534" y="3964914"/>
              <a:ext cx="72390" cy="57785"/>
            </a:xfrm>
            <a:custGeom>
              <a:avLst/>
              <a:gdLst/>
              <a:ahLst/>
              <a:cxnLst/>
              <a:rect l="l" t="t" r="r" b="b"/>
              <a:pathLst>
                <a:path w="72390" h="57785">
                  <a:moveTo>
                    <a:pt x="72174" y="31115"/>
                  </a:moveTo>
                  <a:lnTo>
                    <a:pt x="51650" y="0"/>
                  </a:lnTo>
                  <a:lnTo>
                    <a:pt x="0" y="57238"/>
                  </a:lnTo>
                  <a:lnTo>
                    <a:pt x="72174" y="31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47534" y="3964914"/>
              <a:ext cx="72390" cy="57785"/>
            </a:xfrm>
            <a:custGeom>
              <a:avLst/>
              <a:gdLst/>
              <a:ahLst/>
              <a:cxnLst/>
              <a:rect l="l" t="t" r="r" b="b"/>
              <a:pathLst>
                <a:path w="72390" h="57785">
                  <a:moveTo>
                    <a:pt x="51650" y="0"/>
                  </a:moveTo>
                  <a:lnTo>
                    <a:pt x="0" y="57238"/>
                  </a:lnTo>
                  <a:lnTo>
                    <a:pt x="72174" y="31115"/>
                  </a:lnTo>
                  <a:lnTo>
                    <a:pt x="51650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7529198" y="4496413"/>
            <a:ext cx="695960" cy="184785"/>
            <a:chOff x="7529198" y="4496413"/>
            <a:chExt cx="695960" cy="184785"/>
          </a:xfrm>
        </p:grpSpPr>
        <p:sp>
          <p:nvSpPr>
            <p:cNvPr id="64" name="object 64"/>
            <p:cNvSpPr/>
            <p:nvPr/>
          </p:nvSpPr>
          <p:spPr>
            <a:xfrm>
              <a:off x="7531531" y="4498746"/>
              <a:ext cx="691515" cy="179705"/>
            </a:xfrm>
            <a:custGeom>
              <a:avLst/>
              <a:gdLst/>
              <a:ahLst/>
              <a:cxnLst/>
              <a:rect l="l" t="t" r="r" b="b"/>
              <a:pathLst>
                <a:path w="691515" h="179704">
                  <a:moveTo>
                    <a:pt x="0" y="0"/>
                  </a:moveTo>
                  <a:lnTo>
                    <a:pt x="686830" y="178561"/>
                  </a:lnTo>
                </a:path>
                <a:path w="691515" h="179704">
                  <a:moveTo>
                    <a:pt x="686830" y="178561"/>
                  </a:moveTo>
                  <a:lnTo>
                    <a:pt x="690893" y="179618"/>
                  </a:lnTo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145627" y="4641227"/>
              <a:ext cx="77470" cy="37465"/>
            </a:xfrm>
            <a:custGeom>
              <a:avLst/>
              <a:gdLst/>
              <a:ahLst/>
              <a:cxnLst/>
              <a:rect l="l" t="t" r="r" b="b"/>
              <a:pathLst>
                <a:path w="77470" h="37464">
                  <a:moveTo>
                    <a:pt x="77139" y="37325"/>
                  </a:moveTo>
                  <a:lnTo>
                    <a:pt x="9321" y="0"/>
                  </a:lnTo>
                  <a:lnTo>
                    <a:pt x="0" y="36080"/>
                  </a:lnTo>
                  <a:lnTo>
                    <a:pt x="77139" y="37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145627" y="4641227"/>
              <a:ext cx="77470" cy="37465"/>
            </a:xfrm>
            <a:custGeom>
              <a:avLst/>
              <a:gdLst/>
              <a:ahLst/>
              <a:cxnLst/>
              <a:rect l="l" t="t" r="r" b="b"/>
              <a:pathLst>
                <a:path w="77470" h="37464">
                  <a:moveTo>
                    <a:pt x="0" y="36080"/>
                  </a:moveTo>
                  <a:lnTo>
                    <a:pt x="77139" y="37325"/>
                  </a:lnTo>
                  <a:lnTo>
                    <a:pt x="9321" y="0"/>
                  </a:lnTo>
                  <a:lnTo>
                    <a:pt x="0" y="3608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8445046" y="5334329"/>
            <a:ext cx="42545" cy="319405"/>
            <a:chOff x="8445046" y="5334329"/>
            <a:chExt cx="42545" cy="319405"/>
          </a:xfrm>
        </p:grpSpPr>
        <p:sp>
          <p:nvSpPr>
            <p:cNvPr id="68" name="object 68"/>
            <p:cNvSpPr/>
            <p:nvPr/>
          </p:nvSpPr>
          <p:spPr>
            <a:xfrm>
              <a:off x="8463508" y="5334329"/>
              <a:ext cx="5080" cy="311785"/>
            </a:xfrm>
            <a:custGeom>
              <a:avLst/>
              <a:gdLst/>
              <a:ahLst/>
              <a:cxnLst/>
              <a:rect l="l" t="t" r="r" b="b"/>
              <a:pathLst>
                <a:path w="5079" h="311785">
                  <a:moveTo>
                    <a:pt x="5080" y="242036"/>
                  </a:moveTo>
                  <a:lnTo>
                    <a:pt x="4864" y="242036"/>
                  </a:lnTo>
                  <a:lnTo>
                    <a:pt x="4864" y="0"/>
                  </a:lnTo>
                  <a:lnTo>
                    <a:pt x="203" y="0"/>
                  </a:lnTo>
                  <a:lnTo>
                    <a:pt x="203" y="242036"/>
                  </a:lnTo>
                  <a:lnTo>
                    <a:pt x="0" y="242036"/>
                  </a:lnTo>
                  <a:lnTo>
                    <a:pt x="0" y="311619"/>
                  </a:lnTo>
                  <a:lnTo>
                    <a:pt x="2540" y="311619"/>
                  </a:lnTo>
                  <a:lnTo>
                    <a:pt x="5080" y="311607"/>
                  </a:lnTo>
                  <a:lnTo>
                    <a:pt x="5080" y="242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47379" y="5576354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5" h="74929">
                  <a:moveTo>
                    <a:pt x="37325" y="0"/>
                  </a:moveTo>
                  <a:lnTo>
                    <a:pt x="0" y="0"/>
                  </a:lnTo>
                  <a:lnTo>
                    <a:pt x="18669" y="74663"/>
                  </a:lnTo>
                  <a:lnTo>
                    <a:pt x="37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47379" y="5576354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5" h="74929">
                  <a:moveTo>
                    <a:pt x="0" y="0"/>
                  </a:moveTo>
                  <a:lnTo>
                    <a:pt x="18669" y="74663"/>
                  </a:lnTo>
                  <a:lnTo>
                    <a:pt x="37325" y="0"/>
                  </a:lnTo>
                  <a:lnTo>
                    <a:pt x="0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8445046" y="3561118"/>
            <a:ext cx="42545" cy="1112520"/>
            <a:chOff x="8445046" y="3561118"/>
            <a:chExt cx="42545" cy="1112520"/>
          </a:xfrm>
        </p:grpSpPr>
        <p:sp>
          <p:nvSpPr>
            <p:cNvPr id="72" name="object 72"/>
            <p:cNvSpPr/>
            <p:nvPr/>
          </p:nvSpPr>
          <p:spPr>
            <a:xfrm>
              <a:off x="8463508" y="3561118"/>
              <a:ext cx="5080" cy="1104900"/>
            </a:xfrm>
            <a:custGeom>
              <a:avLst/>
              <a:gdLst/>
              <a:ahLst/>
              <a:cxnLst/>
              <a:rect l="l" t="t" r="r" b="b"/>
              <a:pathLst>
                <a:path w="5079" h="1104900">
                  <a:moveTo>
                    <a:pt x="5080" y="1035304"/>
                  </a:moveTo>
                  <a:lnTo>
                    <a:pt x="4864" y="1035304"/>
                  </a:lnTo>
                  <a:lnTo>
                    <a:pt x="4864" y="0"/>
                  </a:lnTo>
                  <a:lnTo>
                    <a:pt x="203" y="0"/>
                  </a:lnTo>
                  <a:lnTo>
                    <a:pt x="203" y="1035304"/>
                  </a:lnTo>
                  <a:lnTo>
                    <a:pt x="0" y="1035304"/>
                  </a:lnTo>
                  <a:lnTo>
                    <a:pt x="0" y="1104900"/>
                  </a:lnTo>
                  <a:lnTo>
                    <a:pt x="2540" y="1104900"/>
                  </a:lnTo>
                  <a:lnTo>
                    <a:pt x="5080" y="1104887"/>
                  </a:lnTo>
                  <a:lnTo>
                    <a:pt x="5080" y="1035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47379" y="4596422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5" h="74929">
                  <a:moveTo>
                    <a:pt x="37325" y="0"/>
                  </a:moveTo>
                  <a:lnTo>
                    <a:pt x="0" y="0"/>
                  </a:lnTo>
                  <a:lnTo>
                    <a:pt x="18669" y="74663"/>
                  </a:lnTo>
                  <a:lnTo>
                    <a:pt x="37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47379" y="4596422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5" h="74929">
                  <a:moveTo>
                    <a:pt x="0" y="0"/>
                  </a:moveTo>
                  <a:lnTo>
                    <a:pt x="18669" y="74663"/>
                  </a:lnTo>
                  <a:lnTo>
                    <a:pt x="37325" y="0"/>
                  </a:lnTo>
                  <a:lnTo>
                    <a:pt x="0" y="0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2382549" y="3196682"/>
            <a:ext cx="60960" cy="78105"/>
            <a:chOff x="2382549" y="3196682"/>
            <a:chExt cx="60960" cy="78105"/>
          </a:xfrm>
        </p:grpSpPr>
        <p:sp>
          <p:nvSpPr>
            <p:cNvPr id="76" name="object 76"/>
            <p:cNvSpPr/>
            <p:nvPr/>
          </p:nvSpPr>
          <p:spPr>
            <a:xfrm>
              <a:off x="2407816" y="3218929"/>
              <a:ext cx="33020" cy="53340"/>
            </a:xfrm>
            <a:custGeom>
              <a:avLst/>
              <a:gdLst/>
              <a:ahLst/>
              <a:cxnLst/>
              <a:rect l="l" t="t" r="r" b="b"/>
              <a:pathLst>
                <a:path w="33019" h="53339">
                  <a:moveTo>
                    <a:pt x="0" y="0"/>
                  </a:moveTo>
                  <a:lnTo>
                    <a:pt x="8167" y="13067"/>
                  </a:lnTo>
                  <a:lnTo>
                    <a:pt x="16879" y="26123"/>
                  </a:lnTo>
                  <a:lnTo>
                    <a:pt x="23102" y="37324"/>
                  </a:lnTo>
                  <a:lnTo>
                    <a:pt x="28703" y="45414"/>
                  </a:lnTo>
                  <a:lnTo>
                    <a:pt x="32437" y="52260"/>
                  </a:lnTo>
                  <a:lnTo>
                    <a:pt x="32884" y="52975"/>
                  </a:lnTo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84882" y="3199015"/>
              <a:ext cx="56515" cy="73660"/>
            </a:xfrm>
            <a:custGeom>
              <a:avLst/>
              <a:gdLst/>
              <a:ahLst/>
              <a:cxnLst/>
              <a:rect l="l" t="t" r="r" b="b"/>
              <a:pathLst>
                <a:path w="56514" h="73660">
                  <a:moveTo>
                    <a:pt x="55994" y="73418"/>
                  </a:moveTo>
                  <a:lnTo>
                    <a:pt x="31724" y="0"/>
                  </a:lnTo>
                  <a:lnTo>
                    <a:pt x="0" y="19913"/>
                  </a:lnTo>
                  <a:lnTo>
                    <a:pt x="55994" y="73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84882" y="3199015"/>
              <a:ext cx="56515" cy="73660"/>
            </a:xfrm>
            <a:custGeom>
              <a:avLst/>
              <a:gdLst/>
              <a:ahLst/>
              <a:cxnLst/>
              <a:rect l="l" t="t" r="r" b="b"/>
              <a:pathLst>
                <a:path w="56514" h="73660">
                  <a:moveTo>
                    <a:pt x="0" y="19913"/>
                  </a:moveTo>
                  <a:lnTo>
                    <a:pt x="55994" y="73418"/>
                  </a:lnTo>
                  <a:lnTo>
                    <a:pt x="31724" y="0"/>
                  </a:lnTo>
                  <a:lnTo>
                    <a:pt x="0" y="19913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9" name="object 7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5494" y="3015009"/>
            <a:ext cx="66883" cy="74350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7982144" y="3196682"/>
            <a:ext cx="60960" cy="78105"/>
            <a:chOff x="7982144" y="3196682"/>
            <a:chExt cx="60960" cy="78105"/>
          </a:xfrm>
        </p:grpSpPr>
        <p:sp>
          <p:nvSpPr>
            <p:cNvPr id="81" name="object 81"/>
            <p:cNvSpPr/>
            <p:nvPr/>
          </p:nvSpPr>
          <p:spPr>
            <a:xfrm>
              <a:off x="8007425" y="3218929"/>
              <a:ext cx="33020" cy="53340"/>
            </a:xfrm>
            <a:custGeom>
              <a:avLst/>
              <a:gdLst/>
              <a:ahLst/>
              <a:cxnLst/>
              <a:rect l="l" t="t" r="r" b="b"/>
              <a:pathLst>
                <a:path w="33020" h="53339">
                  <a:moveTo>
                    <a:pt x="0" y="0"/>
                  </a:moveTo>
                  <a:lnTo>
                    <a:pt x="8167" y="13067"/>
                  </a:lnTo>
                  <a:lnTo>
                    <a:pt x="16866" y="26123"/>
                  </a:lnTo>
                  <a:lnTo>
                    <a:pt x="23089" y="37324"/>
                  </a:lnTo>
                  <a:lnTo>
                    <a:pt x="28690" y="45414"/>
                  </a:lnTo>
                  <a:lnTo>
                    <a:pt x="32424" y="52260"/>
                  </a:lnTo>
                  <a:lnTo>
                    <a:pt x="32871" y="52975"/>
                  </a:lnTo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984477" y="3199015"/>
              <a:ext cx="56515" cy="73660"/>
            </a:xfrm>
            <a:custGeom>
              <a:avLst/>
              <a:gdLst/>
              <a:ahLst/>
              <a:cxnLst/>
              <a:rect l="l" t="t" r="r" b="b"/>
              <a:pathLst>
                <a:path w="56515" h="73660">
                  <a:moveTo>
                    <a:pt x="55994" y="73418"/>
                  </a:moveTo>
                  <a:lnTo>
                    <a:pt x="31737" y="0"/>
                  </a:lnTo>
                  <a:lnTo>
                    <a:pt x="0" y="19913"/>
                  </a:lnTo>
                  <a:lnTo>
                    <a:pt x="55994" y="73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984477" y="3199015"/>
              <a:ext cx="56515" cy="73660"/>
            </a:xfrm>
            <a:custGeom>
              <a:avLst/>
              <a:gdLst/>
              <a:ahLst/>
              <a:cxnLst/>
              <a:rect l="l" t="t" r="r" b="b"/>
              <a:pathLst>
                <a:path w="56515" h="73660">
                  <a:moveTo>
                    <a:pt x="0" y="19913"/>
                  </a:moveTo>
                  <a:lnTo>
                    <a:pt x="55994" y="73418"/>
                  </a:lnTo>
                  <a:lnTo>
                    <a:pt x="31737" y="0"/>
                  </a:lnTo>
                  <a:lnTo>
                    <a:pt x="0" y="19913"/>
                  </a:lnTo>
                  <a:close/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266349" y="4027754"/>
            <a:ext cx="793750" cy="466725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Microsoft Sans Serif"/>
                <a:cs typeface="Microsoft Sans Serif"/>
              </a:rPr>
              <a:t>i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2</a:t>
            </a:r>
            <a:endParaRPr sz="1300">
              <a:latin typeface="Microsoft Sans Serif"/>
              <a:cs typeface="Microsoft Sans Serif"/>
            </a:endParaRPr>
          </a:p>
          <a:p>
            <a:pPr marL="92710">
              <a:lnSpc>
                <a:spcPct val="100000"/>
              </a:lnSpc>
              <a:spcBef>
                <a:spcPts val="55"/>
              </a:spcBef>
            </a:pPr>
            <a:r>
              <a:rPr sz="1300" spc="10" dirty="0">
                <a:latin typeface="Microsoft Sans Serif"/>
                <a:cs typeface="Microsoft Sans Serif"/>
              </a:rPr>
              <a:t>u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u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+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036286" y="4634382"/>
            <a:ext cx="1376680" cy="420370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2895">
              <a:lnSpc>
                <a:spcPts val="1360"/>
              </a:lnSpc>
            </a:pPr>
            <a:r>
              <a:rPr sz="1300" spc="10" dirty="0">
                <a:latin typeface="Microsoft Sans Serif"/>
                <a:cs typeface="Microsoft Sans Serif"/>
              </a:rPr>
              <a:t>v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v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−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  <a:p>
            <a:pPr marL="22860">
              <a:lnSpc>
                <a:spcPct val="100000"/>
              </a:lnSpc>
              <a:spcBef>
                <a:spcPts val="275"/>
              </a:spcBef>
            </a:pPr>
            <a:r>
              <a:rPr sz="1300" spc="-5" dirty="0">
                <a:latin typeface="Microsoft Sans Serif"/>
                <a:cs typeface="Microsoft Sans Serif"/>
              </a:rPr>
              <a:t>if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v &lt;= 20 </a:t>
            </a:r>
            <a:r>
              <a:rPr sz="1300" spc="5" dirty="0">
                <a:latin typeface="Microsoft Sans Serif"/>
                <a:cs typeface="Microsoft Sans Serif"/>
              </a:rPr>
              <a:t>goto </a:t>
            </a:r>
            <a:r>
              <a:rPr sz="1300" spc="10" dirty="0">
                <a:latin typeface="Microsoft Sans Serif"/>
                <a:cs typeface="Microsoft Sans Serif"/>
              </a:rPr>
              <a:t>B5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32933" y="5380990"/>
            <a:ext cx="443865" cy="280035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sz="1300" spc="-5" dirty="0">
                <a:latin typeface="Microsoft Sans Serif"/>
                <a:cs typeface="Microsoft Sans Serif"/>
              </a:rPr>
              <a:t>j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i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093507" y="4126951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B3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06716" y="3287011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B2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446650" y="4733556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B4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886746" y="5386861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036286" y="3094494"/>
            <a:ext cx="1236980" cy="466725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65405" algn="ctr">
              <a:lnSpc>
                <a:spcPts val="1515"/>
              </a:lnSpc>
              <a:spcBef>
                <a:spcPts val="170"/>
              </a:spcBef>
            </a:pPr>
            <a:r>
              <a:rPr sz="1300" spc="-5" dirty="0">
                <a:latin typeface="Microsoft Sans Serif"/>
                <a:cs typeface="Microsoft Sans Serif"/>
              </a:rPr>
              <a:t>i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3</a:t>
            </a:r>
            <a:endParaRPr sz="1300">
              <a:latin typeface="Microsoft Sans Serif"/>
              <a:cs typeface="Microsoft Sans Serif"/>
            </a:endParaRPr>
          </a:p>
          <a:p>
            <a:pPr marL="27940" algn="ctr">
              <a:lnSpc>
                <a:spcPts val="1515"/>
              </a:lnSpc>
            </a:pPr>
            <a:r>
              <a:rPr sz="1300" spc="-5" dirty="0">
                <a:latin typeface="Microsoft Sans Serif"/>
                <a:cs typeface="Microsoft Sans Serif"/>
              </a:rPr>
              <a:t>if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u &lt; v </a:t>
            </a:r>
            <a:r>
              <a:rPr sz="1300" spc="5" dirty="0">
                <a:latin typeface="Microsoft Sans Serif"/>
                <a:cs typeface="Microsoft Sans Serif"/>
              </a:rPr>
              <a:t>goto</a:t>
            </a:r>
            <a:r>
              <a:rPr sz="1300" spc="10" dirty="0">
                <a:latin typeface="Microsoft Sans Serif"/>
                <a:cs typeface="Microsoft Sans Serif"/>
              </a:rPr>
              <a:t> B3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066140" y="4027754"/>
            <a:ext cx="793750" cy="466725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Microsoft Sans Serif"/>
                <a:cs typeface="Microsoft Sans Serif"/>
              </a:rPr>
              <a:t>i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2</a:t>
            </a:r>
            <a:endParaRPr sz="1300">
              <a:latin typeface="Microsoft Sans Serif"/>
              <a:cs typeface="Microsoft Sans Serif"/>
            </a:endParaRPr>
          </a:p>
          <a:p>
            <a:pPr marL="92710">
              <a:lnSpc>
                <a:spcPct val="100000"/>
              </a:lnSpc>
              <a:spcBef>
                <a:spcPts val="55"/>
              </a:spcBef>
            </a:pPr>
            <a:r>
              <a:rPr sz="1300" spc="10" dirty="0">
                <a:latin typeface="Microsoft Sans Serif"/>
                <a:cs typeface="Microsoft Sans Serif"/>
              </a:rPr>
              <a:t>u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u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+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232724" y="2767850"/>
            <a:ext cx="443865" cy="233679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Microsoft Sans Serif"/>
                <a:cs typeface="Microsoft Sans Serif"/>
              </a:rPr>
              <a:t>i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859420" y="3281146"/>
            <a:ext cx="1213485" cy="280035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Microsoft Sans Serif"/>
                <a:cs typeface="Microsoft Sans Serif"/>
              </a:rPr>
              <a:t>if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u &lt; v </a:t>
            </a:r>
            <a:r>
              <a:rPr sz="1300" spc="5" dirty="0">
                <a:latin typeface="Microsoft Sans Serif"/>
                <a:cs typeface="Microsoft Sans Serif"/>
              </a:rPr>
              <a:t>goto </a:t>
            </a:r>
            <a:r>
              <a:rPr sz="1300" spc="10" dirty="0">
                <a:latin typeface="Microsoft Sans Serif"/>
                <a:cs typeface="Microsoft Sans Serif"/>
              </a:rPr>
              <a:t>B3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893194" y="4127119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B3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106403" y="3287179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B2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779835" y="2773808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232724" y="5660974"/>
            <a:ext cx="443865" cy="280035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Microsoft Sans Serif"/>
                <a:cs typeface="Microsoft Sans Serif"/>
              </a:rPr>
              <a:t>j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i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686441" y="5666897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766087" y="4681042"/>
            <a:ext cx="1493520" cy="653415"/>
          </a:xfrm>
          <a:prstGeom prst="rect">
            <a:avLst/>
          </a:prstGeom>
          <a:ln w="466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R="146050" algn="ctr">
              <a:lnSpc>
                <a:spcPts val="1515"/>
              </a:lnSpc>
              <a:spcBef>
                <a:spcPts val="170"/>
              </a:spcBef>
            </a:pPr>
            <a:r>
              <a:rPr sz="1300" spc="10" dirty="0">
                <a:latin typeface="Microsoft Sans Serif"/>
                <a:cs typeface="Microsoft Sans Serif"/>
              </a:rPr>
              <a:t>k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i</a:t>
            </a:r>
            <a:endParaRPr sz="1300">
              <a:latin typeface="Microsoft Sans Serif"/>
              <a:cs typeface="Microsoft Sans Serif"/>
            </a:endParaRPr>
          </a:p>
          <a:p>
            <a:pPr marR="94615" algn="ctr">
              <a:lnSpc>
                <a:spcPts val="1515"/>
              </a:lnSpc>
            </a:pPr>
            <a:r>
              <a:rPr sz="1300" spc="10" dirty="0">
                <a:latin typeface="Microsoft Sans Serif"/>
                <a:cs typeface="Microsoft Sans Serif"/>
              </a:rPr>
              <a:t>v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=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v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−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  <a:p>
            <a:pPr marL="9525" algn="ctr">
              <a:lnSpc>
                <a:spcPct val="100000"/>
              </a:lnSpc>
              <a:spcBef>
                <a:spcPts val="275"/>
              </a:spcBef>
            </a:pPr>
            <a:r>
              <a:rPr sz="1300" spc="-5" dirty="0">
                <a:latin typeface="Microsoft Sans Serif"/>
                <a:cs typeface="Microsoft Sans Serif"/>
              </a:rPr>
              <a:t>if</a:t>
            </a:r>
            <a:r>
              <a:rPr sz="1300" spc="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v &lt;= 20 </a:t>
            </a:r>
            <a:r>
              <a:rPr sz="1300" spc="5" dirty="0">
                <a:latin typeface="Microsoft Sans Serif"/>
                <a:cs typeface="Microsoft Sans Serif"/>
              </a:rPr>
              <a:t>goto</a:t>
            </a:r>
            <a:r>
              <a:rPr sz="1300" spc="10" dirty="0">
                <a:latin typeface="Microsoft Sans Serif"/>
                <a:cs typeface="Microsoft Sans Serif"/>
              </a:rPr>
              <a:t> B5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293038" y="4920358"/>
            <a:ext cx="2311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Microsoft Sans Serif"/>
                <a:cs typeface="Microsoft Sans Serif"/>
              </a:rPr>
              <a:t>B4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340184" y="6086867"/>
            <a:ext cx="9867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Microsoft Sans Serif"/>
                <a:cs typeface="Microsoft Sans Serif"/>
              </a:rPr>
              <a:t>Condition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(a)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186572" y="6086867"/>
            <a:ext cx="9867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Microsoft Sans Serif"/>
                <a:cs typeface="Microsoft Sans Serif"/>
              </a:rPr>
              <a:t>Condition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(b)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986428" y="6086867"/>
            <a:ext cx="97726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Microsoft Sans Serif"/>
                <a:cs typeface="Microsoft Sans Serif"/>
              </a:rPr>
              <a:t>Condition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(c)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106" name="object 106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0517" y="1026690"/>
            <a:ext cx="565467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Detection </a:t>
            </a:r>
            <a:r>
              <a:rPr spc="10" dirty="0"/>
              <a:t>of induction</a:t>
            </a:r>
            <a:r>
              <a:rPr spc="15" dirty="0"/>
              <a:t> </a:t>
            </a:r>
            <a:r>
              <a:rPr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5618" y="1986126"/>
            <a:ext cx="444500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only</a:t>
            </a:r>
            <a:r>
              <a:rPr sz="2000" spc="10" dirty="0">
                <a:latin typeface="Microsoft Sans Serif"/>
                <a:cs typeface="Microsoft Sans Serif"/>
              </a:rPr>
              <a:t> has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assignments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902" y="1846430"/>
            <a:ext cx="2950210" cy="924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90"/>
              </a:spcBef>
            </a:pPr>
            <a:r>
              <a:rPr sz="2000" spc="20" dirty="0">
                <a:latin typeface="Microsoft Sans Serif"/>
                <a:cs typeface="Microsoft Sans Serif"/>
              </a:rPr>
              <a:t>A </a:t>
            </a:r>
            <a:r>
              <a:rPr sz="2000" spc="5" dirty="0">
                <a:latin typeface="Microsoft Sans Serif"/>
                <a:cs typeface="Microsoft Sans Serif"/>
              </a:rPr>
              <a:t>basic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form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982" y="3006171"/>
            <a:ext cx="4525010" cy="924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90"/>
              </a:spcBef>
              <a:tabLst>
                <a:tab pos="393509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Associated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with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	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7703" y="3006171"/>
            <a:ext cx="2945130" cy="924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4460">
              <a:lnSpc>
                <a:spcPct val="147500"/>
              </a:lnSpc>
              <a:spcBef>
                <a:spcPts val="90"/>
              </a:spcBef>
              <a:tabLst>
                <a:tab pos="2231390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</a:t>
            </a:r>
            <a:r>
              <a:rPr sz="2000" spc="40" dirty="0">
                <a:latin typeface="Microsoft Sans Serif"/>
                <a:cs typeface="Microsoft Sans Serif"/>
              </a:rPr>
              <a:t>r</a:t>
            </a:r>
            <a:r>
              <a:rPr sz="2000" spc="5" dirty="0">
                <a:latin typeface="Microsoft Sans Serif"/>
                <a:cs typeface="Microsoft Sans Serif"/>
              </a:rPr>
              <a:t>iple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10" dirty="0">
                <a:latin typeface="Microsoft Sans Serif"/>
                <a:cs typeface="Microsoft Sans Serif"/>
              </a:rPr>
              <a:t>where  are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constants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such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that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898" y="4755234"/>
            <a:ext cx="7261225" cy="1496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0464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this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case	</a:t>
            </a:r>
            <a:r>
              <a:rPr sz="2000" spc="10" dirty="0">
                <a:latin typeface="Microsoft Sans Serif"/>
                <a:cs typeface="Microsoft Sans Serif"/>
              </a:rPr>
              <a:t>belongs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family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of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47500"/>
              </a:lnSpc>
              <a:spcBef>
                <a:spcPts val="5"/>
              </a:spcBef>
              <a:tabLst>
                <a:tab pos="3449320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The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	</a:t>
            </a:r>
            <a:r>
              <a:rPr sz="2000" spc="10" dirty="0">
                <a:latin typeface="Microsoft Sans Serif"/>
                <a:cs typeface="Microsoft Sans Serif"/>
              </a:rPr>
              <a:t>belongs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its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own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family,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with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associated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triple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9" name="object 9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714" y="837713"/>
            <a:ext cx="7080884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Detection</a:t>
            </a:r>
            <a:r>
              <a:rPr dirty="0"/>
              <a:t> </a:t>
            </a:r>
            <a:r>
              <a:rPr spc="10" dirty="0"/>
              <a:t>of</a:t>
            </a:r>
            <a:r>
              <a:rPr spc="15" dirty="0"/>
              <a:t> </a:t>
            </a:r>
            <a:r>
              <a:rPr spc="10" dirty="0"/>
              <a:t>induction</a:t>
            </a:r>
            <a:r>
              <a:rPr spc="20" dirty="0"/>
              <a:t> </a:t>
            </a:r>
            <a:r>
              <a:rPr dirty="0"/>
              <a:t>variables</a:t>
            </a:r>
            <a:r>
              <a:rPr spc="-5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03" y="1798674"/>
            <a:ext cx="7759065" cy="4658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Find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variables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47500"/>
              </a:lnSpc>
              <a:tabLst>
                <a:tab pos="192468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Find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variables	with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single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assignment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with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one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following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forms: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373380" marR="140335" indent="-273050">
              <a:lnSpc>
                <a:spcPct val="147000"/>
              </a:lnSpc>
              <a:buFont typeface="Arial"/>
              <a:buChar char="–"/>
              <a:tabLst>
                <a:tab pos="1532890" algn="l"/>
                <a:tab pos="1533525" algn="l"/>
                <a:tab pos="2611755" algn="l"/>
                <a:tab pos="2835910" algn="l"/>
                <a:tab pos="3995420" algn="l"/>
                <a:tab pos="5380990" algn="l"/>
                <a:tab pos="6767830" algn="l"/>
              </a:tabLst>
            </a:pPr>
            <a:r>
              <a:rPr dirty="0"/>
              <a:t>	</a:t>
            </a:r>
            <a:r>
              <a:rPr sz="2000" spc="5" dirty="0">
                <a:latin typeface="Microsoft Sans Serif"/>
                <a:cs typeface="Microsoft Sans Serif"/>
              </a:rPr>
              <a:t>,		,	,	,	,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where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constant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	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 </a:t>
            </a:r>
            <a:r>
              <a:rPr sz="2000" spc="10" dirty="0">
                <a:latin typeface="Microsoft Sans Serif"/>
                <a:cs typeface="Microsoft Sans Serif"/>
              </a:rPr>
              <a:t>induction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43230" algn="l"/>
                <a:tab pos="4211320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If	is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family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then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there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must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  <a:tab pos="2629535" algn="l"/>
                <a:tab pos="599757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No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assignment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between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assignment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and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  <a:tab pos="238315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No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</a:t>
            </a:r>
            <a:r>
              <a:rPr sz="2000" spc="5" dirty="0">
                <a:latin typeface="Microsoft Sans Serif"/>
                <a:cs typeface="Microsoft Sans Serif"/>
              </a:rPr>
              <a:t>outside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reaches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129" y="833141"/>
            <a:ext cx="575754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Intermediate</a:t>
            </a:r>
            <a:r>
              <a:rPr spc="-10" dirty="0"/>
              <a:t> </a:t>
            </a:r>
            <a:r>
              <a:rPr spc="5" dirty="0"/>
              <a:t>Representation</a:t>
            </a:r>
            <a:r>
              <a:rPr dirty="0"/>
              <a:t> (IR)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1794102"/>
            <a:ext cx="7577455" cy="4724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Flow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Nodes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basic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blocks</a:t>
            </a:r>
            <a:endParaRPr sz="2000">
              <a:latin typeface="Microsoft Sans Serif"/>
              <a:cs typeface="Microsoft Sans Serif"/>
            </a:endParaRPr>
          </a:p>
          <a:p>
            <a:pPr marL="631190">
              <a:lnSpc>
                <a:spcPct val="100000"/>
              </a:lnSpc>
              <a:spcBef>
                <a:spcPts val="1645"/>
              </a:spcBef>
            </a:pP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single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entry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single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exit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Edges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represent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control-flow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Microsoft Sans Serif"/>
                <a:cs typeface="Microsoft Sans Serif"/>
              </a:rPr>
              <a:t>Abstract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Machine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Code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Including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notion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functions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procedures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47500"/>
              </a:lnSpc>
            </a:pPr>
            <a:r>
              <a:rPr sz="2000" spc="10" dirty="0">
                <a:latin typeface="Microsoft Sans Serif"/>
                <a:cs typeface="Microsoft Sans Serif"/>
              </a:rPr>
              <a:t>Symbol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table(s)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keep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track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scope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binding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information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about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names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6598" y="1040407"/>
            <a:ext cx="742759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Strength</a:t>
            </a:r>
            <a:r>
              <a:rPr spc="20" dirty="0"/>
              <a:t> </a:t>
            </a:r>
            <a:r>
              <a:rPr spc="5" dirty="0"/>
              <a:t>reduction</a:t>
            </a:r>
            <a:r>
              <a:rPr spc="10" dirty="0"/>
              <a:t> </a:t>
            </a:r>
            <a:r>
              <a:rPr spc="-15" dirty="0"/>
              <a:t>for</a:t>
            </a:r>
            <a:r>
              <a:rPr spc="15" dirty="0"/>
              <a:t> </a:t>
            </a:r>
            <a:r>
              <a:rPr spc="10" dirty="0"/>
              <a:t>induction</a:t>
            </a:r>
            <a:r>
              <a:rPr spc="25" dirty="0"/>
              <a:t> </a:t>
            </a:r>
            <a:r>
              <a:rPr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5862" y="2001366"/>
            <a:ext cx="28917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turn.</a:t>
            </a:r>
            <a:r>
              <a:rPr sz="2000" spc="18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For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982" y="1863171"/>
            <a:ext cx="4438015" cy="279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90"/>
              </a:spcBef>
              <a:tabLst>
                <a:tab pos="1915795" algn="l"/>
                <a:tab pos="3992879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Consider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family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</a:t>
            </a:r>
            <a:r>
              <a:rPr sz="2000" spc="5" dirty="0">
                <a:latin typeface="Microsoft Sans Serif"/>
                <a:cs typeface="Microsoft Sans Serif"/>
              </a:rPr>
              <a:t>with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triple	</a:t>
            </a:r>
            <a:r>
              <a:rPr sz="2000" spc="5" dirty="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Create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new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  <a:tab pos="371475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Replace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assignment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	</a:t>
            </a:r>
            <a:r>
              <a:rPr sz="2000" spc="-5" dirty="0">
                <a:latin typeface="Microsoft Sans Serif"/>
                <a:cs typeface="Microsoft Sans Serif"/>
              </a:rPr>
              <a:t>by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1900">
              <a:latin typeface="Microsoft Sans Serif"/>
              <a:cs typeface="Microsoft Sans Serif"/>
            </a:endParaRPr>
          </a:p>
          <a:p>
            <a:pPr marL="373380" indent="-2730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Immediately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after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each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assignment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9040" y="4320894"/>
            <a:ext cx="88391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append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373" y="5351118"/>
            <a:ext cx="94297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5115" algn="l"/>
              </a:tabLst>
            </a:pPr>
            <a:r>
              <a:rPr sz="2000" b="1" spc="15" dirty="0">
                <a:latin typeface="Arial"/>
                <a:cs typeface="Arial"/>
              </a:rPr>
              <a:t>–	</a:t>
            </a:r>
            <a:r>
              <a:rPr sz="2000" spc="5" dirty="0">
                <a:latin typeface="Microsoft Sans Serif"/>
                <a:cs typeface="Microsoft Sans Serif"/>
              </a:rPr>
              <a:t>Place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373" y="5930238"/>
            <a:ext cx="122491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5115" algn="l"/>
              </a:tabLst>
            </a:pPr>
            <a:r>
              <a:rPr sz="2000" b="1" spc="15" dirty="0">
                <a:latin typeface="Arial"/>
                <a:cs typeface="Arial"/>
              </a:rPr>
              <a:t>–	</a:t>
            </a:r>
            <a:r>
              <a:rPr sz="2000" spc="-5" dirty="0">
                <a:latin typeface="Microsoft Sans Serif"/>
                <a:cs typeface="Microsoft Sans Serif"/>
              </a:rPr>
              <a:t>Initialize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5289" y="5351118"/>
            <a:ext cx="3024505" cy="914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17064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family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</a:t>
            </a:r>
            <a:r>
              <a:rPr sz="2000" spc="5" dirty="0">
                <a:latin typeface="Microsoft Sans Serif"/>
                <a:cs typeface="Microsoft Sans Serif"/>
              </a:rPr>
              <a:t>with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triple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</a:pPr>
            <a:r>
              <a:rPr sz="2000" spc="5" dirty="0">
                <a:latin typeface="Microsoft Sans Serif"/>
                <a:cs typeface="Microsoft Sans Serif"/>
              </a:rPr>
              <a:t>in</a:t>
            </a:r>
            <a:r>
              <a:rPr sz="2000" spc="10" dirty="0">
                <a:latin typeface="Microsoft Sans Serif"/>
                <a:cs typeface="Microsoft Sans Serif"/>
              </a:rPr>
              <a:t> the </a:t>
            </a:r>
            <a:r>
              <a:rPr sz="2000" spc="15" dirty="0">
                <a:latin typeface="Microsoft Sans Serif"/>
                <a:cs typeface="Microsoft Sans Serif"/>
              </a:rPr>
              <a:t>preheader: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10" name="object 10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269" y="1136419"/>
            <a:ext cx="885571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Strength</a:t>
            </a:r>
            <a:r>
              <a:rPr spc="25" dirty="0"/>
              <a:t> </a:t>
            </a:r>
            <a:r>
              <a:rPr spc="5" dirty="0"/>
              <a:t>reduction</a:t>
            </a:r>
            <a:r>
              <a:rPr spc="20" dirty="0"/>
              <a:t> </a:t>
            </a:r>
            <a:r>
              <a:rPr spc="-15" dirty="0"/>
              <a:t>for</a:t>
            </a:r>
            <a:r>
              <a:rPr spc="20" dirty="0"/>
              <a:t> </a:t>
            </a:r>
            <a:r>
              <a:rPr spc="10" dirty="0"/>
              <a:t>induction</a:t>
            </a:r>
            <a:r>
              <a:rPr spc="30" dirty="0"/>
              <a:t> </a:t>
            </a:r>
            <a:r>
              <a:rPr dirty="0"/>
              <a:t>variables</a:t>
            </a:r>
            <a:r>
              <a:rPr spc="-15" dirty="0"/>
              <a:t> </a:t>
            </a:r>
            <a:r>
              <a:rPr spc="-30" dirty="0"/>
              <a:t>(cont’d)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237" y="3574912"/>
            <a:ext cx="81479" cy="669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80873" y="3877769"/>
            <a:ext cx="84455" cy="62230"/>
            <a:chOff x="7080873" y="3877769"/>
            <a:chExt cx="84455" cy="62230"/>
          </a:xfrm>
        </p:grpSpPr>
        <p:sp>
          <p:nvSpPr>
            <p:cNvPr id="5" name="object 5"/>
            <p:cNvSpPr/>
            <p:nvPr/>
          </p:nvSpPr>
          <p:spPr>
            <a:xfrm>
              <a:off x="7125952" y="3914559"/>
              <a:ext cx="35560" cy="21590"/>
            </a:xfrm>
            <a:custGeom>
              <a:avLst/>
              <a:gdLst/>
              <a:ahLst/>
              <a:cxnLst/>
              <a:rect l="l" t="t" r="r" b="b"/>
              <a:pathLst>
                <a:path w="35559" h="21589">
                  <a:moveTo>
                    <a:pt x="0" y="0"/>
                  </a:moveTo>
                  <a:lnTo>
                    <a:pt x="6054" y="3143"/>
                  </a:lnTo>
                  <a:lnTo>
                    <a:pt x="35224" y="21144"/>
                  </a:lnTo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83348" y="3880243"/>
              <a:ext cx="79375" cy="57150"/>
            </a:xfrm>
            <a:custGeom>
              <a:avLst/>
              <a:gdLst/>
              <a:ahLst/>
              <a:cxnLst/>
              <a:rect l="l" t="t" r="r" b="b"/>
              <a:pathLst>
                <a:path w="79375" h="57150">
                  <a:moveTo>
                    <a:pt x="79171" y="56743"/>
                  </a:moveTo>
                  <a:lnTo>
                    <a:pt x="19786" y="0"/>
                  </a:lnTo>
                  <a:lnTo>
                    <a:pt x="0" y="34315"/>
                  </a:lnTo>
                  <a:lnTo>
                    <a:pt x="79171" y="567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3348" y="3880243"/>
              <a:ext cx="79375" cy="57150"/>
            </a:xfrm>
            <a:custGeom>
              <a:avLst/>
              <a:gdLst/>
              <a:ahLst/>
              <a:cxnLst/>
              <a:rect l="l" t="t" r="r" b="b"/>
              <a:pathLst>
                <a:path w="79375" h="57150">
                  <a:moveTo>
                    <a:pt x="0" y="34315"/>
                  </a:moveTo>
                  <a:lnTo>
                    <a:pt x="79171" y="56743"/>
                  </a:lnTo>
                  <a:lnTo>
                    <a:pt x="19786" y="0"/>
                  </a:lnTo>
                  <a:lnTo>
                    <a:pt x="0" y="34315"/>
                  </a:lnTo>
                  <a:close/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47907" y="3922466"/>
            <a:ext cx="1452245" cy="139065"/>
            <a:chOff x="4647907" y="3922466"/>
            <a:chExt cx="1452245" cy="139065"/>
          </a:xfrm>
        </p:grpSpPr>
        <p:sp>
          <p:nvSpPr>
            <p:cNvPr id="9" name="object 9"/>
            <p:cNvSpPr/>
            <p:nvPr/>
          </p:nvSpPr>
          <p:spPr>
            <a:xfrm>
              <a:off x="4647907" y="3981851"/>
              <a:ext cx="1442085" cy="20320"/>
            </a:xfrm>
            <a:custGeom>
              <a:avLst/>
              <a:gdLst/>
              <a:ahLst/>
              <a:cxnLst/>
              <a:rect l="l" t="t" r="r" b="b"/>
              <a:pathLst>
                <a:path w="1442085" h="20320">
                  <a:moveTo>
                    <a:pt x="1441729" y="9897"/>
                  </a:moveTo>
                  <a:lnTo>
                    <a:pt x="1402139" y="0"/>
                  </a:lnTo>
                  <a:lnTo>
                    <a:pt x="0" y="0"/>
                  </a:lnTo>
                  <a:lnTo>
                    <a:pt x="0" y="19795"/>
                  </a:lnTo>
                  <a:lnTo>
                    <a:pt x="1402139" y="19795"/>
                  </a:lnTo>
                  <a:lnTo>
                    <a:pt x="1441729" y="98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52096" y="3932364"/>
              <a:ext cx="238125" cy="119380"/>
            </a:xfrm>
            <a:custGeom>
              <a:avLst/>
              <a:gdLst/>
              <a:ahLst/>
              <a:cxnLst/>
              <a:rect l="l" t="t" r="r" b="b"/>
              <a:pathLst>
                <a:path w="238125" h="119379">
                  <a:moveTo>
                    <a:pt x="237540" y="59385"/>
                  </a:moveTo>
                  <a:lnTo>
                    <a:pt x="0" y="0"/>
                  </a:lnTo>
                  <a:lnTo>
                    <a:pt x="0" y="118770"/>
                  </a:lnTo>
                  <a:lnTo>
                    <a:pt x="237540" y="59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2096" y="3932364"/>
              <a:ext cx="238125" cy="119380"/>
            </a:xfrm>
            <a:custGeom>
              <a:avLst/>
              <a:gdLst/>
              <a:ahLst/>
              <a:cxnLst/>
              <a:rect l="l" t="t" r="r" b="b"/>
              <a:pathLst>
                <a:path w="238125" h="119379">
                  <a:moveTo>
                    <a:pt x="0" y="118770"/>
                  </a:moveTo>
                  <a:lnTo>
                    <a:pt x="237540" y="59385"/>
                  </a:lnTo>
                  <a:lnTo>
                    <a:pt x="0" y="0"/>
                  </a:lnTo>
                  <a:lnTo>
                    <a:pt x="0" y="118770"/>
                  </a:lnTo>
                  <a:close/>
                </a:path>
              </a:pathLst>
            </a:custGeom>
            <a:ln w="197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37942" y="3553131"/>
            <a:ext cx="45085" cy="84455"/>
            <a:chOff x="3437942" y="3553131"/>
            <a:chExt cx="45085" cy="84455"/>
          </a:xfrm>
        </p:grpSpPr>
        <p:sp>
          <p:nvSpPr>
            <p:cNvPr id="13" name="object 13"/>
            <p:cNvSpPr/>
            <p:nvPr/>
          </p:nvSpPr>
          <p:spPr>
            <a:xfrm>
              <a:off x="3440417" y="3555606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4" h="79375">
                  <a:moveTo>
                    <a:pt x="39585" y="0"/>
                  </a:moveTo>
                  <a:lnTo>
                    <a:pt x="0" y="0"/>
                  </a:lnTo>
                  <a:lnTo>
                    <a:pt x="19799" y="79184"/>
                  </a:lnTo>
                  <a:lnTo>
                    <a:pt x="39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0417" y="3555606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4" h="79375">
                  <a:moveTo>
                    <a:pt x="0" y="0"/>
                  </a:moveTo>
                  <a:lnTo>
                    <a:pt x="19799" y="79184"/>
                  </a:lnTo>
                  <a:lnTo>
                    <a:pt x="39585" y="0"/>
                  </a:lnTo>
                  <a:lnTo>
                    <a:pt x="0" y="0"/>
                  </a:lnTo>
                  <a:close/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37942" y="4839806"/>
            <a:ext cx="45085" cy="84455"/>
            <a:chOff x="3437942" y="4839806"/>
            <a:chExt cx="45085" cy="84455"/>
          </a:xfrm>
        </p:grpSpPr>
        <p:sp>
          <p:nvSpPr>
            <p:cNvPr id="16" name="object 16"/>
            <p:cNvSpPr/>
            <p:nvPr/>
          </p:nvSpPr>
          <p:spPr>
            <a:xfrm>
              <a:off x="3440417" y="4842281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4" h="79375">
                  <a:moveTo>
                    <a:pt x="39585" y="0"/>
                  </a:moveTo>
                  <a:lnTo>
                    <a:pt x="0" y="0"/>
                  </a:lnTo>
                  <a:lnTo>
                    <a:pt x="19799" y="79171"/>
                  </a:lnTo>
                  <a:lnTo>
                    <a:pt x="39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0417" y="4842281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4" h="79375">
                  <a:moveTo>
                    <a:pt x="0" y="0"/>
                  </a:moveTo>
                  <a:lnTo>
                    <a:pt x="19799" y="79171"/>
                  </a:lnTo>
                  <a:lnTo>
                    <a:pt x="39585" y="0"/>
                  </a:lnTo>
                  <a:lnTo>
                    <a:pt x="0" y="0"/>
                  </a:lnTo>
                  <a:close/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369021" y="5226458"/>
            <a:ext cx="895985" cy="549910"/>
            <a:chOff x="2369021" y="5226458"/>
            <a:chExt cx="895985" cy="549910"/>
          </a:xfrm>
        </p:grpSpPr>
        <p:sp>
          <p:nvSpPr>
            <p:cNvPr id="19" name="object 19"/>
            <p:cNvSpPr/>
            <p:nvPr/>
          </p:nvSpPr>
          <p:spPr>
            <a:xfrm>
              <a:off x="2371496" y="5624842"/>
              <a:ext cx="742315" cy="148590"/>
            </a:xfrm>
            <a:custGeom>
              <a:avLst/>
              <a:gdLst/>
              <a:ahLst/>
              <a:cxnLst/>
              <a:rect l="l" t="t" r="r" b="b"/>
              <a:pathLst>
                <a:path w="742314" h="148589">
                  <a:moveTo>
                    <a:pt x="0" y="0"/>
                  </a:moveTo>
                  <a:lnTo>
                    <a:pt x="0" y="148461"/>
                  </a:lnTo>
                  <a:lnTo>
                    <a:pt x="742309" y="148461"/>
                  </a:lnTo>
                  <a:lnTo>
                    <a:pt x="742309" y="0"/>
                  </a:lnTo>
                  <a:lnTo>
                    <a:pt x="0" y="0"/>
                  </a:lnTo>
                  <a:close/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13174" y="5228932"/>
              <a:ext cx="449580" cy="327025"/>
            </a:xfrm>
            <a:custGeom>
              <a:avLst/>
              <a:gdLst/>
              <a:ahLst/>
              <a:cxnLst/>
              <a:rect l="l" t="t" r="r" b="b"/>
              <a:pathLst>
                <a:path w="449579" h="327025">
                  <a:moveTo>
                    <a:pt x="449087" y="0"/>
                  </a:moveTo>
                  <a:lnTo>
                    <a:pt x="0" y="326618"/>
                  </a:lnTo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999" y="5553076"/>
              <a:ext cx="91649" cy="6763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606205" y="5226458"/>
            <a:ext cx="945515" cy="549910"/>
            <a:chOff x="3606205" y="5226458"/>
            <a:chExt cx="945515" cy="549910"/>
          </a:xfrm>
        </p:grpSpPr>
        <p:sp>
          <p:nvSpPr>
            <p:cNvPr id="23" name="object 23"/>
            <p:cNvSpPr/>
            <p:nvPr/>
          </p:nvSpPr>
          <p:spPr>
            <a:xfrm>
              <a:off x="3806621" y="5624842"/>
              <a:ext cx="742315" cy="148590"/>
            </a:xfrm>
            <a:custGeom>
              <a:avLst/>
              <a:gdLst/>
              <a:ahLst/>
              <a:cxnLst/>
              <a:rect l="l" t="t" r="r" b="b"/>
              <a:pathLst>
                <a:path w="742314" h="148589">
                  <a:moveTo>
                    <a:pt x="0" y="0"/>
                  </a:moveTo>
                  <a:lnTo>
                    <a:pt x="0" y="148461"/>
                  </a:lnTo>
                  <a:lnTo>
                    <a:pt x="742309" y="148461"/>
                  </a:lnTo>
                  <a:lnTo>
                    <a:pt x="742309" y="0"/>
                  </a:lnTo>
                  <a:lnTo>
                    <a:pt x="0" y="0"/>
                  </a:lnTo>
                  <a:close/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08679" y="5228932"/>
              <a:ext cx="492759" cy="358775"/>
            </a:xfrm>
            <a:custGeom>
              <a:avLst/>
              <a:gdLst/>
              <a:ahLst/>
              <a:cxnLst/>
              <a:rect l="l" t="t" r="r" b="b"/>
              <a:pathLst>
                <a:path w="492760" h="358775">
                  <a:moveTo>
                    <a:pt x="0" y="0"/>
                  </a:moveTo>
                  <a:lnTo>
                    <a:pt x="492637" y="358292"/>
                  </a:lnTo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6097" y="5553076"/>
              <a:ext cx="80831" cy="6763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7644373" y="5285182"/>
            <a:ext cx="45085" cy="84455"/>
            <a:chOff x="7644373" y="5285182"/>
            <a:chExt cx="45085" cy="84455"/>
          </a:xfrm>
        </p:grpSpPr>
        <p:sp>
          <p:nvSpPr>
            <p:cNvPr id="27" name="object 27"/>
            <p:cNvSpPr/>
            <p:nvPr/>
          </p:nvSpPr>
          <p:spPr>
            <a:xfrm>
              <a:off x="7646848" y="5287657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4" h="79375">
                  <a:moveTo>
                    <a:pt x="39585" y="0"/>
                  </a:moveTo>
                  <a:lnTo>
                    <a:pt x="0" y="0"/>
                  </a:lnTo>
                  <a:lnTo>
                    <a:pt x="19786" y="79184"/>
                  </a:lnTo>
                  <a:lnTo>
                    <a:pt x="39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46848" y="5287657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4" h="79375">
                  <a:moveTo>
                    <a:pt x="0" y="0"/>
                  </a:moveTo>
                  <a:lnTo>
                    <a:pt x="19786" y="79184"/>
                  </a:lnTo>
                  <a:lnTo>
                    <a:pt x="39585" y="0"/>
                  </a:lnTo>
                  <a:lnTo>
                    <a:pt x="0" y="0"/>
                  </a:lnTo>
                  <a:close/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575439" y="5671847"/>
            <a:ext cx="895985" cy="549910"/>
            <a:chOff x="6575439" y="5671847"/>
            <a:chExt cx="895985" cy="549910"/>
          </a:xfrm>
        </p:grpSpPr>
        <p:sp>
          <p:nvSpPr>
            <p:cNvPr id="30" name="object 30"/>
            <p:cNvSpPr/>
            <p:nvPr/>
          </p:nvSpPr>
          <p:spPr>
            <a:xfrm>
              <a:off x="6577914" y="6070219"/>
              <a:ext cx="742315" cy="148590"/>
            </a:xfrm>
            <a:custGeom>
              <a:avLst/>
              <a:gdLst/>
              <a:ahLst/>
              <a:cxnLst/>
              <a:rect l="l" t="t" r="r" b="b"/>
              <a:pathLst>
                <a:path w="742315" h="148589">
                  <a:moveTo>
                    <a:pt x="0" y="0"/>
                  </a:moveTo>
                  <a:lnTo>
                    <a:pt x="0" y="148461"/>
                  </a:lnTo>
                  <a:lnTo>
                    <a:pt x="742309" y="148461"/>
                  </a:lnTo>
                  <a:lnTo>
                    <a:pt x="742309" y="0"/>
                  </a:lnTo>
                  <a:lnTo>
                    <a:pt x="0" y="0"/>
                  </a:lnTo>
                  <a:close/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19590" y="5674322"/>
              <a:ext cx="449580" cy="327025"/>
            </a:xfrm>
            <a:custGeom>
              <a:avLst/>
              <a:gdLst/>
              <a:ahLst/>
              <a:cxnLst/>
              <a:rect l="l" t="t" r="r" b="b"/>
              <a:pathLst>
                <a:path w="449579" h="327025">
                  <a:moveTo>
                    <a:pt x="449101" y="0"/>
                  </a:moveTo>
                  <a:lnTo>
                    <a:pt x="0" y="326618"/>
                  </a:lnTo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0430" y="5998465"/>
              <a:ext cx="91634" cy="67636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7812623" y="5671847"/>
            <a:ext cx="945515" cy="549910"/>
            <a:chOff x="7812623" y="5671847"/>
            <a:chExt cx="945515" cy="549910"/>
          </a:xfrm>
        </p:grpSpPr>
        <p:sp>
          <p:nvSpPr>
            <p:cNvPr id="34" name="object 34"/>
            <p:cNvSpPr/>
            <p:nvPr/>
          </p:nvSpPr>
          <p:spPr>
            <a:xfrm>
              <a:off x="8013052" y="6070219"/>
              <a:ext cx="742315" cy="148590"/>
            </a:xfrm>
            <a:custGeom>
              <a:avLst/>
              <a:gdLst/>
              <a:ahLst/>
              <a:cxnLst/>
              <a:rect l="l" t="t" r="r" b="b"/>
              <a:pathLst>
                <a:path w="742315" h="148589">
                  <a:moveTo>
                    <a:pt x="0" y="0"/>
                  </a:moveTo>
                  <a:lnTo>
                    <a:pt x="0" y="148461"/>
                  </a:lnTo>
                  <a:lnTo>
                    <a:pt x="742309" y="148461"/>
                  </a:lnTo>
                  <a:lnTo>
                    <a:pt x="742309" y="0"/>
                  </a:lnTo>
                  <a:lnTo>
                    <a:pt x="0" y="0"/>
                  </a:lnTo>
                  <a:close/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5097" y="5674322"/>
              <a:ext cx="492759" cy="358775"/>
            </a:xfrm>
            <a:custGeom>
              <a:avLst/>
              <a:gdLst/>
              <a:ahLst/>
              <a:cxnLst/>
              <a:rect l="l" t="t" r="r" b="b"/>
              <a:pathLst>
                <a:path w="492759" h="358775">
                  <a:moveTo>
                    <a:pt x="0" y="0"/>
                  </a:moveTo>
                  <a:lnTo>
                    <a:pt x="492653" y="358292"/>
                  </a:lnTo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2528" y="5998465"/>
              <a:ext cx="80831" cy="67636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7644373" y="3850057"/>
            <a:ext cx="45085" cy="84455"/>
            <a:chOff x="7644373" y="3850057"/>
            <a:chExt cx="45085" cy="84455"/>
          </a:xfrm>
        </p:grpSpPr>
        <p:sp>
          <p:nvSpPr>
            <p:cNvPr id="38" name="object 38"/>
            <p:cNvSpPr/>
            <p:nvPr/>
          </p:nvSpPr>
          <p:spPr>
            <a:xfrm>
              <a:off x="7646848" y="3852532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4" h="79375">
                  <a:moveTo>
                    <a:pt x="39585" y="0"/>
                  </a:moveTo>
                  <a:lnTo>
                    <a:pt x="0" y="0"/>
                  </a:lnTo>
                  <a:lnTo>
                    <a:pt x="19786" y="79171"/>
                  </a:lnTo>
                  <a:lnTo>
                    <a:pt x="39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46848" y="3852532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4" h="79375">
                  <a:moveTo>
                    <a:pt x="0" y="0"/>
                  </a:moveTo>
                  <a:lnTo>
                    <a:pt x="19786" y="79171"/>
                  </a:lnTo>
                  <a:lnTo>
                    <a:pt x="39585" y="0"/>
                  </a:lnTo>
                  <a:lnTo>
                    <a:pt x="0" y="0"/>
                  </a:lnTo>
                  <a:close/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486744" y="3652432"/>
            <a:ext cx="1481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Strength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reduction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90885" y="5780129"/>
            <a:ext cx="243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B5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41359" y="2217042"/>
            <a:ext cx="243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B1</a:t>
            </a:r>
            <a:endParaRPr sz="1400">
              <a:latin typeface="Microsoft Sans Serif"/>
              <a:cs typeface="Microsoft Sans Serif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764919" y="2455178"/>
          <a:ext cx="1559560" cy="2771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309">
                <a:tc gridSpan="2">
                  <a:txBody>
                    <a:bodyPr/>
                    <a:lstStyle/>
                    <a:p>
                      <a:pPr marL="49530" marR="784860" algn="just">
                        <a:lnSpc>
                          <a:spcPct val="102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 m − 1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t1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n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a[t1]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B2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259">
                <a:tc gridSpan="2">
                  <a:txBody>
                    <a:bodyPr/>
                    <a:lstStyle/>
                    <a:p>
                      <a:pPr marL="48895" marR="803910">
                        <a:lnSpc>
                          <a:spcPct val="102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=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+ 1 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t2 = 4 *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t3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a[t2]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48895" marR="1676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t3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&lt; v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goto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B2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B3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874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23">
                <a:tc gridSpan="2">
                  <a:txBody>
                    <a:bodyPr/>
                    <a:lstStyle/>
                    <a:p>
                      <a:pPr marL="49530" marR="1676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n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goto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B5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2606325" y="5780129"/>
            <a:ext cx="243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B4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97288" y="6225515"/>
            <a:ext cx="243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B5</a:t>
            </a:r>
            <a:endParaRPr sz="1400">
              <a:latin typeface="Microsoft Sans Serif"/>
              <a:cs typeface="Microsoft Sans Serif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6971336" y="2455178"/>
          <a:ext cx="1559560" cy="321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306">
                <a:tc gridSpan="2">
                  <a:txBody>
                    <a:bodyPr/>
                    <a:lstStyle/>
                    <a:p>
                      <a:pPr marL="49530" marR="784225" algn="just">
                        <a:lnSpc>
                          <a:spcPct val="102000"/>
                        </a:lnSpc>
                        <a:spcBef>
                          <a:spcPts val="120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 m − 1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t1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n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a[t1]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19">
                <a:tc gridSpan="2">
                  <a:txBody>
                    <a:bodyPr/>
                    <a:lstStyle/>
                    <a:p>
                      <a:pPr marL="49530" marR="1676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s2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 4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*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B2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8721">
                <a:tc gridSpan="2">
                  <a:txBody>
                    <a:bodyPr/>
                    <a:lstStyle/>
                    <a:p>
                      <a:pPr marL="49530" marR="167640">
                        <a:lnSpc>
                          <a:spcPts val="1620"/>
                        </a:lnSpc>
                        <a:spcBef>
                          <a:spcPts val="15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+ 1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49530" marR="167640">
                        <a:lnSpc>
                          <a:spcPts val="156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s2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 s2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+ 4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49530" marR="803910">
                        <a:lnSpc>
                          <a:spcPts val="156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t2</a:t>
                      </a:r>
                      <a:r>
                        <a:rPr sz="14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4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s2 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t3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a[t2]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49530" marR="167640">
                        <a:lnSpc>
                          <a:spcPts val="1525"/>
                        </a:lnSpc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t3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&lt; v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goto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B2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B3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874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24">
                <a:tc gridSpan="2">
                  <a:txBody>
                    <a:bodyPr/>
                    <a:lstStyle/>
                    <a:p>
                      <a:pPr marL="49530" marR="1676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n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goto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B5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8297288" y="2217042"/>
            <a:ext cx="243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B1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12727" y="6225515"/>
            <a:ext cx="243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B4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0" name="object 50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594" y="750845"/>
            <a:ext cx="596900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Elimination</a:t>
            </a:r>
            <a:r>
              <a:rPr spc="-15" dirty="0"/>
              <a:t> </a:t>
            </a:r>
            <a:r>
              <a:rPr spc="10" dirty="0"/>
              <a:t>of</a:t>
            </a:r>
            <a:r>
              <a:rPr spc="20" dirty="0"/>
              <a:t> </a:t>
            </a:r>
            <a:r>
              <a:rPr spc="10" dirty="0"/>
              <a:t>induction</a:t>
            </a:r>
            <a:r>
              <a:rPr dirty="0"/>
              <a:t> 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72" y="1526415"/>
            <a:ext cx="7792084" cy="20694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90"/>
              </a:spcBef>
              <a:tabLst>
                <a:tab pos="466725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Consider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each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	</a:t>
            </a:r>
            <a:r>
              <a:rPr sz="2000" spc="5" dirty="0">
                <a:latin typeface="Microsoft Sans Serif"/>
                <a:cs typeface="Microsoft Sans Serif"/>
              </a:rPr>
              <a:t>only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compute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other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induction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variables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tests</a:t>
            </a:r>
            <a:endParaRPr sz="2000">
              <a:latin typeface="Microsoft Sans Serif"/>
              <a:cs typeface="Microsoft Sans Serif"/>
            </a:endParaRPr>
          </a:p>
          <a:p>
            <a:pPr marL="12700" marR="1241425" indent="-635">
              <a:lnSpc>
                <a:spcPct val="147500"/>
              </a:lnSpc>
              <a:spcBef>
                <a:spcPts val="1955"/>
              </a:spcBef>
              <a:tabLst>
                <a:tab pos="1541145" algn="l"/>
                <a:tab pos="1917064" algn="l"/>
                <a:tab pos="4224020" algn="l"/>
                <a:tab pos="4957445" algn="l"/>
              </a:tabLst>
            </a:pPr>
            <a:r>
              <a:rPr sz="2000" spc="-55" dirty="0">
                <a:latin typeface="Microsoft Sans Serif"/>
                <a:cs typeface="Microsoft Sans Serif"/>
              </a:rPr>
              <a:t>Take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some	</a:t>
            </a:r>
            <a:r>
              <a:rPr sz="2000" spc="5" dirty="0">
                <a:latin typeface="Microsoft Sans Serif"/>
                <a:cs typeface="Microsoft Sans Serif"/>
              </a:rPr>
              <a:t>in	</a:t>
            </a:r>
            <a:r>
              <a:rPr sz="2000" spc="-40" dirty="0">
                <a:latin typeface="Microsoft Sans Serif"/>
                <a:cs typeface="Microsoft Sans Serif"/>
              </a:rPr>
              <a:t>’s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family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such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	</a:t>
            </a:r>
            <a:r>
              <a:rPr sz="2000" spc="15" dirty="0">
                <a:latin typeface="Microsoft Sans Serif"/>
                <a:cs typeface="Microsoft Sans Serif"/>
              </a:rPr>
              <a:t>and	</a:t>
            </a:r>
            <a:r>
              <a:rPr sz="2000" spc="10" dirty="0">
                <a:latin typeface="Microsoft Sans Serif"/>
                <a:cs typeface="Microsoft Sans Serif"/>
              </a:rPr>
              <a:t>from the triple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simple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982" y="3906197"/>
            <a:ext cx="343662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0" dirty="0">
                <a:latin typeface="Microsoft Sans Serif"/>
                <a:cs typeface="Microsoft Sans Serif"/>
              </a:rPr>
              <a:t>Rewrite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tests </a:t>
            </a:r>
            <a:r>
              <a:rPr sz="2450" spc="-10" dirty="0">
                <a:latin typeface="Courier New"/>
                <a:cs typeface="Courier New"/>
              </a:rPr>
              <a:t>if</a:t>
            </a:r>
            <a:r>
              <a:rPr sz="2450" spc="-40" dirty="0">
                <a:latin typeface="Courier New"/>
                <a:cs typeface="Courier New"/>
              </a:rPr>
              <a:t> </a:t>
            </a:r>
            <a:r>
              <a:rPr sz="2450" spc="-5" dirty="0">
                <a:latin typeface="Courier New"/>
                <a:cs typeface="Courier New"/>
              </a:rPr>
              <a:t>(</a:t>
            </a:r>
            <a:r>
              <a:rPr sz="2450" spc="-100" dirty="0">
                <a:latin typeface="Courier New"/>
                <a:cs typeface="Courier New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relop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9982" y="3828854"/>
            <a:ext cx="2322830" cy="924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00"/>
              </a:spcBef>
            </a:pPr>
            <a:r>
              <a:rPr sz="2450" spc="-5" dirty="0">
                <a:latin typeface="Courier New"/>
                <a:cs typeface="Courier New"/>
              </a:rPr>
              <a:t>)</a:t>
            </a:r>
            <a:r>
              <a:rPr sz="2450" spc="-90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to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50" spc="-10" dirty="0">
                <a:latin typeface="Courier New"/>
                <a:cs typeface="Courier New"/>
              </a:rPr>
              <a:t>if</a:t>
            </a:r>
            <a:r>
              <a:rPr sz="2450" spc="-30" dirty="0">
                <a:latin typeface="Courier New"/>
                <a:cs typeface="Courier New"/>
              </a:rPr>
              <a:t> </a:t>
            </a:r>
            <a:r>
              <a:rPr sz="2450" spc="-5" dirty="0">
                <a:latin typeface="Courier New"/>
                <a:cs typeface="Courier New"/>
              </a:rPr>
              <a:t>(</a:t>
            </a:r>
            <a:r>
              <a:rPr sz="2450" spc="204" dirty="0">
                <a:latin typeface="Courier New"/>
                <a:cs typeface="Courier New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relop</a:t>
            </a:r>
            <a:r>
              <a:rPr sz="2450" spc="235" dirty="0">
                <a:latin typeface="Courier New"/>
                <a:cs typeface="Courier New"/>
              </a:rPr>
              <a:t> </a:t>
            </a:r>
            <a:r>
              <a:rPr sz="2450" spc="-5" dirty="0"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4725" y="5803746"/>
            <a:ext cx="23406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assignments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formed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964" y="5105754"/>
            <a:ext cx="4490085" cy="148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1241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Delete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assignments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	from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loop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47500"/>
              </a:lnSpc>
              <a:spcBef>
                <a:spcPts val="1960"/>
              </a:spcBef>
            </a:pPr>
            <a:r>
              <a:rPr sz="2000" spc="15" dirty="0">
                <a:latin typeface="Microsoft Sans Serif"/>
                <a:cs typeface="Microsoft Sans Serif"/>
              </a:rPr>
              <a:t>Do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some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copy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propagation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eliminate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during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strength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reduction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9" name="object 9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046" y="750845"/>
            <a:ext cx="25374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Alias</a:t>
            </a:r>
            <a:r>
              <a:rPr spc="-75" dirty="0"/>
              <a:t> </a:t>
            </a:r>
            <a:r>
              <a:rPr spc="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1527939"/>
            <a:ext cx="7655559" cy="50380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40385">
              <a:lnSpc>
                <a:spcPct val="147300"/>
              </a:lnSpc>
              <a:spcBef>
                <a:spcPts val="85"/>
              </a:spcBef>
            </a:pPr>
            <a:r>
              <a:rPr sz="2000" dirty="0">
                <a:latin typeface="Microsoft Sans Serif"/>
                <a:cs typeface="Microsoft Sans Serif"/>
              </a:rPr>
              <a:t>Aliases, e.g.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caused </a:t>
            </a:r>
            <a:r>
              <a:rPr sz="2000" spc="-5" dirty="0">
                <a:latin typeface="Microsoft Sans Serif"/>
                <a:cs typeface="Microsoft Sans Serif"/>
              </a:rPr>
              <a:t>by </a:t>
            </a:r>
            <a:r>
              <a:rPr sz="2000" dirty="0">
                <a:latin typeface="Microsoft Sans Serif"/>
                <a:cs typeface="Microsoft Sans Serif"/>
              </a:rPr>
              <a:t>pointers, </a:t>
            </a:r>
            <a:r>
              <a:rPr sz="2000" spc="5" dirty="0">
                <a:latin typeface="Microsoft Sans Serif"/>
                <a:cs typeface="Microsoft Sans Serif"/>
              </a:rPr>
              <a:t>make </a:t>
            </a:r>
            <a:r>
              <a:rPr sz="2000" dirty="0">
                <a:latin typeface="Microsoft Sans Serif"/>
                <a:cs typeface="Microsoft Sans Serif"/>
              </a:rPr>
              <a:t>dataflow </a:t>
            </a:r>
            <a:r>
              <a:rPr sz="2000" spc="5" dirty="0">
                <a:latin typeface="Microsoft Sans Serif"/>
                <a:cs typeface="Microsoft Sans Serif"/>
              </a:rPr>
              <a:t>analysis </a:t>
            </a:r>
            <a:r>
              <a:rPr sz="2000" spc="10" dirty="0">
                <a:latin typeface="Microsoft Sans Serif"/>
                <a:cs typeface="Microsoft Sans Serif"/>
              </a:rPr>
              <a:t>more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complex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(uncertainty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regarding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what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defined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used: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might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any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variable)</a:t>
            </a:r>
            <a:endParaRPr sz="2000">
              <a:latin typeface="Microsoft Sans Serif"/>
              <a:cs typeface="Microsoft Sans Serif"/>
            </a:endParaRPr>
          </a:p>
          <a:p>
            <a:pPr marL="794385" marR="330835" indent="-782320">
              <a:lnSpc>
                <a:spcPts val="5510"/>
              </a:lnSpc>
              <a:spcBef>
                <a:spcPts val="685"/>
              </a:spcBef>
              <a:tabLst>
                <a:tab pos="3908425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Use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dataflow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analysis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determine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what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pointer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might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to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contains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each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pointer	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set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variables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which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spc="10" dirty="0">
                <a:latin typeface="Microsoft Sans Serif"/>
                <a:cs typeface="Microsoft Sans Serif"/>
              </a:rPr>
              <a:t>could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beginning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endParaRPr sz="2000">
              <a:latin typeface="Microsoft Sans Serif"/>
              <a:cs typeface="Microsoft Sans Serif"/>
            </a:endParaRPr>
          </a:p>
          <a:p>
            <a:pPr marL="373380" marR="5080" indent="-273050">
              <a:lnSpc>
                <a:spcPct val="147500"/>
              </a:lnSpc>
              <a:spcBef>
                <a:spcPts val="1860"/>
              </a:spcBef>
              <a:tabLst>
                <a:tab pos="373380" algn="l"/>
                <a:tab pos="2588895" algn="l"/>
                <a:tab pos="3197225" algn="l"/>
                <a:tab pos="4430395" algn="l"/>
                <a:tab pos="5431155" algn="l"/>
                <a:tab pos="7498715" algn="l"/>
              </a:tabLst>
            </a:pPr>
            <a:r>
              <a:rPr sz="2000" b="1" spc="15" dirty="0">
                <a:latin typeface="Arial"/>
                <a:cs typeface="Arial"/>
              </a:rPr>
              <a:t>–	</a:t>
            </a:r>
            <a:r>
              <a:rPr sz="2000" spc="10" dirty="0">
                <a:latin typeface="Microsoft Sans Serif"/>
                <a:cs typeface="Microsoft Sans Serif"/>
              </a:rPr>
              <a:t>Element</a:t>
            </a:r>
            <a:r>
              <a:rPr sz="2000" spc="15" dirty="0">
                <a:latin typeface="Microsoft Sans Serif"/>
                <a:cs typeface="Microsoft Sans Serif"/>
              </a:rPr>
              <a:t>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f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5" dirty="0">
                <a:latin typeface="Microsoft Sans Serif"/>
                <a:cs typeface="Microsoft Sans Serif"/>
              </a:rPr>
              <a:t>ar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pair</a:t>
            </a:r>
            <a:r>
              <a:rPr sz="2000" spc="10" dirty="0">
                <a:latin typeface="Microsoft Sans Serif"/>
                <a:cs typeface="Microsoft Sans Serif"/>
              </a:rPr>
              <a:t>s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10" dirty="0">
                <a:latin typeface="Microsoft Sans Serif"/>
                <a:cs typeface="Microsoft Sans Serif"/>
              </a:rPr>
              <a:t>wher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pointer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10" dirty="0">
                <a:latin typeface="Microsoft Sans Serif"/>
                <a:cs typeface="Microsoft Sans Serif"/>
              </a:rPr>
              <a:t>a  </a:t>
            </a:r>
            <a:r>
              <a:rPr sz="2000" dirty="0">
                <a:latin typeface="Microsoft Sans Serif"/>
                <a:cs typeface="Microsoft Sans Serif"/>
              </a:rPr>
              <a:t>variable,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meaning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	</a:t>
            </a:r>
            <a:r>
              <a:rPr sz="2000" spc="5" dirty="0">
                <a:latin typeface="Microsoft Sans Serif"/>
                <a:cs typeface="Microsoft Sans Serif"/>
              </a:rPr>
              <a:t>might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to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650">
              <a:latin typeface="Microsoft Sans Serif"/>
              <a:cs typeface="Microsoft Sans Serif"/>
            </a:endParaRPr>
          </a:p>
          <a:p>
            <a:pPr marL="940435">
              <a:lnSpc>
                <a:spcPct val="100000"/>
              </a:lnSpc>
            </a:pP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defined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similarly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end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of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Alias</a:t>
            </a:r>
            <a:r>
              <a:rPr spc="-30" dirty="0"/>
              <a:t> </a:t>
            </a:r>
            <a:r>
              <a:rPr spc="5" dirty="0"/>
              <a:t>Analysis</a:t>
            </a:r>
            <a:r>
              <a:rPr spc="-20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1594458"/>
            <a:ext cx="5988050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3466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Define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function	</a:t>
            </a:r>
            <a:r>
              <a:rPr sz="2000" spc="15" dirty="0">
                <a:latin typeface="Microsoft Sans Serif"/>
                <a:cs typeface="Microsoft Sans Serif"/>
              </a:rPr>
              <a:t>such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that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600">
              <a:latin typeface="Microsoft Sans Serif"/>
              <a:cs typeface="Microsoft Sans Serif"/>
            </a:endParaRPr>
          </a:p>
          <a:p>
            <a:pPr marL="1026160">
              <a:lnSpc>
                <a:spcPct val="100000"/>
              </a:lnSpc>
              <a:tabLst>
                <a:tab pos="370014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composed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</a:t>
            </a:r>
            <a:r>
              <a:rPr sz="2000" spc="5" dirty="0">
                <a:latin typeface="Microsoft Sans Serif"/>
                <a:cs typeface="Microsoft Sans Serif"/>
              </a:rPr>
              <a:t>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9763" y="2272638"/>
            <a:ext cx="906144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30323" y="2955858"/>
          <a:ext cx="6916418" cy="1750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350">
                <a:tc>
                  <a:txBody>
                    <a:bodyPr/>
                    <a:lstStyle/>
                    <a:p>
                      <a:pPr marL="31750">
                        <a:lnSpc>
                          <a:spcPts val="2240"/>
                        </a:lnSpc>
                        <a:tabLst>
                          <a:tab pos="304165" algn="l"/>
                        </a:tabLst>
                      </a:pPr>
                      <a:r>
                        <a:rPr sz="2000" b="1" spc="15" dirty="0">
                          <a:latin typeface="Arial"/>
                          <a:cs typeface="Arial"/>
                        </a:rPr>
                        <a:t>–	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If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24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is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ts val="224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or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2240"/>
                        </a:lnSpc>
                        <a:tabLst>
                          <a:tab pos="1424305" algn="l"/>
                        </a:tabLst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0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case	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2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40" dirty="0">
                          <a:latin typeface="Microsoft Sans Serif"/>
                          <a:cs typeface="Microsoft Sans Serif"/>
                        </a:rPr>
                        <a:t>array,</a:t>
                      </a:r>
                      <a:r>
                        <a:rPr sz="20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then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  <a:p>
                      <a:pPr marL="8020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any</a:t>
                      </a:r>
                      <a:r>
                        <a:rPr sz="20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variable 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75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25"/>
                        </a:spcBef>
                        <a:tabLst>
                          <a:tab pos="304165" algn="l"/>
                        </a:tabLst>
                      </a:pPr>
                      <a:r>
                        <a:rPr sz="2000" b="1" spc="15" dirty="0">
                          <a:latin typeface="Arial"/>
                          <a:cs typeface="Arial"/>
                        </a:rPr>
                        <a:t>–	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If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is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L="82105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pointer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L="802005" marR="24130" indent="-654685">
                        <a:lnSpc>
                          <a:spcPts val="3540"/>
                        </a:lnSpc>
                        <a:tabLst>
                          <a:tab pos="2640330" algn="l"/>
                        </a:tabLst>
                      </a:pP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2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nonzero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integer	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then </a:t>
                      </a:r>
                      <a:r>
                        <a:rPr sz="2000" spc="-5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any</a:t>
                      </a:r>
                      <a:r>
                        <a:rPr sz="2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variable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195821" y="4829910"/>
            <a:ext cx="2907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array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373" y="5392266"/>
            <a:ext cx="9182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5115" algn="l"/>
                <a:tab pos="717550" algn="l"/>
              </a:tabLst>
            </a:pPr>
            <a:r>
              <a:rPr sz="2000" b="1" spc="15" dirty="0">
                <a:latin typeface="Arial"/>
                <a:cs typeface="Arial"/>
              </a:rPr>
              <a:t>–	</a:t>
            </a:r>
            <a:r>
              <a:rPr sz="200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f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9685" y="5392266"/>
            <a:ext cx="67056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,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8682" y="5841846"/>
            <a:ext cx="162306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Microsoft Sans Serif"/>
                <a:cs typeface="Microsoft Sans Serif"/>
              </a:rPr>
              <a:t>any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11" name="object 11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717" y="1058695"/>
            <a:ext cx="396684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Alias</a:t>
            </a:r>
            <a:r>
              <a:rPr spc="-30" dirty="0"/>
              <a:t> </a:t>
            </a:r>
            <a:r>
              <a:rPr spc="5" dirty="0"/>
              <a:t>Analysis</a:t>
            </a:r>
            <a:r>
              <a:rPr spc="-20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8186" y="1881458"/>
            <a:ext cx="6080760" cy="234505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220"/>
              </a:spcBef>
              <a:buChar char="–"/>
              <a:tabLst>
                <a:tab pos="285115" algn="l"/>
                <a:tab pos="285750" algn="l"/>
                <a:tab pos="716280" algn="l"/>
                <a:tab pos="303593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If	</a:t>
            </a:r>
            <a:r>
              <a:rPr sz="2000" spc="10" dirty="0">
                <a:latin typeface="Microsoft Sans Serif"/>
                <a:cs typeface="Microsoft Sans Serif"/>
              </a:rPr>
              <a:t>assigns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pointer	</a:t>
            </a:r>
            <a:r>
              <a:rPr sz="2000" dirty="0">
                <a:latin typeface="Microsoft Sans Serif"/>
                <a:cs typeface="Microsoft Sans Serif"/>
              </a:rPr>
              <a:t>any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other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expression,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then</a:t>
            </a:r>
            <a:endParaRPr sz="2000">
              <a:latin typeface="Microsoft Sans Serif"/>
              <a:cs typeface="Microsoft Sans Serif"/>
            </a:endParaRPr>
          </a:p>
          <a:p>
            <a:pPr marL="3514725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latin typeface="Microsoft Sans Serif"/>
                <a:cs typeface="Microsoft Sans Serif"/>
              </a:rPr>
              <a:t>any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 </a:t>
            </a:r>
            <a:r>
              <a:rPr sz="2000" spc="15" dirty="0">
                <a:latin typeface="Microsoft Sans Serif"/>
                <a:cs typeface="Microsoft Sans Serif"/>
              </a:rPr>
              <a:t>b</a:t>
            </a:r>
            <a:endParaRPr sz="2000">
              <a:latin typeface="Microsoft Sans Serif"/>
              <a:cs typeface="Microsoft Sans Serif"/>
            </a:endParaRPr>
          </a:p>
          <a:p>
            <a:pPr marL="285115" marR="999490" indent="-273050">
              <a:lnSpc>
                <a:spcPct val="233500"/>
              </a:lnSpc>
              <a:buChar char="–"/>
              <a:tabLst>
                <a:tab pos="285115" algn="l"/>
                <a:tab pos="285750" algn="l"/>
                <a:tab pos="716280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If	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not</a:t>
            </a:r>
            <a:r>
              <a:rPr sz="2000" spc="15" dirty="0">
                <a:latin typeface="Microsoft Sans Serif"/>
                <a:cs typeface="Microsoft Sans Serif"/>
              </a:rPr>
              <a:t> an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assignment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 </a:t>
            </a:r>
            <a:r>
              <a:rPr sz="2000" spc="-5" dirty="0">
                <a:latin typeface="Microsoft Sans Serif"/>
                <a:cs typeface="Microsoft Sans Serif"/>
              </a:rPr>
              <a:t>pointer,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Dataflow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equations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alias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analysis: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3082" y="4968392"/>
            <a:ext cx="259079" cy="3672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60982" y="5855562"/>
            <a:ext cx="7264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where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7" name="object 7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Alias</a:t>
            </a:r>
            <a:r>
              <a:rPr spc="-30" dirty="0"/>
              <a:t> </a:t>
            </a:r>
            <a:r>
              <a:rPr spc="5" dirty="0"/>
              <a:t>Analysis</a:t>
            </a:r>
            <a:r>
              <a:rPr spc="-20" dirty="0"/>
              <a:t> </a:t>
            </a:r>
            <a:r>
              <a:rPr spc="-3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982" y="1472538"/>
            <a:ext cx="6555105" cy="954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latin typeface="Microsoft Sans Serif"/>
                <a:cs typeface="Microsoft Sans Serif"/>
              </a:rPr>
              <a:t>How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alias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dataflow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information?</a:t>
            </a:r>
            <a:r>
              <a:rPr sz="2000" spc="19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Examples: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Microsoft Sans Serif"/>
              <a:cs typeface="Microsoft Sans Serif"/>
            </a:endParaRPr>
          </a:p>
          <a:p>
            <a:pPr marL="100965">
              <a:lnSpc>
                <a:spcPct val="100000"/>
              </a:lnSpc>
              <a:tabLst>
                <a:tab pos="373380" algn="l"/>
                <a:tab pos="6112510" algn="l"/>
              </a:tabLst>
            </a:pPr>
            <a:r>
              <a:rPr sz="2000" b="1" spc="15" dirty="0">
                <a:latin typeface="Arial"/>
                <a:cs typeface="Arial"/>
              </a:rPr>
              <a:t>–	</a:t>
            </a:r>
            <a:r>
              <a:rPr sz="200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reachin</a:t>
            </a:r>
            <a:r>
              <a:rPr sz="2000" spc="15" dirty="0">
                <a:latin typeface="Microsoft Sans Serif"/>
                <a:cs typeface="Microsoft Sans Serif"/>
              </a:rPr>
              <a:t>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</a:t>
            </a:r>
            <a:r>
              <a:rPr sz="2000" spc="10" dirty="0">
                <a:latin typeface="Microsoft Sans Serif"/>
                <a:cs typeface="Microsoft Sans Serif"/>
              </a:rPr>
              <a:t>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analysi</a:t>
            </a:r>
            <a:r>
              <a:rPr sz="2000" spc="10" dirty="0">
                <a:latin typeface="Microsoft Sans Serif"/>
                <a:cs typeface="Microsoft Sans Serif"/>
              </a:rPr>
              <a:t>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(t</a:t>
            </a:r>
            <a:r>
              <a:rPr sz="2000" spc="15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dete</a:t>
            </a:r>
            <a:r>
              <a:rPr sz="2000" spc="50" dirty="0">
                <a:latin typeface="Microsoft Sans Serif"/>
                <a:cs typeface="Microsoft Sans Serif"/>
              </a:rPr>
              <a:t>r</a:t>
            </a:r>
            <a:r>
              <a:rPr sz="2000" spc="5" dirty="0">
                <a:latin typeface="Microsoft Sans Serif"/>
                <a:cs typeface="Microsoft Sans Serif"/>
              </a:rPr>
              <a:t>min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796" y="2091282"/>
            <a:ext cx="11176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9726" y="2454659"/>
            <a:ext cx="1162050" cy="924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90"/>
              </a:spcBef>
            </a:pPr>
            <a:r>
              <a:rPr sz="2000" spc="10" dirty="0">
                <a:latin typeface="Microsoft Sans Serif"/>
                <a:cs typeface="Microsoft Sans Serif"/>
              </a:rPr>
              <a:t>statement  </a:t>
            </a:r>
            <a:r>
              <a:rPr sz="2000" spc="15" dirty="0">
                <a:latin typeface="Microsoft Sans Serif"/>
                <a:cs typeface="Microsoft Sans Serif"/>
              </a:rPr>
              <a:t>such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that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5570" y="2454483"/>
            <a:ext cx="5258435" cy="924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19785">
              <a:lnSpc>
                <a:spcPct val="147500"/>
              </a:lnSpc>
              <a:spcBef>
                <a:spcPts val="90"/>
              </a:spcBef>
            </a:pPr>
            <a:r>
              <a:rPr sz="2000" spc="5" dirty="0">
                <a:latin typeface="Microsoft Sans Serif"/>
                <a:cs typeface="Microsoft Sans Serif"/>
              </a:rPr>
              <a:t>generates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every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could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to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9765" y="3352142"/>
            <a:ext cx="6844665" cy="924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61390">
              <a:lnSpc>
                <a:spcPct val="147500"/>
              </a:lnSpc>
              <a:spcBef>
                <a:spcPts val="90"/>
              </a:spcBef>
              <a:tabLst>
                <a:tab pos="1750695" algn="l"/>
                <a:tab pos="3068955" algn="l"/>
                <a:tab pos="4017010" algn="l"/>
              </a:tabLst>
            </a:pPr>
            <a:r>
              <a:rPr sz="2000" dirty="0">
                <a:latin typeface="Microsoft Sans Serif"/>
                <a:cs typeface="Microsoft Sans Serif"/>
              </a:rPr>
              <a:t>kills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definition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	</a:t>
            </a:r>
            <a:r>
              <a:rPr sz="2000" spc="5" dirty="0">
                <a:latin typeface="Microsoft Sans Serif"/>
                <a:cs typeface="Microsoft Sans Serif"/>
              </a:rPr>
              <a:t>only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	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10" dirty="0">
                <a:latin typeface="Microsoft Sans Serif"/>
                <a:cs typeface="Microsoft Sans Serif"/>
              </a:rPr>
              <a:t> not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 </a:t>
            </a:r>
            <a:r>
              <a:rPr sz="2000" spc="-10" dirty="0">
                <a:latin typeface="Microsoft Sans Serif"/>
                <a:cs typeface="Microsoft Sans Serif"/>
              </a:rPr>
              <a:t>array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only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variable	</a:t>
            </a:r>
            <a:r>
              <a:rPr sz="2000" spc="10" dirty="0">
                <a:latin typeface="Microsoft Sans Serif"/>
                <a:cs typeface="Microsoft Sans Serif"/>
              </a:rPr>
              <a:t>could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possibly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conservative)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9257" y="4499168"/>
            <a:ext cx="41014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5115" algn="l"/>
              </a:tabLst>
            </a:pPr>
            <a:r>
              <a:rPr sz="2000" b="1" spc="15" dirty="0">
                <a:latin typeface="Arial"/>
                <a:cs typeface="Arial"/>
              </a:rPr>
              <a:t>–	</a:t>
            </a:r>
            <a:r>
              <a:rPr sz="2000" spc="10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liveness</a:t>
            </a:r>
            <a:r>
              <a:rPr sz="2000" spc="5" dirty="0">
                <a:latin typeface="Microsoft Sans Serif"/>
                <a:cs typeface="Microsoft Sans Serif"/>
              </a:rPr>
              <a:t> analysis (to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determine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625" y="4499202"/>
            <a:ext cx="242316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30"/>
              </a:spcBef>
              <a:tabLst>
                <a:tab pos="1215390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and	</a:t>
            </a:r>
            <a:r>
              <a:rPr sz="2000" spc="10" dirty="0"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96075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only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	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 </a:t>
            </a:r>
            <a:r>
              <a:rPr sz="2000" spc="5" dirty="0">
                <a:latin typeface="Microsoft Sans Serif"/>
                <a:cs typeface="Microsoft Sans Serif"/>
              </a:rPr>
              <a:t>unique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9637" y="4863975"/>
            <a:ext cx="5599430" cy="9220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220"/>
              </a:spcBef>
              <a:tabLst>
                <a:tab pos="1816100" algn="l"/>
                <a:tab pos="2479675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uses	</a:t>
            </a:r>
            <a:r>
              <a:rPr sz="2000" spc="15" dirty="0">
                <a:latin typeface="Microsoft Sans Serif"/>
                <a:cs typeface="Microsoft Sans Serif"/>
              </a:rPr>
              <a:t>and	</a:t>
            </a:r>
            <a:r>
              <a:rPr sz="2000" spc="5" dirty="0">
                <a:latin typeface="Microsoft Sans Serif"/>
                <a:cs typeface="Microsoft Sans Serif"/>
              </a:rPr>
              <a:t>.</a:t>
            </a:r>
            <a:r>
              <a:rPr sz="2000" spc="1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defines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  <a:tabLst>
                <a:tab pos="1708150" algn="l"/>
              </a:tabLst>
            </a:pPr>
            <a:r>
              <a:rPr sz="2000" dirty="0">
                <a:latin typeface="Microsoft Sans Serif"/>
                <a:cs typeface="Microsoft Sans Serif"/>
              </a:rPr>
              <a:t>variable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	</a:t>
            </a:r>
            <a:r>
              <a:rPr sz="2000" spc="5" dirty="0">
                <a:latin typeface="Microsoft Sans Serif"/>
                <a:cs typeface="Microsoft Sans Serif"/>
              </a:rPr>
              <a:t>might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(to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be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conservative)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5828" y="5759757"/>
            <a:ext cx="6167755" cy="9220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61390">
              <a:lnSpc>
                <a:spcPct val="147000"/>
              </a:lnSpc>
              <a:spcBef>
                <a:spcPts val="90"/>
              </a:spcBef>
            </a:pPr>
            <a:r>
              <a:rPr sz="2000" spc="5" dirty="0">
                <a:latin typeface="Microsoft Sans Serif"/>
                <a:cs typeface="Microsoft Sans Serif"/>
              </a:rPr>
              <a:t>defines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,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represents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use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any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variable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could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point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to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13" name="object 13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642" y="1485414"/>
            <a:ext cx="518731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Partitioning</a:t>
            </a:r>
            <a:r>
              <a:rPr spc="-15" dirty="0"/>
              <a:t> </a:t>
            </a:r>
            <a:r>
              <a:rPr spc="10" dirty="0"/>
              <a:t>into</a:t>
            </a:r>
            <a:r>
              <a:rPr spc="5" dirty="0"/>
              <a:t> </a:t>
            </a:r>
            <a:r>
              <a:rPr spc="10" dirty="0"/>
              <a:t>basic</a:t>
            </a:r>
            <a:r>
              <a:rPr spc="-20" dirty="0"/>
              <a:t> </a:t>
            </a:r>
            <a:r>
              <a:rPr spc="-5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6461" y="2446374"/>
            <a:ext cx="7184390" cy="33667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6235" algn="l"/>
                <a:tab pos="356870" algn="l"/>
              </a:tabLst>
            </a:pPr>
            <a:r>
              <a:rPr sz="2000" spc="15" dirty="0">
                <a:latin typeface="Microsoft Sans Serif"/>
                <a:cs typeface="Microsoft Sans Serif"/>
              </a:rPr>
              <a:t>Determine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leaders,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which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are: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AutoNum type="arabicPeriod"/>
            </a:pPr>
            <a:endParaRPr sz="2800">
              <a:latin typeface="Microsoft Sans Serif"/>
              <a:cs typeface="Microsoft Sans Serif"/>
            </a:endParaRPr>
          </a:p>
          <a:p>
            <a:pPr marL="718185">
              <a:lnSpc>
                <a:spcPct val="100000"/>
              </a:lnSpc>
            </a:pP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5" dirty="0">
                <a:latin typeface="Microsoft Sans Serif"/>
                <a:cs typeface="Microsoft Sans Serif"/>
              </a:rPr>
              <a:t>first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71818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Any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target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jump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7181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Any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that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immediately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follows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jump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356870" marR="5080" indent="-344805">
              <a:lnSpc>
                <a:spcPct val="147000"/>
              </a:lnSpc>
              <a:buAutoNum type="arabicPeriod" startAt="2"/>
              <a:tabLst>
                <a:tab pos="356235" algn="l"/>
                <a:tab pos="35687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For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each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leader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its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basic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consists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of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leader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and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all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statements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up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but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not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including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next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leader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8941" y="539342"/>
            <a:ext cx="8983980" cy="6695440"/>
            <a:chOff x="878941" y="539342"/>
            <a:chExt cx="8983980" cy="6695440"/>
          </a:xfrm>
        </p:grpSpPr>
        <p:sp>
          <p:nvSpPr>
            <p:cNvPr id="5" name="object 5"/>
            <p:cNvSpPr/>
            <p:nvPr/>
          </p:nvSpPr>
          <p:spPr>
            <a:xfrm>
              <a:off x="1034389" y="7103211"/>
              <a:ext cx="8829040" cy="0"/>
            </a:xfrm>
            <a:custGeom>
              <a:avLst/>
              <a:gdLst/>
              <a:ahLst/>
              <a:cxnLst/>
              <a:rect l="l" t="t" r="r" b="b"/>
              <a:pathLst>
                <a:path w="8829040">
                  <a:moveTo>
                    <a:pt x="0" y="0"/>
                  </a:moveTo>
                  <a:lnTo>
                    <a:pt x="8828531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0005" y="539342"/>
              <a:ext cx="0" cy="6590030"/>
            </a:xfrm>
            <a:custGeom>
              <a:avLst/>
              <a:gdLst/>
              <a:ahLst/>
              <a:cxnLst/>
              <a:rect l="l" t="t" r="r" b="b"/>
              <a:pathLst>
                <a:path h="6590030">
                  <a:moveTo>
                    <a:pt x="0" y="6589776"/>
                  </a:moveTo>
                  <a:lnTo>
                    <a:pt x="0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928" y="642975"/>
              <a:ext cx="8931275" cy="6591300"/>
            </a:xfrm>
            <a:custGeom>
              <a:avLst/>
              <a:gdLst/>
              <a:ahLst/>
              <a:cxnLst/>
              <a:rect l="l" t="t" r="r" b="b"/>
              <a:pathLst>
                <a:path w="8931275" h="6591300">
                  <a:moveTo>
                    <a:pt x="8930653" y="6460236"/>
                  </a:moveTo>
                  <a:lnTo>
                    <a:pt x="131076" y="6460236"/>
                  </a:lnTo>
                  <a:lnTo>
                    <a:pt x="131076" y="0"/>
                  </a:lnTo>
                  <a:lnTo>
                    <a:pt x="12" y="0"/>
                  </a:lnTo>
                  <a:lnTo>
                    <a:pt x="12" y="6460236"/>
                  </a:lnTo>
                  <a:lnTo>
                    <a:pt x="0" y="6591300"/>
                  </a:lnTo>
                  <a:lnTo>
                    <a:pt x="8930653" y="6591300"/>
                  </a:lnTo>
                  <a:lnTo>
                    <a:pt x="8930653" y="64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5614</Words>
  <Application>Microsoft Office PowerPoint</Application>
  <PresentationFormat>Custom</PresentationFormat>
  <Paragraphs>912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100" baseType="lpstr">
      <vt:lpstr>arial</vt:lpstr>
      <vt:lpstr>arial</vt:lpstr>
      <vt:lpstr>Arial MT</vt:lpstr>
      <vt:lpstr>Calibri</vt:lpstr>
      <vt:lpstr>Cambria</vt:lpstr>
      <vt:lpstr>Consolas</vt:lpstr>
      <vt:lpstr>Courier New</vt:lpstr>
      <vt:lpstr>Lucida Sans Unicode</vt:lpstr>
      <vt:lpstr>Microsoft Sans Serif</vt:lpstr>
      <vt:lpstr>Open Sans</vt:lpstr>
      <vt:lpstr>Tahoma</vt:lpstr>
      <vt:lpstr>Times New Roman</vt:lpstr>
      <vt:lpstr>Verdana</vt:lpstr>
      <vt:lpstr>Office Theme</vt:lpstr>
      <vt:lpstr>Outline</vt:lpstr>
      <vt:lpstr>Outline (cont’d)</vt:lpstr>
      <vt:lpstr>Compiler Optimization</vt:lpstr>
      <vt:lpstr>Three rules</vt:lpstr>
      <vt:lpstr>Compilers</vt:lpstr>
      <vt:lpstr>Compilers</vt:lpstr>
      <vt:lpstr>Compilers</vt:lpstr>
      <vt:lpstr>Intermediate Representation (IR)</vt:lpstr>
      <vt:lpstr>Partitioning into basic blocks</vt:lpstr>
      <vt:lpstr>Partitioning into basic blocks (cont’d)</vt:lpstr>
      <vt:lpstr>Partitioning into basic blocks (cont’d)</vt:lpstr>
      <vt:lpstr>Intermediate Representation (cont’d)</vt:lpstr>
      <vt:lpstr>Directed Acyclic Graph</vt:lpstr>
      <vt:lpstr>DAG creation</vt:lpstr>
      <vt:lpstr>DAG example</vt:lpstr>
      <vt:lpstr>Local optimizations</vt:lpstr>
      <vt:lpstr>Transformations on basic blocks</vt:lpstr>
      <vt:lpstr>Transformations on basic blocks (cont’d)</vt:lpstr>
      <vt:lpstr>Common subexpression elimination</vt:lpstr>
      <vt:lpstr>Constant folding</vt:lpstr>
      <vt:lpstr>Copy propagation</vt:lpstr>
      <vt:lpstr>Dead-code elimination</vt:lpstr>
      <vt:lpstr>Temporary variable renaming</vt:lpstr>
      <vt:lpstr>Algebraic transformations</vt:lpstr>
      <vt:lpstr>Machine dependent eliminations/transformations</vt:lpstr>
      <vt:lpstr>Other sources of optimizations</vt:lpstr>
      <vt:lpstr>Loop optimizations</vt:lpstr>
      <vt:lpstr>Loop optimizations (cont’d)</vt:lpstr>
      <vt:lpstr>Loop optimizations (cont’d)</vt:lpstr>
      <vt:lpstr>Loop optimizations (cont’d)</vt:lpstr>
      <vt:lpstr>Finding loops in flow graphs --Dominators</vt:lpstr>
      <vt:lpstr>Finding loops in flow graphs --Dominators</vt:lpstr>
      <vt:lpstr>Finding loops in flow graphs --Dominators</vt:lpstr>
      <vt:lpstr>Dominator tree example</vt:lpstr>
      <vt:lpstr>Natural loops</vt:lpstr>
      <vt:lpstr>Properties of Natural Loops</vt:lpstr>
      <vt:lpstr>Finding natural loop of</vt:lpstr>
      <vt:lpstr>Natural loops</vt:lpstr>
      <vt:lpstr>Natural loops (cont’d)</vt:lpstr>
      <vt:lpstr>Algorithm</vt:lpstr>
      <vt:lpstr>Our example revisited</vt:lpstr>
      <vt:lpstr>Reducible flow graphs</vt:lpstr>
      <vt:lpstr>Reducible flow graphs (cont’d)</vt:lpstr>
      <vt:lpstr>Data-flow analysis</vt:lpstr>
      <vt:lpstr>Uses of Data-flow Analysis</vt:lpstr>
      <vt:lpstr>Data-Flow Analysis Schema</vt:lpstr>
      <vt:lpstr>Data-Flow Analysis Schema (2)</vt:lpstr>
      <vt:lpstr>Dataflow analysis for reaching definitions</vt:lpstr>
      <vt:lpstr>Reaching definitions</vt:lpstr>
      <vt:lpstr>Reaching definition Problem (cont’d) </vt:lpstr>
      <vt:lpstr>The Reaching Definitions Problem</vt:lpstr>
      <vt:lpstr>Effects of a Basic Block</vt:lpstr>
      <vt:lpstr>The Reaching Definitions Problem(2)</vt:lpstr>
      <vt:lpstr>The Reaching Definitions Problem (3)</vt:lpstr>
      <vt:lpstr>PowerPoint Presentation</vt:lpstr>
      <vt:lpstr>PowerPoint Presentation</vt:lpstr>
      <vt:lpstr>PowerPoint Presentation</vt:lpstr>
      <vt:lpstr>An Iterative Algorithm for Computing Reaching  Definitions</vt:lpstr>
      <vt:lpstr>PowerPoint Presentation</vt:lpstr>
      <vt:lpstr>PowerPoint Presentation</vt:lpstr>
      <vt:lpstr>Reaching definitions example</vt:lpstr>
      <vt:lpstr>Reaching definitions: an example</vt:lpstr>
      <vt:lpstr>Iterative solutions</vt:lpstr>
      <vt:lpstr>Iterative algorithm for reaching definitions</vt:lpstr>
      <vt:lpstr>Available expressions</vt:lpstr>
      <vt:lpstr>Available expressions (cont’d)</vt:lpstr>
      <vt:lpstr>Available expressions (cont’d)</vt:lpstr>
      <vt:lpstr>Liveness analysis</vt:lpstr>
      <vt:lpstr>Dataflow for liveness</vt:lpstr>
      <vt:lpstr>Dataflow equations for liveness</vt:lpstr>
      <vt:lpstr>Algorithms for global optimizations</vt:lpstr>
      <vt:lpstr>Copy propagation</vt:lpstr>
      <vt:lpstr>Copy propagation (cont’d)</vt:lpstr>
      <vt:lpstr>Copy propagation (cont’d)</vt:lpstr>
      <vt:lpstr>Detection of loop-invariant computations</vt:lpstr>
      <vt:lpstr>Code motion</vt:lpstr>
      <vt:lpstr>Code motion (cont’d)</vt:lpstr>
      <vt:lpstr>Detection of induction variables</vt:lpstr>
      <vt:lpstr>Detection of induction variables (cont’d)</vt:lpstr>
      <vt:lpstr>Strength reduction for induction variables</vt:lpstr>
      <vt:lpstr>Strength reduction for induction variables (cont’d)</vt:lpstr>
      <vt:lpstr>Elimination of induction variables</vt:lpstr>
      <vt:lpstr>Alias Analysis</vt:lpstr>
      <vt:lpstr>Alias Analysis (cont’d)</vt:lpstr>
      <vt:lpstr>Alias Analysis (cont’d)</vt:lpstr>
      <vt:lpstr>Alias Analysis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cp:lastModifiedBy>Nitesh Naik</cp:lastModifiedBy>
  <cp:revision>22</cp:revision>
  <dcterms:created xsi:type="dcterms:W3CDTF">2021-11-09T18:02:33Z</dcterms:created>
  <dcterms:modified xsi:type="dcterms:W3CDTF">2021-11-11T05:20:42Z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2021-11-09T00:00:00Z</vt:filetime>
  </property>
</Properties>
</file>