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8EAF6-0A2F-4623-8F0F-69780543CC76}" type="datetimeFigureOut">
              <a:rPr lang="en-IN" smtClean="0"/>
              <a:t>08-04-2025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A8DFD-53DA-4B8D-81F2-EB4AF695ECDE}" type="slidenum">
              <a:rPr lang="en-IN" smtClean="0"/>
              <a:t>‹#›</a:t>
            </a:fld>
            <a:endParaRPr lang="en-IN" dirty="0"/>
          </a:p>
        </p:txBody>
      </p:sp>
    </p:spTree>
    <p:extLst>
      <p:ext uri="{BB962C8B-B14F-4D97-AF65-F5344CB8AC3E}">
        <p14:creationId xmlns:p14="http://schemas.microsoft.com/office/powerpoint/2010/main" val="271633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BA8DFD-53DA-4B8D-81F2-EB4AF695ECDE}" type="slidenum">
              <a:rPr lang="en-IN" smtClean="0"/>
              <a:t>1</a:t>
            </a:fld>
            <a:endParaRPr lang="en-IN" dirty="0"/>
          </a:p>
        </p:txBody>
      </p:sp>
    </p:spTree>
    <p:extLst>
      <p:ext uri="{BB962C8B-B14F-4D97-AF65-F5344CB8AC3E}">
        <p14:creationId xmlns:p14="http://schemas.microsoft.com/office/powerpoint/2010/main" val="146279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238908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321661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186550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6F3327-625C-410E-A3C1-7E4198576728}" type="slidenum">
              <a:rPr lang="en-IN" smtClean="0"/>
              <a:t>‹#›</a:t>
            </a:fld>
            <a:endParaRPr lang="en-IN"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234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413360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857936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537759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3989944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388569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427470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118480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982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94950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263487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322681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422213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28779-B6F1-4646-9F5B-06CC31589062}"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6F3327-625C-410E-A3C1-7E4198576728}" type="slidenum">
              <a:rPr lang="en-IN" smtClean="0"/>
              <a:t>‹#›</a:t>
            </a:fld>
            <a:endParaRPr lang="en-IN" dirty="0"/>
          </a:p>
        </p:txBody>
      </p:sp>
    </p:spTree>
    <p:extLst>
      <p:ext uri="{BB962C8B-B14F-4D97-AF65-F5344CB8AC3E}">
        <p14:creationId xmlns:p14="http://schemas.microsoft.com/office/powerpoint/2010/main" val="215575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AC28779-B6F1-4646-9F5B-06CC31589062}" type="datetimeFigureOut">
              <a:rPr lang="en-IN" smtClean="0"/>
              <a:t>08-04-2025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A6F3327-625C-410E-A3C1-7E4198576728}" type="slidenum">
              <a:rPr lang="en-IN" smtClean="0"/>
              <a:t>‹#›</a:t>
            </a:fld>
            <a:endParaRPr lang="en-IN" dirty="0"/>
          </a:p>
        </p:txBody>
      </p:sp>
    </p:spTree>
    <p:extLst>
      <p:ext uri="{BB962C8B-B14F-4D97-AF65-F5344CB8AC3E}">
        <p14:creationId xmlns:p14="http://schemas.microsoft.com/office/powerpoint/2010/main" val="1728235487"/>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A337-B281-CA4D-36D7-97EAA5F15FC1}"/>
              </a:ext>
            </a:extLst>
          </p:cNvPr>
          <p:cNvSpPr>
            <a:spLocks noGrp="1"/>
          </p:cNvSpPr>
          <p:nvPr>
            <p:ph type="ctrTitle"/>
          </p:nvPr>
        </p:nvSpPr>
        <p:spPr>
          <a:xfrm>
            <a:off x="857839" y="235670"/>
            <a:ext cx="9282260" cy="669303"/>
          </a:xfrm>
        </p:spPr>
        <p:txBody>
          <a:bodyPr>
            <a:normAutofit fontScale="90000"/>
          </a:bodyPr>
          <a:lstStyle/>
          <a:p>
            <a:pPr algn="ctr"/>
            <a:r>
              <a:rPr lang="en-US" dirty="0">
                <a:solidFill>
                  <a:srgbClr val="FF0000"/>
                </a:solidFill>
              </a:rPr>
              <a:t>Introduction</a:t>
            </a:r>
            <a:endParaRPr lang="en-IN" dirty="0">
              <a:solidFill>
                <a:srgbClr val="FF0000"/>
              </a:solidFill>
            </a:endParaRPr>
          </a:p>
        </p:txBody>
      </p:sp>
      <p:sp>
        <p:nvSpPr>
          <p:cNvPr id="3" name="Subtitle 2">
            <a:extLst>
              <a:ext uri="{FF2B5EF4-FFF2-40B4-BE49-F238E27FC236}">
                <a16:creationId xmlns:a16="http://schemas.microsoft.com/office/drawing/2014/main" id="{A0858C2C-6954-5951-E5B1-EFC3293FF995}"/>
              </a:ext>
            </a:extLst>
          </p:cNvPr>
          <p:cNvSpPr>
            <a:spLocks noGrp="1"/>
          </p:cNvSpPr>
          <p:nvPr>
            <p:ph type="subTitle" idx="1"/>
          </p:nvPr>
        </p:nvSpPr>
        <p:spPr>
          <a:xfrm>
            <a:off x="1154955" y="1687398"/>
            <a:ext cx="8825658" cy="3951402"/>
          </a:xfrm>
        </p:spPr>
        <p:txBody>
          <a:bodyPr/>
          <a:lstStyle/>
          <a:p>
            <a:pPr algn="just">
              <a:lnSpc>
                <a:spcPct val="100000"/>
              </a:lnSpc>
            </a:pPr>
            <a:r>
              <a:rPr lang="en-US" sz="2000" dirty="0">
                <a:solidFill>
                  <a:schemeClr val="tx1"/>
                </a:solidFill>
              </a:rPr>
              <a:t>Hello and welcome. In this presentation I am share my insights for the company sales performance for the year 2011.</a:t>
            </a:r>
            <a:r>
              <a:rPr lang="en-US" dirty="0">
                <a:solidFill>
                  <a:schemeClr val="tx1"/>
                </a:solidFill>
              </a:rPr>
              <a:t>					</a:t>
            </a:r>
          </a:p>
          <a:p>
            <a:pPr algn="l"/>
            <a:endParaRPr lang="en-US" sz="2000" dirty="0">
              <a:solidFill>
                <a:schemeClr val="tx1"/>
              </a:solidFill>
            </a:endParaRPr>
          </a:p>
          <a:p>
            <a:pPr algn="l"/>
            <a:endParaRPr lang="en-US" sz="2000"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91937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3E15-CDFA-2C26-F3D6-BD5091AD72B6}"/>
              </a:ext>
            </a:extLst>
          </p:cNvPr>
          <p:cNvSpPr>
            <a:spLocks noGrp="1"/>
          </p:cNvSpPr>
          <p:nvPr>
            <p:ph type="title"/>
          </p:nvPr>
        </p:nvSpPr>
        <p:spPr/>
        <p:txBody>
          <a:bodyPr>
            <a:normAutofit/>
          </a:bodyPr>
          <a:lstStyle/>
          <a:p>
            <a:pPr algn="ctr"/>
            <a:r>
              <a:rPr lang="en-US" sz="4000" dirty="0">
                <a:solidFill>
                  <a:srgbClr val="FF0000"/>
                </a:solidFill>
              </a:rPr>
              <a:t>Thought process</a:t>
            </a:r>
            <a:endParaRPr lang="en-IN" sz="4000" dirty="0">
              <a:solidFill>
                <a:srgbClr val="FF0000"/>
              </a:solidFill>
            </a:endParaRPr>
          </a:p>
        </p:txBody>
      </p:sp>
      <p:sp>
        <p:nvSpPr>
          <p:cNvPr id="6" name="Rectangle 3">
            <a:extLst>
              <a:ext uri="{FF2B5EF4-FFF2-40B4-BE49-F238E27FC236}">
                <a16:creationId xmlns:a16="http://schemas.microsoft.com/office/drawing/2014/main" id="{22EEE29B-7B6C-C5DA-74B7-65565DF01FFF}"/>
              </a:ext>
            </a:extLst>
          </p:cNvPr>
          <p:cNvSpPr>
            <a:spLocks noGrp="1" noChangeArrowheads="1"/>
          </p:cNvSpPr>
          <p:nvPr>
            <p:ph idx="1"/>
          </p:nvPr>
        </p:nvSpPr>
        <p:spPr bwMode="auto">
          <a:xfrm>
            <a:off x="838200" y="1998464"/>
            <a:ext cx="924723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mj-lt"/>
              </a:rPr>
              <a:t>I assure you that I have taken all the necessary steps to ensure the accuracy of this analysis.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mj-lt"/>
              </a:rPr>
              <a:t>I cleaned the provided data by removing negative values from the unit price and quantity columns</a:t>
            </a:r>
            <a:r>
              <a:rPr lang="en-US" altLang="en-US" sz="2000" dirty="0">
                <a:solidFill>
                  <a:schemeClr val="tx1"/>
                </a:solidFill>
                <a:latin typeface="+mj-lt"/>
              </a:rPr>
              <a:t> </a:t>
            </a:r>
            <a:r>
              <a:rPr kumimoji="0" lang="en-US" altLang="en-US" sz="2000" b="0" i="0" u="none" strike="noStrike" cap="none" normalizeH="0" baseline="0" dirty="0">
                <a:ln>
                  <a:noFill/>
                </a:ln>
                <a:solidFill>
                  <a:schemeClr val="tx1"/>
                </a:solidFill>
                <a:effectLst/>
                <a:latin typeface="+mj-lt"/>
              </a:rPr>
              <a:t>and filtered the data as needed for all visualizations.</a:t>
            </a:r>
          </a:p>
        </p:txBody>
      </p:sp>
    </p:spTree>
    <p:extLst>
      <p:ext uri="{BB962C8B-B14F-4D97-AF65-F5344CB8AC3E}">
        <p14:creationId xmlns:p14="http://schemas.microsoft.com/office/powerpoint/2010/main" val="341433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D11057-0F83-4CF8-AB43-3542058A2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624" y="235974"/>
            <a:ext cx="9081099" cy="3559277"/>
          </a:xfrm>
          <a:prstGeom prst="rect">
            <a:avLst/>
          </a:prstGeom>
        </p:spPr>
      </p:pic>
      <p:sp>
        <p:nvSpPr>
          <p:cNvPr id="10" name="Rectangle 1">
            <a:extLst>
              <a:ext uri="{FF2B5EF4-FFF2-40B4-BE49-F238E27FC236}">
                <a16:creationId xmlns:a16="http://schemas.microsoft.com/office/drawing/2014/main" id="{230FCA89-A67D-8CCE-D792-8221D3B362D3}"/>
              </a:ext>
            </a:extLst>
          </p:cNvPr>
          <p:cNvSpPr>
            <a:spLocks noGrp="1" noChangeArrowheads="1"/>
          </p:cNvSpPr>
          <p:nvPr>
            <p:ph idx="1"/>
          </p:nvPr>
        </p:nvSpPr>
        <p:spPr bwMode="auto">
          <a:xfrm>
            <a:off x="813797" y="4467590"/>
            <a:ext cx="960475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mj-lt"/>
              </a:rPr>
              <a:t>The first eight months had stable monthly revenues, averaging $685,000.</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mj-lt"/>
              </a:rPr>
              <a:t>Starting in September, there was a significant increase in revenue, peaking at $1.5 million in November. From August to November, revenue grew by an average of 21.8%.</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mj-lt"/>
              </a:rPr>
              <a:t>The revenue trends from August to December highlight the impact of seasonality on retail store sales.</a:t>
            </a:r>
          </a:p>
        </p:txBody>
      </p:sp>
    </p:spTree>
    <p:extLst>
      <p:ext uri="{BB962C8B-B14F-4D97-AF65-F5344CB8AC3E}">
        <p14:creationId xmlns:p14="http://schemas.microsoft.com/office/powerpoint/2010/main" val="62674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D35-8247-BEF9-FCB1-C088819D8EB1}"/>
              </a:ext>
            </a:extLst>
          </p:cNvPr>
          <p:cNvSpPr>
            <a:spLocks noGrp="1"/>
          </p:cNvSpPr>
          <p:nvPr>
            <p:ph type="title"/>
          </p:nvPr>
        </p:nvSpPr>
        <p:spPr>
          <a:xfrm>
            <a:off x="838200" y="157735"/>
            <a:ext cx="10515600" cy="690677"/>
          </a:xfrm>
        </p:spPr>
        <p:txBody>
          <a:bodyPr>
            <a:noAutofit/>
          </a:bodyPr>
          <a:lstStyle/>
          <a:p>
            <a:pPr algn="ctr"/>
            <a:r>
              <a:rPr lang="en-US" sz="2800" dirty="0">
                <a:solidFill>
                  <a:srgbClr val="FF0000"/>
                </a:solidFill>
              </a:rPr>
              <a:t>Top 10 Country revenue </a:t>
            </a:r>
            <a:r>
              <a:rPr lang="en-US" sz="1600" dirty="0">
                <a:solidFill>
                  <a:srgbClr val="FF0000"/>
                </a:solidFill>
              </a:rPr>
              <a:t>&amp;</a:t>
            </a:r>
            <a:r>
              <a:rPr lang="en-US" sz="2800" dirty="0">
                <a:solidFill>
                  <a:srgbClr val="FF0000"/>
                </a:solidFill>
              </a:rPr>
              <a:t> their quantity</a:t>
            </a:r>
            <a:endParaRPr lang="en-IN" sz="2800" dirty="0">
              <a:solidFill>
                <a:srgbClr val="FF0000"/>
              </a:solidFill>
            </a:endParaRPr>
          </a:p>
        </p:txBody>
      </p:sp>
      <p:sp>
        <p:nvSpPr>
          <p:cNvPr id="3" name="Content Placeholder 2">
            <a:extLst>
              <a:ext uri="{FF2B5EF4-FFF2-40B4-BE49-F238E27FC236}">
                <a16:creationId xmlns:a16="http://schemas.microsoft.com/office/drawing/2014/main" id="{8BEA450A-3564-B051-E184-1B7FCE29F1D0}"/>
              </a:ext>
            </a:extLst>
          </p:cNvPr>
          <p:cNvSpPr>
            <a:spLocks noGrp="1"/>
          </p:cNvSpPr>
          <p:nvPr>
            <p:ph idx="1"/>
          </p:nvPr>
        </p:nvSpPr>
        <p:spPr>
          <a:xfrm>
            <a:off x="1120000" y="4709270"/>
            <a:ext cx="10233800" cy="1314177"/>
          </a:xfrm>
        </p:spPr>
        <p:txBody>
          <a:bodyPr>
            <a:noAutofit/>
          </a:bodyPr>
          <a:lstStyle/>
          <a:p>
            <a:r>
              <a:rPr lang="en-US" sz="1800" dirty="0">
                <a:solidFill>
                  <a:schemeClr val="tx1"/>
                </a:solidFill>
                <a:latin typeface="+mj-lt"/>
              </a:rPr>
              <a:t>This chart highlights the top ten countries (excluding the UK) in terms of revenue generated and quantities sold.</a:t>
            </a:r>
          </a:p>
          <a:p>
            <a:r>
              <a:rPr lang="en-US" sz="1800" dirty="0">
                <a:solidFill>
                  <a:schemeClr val="tx1"/>
                </a:solidFill>
                <a:latin typeface="+mj-lt"/>
              </a:rPr>
              <a:t>The data reveals a strong correlation between revenue and quantity sold in these countries, indicating high purchasing power and a consistent demand for goods</a:t>
            </a:r>
          </a:p>
          <a:p>
            <a:r>
              <a:rPr lang="en-US" sz="1800" dirty="0">
                <a:solidFill>
                  <a:schemeClr val="tx1"/>
                </a:solidFill>
                <a:latin typeface="+mj-lt"/>
              </a:rPr>
              <a:t>These countries offer the greatest potential for revenue growth, and therefore, warrant focused marketing strategies from management to capitalize on their purchasing power and drive business expansion</a:t>
            </a:r>
            <a:endParaRPr lang="en-IN" sz="1800" dirty="0">
              <a:solidFill>
                <a:schemeClr val="tx1"/>
              </a:solidFill>
              <a:latin typeface="+mj-lt"/>
            </a:endParaRPr>
          </a:p>
        </p:txBody>
      </p:sp>
      <p:pic>
        <p:nvPicPr>
          <p:cNvPr id="7" name="Picture 6">
            <a:extLst>
              <a:ext uri="{FF2B5EF4-FFF2-40B4-BE49-F238E27FC236}">
                <a16:creationId xmlns:a16="http://schemas.microsoft.com/office/drawing/2014/main" id="{6FB7E464-BE5E-FCA3-A462-7D73ABD59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441" y="754144"/>
            <a:ext cx="6096098" cy="3827270"/>
          </a:xfrm>
          <a:prstGeom prst="rect">
            <a:avLst/>
          </a:prstGeom>
        </p:spPr>
      </p:pic>
    </p:spTree>
    <p:extLst>
      <p:ext uri="{BB962C8B-B14F-4D97-AF65-F5344CB8AC3E}">
        <p14:creationId xmlns:p14="http://schemas.microsoft.com/office/powerpoint/2010/main" val="406484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613C9-7665-3D99-7375-DA0A1E717832}"/>
              </a:ext>
            </a:extLst>
          </p:cNvPr>
          <p:cNvSpPr>
            <a:spLocks noGrp="1"/>
          </p:cNvSpPr>
          <p:nvPr>
            <p:ph idx="1"/>
          </p:nvPr>
        </p:nvSpPr>
        <p:spPr>
          <a:xfrm>
            <a:off x="1120000" y="4317476"/>
            <a:ext cx="10233800" cy="1859487"/>
          </a:xfrm>
        </p:spPr>
        <p:txBody>
          <a:bodyPr>
            <a:normAutofit/>
          </a:bodyPr>
          <a:lstStyle/>
          <a:p>
            <a:r>
              <a:rPr lang="en-US" sz="2000" dirty="0">
                <a:solidFill>
                  <a:schemeClr val="tx1"/>
                </a:solidFill>
              </a:rPr>
              <a:t>The chart reveals a relatively uniform revenue distribution among the top ten customers, with an average revenue difference of 15.8%. </a:t>
            </a:r>
          </a:p>
          <a:p>
            <a:r>
              <a:rPr lang="en-US" sz="2000" dirty="0">
                <a:solidFill>
                  <a:schemeClr val="tx1"/>
                </a:solidFill>
              </a:rPr>
              <a:t>This presents an opportunity for the company to nurture relationships with these high-value customers, fostering loyalty and retention, and ultimately driving increased sales and revenue.</a:t>
            </a:r>
            <a:endParaRPr lang="en-IN" sz="2000" dirty="0">
              <a:solidFill>
                <a:schemeClr val="tx1"/>
              </a:solidFill>
            </a:endParaRPr>
          </a:p>
        </p:txBody>
      </p:sp>
      <p:sp>
        <p:nvSpPr>
          <p:cNvPr id="5" name="TextBox 4">
            <a:extLst>
              <a:ext uri="{FF2B5EF4-FFF2-40B4-BE49-F238E27FC236}">
                <a16:creationId xmlns:a16="http://schemas.microsoft.com/office/drawing/2014/main" id="{495EB2B6-AF9C-F31F-E4C0-F775EA9BA5B3}"/>
              </a:ext>
            </a:extLst>
          </p:cNvPr>
          <p:cNvSpPr txBox="1"/>
          <p:nvPr/>
        </p:nvSpPr>
        <p:spPr>
          <a:xfrm>
            <a:off x="3603396" y="230112"/>
            <a:ext cx="6094428" cy="461665"/>
          </a:xfrm>
          <a:prstGeom prst="rect">
            <a:avLst/>
          </a:prstGeom>
          <a:noFill/>
        </p:spPr>
        <p:txBody>
          <a:bodyPr wrap="square">
            <a:spAutoFit/>
          </a:bodyPr>
          <a:lstStyle/>
          <a:p>
            <a:r>
              <a:rPr lang="en-US" sz="2400" dirty="0">
                <a:solidFill>
                  <a:srgbClr val="FF0000"/>
                </a:solidFill>
              </a:rPr>
              <a:t>Top 10 costumers and Revenue</a:t>
            </a:r>
            <a:endParaRPr lang="en-IN" sz="2400" dirty="0"/>
          </a:p>
        </p:txBody>
      </p:sp>
      <p:pic>
        <p:nvPicPr>
          <p:cNvPr id="9" name="Picture 8">
            <a:extLst>
              <a:ext uri="{FF2B5EF4-FFF2-40B4-BE49-F238E27FC236}">
                <a16:creationId xmlns:a16="http://schemas.microsoft.com/office/drawing/2014/main" id="{2BF41F96-E3A3-03C6-6280-78A021890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673" y="681037"/>
            <a:ext cx="7579151" cy="3524829"/>
          </a:xfrm>
          <a:prstGeom prst="rect">
            <a:avLst/>
          </a:prstGeom>
        </p:spPr>
      </p:pic>
    </p:spTree>
    <p:extLst>
      <p:ext uri="{BB962C8B-B14F-4D97-AF65-F5344CB8AC3E}">
        <p14:creationId xmlns:p14="http://schemas.microsoft.com/office/powerpoint/2010/main" val="333743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C88E-68A9-5286-89AB-0CA7027D2AEB}"/>
              </a:ext>
            </a:extLst>
          </p:cNvPr>
          <p:cNvSpPr>
            <a:spLocks noGrp="1"/>
          </p:cNvSpPr>
          <p:nvPr>
            <p:ph type="title"/>
          </p:nvPr>
        </p:nvSpPr>
        <p:spPr>
          <a:xfrm>
            <a:off x="838200" y="-471339"/>
            <a:ext cx="10515600" cy="1706250"/>
          </a:xfrm>
        </p:spPr>
        <p:txBody>
          <a:bodyPr>
            <a:normAutofit/>
          </a:bodyPr>
          <a:lstStyle/>
          <a:p>
            <a:pPr algn="ctr"/>
            <a:r>
              <a:rPr lang="en-US" sz="2800" dirty="0">
                <a:solidFill>
                  <a:srgbClr val="FF0000"/>
                </a:solidFill>
              </a:rPr>
              <a:t>Revenue by Country</a:t>
            </a:r>
            <a:endParaRPr lang="en-IN" sz="2800" dirty="0">
              <a:solidFill>
                <a:srgbClr val="FF0000"/>
              </a:solidFill>
            </a:endParaRPr>
          </a:p>
        </p:txBody>
      </p:sp>
      <p:sp>
        <p:nvSpPr>
          <p:cNvPr id="3" name="Content Placeholder 2">
            <a:extLst>
              <a:ext uri="{FF2B5EF4-FFF2-40B4-BE49-F238E27FC236}">
                <a16:creationId xmlns:a16="http://schemas.microsoft.com/office/drawing/2014/main" id="{58C37176-B2C2-DE27-1F9A-11324EF7E585}"/>
              </a:ext>
            </a:extLst>
          </p:cNvPr>
          <p:cNvSpPr>
            <a:spLocks noGrp="1"/>
          </p:cNvSpPr>
          <p:nvPr>
            <p:ph idx="1"/>
          </p:nvPr>
        </p:nvSpPr>
        <p:spPr>
          <a:xfrm>
            <a:off x="1120000" y="4279769"/>
            <a:ext cx="10233800" cy="1897194"/>
          </a:xfrm>
        </p:spPr>
        <p:txBody>
          <a:bodyPr>
            <a:normAutofit fontScale="62500" lnSpcReduction="20000"/>
          </a:bodyPr>
          <a:lstStyle/>
          <a:p>
            <a:r>
              <a:rPr lang="en-US" dirty="0">
                <a:solidFill>
                  <a:schemeClr val="tx1"/>
                </a:solidFill>
                <a:latin typeface="+mj-lt"/>
              </a:rPr>
              <a:t>Notably, the data indicates that, aside from Russia, there is limited to no market demand for our items in Africa and Asia.</a:t>
            </a:r>
          </a:p>
          <a:p>
            <a:r>
              <a:rPr lang="en-US" dirty="0">
                <a:solidFill>
                  <a:schemeClr val="tx1"/>
                </a:solidFill>
                <a:latin typeface="+mj-lt"/>
              </a:rPr>
              <a:t>The map chart highlights a striking contrast between high-revenue regions and those with negligible sales, providing valuable insights for strategic market allocation.</a:t>
            </a:r>
          </a:p>
          <a:p>
            <a:r>
              <a:rPr lang="en-US" dirty="0">
                <a:solidFill>
                  <a:schemeClr val="tx1"/>
                </a:solidFill>
                <a:latin typeface="+mj-lt"/>
              </a:rPr>
              <a:t>The map reveals a significant concentration of sales within the European zone, with minimal presence in the American region. This suggests that the company should intensify its focus on the European market, exploring opportunities to maximize sales in each country, while also considering expansion into Australia and Japan.</a:t>
            </a:r>
            <a:endParaRPr lang="en-IN" dirty="0">
              <a:solidFill>
                <a:schemeClr val="tx1"/>
              </a:solidFill>
              <a:latin typeface="+mj-lt"/>
            </a:endParaRPr>
          </a:p>
        </p:txBody>
      </p:sp>
      <p:pic>
        <p:nvPicPr>
          <p:cNvPr id="5" name="Picture 4">
            <a:extLst>
              <a:ext uri="{FF2B5EF4-FFF2-40B4-BE49-F238E27FC236}">
                <a16:creationId xmlns:a16="http://schemas.microsoft.com/office/drawing/2014/main" id="{C9CCF3F5-EBA6-063F-AA01-7A2484EEA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356" y="584461"/>
            <a:ext cx="6853287" cy="3601040"/>
          </a:xfrm>
          <a:prstGeom prst="rect">
            <a:avLst/>
          </a:prstGeom>
        </p:spPr>
      </p:pic>
    </p:spTree>
    <p:extLst>
      <p:ext uri="{BB962C8B-B14F-4D97-AF65-F5344CB8AC3E}">
        <p14:creationId xmlns:p14="http://schemas.microsoft.com/office/powerpoint/2010/main" val="263205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5DB8-95E1-2B38-3016-D6C93CFD7602}"/>
              </a:ext>
            </a:extLst>
          </p:cNvPr>
          <p:cNvSpPr>
            <a:spLocks noGrp="1"/>
          </p:cNvSpPr>
          <p:nvPr>
            <p:ph type="title"/>
          </p:nvPr>
        </p:nvSpPr>
        <p:spPr/>
        <p:txBody>
          <a:bodyPr>
            <a:normAutofit fontScale="90000"/>
          </a:bodyPr>
          <a:lstStyle/>
          <a:p>
            <a:r>
              <a:rPr lang="en-US" dirty="0">
                <a:solidFill>
                  <a:srgbClr val="FF0000"/>
                </a:solidFill>
              </a:rPr>
              <a:t>Recommendations</a:t>
            </a:r>
            <a:br>
              <a:rPr lang="en-US" dirty="0"/>
            </a:br>
            <a:endParaRPr lang="en-IN" dirty="0"/>
          </a:p>
        </p:txBody>
      </p:sp>
      <p:sp>
        <p:nvSpPr>
          <p:cNvPr id="3" name="Content Placeholder 2">
            <a:extLst>
              <a:ext uri="{FF2B5EF4-FFF2-40B4-BE49-F238E27FC236}">
                <a16:creationId xmlns:a16="http://schemas.microsoft.com/office/drawing/2014/main" id="{9B33711D-4792-CFC7-B0C8-F77446D70FBB}"/>
              </a:ext>
            </a:extLst>
          </p:cNvPr>
          <p:cNvSpPr>
            <a:spLocks noGrp="1"/>
          </p:cNvSpPr>
          <p:nvPr>
            <p:ph idx="1"/>
          </p:nvPr>
        </p:nvSpPr>
        <p:spPr/>
        <p:txBody>
          <a:bodyPr>
            <a:normAutofit/>
          </a:bodyPr>
          <a:lstStyle/>
          <a:p>
            <a:r>
              <a:rPr lang="en-US" sz="2000" dirty="0">
                <a:solidFill>
                  <a:schemeClr val="tx1"/>
                </a:solidFill>
                <a:latin typeface="+mj-lt"/>
              </a:rPr>
              <a:t>To capitalize on fluctuating demand, the company should develop targeted strategies for stocking and advertising seasonal products, ensuring maximum sales during peak periods.</a:t>
            </a:r>
          </a:p>
          <a:p>
            <a:r>
              <a:rPr lang="en-US" sz="2000" dirty="0">
                <a:solidFill>
                  <a:schemeClr val="tx1"/>
                </a:solidFill>
                <a:latin typeface="+mj-lt"/>
              </a:rPr>
              <a:t>Fostering strong relationships with high-volume customers is crucial for enhancing retention rates and encouraging repeat business.</a:t>
            </a:r>
          </a:p>
          <a:p>
            <a:r>
              <a:rPr lang="en-US" sz="2000" dirty="0">
                <a:solidFill>
                  <a:schemeClr val="tx1"/>
                </a:solidFill>
                <a:latin typeface="+mj-lt"/>
              </a:rPr>
              <a:t>The European market presents significant opportunities for sales growth, and the company should prioritize developing tailored strategies to maximize sales potential in this region.</a:t>
            </a:r>
            <a:endParaRPr lang="en-IN" sz="2000" dirty="0">
              <a:solidFill>
                <a:schemeClr val="tx1"/>
              </a:solidFill>
              <a:latin typeface="+mj-lt"/>
            </a:endParaRPr>
          </a:p>
        </p:txBody>
      </p:sp>
    </p:spTree>
    <p:extLst>
      <p:ext uri="{BB962C8B-B14F-4D97-AF65-F5344CB8AC3E}">
        <p14:creationId xmlns:p14="http://schemas.microsoft.com/office/powerpoint/2010/main" val="195778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537B-35D9-D475-9168-689C8A07F0AE}"/>
              </a:ext>
            </a:extLst>
          </p:cNvPr>
          <p:cNvSpPr>
            <a:spLocks noGrp="1"/>
          </p:cNvSpPr>
          <p:nvPr>
            <p:ph type="title"/>
          </p:nvPr>
        </p:nvSpPr>
        <p:spPr>
          <a:xfrm>
            <a:off x="3920765" y="2542717"/>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159469427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202</TotalTime>
  <Words>455</Words>
  <Application>Microsoft Office PowerPoint</Application>
  <PresentationFormat>Widescreen</PresentationFormat>
  <Paragraphs>26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Depth</vt:lpstr>
      <vt:lpstr>Introduction</vt:lpstr>
      <vt:lpstr>Thought process</vt:lpstr>
      <vt:lpstr>PowerPoint Presentation</vt:lpstr>
      <vt:lpstr>Top 10 Country revenue &amp; their quantity</vt:lpstr>
      <vt:lpstr>PowerPoint Presentation</vt:lpstr>
      <vt:lpstr>Revenue by Country</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ajith gowda</dc:creator>
  <cp:lastModifiedBy>ajith gowda</cp:lastModifiedBy>
  <cp:revision>2</cp:revision>
  <dcterms:created xsi:type="dcterms:W3CDTF">2025-02-24T07:09:12Z</dcterms:created>
  <dcterms:modified xsi:type="dcterms:W3CDTF">2025-04-08T13:06:40Z</dcterms:modified>
</cp:coreProperties>
</file>