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aleway ExtraBold"/>
      <p:bold r:id="rId19"/>
      <p:boldItalic r:id="rId20"/>
    </p:embeddedFont>
    <p:embeddedFont>
      <p:font typeface="Raleway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D/onlop/TUykROCMyz4WWeOq+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ExtraBold-boldItalic.fntdata"/><Relationship Id="rId22" Type="http://schemas.openxmlformats.org/officeDocument/2006/relationships/font" Target="fonts/RalewayLight-bold.fntdata"/><Relationship Id="rId21" Type="http://schemas.openxmlformats.org/officeDocument/2006/relationships/font" Target="fonts/RalewayLight-regular.fntdata"/><Relationship Id="rId24" Type="http://schemas.openxmlformats.org/officeDocument/2006/relationships/font" Target="fonts/RalewayLight-boldItalic.fntdata"/><Relationship Id="rId23" Type="http://schemas.openxmlformats.org/officeDocument/2006/relationships/font" Target="fonts/Raleway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alewayExtraBold-bold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method through which you classify your consumers into groups based on shared qualities and spending habits.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6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5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2" name="Google Shape;52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B6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9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29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FB60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30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1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9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" name="Google Shape;40;p32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" name="Google Shape;41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FFB6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3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carrie1/ecommerce-dat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ithesh9539/Customer_Segmentation_Final/blob/main/Customer_Segmentation_CMPE255.ipynb" TargetMode="External"/><Relationship Id="rId4" Type="http://schemas.openxmlformats.org/officeDocument/2006/relationships/hyperlink" Target="https://github.com/jithesh9539/Customer_Segmentation_Fina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ustomers-segmentation.herokuapp.com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685800" y="764788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rgbClr val="434343"/>
                </a:solidFill>
              </a:rPr>
              <a:t>Customer</a:t>
            </a:r>
            <a:r>
              <a:rPr lang="en"/>
              <a:t> </a:t>
            </a:r>
            <a:r>
              <a:rPr lang="en" sz="4000"/>
              <a:t>Segmentation</a:t>
            </a:r>
            <a:endParaRPr sz="4000"/>
          </a:p>
        </p:txBody>
      </p:sp>
      <p:grpSp>
        <p:nvGrpSpPr>
          <p:cNvPr id="58" name="Google Shape;58;p1"/>
          <p:cNvGrpSpPr/>
          <p:nvPr/>
        </p:nvGrpSpPr>
        <p:grpSpPr>
          <a:xfrm>
            <a:off x="8026446" y="410551"/>
            <a:ext cx="731261" cy="715828"/>
            <a:chOff x="1922075" y="1629000"/>
            <a:chExt cx="437200" cy="437200"/>
          </a:xfrm>
        </p:grpSpPr>
        <p:sp>
          <p:nvSpPr>
            <p:cNvPr id="59" name="Google Shape;59;p1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"/>
          <p:cNvSpPr txBox="1"/>
          <p:nvPr/>
        </p:nvSpPr>
        <p:spPr>
          <a:xfrm>
            <a:off x="3885000" y="2430725"/>
            <a:ext cx="40743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Data Marvels</a:t>
            </a:r>
            <a:r>
              <a:rPr lang="en" sz="39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</a:t>
            </a:r>
            <a:endParaRPr sz="39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Jithesh Kurungote Balakrishnan 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Priti Sharma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Priyanka Math 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Tharun Mukka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3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" sz="96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Thanks!</a:t>
            </a:r>
            <a:endParaRPr b="0" i="0" sz="96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ctrTitle"/>
          </p:nvPr>
        </p:nvSpPr>
        <p:spPr>
          <a:xfrm>
            <a:off x="1235500" y="692175"/>
            <a:ext cx="37485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>
                <a:solidFill>
                  <a:schemeClr val="lt1"/>
                </a:solidFill>
              </a:rPr>
              <a:t>Customer Segmentation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7" name="Google Shape;67;p4"/>
          <p:cNvSpPr txBox="1"/>
          <p:nvPr>
            <p:ph idx="1" type="subTitle"/>
          </p:nvPr>
        </p:nvSpPr>
        <p:spPr>
          <a:xfrm>
            <a:off x="967750" y="2403875"/>
            <a:ext cx="73428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Methodology using which we can divide our customer base into group of individuals, who are similar in terms of either gender, spending behavior, frequency to visit, age or other demographics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idx="1" type="body"/>
          </p:nvPr>
        </p:nvSpPr>
        <p:spPr>
          <a:xfrm>
            <a:off x="617750" y="691650"/>
            <a:ext cx="74265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i="0" lang="en" sz="2200">
                <a:solidFill>
                  <a:schemeClr val="lt1"/>
                </a:solidFill>
              </a:rPr>
              <a:t>It allows companies to precisely target the customers who has specific needs and desires</a:t>
            </a:r>
            <a:endParaRPr i="0" sz="22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2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i="0" lang="en" sz="2200">
                <a:solidFill>
                  <a:schemeClr val="lt1"/>
                </a:solidFill>
              </a:rPr>
              <a:t>This way companies can design the targeted campaigns to the right group or audience</a:t>
            </a:r>
            <a:endParaRPr i="0" sz="2200">
              <a:solidFill>
                <a:schemeClr val="lt1"/>
              </a:solidFill>
            </a:endParaRPr>
          </a:p>
        </p:txBody>
      </p:sp>
      <p:sp>
        <p:nvSpPr>
          <p:cNvPr id="73" name="Google Shape;73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title"/>
          </p:nvPr>
        </p:nvSpPr>
        <p:spPr>
          <a:xfrm>
            <a:off x="922000" y="684800"/>
            <a:ext cx="68661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500">
                <a:solidFill>
                  <a:srgbClr val="FFB600"/>
                </a:solidFill>
              </a:rPr>
              <a:t>To Segment Customers calculate:</a:t>
            </a:r>
            <a:endParaRPr sz="3500">
              <a:solidFill>
                <a:srgbClr val="FFB600"/>
              </a:solidFill>
            </a:endParaRPr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922000" y="2269575"/>
            <a:ext cx="68661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RFM Score for each customer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clusters using K-Means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82" name="Google Shape;82;p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idx="4294967295" type="subTitle"/>
          </p:nvPr>
        </p:nvSpPr>
        <p:spPr>
          <a:xfrm>
            <a:off x="621000" y="1765075"/>
            <a:ext cx="58410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92" name="Google Shape;92;p7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" name="Google Shape;98;p7"/>
          <p:cNvGrpSpPr/>
          <p:nvPr/>
        </p:nvGrpSpPr>
        <p:grpSpPr>
          <a:xfrm>
            <a:off x="6875997" y="1009700"/>
            <a:ext cx="1229454" cy="819075"/>
            <a:chOff x="1926350" y="995225"/>
            <a:chExt cx="428650" cy="356600"/>
          </a:xfrm>
        </p:grpSpPr>
        <p:sp>
          <p:nvSpPr>
            <p:cNvPr id="99" name="Google Shape;99;p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3" name="Google Shape;10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50" y="513050"/>
            <a:ext cx="8172801" cy="41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922000" y="592000"/>
            <a:ext cx="68661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4400">
                <a:solidFill>
                  <a:srgbClr val="FFB600"/>
                </a:solidFill>
              </a:rPr>
              <a:t>4 Clusters of Customers</a:t>
            </a:r>
            <a:endParaRPr sz="4400">
              <a:solidFill>
                <a:srgbClr val="FFB600"/>
              </a:solidFill>
            </a:endParaRPr>
          </a:p>
        </p:txBody>
      </p:sp>
      <p:sp>
        <p:nvSpPr>
          <p:cNvPr id="109" name="Google Shape;109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00" y="1356875"/>
            <a:ext cx="7604800" cy="32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858875" y="62355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4400">
                <a:solidFill>
                  <a:srgbClr val="FFB600"/>
                </a:solidFill>
              </a:rPr>
              <a:t>Dataset</a:t>
            </a:r>
            <a:endParaRPr sz="4400">
              <a:solidFill>
                <a:srgbClr val="FFB600"/>
              </a:solidFill>
            </a:endParaRPr>
          </a:p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/>
          <p:nvPr>
            <p:ph idx="4294967295" type="subTitle"/>
          </p:nvPr>
        </p:nvSpPr>
        <p:spPr>
          <a:xfrm>
            <a:off x="685800" y="1088825"/>
            <a:ext cx="74871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https://www.kaggle.com/carrie1/ecommerce-data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a transactional data set which contains all the transactions occurring between 01/12/2010 and 09/12/2011 for an online retail.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8 columns: Invoice number, Stock Code, Description, Quantity, Invoice Date, Unit Price, Customer ID &amp; Country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26" name="Google Shape;126;p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7"/>
          <p:cNvSpPr txBox="1"/>
          <p:nvPr>
            <p:ph idx="4294967295" type="subTitle"/>
          </p:nvPr>
        </p:nvSpPr>
        <p:spPr>
          <a:xfrm>
            <a:off x="685800" y="752050"/>
            <a:ext cx="74871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Colab link: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https://github.com/jithesh9539/Customer_Segmentation_Final/blob/main/Customer_Segmentation_CMPE255.ipynb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Github Link: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https://github.com/jithesh9539/Customer_Segmentation_Final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4341388" y="1222050"/>
            <a:ext cx="3734304" cy="2997647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2"/>
          <p:cNvSpPr txBox="1"/>
          <p:nvPr>
            <p:ph idx="4294967295" type="body"/>
          </p:nvPr>
        </p:nvSpPr>
        <p:spPr>
          <a:xfrm>
            <a:off x="537175" y="465700"/>
            <a:ext cx="26844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9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Application Demo</a:t>
            </a:r>
            <a:endParaRPr sz="700"/>
          </a:p>
        </p:txBody>
      </p:sp>
      <p:grpSp>
        <p:nvGrpSpPr>
          <p:cNvPr id="140" name="Google Shape;140;p22"/>
          <p:cNvGrpSpPr/>
          <p:nvPr/>
        </p:nvGrpSpPr>
        <p:grpSpPr>
          <a:xfrm>
            <a:off x="8142817" y="465701"/>
            <a:ext cx="639889" cy="681142"/>
            <a:chOff x="1926350" y="995225"/>
            <a:chExt cx="428650" cy="356600"/>
          </a:xfrm>
        </p:grpSpPr>
        <p:sp>
          <p:nvSpPr>
            <p:cNvPr id="141" name="Google Shape;141;p22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22"/>
          <p:cNvSpPr txBox="1"/>
          <p:nvPr/>
        </p:nvSpPr>
        <p:spPr>
          <a:xfrm>
            <a:off x="322325" y="1222050"/>
            <a:ext cx="3639300" cy="3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2000"/>
              <a:buFont typeface="Raleway Light"/>
              <a:buChar char="●"/>
            </a:pPr>
            <a:r>
              <a:rPr lang="en" sz="20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A Flask web app is created for the interaction between Client End and the trained Clustering model and deployed on Heroku</a:t>
            </a:r>
            <a:endParaRPr sz="20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Deployed app link: </a:t>
            </a:r>
            <a:r>
              <a:rPr lang="en" sz="1600" u="sng">
                <a:solidFill>
                  <a:schemeClr val="hlink"/>
                </a:solid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https://customers-segmentation.herokuapp.com/ </a:t>
            </a:r>
            <a:endParaRPr sz="22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9713" y="1416200"/>
            <a:ext cx="3237675" cy="216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