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B9540C-9771-46C5-A535-00D7D952316A}"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392057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B9540C-9771-46C5-A535-00D7D952316A}"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28570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B9540C-9771-46C5-A535-00D7D952316A}"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DE97-9AB0-450E-998F-E4AC9A722ED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3723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B9540C-9771-46C5-A535-00D7D952316A}"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3570826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B9540C-9771-46C5-A535-00D7D952316A}"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DE97-9AB0-450E-998F-E4AC9A722E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330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B9540C-9771-46C5-A535-00D7D952316A}"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151166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9540C-9771-46C5-A535-00D7D952316A}"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1309550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9540C-9771-46C5-A535-00D7D952316A}"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145287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9540C-9771-46C5-A535-00D7D952316A}"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110369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B9540C-9771-46C5-A535-00D7D952316A}"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210770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B9540C-9771-46C5-A535-00D7D952316A}"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87832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B9540C-9771-46C5-A535-00D7D952316A}" type="datetimeFigureOut">
              <a:rPr lang="en-IN" smtClean="0"/>
              <a:t>14-04-2022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386445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B9540C-9771-46C5-A535-00D7D952316A}"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3797722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9540C-9771-46C5-A535-00D7D952316A}" type="datetimeFigureOut">
              <a:rPr lang="en-IN" smtClean="0"/>
              <a:t>14-04-2022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360324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B9540C-9771-46C5-A535-00D7D952316A}"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205687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B9540C-9771-46C5-A535-00D7D952316A}"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3DE97-9AB0-450E-998F-E4AC9A722EDC}" type="slidenum">
              <a:rPr lang="en-IN" smtClean="0"/>
              <a:t>‹#›</a:t>
            </a:fld>
            <a:endParaRPr lang="en-IN"/>
          </a:p>
        </p:txBody>
      </p:sp>
    </p:spTree>
    <p:extLst>
      <p:ext uri="{BB962C8B-B14F-4D97-AF65-F5344CB8AC3E}">
        <p14:creationId xmlns:p14="http://schemas.microsoft.com/office/powerpoint/2010/main" val="2035762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B9540C-9771-46C5-A535-00D7D952316A}" type="datetimeFigureOut">
              <a:rPr lang="en-IN" smtClean="0"/>
              <a:t>14-04-2022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93DE97-9AB0-450E-998F-E4AC9A722EDC}" type="slidenum">
              <a:rPr lang="en-IN" smtClean="0"/>
              <a:t>‹#›</a:t>
            </a:fld>
            <a:endParaRPr lang="en-IN"/>
          </a:p>
        </p:txBody>
      </p:sp>
    </p:spTree>
    <p:extLst>
      <p:ext uri="{BB962C8B-B14F-4D97-AF65-F5344CB8AC3E}">
        <p14:creationId xmlns:p14="http://schemas.microsoft.com/office/powerpoint/2010/main" val="2719932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9CDA-1435-4DCB-9128-8059FD699D23}"/>
              </a:ext>
            </a:extLst>
          </p:cNvPr>
          <p:cNvSpPr>
            <a:spLocks noGrp="1"/>
          </p:cNvSpPr>
          <p:nvPr>
            <p:ph type="ctrTitle"/>
          </p:nvPr>
        </p:nvSpPr>
        <p:spPr>
          <a:xfrm>
            <a:off x="215705" y="2135945"/>
            <a:ext cx="9144000" cy="2032000"/>
          </a:xfrm>
        </p:spPr>
        <p:txBody>
          <a:bodyPr>
            <a:normAutofit/>
          </a:bodyPr>
          <a:lstStyle/>
          <a:p>
            <a:r>
              <a:rPr lang="en-US" sz="4000" b="1" dirty="0">
                <a:latin typeface="+mn-lt"/>
                <a:cs typeface="Times New Roman" panose="02020603050405020304" pitchFamily="18" charset="0"/>
              </a:rPr>
              <a:t>Enhancing Performance of Deep Learning Models with different Data Augmentation Techniques</a:t>
            </a:r>
            <a:endParaRPr lang="en-IN" sz="4000" b="1" dirty="0">
              <a:latin typeface="+mn-lt"/>
              <a:cs typeface="Times New Roman" panose="02020603050405020304" pitchFamily="18" charset="0"/>
            </a:endParaRPr>
          </a:p>
        </p:txBody>
      </p:sp>
      <p:sp>
        <p:nvSpPr>
          <p:cNvPr id="3" name="TextBox 2">
            <a:extLst>
              <a:ext uri="{FF2B5EF4-FFF2-40B4-BE49-F238E27FC236}">
                <a16:creationId xmlns:a16="http://schemas.microsoft.com/office/drawing/2014/main" id="{620C1D64-7373-4F7A-AFA9-BF3BD47BCB41}"/>
              </a:ext>
            </a:extLst>
          </p:cNvPr>
          <p:cNvSpPr txBox="1"/>
          <p:nvPr/>
        </p:nvSpPr>
        <p:spPr>
          <a:xfrm>
            <a:off x="3995226" y="4308622"/>
            <a:ext cx="5730240" cy="1815882"/>
          </a:xfrm>
          <a:prstGeom prst="rect">
            <a:avLst/>
          </a:prstGeom>
          <a:noFill/>
        </p:spPr>
        <p:txBody>
          <a:bodyPr wrap="square" rtlCol="0">
            <a:spAutoFit/>
          </a:bodyPr>
          <a:lstStyle/>
          <a:p>
            <a:r>
              <a:rPr lang="en-US" sz="2800" dirty="0">
                <a:solidFill>
                  <a:schemeClr val="accent1"/>
                </a:solidFill>
              </a:rPr>
              <a:t>By, </a:t>
            </a:r>
          </a:p>
          <a:p>
            <a:endParaRPr lang="en-US" sz="2800" dirty="0">
              <a:solidFill>
                <a:schemeClr val="accent1"/>
              </a:solidFill>
            </a:endParaRPr>
          </a:p>
          <a:p>
            <a:r>
              <a:rPr lang="en-US" sz="2800" dirty="0" err="1">
                <a:solidFill>
                  <a:schemeClr val="accent1"/>
                </a:solidFill>
              </a:rPr>
              <a:t>Jithesh</a:t>
            </a:r>
            <a:r>
              <a:rPr lang="en-US" sz="2800" dirty="0">
                <a:solidFill>
                  <a:schemeClr val="accent1"/>
                </a:solidFill>
              </a:rPr>
              <a:t> </a:t>
            </a:r>
            <a:r>
              <a:rPr lang="en-US" sz="2800" dirty="0" err="1">
                <a:solidFill>
                  <a:schemeClr val="accent1"/>
                </a:solidFill>
              </a:rPr>
              <a:t>Kurungote</a:t>
            </a:r>
            <a:r>
              <a:rPr lang="en-US" sz="2800" dirty="0">
                <a:solidFill>
                  <a:schemeClr val="accent1"/>
                </a:solidFill>
              </a:rPr>
              <a:t> Balakrishnan</a:t>
            </a:r>
          </a:p>
          <a:p>
            <a:r>
              <a:rPr lang="en-US" sz="2800" dirty="0">
                <a:solidFill>
                  <a:schemeClr val="accent1"/>
                </a:solidFill>
              </a:rPr>
              <a:t>SJSU ID: 014654679</a:t>
            </a:r>
            <a:r>
              <a:rPr lang="en-US" dirty="0">
                <a:solidFill>
                  <a:schemeClr val="accent1"/>
                </a:solidFill>
              </a:rPr>
              <a:t>	</a:t>
            </a:r>
          </a:p>
        </p:txBody>
      </p:sp>
    </p:spTree>
    <p:extLst>
      <p:ext uri="{BB962C8B-B14F-4D97-AF65-F5344CB8AC3E}">
        <p14:creationId xmlns:p14="http://schemas.microsoft.com/office/powerpoint/2010/main" val="447176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21FBCA-60D5-413E-97DA-61411D7FF9C0}"/>
              </a:ext>
            </a:extLst>
          </p:cNvPr>
          <p:cNvSpPr>
            <a:spLocks noGrp="1"/>
          </p:cNvSpPr>
          <p:nvPr>
            <p:ph type="subTitle" idx="1"/>
          </p:nvPr>
        </p:nvSpPr>
        <p:spPr>
          <a:xfrm>
            <a:off x="561975" y="1243232"/>
            <a:ext cx="9144000" cy="5817870"/>
          </a:xfrm>
        </p:spPr>
        <p:txBody>
          <a:bodyPr/>
          <a:lstStyle/>
          <a:p>
            <a:pPr marL="342900" indent="-342900" algn="l">
              <a:buFont typeface="Arial" panose="020B0604020202020204" pitchFamily="34" charset="0"/>
              <a:buChar char="•"/>
            </a:pPr>
            <a:r>
              <a:rPr lang="en-US" dirty="0">
                <a:cs typeface="Times New Roman" panose="02020603050405020304" pitchFamily="18" charset="0"/>
              </a:rPr>
              <a:t>When we increase the degree of the rotation, the label of the data is not preserved after transformation.</a:t>
            </a:r>
          </a:p>
          <a:p>
            <a:pPr marL="342900" indent="-342900" algn="l">
              <a:buFont typeface="Arial" panose="020B0604020202020204" pitchFamily="34" charset="0"/>
              <a:buChar char="•"/>
            </a:pPr>
            <a:r>
              <a:rPr lang="en-US" dirty="0">
                <a:cs typeface="Times New Roman" panose="02020603050405020304" pitchFamily="18" charset="0"/>
              </a:rPr>
              <a:t>The below figure shows how rotation is applied to an image.</a:t>
            </a:r>
          </a:p>
          <a:p>
            <a:pPr algn="l"/>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932CA7-BD2F-48BD-9F1E-8FF578C6B650}"/>
              </a:ext>
            </a:extLst>
          </p:cNvPr>
          <p:cNvPicPr>
            <a:picLocks noChangeAspect="1"/>
          </p:cNvPicPr>
          <p:nvPr/>
        </p:nvPicPr>
        <p:blipFill>
          <a:blip r:embed="rId2"/>
          <a:stretch>
            <a:fillRect/>
          </a:stretch>
        </p:blipFill>
        <p:spPr>
          <a:xfrm>
            <a:off x="1783080" y="3107641"/>
            <a:ext cx="1954530" cy="2286000"/>
          </a:xfrm>
          <a:prstGeom prst="rect">
            <a:avLst/>
          </a:prstGeom>
        </p:spPr>
      </p:pic>
      <p:pic>
        <p:nvPicPr>
          <p:cNvPr id="7" name="Picture 6">
            <a:extLst>
              <a:ext uri="{FF2B5EF4-FFF2-40B4-BE49-F238E27FC236}">
                <a16:creationId xmlns:a16="http://schemas.microsoft.com/office/drawing/2014/main" id="{855DCC42-C5D5-4DA9-8E00-39ECDAB8A030}"/>
              </a:ext>
            </a:extLst>
          </p:cNvPr>
          <p:cNvPicPr>
            <a:picLocks noChangeAspect="1"/>
          </p:cNvPicPr>
          <p:nvPr/>
        </p:nvPicPr>
        <p:blipFill>
          <a:blip r:embed="rId3"/>
          <a:stretch>
            <a:fillRect/>
          </a:stretch>
        </p:blipFill>
        <p:spPr>
          <a:xfrm>
            <a:off x="4637722" y="3107642"/>
            <a:ext cx="1954530" cy="2285999"/>
          </a:xfrm>
          <a:prstGeom prst="rect">
            <a:avLst/>
          </a:prstGeom>
        </p:spPr>
      </p:pic>
      <p:pic>
        <p:nvPicPr>
          <p:cNvPr id="9" name="Picture 8">
            <a:extLst>
              <a:ext uri="{FF2B5EF4-FFF2-40B4-BE49-F238E27FC236}">
                <a16:creationId xmlns:a16="http://schemas.microsoft.com/office/drawing/2014/main" id="{A27E83A8-1720-4AA3-BA1F-943856BC2519}"/>
              </a:ext>
            </a:extLst>
          </p:cNvPr>
          <p:cNvPicPr>
            <a:picLocks noChangeAspect="1"/>
          </p:cNvPicPr>
          <p:nvPr/>
        </p:nvPicPr>
        <p:blipFill>
          <a:blip r:embed="rId4"/>
          <a:stretch>
            <a:fillRect/>
          </a:stretch>
        </p:blipFill>
        <p:spPr>
          <a:xfrm>
            <a:off x="2002155" y="5749569"/>
            <a:ext cx="1516380" cy="403088"/>
          </a:xfrm>
          <a:prstGeom prst="rect">
            <a:avLst/>
          </a:prstGeom>
        </p:spPr>
      </p:pic>
      <p:pic>
        <p:nvPicPr>
          <p:cNvPr id="11" name="Picture 10">
            <a:extLst>
              <a:ext uri="{FF2B5EF4-FFF2-40B4-BE49-F238E27FC236}">
                <a16:creationId xmlns:a16="http://schemas.microsoft.com/office/drawing/2014/main" id="{F7E7E22E-5BE3-488E-8A8F-274063B6EC73}"/>
              </a:ext>
            </a:extLst>
          </p:cNvPr>
          <p:cNvPicPr>
            <a:picLocks noChangeAspect="1"/>
          </p:cNvPicPr>
          <p:nvPr/>
        </p:nvPicPr>
        <p:blipFill>
          <a:blip r:embed="rId5"/>
          <a:stretch>
            <a:fillRect/>
          </a:stretch>
        </p:blipFill>
        <p:spPr>
          <a:xfrm>
            <a:off x="5133975" y="5634990"/>
            <a:ext cx="962025" cy="514350"/>
          </a:xfrm>
          <a:prstGeom prst="rect">
            <a:avLst/>
          </a:prstGeom>
        </p:spPr>
      </p:pic>
    </p:spTree>
    <p:extLst>
      <p:ext uri="{BB962C8B-B14F-4D97-AF65-F5344CB8AC3E}">
        <p14:creationId xmlns:p14="http://schemas.microsoft.com/office/powerpoint/2010/main" val="230981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C1B5-43BB-4F32-BA19-D5838C30004A}"/>
              </a:ext>
            </a:extLst>
          </p:cNvPr>
          <p:cNvSpPr>
            <a:spLocks noGrp="1"/>
          </p:cNvSpPr>
          <p:nvPr>
            <p:ph type="ctrTitle"/>
          </p:nvPr>
        </p:nvSpPr>
        <p:spPr>
          <a:xfrm>
            <a:off x="1524000" y="857250"/>
            <a:ext cx="9144000" cy="537210"/>
          </a:xfrm>
        </p:spPr>
        <p:txBody>
          <a:bodyPr>
            <a:noAutofit/>
          </a:bodyPr>
          <a:lstStyle/>
          <a:p>
            <a:pPr algn="l"/>
            <a:r>
              <a:rPr lang="en-IN" sz="3200" b="1" dirty="0">
                <a:cs typeface="Times New Roman" panose="02020603050405020304" pitchFamily="18" charset="0"/>
              </a:rPr>
              <a:t>Translation</a:t>
            </a:r>
          </a:p>
        </p:txBody>
      </p:sp>
      <p:sp>
        <p:nvSpPr>
          <p:cNvPr id="3" name="Subtitle 2">
            <a:extLst>
              <a:ext uri="{FF2B5EF4-FFF2-40B4-BE49-F238E27FC236}">
                <a16:creationId xmlns:a16="http://schemas.microsoft.com/office/drawing/2014/main" id="{F33D04F0-B7CB-4788-99EA-0EEE22937B8F}"/>
              </a:ext>
            </a:extLst>
          </p:cNvPr>
          <p:cNvSpPr>
            <a:spLocks noGrp="1"/>
          </p:cNvSpPr>
          <p:nvPr>
            <p:ph type="subTitle" idx="1"/>
          </p:nvPr>
        </p:nvSpPr>
        <p:spPr>
          <a:xfrm>
            <a:off x="553329" y="1961564"/>
            <a:ext cx="9144000" cy="4617720"/>
          </a:xfrm>
        </p:spPr>
        <p:txBody>
          <a:bodyPr/>
          <a:lstStyle/>
          <a:p>
            <a:pPr marL="342900" indent="-342900" algn="l">
              <a:buFont typeface="Arial" panose="020B0604020202020204" pitchFamily="34" charset="0"/>
              <a:buChar char="•"/>
            </a:pPr>
            <a:r>
              <a:rPr lang="en-US" dirty="0">
                <a:cs typeface="Times New Roman" panose="02020603050405020304" pitchFamily="18" charset="0"/>
              </a:rPr>
              <a:t>In order to identify the object in any part of the image, then translation concept is applied to image </a:t>
            </a:r>
          </a:p>
          <a:p>
            <a:pPr marL="342900" indent="-342900" algn="l">
              <a:buFont typeface="Arial" panose="020B0604020202020204" pitchFamily="34" charset="0"/>
              <a:buChar char="•"/>
            </a:pPr>
            <a:r>
              <a:rPr lang="en-US" dirty="0">
                <a:cs typeface="Times New Roman" panose="02020603050405020304" pitchFamily="18" charset="0"/>
              </a:rPr>
              <a:t>It involves moving of the image along the X or Y direction or both. Left, right, up and down shifting of images is useful in avoiding positional bias in the data </a:t>
            </a:r>
          </a:p>
          <a:p>
            <a:pPr marL="342900" indent="-342900" algn="l">
              <a:buFont typeface="Arial" panose="020B0604020202020204" pitchFamily="34" charset="0"/>
              <a:buChar char="•"/>
            </a:pPr>
            <a:r>
              <a:rPr lang="en-US" dirty="0">
                <a:cs typeface="Times New Roman" panose="02020603050405020304" pitchFamily="18" charset="0"/>
              </a:rPr>
              <a:t>This augmentation helps the network to look everywhere inside the image which may result in the addition of background noise in the image</a:t>
            </a:r>
            <a:endParaRPr lang="en-IN" dirty="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16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74B2-6602-4AE2-B5FC-EECBFC86D601}"/>
              </a:ext>
            </a:extLst>
          </p:cNvPr>
          <p:cNvSpPr>
            <a:spLocks noGrp="1"/>
          </p:cNvSpPr>
          <p:nvPr>
            <p:ph type="ctrTitle"/>
          </p:nvPr>
        </p:nvSpPr>
        <p:spPr>
          <a:xfrm>
            <a:off x="1524000" y="605791"/>
            <a:ext cx="9144000" cy="491489"/>
          </a:xfrm>
        </p:spPr>
        <p:txBody>
          <a:bodyPr>
            <a:noAutofit/>
          </a:bodyPr>
          <a:lstStyle/>
          <a:p>
            <a:pPr algn="l"/>
            <a:r>
              <a:rPr lang="en-IN" sz="3200" b="1" dirty="0">
                <a:cs typeface="Times New Roman" panose="02020603050405020304" pitchFamily="18" charset="0"/>
              </a:rPr>
              <a:t>Noise Injection</a:t>
            </a:r>
          </a:p>
        </p:txBody>
      </p:sp>
      <p:sp>
        <p:nvSpPr>
          <p:cNvPr id="3" name="Subtitle 2">
            <a:extLst>
              <a:ext uri="{FF2B5EF4-FFF2-40B4-BE49-F238E27FC236}">
                <a16:creationId xmlns:a16="http://schemas.microsoft.com/office/drawing/2014/main" id="{9DC5385C-E8CE-4951-A149-0407BF571511}"/>
              </a:ext>
            </a:extLst>
          </p:cNvPr>
          <p:cNvSpPr>
            <a:spLocks noGrp="1"/>
          </p:cNvSpPr>
          <p:nvPr>
            <p:ph type="subTitle" idx="1"/>
          </p:nvPr>
        </p:nvSpPr>
        <p:spPr>
          <a:xfrm>
            <a:off x="848751" y="1332914"/>
            <a:ext cx="9144000" cy="5212080"/>
          </a:xfrm>
        </p:spPr>
        <p:txBody>
          <a:bodyPr/>
          <a:lstStyle/>
          <a:p>
            <a:pPr marL="342900" indent="-342900" algn="l">
              <a:buFont typeface="Arial" panose="020B0604020202020204" pitchFamily="34" charset="0"/>
              <a:buChar char="•"/>
            </a:pPr>
            <a:r>
              <a:rPr lang="en-US" dirty="0">
                <a:cs typeface="Times New Roman" panose="02020603050405020304" pitchFamily="18" charset="0"/>
              </a:rPr>
              <a:t>Noise injection is an important technique of data augmentation as it helps in preventing overfitting of the neural network model</a:t>
            </a:r>
          </a:p>
          <a:p>
            <a:pPr marL="342900" indent="-342900" algn="l">
              <a:buFont typeface="Arial" panose="020B0604020202020204" pitchFamily="34" charset="0"/>
              <a:buChar char="•"/>
            </a:pPr>
            <a:r>
              <a:rPr lang="en-US" dirty="0">
                <a:cs typeface="Times New Roman" panose="02020603050405020304" pitchFamily="18" charset="0"/>
              </a:rPr>
              <a:t>Generally, salt and pepper noise are added to the image. This refers to the addition of white and black dots in the image below</a:t>
            </a:r>
          </a:p>
          <a:p>
            <a:pPr marL="342900" indent="-342900" algn="l">
              <a:buFont typeface="Arial" panose="020B0604020202020204" pitchFamily="34" charset="0"/>
              <a:buChar char="•"/>
            </a:pPr>
            <a:r>
              <a:rPr lang="en-US" dirty="0">
                <a:cs typeface="Times New Roman" panose="02020603050405020304" pitchFamily="18" charset="0"/>
              </a:rPr>
              <a:t>Addition of noise to the image can help the model to learn properly</a:t>
            </a:r>
          </a:p>
          <a:p>
            <a:pPr algn="l"/>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520A75-1B1B-48FC-BBCC-A2FE72A3DD97}"/>
              </a:ext>
            </a:extLst>
          </p:cNvPr>
          <p:cNvPicPr>
            <a:picLocks noChangeAspect="1"/>
          </p:cNvPicPr>
          <p:nvPr/>
        </p:nvPicPr>
        <p:blipFill>
          <a:blip r:embed="rId2"/>
          <a:stretch>
            <a:fillRect/>
          </a:stretch>
        </p:blipFill>
        <p:spPr>
          <a:xfrm>
            <a:off x="1830704" y="3603307"/>
            <a:ext cx="1908810" cy="2111693"/>
          </a:xfrm>
          <a:prstGeom prst="rect">
            <a:avLst/>
          </a:prstGeom>
        </p:spPr>
      </p:pic>
      <p:pic>
        <p:nvPicPr>
          <p:cNvPr id="7" name="Picture 6">
            <a:extLst>
              <a:ext uri="{FF2B5EF4-FFF2-40B4-BE49-F238E27FC236}">
                <a16:creationId xmlns:a16="http://schemas.microsoft.com/office/drawing/2014/main" id="{BB02ECCE-1412-4BAF-B83B-ECE0D9B5FEC9}"/>
              </a:ext>
            </a:extLst>
          </p:cNvPr>
          <p:cNvPicPr>
            <a:picLocks noChangeAspect="1"/>
          </p:cNvPicPr>
          <p:nvPr/>
        </p:nvPicPr>
        <p:blipFill>
          <a:blip r:embed="rId3"/>
          <a:stretch>
            <a:fillRect/>
          </a:stretch>
        </p:blipFill>
        <p:spPr>
          <a:xfrm>
            <a:off x="4652010" y="3603307"/>
            <a:ext cx="1908810" cy="2111693"/>
          </a:xfrm>
          <a:prstGeom prst="rect">
            <a:avLst/>
          </a:prstGeom>
        </p:spPr>
      </p:pic>
      <p:pic>
        <p:nvPicPr>
          <p:cNvPr id="8" name="Picture 7">
            <a:extLst>
              <a:ext uri="{FF2B5EF4-FFF2-40B4-BE49-F238E27FC236}">
                <a16:creationId xmlns:a16="http://schemas.microsoft.com/office/drawing/2014/main" id="{80502FCE-8E00-4227-8A4A-362926839E26}"/>
              </a:ext>
            </a:extLst>
          </p:cNvPr>
          <p:cNvPicPr>
            <a:picLocks noChangeAspect="1"/>
          </p:cNvPicPr>
          <p:nvPr/>
        </p:nvPicPr>
        <p:blipFill>
          <a:blip r:embed="rId4"/>
          <a:stretch>
            <a:fillRect/>
          </a:stretch>
        </p:blipFill>
        <p:spPr>
          <a:xfrm>
            <a:off x="1830704" y="5879216"/>
            <a:ext cx="1516380" cy="281554"/>
          </a:xfrm>
          <a:prstGeom prst="rect">
            <a:avLst/>
          </a:prstGeom>
        </p:spPr>
      </p:pic>
      <p:pic>
        <p:nvPicPr>
          <p:cNvPr id="10" name="Picture 9">
            <a:extLst>
              <a:ext uri="{FF2B5EF4-FFF2-40B4-BE49-F238E27FC236}">
                <a16:creationId xmlns:a16="http://schemas.microsoft.com/office/drawing/2014/main" id="{3225679A-BC85-45E4-8B32-DF979C8153D9}"/>
              </a:ext>
            </a:extLst>
          </p:cNvPr>
          <p:cNvPicPr>
            <a:picLocks noChangeAspect="1"/>
          </p:cNvPicPr>
          <p:nvPr/>
        </p:nvPicPr>
        <p:blipFill>
          <a:blip r:embed="rId5"/>
          <a:stretch>
            <a:fillRect/>
          </a:stretch>
        </p:blipFill>
        <p:spPr>
          <a:xfrm>
            <a:off x="4872990" y="5825175"/>
            <a:ext cx="1516380" cy="436717"/>
          </a:xfrm>
          <a:prstGeom prst="rect">
            <a:avLst/>
          </a:prstGeom>
        </p:spPr>
      </p:pic>
    </p:spTree>
    <p:extLst>
      <p:ext uri="{BB962C8B-B14F-4D97-AF65-F5344CB8AC3E}">
        <p14:creationId xmlns:p14="http://schemas.microsoft.com/office/powerpoint/2010/main" val="146284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C3A15C-707B-4690-B730-1E0F7A08AF44}"/>
              </a:ext>
            </a:extLst>
          </p:cNvPr>
          <p:cNvSpPr>
            <a:spLocks noGrp="1"/>
          </p:cNvSpPr>
          <p:nvPr>
            <p:ph type="subTitle" idx="1"/>
          </p:nvPr>
        </p:nvSpPr>
        <p:spPr>
          <a:xfrm>
            <a:off x="553329" y="953452"/>
            <a:ext cx="9144000" cy="6275705"/>
          </a:xfrm>
        </p:spPr>
        <p:txBody>
          <a:bodyPr/>
          <a:lstStyle/>
          <a:p>
            <a:pPr algn="ctr"/>
            <a:r>
              <a:rPr lang="en-IN" sz="2400" b="1" dirty="0">
                <a:latin typeface="+mj-lt"/>
                <a:cs typeface="Times New Roman" panose="02020603050405020304" pitchFamily="18" charset="0"/>
              </a:rPr>
              <a:t>b) Color </a:t>
            </a:r>
            <a:r>
              <a:rPr lang="en-IN" sz="2800" b="1" dirty="0">
                <a:latin typeface="+mj-lt"/>
                <a:cs typeface="Times New Roman" panose="02020603050405020304" pitchFamily="18" charset="0"/>
              </a:rPr>
              <a:t>Space</a:t>
            </a:r>
            <a:r>
              <a:rPr lang="en-IN" sz="2400" b="1" dirty="0">
                <a:latin typeface="+mj-lt"/>
                <a:cs typeface="Times New Roman" panose="02020603050405020304" pitchFamily="18" charset="0"/>
              </a:rPr>
              <a:t> Transformations</a:t>
            </a:r>
          </a:p>
          <a:p>
            <a:pPr marL="342900" indent="-342900" algn="l">
              <a:buFont typeface="Arial" panose="020B0604020202020204" pitchFamily="34" charset="0"/>
              <a:buChar char="•"/>
            </a:pPr>
            <a:r>
              <a:rPr lang="en-IN" dirty="0">
                <a:cs typeface="Times New Roman" panose="02020603050405020304" pitchFamily="18" charset="0"/>
              </a:rPr>
              <a:t>Here </a:t>
            </a:r>
            <a:r>
              <a:rPr lang="en-US" dirty="0">
                <a:cs typeface="Times New Roman" panose="02020603050405020304" pitchFamily="18" charset="0"/>
              </a:rPr>
              <a:t>the image is transformed into 3 stacked matrices.</a:t>
            </a:r>
          </a:p>
          <a:p>
            <a:pPr marL="342900" indent="-342900" algn="l">
              <a:buFont typeface="Arial" panose="020B0604020202020204" pitchFamily="34" charset="0"/>
              <a:buChar char="•"/>
            </a:pPr>
            <a:r>
              <a:rPr lang="en-US" dirty="0">
                <a:cs typeface="Times New Roman" panose="02020603050405020304" pitchFamily="18" charset="0"/>
              </a:rPr>
              <a:t>First image is transformed with first multi-dimension color space RGB</a:t>
            </a:r>
          </a:p>
          <a:p>
            <a:pPr marL="342900" indent="-342900" algn="l">
              <a:buFont typeface="Arial" panose="020B0604020202020204" pitchFamily="34" charset="0"/>
              <a:buChar char="•"/>
            </a:pPr>
            <a:r>
              <a:rPr lang="en-US" dirty="0">
                <a:cs typeface="Times New Roman" panose="02020603050405020304" pitchFamily="18" charset="0"/>
              </a:rPr>
              <a:t>Second image is then transformed with second multi-dimensional color space CMYK.</a:t>
            </a:r>
          </a:p>
          <a:p>
            <a:pPr marL="342900" indent="-342900" algn="l">
              <a:buFont typeface="Arial" panose="020B0604020202020204" pitchFamily="34" charset="0"/>
              <a:buChar char="•"/>
            </a:pPr>
            <a:r>
              <a:rPr lang="en-US" dirty="0">
                <a:cs typeface="Times New Roman" panose="02020603050405020304" pitchFamily="18" charset="0"/>
              </a:rPr>
              <a:t>A histogram is formed by aggregating the RGB color channel of an image’s pixel value.</a:t>
            </a:r>
          </a:p>
          <a:p>
            <a:pPr algn="l"/>
            <a:endParaRPr lang="en-US" dirty="0"/>
          </a:p>
          <a:p>
            <a:endParaRPr lang="en-IN" dirty="0"/>
          </a:p>
        </p:txBody>
      </p:sp>
      <p:pic>
        <p:nvPicPr>
          <p:cNvPr id="7" name="Picture 6">
            <a:extLst>
              <a:ext uri="{FF2B5EF4-FFF2-40B4-BE49-F238E27FC236}">
                <a16:creationId xmlns:a16="http://schemas.microsoft.com/office/drawing/2014/main" id="{FE3237DD-65ED-46FA-BBB2-C8159E65A82E}"/>
              </a:ext>
            </a:extLst>
          </p:cNvPr>
          <p:cNvPicPr>
            <a:picLocks noChangeAspect="1"/>
          </p:cNvPicPr>
          <p:nvPr/>
        </p:nvPicPr>
        <p:blipFill>
          <a:blip r:embed="rId2"/>
          <a:stretch>
            <a:fillRect/>
          </a:stretch>
        </p:blipFill>
        <p:spPr>
          <a:xfrm>
            <a:off x="674455" y="3669347"/>
            <a:ext cx="8901747" cy="2235201"/>
          </a:xfrm>
          <a:prstGeom prst="rect">
            <a:avLst/>
          </a:prstGeom>
        </p:spPr>
      </p:pic>
      <p:pic>
        <p:nvPicPr>
          <p:cNvPr id="9" name="Picture 8">
            <a:extLst>
              <a:ext uri="{FF2B5EF4-FFF2-40B4-BE49-F238E27FC236}">
                <a16:creationId xmlns:a16="http://schemas.microsoft.com/office/drawing/2014/main" id="{3C1244B6-05A4-4083-B74C-4D7DC2E306C0}"/>
              </a:ext>
            </a:extLst>
          </p:cNvPr>
          <p:cNvPicPr>
            <a:picLocks noChangeAspect="1"/>
          </p:cNvPicPr>
          <p:nvPr/>
        </p:nvPicPr>
        <p:blipFill>
          <a:blip r:embed="rId3"/>
          <a:stretch>
            <a:fillRect/>
          </a:stretch>
        </p:blipFill>
        <p:spPr>
          <a:xfrm>
            <a:off x="153193" y="6011290"/>
            <a:ext cx="9296400" cy="247650"/>
          </a:xfrm>
          <a:prstGeom prst="rect">
            <a:avLst/>
          </a:prstGeom>
        </p:spPr>
      </p:pic>
    </p:spTree>
    <p:extLst>
      <p:ext uri="{BB962C8B-B14F-4D97-AF65-F5344CB8AC3E}">
        <p14:creationId xmlns:p14="http://schemas.microsoft.com/office/powerpoint/2010/main" val="2518420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41DB03-C9A0-4C91-BC36-1143211810B0}"/>
              </a:ext>
            </a:extLst>
          </p:cNvPr>
          <p:cNvSpPr>
            <a:spLocks noGrp="1"/>
          </p:cNvSpPr>
          <p:nvPr>
            <p:ph type="subTitle" idx="1"/>
          </p:nvPr>
        </p:nvSpPr>
        <p:spPr>
          <a:xfrm>
            <a:off x="778412" y="1935125"/>
            <a:ext cx="9144000" cy="2987749"/>
          </a:xfrm>
        </p:spPr>
        <p:txBody>
          <a:bodyPr/>
          <a:lstStyle/>
          <a:p>
            <a:pPr algn="ctr"/>
            <a:r>
              <a:rPr lang="en-IN" b="1" dirty="0">
                <a:latin typeface="+mj-lt"/>
                <a:cs typeface="Times New Roman" panose="02020603050405020304" pitchFamily="18" charset="0"/>
              </a:rPr>
              <a:t>c. Random Erasing </a:t>
            </a:r>
          </a:p>
          <a:p>
            <a:endParaRPr lang="en-IN" b="1" dirty="0">
              <a:cs typeface="Times New Roman" panose="02020603050405020304" pitchFamily="18" charset="0"/>
            </a:endParaRPr>
          </a:p>
          <a:p>
            <a:pPr marL="342900" indent="-342900" algn="l">
              <a:buFont typeface="Arial" panose="020B0604020202020204" pitchFamily="34" charset="0"/>
              <a:buChar char="•"/>
            </a:pPr>
            <a:r>
              <a:rPr lang="en-IN" dirty="0">
                <a:cs typeface="Times New Roman" panose="02020603050405020304" pitchFamily="18" charset="0"/>
              </a:rPr>
              <a:t>In order to prevent the partial occlusion in object and improve generalization ability of CNN model, Random Erasing data augmentation technique came into picture</a:t>
            </a:r>
          </a:p>
          <a:p>
            <a:pPr marL="342900" indent="-342900" algn="l">
              <a:buFont typeface="Arial" panose="020B0604020202020204" pitchFamily="34" charset="0"/>
              <a:buChar char="•"/>
            </a:pPr>
            <a:r>
              <a:rPr lang="en-US" dirty="0"/>
              <a:t>Here the image is occluded in a random position and with a arbitrary-sized patch or rectangular-region</a:t>
            </a:r>
            <a:endParaRPr lang="en-IN" b="1" dirty="0">
              <a:cs typeface="Times New Roman" panose="02020603050405020304" pitchFamily="18" charset="0"/>
            </a:endParaRPr>
          </a:p>
        </p:txBody>
      </p:sp>
    </p:spTree>
    <p:extLst>
      <p:ext uri="{BB962C8B-B14F-4D97-AF65-F5344CB8AC3E}">
        <p14:creationId xmlns:p14="http://schemas.microsoft.com/office/powerpoint/2010/main" val="237133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BC1BB6-70A4-47F8-8E6A-02A405F87A57}"/>
              </a:ext>
            </a:extLst>
          </p:cNvPr>
          <p:cNvSpPr>
            <a:spLocks noGrp="1"/>
          </p:cNvSpPr>
          <p:nvPr>
            <p:ph type="subTitle" idx="1"/>
          </p:nvPr>
        </p:nvSpPr>
        <p:spPr>
          <a:xfrm>
            <a:off x="623667" y="1623019"/>
            <a:ext cx="9144000" cy="3285460"/>
          </a:xfrm>
        </p:spPr>
        <p:txBody>
          <a:bodyPr/>
          <a:lstStyle/>
          <a:p>
            <a:pPr algn="ctr"/>
            <a:r>
              <a:rPr lang="en-IN" b="1" dirty="0">
                <a:latin typeface="Calibri Light" panose="020F0302020204030204" pitchFamily="34" charset="0"/>
                <a:cs typeface="Calibri Light" panose="020F0302020204030204" pitchFamily="34" charset="0"/>
              </a:rPr>
              <a:t>d. Adversarial Training</a:t>
            </a:r>
          </a:p>
          <a:p>
            <a:endParaRPr lang="en-IN"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This is an algorithm that perceive highly resembled image to cheat the classifier</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The machine learning models can be easily mis leaded by slightly perturbated images</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These perturbated images are called as Adversarial Training</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90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CF684C-1B2D-48EA-BD32-2FA88BED8F05}"/>
              </a:ext>
            </a:extLst>
          </p:cNvPr>
          <p:cNvSpPr>
            <a:spLocks noGrp="1"/>
          </p:cNvSpPr>
          <p:nvPr>
            <p:ph type="subTitle" idx="1"/>
          </p:nvPr>
        </p:nvSpPr>
        <p:spPr>
          <a:xfrm>
            <a:off x="708074" y="1100469"/>
            <a:ext cx="9144000" cy="4657061"/>
          </a:xfrm>
        </p:spPr>
        <p:txBody>
          <a:bodyPr>
            <a:normAutofit/>
          </a:bodyPr>
          <a:lstStyle/>
          <a:p>
            <a:pPr algn="ctr"/>
            <a:r>
              <a:rPr lang="en-IN" b="1" dirty="0">
                <a:latin typeface="+mj-lt"/>
                <a:cs typeface="Times New Roman" panose="02020603050405020304" pitchFamily="18" charset="0"/>
              </a:rPr>
              <a:t>e. Neural Style Transfer</a:t>
            </a:r>
          </a:p>
          <a:p>
            <a:endParaRPr lang="en-IN"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cs typeface="Times New Roman" panose="02020603050405020304" pitchFamily="18" charset="0"/>
              </a:rPr>
              <a:t>Transforming images in style of another image by forming an aesthetic imagery by separating and combining image content and style</a:t>
            </a:r>
          </a:p>
          <a:p>
            <a:pPr marL="342900" indent="-342900" algn="l">
              <a:buFont typeface="Arial" panose="020B0604020202020204" pitchFamily="34" charset="0"/>
              <a:buChar char="•"/>
            </a:pPr>
            <a:r>
              <a:rPr lang="en-US" dirty="0">
                <a:cs typeface="Times New Roman" panose="02020603050405020304" pitchFamily="18" charset="0"/>
              </a:rPr>
              <a:t>It is an image optimization technique</a:t>
            </a:r>
          </a:p>
          <a:p>
            <a:pPr marL="342900" indent="-342900" algn="l">
              <a:buFont typeface="Arial" panose="020B0604020202020204" pitchFamily="34" charset="0"/>
              <a:buChar char="•"/>
            </a:pPr>
            <a:r>
              <a:rPr lang="en-US" dirty="0">
                <a:cs typeface="Times New Roman" panose="02020603050405020304" pitchFamily="18" charset="0"/>
              </a:rPr>
              <a:t>It takes the content image, type of style that we want to incorporate as an image and the input image</a:t>
            </a:r>
          </a:p>
          <a:p>
            <a:pPr marL="342900" indent="-342900" algn="l">
              <a:buFont typeface="Arial" panose="020B0604020202020204" pitchFamily="34" charset="0"/>
              <a:buChar char="•"/>
            </a:pPr>
            <a:r>
              <a:rPr lang="en-US" dirty="0">
                <a:cs typeface="Times New Roman" panose="02020603050405020304" pitchFamily="18" charset="0"/>
              </a:rPr>
              <a:t>Later, combined together in such a way that the input image is modified so that it looks like the content image, but “painted” in the style of the style image</a:t>
            </a:r>
            <a:endParaRPr lang="en-IN" b="1" dirty="0">
              <a:cs typeface="Times New Roman" panose="02020603050405020304" pitchFamily="18" charset="0"/>
            </a:endParaRPr>
          </a:p>
        </p:txBody>
      </p:sp>
    </p:spTree>
    <p:extLst>
      <p:ext uri="{BB962C8B-B14F-4D97-AF65-F5344CB8AC3E}">
        <p14:creationId xmlns:p14="http://schemas.microsoft.com/office/powerpoint/2010/main" val="2294365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6057-BF4F-4683-B307-70962A2D35ED}"/>
              </a:ext>
            </a:extLst>
          </p:cNvPr>
          <p:cNvSpPr>
            <a:spLocks noGrp="1"/>
          </p:cNvSpPr>
          <p:nvPr>
            <p:ph type="ctrTitle"/>
          </p:nvPr>
        </p:nvSpPr>
        <p:spPr>
          <a:xfrm>
            <a:off x="426720" y="1054259"/>
            <a:ext cx="9144000" cy="680483"/>
          </a:xfrm>
        </p:spPr>
        <p:txBody>
          <a:bodyPr>
            <a:normAutofit fontScale="90000"/>
          </a:bodyPr>
          <a:lstStyle/>
          <a:p>
            <a:r>
              <a:rPr lang="en-US" sz="3600" b="1" dirty="0">
                <a:cs typeface="Times New Roman" panose="02020603050405020304" pitchFamily="18" charset="0"/>
              </a:rPr>
              <a:t>Data Augmentation based on Oversampling </a:t>
            </a:r>
            <a:endParaRPr lang="en-IN" sz="3600" b="1" dirty="0">
              <a:cs typeface="Times New Roman" panose="02020603050405020304" pitchFamily="18" charset="0"/>
            </a:endParaRPr>
          </a:p>
        </p:txBody>
      </p:sp>
      <p:sp>
        <p:nvSpPr>
          <p:cNvPr id="3" name="Subtitle 2">
            <a:extLst>
              <a:ext uri="{FF2B5EF4-FFF2-40B4-BE49-F238E27FC236}">
                <a16:creationId xmlns:a16="http://schemas.microsoft.com/office/drawing/2014/main" id="{3E6B496E-CD82-4AFB-A667-5C27E6A74285}"/>
              </a:ext>
            </a:extLst>
          </p:cNvPr>
          <p:cNvSpPr>
            <a:spLocks noGrp="1"/>
          </p:cNvSpPr>
          <p:nvPr>
            <p:ph type="subTitle" idx="1"/>
          </p:nvPr>
        </p:nvSpPr>
        <p:spPr>
          <a:xfrm>
            <a:off x="679938" y="2284364"/>
            <a:ext cx="9144000" cy="3519377"/>
          </a:xfrm>
        </p:spPr>
        <p:txBody>
          <a:bodyPr>
            <a:normAutofit/>
          </a:bodyPr>
          <a:lstStyle/>
          <a:p>
            <a:pPr marL="514350" indent="-514350" algn="ctr">
              <a:buAutoNum type="alphaLcPeriod"/>
            </a:pPr>
            <a:r>
              <a:rPr lang="en-IN" sz="2800" b="1" dirty="0">
                <a:latin typeface="+mj-lt"/>
                <a:cs typeface="Times New Roman" panose="02020603050405020304" pitchFamily="18" charset="0"/>
              </a:rPr>
              <a:t>Mixing Images</a:t>
            </a:r>
          </a:p>
          <a:p>
            <a:endParaRPr lang="en-IN" sz="2800" b="1" dirty="0">
              <a:cs typeface="Times New Roman" panose="02020603050405020304" pitchFamily="18" charset="0"/>
            </a:endParaRPr>
          </a:p>
          <a:p>
            <a:pPr marL="457200" indent="-457200" algn="l">
              <a:buFont typeface="Arial" panose="020B0604020202020204" pitchFamily="34" charset="0"/>
              <a:buChar char="•"/>
            </a:pPr>
            <a:r>
              <a:rPr lang="en-IN" dirty="0">
                <a:cs typeface="Times New Roman" panose="02020603050405020304" pitchFamily="18" charset="0"/>
              </a:rPr>
              <a:t>Also called as Sample Pairing</a:t>
            </a:r>
          </a:p>
          <a:p>
            <a:pPr marL="457200" indent="-457200" algn="l">
              <a:buFont typeface="Arial" panose="020B0604020202020204" pitchFamily="34" charset="0"/>
              <a:buChar char="•"/>
            </a:pPr>
            <a:r>
              <a:rPr lang="en-IN" dirty="0">
                <a:cs typeface="Times New Roman" panose="02020603050405020304" pitchFamily="18" charset="0"/>
              </a:rPr>
              <a:t>A random image is chosen from training data and overlayed on another image in order to synthesize a new sample</a:t>
            </a:r>
          </a:p>
          <a:p>
            <a:pPr marL="457200" indent="-457200" algn="l">
              <a:buFont typeface="Arial" panose="020B0604020202020204" pitchFamily="34" charset="0"/>
              <a:buChar char="•"/>
            </a:pPr>
            <a:r>
              <a:rPr lang="en-IN" dirty="0">
                <a:cs typeface="Times New Roman" panose="02020603050405020304" pitchFamily="18" charset="0"/>
              </a:rPr>
              <a:t>Here we can generate </a:t>
            </a:r>
            <a:r>
              <a:rPr lang="en-US" dirty="0">
                <a:cs typeface="Times New Roman" panose="02020603050405020304" pitchFamily="18" charset="0"/>
              </a:rPr>
              <a:t>N 2 new samples from N training samples</a:t>
            </a:r>
          </a:p>
          <a:p>
            <a:pPr marL="457200" indent="-457200" algn="l">
              <a:buFont typeface="Arial" panose="020B0604020202020204" pitchFamily="34" charset="0"/>
              <a:buChar char="•"/>
            </a:pPr>
            <a:r>
              <a:rPr lang="en-US" dirty="0">
                <a:cs typeface="Times New Roman" panose="02020603050405020304" pitchFamily="18" charset="0"/>
              </a:rPr>
              <a:t>Mixing images can also be done by </a:t>
            </a:r>
            <a:r>
              <a:rPr lang="en-IN" dirty="0">
                <a:cs typeface="Times New Roman" panose="02020603050405020304" pitchFamily="18" charset="0"/>
              </a:rPr>
              <a:t>random cropping and patching</a:t>
            </a:r>
            <a:endParaRPr lang="en-US" dirty="0">
              <a:cs typeface="Times New Roman" panose="02020603050405020304" pitchFamily="18" charset="0"/>
            </a:endParaRPr>
          </a:p>
          <a:p>
            <a:pPr marL="457200" indent="-4572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127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64967BD-2344-457E-871A-E934CBB4F8DA}"/>
              </a:ext>
            </a:extLst>
          </p:cNvPr>
          <p:cNvSpPr>
            <a:spLocks noGrp="1"/>
          </p:cNvSpPr>
          <p:nvPr>
            <p:ph type="subTitle" idx="1"/>
          </p:nvPr>
        </p:nvSpPr>
        <p:spPr>
          <a:xfrm>
            <a:off x="511127" y="1501480"/>
            <a:ext cx="9144000" cy="3530010"/>
          </a:xfrm>
        </p:spPr>
        <p:txBody>
          <a:bodyPr>
            <a:normAutofit/>
          </a:bodyPr>
          <a:lstStyle/>
          <a:p>
            <a:pPr algn="ctr"/>
            <a:r>
              <a:rPr lang="en-IN" b="1" dirty="0">
                <a:latin typeface="Calibri Light" panose="020F0302020204030204" pitchFamily="34" charset="0"/>
                <a:cs typeface="Calibri Light" panose="020F0302020204030204" pitchFamily="34" charset="0"/>
              </a:rPr>
              <a:t>b. Feature-Space Augmentations</a:t>
            </a:r>
          </a:p>
          <a:p>
            <a:endParaRPr lang="en-IN" b="1" dirty="0">
              <a:cs typeface="Times New Roman" panose="02020603050405020304" pitchFamily="18" charset="0"/>
            </a:endParaRPr>
          </a:p>
          <a:p>
            <a:pPr marL="342900" indent="-342900" algn="l">
              <a:buFont typeface="Arial" panose="020B0604020202020204" pitchFamily="34" charset="0"/>
              <a:buChar char="•"/>
            </a:pPr>
            <a:r>
              <a:rPr lang="en-IN" dirty="0">
                <a:latin typeface="Calibri" panose="020F0502020204030204" pitchFamily="34" charset="0"/>
                <a:cs typeface="Calibri" panose="020F0502020204030204" pitchFamily="34" charset="0"/>
              </a:rPr>
              <a:t>Here low-level representation is done </a:t>
            </a:r>
            <a:r>
              <a:rPr lang="en-US" dirty="0">
                <a:latin typeface="Calibri" panose="020F0502020204030204" pitchFamily="34" charset="0"/>
                <a:cs typeface="Calibri" panose="020F0502020204030204" pitchFamily="34" charset="0"/>
              </a:rPr>
              <a:t>which are high-dimensional in nature.</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Mapping of the images by networks is done either to binary classes or to n *1 vectors.</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Noise, interpolation, and extrapolation are the types of feature space augmentations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026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555CFC-C163-4DA8-92E8-DD825BC1DED2}"/>
              </a:ext>
            </a:extLst>
          </p:cNvPr>
          <p:cNvSpPr>
            <a:spLocks noGrp="1"/>
          </p:cNvSpPr>
          <p:nvPr>
            <p:ph type="subTitle" idx="1"/>
          </p:nvPr>
        </p:nvSpPr>
        <p:spPr>
          <a:xfrm>
            <a:off x="708074" y="1749055"/>
            <a:ext cx="9144000" cy="3359889"/>
          </a:xfrm>
        </p:spPr>
        <p:txBody>
          <a:bodyPr/>
          <a:lstStyle/>
          <a:p>
            <a:pPr algn="ctr"/>
            <a:r>
              <a:rPr lang="en-IN" b="1" dirty="0">
                <a:latin typeface="Calibri Light" panose="020F0302020204030204" pitchFamily="34" charset="0"/>
                <a:cs typeface="Calibri Light" panose="020F0302020204030204" pitchFamily="34" charset="0"/>
              </a:rPr>
              <a:t>c. Generative Adversarial Network</a:t>
            </a:r>
          </a:p>
          <a:p>
            <a:endParaRPr lang="en-IN" b="1" dirty="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IN" dirty="0">
                <a:latin typeface="Calibri" panose="020F0502020204030204" pitchFamily="34" charset="0"/>
                <a:cs typeface="Calibri" panose="020F0502020204030204" pitchFamily="34" charset="0"/>
              </a:rPr>
              <a:t>This network is used to</a:t>
            </a:r>
            <a:r>
              <a:rPr lang="en-US" dirty="0">
                <a:latin typeface="Calibri" panose="020F0502020204030204" pitchFamily="34" charset="0"/>
                <a:cs typeface="Calibri" panose="020F0502020204030204" pitchFamily="34" charset="0"/>
              </a:rPr>
              <a:t> develop artificial samples from the dataset and these samples have similar characteristics as that of original set.</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There are two models </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Generator Model- </a:t>
            </a:r>
            <a:r>
              <a:rPr lang="en-IN" dirty="0">
                <a:latin typeface="Calibri" panose="020F0502020204030204" pitchFamily="34" charset="0"/>
                <a:cs typeface="Calibri" panose="020F0502020204030204" pitchFamily="34" charset="0"/>
              </a:rPr>
              <a:t>will generate new samples</a:t>
            </a:r>
            <a:endParaRPr lang="en-US" dirty="0">
              <a:latin typeface="Calibri" panose="020F0502020204030204" pitchFamily="34" charset="0"/>
              <a:cs typeface="Calibri" panose="020F0502020204030204" pitchFamily="34" charset="0"/>
            </a:endParaRP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Discriminator model- will take the input from the domain and predicts the 			     binary class labels generated (real or fake).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984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A843-D798-4AE5-9F45-83EA25371747}"/>
              </a:ext>
            </a:extLst>
          </p:cNvPr>
          <p:cNvSpPr>
            <a:spLocks noGrp="1"/>
          </p:cNvSpPr>
          <p:nvPr>
            <p:ph type="ctrTitle"/>
          </p:nvPr>
        </p:nvSpPr>
        <p:spPr>
          <a:xfrm>
            <a:off x="-2822917" y="33411"/>
            <a:ext cx="9144000" cy="685799"/>
          </a:xfrm>
        </p:spPr>
        <p:txBody>
          <a:bodyPr>
            <a:normAutofit/>
          </a:bodyPr>
          <a:lstStyle/>
          <a:p>
            <a:r>
              <a:rPr lang="en-IN" sz="3600" b="1" u="sng" dirty="0">
                <a:cs typeface="Times New Roman" panose="02020603050405020304" pitchFamily="18" charset="0"/>
              </a:rPr>
              <a:t>Introduction</a:t>
            </a:r>
          </a:p>
        </p:txBody>
      </p:sp>
      <p:sp>
        <p:nvSpPr>
          <p:cNvPr id="3" name="Subtitle 2">
            <a:extLst>
              <a:ext uri="{FF2B5EF4-FFF2-40B4-BE49-F238E27FC236}">
                <a16:creationId xmlns:a16="http://schemas.microsoft.com/office/drawing/2014/main" id="{CA21F867-234A-42B3-B3DA-3CDF3D141243}"/>
              </a:ext>
            </a:extLst>
          </p:cNvPr>
          <p:cNvSpPr>
            <a:spLocks noGrp="1"/>
          </p:cNvSpPr>
          <p:nvPr>
            <p:ph type="subTitle" idx="1"/>
          </p:nvPr>
        </p:nvSpPr>
        <p:spPr>
          <a:xfrm>
            <a:off x="665870" y="1046284"/>
            <a:ext cx="9144000" cy="5394960"/>
          </a:xfrm>
        </p:spPr>
        <p:txBody>
          <a:bodyPr>
            <a:normAutofit/>
          </a:bodyPr>
          <a:lstStyle/>
          <a:p>
            <a:pPr marL="342900" indent="-342900" algn="l">
              <a:buFont typeface="Arial" panose="020B0604020202020204" pitchFamily="34" charset="0"/>
              <a:buChar char="•"/>
            </a:pPr>
            <a:r>
              <a:rPr lang="en-US" dirty="0">
                <a:cs typeface="Times New Roman" panose="02020603050405020304" pitchFamily="18" charset="0"/>
              </a:rPr>
              <a:t>The machines nowadays are fed by new Artificial Intelligence techniques which makes them intelligent enough to apprehend and cognize the visual world better than humans</a:t>
            </a:r>
          </a:p>
          <a:p>
            <a:pPr marL="342900" indent="-342900" algn="l">
              <a:buFont typeface="Arial" panose="020B0604020202020204" pitchFamily="34" charset="0"/>
              <a:buChar char="•"/>
            </a:pPr>
            <a:r>
              <a:rPr lang="en-US" dirty="0">
                <a:cs typeface="Times New Roman" panose="02020603050405020304" pitchFamily="18" charset="0"/>
              </a:rPr>
              <a:t>This leads to the field of computer vision which is taking a great leap forward today</a:t>
            </a:r>
          </a:p>
          <a:p>
            <a:pPr marL="342900" indent="-342900" algn="l">
              <a:buFont typeface="Arial" panose="020B0604020202020204" pitchFamily="34" charset="0"/>
              <a:buChar char="•"/>
            </a:pPr>
            <a:r>
              <a:rPr lang="en-US" dirty="0">
                <a:cs typeface="Times New Roman" panose="02020603050405020304" pitchFamily="18" charset="0"/>
              </a:rPr>
              <a:t>These visual perceptions include object recognition for identifying a specific object in the given image data, object detection by doing the semantic analysis and labelling it under a class, understanding the scene to parse the image into a meaningful segment</a:t>
            </a:r>
          </a:p>
          <a:p>
            <a:pPr marL="342900" indent="-342900" algn="l">
              <a:buFont typeface="Arial" panose="020B0604020202020204" pitchFamily="34" charset="0"/>
              <a:buChar char="•"/>
            </a:pPr>
            <a:r>
              <a:rPr lang="en-US" b="1" dirty="0">
                <a:cs typeface="Times New Roman" panose="02020603050405020304" pitchFamily="18" charset="0"/>
              </a:rPr>
              <a:t>Deep convolutional neural networks </a:t>
            </a:r>
            <a:r>
              <a:rPr lang="en-US" dirty="0">
                <a:cs typeface="Times New Roman" panose="02020603050405020304" pitchFamily="18" charset="0"/>
              </a:rPr>
              <a:t>have done exceptionally well in the field of computer vision. These neural networks are showing incredible results in computer vision tasks. The convolutional neural networks CNN preserves the features of the image data when complex images are taken into consideration by maintaining their spatial and temporal dependencies. However, when it comes to big data, many of the applications does not have much access to data like medical images </a:t>
            </a:r>
            <a:endParaRPr lang="en-IN" dirty="0">
              <a:cs typeface="Times New Roman" panose="02020603050405020304" pitchFamily="18" charset="0"/>
            </a:endParaRPr>
          </a:p>
        </p:txBody>
      </p:sp>
    </p:spTree>
    <p:extLst>
      <p:ext uri="{BB962C8B-B14F-4D97-AF65-F5344CB8AC3E}">
        <p14:creationId xmlns:p14="http://schemas.microsoft.com/office/powerpoint/2010/main" val="340172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C7D7-8920-4461-9230-9DC13CBD2E4F}"/>
              </a:ext>
            </a:extLst>
          </p:cNvPr>
          <p:cNvSpPr>
            <a:spLocks noGrp="1"/>
          </p:cNvSpPr>
          <p:nvPr>
            <p:ph type="ctrTitle"/>
          </p:nvPr>
        </p:nvSpPr>
        <p:spPr>
          <a:xfrm>
            <a:off x="1524000" y="297713"/>
            <a:ext cx="9144000" cy="616688"/>
          </a:xfrm>
        </p:spPr>
        <p:txBody>
          <a:bodyPr>
            <a:normAutofit fontScale="90000"/>
          </a:bodyPr>
          <a:lstStyle/>
          <a:p>
            <a:pPr algn="ctr"/>
            <a:r>
              <a:rPr lang="en-IN" sz="3600" b="1" dirty="0">
                <a:cs typeface="Times New Roman" panose="02020603050405020304" pitchFamily="18" charset="0"/>
              </a:rPr>
              <a:t>Other Overfitting Solutions</a:t>
            </a:r>
          </a:p>
        </p:txBody>
      </p:sp>
      <p:sp>
        <p:nvSpPr>
          <p:cNvPr id="3" name="Subtitle 2">
            <a:extLst>
              <a:ext uri="{FF2B5EF4-FFF2-40B4-BE49-F238E27FC236}">
                <a16:creationId xmlns:a16="http://schemas.microsoft.com/office/drawing/2014/main" id="{46137634-A002-42FC-92A9-04AD0C6CBC7D}"/>
              </a:ext>
            </a:extLst>
          </p:cNvPr>
          <p:cNvSpPr>
            <a:spLocks noGrp="1"/>
          </p:cNvSpPr>
          <p:nvPr>
            <p:ph type="subTitle" idx="1"/>
          </p:nvPr>
        </p:nvSpPr>
        <p:spPr>
          <a:xfrm>
            <a:off x="736209" y="1010092"/>
            <a:ext cx="9144000" cy="5550195"/>
          </a:xfrm>
        </p:spPr>
        <p:txBody>
          <a:bodyPr/>
          <a:lstStyle/>
          <a:p>
            <a:pPr algn="ctr"/>
            <a:r>
              <a:rPr lang="en-IN" b="1" dirty="0">
                <a:cs typeface="Times New Roman" panose="02020603050405020304" pitchFamily="18" charset="0"/>
              </a:rPr>
              <a:t>a. Transfer Learning</a:t>
            </a:r>
          </a:p>
          <a:p>
            <a:pPr marL="342900" indent="-342900" algn="l">
              <a:buFont typeface="Arial" panose="020B0604020202020204" pitchFamily="34" charset="0"/>
              <a:buChar char="•"/>
            </a:pPr>
            <a:r>
              <a:rPr lang="en-US" dirty="0">
                <a:cs typeface="Times New Roman" panose="02020603050405020304" pitchFamily="18" charset="0"/>
              </a:rPr>
              <a:t>Transfer Learning makes use of knowledge acquired while solving one problem to solve another similar kind of problem</a:t>
            </a:r>
          </a:p>
          <a:p>
            <a:pPr marL="342900" indent="-342900" algn="l">
              <a:buFont typeface="Arial" panose="020B0604020202020204" pitchFamily="34" charset="0"/>
              <a:buChar char="•"/>
            </a:pPr>
            <a:r>
              <a:rPr lang="en-US" dirty="0">
                <a:cs typeface="Times New Roman" panose="02020603050405020304" pitchFamily="18" charset="0"/>
              </a:rPr>
              <a:t>It is important to reduce the problem of overfitting</a:t>
            </a:r>
            <a:endParaRPr lang="en-IN" dirty="0">
              <a:cs typeface="Times New Roman" panose="02020603050405020304" pitchFamily="18" charset="0"/>
            </a:endParaRPr>
          </a:p>
          <a:p>
            <a:pPr algn="ctr"/>
            <a:r>
              <a:rPr lang="en-US" b="1" dirty="0">
                <a:cs typeface="Times New Roman" panose="02020603050405020304" pitchFamily="18" charset="0"/>
              </a:rPr>
              <a:t>b. Drop-out</a:t>
            </a:r>
          </a:p>
          <a:p>
            <a:pPr marL="342900" indent="-342900" algn="l">
              <a:buFont typeface="Arial" panose="020B0604020202020204" pitchFamily="34" charset="0"/>
              <a:buChar char="•"/>
            </a:pPr>
            <a:r>
              <a:rPr lang="en-US" dirty="0">
                <a:cs typeface="Times New Roman" panose="02020603050405020304" pitchFamily="18" charset="0"/>
              </a:rPr>
              <a:t>It is a </a:t>
            </a:r>
            <a:r>
              <a:rPr lang="en-IN" dirty="0">
                <a:cs typeface="Times New Roman" panose="02020603050405020304" pitchFamily="18" charset="0"/>
              </a:rPr>
              <a:t>regularization technique</a:t>
            </a:r>
          </a:p>
          <a:p>
            <a:pPr marL="342900" indent="-342900" algn="l">
              <a:buFont typeface="Arial" panose="020B0604020202020204" pitchFamily="34" charset="0"/>
              <a:buChar char="•"/>
            </a:pPr>
            <a:r>
              <a:rPr lang="en-US" dirty="0">
                <a:cs typeface="Times New Roman" panose="02020603050405020304" pitchFamily="18" charset="0"/>
              </a:rPr>
              <a:t>Solution to reduce overfitting by using a single model to simulate different network architectures by randomly removing some features at each iteration during training process</a:t>
            </a:r>
          </a:p>
          <a:p>
            <a:pPr algn="ctr"/>
            <a:r>
              <a:rPr lang="en-US" b="1" dirty="0">
                <a:cs typeface="Times New Roman" panose="02020603050405020304" pitchFamily="18" charset="0"/>
              </a:rPr>
              <a:t>c. Batch Normalization</a:t>
            </a:r>
          </a:p>
          <a:p>
            <a:pPr marL="342900" indent="-342900" algn="l">
              <a:buFont typeface="Arial" panose="020B0604020202020204" pitchFamily="34" charset="0"/>
              <a:buChar char="•"/>
            </a:pPr>
            <a:r>
              <a:rPr lang="en-US" dirty="0">
                <a:cs typeface="Times New Roman" panose="02020603050405020304" pitchFamily="18" charset="0"/>
              </a:rPr>
              <a:t>Used to normalize the activations in a layer</a:t>
            </a:r>
          </a:p>
          <a:p>
            <a:pPr marL="342900" indent="-342900" algn="l">
              <a:buFont typeface="Arial" panose="020B0604020202020204" pitchFamily="34" charset="0"/>
              <a:buChar char="•"/>
            </a:pPr>
            <a:r>
              <a:rPr lang="en-US" dirty="0">
                <a:cs typeface="Times New Roman" panose="02020603050405020304" pitchFamily="18" charset="0"/>
              </a:rPr>
              <a:t>This technique is in addition with standardization is also used preprocessing the pixel values</a:t>
            </a:r>
            <a:endParaRPr lang="en-US" b="1" dirty="0">
              <a:cs typeface="Times New Roman" panose="02020603050405020304" pitchFamily="18" charset="0"/>
            </a:endParaRPr>
          </a:p>
          <a:p>
            <a:pPr marL="342900" indent="-342900" algn="l">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30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DA9693-8BF8-40A5-931A-EF3FC5957F5F}"/>
              </a:ext>
            </a:extLst>
          </p:cNvPr>
          <p:cNvSpPr>
            <a:spLocks noGrp="1"/>
          </p:cNvSpPr>
          <p:nvPr>
            <p:ph type="subTitle" idx="1"/>
          </p:nvPr>
        </p:nvSpPr>
        <p:spPr>
          <a:xfrm>
            <a:off x="689023" y="697230"/>
            <a:ext cx="9144000" cy="6160770"/>
          </a:xfrm>
        </p:spPr>
        <p:txBody>
          <a:bodyPr/>
          <a:lstStyle/>
          <a:p>
            <a:pPr marL="342900" indent="-342900" algn="l">
              <a:buFont typeface="Arial" panose="020B0604020202020204" pitchFamily="34" charset="0"/>
              <a:buChar char="•"/>
            </a:pPr>
            <a:r>
              <a:rPr lang="en-US" sz="2200" b="1" dirty="0">
                <a:cs typeface="Times New Roman" panose="02020603050405020304" pitchFamily="18" charset="0"/>
              </a:rPr>
              <a:t>Data augmentation </a:t>
            </a:r>
            <a:r>
              <a:rPr lang="en-US" sz="2200" dirty="0">
                <a:cs typeface="Times New Roman" panose="02020603050405020304" pitchFamily="18" charset="0"/>
              </a:rPr>
              <a:t>is a set of techniques that are used to increase the size and quality of the image with label preserving transformations</a:t>
            </a:r>
          </a:p>
          <a:p>
            <a:pPr marL="342900" indent="-342900" algn="l">
              <a:buFont typeface="Arial" panose="020B0604020202020204" pitchFamily="34" charset="0"/>
              <a:buChar char="•"/>
            </a:pPr>
            <a:r>
              <a:rPr lang="en-US" sz="2200" dirty="0">
                <a:cs typeface="Times New Roman" panose="02020603050405020304" pitchFamily="18" charset="0"/>
              </a:rPr>
              <a:t>It is the method of creating new data by having different data orientations as shown in Fig. 1.</a:t>
            </a:r>
          </a:p>
          <a:p>
            <a:pPr marL="342900" indent="-342900" algn="l">
              <a:buFont typeface="Arial" panose="020B0604020202020204" pitchFamily="34" charset="0"/>
              <a:buChar char="•"/>
            </a:pPr>
            <a:r>
              <a:rPr lang="en-US" sz="2200" dirty="0">
                <a:cs typeface="Times New Roman" panose="02020603050405020304" pitchFamily="18" charset="0"/>
              </a:rPr>
              <a:t> Data augmentation helps the researchers in two ways: first by generating more data from limited amount of data, secondly it restrains over fitting</a:t>
            </a:r>
          </a:p>
          <a:p>
            <a:pPr marL="342900" indent="-342900" algn="l">
              <a:buFont typeface="Arial" panose="020B0604020202020204" pitchFamily="34" charset="0"/>
              <a:buChar char="•"/>
            </a:pPr>
            <a:r>
              <a:rPr lang="en-US" sz="2200" dirty="0">
                <a:cs typeface="Times New Roman" panose="02020603050405020304" pitchFamily="18" charset="0"/>
              </a:rPr>
              <a:t>To build a better learning model, the validation error rate should decrease correspondingly with training error. Data augmentation plays a crucial role in achieving this by inflating data set thereby decreasing the distance among training, validation and test data sets</a:t>
            </a:r>
          </a:p>
          <a:p>
            <a:pPr algn="l"/>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4B8CBE-1197-4A3F-A225-97380056686C}"/>
              </a:ext>
            </a:extLst>
          </p:cNvPr>
          <p:cNvPicPr>
            <a:picLocks noChangeAspect="1"/>
          </p:cNvPicPr>
          <p:nvPr/>
        </p:nvPicPr>
        <p:blipFill>
          <a:blip r:embed="rId2"/>
          <a:stretch>
            <a:fillRect/>
          </a:stretch>
        </p:blipFill>
        <p:spPr>
          <a:xfrm>
            <a:off x="2457451" y="4206240"/>
            <a:ext cx="5955030" cy="2423160"/>
          </a:xfrm>
          <a:prstGeom prst="rect">
            <a:avLst/>
          </a:prstGeom>
        </p:spPr>
      </p:pic>
    </p:spTree>
    <p:extLst>
      <p:ext uri="{BB962C8B-B14F-4D97-AF65-F5344CB8AC3E}">
        <p14:creationId xmlns:p14="http://schemas.microsoft.com/office/powerpoint/2010/main" val="264130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876C7-A44E-4419-8041-6FA62C0161B3}"/>
              </a:ext>
            </a:extLst>
          </p:cNvPr>
          <p:cNvSpPr>
            <a:spLocks noGrp="1"/>
          </p:cNvSpPr>
          <p:nvPr>
            <p:ph type="ctrTitle"/>
          </p:nvPr>
        </p:nvSpPr>
        <p:spPr>
          <a:xfrm>
            <a:off x="-811237" y="237393"/>
            <a:ext cx="9144000" cy="594359"/>
          </a:xfrm>
        </p:spPr>
        <p:txBody>
          <a:bodyPr>
            <a:normAutofit fontScale="90000"/>
          </a:bodyPr>
          <a:lstStyle/>
          <a:p>
            <a:r>
              <a:rPr lang="en-IN" sz="3600" b="1" u="sng" dirty="0">
                <a:latin typeface="+mn-lt"/>
                <a:cs typeface="Times New Roman" panose="02020603050405020304" pitchFamily="18" charset="0"/>
              </a:rPr>
              <a:t>Data augmentation techniques </a:t>
            </a:r>
          </a:p>
        </p:txBody>
      </p:sp>
      <p:sp>
        <p:nvSpPr>
          <p:cNvPr id="3" name="Subtitle 2">
            <a:extLst>
              <a:ext uri="{FF2B5EF4-FFF2-40B4-BE49-F238E27FC236}">
                <a16:creationId xmlns:a16="http://schemas.microsoft.com/office/drawing/2014/main" id="{9A52B24E-A834-4D74-B2F8-1F97078D0039}"/>
              </a:ext>
            </a:extLst>
          </p:cNvPr>
          <p:cNvSpPr>
            <a:spLocks noGrp="1"/>
          </p:cNvSpPr>
          <p:nvPr>
            <p:ph type="subTitle" idx="1"/>
          </p:nvPr>
        </p:nvSpPr>
        <p:spPr>
          <a:xfrm>
            <a:off x="1524000" y="1211580"/>
            <a:ext cx="9144000" cy="5154930"/>
          </a:xfrm>
        </p:spPr>
        <p:txBody>
          <a:bodyPr>
            <a:normAutofit/>
          </a:bodyPr>
          <a:lstStyle/>
          <a:p>
            <a:pPr marL="342900" indent="-342900" algn="l">
              <a:buFont typeface="Arial" panose="020B0604020202020204" pitchFamily="34" charset="0"/>
              <a:buChar char="•"/>
            </a:pPr>
            <a:r>
              <a:rPr lang="en-IN" sz="3200" dirty="0">
                <a:cs typeface="Times New Roman" panose="02020603050405020304" pitchFamily="18" charset="0"/>
              </a:rPr>
              <a:t>Data Warping</a:t>
            </a:r>
          </a:p>
          <a:p>
            <a:pPr marL="342900" indent="-342900" algn="l">
              <a:buFont typeface="Arial" panose="020B0604020202020204" pitchFamily="34" charset="0"/>
              <a:buChar char="•"/>
            </a:pPr>
            <a:r>
              <a:rPr lang="en-IN" sz="3200" dirty="0">
                <a:cs typeface="Times New Roman" panose="02020603050405020304" pitchFamily="18" charset="0"/>
              </a:rPr>
              <a:t>Oversampling</a:t>
            </a:r>
          </a:p>
          <a:p>
            <a:pPr algn="l"/>
            <a:endParaRPr lang="en-IN" sz="3200" dirty="0">
              <a:latin typeface="Times New Roman" panose="02020603050405020304" pitchFamily="18" charset="0"/>
              <a:cs typeface="Times New Roman" panose="02020603050405020304" pitchFamily="18" charset="0"/>
            </a:endParaRPr>
          </a:p>
          <a:p>
            <a:pPr algn="l"/>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7B64D3-CFB1-42CC-BAEC-3B21BF556B3F}"/>
              </a:ext>
            </a:extLst>
          </p:cNvPr>
          <p:cNvPicPr>
            <a:picLocks noChangeAspect="1"/>
          </p:cNvPicPr>
          <p:nvPr/>
        </p:nvPicPr>
        <p:blipFill>
          <a:blip r:embed="rId2"/>
          <a:stretch>
            <a:fillRect/>
          </a:stretch>
        </p:blipFill>
        <p:spPr>
          <a:xfrm>
            <a:off x="2142686" y="2356265"/>
            <a:ext cx="5886450" cy="4390073"/>
          </a:xfrm>
          <a:prstGeom prst="rect">
            <a:avLst/>
          </a:prstGeom>
        </p:spPr>
      </p:pic>
    </p:spTree>
    <p:extLst>
      <p:ext uri="{BB962C8B-B14F-4D97-AF65-F5344CB8AC3E}">
        <p14:creationId xmlns:p14="http://schemas.microsoft.com/office/powerpoint/2010/main" val="393408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3542-DC8C-471D-8D99-5A7072D46F92}"/>
              </a:ext>
            </a:extLst>
          </p:cNvPr>
          <p:cNvSpPr>
            <a:spLocks noGrp="1"/>
          </p:cNvSpPr>
          <p:nvPr>
            <p:ph type="ctrTitle"/>
          </p:nvPr>
        </p:nvSpPr>
        <p:spPr>
          <a:xfrm>
            <a:off x="300110" y="866923"/>
            <a:ext cx="9144000" cy="697229"/>
          </a:xfrm>
        </p:spPr>
        <p:txBody>
          <a:bodyPr>
            <a:normAutofit fontScale="90000"/>
          </a:bodyPr>
          <a:lstStyle/>
          <a:p>
            <a:r>
              <a:rPr lang="en-US" sz="3600" b="1" dirty="0">
                <a:latin typeface="+mn-lt"/>
                <a:cs typeface="Times New Roman" panose="02020603050405020304" pitchFamily="18" charset="0"/>
              </a:rPr>
              <a:t>Data Augmentation based on Data Warping</a:t>
            </a:r>
            <a:endParaRPr lang="en-IN" sz="3600" b="1" dirty="0">
              <a:latin typeface="+mn-lt"/>
              <a:cs typeface="Times New Roman" panose="02020603050405020304" pitchFamily="18" charset="0"/>
            </a:endParaRPr>
          </a:p>
        </p:txBody>
      </p:sp>
      <p:sp>
        <p:nvSpPr>
          <p:cNvPr id="3" name="Subtitle 2">
            <a:extLst>
              <a:ext uri="{FF2B5EF4-FFF2-40B4-BE49-F238E27FC236}">
                <a16:creationId xmlns:a16="http://schemas.microsoft.com/office/drawing/2014/main" id="{F3B2AD50-2997-4ABA-8CCF-7AD9406C11A2}"/>
              </a:ext>
            </a:extLst>
          </p:cNvPr>
          <p:cNvSpPr>
            <a:spLocks noGrp="1"/>
          </p:cNvSpPr>
          <p:nvPr>
            <p:ph type="subTitle" idx="1"/>
          </p:nvPr>
        </p:nvSpPr>
        <p:spPr>
          <a:xfrm>
            <a:off x="497058" y="2165545"/>
            <a:ext cx="9144000" cy="3634740"/>
          </a:xfrm>
        </p:spPr>
        <p:txBody>
          <a:bodyPr>
            <a:normAutofit/>
          </a:bodyPr>
          <a:lstStyle/>
          <a:p>
            <a:pPr marL="514350" indent="-514350" algn="ctr">
              <a:buAutoNum type="alphaLcPeriod"/>
            </a:pPr>
            <a:r>
              <a:rPr lang="en-IN" sz="2800" b="1" dirty="0">
                <a:cs typeface="Times New Roman" panose="02020603050405020304" pitchFamily="18" charset="0"/>
              </a:rPr>
              <a:t>Geometric Transformations</a:t>
            </a:r>
          </a:p>
          <a:p>
            <a:endParaRPr lang="en-IN" sz="2800" b="1" dirty="0">
              <a:cs typeface="Times New Roman" panose="02020603050405020304" pitchFamily="18" charset="0"/>
            </a:endParaRPr>
          </a:p>
          <a:p>
            <a:pPr marL="342900" indent="-342900" algn="l">
              <a:buFont typeface="Arial" panose="020B0604020202020204" pitchFamily="34" charset="0"/>
              <a:buChar char="•"/>
            </a:pPr>
            <a:r>
              <a:rPr lang="en-IN" dirty="0">
                <a:cs typeface="Times New Roman" panose="02020603050405020304" pitchFamily="18" charset="0"/>
              </a:rPr>
              <a:t>Flipping</a:t>
            </a:r>
          </a:p>
          <a:p>
            <a:pPr marL="342900" indent="-342900" algn="l">
              <a:buFont typeface="Arial" panose="020B0604020202020204" pitchFamily="34" charset="0"/>
              <a:buChar char="•"/>
            </a:pPr>
            <a:r>
              <a:rPr lang="en-IN" dirty="0">
                <a:cs typeface="Times New Roman" panose="02020603050405020304" pitchFamily="18" charset="0"/>
              </a:rPr>
              <a:t>Color Space</a:t>
            </a:r>
          </a:p>
          <a:p>
            <a:pPr marL="342900" indent="-342900" algn="l">
              <a:buFont typeface="Arial" panose="020B0604020202020204" pitchFamily="34" charset="0"/>
              <a:buChar char="•"/>
            </a:pPr>
            <a:r>
              <a:rPr lang="en-IN" dirty="0">
                <a:cs typeface="Times New Roman" panose="02020603050405020304" pitchFamily="18" charset="0"/>
              </a:rPr>
              <a:t>Cropping</a:t>
            </a:r>
          </a:p>
          <a:p>
            <a:pPr marL="342900" indent="-342900" algn="l">
              <a:buFont typeface="Arial" panose="020B0604020202020204" pitchFamily="34" charset="0"/>
              <a:buChar char="•"/>
            </a:pPr>
            <a:r>
              <a:rPr lang="en-IN" dirty="0">
                <a:cs typeface="Times New Roman" panose="02020603050405020304" pitchFamily="18" charset="0"/>
              </a:rPr>
              <a:t>Rotation</a:t>
            </a:r>
          </a:p>
          <a:p>
            <a:pPr marL="342900" indent="-342900" algn="l">
              <a:buFont typeface="Arial" panose="020B0604020202020204" pitchFamily="34" charset="0"/>
              <a:buChar char="•"/>
            </a:pPr>
            <a:r>
              <a:rPr lang="en-IN" dirty="0">
                <a:cs typeface="Times New Roman" panose="02020603050405020304" pitchFamily="18" charset="0"/>
              </a:rPr>
              <a:t>Translation</a:t>
            </a:r>
          </a:p>
          <a:p>
            <a:pPr marL="342900" indent="-342900" algn="l">
              <a:buFont typeface="Arial" panose="020B0604020202020204" pitchFamily="34" charset="0"/>
              <a:buChar char="•"/>
            </a:pPr>
            <a:r>
              <a:rPr lang="en-IN" dirty="0">
                <a:cs typeface="Times New Roman" panose="02020603050405020304" pitchFamily="18" charset="0"/>
              </a:rPr>
              <a:t>Noise Injection</a:t>
            </a:r>
          </a:p>
        </p:txBody>
      </p:sp>
    </p:spTree>
    <p:extLst>
      <p:ext uri="{BB962C8B-B14F-4D97-AF65-F5344CB8AC3E}">
        <p14:creationId xmlns:p14="http://schemas.microsoft.com/office/powerpoint/2010/main" val="370977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51884-7790-42DD-BE94-CA674DB218DA}"/>
              </a:ext>
            </a:extLst>
          </p:cNvPr>
          <p:cNvSpPr>
            <a:spLocks noGrp="1"/>
          </p:cNvSpPr>
          <p:nvPr>
            <p:ph type="ctrTitle"/>
          </p:nvPr>
        </p:nvSpPr>
        <p:spPr>
          <a:xfrm>
            <a:off x="1524000" y="504509"/>
            <a:ext cx="9144000" cy="547051"/>
          </a:xfrm>
        </p:spPr>
        <p:txBody>
          <a:bodyPr>
            <a:normAutofit fontScale="90000"/>
          </a:bodyPr>
          <a:lstStyle/>
          <a:p>
            <a:pPr algn="l"/>
            <a:r>
              <a:rPr lang="en-IN" sz="3200" b="1" dirty="0">
                <a:cs typeface="Times New Roman" panose="02020603050405020304" pitchFamily="18" charset="0"/>
              </a:rPr>
              <a:t>Flipping</a:t>
            </a:r>
            <a:endParaRPr lang="en-IN" sz="3600" b="1" dirty="0">
              <a:cs typeface="Times New Roman" panose="02020603050405020304" pitchFamily="18" charset="0"/>
            </a:endParaRPr>
          </a:p>
        </p:txBody>
      </p:sp>
      <p:sp>
        <p:nvSpPr>
          <p:cNvPr id="3" name="Subtitle 2">
            <a:extLst>
              <a:ext uri="{FF2B5EF4-FFF2-40B4-BE49-F238E27FC236}">
                <a16:creationId xmlns:a16="http://schemas.microsoft.com/office/drawing/2014/main" id="{46E5DA8A-8C19-4B85-A88E-C6304D3B688F}"/>
              </a:ext>
            </a:extLst>
          </p:cNvPr>
          <p:cNvSpPr>
            <a:spLocks noGrp="1"/>
          </p:cNvSpPr>
          <p:nvPr>
            <p:ph type="subTitle" idx="1"/>
          </p:nvPr>
        </p:nvSpPr>
        <p:spPr>
          <a:xfrm>
            <a:off x="876886" y="1242353"/>
            <a:ext cx="9144000" cy="5314950"/>
          </a:xfrm>
        </p:spPr>
        <p:txBody>
          <a:bodyPr/>
          <a:lstStyle/>
          <a:p>
            <a:pPr marL="342900" indent="-342900" algn="l">
              <a:buFont typeface="Arial" panose="020B0604020202020204" pitchFamily="34" charset="0"/>
              <a:buChar char="•"/>
            </a:pPr>
            <a:r>
              <a:rPr lang="en-US" dirty="0">
                <a:cs typeface="Times New Roman" panose="02020603050405020304" pitchFamily="18" charset="0"/>
              </a:rPr>
              <a:t>The image can be flipped either horizontally or vertically</a:t>
            </a:r>
          </a:p>
          <a:p>
            <a:pPr marL="342900" indent="-342900" algn="l">
              <a:buFont typeface="Arial" panose="020B0604020202020204" pitchFamily="34" charset="0"/>
              <a:buChar char="•"/>
            </a:pPr>
            <a:r>
              <a:rPr lang="en-US" dirty="0">
                <a:cs typeface="Times New Roman" panose="02020603050405020304" pitchFamily="18" charset="0"/>
              </a:rPr>
              <a:t>It produces images by rotating the image at the multiple of 90 degrees</a:t>
            </a:r>
          </a:p>
          <a:p>
            <a:pPr marL="342900" indent="-342900" algn="l">
              <a:buFont typeface="Arial" panose="020B0604020202020204" pitchFamily="34" charset="0"/>
              <a:buChar char="•"/>
            </a:pPr>
            <a:r>
              <a:rPr lang="en-US" dirty="0">
                <a:cs typeface="Times New Roman" panose="02020603050405020304" pitchFamily="18" charset="0"/>
              </a:rPr>
              <a:t>Vertical flipping can be done by rotating the image by 180 degrees and then perform a horizontal flip.</a:t>
            </a:r>
          </a:p>
          <a:p>
            <a:pPr marL="342900" indent="-342900" algn="l">
              <a:buFont typeface="Arial" panose="020B0604020202020204" pitchFamily="34" charset="0"/>
              <a:buChar char="•"/>
            </a:pPr>
            <a:r>
              <a:rPr lang="en-US" dirty="0">
                <a:cs typeface="Times New Roman" panose="02020603050405020304" pitchFamily="18" charset="0"/>
              </a:rPr>
              <a:t>This augmentation technique is label preserving on datasets like CIFAR-10 and ImageNet</a:t>
            </a:r>
          </a:p>
          <a:p>
            <a:pPr algn="l"/>
            <a:endParaRPr lang="en-IN" dirty="0"/>
          </a:p>
        </p:txBody>
      </p:sp>
      <p:pic>
        <p:nvPicPr>
          <p:cNvPr id="5" name="Picture 4">
            <a:extLst>
              <a:ext uri="{FF2B5EF4-FFF2-40B4-BE49-F238E27FC236}">
                <a16:creationId xmlns:a16="http://schemas.microsoft.com/office/drawing/2014/main" id="{DB4B066B-3454-4A45-A55E-73207E51522F}"/>
              </a:ext>
            </a:extLst>
          </p:cNvPr>
          <p:cNvPicPr>
            <a:picLocks noChangeAspect="1"/>
          </p:cNvPicPr>
          <p:nvPr/>
        </p:nvPicPr>
        <p:blipFill>
          <a:blip r:embed="rId2"/>
          <a:stretch>
            <a:fillRect/>
          </a:stretch>
        </p:blipFill>
        <p:spPr>
          <a:xfrm>
            <a:off x="1832134" y="3734116"/>
            <a:ext cx="4143375" cy="2619375"/>
          </a:xfrm>
          <a:prstGeom prst="rect">
            <a:avLst/>
          </a:prstGeom>
        </p:spPr>
      </p:pic>
      <p:pic>
        <p:nvPicPr>
          <p:cNvPr id="7" name="Picture 6">
            <a:extLst>
              <a:ext uri="{FF2B5EF4-FFF2-40B4-BE49-F238E27FC236}">
                <a16:creationId xmlns:a16="http://schemas.microsoft.com/office/drawing/2014/main" id="{C5147269-241F-4AAC-8903-D3CB9E5DCE3C}"/>
              </a:ext>
            </a:extLst>
          </p:cNvPr>
          <p:cNvPicPr>
            <a:picLocks noChangeAspect="1"/>
          </p:cNvPicPr>
          <p:nvPr/>
        </p:nvPicPr>
        <p:blipFill>
          <a:blip r:embed="rId3"/>
          <a:stretch>
            <a:fillRect/>
          </a:stretch>
        </p:blipFill>
        <p:spPr>
          <a:xfrm>
            <a:off x="6283643" y="5448300"/>
            <a:ext cx="3419475" cy="419100"/>
          </a:xfrm>
          <a:prstGeom prst="rect">
            <a:avLst/>
          </a:prstGeom>
        </p:spPr>
      </p:pic>
    </p:spTree>
    <p:extLst>
      <p:ext uri="{BB962C8B-B14F-4D97-AF65-F5344CB8AC3E}">
        <p14:creationId xmlns:p14="http://schemas.microsoft.com/office/powerpoint/2010/main" val="115689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116F-F218-4B08-9395-440A2588E025}"/>
              </a:ext>
            </a:extLst>
          </p:cNvPr>
          <p:cNvSpPr>
            <a:spLocks noGrp="1"/>
          </p:cNvSpPr>
          <p:nvPr>
            <p:ph type="ctrTitle"/>
          </p:nvPr>
        </p:nvSpPr>
        <p:spPr>
          <a:xfrm>
            <a:off x="1524000" y="582931"/>
            <a:ext cx="9144000" cy="537209"/>
          </a:xfrm>
        </p:spPr>
        <p:txBody>
          <a:bodyPr>
            <a:normAutofit fontScale="90000"/>
          </a:bodyPr>
          <a:lstStyle/>
          <a:p>
            <a:pPr algn="l"/>
            <a:r>
              <a:rPr lang="en-IN" sz="3200" b="1" dirty="0">
                <a:cs typeface="Times New Roman" panose="02020603050405020304" pitchFamily="18" charset="0"/>
              </a:rPr>
              <a:t>Color Space</a:t>
            </a:r>
          </a:p>
        </p:txBody>
      </p:sp>
      <p:sp>
        <p:nvSpPr>
          <p:cNvPr id="3" name="Subtitle 2">
            <a:extLst>
              <a:ext uri="{FF2B5EF4-FFF2-40B4-BE49-F238E27FC236}">
                <a16:creationId xmlns:a16="http://schemas.microsoft.com/office/drawing/2014/main" id="{6D4AEF96-E0C8-4C30-ADF0-15CDEAE36EF4}"/>
              </a:ext>
            </a:extLst>
          </p:cNvPr>
          <p:cNvSpPr>
            <a:spLocks noGrp="1"/>
          </p:cNvSpPr>
          <p:nvPr>
            <p:ph type="subTitle" idx="1"/>
          </p:nvPr>
        </p:nvSpPr>
        <p:spPr>
          <a:xfrm>
            <a:off x="679939" y="1849022"/>
            <a:ext cx="9144000" cy="3760470"/>
          </a:xfrm>
        </p:spPr>
        <p:txBody>
          <a:bodyPr/>
          <a:lstStyle/>
          <a:p>
            <a:pPr marL="342900" indent="-342900" algn="l">
              <a:buFont typeface="Arial" panose="020B0604020202020204" pitchFamily="34" charset="0"/>
              <a:buChar char="•"/>
            </a:pPr>
            <a:r>
              <a:rPr lang="en-US" dirty="0">
                <a:cs typeface="Times New Roman" panose="02020603050405020304" pitchFamily="18" charset="0"/>
              </a:rPr>
              <a:t>The color space transformations are also referred to as photo</a:t>
            </a:r>
            <a:r>
              <a:rPr lang="en-IN" dirty="0">
                <a:cs typeface="Times New Roman" panose="02020603050405020304" pitchFamily="18" charset="0"/>
              </a:rPr>
              <a:t>metric transformations</a:t>
            </a:r>
          </a:p>
          <a:p>
            <a:pPr marL="342900" indent="-342900" algn="l">
              <a:buFont typeface="Arial" panose="020B0604020202020204" pitchFamily="34" charset="0"/>
              <a:buChar char="•"/>
            </a:pPr>
            <a:r>
              <a:rPr lang="en-US" dirty="0">
                <a:cs typeface="Times New Roman" panose="02020603050405020304" pitchFamily="18" charset="0"/>
              </a:rPr>
              <a:t>In this technique, 3 stacked matrix of the image is created where each matrix is of size height X width </a:t>
            </a:r>
          </a:p>
          <a:p>
            <a:pPr marL="342900" indent="-342900" algn="l">
              <a:buFont typeface="Arial" panose="020B0604020202020204" pitchFamily="34" charset="0"/>
              <a:buChar char="•"/>
            </a:pPr>
            <a:r>
              <a:rPr lang="en-US" dirty="0">
                <a:cs typeface="Times New Roman" panose="02020603050405020304" pitchFamily="18" charset="0"/>
              </a:rPr>
              <a:t>The matrix represent the pixel values for the individual RGB color value</a:t>
            </a:r>
          </a:p>
          <a:p>
            <a:pPr marL="342900" indent="-342900" algn="l">
              <a:buFont typeface="Arial" panose="020B0604020202020204" pitchFamily="34" charset="0"/>
              <a:buChar char="•"/>
            </a:pPr>
            <a:r>
              <a:rPr lang="en-US" dirty="0">
                <a:cs typeface="Times New Roman" panose="02020603050405020304" pitchFamily="18" charset="0"/>
              </a:rPr>
              <a:t>The color distributions of the image can be altered to overcome the problem of lighting challenges</a:t>
            </a:r>
            <a:endParaRPr lang="en-IN" dirty="0">
              <a:cs typeface="Times New Roman" panose="02020603050405020304" pitchFamily="18" charset="0"/>
            </a:endParaRPr>
          </a:p>
        </p:txBody>
      </p:sp>
    </p:spTree>
    <p:extLst>
      <p:ext uri="{BB962C8B-B14F-4D97-AF65-F5344CB8AC3E}">
        <p14:creationId xmlns:p14="http://schemas.microsoft.com/office/powerpoint/2010/main" val="44544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4CEA-A52F-493C-81B3-555BCBE2A3CA}"/>
              </a:ext>
            </a:extLst>
          </p:cNvPr>
          <p:cNvSpPr>
            <a:spLocks noGrp="1"/>
          </p:cNvSpPr>
          <p:nvPr>
            <p:ph type="ctrTitle"/>
          </p:nvPr>
        </p:nvSpPr>
        <p:spPr>
          <a:xfrm>
            <a:off x="1524000" y="434341"/>
            <a:ext cx="9144000" cy="468629"/>
          </a:xfrm>
        </p:spPr>
        <p:txBody>
          <a:bodyPr>
            <a:noAutofit/>
          </a:bodyPr>
          <a:lstStyle/>
          <a:p>
            <a:pPr algn="l"/>
            <a:r>
              <a:rPr lang="en-IN" sz="3200" b="1" dirty="0">
                <a:cs typeface="Times New Roman" panose="02020603050405020304" pitchFamily="18" charset="0"/>
              </a:rPr>
              <a:t>Cropping</a:t>
            </a:r>
          </a:p>
        </p:txBody>
      </p:sp>
      <p:sp>
        <p:nvSpPr>
          <p:cNvPr id="3" name="Subtitle 2">
            <a:extLst>
              <a:ext uri="{FF2B5EF4-FFF2-40B4-BE49-F238E27FC236}">
                <a16:creationId xmlns:a16="http://schemas.microsoft.com/office/drawing/2014/main" id="{9591E37F-DE98-4054-B598-EED4AF474554}"/>
              </a:ext>
            </a:extLst>
          </p:cNvPr>
          <p:cNvSpPr>
            <a:spLocks noGrp="1"/>
          </p:cNvSpPr>
          <p:nvPr>
            <p:ph type="subTitle" idx="1"/>
          </p:nvPr>
        </p:nvSpPr>
        <p:spPr>
          <a:xfrm>
            <a:off x="665871" y="1139190"/>
            <a:ext cx="9144000" cy="5657850"/>
          </a:xfrm>
        </p:spPr>
        <p:txBody>
          <a:bodyPr/>
          <a:lstStyle/>
          <a:p>
            <a:pPr marL="342900" indent="-342900" algn="l">
              <a:buFont typeface="Arial" panose="020B0604020202020204" pitchFamily="34" charset="0"/>
              <a:buChar char="•"/>
            </a:pPr>
            <a:r>
              <a:rPr lang="en-US" dirty="0">
                <a:cs typeface="Times New Roman" panose="02020603050405020304" pitchFamily="18" charset="0"/>
              </a:rPr>
              <a:t>Randomly sampling a particular section of the original image is called as cropping. The section is then resized to the size of the original image</a:t>
            </a:r>
          </a:p>
          <a:p>
            <a:pPr marL="342900" indent="-342900" algn="l">
              <a:buFont typeface="Arial" panose="020B0604020202020204" pitchFamily="34" charset="0"/>
              <a:buChar char="•"/>
            </a:pPr>
            <a:r>
              <a:rPr lang="en-US" dirty="0">
                <a:cs typeface="Times New Roman" panose="02020603050405020304" pitchFamily="18" charset="0"/>
              </a:rPr>
              <a:t>It is a part of the original image and then resizing the image to some scale if necessary.</a:t>
            </a:r>
          </a:p>
          <a:p>
            <a:pPr marL="342900" indent="-342900" algn="l">
              <a:buFont typeface="Arial" panose="020B0604020202020204" pitchFamily="34" charset="0"/>
              <a:buChar char="•"/>
            </a:pPr>
            <a:r>
              <a:rPr lang="en-US" dirty="0">
                <a:cs typeface="Times New Roman" panose="02020603050405020304" pitchFamily="18" charset="0"/>
              </a:rPr>
              <a:t>This method is also called as random cropping. The random cropping and translation are different in the sense that cropping will decrease the size of the image while translations preserve its spacial dimensions</a:t>
            </a:r>
          </a:p>
          <a:p>
            <a:pPr algn="l"/>
            <a:endParaRPr lang="en-IN" dirty="0"/>
          </a:p>
        </p:txBody>
      </p:sp>
      <p:pic>
        <p:nvPicPr>
          <p:cNvPr id="5" name="Picture 4">
            <a:extLst>
              <a:ext uri="{FF2B5EF4-FFF2-40B4-BE49-F238E27FC236}">
                <a16:creationId xmlns:a16="http://schemas.microsoft.com/office/drawing/2014/main" id="{B902C6E7-85B5-4956-8B89-EA4DFC861297}"/>
              </a:ext>
            </a:extLst>
          </p:cNvPr>
          <p:cNvPicPr>
            <a:picLocks noChangeAspect="1"/>
          </p:cNvPicPr>
          <p:nvPr/>
        </p:nvPicPr>
        <p:blipFill>
          <a:blip r:embed="rId2"/>
          <a:stretch>
            <a:fillRect/>
          </a:stretch>
        </p:blipFill>
        <p:spPr>
          <a:xfrm>
            <a:off x="2089785" y="4396740"/>
            <a:ext cx="1885950" cy="2400300"/>
          </a:xfrm>
          <a:prstGeom prst="rect">
            <a:avLst/>
          </a:prstGeom>
        </p:spPr>
      </p:pic>
      <p:pic>
        <p:nvPicPr>
          <p:cNvPr id="7" name="Picture 6">
            <a:extLst>
              <a:ext uri="{FF2B5EF4-FFF2-40B4-BE49-F238E27FC236}">
                <a16:creationId xmlns:a16="http://schemas.microsoft.com/office/drawing/2014/main" id="{64E3F12F-264D-4A54-BDD3-43AAA1C0742C}"/>
              </a:ext>
            </a:extLst>
          </p:cNvPr>
          <p:cNvPicPr>
            <a:picLocks noChangeAspect="1"/>
          </p:cNvPicPr>
          <p:nvPr/>
        </p:nvPicPr>
        <p:blipFill>
          <a:blip r:embed="rId3"/>
          <a:stretch>
            <a:fillRect/>
          </a:stretch>
        </p:blipFill>
        <p:spPr>
          <a:xfrm>
            <a:off x="4206240" y="4396740"/>
            <a:ext cx="1790700" cy="2362200"/>
          </a:xfrm>
          <a:prstGeom prst="rect">
            <a:avLst/>
          </a:prstGeom>
        </p:spPr>
      </p:pic>
      <p:pic>
        <p:nvPicPr>
          <p:cNvPr id="9" name="Picture 8">
            <a:extLst>
              <a:ext uri="{FF2B5EF4-FFF2-40B4-BE49-F238E27FC236}">
                <a16:creationId xmlns:a16="http://schemas.microsoft.com/office/drawing/2014/main" id="{6B3559CF-C585-40E4-9640-7217405F9247}"/>
              </a:ext>
            </a:extLst>
          </p:cNvPr>
          <p:cNvPicPr>
            <a:picLocks noChangeAspect="1"/>
          </p:cNvPicPr>
          <p:nvPr/>
        </p:nvPicPr>
        <p:blipFill>
          <a:blip r:embed="rId4"/>
          <a:stretch>
            <a:fillRect/>
          </a:stretch>
        </p:blipFill>
        <p:spPr>
          <a:xfrm>
            <a:off x="6323647" y="5613082"/>
            <a:ext cx="1762125" cy="409575"/>
          </a:xfrm>
          <a:prstGeom prst="rect">
            <a:avLst/>
          </a:prstGeom>
        </p:spPr>
      </p:pic>
      <p:pic>
        <p:nvPicPr>
          <p:cNvPr id="11" name="Picture 10">
            <a:extLst>
              <a:ext uri="{FF2B5EF4-FFF2-40B4-BE49-F238E27FC236}">
                <a16:creationId xmlns:a16="http://schemas.microsoft.com/office/drawing/2014/main" id="{BAE42FE7-A10D-40F8-8984-B36D1F800E33}"/>
              </a:ext>
            </a:extLst>
          </p:cNvPr>
          <p:cNvPicPr>
            <a:picLocks noChangeAspect="1"/>
          </p:cNvPicPr>
          <p:nvPr/>
        </p:nvPicPr>
        <p:blipFill>
          <a:blip r:embed="rId5"/>
          <a:stretch>
            <a:fillRect/>
          </a:stretch>
        </p:blipFill>
        <p:spPr>
          <a:xfrm>
            <a:off x="8134349" y="5679757"/>
            <a:ext cx="1276350" cy="342900"/>
          </a:xfrm>
          <a:prstGeom prst="rect">
            <a:avLst/>
          </a:prstGeom>
        </p:spPr>
      </p:pic>
    </p:spTree>
    <p:extLst>
      <p:ext uri="{BB962C8B-B14F-4D97-AF65-F5344CB8AC3E}">
        <p14:creationId xmlns:p14="http://schemas.microsoft.com/office/powerpoint/2010/main" val="350717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8375-A412-4FED-9B02-4462F4B07F8E}"/>
              </a:ext>
            </a:extLst>
          </p:cNvPr>
          <p:cNvSpPr>
            <a:spLocks noGrp="1"/>
          </p:cNvSpPr>
          <p:nvPr>
            <p:ph type="ctrTitle"/>
          </p:nvPr>
        </p:nvSpPr>
        <p:spPr>
          <a:xfrm>
            <a:off x="1524000" y="651510"/>
            <a:ext cx="9144000" cy="605790"/>
          </a:xfrm>
        </p:spPr>
        <p:txBody>
          <a:bodyPr>
            <a:normAutofit/>
          </a:bodyPr>
          <a:lstStyle/>
          <a:p>
            <a:pPr algn="l"/>
            <a:r>
              <a:rPr lang="en-IN" sz="3200" b="1" dirty="0">
                <a:cs typeface="Times New Roman" panose="02020603050405020304" pitchFamily="18" charset="0"/>
              </a:rPr>
              <a:t>Rotation</a:t>
            </a:r>
          </a:p>
        </p:txBody>
      </p:sp>
      <p:sp>
        <p:nvSpPr>
          <p:cNvPr id="3" name="Subtitle 2">
            <a:extLst>
              <a:ext uri="{FF2B5EF4-FFF2-40B4-BE49-F238E27FC236}">
                <a16:creationId xmlns:a16="http://schemas.microsoft.com/office/drawing/2014/main" id="{AAAD78D6-F235-4629-BCFB-2848F6A4463F}"/>
              </a:ext>
            </a:extLst>
          </p:cNvPr>
          <p:cNvSpPr>
            <a:spLocks noGrp="1"/>
          </p:cNvSpPr>
          <p:nvPr>
            <p:ph type="subTitle" idx="1"/>
          </p:nvPr>
        </p:nvSpPr>
        <p:spPr>
          <a:xfrm>
            <a:off x="651803" y="1764616"/>
            <a:ext cx="9144000" cy="3920490"/>
          </a:xfrm>
        </p:spPr>
        <p:txBody>
          <a:bodyPr/>
          <a:lstStyle/>
          <a:p>
            <a:pPr marL="342900" indent="-342900" algn="l">
              <a:buFont typeface="Arial" panose="020B0604020202020204" pitchFamily="34" charset="0"/>
              <a:buChar char="•"/>
            </a:pPr>
            <a:r>
              <a:rPr lang="en-US" dirty="0">
                <a:cs typeface="Times New Roman" panose="02020603050405020304" pitchFamily="18" charset="0"/>
              </a:rPr>
              <a:t>Depending upon the need, the image can be rotated either at the 90 degrees angles or it can orient at minute angles</a:t>
            </a:r>
          </a:p>
          <a:p>
            <a:pPr marL="342900" indent="-342900" algn="l">
              <a:buFont typeface="Arial" panose="020B0604020202020204" pitchFamily="34" charset="0"/>
              <a:buChar char="•"/>
            </a:pPr>
            <a:r>
              <a:rPr lang="en-US" dirty="0">
                <a:cs typeface="Times New Roman" panose="02020603050405020304" pitchFamily="18" charset="0"/>
              </a:rPr>
              <a:t>If the background of the image is of black or white color then newly added color in the form of noise will blend in the image </a:t>
            </a:r>
          </a:p>
          <a:p>
            <a:pPr marL="342900" indent="-342900" algn="l">
              <a:buFont typeface="Arial" panose="020B0604020202020204" pitchFamily="34" charset="0"/>
              <a:buChar char="•"/>
            </a:pPr>
            <a:r>
              <a:rPr lang="en-US" dirty="0">
                <a:cs typeface="Times New Roman" panose="02020603050405020304" pitchFamily="18" charset="0"/>
              </a:rPr>
              <a:t>But if there are different colors present in the background of the image then it will not blend and the network will learn it in the form of a feature of the image.</a:t>
            </a:r>
          </a:p>
          <a:p>
            <a:pPr marL="342900" indent="-342900" algn="l">
              <a:buFont typeface="Arial" panose="020B0604020202020204" pitchFamily="34" charset="0"/>
              <a:buChar char="•"/>
            </a:pPr>
            <a:r>
              <a:rPr lang="en-US" dirty="0">
                <a:cs typeface="Times New Roman" panose="02020603050405020304" pitchFamily="18" charset="0"/>
              </a:rPr>
              <a:t>The rotation degree parameter will determine the safety of the augmentations. It is useful in digit recognition for slight rotations.</a:t>
            </a:r>
            <a:endParaRPr lang="en-IN" dirty="0">
              <a:cs typeface="Times New Roman" panose="02020603050405020304" pitchFamily="18" charset="0"/>
            </a:endParaRPr>
          </a:p>
        </p:txBody>
      </p:sp>
    </p:spTree>
    <p:extLst>
      <p:ext uri="{BB962C8B-B14F-4D97-AF65-F5344CB8AC3E}">
        <p14:creationId xmlns:p14="http://schemas.microsoft.com/office/powerpoint/2010/main" val="22742571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527</TotalTime>
  <Words>1270</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Times New Roman</vt:lpstr>
      <vt:lpstr>Trebuchet MS</vt:lpstr>
      <vt:lpstr>Wingdings 3</vt:lpstr>
      <vt:lpstr>Facet</vt:lpstr>
      <vt:lpstr>Enhancing Performance of Deep Learning Models with different Data Augmentation Techniques</vt:lpstr>
      <vt:lpstr>Introduction</vt:lpstr>
      <vt:lpstr>PowerPoint Presentation</vt:lpstr>
      <vt:lpstr>Data augmentation techniques </vt:lpstr>
      <vt:lpstr>Data Augmentation based on Data Warping</vt:lpstr>
      <vt:lpstr>Flipping</vt:lpstr>
      <vt:lpstr>Color Space</vt:lpstr>
      <vt:lpstr>Cropping</vt:lpstr>
      <vt:lpstr>Rotation</vt:lpstr>
      <vt:lpstr>PowerPoint Presentation</vt:lpstr>
      <vt:lpstr>Translation</vt:lpstr>
      <vt:lpstr>Noise Injection</vt:lpstr>
      <vt:lpstr>PowerPoint Presentation</vt:lpstr>
      <vt:lpstr>PowerPoint Presentation</vt:lpstr>
      <vt:lpstr>PowerPoint Presentation</vt:lpstr>
      <vt:lpstr>PowerPoint Presentation</vt:lpstr>
      <vt:lpstr>Data Augmentation based on Oversampling </vt:lpstr>
      <vt:lpstr>PowerPoint Presentation</vt:lpstr>
      <vt:lpstr>PowerPoint Presentation</vt:lpstr>
      <vt:lpstr>Other Overfitting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Performance of Deep Learning Models with different Data Augmentation Techniques</dc:title>
  <dc:creator>Vidya Prabhu</dc:creator>
  <cp:lastModifiedBy>Checkout</cp:lastModifiedBy>
  <cp:revision>73</cp:revision>
  <dcterms:created xsi:type="dcterms:W3CDTF">2022-04-03T12:23:01Z</dcterms:created>
  <dcterms:modified xsi:type="dcterms:W3CDTF">2022-04-14T22:04:43Z</dcterms:modified>
</cp:coreProperties>
</file>