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8" d="100"/>
          <a:sy n="68" d="100"/>
        </p:scale>
        <p:origin x="780" y="6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Shape 2"/>
        <p:cNvGrpSpPr/>
        <p:nvPr/>
      </p:nvGrpSpPr>
      <p:grpSpPr>
        <a:xfrm>
          <a:off x="0" y="0"/>
          <a:ext cx="0" cy="0"/>
          <a:chOff x="0" y="0"/>
          <a:chExt cx="0" cy="0"/>
        </a:xfrm>
      </p:grpSpPr>
      <p:sp>
        <p:nvSpPr>
          <p:cNvPr id="1048728" name="Google Shape;3;n"/>
          <p:cNvSpPr>
            <a:spLocks noChangeAspect="1" noRot="1" noGrp="1"/>
          </p:cNvSpPr>
          <p:nvPr>
            <p:ph type="sldImg" idx="2"/>
          </p:nvPr>
        </p:nvSpPr>
        <p:spPr>
          <a:xfrm>
            <a:off x="2032400" y="514350"/>
            <a:ext cx="8128400" cy="257175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9" name="Google Shape;4;n"/>
          <p:cNvSpPr txBox="1">
            <a:spLocks noGrp="1"/>
          </p:cNvSpPr>
          <p:nvPr>
            <p:ph type="body" idx="1"/>
          </p:nvPr>
        </p:nvSpPr>
        <p:spPr>
          <a:xfrm>
            <a:off x="1219200" y="3257550"/>
            <a:ext cx="9753600" cy="30861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49"/>
        <p:cNvGrpSpPr/>
        <p:nvPr/>
      </p:nvGrpSpPr>
      <p:grpSpPr>
        <a:xfrm>
          <a:off x="0" y="0"/>
          <a:ext cx="0" cy="0"/>
          <a:chOff x="0" y="0"/>
          <a:chExt cx="0" cy="0"/>
        </a:xfrm>
      </p:grpSpPr>
      <p:sp>
        <p:nvSpPr>
          <p:cNvPr id="1048604" name="Google Shape;50;p1: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5" name="Google Shape;51;p1: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84"/>
        <p:cNvGrpSpPr/>
        <p:nvPr/>
      </p:nvGrpSpPr>
      <p:grpSpPr>
        <a:xfrm>
          <a:off x="0" y="0"/>
          <a:ext cx="0" cy="0"/>
          <a:chOff x="0" y="0"/>
          <a:chExt cx="0" cy="0"/>
        </a:xfrm>
      </p:grpSpPr>
      <p:sp>
        <p:nvSpPr>
          <p:cNvPr id="1048699" name="Google Shape;185;g2c782c48e2d_0_32: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0" name="Google Shape;186;g2c782c48e2d_0_32: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94"/>
        <p:cNvGrpSpPr/>
        <p:nvPr/>
      </p:nvGrpSpPr>
      <p:grpSpPr>
        <a:xfrm>
          <a:off x="0" y="0"/>
          <a:ext cx="0" cy="0"/>
          <a:chOff x="0" y="0"/>
          <a:chExt cx="0" cy="0"/>
        </a:xfrm>
      </p:grpSpPr>
      <p:sp>
        <p:nvSpPr>
          <p:cNvPr id="1048705" name="Google Shape;195;p9: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06" name="Google Shape;196;p9: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205"/>
        <p:cNvGrpSpPr/>
        <p:nvPr/>
      </p:nvGrpSpPr>
      <p:grpSpPr>
        <a:xfrm>
          <a:off x="0" y="0"/>
          <a:ext cx="0" cy="0"/>
          <a:chOff x="0" y="0"/>
          <a:chExt cx="0" cy="0"/>
        </a:xfrm>
      </p:grpSpPr>
      <p:sp>
        <p:nvSpPr>
          <p:cNvPr id="1048712" name="Google Shape;206;p10: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13" name="Google Shape;207;p10: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3"/>
        <p:cNvGrpSpPr/>
        <p:nvPr/>
      </p:nvGrpSpPr>
      <p:grpSpPr>
        <a:xfrm>
          <a:off x="0" y="0"/>
          <a:ext cx="0" cy="0"/>
          <a:chOff x="0" y="0"/>
          <a:chExt cx="0" cy="0"/>
        </a:xfrm>
      </p:grpSpPr>
      <p:sp>
        <p:nvSpPr>
          <p:cNvPr id="1048628" name="Google Shape;64;p2: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9" name="Google Shape;65;p2: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89"/>
        <p:cNvGrpSpPr/>
        <p:nvPr/>
      </p:nvGrpSpPr>
      <p:grpSpPr>
        <a:xfrm>
          <a:off x="0" y="0"/>
          <a:ext cx="0" cy="0"/>
          <a:chOff x="0" y="0"/>
          <a:chExt cx="0" cy="0"/>
        </a:xfrm>
      </p:grpSpPr>
      <p:sp>
        <p:nvSpPr>
          <p:cNvPr id="1048647" name="Google Shape;90;p3: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8" name="Google Shape;91;p3: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15"/>
        <p:cNvGrpSpPr/>
        <p:nvPr/>
      </p:nvGrpSpPr>
      <p:grpSpPr>
        <a:xfrm>
          <a:off x="0" y="0"/>
          <a:ext cx="0" cy="0"/>
          <a:chOff x="0" y="0"/>
          <a:chExt cx="0" cy="0"/>
        </a:xfrm>
      </p:grpSpPr>
      <p:sp>
        <p:nvSpPr>
          <p:cNvPr id="1048656" name="Google Shape;116;p4: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57" name="Google Shape;117;p4: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29"/>
        <p:cNvGrpSpPr/>
        <p:nvPr/>
      </p:nvGrpSpPr>
      <p:grpSpPr>
        <a:xfrm>
          <a:off x="0" y="0"/>
          <a:ext cx="0" cy="0"/>
          <a:chOff x="0" y="0"/>
          <a:chExt cx="0" cy="0"/>
        </a:xfrm>
      </p:grpSpPr>
      <p:sp>
        <p:nvSpPr>
          <p:cNvPr id="1048665" name="Google Shape;130;p5: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6" name="Google Shape;131;p5: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3"/>
        <p:cNvGrpSpPr/>
        <p:nvPr/>
      </p:nvGrpSpPr>
      <p:grpSpPr>
        <a:xfrm>
          <a:off x="0" y="0"/>
          <a:ext cx="0" cy="0"/>
          <a:chOff x="0" y="0"/>
          <a:chExt cx="0" cy="0"/>
        </a:xfrm>
      </p:grpSpPr>
      <p:sp>
        <p:nvSpPr>
          <p:cNvPr id="1048671" name="Google Shape;144;p6: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2" name="Google Shape;145;p6: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52"/>
        <p:cNvGrpSpPr/>
        <p:nvPr/>
      </p:nvGrpSpPr>
      <p:grpSpPr>
        <a:xfrm>
          <a:off x="0" y="0"/>
          <a:ext cx="0" cy="0"/>
          <a:chOff x="0" y="0"/>
          <a:chExt cx="0" cy="0"/>
        </a:xfrm>
      </p:grpSpPr>
      <p:sp>
        <p:nvSpPr>
          <p:cNvPr id="1048677" name="Google Shape;153;p7: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8" name="Google Shape;154;p7: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62"/>
        <p:cNvGrpSpPr/>
        <p:nvPr/>
      </p:nvGrpSpPr>
      <p:grpSpPr>
        <a:xfrm>
          <a:off x="0" y="0"/>
          <a:ext cx="0" cy="0"/>
          <a:chOff x="0" y="0"/>
          <a:chExt cx="0" cy="0"/>
        </a:xfrm>
      </p:grpSpPr>
      <p:sp>
        <p:nvSpPr>
          <p:cNvPr id="1048683" name="Google Shape;163;g2c782c48e2d_0_21: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84" name="Google Shape;164;g2c782c48e2d_0_21: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92" name="Google Shape;173;p8:notes"/>
          <p:cNvSpPr txBox="1">
            <a:spLocks noGrp="1"/>
          </p:cNvSpPr>
          <p:nvPr>
            <p:ph type="body" idx="1"/>
          </p:nvPr>
        </p:nvSpPr>
        <p:spPr>
          <a:xfrm>
            <a:off x="1219200" y="3257550"/>
            <a:ext cx="9753600" cy="30861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93" name="Google Shape;174;p8:notes"/>
          <p:cNvSpPr>
            <a:spLocks noChangeAspect="1" noRot="1" noGrp="1"/>
          </p:cNvSpPr>
          <p:nvPr>
            <p:ph type="sldImg" idx="2"/>
          </p:nvPr>
        </p:nvSpPr>
        <p:spPr>
          <a:xfrm>
            <a:off x="3810000" y="514350"/>
            <a:ext cx="4573588" cy="257175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1"/>
        <p:cNvGrpSpPr/>
        <p:nvPr/>
      </p:nvGrpSpPr>
      <p:grpSpPr>
        <a:xfrm>
          <a:off x="0" y="0"/>
          <a:ext cx="0" cy="0"/>
          <a:chOff x="0" y="0"/>
          <a:chExt cx="0" cy="0"/>
        </a:xfrm>
      </p:grpSpPr>
      <p:sp>
        <p:nvSpPr>
          <p:cNvPr id="1048591" name="Google Shape;22;p2"/>
          <p:cNvSpPr txBox="1">
            <a:spLocks noGrp="1"/>
          </p:cNvSpPr>
          <p:nvPr>
            <p:ph type="ctrTitle"/>
          </p:nvPr>
        </p:nvSpPr>
        <p:spPr>
          <a:xfrm>
            <a:off x="739775" y="291147"/>
            <a:ext cx="3304540"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3;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4;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4" name="Google Shape;25;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5" name="Google Shape;26;p2"/>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27"/>
        <p:cNvGrpSpPr/>
        <p:nvPr/>
      </p:nvGrpSpPr>
      <p:grpSpPr>
        <a:xfrm>
          <a:off x="0" y="0"/>
          <a:ext cx="0" cy="0"/>
          <a:chOff x="0" y="0"/>
          <a:chExt cx="0" cy="0"/>
        </a:xfrm>
      </p:grpSpPr>
      <p:sp>
        <p:nvSpPr>
          <p:cNvPr id="1048606" name="Google Shape;28;p3"/>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29;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0;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9" name="Google Shape;31;p3"/>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32"/>
        <p:cNvGrpSpPr/>
        <p:nvPr/>
      </p:nvGrpSpPr>
      <p:grpSpPr>
        <a:xfrm>
          <a:off x="0" y="0"/>
          <a:ext cx="0" cy="0"/>
          <a:chOff x="0" y="0"/>
          <a:chExt cx="0" cy="0"/>
        </a:xfrm>
      </p:grpSpPr>
      <p:sp>
        <p:nvSpPr>
          <p:cNvPr id="1048714" name="Google Shape;33;p4"/>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5" name="Google Shape;34;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6" name="Google Shape;35;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6;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8" name="Google Shape;37;p4"/>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38"/>
        <p:cNvGrpSpPr/>
        <p:nvPr/>
      </p:nvGrpSpPr>
      <p:grpSpPr>
        <a:xfrm>
          <a:off x="0" y="0"/>
          <a:ext cx="0" cy="0"/>
          <a:chOff x="0" y="0"/>
          <a:chExt cx="0" cy="0"/>
        </a:xfrm>
      </p:grpSpPr>
      <p:sp>
        <p:nvSpPr>
          <p:cNvPr id="1048719" name="Google Shape;39;p5"/>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0" name="Google Shape;40;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1" name="Google Shape;41;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2" name="Google Shape;42;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3" name="Google Shape;43;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4" name="Google Shape;44;p5"/>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45"/>
        <p:cNvGrpSpPr/>
        <p:nvPr/>
      </p:nvGrpSpPr>
      <p:grpSpPr>
        <a:xfrm>
          <a:off x="0" y="0"/>
          <a:ext cx="0" cy="0"/>
          <a:chOff x="0" y="0"/>
          <a:chExt cx="0" cy="0"/>
        </a:xfrm>
      </p:grpSpPr>
      <p:sp>
        <p:nvSpPr>
          <p:cNvPr id="1048725" name="Google Shape;46;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6" name="Google Shape;47;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7" name="Google Shape;48;p6"/>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77" name="Google Shape;7;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578" name="Google Shape;8;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79" name="Google Shape;9;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0" name="Google Shape;10;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1" name="Google Shape;11;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2" name="Google Shape;12;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3" name="Google Shape;13;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4" name="Google Shape;14;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5" name="Google Shape;15;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86" name="Google Shape;16;p1"/>
          <p:cNvSpPr txBox="1">
            <a:spLocks noGrp="1"/>
          </p:cNvSpPr>
          <p:nvPr>
            <p:ph type="title"/>
          </p:nvPr>
        </p:nvSpPr>
        <p:spPr>
          <a:xfrm>
            <a:off x="558165" y="385444"/>
            <a:ext cx="9764395" cy="1122362"/>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17;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18;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9" name="Google Shape;19;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90" name="Google Shape;20;p1"/>
          <p:cNvSpPr txBox="1">
            <a:spLocks noGrp="1"/>
          </p:cNvSpPr>
          <p:nvPr>
            <p:ph type="sldNum" idx="12"/>
          </p:nvPr>
        </p:nvSpPr>
        <p:spPr>
          <a:xfrm>
            <a:off x="11277218" y="6473337"/>
            <a:ext cx="241300" cy="191770"/>
          </a:xfrm>
          <a:prstGeom prst="rect"/>
          <a:noFill/>
          <a:ln>
            <a:noFill/>
          </a:ln>
        </p:spPr>
        <p:txBody>
          <a:bodyPr anchor="t" anchorCtr="0" bIns="0" lIns="0" rIns="0" spcFirstLastPara="1" tIns="0" wrap="square">
            <a:spAutoFit/>
          </a:bodyPr>
          <a:lstStyle>
            <a:lvl1pPr indent="0" lvl="0" marL="114300">
              <a:lnSpc>
                <a:spcPct val="100000"/>
              </a:lnSpc>
              <a:spcBef>
                <a:spcPts val="0"/>
              </a:spcBef>
              <a:buNone/>
              <a:defRPr b="0" sz="1100" i="0">
                <a:solidFill>
                  <a:srgbClr val="2D936B"/>
                </a:solidFill>
                <a:latin typeface="Trebuchet MS"/>
                <a:ea typeface="Trebuchet MS"/>
                <a:cs typeface="Trebuchet MS"/>
                <a:sym typeface="Trebuchet MS"/>
              </a:defRPr>
            </a:lvl1pPr>
            <a:lvl2pPr indent="0" lvl="1" marL="114300">
              <a:lnSpc>
                <a:spcPct val="100000"/>
              </a:lnSpc>
              <a:spcBef>
                <a:spcPts val="0"/>
              </a:spcBef>
              <a:buNone/>
              <a:defRPr b="0" sz="1100" i="0">
                <a:solidFill>
                  <a:srgbClr val="2D936B"/>
                </a:solidFill>
                <a:latin typeface="Trebuchet MS"/>
                <a:ea typeface="Trebuchet MS"/>
                <a:cs typeface="Trebuchet MS"/>
                <a:sym typeface="Trebuchet MS"/>
              </a:defRPr>
            </a:lvl2pPr>
            <a:lvl3pPr indent="0" lvl="2" marL="114300">
              <a:lnSpc>
                <a:spcPct val="100000"/>
              </a:lnSpc>
              <a:spcBef>
                <a:spcPts val="0"/>
              </a:spcBef>
              <a:buNone/>
              <a:defRPr b="0" sz="1100" i="0">
                <a:solidFill>
                  <a:srgbClr val="2D936B"/>
                </a:solidFill>
                <a:latin typeface="Trebuchet MS"/>
                <a:ea typeface="Trebuchet MS"/>
                <a:cs typeface="Trebuchet MS"/>
                <a:sym typeface="Trebuchet MS"/>
              </a:defRPr>
            </a:lvl3pPr>
            <a:lvl4pPr indent="0" lvl="3" marL="114300">
              <a:lnSpc>
                <a:spcPct val="100000"/>
              </a:lnSpc>
              <a:spcBef>
                <a:spcPts val="0"/>
              </a:spcBef>
              <a:buNone/>
              <a:defRPr b="0" sz="1100" i="0">
                <a:solidFill>
                  <a:srgbClr val="2D936B"/>
                </a:solidFill>
                <a:latin typeface="Trebuchet MS"/>
                <a:ea typeface="Trebuchet MS"/>
                <a:cs typeface="Trebuchet MS"/>
                <a:sym typeface="Trebuchet MS"/>
              </a:defRPr>
            </a:lvl4pPr>
            <a:lvl5pPr indent="0" lvl="4" marL="114300">
              <a:lnSpc>
                <a:spcPct val="100000"/>
              </a:lnSpc>
              <a:spcBef>
                <a:spcPts val="0"/>
              </a:spcBef>
              <a:buNone/>
              <a:defRPr b="0" sz="1100" i="0">
                <a:solidFill>
                  <a:srgbClr val="2D936B"/>
                </a:solidFill>
                <a:latin typeface="Trebuchet MS"/>
                <a:ea typeface="Trebuchet MS"/>
                <a:cs typeface="Trebuchet MS"/>
                <a:sym typeface="Trebuchet MS"/>
              </a:defRPr>
            </a:lvl5pPr>
            <a:lvl6pPr indent="0" lvl="5" marL="114300">
              <a:lnSpc>
                <a:spcPct val="100000"/>
              </a:lnSpc>
              <a:spcBef>
                <a:spcPts val="0"/>
              </a:spcBef>
              <a:buNone/>
              <a:defRPr b="0" sz="1100" i="0">
                <a:solidFill>
                  <a:srgbClr val="2D936B"/>
                </a:solidFill>
                <a:latin typeface="Trebuchet MS"/>
                <a:ea typeface="Trebuchet MS"/>
                <a:cs typeface="Trebuchet MS"/>
                <a:sym typeface="Trebuchet MS"/>
              </a:defRPr>
            </a:lvl6pPr>
            <a:lvl7pPr indent="0" lvl="6" marL="114300">
              <a:lnSpc>
                <a:spcPct val="100000"/>
              </a:lnSpc>
              <a:spcBef>
                <a:spcPts val="0"/>
              </a:spcBef>
              <a:buNone/>
              <a:defRPr b="0" sz="1100" i="0">
                <a:solidFill>
                  <a:srgbClr val="2D936B"/>
                </a:solidFill>
                <a:latin typeface="Trebuchet MS"/>
                <a:ea typeface="Trebuchet MS"/>
                <a:cs typeface="Trebuchet MS"/>
                <a:sym typeface="Trebuchet MS"/>
              </a:defRPr>
            </a:lvl7pPr>
            <a:lvl8pPr indent="0" lvl="7" marL="114300">
              <a:lnSpc>
                <a:spcPct val="100000"/>
              </a:lnSpc>
              <a:spcBef>
                <a:spcPts val="0"/>
              </a:spcBef>
              <a:buNone/>
              <a:defRPr b="0" sz="1100" i="0">
                <a:solidFill>
                  <a:srgbClr val="2D936B"/>
                </a:solidFill>
                <a:latin typeface="Trebuchet MS"/>
                <a:ea typeface="Trebuchet MS"/>
                <a:cs typeface="Trebuchet MS"/>
                <a:sym typeface="Trebuchet MS"/>
              </a:defRPr>
            </a:lvl8pPr>
            <a:lvl9pPr indent="0" lvl="8" marL="11430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114300"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2"/>
        <p:cNvGrpSpPr/>
        <p:nvPr/>
      </p:nvGrpSpPr>
      <p:grpSpPr>
        <a:xfrm>
          <a:off x="0" y="0"/>
          <a:ext cx="0" cy="0"/>
          <a:chOff x="0" y="0"/>
          <a:chExt cx="0" cy="0"/>
        </a:xfrm>
      </p:grpSpPr>
      <p:grpSp>
        <p:nvGrpSpPr>
          <p:cNvPr id="20" name="Google Shape;53;p7"/>
          <p:cNvGrpSpPr/>
          <p:nvPr/>
        </p:nvGrpSpPr>
        <p:grpSpPr>
          <a:xfrm>
            <a:off x="742950" y="1104900"/>
            <a:ext cx="1743075" cy="1333500"/>
            <a:chOff x="742950" y="1104900"/>
            <a:chExt cx="1743075" cy="1333500"/>
          </a:xfrm>
        </p:grpSpPr>
        <p:sp>
          <p:nvSpPr>
            <p:cNvPr id="1048596" name="Google Shape;54;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97" name="Google Shape;55;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598" name="Google Shape;56;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599" name="Google Shape;57;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00" name="Google Shape;58;p7"/>
          <p:cNvSpPr txBox="1"/>
          <p:nvPr/>
        </p:nvSpPr>
        <p:spPr>
          <a:xfrm>
            <a:off x="6396735" y="2067305"/>
            <a:ext cx="2599800" cy="509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3200" lang="en-US" smtClean="0">
                <a:latin typeface="Trebuchet MS"/>
                <a:ea typeface="Trebuchet MS"/>
                <a:cs typeface="Trebuchet MS"/>
                <a:sym typeface="Trebuchet MS"/>
              </a:rPr>
              <a:t>M.JITHIN</a:t>
            </a:r>
            <a:endParaRPr dirty="0" sz="3200">
              <a:latin typeface="Trebuchet MS"/>
              <a:ea typeface="Trebuchet MS"/>
              <a:cs typeface="Trebuchet MS"/>
              <a:sym typeface="Trebuchet MS"/>
            </a:endParaRPr>
          </a:p>
        </p:txBody>
      </p:sp>
      <p:sp>
        <p:nvSpPr>
          <p:cNvPr id="1048601" name="Google Shape;59;p7"/>
          <p:cNvSpPr txBox="1"/>
          <p:nvPr/>
        </p:nvSpPr>
        <p:spPr>
          <a:xfrm>
            <a:off x="6476060" y="2835693"/>
            <a:ext cx="3653100" cy="723900"/>
          </a:xfrm>
          <a:prstGeom prst="rect"/>
          <a:noFill/>
          <a:ln>
            <a:noFill/>
          </a:ln>
        </p:spPr>
        <p:txBody>
          <a:bodyPr anchor="t" anchorCtr="0" bIns="0" lIns="0" rIns="0" spcFirstLastPara="1" tIns="12700" wrap="square">
            <a:spAutoFit/>
          </a:bodyPr>
          <a:p>
            <a:pPr algn="l" indent="0" lvl="0" marL="12700" rtl="0">
              <a:lnSpc>
                <a:spcPct val="100000"/>
              </a:lnSpc>
              <a:spcBef>
                <a:spcPts val="0"/>
              </a:spcBef>
              <a:spcAft>
                <a:spcPts val="0"/>
              </a:spcAft>
              <a:buNone/>
            </a:pPr>
            <a:r>
              <a:rPr b="1" dirty="0" sz="2400" lang="en-US" smtClean="0">
                <a:solidFill>
                  <a:srgbClr val="2D936B"/>
                </a:solidFill>
                <a:latin typeface="Trebuchet MS"/>
                <a:ea typeface="Trebuchet MS"/>
                <a:cs typeface="Trebuchet MS"/>
                <a:sym typeface="Trebuchet MS"/>
              </a:rPr>
              <a:t>BLOCKCHAIN</a:t>
            </a:r>
            <a:r>
              <a:rPr b="1" dirty="0" sz="2400" lang="en-US" smtClean="0">
                <a:solidFill>
                  <a:srgbClr val="2D936B"/>
                </a:solidFill>
                <a:latin typeface="Trebuchet MS"/>
                <a:ea typeface="Trebuchet MS"/>
                <a:cs typeface="Trebuchet MS"/>
                <a:sym typeface="Trebuchet MS"/>
              </a:rPr>
              <a:t> </a:t>
            </a:r>
            <a:r>
              <a:rPr b="1" dirty="0" sz="2400" lang="en-US">
                <a:solidFill>
                  <a:srgbClr val="2D936B"/>
                </a:solidFill>
                <a:latin typeface="Trebuchet MS"/>
                <a:ea typeface="Trebuchet MS"/>
                <a:cs typeface="Trebuchet MS"/>
                <a:sym typeface="Trebuchet MS"/>
              </a:rPr>
              <a:t>STEGANOGRAPHY</a:t>
            </a:r>
            <a:endParaRPr dirty="0" sz="2400">
              <a:latin typeface="Trebuchet MS"/>
              <a:ea typeface="Trebuchet MS"/>
              <a:cs typeface="Trebuchet MS"/>
              <a:sym typeface="Trebuchet MS"/>
            </a:endParaRPr>
          </a:p>
        </p:txBody>
      </p:sp>
      <p:pic>
        <p:nvPicPr>
          <p:cNvPr id="2097152" name="Google Shape;60;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2" name="Google Shape;61;p7"/>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03" name="Google Shape;62;p7"/>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1</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87"/>
        <p:cNvGrpSpPr/>
        <p:nvPr/>
      </p:nvGrpSpPr>
      <p:grpSpPr>
        <a:xfrm>
          <a:off x="0" y="0"/>
          <a:ext cx="0" cy="0"/>
          <a:chOff x="0" y="0"/>
          <a:chExt cx="0" cy="0"/>
        </a:xfrm>
      </p:grpSpPr>
      <p:sp>
        <p:nvSpPr>
          <p:cNvPr id="1048694" name="Google Shape;188;p16"/>
          <p:cNvSpPr txBox="1"/>
          <p:nvPr/>
        </p:nvSpPr>
        <p:spPr>
          <a:xfrm>
            <a:off x="752475" y="6486037"/>
            <a:ext cx="1773600" cy="16920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2097168" name="Google Shape;189;p16"/>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5" name="Google Shape;190;p16"/>
          <p:cNvSpPr txBox="1"/>
          <p:nvPr/>
        </p:nvSpPr>
        <p:spPr>
          <a:xfrm>
            <a:off x="739775" y="1367853"/>
            <a:ext cx="2812500" cy="289800"/>
          </a:xfrm>
          <a:prstGeom prst="rect"/>
          <a:noFill/>
          <a:ln>
            <a:noFill/>
          </a:ln>
        </p:spPr>
        <p:txBody>
          <a:bodyPr anchor="t" anchorCtr="0" bIns="0" lIns="0" rIns="0" spcFirstLastPara="1" tIns="12700" wrap="square">
            <a:spAutoFit/>
          </a:bodyPr>
          <a:p>
            <a:pPr algn="l" indent="0" lvl="0" marL="0"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048696" name="Google Shape;191;p16"/>
          <p:cNvSpPr txBox="1">
            <a:spLocks noGrp="1"/>
          </p:cNvSpPr>
          <p:nvPr>
            <p:ph type="sldNum" idx="12"/>
          </p:nvPr>
        </p:nvSpPr>
        <p:spPr>
          <a:xfrm>
            <a:off x="11277218" y="6473337"/>
            <a:ext cx="241200" cy="1764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10</a:t>
            </a:fld>
          </a:p>
        </p:txBody>
      </p:sp>
      <p:sp>
        <p:nvSpPr>
          <p:cNvPr id="1048697" name="Google Shape;192;p16"/>
          <p:cNvSpPr txBox="1">
            <a:spLocks noGrp="1"/>
          </p:cNvSpPr>
          <p:nvPr>
            <p:ph type="ctrTitle"/>
          </p:nvPr>
        </p:nvSpPr>
        <p:spPr>
          <a:xfrm>
            <a:off x="739775" y="291147"/>
            <a:ext cx="3304500" cy="7524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MODELLING</a:t>
            </a:r>
          </a:p>
        </p:txBody>
      </p:sp>
      <p:sp>
        <p:nvSpPr>
          <p:cNvPr id="1048698" name="Google Shape;193;p16"/>
          <p:cNvSpPr txBox="1"/>
          <p:nvPr/>
        </p:nvSpPr>
        <p:spPr>
          <a:xfrm>
            <a:off x="739775" y="1043550"/>
            <a:ext cx="9627300" cy="5234400"/>
          </a:xfrm>
          <a:prstGeom prst="rect"/>
          <a:noFill/>
          <a:ln>
            <a:noFill/>
          </a:ln>
        </p:spPr>
        <p:txBody>
          <a:bodyPr anchor="t" anchorCtr="0" bIns="91425" lIns="91425" rIns="91425" spcFirstLastPara="1" tIns="91425" wrap="square">
            <a:noAutofit/>
          </a:bodyPr>
          <a:p>
            <a:pPr lvl="0"/>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involves concealing secret information within the data structure of a </a:t>
            </a:r>
            <a:r>
              <a:rPr dirty="0" sz="1800" lang="en-GB" err="1">
                <a:latin typeface="Calibri"/>
                <a:ea typeface="Calibri"/>
                <a:cs typeface="Calibri"/>
                <a:sym typeface="Calibri"/>
              </a:rPr>
              <a:t>blockchain</a:t>
            </a:r>
            <a:r>
              <a:rPr dirty="0" sz="1800" lang="en-GB">
                <a:latin typeface="Calibri"/>
                <a:ea typeface="Calibri"/>
                <a:cs typeface="Calibri"/>
                <a:sym typeface="Calibri"/>
              </a:rPr>
              <a:t> in a manner that is not easily detectable. </a:t>
            </a:r>
            <a:endParaRPr dirty="0" sz="1800" lang="en-GB" smtClean="0">
              <a:latin typeface="Calibri"/>
              <a:ea typeface="Calibri"/>
              <a:cs typeface="Calibri"/>
              <a:sym typeface="Calibri"/>
            </a:endParaRPr>
          </a:p>
          <a:p>
            <a:pPr lvl="0"/>
            <a:r>
              <a:rPr dirty="0" sz="1800" lang="en-GB" smtClean="0">
                <a:latin typeface="Calibri"/>
                <a:ea typeface="Calibri"/>
                <a:cs typeface="Calibri"/>
                <a:sym typeface="Calibri"/>
              </a:rPr>
              <a:t>The </a:t>
            </a:r>
            <a:r>
              <a:rPr dirty="0" sz="1800" lang="en-GB" err="1">
                <a:latin typeface="Calibri"/>
                <a:ea typeface="Calibri"/>
                <a:cs typeface="Calibri"/>
                <a:sym typeface="Calibri"/>
              </a:rPr>
              <a:t>modeling</a:t>
            </a:r>
            <a:r>
              <a:rPr dirty="0" sz="1800" lang="en-GB">
                <a:latin typeface="Calibri"/>
                <a:ea typeface="Calibri"/>
                <a:cs typeface="Calibri"/>
                <a:sym typeface="Calibri"/>
              </a:rPr>
              <a:t> of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requires determining the algorithm for embedding the secret data into the </a:t>
            </a:r>
            <a:r>
              <a:rPr dirty="0" sz="1800" lang="en-GB" err="1">
                <a:latin typeface="Calibri"/>
                <a:ea typeface="Calibri"/>
                <a:cs typeface="Calibri"/>
                <a:sym typeface="Calibri"/>
              </a:rPr>
              <a:t>blockchain</a:t>
            </a:r>
            <a:r>
              <a:rPr dirty="0" sz="1800" lang="en-GB">
                <a:latin typeface="Calibri"/>
                <a:ea typeface="Calibri"/>
                <a:cs typeface="Calibri"/>
                <a:sym typeface="Calibri"/>
              </a:rPr>
              <a:t> and the method for extracting it</a:t>
            </a:r>
            <a:r>
              <a:rPr dirty="0" sz="1800" lang="en-GB" smtClean="0">
                <a:latin typeface="Calibri"/>
                <a:ea typeface="Calibri"/>
                <a:cs typeface="Calibri"/>
                <a:sym typeface="Calibri"/>
              </a:rPr>
              <a:t>.</a:t>
            </a:r>
          </a:p>
          <a:p>
            <a:pPr lvl="0"/>
            <a:r>
              <a:rPr dirty="0" sz="1800" lang="en-GB" smtClean="0">
                <a:latin typeface="Calibri"/>
                <a:ea typeface="Calibri"/>
                <a:cs typeface="Calibri"/>
                <a:sym typeface="Calibri"/>
              </a:rPr>
              <a:t>There </a:t>
            </a:r>
            <a:r>
              <a:rPr dirty="0" sz="1800" lang="en-GB">
                <a:latin typeface="Calibri"/>
                <a:ea typeface="Calibri"/>
                <a:cs typeface="Calibri"/>
                <a:sym typeface="Calibri"/>
              </a:rPr>
              <a:t>are several methods and algorithms available for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including techniques such as embedding data within transaction inputs or outputs, or encoding information within the bytecode of smart contracts</a:t>
            </a:r>
            <a:r>
              <a:rPr dirty="0" sz="1800" lang="en-GB" smtClean="0">
                <a:latin typeface="Calibri"/>
                <a:ea typeface="Calibri"/>
                <a:cs typeface="Calibri"/>
                <a:sym typeface="Calibri"/>
              </a:rPr>
              <a:t>.</a:t>
            </a:r>
          </a:p>
          <a:p>
            <a:pPr lvl="0"/>
            <a:r>
              <a:rPr dirty="0" sz="1800" lang="en-GB" smtClean="0">
                <a:latin typeface="Calibri"/>
                <a:ea typeface="Calibri"/>
                <a:cs typeface="Calibri"/>
                <a:sym typeface="Calibri"/>
              </a:rPr>
              <a:t> </a:t>
            </a:r>
            <a:r>
              <a:rPr dirty="0" sz="1800" lang="en-GB">
                <a:latin typeface="Calibri"/>
                <a:ea typeface="Calibri"/>
                <a:cs typeface="Calibri"/>
                <a:sym typeface="Calibri"/>
              </a:rPr>
              <a:t>These methods manipulate the </a:t>
            </a:r>
            <a:r>
              <a:rPr dirty="0" sz="1800" lang="en-GB" err="1">
                <a:latin typeface="Calibri"/>
                <a:ea typeface="Calibri"/>
                <a:cs typeface="Calibri"/>
                <a:sym typeface="Calibri"/>
              </a:rPr>
              <a:t>blockchain's</a:t>
            </a:r>
            <a:r>
              <a:rPr dirty="0" sz="1800" lang="en-GB">
                <a:latin typeface="Calibri"/>
                <a:ea typeface="Calibri"/>
                <a:cs typeface="Calibri"/>
                <a:sym typeface="Calibri"/>
              </a:rPr>
              <a:t> structure or transaction data to embed the secret </a:t>
            </a:r>
            <a:r>
              <a:rPr dirty="0" sz="1800" lang="en-GB" err="1">
                <a:latin typeface="Calibri"/>
                <a:ea typeface="Calibri"/>
                <a:cs typeface="Calibri"/>
                <a:sym typeface="Calibri"/>
              </a:rPr>
              <a:t>information.A</a:t>
            </a:r>
            <a:r>
              <a:rPr dirty="0" sz="1800" lang="en-GB">
                <a:latin typeface="Calibri"/>
                <a:ea typeface="Calibri"/>
                <a:cs typeface="Calibri"/>
                <a:sym typeface="Calibri"/>
              </a:rPr>
              <a:t> common </a:t>
            </a:r>
            <a:r>
              <a:rPr dirty="0" sz="1800" lang="en-GB" err="1">
                <a:latin typeface="Calibri"/>
                <a:ea typeface="Calibri"/>
                <a:cs typeface="Calibri"/>
                <a:sym typeface="Calibri"/>
              </a:rPr>
              <a:t>modeling</a:t>
            </a:r>
            <a:r>
              <a:rPr dirty="0" sz="1800" lang="en-GB">
                <a:latin typeface="Calibri"/>
                <a:ea typeface="Calibri"/>
                <a:cs typeface="Calibri"/>
                <a:sym typeface="Calibri"/>
              </a:rPr>
              <a:t> approach involves dividing the </a:t>
            </a:r>
            <a:r>
              <a:rPr dirty="0" sz="1800" lang="en-GB" err="1">
                <a:latin typeface="Calibri"/>
                <a:ea typeface="Calibri"/>
                <a:cs typeface="Calibri"/>
                <a:sym typeface="Calibri"/>
              </a:rPr>
              <a:t>blockchain</a:t>
            </a:r>
            <a:r>
              <a:rPr dirty="0" sz="1800" lang="en-GB">
                <a:latin typeface="Calibri"/>
                <a:ea typeface="Calibri"/>
                <a:cs typeface="Calibri"/>
                <a:sym typeface="Calibri"/>
              </a:rPr>
              <a:t> data into transactional or contract components and modifying their values to hide the secret data</a:t>
            </a:r>
            <a:r>
              <a:rPr dirty="0" sz="1800" lang="en-GB" smtClean="0">
                <a:latin typeface="Calibri"/>
                <a:ea typeface="Calibri"/>
                <a:cs typeface="Calibri"/>
                <a:sym typeface="Calibri"/>
              </a:rPr>
              <a:t>.</a:t>
            </a:r>
          </a:p>
          <a:p>
            <a:pPr lvl="0"/>
            <a:r>
              <a:rPr dirty="0" sz="1800" lang="en-GB" smtClean="0">
                <a:latin typeface="Calibri"/>
                <a:ea typeface="Calibri"/>
                <a:cs typeface="Calibri"/>
                <a:sym typeface="Calibri"/>
              </a:rPr>
              <a:t> </a:t>
            </a:r>
            <a:r>
              <a:rPr dirty="0" sz="1800" lang="en-GB">
                <a:latin typeface="Calibri"/>
                <a:ea typeface="Calibri"/>
                <a:cs typeface="Calibri"/>
                <a:sym typeface="Calibri"/>
              </a:rPr>
              <a:t>For example, data may be encoded within transaction inputs or outputs, or within the bytecode of smart </a:t>
            </a:r>
            <a:r>
              <a:rPr dirty="0" sz="1800" lang="en-GB" err="1">
                <a:latin typeface="Calibri"/>
                <a:ea typeface="Calibri"/>
                <a:cs typeface="Calibri"/>
                <a:sym typeface="Calibri"/>
              </a:rPr>
              <a:t>contracts.Modeling</a:t>
            </a:r>
            <a:r>
              <a:rPr dirty="0" sz="1800" lang="en-GB">
                <a:latin typeface="Calibri"/>
                <a:ea typeface="Calibri"/>
                <a:cs typeface="Calibri"/>
                <a:sym typeface="Calibri"/>
              </a:rPr>
              <a:t>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also considers factors such as the </a:t>
            </a:r>
            <a:r>
              <a:rPr dirty="0" sz="1800" lang="en-GB" err="1">
                <a:latin typeface="Calibri"/>
                <a:ea typeface="Calibri"/>
                <a:cs typeface="Calibri"/>
                <a:sym typeface="Calibri"/>
              </a:rPr>
              <a:t>blockchain's</a:t>
            </a:r>
            <a:r>
              <a:rPr dirty="0" sz="1800" lang="en-GB">
                <a:latin typeface="Calibri"/>
                <a:ea typeface="Calibri"/>
                <a:cs typeface="Calibri"/>
                <a:sym typeface="Calibri"/>
              </a:rPr>
              <a:t> capacity to conceal information, the security and resilience of the embedding method, and the technique for extracting the information without affecting the integrity of the </a:t>
            </a:r>
            <a:r>
              <a:rPr dirty="0" sz="1800" lang="en-GB" err="1">
                <a:latin typeface="Calibri"/>
                <a:ea typeface="Calibri"/>
                <a:cs typeface="Calibri"/>
                <a:sym typeface="Calibri"/>
              </a:rPr>
              <a:t>blockchain</a:t>
            </a:r>
            <a:r>
              <a:rPr dirty="0" sz="1800" lang="en-GB">
                <a:latin typeface="Calibri"/>
                <a:ea typeface="Calibri"/>
                <a:cs typeface="Calibri"/>
                <a:sym typeface="Calibri"/>
              </a:rPr>
              <a:t>.</a:t>
            </a:r>
            <a:endParaRPr dirty="0"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97"/>
        <p:cNvGrpSpPr/>
        <p:nvPr/>
      </p:nvGrpSpPr>
      <p:grpSpPr>
        <a:xfrm>
          <a:off x="0" y="0"/>
          <a:ext cx="0" cy="0"/>
          <a:chOff x="0" y="0"/>
          <a:chExt cx="0" cy="0"/>
        </a:xfrm>
      </p:grpSpPr>
      <p:sp>
        <p:nvSpPr>
          <p:cNvPr id="1048701" name="Google Shape;198;p17"/>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2097169" name="Google Shape;199;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2" name="Google Shape;200;p17"/>
          <p:cNvSpPr txBox="1"/>
          <p:nvPr/>
        </p:nvSpPr>
        <p:spPr>
          <a:xfrm>
            <a:off x="739775" y="1367853"/>
            <a:ext cx="2812500" cy="289800"/>
          </a:xfrm>
          <a:prstGeom prst="rect"/>
          <a:noFill/>
          <a:ln>
            <a:noFill/>
          </a:ln>
        </p:spPr>
        <p:txBody>
          <a:bodyPr anchor="t" anchorCtr="0" bIns="0" lIns="0" rIns="0" spcFirstLastPara="1" tIns="12700" wrap="square">
            <a:spAutoFit/>
          </a:bodyPr>
          <a:p>
            <a:pPr algn="l" indent="0" lvl="0" marL="0"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048703" name="Google Shape;201;p17"/>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11</a:t>
            </a:fld>
          </a:p>
        </p:txBody>
      </p:sp>
      <p:sp>
        <p:nvSpPr>
          <p:cNvPr id="1048704" name="Google Shape;202;p17"/>
          <p:cNvSpPr txBox="1">
            <a:spLocks noGrp="1"/>
          </p:cNvSpPr>
          <p:nvPr>
            <p:ph type="ctrTitle"/>
          </p:nvPr>
        </p:nvSpPr>
        <p:spPr>
          <a:xfrm>
            <a:off x="739775" y="291147"/>
            <a:ext cx="330454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MODELLING</a:t>
            </a:r>
          </a:p>
        </p:txBody>
      </p:sp>
      <p:pic>
        <p:nvPicPr>
          <p:cNvPr id="2097170" name="Picture 1"/>
          <p:cNvPicPr>
            <a:picLocks noChangeAspect="1"/>
          </p:cNvPicPr>
          <p:nvPr/>
        </p:nvPicPr>
        <p:blipFill>
          <a:blip xmlns:r="http://schemas.openxmlformats.org/officeDocument/2006/relationships" r:embed="rId2"/>
          <a:stretch>
            <a:fillRect/>
          </a:stretch>
        </p:blipFill>
        <p:spPr>
          <a:xfrm>
            <a:off x="963270" y="1367853"/>
            <a:ext cx="8025985" cy="310896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208"/>
        <p:cNvGrpSpPr/>
        <p:nvPr/>
      </p:nvGrpSpPr>
      <p:grpSpPr>
        <a:xfrm>
          <a:off x="0" y="0"/>
          <a:ext cx="0" cy="0"/>
          <a:chOff x="0" y="0"/>
          <a:chExt cx="0" cy="0"/>
        </a:xfrm>
      </p:grpSpPr>
      <p:sp>
        <p:nvSpPr>
          <p:cNvPr id="1048707" name="Google Shape;210;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708" name="Google Shape;211;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71" name="Google Shape;212;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9" name="Google Shape;213;p18"/>
          <p:cNvSpPr txBox="1">
            <a:spLocks noGrp="1"/>
          </p:cNvSpPr>
          <p:nvPr>
            <p:ph type="title"/>
          </p:nvPr>
        </p:nvSpPr>
        <p:spPr>
          <a:xfrm>
            <a:off x="558165" y="385444"/>
            <a:ext cx="9764395" cy="1122362"/>
          </a:xfrm>
          <a:prstGeom prst="rect"/>
          <a:noFill/>
          <a:ln>
            <a:noFill/>
          </a:ln>
        </p:spPr>
        <p:txBody>
          <a:bodyPr anchor="t" anchorCtr="0" bIns="0" lIns="0" rIns="0" spcFirstLastPara="1" tIns="13325" wrap="square">
            <a:spAutoFit/>
          </a:bodyPr>
          <a:p>
            <a:pPr algn="l" indent="0" lvl="0" marL="209550" rtl="0">
              <a:lnSpc>
                <a:spcPct val="100000"/>
              </a:lnSpc>
              <a:spcBef>
                <a:spcPts val="0"/>
              </a:spcBef>
              <a:spcAft>
                <a:spcPts val="0"/>
              </a:spcAft>
              <a:buNone/>
            </a:pPr>
            <a:r>
              <a:rPr lang="en-US"/>
              <a:t>RESULTS</a:t>
            </a:r>
          </a:p>
        </p:txBody>
      </p:sp>
      <p:sp>
        <p:nvSpPr>
          <p:cNvPr id="1048710" name="Google Shape;214;p18"/>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12</a:t>
            </a:fld>
          </a:p>
        </p:txBody>
      </p:sp>
      <p:sp>
        <p:nvSpPr>
          <p:cNvPr id="1048711" name="Google Shape;216;p18"/>
          <p:cNvSpPr txBox="1"/>
          <p:nvPr/>
        </p:nvSpPr>
        <p:spPr>
          <a:xfrm>
            <a:off x="524850" y="1412200"/>
            <a:ext cx="7872900" cy="4483800"/>
          </a:xfrm>
          <a:prstGeom prst="rect"/>
          <a:noFill/>
          <a:ln>
            <a:noFill/>
          </a:ln>
        </p:spPr>
        <p:txBody>
          <a:bodyPr anchor="t" anchorCtr="0" bIns="91425" lIns="91425" rIns="91425" spcFirstLastPara="1" tIns="91425" wrap="square">
            <a:noAutofit/>
          </a:bodyPr>
          <a:p>
            <a:pPr lvl="0">
              <a:buClr>
                <a:schemeClr val="dk1"/>
              </a:buClr>
              <a:buSzPts val="1100"/>
            </a:pPr>
            <a:r>
              <a:rPr dirty="0" sz="1800" lang="en-GB">
                <a:latin typeface="Calibri"/>
                <a:ea typeface="Calibri"/>
                <a:cs typeface="Calibri"/>
                <a:sym typeface="Calibri"/>
              </a:rPr>
              <a:t>In general, the results of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encryption include:- Concealing secret data within the </a:t>
            </a:r>
            <a:r>
              <a:rPr dirty="0" sz="1800" lang="en-GB" err="1">
                <a:latin typeface="Calibri"/>
                <a:ea typeface="Calibri"/>
                <a:cs typeface="Calibri"/>
                <a:sym typeface="Calibri"/>
              </a:rPr>
              <a:t>blockchain</a:t>
            </a:r>
            <a:r>
              <a:rPr dirty="0" sz="1800" lang="en-GB">
                <a:latin typeface="Calibri"/>
                <a:ea typeface="Calibri"/>
                <a:cs typeface="Calibri"/>
                <a:sym typeface="Calibri"/>
              </a:rPr>
              <a:t> without visibly altering its structure- Ensuring that the embedded data remains hidden and secure from unauthorized access- </a:t>
            </a:r>
            <a:endParaRPr dirty="0" sz="1800" lang="en-GB" smtClean="0">
              <a:latin typeface="Calibri"/>
              <a:ea typeface="Calibri"/>
              <a:cs typeface="Calibri"/>
              <a:sym typeface="Calibri"/>
            </a:endParaRPr>
          </a:p>
          <a:p>
            <a:pPr lvl="0">
              <a:buClr>
                <a:schemeClr val="dk1"/>
              </a:buClr>
              <a:buSzPts val="1100"/>
            </a:pPr>
            <a:r>
              <a:rPr dirty="0" sz="1800" lang="en-GB" smtClean="0">
                <a:latin typeface="Calibri"/>
                <a:ea typeface="Calibri"/>
                <a:cs typeface="Calibri"/>
                <a:sym typeface="Calibri"/>
              </a:rPr>
              <a:t>Selecting </a:t>
            </a:r>
            <a:r>
              <a:rPr dirty="0" sz="1800" lang="en-GB">
                <a:latin typeface="Calibri"/>
                <a:ea typeface="Calibri"/>
                <a:cs typeface="Calibri"/>
                <a:sym typeface="Calibri"/>
              </a:rPr>
              <a:t>an appropriate algorithm or method for encrypting the data within the </a:t>
            </a:r>
            <a:r>
              <a:rPr dirty="0" sz="1800" lang="en-GB" err="1">
                <a:latin typeface="Calibri"/>
                <a:ea typeface="Calibri"/>
                <a:cs typeface="Calibri"/>
                <a:sym typeface="Calibri"/>
              </a:rPr>
              <a:t>blockchain's</a:t>
            </a:r>
            <a:r>
              <a:rPr dirty="0" sz="1800" lang="en-GB">
                <a:latin typeface="Calibri"/>
                <a:ea typeface="Calibri"/>
                <a:cs typeface="Calibri"/>
                <a:sym typeface="Calibri"/>
              </a:rPr>
              <a:t> transactions or smart </a:t>
            </a:r>
            <a:r>
              <a:rPr dirty="0" sz="1800" lang="en-GB" smtClean="0">
                <a:latin typeface="Calibri"/>
                <a:ea typeface="Calibri"/>
                <a:cs typeface="Calibri"/>
                <a:sym typeface="Calibri"/>
              </a:rPr>
              <a:t>contracts-</a:t>
            </a:r>
          </a:p>
          <a:p>
            <a:pPr lvl="0">
              <a:buClr>
                <a:schemeClr val="dk1"/>
              </a:buClr>
              <a:buSzPts val="1100"/>
            </a:pPr>
            <a:r>
              <a:rPr dirty="0" sz="1800" lang="en-GB" smtClean="0">
                <a:latin typeface="Calibri"/>
                <a:ea typeface="Calibri"/>
                <a:cs typeface="Calibri"/>
                <a:sym typeface="Calibri"/>
              </a:rPr>
              <a:t> </a:t>
            </a:r>
            <a:r>
              <a:rPr dirty="0" sz="1800" lang="en-GB">
                <a:latin typeface="Calibri"/>
                <a:ea typeface="Calibri"/>
                <a:cs typeface="Calibri"/>
                <a:sym typeface="Calibri"/>
              </a:rPr>
              <a:t>Generating a </a:t>
            </a:r>
            <a:r>
              <a:rPr dirty="0" sz="1800" lang="en-GB" err="1">
                <a:latin typeface="Calibri"/>
                <a:ea typeface="Calibri"/>
                <a:cs typeface="Calibri"/>
                <a:sym typeface="Calibri"/>
              </a:rPr>
              <a:t>blockchain</a:t>
            </a:r>
            <a:r>
              <a:rPr dirty="0" sz="1800" lang="en-GB">
                <a:latin typeface="Calibri"/>
                <a:ea typeface="Calibri"/>
                <a:cs typeface="Calibri"/>
                <a:sym typeface="Calibri"/>
              </a:rPr>
              <a:t> transaction or smart contract that can be transmitted or shared without raising </a:t>
            </a:r>
            <a:r>
              <a:rPr dirty="0" sz="1800" lang="en-GB" err="1">
                <a:latin typeface="Calibri"/>
                <a:ea typeface="Calibri"/>
                <a:cs typeface="Calibri"/>
                <a:sym typeface="Calibri"/>
              </a:rPr>
              <a:t>suspicionOn</a:t>
            </a:r>
            <a:r>
              <a:rPr dirty="0" sz="1800" lang="en-GB">
                <a:latin typeface="Calibri"/>
                <a:ea typeface="Calibri"/>
                <a:cs typeface="Calibri"/>
                <a:sym typeface="Calibri"/>
              </a:rPr>
              <a:t> the other hand, </a:t>
            </a:r>
            <a:endParaRPr dirty="0" sz="1800" lang="en-GB" smtClean="0">
              <a:latin typeface="Calibri"/>
              <a:ea typeface="Calibri"/>
              <a:cs typeface="Calibri"/>
              <a:sym typeface="Calibri"/>
            </a:endParaRPr>
          </a:p>
          <a:p>
            <a:pPr lvl="0">
              <a:buClr>
                <a:schemeClr val="dk1"/>
              </a:buClr>
              <a:buSzPts val="1100"/>
            </a:pPr>
            <a:r>
              <a:rPr dirty="0" sz="1800" lang="en-GB" smtClean="0">
                <a:latin typeface="Calibri"/>
                <a:ea typeface="Calibri"/>
                <a:cs typeface="Calibri"/>
                <a:sym typeface="Calibri"/>
              </a:rPr>
              <a:t>the </a:t>
            </a:r>
            <a:r>
              <a:rPr dirty="0" sz="1800" lang="en-GB">
                <a:latin typeface="Calibri"/>
                <a:ea typeface="Calibri"/>
                <a:cs typeface="Calibri"/>
                <a:sym typeface="Calibri"/>
              </a:rPr>
              <a:t>results of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decryption involve:- Extracting the hidden data from the </a:t>
            </a:r>
            <a:r>
              <a:rPr dirty="0" sz="1800" lang="en-GB" err="1">
                <a:latin typeface="Calibri"/>
                <a:ea typeface="Calibri"/>
                <a:cs typeface="Calibri"/>
                <a:sym typeface="Calibri"/>
              </a:rPr>
              <a:t>blockchain</a:t>
            </a:r>
            <a:r>
              <a:rPr dirty="0" sz="1800" lang="en-GB">
                <a:latin typeface="Calibri"/>
                <a:ea typeface="Calibri"/>
                <a:cs typeface="Calibri"/>
                <a:sym typeface="Calibri"/>
              </a:rPr>
              <a:t> using a decryption algorithm or key- Reconstructing the original data that was encrypted within the </a:t>
            </a:r>
            <a:r>
              <a:rPr dirty="0" sz="1800" lang="en-GB" err="1" smtClean="0">
                <a:latin typeface="Calibri"/>
                <a:ea typeface="Calibri"/>
                <a:cs typeface="Calibri"/>
                <a:sym typeface="Calibri"/>
              </a:rPr>
              <a:t>blockchain</a:t>
            </a:r>
            <a:r>
              <a:rPr dirty="0" sz="1800" lang="en-GB" smtClean="0">
                <a:latin typeface="Calibri"/>
                <a:ea typeface="Calibri"/>
                <a:cs typeface="Calibri"/>
                <a:sym typeface="Calibri"/>
              </a:rPr>
              <a:t>-</a:t>
            </a:r>
          </a:p>
          <a:p>
            <a:pPr lvl="0">
              <a:buClr>
                <a:schemeClr val="dk1"/>
              </a:buClr>
              <a:buSzPts val="1100"/>
            </a:pPr>
            <a:r>
              <a:rPr dirty="0" sz="1800" lang="en-GB" smtClean="0">
                <a:latin typeface="Calibri"/>
                <a:ea typeface="Calibri"/>
                <a:cs typeface="Calibri"/>
                <a:sym typeface="Calibri"/>
              </a:rPr>
              <a:t> </a:t>
            </a:r>
            <a:r>
              <a:rPr dirty="0" sz="1800" lang="en-GB">
                <a:latin typeface="Calibri"/>
                <a:ea typeface="Calibri"/>
                <a:cs typeface="Calibri"/>
                <a:sym typeface="Calibri"/>
              </a:rPr>
              <a:t>Verifying the accuracy and integrity of the extracted data against the original information- Confirming the authenticity of the extracted data to ensure its validity and reliability</a:t>
            </a:r>
            <a:endParaRPr dirty="0" sz="1800">
              <a:latin typeface="Calibri"/>
              <a:ea typeface="Calibri"/>
              <a:cs typeface="Calibri"/>
              <a:sym typeface="Calibri"/>
            </a:endParaRPr>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66"/>
        <p:cNvGrpSpPr/>
        <p:nvPr/>
      </p:nvGrpSpPr>
      <p:grpSpPr>
        <a:xfrm>
          <a:off x="0" y="0"/>
          <a:ext cx="0" cy="0"/>
          <a:chOff x="0" y="0"/>
          <a:chExt cx="0" cy="0"/>
        </a:xfrm>
      </p:grpSpPr>
      <p:sp>
        <p:nvSpPr>
          <p:cNvPr id="1048610" name="Google Shape;67;p8"/>
          <p:cNvSpPr/>
          <p:nvPr/>
        </p:nvSpPr>
        <p:spPr>
          <a:xfrm>
            <a:off x="0" y="-12"/>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p>
        </p:txBody>
      </p:sp>
      <p:grpSp>
        <p:nvGrpSpPr>
          <p:cNvPr id="27" name="Google Shape;68;p8"/>
          <p:cNvGrpSpPr/>
          <p:nvPr/>
        </p:nvGrpSpPr>
        <p:grpSpPr>
          <a:xfrm>
            <a:off x="7448612" y="0"/>
            <a:ext cx="4743796" cy="6858466"/>
            <a:chOff x="7448612" y="0"/>
            <a:chExt cx="4743796" cy="6858466"/>
          </a:xfrm>
        </p:grpSpPr>
        <p:sp>
          <p:nvSpPr>
            <p:cNvPr id="1048611" name="Google Shape;69;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12" name="Google Shape;70;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13" name="Google Shape;71;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4" name="Google Shape;72;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5" name="Google Shape;73;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6" name="Google Shape;74;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7" name="Google Shape;75;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8" name="Google Shape;76;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19" name="Google Shape;77;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620" name="Google Shape;78;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1" name="Google Shape;79;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2" name="Google Shape;80;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3" name="Google Shape;81;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24" name="Google Shape;82;p8"/>
          <p:cNvSpPr txBox="1">
            <a:spLocks noGrp="1"/>
          </p:cNvSpPr>
          <p:nvPr>
            <p:ph type="title"/>
          </p:nvPr>
        </p:nvSpPr>
        <p:spPr>
          <a:xfrm>
            <a:off x="558165" y="385444"/>
            <a:ext cx="9764395" cy="1082975"/>
          </a:xfrm>
          <a:prstGeom prst="rect"/>
          <a:noFill/>
          <a:ln>
            <a:noFill/>
          </a:ln>
        </p:spPr>
        <p:txBody>
          <a:bodyPr anchor="t" anchorCtr="0" bIns="0" lIns="0" rIns="0" spcFirstLastPara="1" tIns="460675" wrap="square">
            <a:spAutoFit/>
          </a:bodyPr>
          <a:p>
            <a:pPr algn="l" indent="0" lvl="0" marL="193675" rtl="0">
              <a:lnSpc>
                <a:spcPct val="100000"/>
              </a:lnSpc>
              <a:spcBef>
                <a:spcPts val="0"/>
              </a:spcBef>
              <a:spcAft>
                <a:spcPts val="0"/>
              </a:spcAft>
              <a:buNone/>
            </a:pPr>
            <a:r>
              <a:rPr sz="4250" lang="en-US"/>
              <a:t>PROJECT TITLE</a:t>
            </a:r>
            <a:endParaRPr sz="4250"/>
          </a:p>
        </p:txBody>
      </p:sp>
      <p:grpSp>
        <p:nvGrpSpPr>
          <p:cNvPr id="28" name="Google Shape;83;p8"/>
          <p:cNvGrpSpPr/>
          <p:nvPr/>
        </p:nvGrpSpPr>
        <p:grpSpPr>
          <a:xfrm>
            <a:off x="466725" y="6410325"/>
            <a:ext cx="3705225" cy="295275"/>
            <a:chOff x="466725" y="6410325"/>
            <a:chExt cx="3705225" cy="295275"/>
          </a:xfrm>
        </p:grpSpPr>
        <p:pic>
          <p:nvPicPr>
            <p:cNvPr id="2097153" name="Google Shape;84;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5;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86;p8"/>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26" name="Google Shape;87;p8"/>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2</a:t>
            </a:fld>
          </a:p>
        </p:txBody>
      </p:sp>
      <p:sp>
        <p:nvSpPr>
          <p:cNvPr id="1048627" name="Google Shape;88;p8"/>
          <p:cNvSpPr txBox="1"/>
          <p:nvPr/>
        </p:nvSpPr>
        <p:spPr>
          <a:xfrm>
            <a:off x="176600" y="2561050"/>
            <a:ext cx="9999000" cy="1122300"/>
          </a:xfrm>
          <a:prstGeom prst="rect"/>
          <a:noFill/>
          <a:ln>
            <a:noFill/>
          </a:ln>
        </p:spPr>
        <p:txBody>
          <a:bodyPr anchor="t" anchorCtr="0" bIns="91425" lIns="91425" rIns="91425" spcFirstLastPara="1" tIns="91425" wrap="square">
            <a:noAutofit/>
          </a:bodyPr>
          <a:p>
            <a:pPr algn="l" indent="0" lvl="0" marL="0" rtl="0">
              <a:spcBef>
                <a:spcPts val="0"/>
              </a:spcBef>
              <a:spcAft>
                <a:spcPts val="0"/>
              </a:spcAft>
              <a:buNone/>
            </a:pPr>
            <a:r>
              <a:rPr b="1" dirty="0" sz="3200" lang="en-US">
                <a:latin typeface="Calibri"/>
                <a:ea typeface="Calibri"/>
                <a:cs typeface="Calibri"/>
                <a:sym typeface="Calibri"/>
              </a:rPr>
              <a:t>Implementation of </a:t>
            </a:r>
            <a:r>
              <a:rPr b="1" dirty="0" sz="3200" lang="en-US" err="1" smtClean="0">
                <a:latin typeface="Calibri"/>
                <a:ea typeface="Calibri"/>
                <a:cs typeface="Calibri"/>
                <a:sym typeface="Calibri"/>
              </a:rPr>
              <a:t>blockchain</a:t>
            </a:r>
            <a:r>
              <a:rPr b="1" dirty="0" sz="3200" lang="en-US" smtClean="0">
                <a:latin typeface="Calibri"/>
                <a:ea typeface="Calibri"/>
                <a:cs typeface="Calibri"/>
                <a:sym typeface="Calibri"/>
              </a:rPr>
              <a:t> steganography </a:t>
            </a:r>
            <a:r>
              <a:rPr b="1" dirty="0" sz="3200" lang="en-US">
                <a:latin typeface="Calibri"/>
                <a:ea typeface="Calibri"/>
                <a:cs typeface="Calibri"/>
                <a:sym typeface="Calibri"/>
              </a:rPr>
              <a:t>using python </a:t>
            </a:r>
            <a:endParaRPr b="1" dirty="0"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2"/>
        <p:cNvGrpSpPr/>
        <p:nvPr/>
      </p:nvGrpSpPr>
      <p:grpSpPr>
        <a:xfrm>
          <a:off x="0" y="0"/>
          <a:ext cx="0" cy="0"/>
          <a:chOff x="0" y="0"/>
          <a:chExt cx="0" cy="0"/>
        </a:xfrm>
      </p:grpSpPr>
      <p:sp>
        <p:nvSpPr>
          <p:cNvPr id="1048630" name="Google Shape;93;p9"/>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rtl="0">
              <a:spcBef>
                <a:spcPts val="0"/>
              </a:spcBef>
              <a:spcAft>
                <a:spcPts val="0"/>
              </a:spcAft>
              <a:buNone/>
            </a:pPr>
          </a:p>
        </p:txBody>
      </p:sp>
      <p:grpSp>
        <p:nvGrpSpPr>
          <p:cNvPr id="32" name="Google Shape;94;p9"/>
          <p:cNvGrpSpPr/>
          <p:nvPr/>
        </p:nvGrpSpPr>
        <p:grpSpPr>
          <a:xfrm>
            <a:off x="7448612" y="0"/>
            <a:ext cx="4743796" cy="6858466"/>
            <a:chOff x="7448612" y="0"/>
            <a:chExt cx="4743796" cy="6858466"/>
          </a:xfrm>
        </p:grpSpPr>
        <p:sp>
          <p:nvSpPr>
            <p:cNvPr id="1048631" name="Google Shape;95;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32" name="Google Shape;96;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rtl="0">
                <a:spcBef>
                  <a:spcPts val="0"/>
                </a:spcBef>
                <a:spcAft>
                  <a:spcPts val="0"/>
                </a:spcAft>
                <a:buNone/>
              </a:pPr>
            </a:p>
          </p:txBody>
        </p:sp>
        <p:sp>
          <p:nvSpPr>
            <p:cNvPr id="1048633" name="Google Shape;97;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4" name="Google Shape;98;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5" name="Google Shape;99;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6" name="Google Shape;100;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7" name="Google Shape;101;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8" name="Google Shape;102;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39" name="Google Shape;103;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rtl="0">
                <a:spcBef>
                  <a:spcPts val="0"/>
                </a:spcBef>
                <a:spcAft>
                  <a:spcPts val="0"/>
                </a:spcAft>
                <a:buNone/>
              </a:pPr>
            </a:p>
          </p:txBody>
        </p:sp>
      </p:grpSp>
      <p:sp>
        <p:nvSpPr>
          <p:cNvPr id="1048640" name="Google Shape;104;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41" name="Google Shape;105;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42" name="Google Shape;106;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43" name="Google Shape;107;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55" name="Google Shape;108;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3" name="Google Shape;109;p9"/>
          <p:cNvGrpSpPr/>
          <p:nvPr/>
        </p:nvGrpSpPr>
        <p:grpSpPr>
          <a:xfrm>
            <a:off x="47625" y="3819523"/>
            <a:ext cx="4124325" cy="3009898"/>
            <a:chOff x="47625" y="3819523"/>
            <a:chExt cx="4124325" cy="3009898"/>
          </a:xfrm>
        </p:grpSpPr>
        <p:pic>
          <p:nvPicPr>
            <p:cNvPr id="2097156" name="Google Shape;110;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1;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2;p9"/>
          <p:cNvSpPr txBox="1">
            <a:spLocks noGrp="1"/>
          </p:cNvSpPr>
          <p:nvPr>
            <p:ph type="title"/>
          </p:nvPr>
        </p:nvSpPr>
        <p:spPr>
          <a:xfrm>
            <a:off x="558165" y="385444"/>
            <a:ext cx="9764395" cy="797175"/>
          </a:xfrm>
          <a:prstGeom prst="rect"/>
          <a:noFill/>
          <a:ln>
            <a:noFill/>
          </a:ln>
        </p:spPr>
        <p:txBody>
          <a:bodyPr anchor="t" anchorCtr="0" bIns="0" lIns="0" rIns="0" spcFirstLastPara="1" tIns="73275" wrap="square">
            <a:spAutoFit/>
          </a:bodyPr>
          <a:p>
            <a:pPr algn="l" indent="0" lvl="0" marL="193675" rtl="0">
              <a:lnSpc>
                <a:spcPct val="100000"/>
              </a:lnSpc>
              <a:spcBef>
                <a:spcPts val="0"/>
              </a:spcBef>
              <a:spcAft>
                <a:spcPts val="0"/>
              </a:spcAft>
              <a:buNone/>
            </a:pPr>
            <a:r>
              <a:rPr lang="en-US"/>
              <a:t>AGENDA</a:t>
            </a:r>
          </a:p>
        </p:txBody>
      </p:sp>
      <p:sp>
        <p:nvSpPr>
          <p:cNvPr id="1048645" name="Google Shape;113;p9"/>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3</a:t>
            </a:fld>
          </a:p>
        </p:txBody>
      </p:sp>
      <p:sp>
        <p:nvSpPr>
          <p:cNvPr id="1048646" name="Google Shape;114;p9"/>
          <p:cNvSpPr txBox="1"/>
          <p:nvPr/>
        </p:nvSpPr>
        <p:spPr>
          <a:xfrm>
            <a:off x="2177750" y="1600675"/>
            <a:ext cx="6567900" cy="4422300"/>
          </a:xfrm>
          <a:prstGeom prst="rect"/>
          <a:noFill/>
          <a:ln>
            <a:noFill/>
          </a:ln>
        </p:spPr>
        <p:txBody>
          <a:bodyPr anchor="t" anchorCtr="0" bIns="91425" lIns="91425" rIns="91425" spcFirstLastPara="1" tIns="91425" wrap="square">
            <a:noAutofit/>
          </a:bodyPr>
          <a:p>
            <a:pPr indent="-342900" lvl="0" marL="342900">
              <a:buAutoNum type="arabicPeriod"/>
            </a:pPr>
            <a:r>
              <a:rPr b="1" dirty="0" sz="1800" lang="en-GB" smtClean="0">
                <a:latin typeface="Calibri"/>
                <a:ea typeface="Calibri"/>
                <a:cs typeface="Calibri"/>
                <a:sym typeface="Calibri"/>
              </a:rPr>
              <a:t>Introduction </a:t>
            </a:r>
            <a:r>
              <a:rPr b="1" dirty="0" sz="1800" lang="en-GB">
                <a:latin typeface="Calibri"/>
                <a:ea typeface="Calibri"/>
                <a:cs typeface="Calibri"/>
                <a:sym typeface="Calibri"/>
              </a:rPr>
              <a:t>to </a:t>
            </a:r>
            <a:r>
              <a:rPr b="1" dirty="0" sz="1800" lang="en-GB" err="1">
                <a:latin typeface="Calibri"/>
                <a:ea typeface="Calibri"/>
                <a:cs typeface="Calibri"/>
                <a:sym typeface="Calibri"/>
              </a:rPr>
              <a:t>blockchain</a:t>
            </a:r>
            <a:r>
              <a:rPr b="1" dirty="0" sz="1800" lang="en-GB">
                <a:latin typeface="Calibri"/>
                <a:ea typeface="Calibri"/>
                <a:cs typeface="Calibri"/>
                <a:sym typeface="Calibri"/>
              </a:rPr>
              <a:t> </a:t>
            </a:r>
            <a:r>
              <a:rPr dirty="0" sz="1800" lang="en-GB" err="1">
                <a:latin typeface="Calibri"/>
                <a:ea typeface="Calibri"/>
                <a:cs typeface="Calibri"/>
                <a:sym typeface="Calibri"/>
              </a:rPr>
              <a:t>steganography:Blockchain</a:t>
            </a:r>
            <a:r>
              <a:rPr dirty="0" sz="1800" lang="en-GB">
                <a:latin typeface="Calibri"/>
                <a:ea typeface="Calibri"/>
                <a:cs typeface="Calibri"/>
                <a:sym typeface="Calibri"/>
              </a:rPr>
              <a:t> steganography involves concealing information within the data structure of a </a:t>
            </a:r>
            <a:r>
              <a:rPr dirty="0" sz="1800" lang="en-GB" err="1">
                <a:latin typeface="Calibri"/>
                <a:ea typeface="Calibri"/>
                <a:cs typeface="Calibri"/>
                <a:sym typeface="Calibri"/>
              </a:rPr>
              <a:t>blockchain</a:t>
            </a:r>
            <a:r>
              <a:rPr dirty="0" sz="1800" lang="en-GB">
                <a:latin typeface="Calibri"/>
                <a:ea typeface="Calibri"/>
                <a:cs typeface="Calibri"/>
                <a:sym typeface="Calibri"/>
              </a:rPr>
              <a:t> without altering its integrity or visibility to the casual observer</a:t>
            </a:r>
            <a:r>
              <a:rPr dirty="0" sz="1800" lang="en-GB" smtClean="0">
                <a:latin typeface="Calibri"/>
                <a:ea typeface="Calibri"/>
                <a:cs typeface="Calibri"/>
                <a:sym typeface="Calibri"/>
              </a:rPr>
              <a:t>. </a:t>
            </a:r>
          </a:p>
          <a:p>
            <a:pPr indent="-342900" lvl="0" marL="342900">
              <a:buAutoNum type="arabicPeriod"/>
            </a:pPr>
            <a:r>
              <a:rPr b="1" dirty="0" sz="1800" lang="en-GB" smtClean="0">
                <a:latin typeface="Calibri"/>
                <a:ea typeface="Calibri"/>
                <a:cs typeface="Calibri"/>
                <a:sym typeface="Calibri"/>
              </a:rPr>
              <a:t>.</a:t>
            </a:r>
            <a:r>
              <a:rPr b="1" dirty="0" sz="1800" lang="en-GB">
                <a:latin typeface="Calibri"/>
                <a:ea typeface="Calibri"/>
                <a:cs typeface="Calibri"/>
                <a:sym typeface="Calibri"/>
              </a:rPr>
              <a:t>2. Benefits of </a:t>
            </a:r>
            <a:r>
              <a:rPr b="1" dirty="0" sz="1800" lang="en-GB" err="1">
                <a:latin typeface="Calibri"/>
                <a:ea typeface="Calibri"/>
                <a:cs typeface="Calibri"/>
                <a:sym typeface="Calibri"/>
              </a:rPr>
              <a:t>blockchain</a:t>
            </a:r>
            <a:r>
              <a:rPr b="1" dirty="0" sz="1800" lang="en-GB">
                <a:latin typeface="Calibri"/>
                <a:ea typeface="Calibri"/>
                <a:cs typeface="Calibri"/>
                <a:sym typeface="Calibri"/>
              </a:rPr>
              <a:t> </a:t>
            </a:r>
            <a:r>
              <a:rPr dirty="0" sz="1800" lang="en-GB" err="1">
                <a:latin typeface="Calibri"/>
                <a:ea typeface="Calibri"/>
                <a:cs typeface="Calibri"/>
                <a:sym typeface="Calibri"/>
              </a:rPr>
              <a:t>steganography:Blockchain</a:t>
            </a:r>
            <a:r>
              <a:rPr dirty="0" sz="1800" lang="en-GB">
                <a:latin typeface="Calibri"/>
                <a:ea typeface="Calibri"/>
                <a:cs typeface="Calibri"/>
                <a:sym typeface="Calibri"/>
              </a:rPr>
              <a:t> steganography offers unique advantages for secure communication and data storage. </a:t>
            </a:r>
            <a:endParaRPr dirty="0" sz="1800" lang="en-GB" smtClean="0">
              <a:latin typeface="Calibri"/>
              <a:ea typeface="Calibri"/>
              <a:cs typeface="Calibri"/>
              <a:sym typeface="Calibri"/>
            </a:endParaRPr>
          </a:p>
          <a:p>
            <a:pPr indent="-342900" lvl="0" marL="342900">
              <a:buAutoNum type="arabicPeriod"/>
            </a:pPr>
            <a:r>
              <a:rPr b="1" dirty="0" sz="1800" lang="en-GB" smtClean="0">
                <a:latin typeface="Calibri"/>
                <a:ea typeface="Calibri"/>
                <a:cs typeface="Calibri"/>
                <a:sym typeface="Calibri"/>
              </a:rPr>
              <a:t>3. </a:t>
            </a:r>
            <a:r>
              <a:rPr b="1" dirty="0" sz="1800" lang="en-GB">
                <a:latin typeface="Calibri"/>
                <a:ea typeface="Calibri"/>
                <a:cs typeface="Calibri"/>
                <a:sym typeface="Calibri"/>
              </a:rPr>
              <a:t>Tools and software for </a:t>
            </a:r>
            <a:r>
              <a:rPr b="1" dirty="0" sz="1800" lang="en-GB" err="1">
                <a:latin typeface="Calibri"/>
                <a:ea typeface="Calibri"/>
                <a:cs typeface="Calibri"/>
                <a:sym typeface="Calibri"/>
              </a:rPr>
              <a:t>blockchain</a:t>
            </a:r>
            <a:r>
              <a:rPr b="1" dirty="0" sz="1800" lang="en-GB">
                <a:latin typeface="Calibri"/>
                <a:ea typeface="Calibri"/>
                <a:cs typeface="Calibri"/>
                <a:sym typeface="Calibri"/>
              </a:rPr>
              <a:t> </a:t>
            </a:r>
            <a:r>
              <a:rPr b="1" dirty="0" sz="1800" lang="en-GB" err="1">
                <a:latin typeface="Calibri"/>
                <a:ea typeface="Calibri"/>
                <a:cs typeface="Calibri"/>
                <a:sym typeface="Calibri"/>
              </a:rPr>
              <a:t>steganography</a:t>
            </a:r>
            <a:r>
              <a:rPr dirty="0" sz="1800" lang="en-GB" err="1">
                <a:latin typeface="Calibri"/>
                <a:ea typeface="Calibri"/>
                <a:cs typeface="Calibri"/>
                <a:sym typeface="Calibri"/>
              </a:rPr>
              <a:t>:Several</a:t>
            </a:r>
            <a:r>
              <a:rPr dirty="0" sz="1800" lang="en-GB">
                <a:latin typeface="Calibri"/>
                <a:ea typeface="Calibri"/>
                <a:cs typeface="Calibri"/>
                <a:sym typeface="Calibri"/>
              </a:rPr>
              <a:t> tools and software solutions have emerged to facilitate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allowing users to embed and extract hidden </a:t>
            </a:r>
            <a:r>
              <a:rPr dirty="0" sz="1800" lang="en-GB" smtClean="0">
                <a:latin typeface="Calibri"/>
                <a:ea typeface="Calibri"/>
                <a:cs typeface="Calibri"/>
                <a:sym typeface="Calibri"/>
              </a:rPr>
              <a:t>information.</a:t>
            </a:r>
          </a:p>
          <a:p>
            <a:pPr indent="-342900" lvl="0" marL="342900">
              <a:buAutoNum type="arabicPeriod"/>
            </a:pPr>
            <a:r>
              <a:rPr b="1" dirty="0" sz="1800" lang="en-GB" smtClean="0">
                <a:latin typeface="Calibri"/>
                <a:ea typeface="Calibri"/>
                <a:cs typeface="Calibri"/>
                <a:sym typeface="Calibri"/>
              </a:rPr>
              <a:t> </a:t>
            </a:r>
            <a:r>
              <a:rPr b="1" dirty="0" sz="1800" lang="en-GB">
                <a:latin typeface="Calibri"/>
                <a:ea typeface="Calibri"/>
                <a:cs typeface="Calibri"/>
                <a:sym typeface="Calibri"/>
              </a:rPr>
              <a:t>Best practices for </a:t>
            </a:r>
            <a:r>
              <a:rPr b="1" dirty="0" sz="1800" lang="en-GB" err="1">
                <a:latin typeface="Calibri"/>
                <a:ea typeface="Calibri"/>
                <a:cs typeface="Calibri"/>
                <a:sym typeface="Calibri"/>
              </a:rPr>
              <a:t>blockchain</a:t>
            </a:r>
            <a:r>
              <a:rPr b="1" dirty="0" sz="1800" lang="en-GB">
                <a:latin typeface="Calibri"/>
                <a:ea typeface="Calibri"/>
                <a:cs typeface="Calibri"/>
                <a:sym typeface="Calibri"/>
              </a:rPr>
              <a:t> </a:t>
            </a:r>
            <a:r>
              <a:rPr b="1" dirty="0" sz="1800" lang="en-GB" err="1">
                <a:latin typeface="Calibri"/>
                <a:ea typeface="Calibri"/>
                <a:cs typeface="Calibri"/>
                <a:sym typeface="Calibri"/>
              </a:rPr>
              <a:t>steganography</a:t>
            </a:r>
            <a:r>
              <a:rPr dirty="0" sz="1800" lang="en-GB" err="1">
                <a:latin typeface="Calibri"/>
                <a:ea typeface="Calibri"/>
                <a:cs typeface="Calibri"/>
                <a:sym typeface="Calibri"/>
              </a:rPr>
              <a:t>:To</a:t>
            </a:r>
            <a:r>
              <a:rPr dirty="0" sz="1800" lang="en-GB">
                <a:latin typeface="Calibri"/>
                <a:ea typeface="Calibri"/>
                <a:cs typeface="Calibri"/>
                <a:sym typeface="Calibri"/>
              </a:rPr>
              <a:t> ensure the security and effectiveness of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it is essential to adhere to best </a:t>
            </a:r>
            <a:r>
              <a:rPr dirty="0" sz="1800" lang="en-GB" smtClean="0">
                <a:latin typeface="Calibri"/>
                <a:ea typeface="Calibri"/>
                <a:cs typeface="Calibri"/>
                <a:sym typeface="Calibri"/>
              </a:rPr>
              <a:t>practices.</a:t>
            </a:r>
          </a:p>
          <a:p>
            <a:pPr indent="-342900" lvl="0" marL="342900">
              <a:buAutoNum type="arabicPeriod"/>
            </a:pPr>
            <a:r>
              <a:rPr b="1" dirty="0" sz="1800" lang="en-GB" smtClean="0">
                <a:latin typeface="Calibri"/>
                <a:ea typeface="Calibri"/>
                <a:cs typeface="Calibri"/>
                <a:sym typeface="Calibri"/>
              </a:rPr>
              <a:t>5.Conclusion </a:t>
            </a:r>
            <a:r>
              <a:rPr b="1" dirty="0" sz="1800" lang="en-GB">
                <a:latin typeface="Calibri"/>
                <a:ea typeface="Calibri"/>
                <a:cs typeface="Calibri"/>
                <a:sym typeface="Calibri"/>
              </a:rPr>
              <a:t>and </a:t>
            </a:r>
            <a:r>
              <a:rPr b="1" dirty="0" sz="1800" lang="en-GB" err="1">
                <a:latin typeface="Calibri"/>
                <a:ea typeface="Calibri"/>
                <a:cs typeface="Calibri"/>
                <a:sym typeface="Calibri"/>
              </a:rPr>
              <a:t>summary</a:t>
            </a:r>
            <a:r>
              <a:rPr dirty="0" sz="1800" lang="en-GB" err="1">
                <a:latin typeface="Calibri"/>
                <a:ea typeface="Calibri"/>
                <a:cs typeface="Calibri"/>
                <a:sym typeface="Calibri"/>
              </a:rPr>
              <a:t>:In</a:t>
            </a:r>
            <a:r>
              <a:rPr dirty="0" sz="1800" lang="en-GB">
                <a:latin typeface="Calibri"/>
                <a:ea typeface="Calibri"/>
                <a:cs typeface="Calibri"/>
                <a:sym typeface="Calibri"/>
              </a:rPr>
              <a:t> conclusion,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presents a novel approach to concealing information within the </a:t>
            </a:r>
            <a:r>
              <a:rPr dirty="0" sz="1800" lang="en-GB" err="1">
                <a:latin typeface="Calibri"/>
                <a:ea typeface="Calibri"/>
                <a:cs typeface="Calibri"/>
                <a:sym typeface="Calibri"/>
              </a:rPr>
              <a:t>blockchain</a:t>
            </a:r>
            <a:r>
              <a:rPr dirty="0" sz="1800" lang="en-GB">
                <a:latin typeface="Calibri"/>
                <a:ea typeface="Calibri"/>
                <a:cs typeface="Calibri"/>
                <a:sym typeface="Calibri"/>
              </a:rPr>
              <a:t>, offering unique benefits for secure communication and data storage</a:t>
            </a:r>
            <a:r>
              <a:rPr dirty="0" sz="1800" lang="en-GB" smtClean="0">
                <a:latin typeface="Calibri"/>
                <a:ea typeface="Calibri"/>
                <a:cs typeface="Calibri"/>
                <a:sym typeface="Calibri"/>
              </a:rPr>
              <a:t>..</a:t>
            </a:r>
            <a:endParaRPr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18"/>
        <p:cNvGrpSpPr/>
        <p:nvPr/>
      </p:nvGrpSpPr>
      <p:grpSpPr>
        <a:xfrm>
          <a:off x="0" y="0"/>
          <a:ext cx="0" cy="0"/>
          <a:chOff x="0" y="0"/>
          <a:chExt cx="0" cy="0"/>
        </a:xfrm>
      </p:grpSpPr>
      <p:grpSp>
        <p:nvGrpSpPr>
          <p:cNvPr id="37" name="Google Shape;119;p10"/>
          <p:cNvGrpSpPr/>
          <p:nvPr/>
        </p:nvGrpSpPr>
        <p:grpSpPr>
          <a:xfrm>
            <a:off x="7991475" y="2933700"/>
            <a:ext cx="2762250" cy="3257550"/>
            <a:chOff x="7991475" y="2933700"/>
            <a:chExt cx="2762250" cy="3257550"/>
          </a:xfrm>
        </p:grpSpPr>
        <p:sp>
          <p:nvSpPr>
            <p:cNvPr id="1048649" name="Google Shape;120;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50" name="Google Shape;121;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58" name="Google Shape;122;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1" name="Google Shape;123;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52" name="Google Shape;124;p10"/>
          <p:cNvSpPr txBox="1">
            <a:spLocks noGrp="1"/>
          </p:cNvSpPr>
          <p:nvPr>
            <p:ph type="title"/>
          </p:nvPr>
        </p:nvSpPr>
        <p:spPr>
          <a:xfrm>
            <a:off x="834072" y="575055"/>
            <a:ext cx="56388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5;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26;p10"/>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54" name="Google Shape;127;p10"/>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4</a:t>
            </a:fld>
          </a:p>
        </p:txBody>
      </p:sp>
      <p:sp>
        <p:nvSpPr>
          <p:cNvPr id="1048655" name="Google Shape;128;p10"/>
          <p:cNvSpPr txBox="1"/>
          <p:nvPr/>
        </p:nvSpPr>
        <p:spPr>
          <a:xfrm>
            <a:off x="1082737" y="2463057"/>
            <a:ext cx="5770500" cy="1899300"/>
          </a:xfrm>
          <a:prstGeom prst="rect"/>
          <a:noFill/>
          <a:ln>
            <a:noFill/>
          </a:ln>
        </p:spPr>
        <p:txBody>
          <a:bodyPr anchor="t" anchorCtr="0" bIns="91425" lIns="91425" rIns="91425" spcFirstLastPara="1" tIns="91425" wrap="square">
            <a:noAutofit/>
          </a:bodyPr>
          <a:p>
            <a:pPr lvl="0"/>
            <a:r>
              <a:rPr dirty="0" sz="1800" lang="en-GB">
                <a:latin typeface="Calibri"/>
                <a:ea typeface="Calibri"/>
                <a:cs typeface="Calibri"/>
                <a:sym typeface="Calibri"/>
              </a:rPr>
              <a:t>Developing a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system that seamlessly embeds secret messages within audio files requires expertise in both </a:t>
            </a:r>
            <a:r>
              <a:rPr dirty="0" sz="1800" lang="en-GB" err="1">
                <a:latin typeface="Calibri"/>
                <a:ea typeface="Calibri"/>
                <a:cs typeface="Calibri"/>
                <a:sym typeface="Calibri"/>
              </a:rPr>
              <a:t>blockchain</a:t>
            </a:r>
            <a:r>
              <a:rPr dirty="0" sz="1800" lang="en-GB">
                <a:latin typeface="Calibri"/>
                <a:ea typeface="Calibri"/>
                <a:cs typeface="Calibri"/>
                <a:sym typeface="Calibri"/>
              </a:rPr>
              <a:t> technology and steganography techniques. It's essential to prioritize maintaining high audio quality while ensuring the confidentiality and integrity of the hidden information through robust encryption techniques. This involves careful consideration of compression algorithms, encryption protocols, and embedding methods to achieve the desired outcome effectively.</a:t>
            </a:r>
            <a:endParaRPr dirty="0"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32"/>
        <p:cNvGrpSpPr/>
        <p:nvPr/>
      </p:nvGrpSpPr>
      <p:grpSpPr>
        <a:xfrm>
          <a:off x="0" y="0"/>
          <a:ext cx="0" cy="0"/>
          <a:chOff x="0" y="0"/>
          <a:chExt cx="0" cy="0"/>
        </a:xfrm>
      </p:grpSpPr>
      <p:grpSp>
        <p:nvGrpSpPr>
          <p:cNvPr id="41" name="Google Shape;133;p11"/>
          <p:cNvGrpSpPr/>
          <p:nvPr/>
        </p:nvGrpSpPr>
        <p:grpSpPr>
          <a:xfrm>
            <a:off x="8658225" y="2647950"/>
            <a:ext cx="3533775" cy="3810000"/>
            <a:chOff x="8658225" y="2647950"/>
            <a:chExt cx="3533775" cy="3810000"/>
          </a:xfrm>
        </p:grpSpPr>
        <p:sp>
          <p:nvSpPr>
            <p:cNvPr id="1048658" name="Google Shape;134;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59" name="Google Shape;135;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60" name="Google Shape;136;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60" name="Google Shape;137;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61" name="Google Shape;138;p11"/>
          <p:cNvSpPr txBox="1">
            <a:spLocks noGrp="1"/>
          </p:cNvSpPr>
          <p:nvPr>
            <p:ph type="title"/>
          </p:nvPr>
        </p:nvSpPr>
        <p:spPr>
          <a:xfrm>
            <a:off x="739775" y="829627"/>
            <a:ext cx="5264785" cy="67818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39;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2" name="Google Shape;140;p11"/>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63" name="Google Shape;141;p11"/>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5</a:t>
            </a:fld>
          </a:p>
        </p:txBody>
      </p:sp>
      <p:sp>
        <p:nvSpPr>
          <p:cNvPr id="1048664" name="Google Shape;142;p11"/>
          <p:cNvSpPr txBox="1"/>
          <p:nvPr/>
        </p:nvSpPr>
        <p:spPr>
          <a:xfrm>
            <a:off x="829350" y="2456125"/>
            <a:ext cx="7684500" cy="3276900"/>
          </a:xfrm>
          <a:prstGeom prst="rect"/>
          <a:noFill/>
          <a:ln>
            <a:noFill/>
          </a:ln>
        </p:spPr>
        <p:txBody>
          <a:bodyPr anchor="t" anchorCtr="0" bIns="91425" lIns="91425" rIns="91425" spcFirstLastPara="1" tIns="91425" wrap="square">
            <a:noAutofit/>
          </a:bodyPr>
          <a:p>
            <a:pPr lvl="0">
              <a:buClr>
                <a:schemeClr val="dk1"/>
              </a:buClr>
              <a:buSzPts val="1100"/>
            </a:pPr>
            <a:r>
              <a:rPr dirty="0" sz="1800" lang="en-GB">
                <a:latin typeface="Calibri"/>
                <a:ea typeface="Calibri"/>
                <a:cs typeface="Calibri"/>
                <a:sym typeface="Calibri"/>
              </a:rPr>
              <a:t>The project aims to develop a robust and efficient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system for encrypting and decrypting secret messages within </a:t>
            </a:r>
            <a:r>
              <a:rPr dirty="0" sz="1800" lang="en-GB" err="1">
                <a:latin typeface="Calibri"/>
                <a:ea typeface="Calibri"/>
                <a:cs typeface="Calibri"/>
                <a:sym typeface="Calibri"/>
              </a:rPr>
              <a:t>blockchain</a:t>
            </a:r>
            <a:r>
              <a:rPr dirty="0" sz="1800" lang="en-GB">
                <a:latin typeface="Calibri"/>
                <a:ea typeface="Calibri"/>
                <a:cs typeface="Calibri"/>
                <a:sym typeface="Calibri"/>
              </a:rPr>
              <a:t> transactions or smart contracts. Leveraging advanced cryptographic techniques, the system ensures secure communication by embedding sensitive information within the immutable and decentralized structure of the </a:t>
            </a:r>
            <a:r>
              <a:rPr dirty="0" sz="1800" lang="en-GB" err="1">
                <a:latin typeface="Calibri"/>
                <a:ea typeface="Calibri"/>
                <a:cs typeface="Calibri"/>
                <a:sym typeface="Calibri"/>
              </a:rPr>
              <a:t>blockchain</a:t>
            </a:r>
            <a:r>
              <a:rPr dirty="0" sz="1800" lang="en-GB">
                <a:latin typeface="Calibri"/>
                <a:ea typeface="Calibri"/>
                <a:cs typeface="Calibri"/>
                <a:sym typeface="Calibri"/>
              </a:rPr>
              <a:t>, thereby thwarting unauthorized access and </a:t>
            </a:r>
            <a:r>
              <a:rPr dirty="0" sz="1800" lang="en-GB" err="1">
                <a:latin typeface="Calibri"/>
                <a:ea typeface="Calibri"/>
                <a:cs typeface="Calibri"/>
                <a:sym typeface="Calibri"/>
              </a:rPr>
              <a:t>interception.Through</a:t>
            </a:r>
            <a:r>
              <a:rPr dirty="0" sz="1800" lang="en-GB">
                <a:latin typeface="Calibri"/>
                <a:ea typeface="Calibri"/>
                <a:cs typeface="Calibri"/>
                <a:sym typeface="Calibri"/>
              </a:rPr>
              <a:t> this initiative, the project seeks to deliver a comprehensive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solution that empowers users to securely communicate sensitive information through covert channels within the </a:t>
            </a:r>
            <a:r>
              <a:rPr dirty="0" sz="1800" lang="en-GB" err="1">
                <a:latin typeface="Calibri"/>
                <a:ea typeface="Calibri"/>
                <a:cs typeface="Calibri"/>
                <a:sym typeface="Calibri"/>
              </a:rPr>
              <a:t>blockchain</a:t>
            </a:r>
            <a:r>
              <a:rPr dirty="0" sz="1800" lang="en-GB">
                <a:latin typeface="Calibri"/>
                <a:ea typeface="Calibri"/>
                <a:cs typeface="Calibri"/>
                <a:sym typeface="Calibri"/>
              </a:rPr>
              <a:t>. By combining encryption and steganography techniques, the system offers a powerful tool for protecting privacy and confidentiality in digital communication on the </a:t>
            </a:r>
            <a:r>
              <a:rPr dirty="0" sz="1800" lang="en-GB" err="1">
                <a:latin typeface="Calibri"/>
                <a:ea typeface="Calibri"/>
                <a:cs typeface="Calibri"/>
                <a:sym typeface="Calibri"/>
              </a:rPr>
              <a:t>blockchain</a:t>
            </a:r>
            <a:r>
              <a:rPr dirty="0" sz="1800" lang="en-GB">
                <a:latin typeface="Calibri"/>
                <a:ea typeface="Calibri"/>
                <a:cs typeface="Calibri"/>
                <a:sym typeface="Calibri"/>
              </a:rPr>
              <a:t>.</a:t>
            </a:r>
            <a:endParaRPr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Clr>
                <a:schemeClr val="dk1"/>
              </a:buClr>
              <a:buSzPts val="1100"/>
              <a:buFont typeface="Arial"/>
              <a:buNone/>
            </a:pPr>
            <a:endParaRPr dirty="0" sz="1800">
              <a:latin typeface="Calibri"/>
              <a:ea typeface="Calibri"/>
              <a:cs typeface="Calibri"/>
              <a:sym typeface="Calibri"/>
            </a:endParaRPr>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46"/>
        <p:cNvGrpSpPr/>
        <p:nvPr/>
      </p:nvGrpSpPr>
      <p:grpSpPr>
        <a:xfrm>
          <a:off x="0" y="0"/>
          <a:ext cx="0" cy="0"/>
          <a:chOff x="0" y="0"/>
          <a:chExt cx="0" cy="0"/>
        </a:xfrm>
      </p:grpSpPr>
      <p:sp>
        <p:nvSpPr>
          <p:cNvPr id="1048667" name="Google Shape;147;p12"/>
          <p:cNvSpPr txBox="1">
            <a:spLocks noGrp="1"/>
          </p:cNvSpPr>
          <p:nvPr>
            <p:ph type="title"/>
          </p:nvPr>
        </p:nvSpPr>
        <p:spPr>
          <a:xfrm>
            <a:off x="558165" y="385444"/>
            <a:ext cx="9764395" cy="1122362"/>
          </a:xfrm>
          <a:prstGeom prst="rect"/>
          <a:noFill/>
          <a:ln>
            <a:noFill/>
          </a:ln>
        </p:spPr>
        <p:txBody>
          <a:bodyPr anchor="t" anchorCtr="0" bIns="0" lIns="0" rIns="0" spcFirstLastPara="1" tIns="522850" wrap="square">
            <a:spAutoFit/>
          </a:bodyPr>
          <a:p>
            <a:pPr algn="l" indent="0" lvl="0" marL="153670" rtl="0">
              <a:lnSpc>
                <a:spcPct val="100000"/>
              </a:lnSpc>
              <a:spcBef>
                <a:spcPts val="0"/>
              </a:spcBef>
              <a:spcAft>
                <a:spcPts val="0"/>
              </a:spcAft>
              <a:buNone/>
            </a:pPr>
            <a:r>
              <a:rPr sz="3200" lang="en-US"/>
              <a:t>WHO ARE THE END USERS?</a:t>
            </a:r>
            <a:endParaRPr sz="3200"/>
          </a:p>
        </p:txBody>
      </p:sp>
      <p:pic>
        <p:nvPicPr>
          <p:cNvPr id="2097162" name="Google Shape;148;p12"/>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68" name="Google Shape;149;p12"/>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69" name="Google Shape;150;p12"/>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6</a:t>
            </a:fld>
          </a:p>
        </p:txBody>
      </p:sp>
      <p:sp>
        <p:nvSpPr>
          <p:cNvPr id="1048670" name="Google Shape;151;p12"/>
          <p:cNvSpPr txBox="1"/>
          <p:nvPr/>
        </p:nvSpPr>
        <p:spPr>
          <a:xfrm>
            <a:off x="558165" y="1496069"/>
            <a:ext cx="9322800" cy="4826700"/>
          </a:xfrm>
          <a:prstGeom prst="rect"/>
          <a:noFill/>
          <a:ln>
            <a:noFill/>
          </a:ln>
        </p:spPr>
        <p:txBody>
          <a:bodyPr anchor="t" anchorCtr="0" bIns="91425" lIns="91425" rIns="91425" spcFirstLastPara="1" tIns="91425" wrap="square">
            <a:noAutofit/>
          </a:bodyPr>
          <a:p>
            <a:pPr lvl="0">
              <a:buClr>
                <a:schemeClr val="dk1"/>
              </a:buClr>
              <a:buSzPts val="1100"/>
            </a:pPr>
            <a:r>
              <a:rPr sz="1800" lang="en-GB">
                <a:latin typeface="Calibri"/>
                <a:ea typeface="Calibri"/>
                <a:cs typeface="Calibri"/>
                <a:sym typeface="Calibri"/>
              </a:rPr>
              <a:t>The end users of blockchain steganography can vary widely depending on the context and purpose of its use. Here are some potential end users:Government Agencies: Law enforcement, intelligence agencies, and military organizations may utilize blockchain steganography for covert communication and information sharing, especially when conducting surveillance or espionage operations on the blockchain. By embedding secret messages within blockchain transactions or smart contracts, these agencies can securely exchange sensitive information while minimizing the risk of interception or detection by adversaries.Journalists and Whistleblowers: Individuals working in journalism or advocacy may employ blockchain steganography to securely transmit sensitive information, such as leaked documents or confidential sources, while safeguarding the identity of whistleblowers and sources. By hiding information within the immutable and decentralized structure of the blockchain, journalists and whistleblowers can ensure the confidentiality and integrity of their communications, even in the face of censorship or surveillance.</a:t>
            </a:r>
            <a:endParaRPr dirty="0"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55"/>
        <p:cNvGrpSpPr/>
        <p:nvPr/>
      </p:nvGrpSpPr>
      <p:grpSpPr>
        <a:xfrm>
          <a:off x="0" y="0"/>
          <a:ext cx="0" cy="0"/>
          <a:chOff x="0" y="0"/>
          <a:chExt cx="0" cy="0"/>
        </a:xfrm>
      </p:grpSpPr>
      <p:pic>
        <p:nvPicPr>
          <p:cNvPr id="2097163" name="Google Shape;156;p13"/>
          <p:cNvPicPr preferRelativeResize="0">
            <a:picLocks/>
          </p:cNvPicPr>
          <p:nvPr/>
        </p:nvPicPr>
        <p:blipFill rotWithShape="1">
          <a:blip xmlns:r="http://schemas.openxmlformats.org/officeDocument/2006/relationships" r:embed="rId1">
            <a:alphaModFix/>
          </a:blip>
          <a:srcRect/>
          <a:stretch>
            <a:fillRect/>
          </a:stretch>
        </p:blipFill>
        <p:spPr>
          <a:xfrm>
            <a:off x="123825" y="2019300"/>
            <a:ext cx="2695574" cy="3248025"/>
          </a:xfrm>
          <a:prstGeom prst="rect"/>
          <a:noFill/>
          <a:ln>
            <a:noFill/>
          </a:ln>
        </p:spPr>
      </p:pic>
      <p:sp>
        <p:nvSpPr>
          <p:cNvPr id="1048673" name="Google Shape;157;p13"/>
          <p:cNvSpPr txBox="1">
            <a:spLocks noGrp="1"/>
          </p:cNvSpPr>
          <p:nvPr>
            <p:ph type="title"/>
          </p:nvPr>
        </p:nvSpPr>
        <p:spPr>
          <a:xfrm>
            <a:off x="558175" y="385450"/>
            <a:ext cx="5679300" cy="1599000"/>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600" lang="en-US"/>
              <a:t>YOUR SOLUTION AND ITS VALUE PROPOSITION</a:t>
            </a:r>
            <a:endParaRPr sz="3600"/>
          </a:p>
        </p:txBody>
      </p:sp>
      <p:pic>
        <p:nvPicPr>
          <p:cNvPr id="2097164" name="Google Shape;158;p1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74" name="Google Shape;159;p13"/>
          <p:cNvSpPr txBox="1"/>
          <p:nvPr/>
        </p:nvSpPr>
        <p:spPr>
          <a:xfrm>
            <a:off x="739775" y="6473337"/>
            <a:ext cx="1798955" cy="19177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75" name="Google Shape;160;p13"/>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7</a:t>
            </a:fld>
          </a:p>
        </p:txBody>
      </p:sp>
      <p:sp>
        <p:nvSpPr>
          <p:cNvPr id="1048676" name="Google Shape;161;p13"/>
          <p:cNvSpPr txBox="1"/>
          <p:nvPr/>
        </p:nvSpPr>
        <p:spPr>
          <a:xfrm>
            <a:off x="2946175" y="2108150"/>
            <a:ext cx="7162500" cy="4451100"/>
          </a:xfrm>
          <a:prstGeom prst="rect"/>
          <a:noFill/>
          <a:ln>
            <a:noFill/>
          </a:ln>
        </p:spPr>
        <p:txBody>
          <a:bodyPr anchor="t" anchorCtr="0" bIns="91425" lIns="91425" rIns="91425" spcFirstLastPara="1" tIns="91425" wrap="square">
            <a:noAutofit/>
          </a:bodyPr>
          <a:p>
            <a:pPr lvl="0"/>
            <a:r>
              <a:rPr b="1" dirty="0" sz="1800" lang="en-GB">
                <a:latin typeface="Calibri"/>
                <a:ea typeface="Calibri"/>
                <a:cs typeface="Calibri"/>
                <a:sym typeface="Calibri"/>
              </a:rPr>
              <a:t>Our Solution</a:t>
            </a:r>
            <a:r>
              <a:rPr dirty="0" sz="1800" lang="en-GB">
                <a:latin typeface="Calibri"/>
                <a:ea typeface="Calibri"/>
                <a:cs typeface="Calibri"/>
                <a:sym typeface="Calibri"/>
              </a:rPr>
              <a:t>: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with </a:t>
            </a:r>
            <a:r>
              <a:rPr dirty="0" sz="1800" lang="en-GB" err="1">
                <a:latin typeface="Calibri"/>
                <a:ea typeface="Calibri"/>
                <a:cs typeface="Calibri"/>
                <a:sym typeface="Calibri"/>
              </a:rPr>
              <a:t>EncryptionOur</a:t>
            </a:r>
            <a:r>
              <a:rPr dirty="0" sz="1800" lang="en-GB">
                <a:latin typeface="Calibri"/>
                <a:ea typeface="Calibri"/>
                <a:cs typeface="Calibri"/>
                <a:sym typeface="Calibri"/>
              </a:rPr>
              <a:t> solution introduces an innovative approach to secure communication through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combined with robust encryption techniques. By embedding confidential messages within the distributed ledger of the </a:t>
            </a:r>
            <a:r>
              <a:rPr dirty="0" sz="1800" lang="en-GB" err="1">
                <a:latin typeface="Calibri"/>
                <a:ea typeface="Calibri"/>
                <a:cs typeface="Calibri"/>
                <a:sym typeface="Calibri"/>
              </a:rPr>
              <a:t>blockchain</a:t>
            </a:r>
            <a:r>
              <a:rPr dirty="0" sz="1800" lang="en-GB">
                <a:latin typeface="Calibri"/>
                <a:ea typeface="Calibri"/>
                <a:cs typeface="Calibri"/>
                <a:sym typeface="Calibri"/>
              </a:rPr>
              <a:t>, our system ensures the confidentiality and integrity of hidden information while enabling covert communication channels</a:t>
            </a:r>
            <a:r>
              <a:rPr dirty="0" sz="1800" lang="en-GB" smtClean="0">
                <a:latin typeface="Calibri"/>
                <a:ea typeface="Calibri"/>
                <a:cs typeface="Calibri"/>
                <a:sym typeface="Calibri"/>
              </a:rPr>
              <a:t>.</a:t>
            </a:r>
          </a:p>
          <a:p>
            <a:pPr lvl="0"/>
            <a:endParaRPr dirty="0" sz="1800" lang="en-GB" smtClean="0">
              <a:latin typeface="Calibri"/>
              <a:ea typeface="Calibri"/>
              <a:cs typeface="Calibri"/>
              <a:sym typeface="Calibri"/>
            </a:endParaRPr>
          </a:p>
          <a:p>
            <a:pPr lvl="0"/>
            <a:r>
              <a:rPr b="1" dirty="0" sz="1800" lang="en-GB" smtClean="0">
                <a:latin typeface="Calibri"/>
                <a:ea typeface="Calibri"/>
                <a:cs typeface="Calibri"/>
                <a:sym typeface="Calibri"/>
              </a:rPr>
              <a:t>Value </a:t>
            </a:r>
            <a:r>
              <a:rPr b="1" dirty="0" sz="1800" lang="en-GB">
                <a:latin typeface="Calibri"/>
                <a:ea typeface="Calibri"/>
                <a:cs typeface="Calibri"/>
                <a:sym typeface="Calibri"/>
              </a:rPr>
              <a:t>Proposition</a:t>
            </a:r>
            <a:r>
              <a:rPr b="1" dirty="0" sz="1800" lang="en-GB" smtClean="0">
                <a:latin typeface="Calibri"/>
                <a:ea typeface="Calibri"/>
                <a:cs typeface="Calibri"/>
                <a:sym typeface="Calibri"/>
              </a:rPr>
              <a:t>:</a:t>
            </a:r>
          </a:p>
          <a:p>
            <a:pPr lvl="0"/>
            <a:endParaRPr dirty="0" sz="1800" lang="en-GB">
              <a:latin typeface="Calibri"/>
              <a:ea typeface="Calibri"/>
              <a:cs typeface="Calibri"/>
              <a:sym typeface="Calibri"/>
            </a:endParaRPr>
          </a:p>
          <a:p>
            <a:pPr lvl="0"/>
            <a:r>
              <a:rPr b="1" dirty="0" sz="1800" lang="en-GB" smtClean="0">
                <a:latin typeface="Calibri"/>
                <a:ea typeface="Calibri"/>
                <a:cs typeface="Calibri"/>
                <a:sym typeface="Calibri"/>
              </a:rPr>
              <a:t>Enhanced </a:t>
            </a:r>
            <a:r>
              <a:rPr b="1" dirty="0" sz="1800" lang="en-GB">
                <a:latin typeface="Calibri"/>
                <a:ea typeface="Calibri"/>
                <a:cs typeface="Calibri"/>
                <a:sym typeface="Calibri"/>
              </a:rPr>
              <a:t>Security</a:t>
            </a:r>
            <a:r>
              <a:rPr dirty="0" sz="1800" lang="en-GB">
                <a:latin typeface="Calibri"/>
                <a:ea typeface="Calibri"/>
                <a:cs typeface="Calibri"/>
                <a:sym typeface="Calibri"/>
              </a:rPr>
              <a:t>: Our integration of encryption and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ensures a high level of security, safeguarding sensitive information from unauthorized access, interception, and tampering within the immutable and decentralized structure of the </a:t>
            </a:r>
            <a:r>
              <a:rPr dirty="0" sz="1800" lang="en-GB" err="1">
                <a:latin typeface="Calibri"/>
                <a:ea typeface="Calibri"/>
                <a:cs typeface="Calibri"/>
                <a:sym typeface="Calibri"/>
              </a:rPr>
              <a:t>blockchain</a:t>
            </a:r>
            <a:r>
              <a:rPr dirty="0" sz="1800" lang="en-GB" smtClean="0">
                <a:latin typeface="Calibri"/>
                <a:ea typeface="Calibri"/>
                <a:cs typeface="Calibri"/>
                <a:sym typeface="Calibri"/>
              </a:rPr>
              <a:t>.</a:t>
            </a:r>
          </a:p>
          <a:p>
            <a:pPr lvl="0"/>
            <a:r>
              <a:rPr b="1" dirty="0" sz="1800" lang="en-GB" smtClean="0">
                <a:latin typeface="Calibri"/>
                <a:ea typeface="Calibri"/>
                <a:cs typeface="Calibri"/>
                <a:sym typeface="Calibri"/>
              </a:rPr>
              <a:t>Covert </a:t>
            </a:r>
            <a:r>
              <a:rPr b="1" dirty="0" sz="1800" lang="en-GB">
                <a:latin typeface="Calibri"/>
                <a:ea typeface="Calibri"/>
                <a:cs typeface="Calibri"/>
                <a:sym typeface="Calibri"/>
              </a:rPr>
              <a:t>Communication</a:t>
            </a:r>
            <a:r>
              <a:rPr dirty="0" sz="1800" lang="en-GB">
                <a:latin typeface="Calibri"/>
                <a:ea typeface="Calibri"/>
                <a:cs typeface="Calibri"/>
                <a:sym typeface="Calibri"/>
              </a:rPr>
              <a:t>: Users can communicate discreetly by embedding messages within </a:t>
            </a:r>
            <a:r>
              <a:rPr dirty="0" sz="1800" lang="en-GB" err="1">
                <a:latin typeface="Calibri"/>
                <a:ea typeface="Calibri"/>
                <a:cs typeface="Calibri"/>
                <a:sym typeface="Calibri"/>
              </a:rPr>
              <a:t>blockchain</a:t>
            </a:r>
            <a:r>
              <a:rPr dirty="0" sz="1800" lang="en-GB">
                <a:latin typeface="Calibri"/>
                <a:ea typeface="Calibri"/>
                <a:cs typeface="Calibri"/>
                <a:sym typeface="Calibri"/>
              </a:rPr>
              <a:t> transactions or smart contracts, enabling covert transmission of confidential information without detection</a:t>
            </a:r>
            <a:r>
              <a:rPr dirty="0" sz="1800" lang="en-GB" smtClean="0">
                <a:latin typeface="Calibri"/>
                <a:ea typeface="Calibri"/>
                <a:cs typeface="Calibri"/>
                <a:sym typeface="Calibri"/>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65"/>
        <p:cNvGrpSpPr/>
        <p:nvPr/>
      </p:nvGrpSpPr>
      <p:grpSpPr>
        <a:xfrm>
          <a:off x="0" y="0"/>
          <a:ext cx="0" cy="0"/>
          <a:chOff x="0" y="0"/>
          <a:chExt cx="0" cy="0"/>
        </a:xfrm>
      </p:grpSpPr>
      <p:pic>
        <p:nvPicPr>
          <p:cNvPr id="2097165"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123825" y="2019300"/>
            <a:ext cx="2695574" cy="3248025"/>
          </a:xfrm>
          <a:prstGeom prst="rect"/>
          <a:noFill/>
          <a:ln>
            <a:noFill/>
          </a:ln>
        </p:spPr>
      </p:pic>
      <p:sp>
        <p:nvSpPr>
          <p:cNvPr id="1048679" name="Google Shape;167;p14"/>
          <p:cNvSpPr txBox="1">
            <a:spLocks noGrp="1"/>
          </p:cNvSpPr>
          <p:nvPr>
            <p:ph type="title"/>
          </p:nvPr>
        </p:nvSpPr>
        <p:spPr>
          <a:xfrm>
            <a:off x="514675" y="341950"/>
            <a:ext cx="5679300" cy="1599000"/>
          </a:xfrm>
          <a:prstGeom prst="rect"/>
          <a:noFill/>
          <a:ln>
            <a:noFill/>
          </a:ln>
        </p:spPr>
        <p:txBody>
          <a:bodyPr anchor="t" anchorCtr="0" bIns="0" lIns="0" rIns="0" spcFirstLastPara="1" tIns="485775" wrap="square">
            <a:spAutoFit/>
          </a:bodyPr>
          <a:p>
            <a:pPr algn="l" indent="0" lvl="0" marL="12700" rtl="0">
              <a:lnSpc>
                <a:spcPct val="100000"/>
              </a:lnSpc>
              <a:spcBef>
                <a:spcPts val="0"/>
              </a:spcBef>
              <a:spcAft>
                <a:spcPts val="0"/>
              </a:spcAft>
              <a:buNone/>
            </a:pPr>
            <a:r>
              <a:rPr sz="3600" lang="en-US"/>
              <a:t>YOUR SOLUTION AND ITS VALUE PROPOSITION</a:t>
            </a:r>
            <a:endParaRPr sz="3600"/>
          </a:p>
        </p:txBody>
      </p:sp>
      <p:pic>
        <p:nvPicPr>
          <p:cNvPr id="2097166" name="Google Shape;168;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0" name="Google Shape;169;p14"/>
          <p:cNvSpPr txBox="1"/>
          <p:nvPr/>
        </p:nvSpPr>
        <p:spPr>
          <a:xfrm>
            <a:off x="739775" y="6473337"/>
            <a:ext cx="1799100" cy="176400"/>
          </a:xfrm>
          <a:prstGeom prst="rect"/>
          <a:noFill/>
          <a:ln>
            <a:noFill/>
          </a:ln>
        </p:spPr>
        <p:txBody>
          <a:bodyPr anchor="t" anchorCtr="0" bIns="0" lIns="0" rIns="0" spcFirstLastPara="1" tIns="6975" wrap="square">
            <a:spAutoFit/>
          </a:bodyPr>
          <a:p>
            <a:pPr algn="l" indent="0" lvl="0" marL="12700" rtl="0">
              <a:lnSpc>
                <a:spcPct val="100000"/>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81" name="Google Shape;170;p14"/>
          <p:cNvSpPr txBox="1">
            <a:spLocks noGrp="1"/>
          </p:cNvSpPr>
          <p:nvPr>
            <p:ph type="sldNum" idx="12"/>
          </p:nvPr>
        </p:nvSpPr>
        <p:spPr>
          <a:xfrm>
            <a:off x="11277218" y="6473337"/>
            <a:ext cx="241200" cy="176400"/>
          </a:xfrm>
          <a:prstGeom prst="rect"/>
          <a:noFill/>
          <a:ln>
            <a:noFill/>
          </a:ln>
        </p:spPr>
        <p:txBody>
          <a:bodyPr anchor="t" anchorCtr="0" bIns="0" lIns="0" rIns="0" spcFirstLastPara="1" tIns="6975" wrap="square">
            <a:spAutoFit/>
          </a:bodyPr>
          <a:p>
            <a:pPr algn="l" indent="0" lvl="0" marL="114300" rtl="0">
              <a:lnSpc>
                <a:spcPct val="100000"/>
              </a:lnSpc>
              <a:spcBef>
                <a:spcPts val="0"/>
              </a:spcBef>
              <a:spcAft>
                <a:spcPts val="0"/>
              </a:spcAft>
              <a:buNone/>
            </a:pPr>
            <a:fld id="{00000000-1234-1234-1234-123412341234}" type="slidenum">
              <a:rPr lang="en-US"/>
              <a:t>8</a:t>
            </a:fld>
          </a:p>
        </p:txBody>
      </p:sp>
      <p:sp>
        <p:nvSpPr>
          <p:cNvPr id="1048682" name="Google Shape;171;p14"/>
          <p:cNvSpPr txBox="1"/>
          <p:nvPr/>
        </p:nvSpPr>
        <p:spPr>
          <a:xfrm>
            <a:off x="2307102" y="2019300"/>
            <a:ext cx="7522348" cy="4248099"/>
          </a:xfrm>
          <a:prstGeom prst="rect"/>
          <a:noFill/>
          <a:ln>
            <a:noFill/>
          </a:ln>
        </p:spPr>
        <p:txBody>
          <a:bodyPr anchor="t" anchorCtr="0" bIns="91425" lIns="91425" rIns="91425" spcFirstLastPara="1" tIns="91425" wrap="square">
            <a:noAutofit/>
          </a:bodyPr>
          <a:p>
            <a:pPr lvl="0"/>
            <a:r>
              <a:rPr b="1" dirty="0" sz="1800" lang="en-GB">
                <a:latin typeface="Calibri"/>
                <a:ea typeface="Calibri"/>
                <a:cs typeface="Calibri"/>
                <a:sym typeface="Calibri"/>
              </a:rPr>
              <a:t>Privacy Protection</a:t>
            </a:r>
            <a:r>
              <a:rPr dirty="0" sz="1800" lang="en-GB">
                <a:latin typeface="Calibri"/>
                <a:ea typeface="Calibri"/>
                <a:cs typeface="Calibri"/>
                <a:sym typeface="Calibri"/>
              </a:rPr>
              <a:t>: Our solution enables individuals and organizations to protect their privacy by securely exchanging sensitive information through covert channels within the </a:t>
            </a:r>
            <a:r>
              <a:rPr dirty="0" sz="1800" lang="en-GB" err="1">
                <a:latin typeface="Calibri"/>
                <a:ea typeface="Calibri"/>
                <a:cs typeface="Calibri"/>
                <a:sym typeface="Calibri"/>
              </a:rPr>
              <a:t>blockchain</a:t>
            </a:r>
            <a:r>
              <a:rPr dirty="0" sz="1800" lang="en-GB">
                <a:latin typeface="Calibri"/>
                <a:ea typeface="Calibri"/>
                <a:cs typeface="Calibri"/>
                <a:sym typeface="Calibri"/>
              </a:rPr>
              <a:t>, reducing the risk of exposure to adversaries.</a:t>
            </a:r>
          </a:p>
          <a:p>
            <a:pPr lvl="0"/>
            <a:r>
              <a:rPr b="1" dirty="0" sz="1800" lang="en-GB">
                <a:latin typeface="Calibri"/>
                <a:ea typeface="Calibri"/>
                <a:cs typeface="Calibri"/>
                <a:sym typeface="Calibri"/>
              </a:rPr>
              <a:t>Versatile Applications</a:t>
            </a:r>
            <a:r>
              <a:rPr dirty="0" sz="1800" lang="en-GB">
                <a:latin typeface="Calibri"/>
                <a:ea typeface="Calibri"/>
                <a:cs typeface="Calibri"/>
                <a:sym typeface="Calibri"/>
              </a:rPr>
              <a:t>: Our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system caters to a diverse range of applications across industries such as finance, supply chain management, healthcare, and legal, empowering users to securely share information in various contexts on the </a:t>
            </a:r>
            <a:r>
              <a:rPr dirty="0" sz="1800" lang="en-GB" err="1">
                <a:latin typeface="Calibri"/>
                <a:ea typeface="Calibri"/>
                <a:cs typeface="Calibri"/>
                <a:sym typeface="Calibri"/>
              </a:rPr>
              <a:t>blockchain</a:t>
            </a:r>
            <a:r>
              <a:rPr dirty="0" sz="1800" lang="en-GB">
                <a:latin typeface="Calibri"/>
                <a:ea typeface="Calibri"/>
                <a:cs typeface="Calibri"/>
                <a:sym typeface="Calibri"/>
              </a:rPr>
              <a:t>.</a:t>
            </a:r>
          </a:p>
          <a:p>
            <a:pPr lvl="0"/>
            <a:r>
              <a:rPr b="1" dirty="0" sz="1800" lang="en-GB">
                <a:latin typeface="Calibri"/>
                <a:ea typeface="Calibri"/>
                <a:cs typeface="Calibri"/>
                <a:sym typeface="Calibri"/>
              </a:rPr>
              <a:t>Compliance and Regulation</a:t>
            </a:r>
            <a:r>
              <a:rPr dirty="0" sz="1800" lang="en-GB">
                <a:latin typeface="Calibri"/>
                <a:ea typeface="Calibri"/>
                <a:cs typeface="Calibri"/>
                <a:sym typeface="Calibri"/>
              </a:rPr>
              <a:t>: Our solution assists organizations in complying with regulatory requirements and standards related to data protection and privacy within the </a:t>
            </a:r>
            <a:r>
              <a:rPr dirty="0" sz="1800" lang="en-GB" err="1">
                <a:latin typeface="Calibri"/>
                <a:ea typeface="Calibri"/>
                <a:cs typeface="Calibri"/>
                <a:sym typeface="Calibri"/>
              </a:rPr>
              <a:t>blockchain</a:t>
            </a:r>
            <a:r>
              <a:rPr dirty="0" sz="1800" lang="en-GB">
                <a:latin typeface="Calibri"/>
                <a:ea typeface="Calibri"/>
                <a:cs typeface="Calibri"/>
                <a:sym typeface="Calibri"/>
              </a:rPr>
              <a:t> ecosystem, providing a secure and auditable communication platform for confidential information exchange within </a:t>
            </a:r>
            <a:r>
              <a:rPr dirty="0" sz="1800" lang="en-GB" err="1">
                <a:latin typeface="Calibri"/>
                <a:ea typeface="Calibri"/>
                <a:cs typeface="Calibri"/>
                <a:sym typeface="Calibri"/>
              </a:rPr>
              <a:t>blockchain</a:t>
            </a:r>
            <a:r>
              <a:rPr dirty="0" sz="1800" lang="en-GB">
                <a:latin typeface="Calibri"/>
                <a:ea typeface="Calibri"/>
                <a:cs typeface="Calibri"/>
                <a:sym typeface="Calibri"/>
              </a:rPr>
              <a:t> transactions or smart contracts.</a:t>
            </a:r>
          </a:p>
          <a:p>
            <a:pPr algn="l" indent="0" lvl="0" marL="0" rtl="0">
              <a:spcBef>
                <a:spcPts val="0"/>
              </a:spcBef>
              <a:spcAft>
                <a:spcPts val="0"/>
              </a:spcAft>
              <a:buNone/>
            </a:pPr>
            <a:endParaRPr dirty="0"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75"/>
        <p:cNvGrpSpPr/>
        <p:nvPr/>
      </p:nvGrpSpPr>
      <p:grpSpPr>
        <a:xfrm>
          <a:off x="0" y="0"/>
          <a:ext cx="0" cy="0"/>
          <a:chOff x="0" y="0"/>
          <a:chExt cx="0" cy="0"/>
        </a:xfrm>
      </p:grpSpPr>
      <p:sp>
        <p:nvSpPr>
          <p:cNvPr id="1048685" name="Google Shape;176;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48686" name="Google Shape;177;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87" name="Google Shape;178;p1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rtl="0">
              <a:spcBef>
                <a:spcPts val="0"/>
              </a:spcBef>
              <a:spcAft>
                <a:spcPts val="0"/>
              </a:spcAft>
              <a:buNone/>
            </a:pPr>
          </a:p>
        </p:txBody>
      </p:sp>
      <p:sp>
        <p:nvSpPr>
          <p:cNvPr id="1048688" name="Google Shape;179;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rtl="0">
              <a:spcBef>
                <a:spcPts val="0"/>
              </a:spcBef>
              <a:spcAft>
                <a:spcPts val="0"/>
              </a:spcAft>
              <a:buNone/>
            </a:pPr>
          </a:p>
        </p:txBody>
      </p:sp>
      <p:pic>
        <p:nvPicPr>
          <p:cNvPr id="2097167" name="Google Shape;180;p15"/>
          <p:cNvPicPr preferRelativeResize="0">
            <a:picLocks/>
          </p:cNvPicPr>
          <p:nvPr/>
        </p:nvPicPr>
        <p:blipFill rotWithShape="1">
          <a:blip xmlns:r="http://schemas.openxmlformats.org/officeDocument/2006/relationships" r:embed="rId1">
            <a:alphaModFix/>
          </a:blip>
          <a:srcRect/>
          <a:stretch>
            <a:fillRect/>
          </a:stretch>
        </p:blipFill>
        <p:spPr>
          <a:xfrm>
            <a:off x="66675" y="3381373"/>
            <a:ext cx="2466975" cy="3419475"/>
          </a:xfrm>
          <a:prstGeom prst="rect"/>
          <a:noFill/>
          <a:ln>
            <a:noFill/>
          </a:ln>
        </p:spPr>
      </p:pic>
      <p:sp>
        <p:nvSpPr>
          <p:cNvPr id="1048689" name="Google Shape;181;p15"/>
          <p:cNvSpPr txBox="1">
            <a:spLocks noGrp="1"/>
          </p:cNvSpPr>
          <p:nvPr>
            <p:ph type="title"/>
          </p:nvPr>
        </p:nvSpPr>
        <p:spPr>
          <a:xfrm>
            <a:off x="558165" y="385444"/>
            <a:ext cx="9764395" cy="1122362"/>
          </a:xfrm>
          <a:prstGeom prst="rect"/>
          <a:noFill/>
          <a:ln>
            <a:noFill/>
          </a:ln>
        </p:spPr>
        <p:txBody>
          <a:bodyPr anchor="t" anchorCtr="0" bIns="0" lIns="0" rIns="0" spcFirstLastPara="1" tIns="286000" wrap="square">
            <a:spAutoFit/>
          </a:bodyPr>
          <a:p>
            <a:pPr algn="l" indent="0" lvl="0" marL="193675" rtl="0">
              <a:lnSpc>
                <a:spcPct val="100000"/>
              </a:lnSpc>
              <a:spcBef>
                <a:spcPts val="0"/>
              </a:spcBef>
              <a:spcAft>
                <a:spcPts val="0"/>
              </a:spcAft>
              <a:buNone/>
            </a:pPr>
            <a:r>
              <a:rPr sz="4250" lang="en-US"/>
              <a:t>THE WOW IN YOUR SOLUTION</a:t>
            </a:r>
            <a:endParaRPr sz="4250"/>
          </a:p>
        </p:txBody>
      </p:sp>
      <p:sp>
        <p:nvSpPr>
          <p:cNvPr id="1048690" name="Google Shape;182;p15"/>
          <p:cNvSpPr txBox="1">
            <a:spLocks noGrp="1"/>
          </p:cNvSpPr>
          <p:nvPr>
            <p:ph type="sldNum" idx="12"/>
          </p:nvPr>
        </p:nvSpPr>
        <p:spPr>
          <a:xfrm>
            <a:off x="11277218" y="6473337"/>
            <a:ext cx="241300"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9</a:t>
            </a:fld>
          </a:p>
        </p:txBody>
      </p:sp>
      <p:sp>
        <p:nvSpPr>
          <p:cNvPr id="1048691" name="Google Shape;183;p15"/>
          <p:cNvSpPr txBox="1"/>
          <p:nvPr/>
        </p:nvSpPr>
        <p:spPr>
          <a:xfrm>
            <a:off x="2533650" y="1935040"/>
            <a:ext cx="6176700" cy="2711400"/>
          </a:xfrm>
          <a:prstGeom prst="rect"/>
          <a:noFill/>
          <a:ln>
            <a:noFill/>
          </a:ln>
        </p:spPr>
        <p:txBody>
          <a:bodyPr anchor="t" anchorCtr="0" bIns="91425" lIns="91425" rIns="91425" spcFirstLastPara="1" tIns="91425" wrap="square">
            <a:noAutofit/>
          </a:bodyPr>
          <a:p>
            <a:pPr lvl="0"/>
            <a:r>
              <a:rPr b="1" dirty="0" sz="1800" lang="en-GB">
                <a:latin typeface="Calibri"/>
                <a:ea typeface="Calibri"/>
                <a:cs typeface="Calibri"/>
                <a:sym typeface="Calibri"/>
              </a:rPr>
              <a:t>Real-Time Processing and </a:t>
            </a:r>
            <a:r>
              <a:rPr b="1" dirty="0" sz="1800" lang="en-GB" err="1">
                <a:latin typeface="Calibri"/>
                <a:ea typeface="Calibri"/>
                <a:cs typeface="Calibri"/>
                <a:sym typeface="Calibri"/>
              </a:rPr>
              <a:t>Efficiency:</a:t>
            </a:r>
            <a:r>
              <a:rPr dirty="0" sz="1800" lang="en-GB" err="1">
                <a:latin typeface="Calibri"/>
                <a:ea typeface="Calibri"/>
                <a:cs typeface="Calibri"/>
                <a:sym typeface="Calibri"/>
              </a:rPr>
              <a:t>We're</a:t>
            </a:r>
            <a:r>
              <a:rPr b="1" dirty="0" sz="1800" lang="en-GB">
                <a:latin typeface="Calibri"/>
                <a:ea typeface="Calibri"/>
                <a:cs typeface="Calibri"/>
                <a:sym typeface="Calibri"/>
              </a:rPr>
              <a:t> </a:t>
            </a:r>
            <a:r>
              <a:rPr dirty="0" sz="1800" lang="en-GB">
                <a:latin typeface="Calibri"/>
                <a:ea typeface="Calibri"/>
                <a:cs typeface="Calibri"/>
                <a:sym typeface="Calibri"/>
              </a:rPr>
              <a:t>excited to introduce real-time processing capabilities to our </a:t>
            </a:r>
            <a:r>
              <a:rPr dirty="0" sz="1800" lang="en-GB" err="1">
                <a:latin typeface="Calibri"/>
                <a:ea typeface="Calibri"/>
                <a:cs typeface="Calibri"/>
                <a:sym typeface="Calibri"/>
              </a:rPr>
              <a:t>blockchain</a:t>
            </a:r>
            <a:r>
              <a:rPr dirty="0" sz="1800" lang="en-GB">
                <a:latin typeface="Calibri"/>
                <a:ea typeface="Calibri"/>
                <a:cs typeface="Calibri"/>
                <a:sym typeface="Calibri"/>
              </a:rPr>
              <a:t> steganography system, enabling users to embed and extract hidden messages with remarkable speed and efficiency. With this advancement, our project streamlines the encryption and decryption process, making it effortless and seamless for users to securely communicate through covert channels within the </a:t>
            </a:r>
            <a:r>
              <a:rPr dirty="0" sz="1800" lang="en-GB" err="1">
                <a:latin typeface="Calibri"/>
                <a:ea typeface="Calibri"/>
                <a:cs typeface="Calibri"/>
                <a:sym typeface="Calibri"/>
              </a:rPr>
              <a:t>blockchain.Our</a:t>
            </a:r>
            <a:r>
              <a:rPr dirty="0" sz="1800" lang="en-GB">
                <a:latin typeface="Calibri"/>
                <a:ea typeface="Calibri"/>
                <a:cs typeface="Calibri"/>
                <a:sym typeface="Calibri"/>
              </a:rPr>
              <a:t> system utilizes advanced algorithms and optimized protocols to ensure rapid and efficient embedding and extraction of hidden messages within </a:t>
            </a:r>
            <a:r>
              <a:rPr dirty="0" sz="1800" lang="en-GB" err="1">
                <a:latin typeface="Calibri"/>
                <a:ea typeface="Calibri"/>
                <a:cs typeface="Calibri"/>
                <a:sym typeface="Calibri"/>
              </a:rPr>
              <a:t>blockchain</a:t>
            </a:r>
            <a:r>
              <a:rPr dirty="0" sz="1800" lang="en-GB">
                <a:latin typeface="Calibri"/>
                <a:ea typeface="Calibri"/>
                <a:cs typeface="Calibri"/>
                <a:sym typeface="Calibri"/>
              </a:rPr>
              <a:t> transactions or smart contracts. By leveraging parallel processing and distributed computing, we minimize latency and maximize throughput, enabling users to transmit and receive confidential information in real-</a:t>
            </a:r>
            <a:r>
              <a:rPr dirty="0" sz="1800" lang="en-GB" err="1">
                <a:latin typeface="Calibri"/>
                <a:ea typeface="Calibri"/>
                <a:cs typeface="Calibri"/>
                <a:sym typeface="Calibri"/>
              </a:rPr>
              <a:t>time.Moreover</a:t>
            </a:r>
            <a:r>
              <a:rPr dirty="0" sz="1800" lang="en-GB">
                <a:latin typeface="Calibri"/>
                <a:ea typeface="Calibri"/>
                <a:cs typeface="Calibri"/>
                <a:sym typeface="Calibri"/>
              </a:rPr>
              <a:t>, our user-friendly interface simplifies the encryption and decryption procedures, eliminating the need for complex configurations or technical </a:t>
            </a:r>
            <a:r>
              <a:rPr dirty="0" sz="1800" lang="en-GB" smtClean="0">
                <a:latin typeface="Calibri"/>
                <a:ea typeface="Calibri"/>
                <a:cs typeface="Calibri"/>
                <a:sym typeface="Calibri"/>
              </a:rPr>
              <a:t>expertise</a:t>
            </a:r>
            <a:endParaRPr dirty="0"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user54</dc:creator>
  <cp:lastModifiedBy>user54</cp:lastModifiedBy>
  <dcterms:created xsi:type="dcterms:W3CDTF">2024-04-01T06:19:16Z</dcterms:created>
  <dcterms:modified xsi:type="dcterms:W3CDTF">2024-04-01T06:19:16Z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e36d6816d5a64b03a7b1836d8e67ee5b</vt:lpwstr>
  </property>
</Properties>
</file>