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3"/>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68" r:id="rId15"/>
    <p:sldId id="2146847062" r:id="rId16"/>
    <p:sldId id="2146847061" r:id="rId17"/>
    <p:sldId id="2146847055" r:id="rId18"/>
    <p:sldId id="2146847059" r:id="rId19"/>
    <p:sldId id="2146847069" r:id="rId20"/>
    <p:sldId id="2146847070"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522C5-0B34-8239-4EE4-793E8B6C05A9}" v="255" dt="2025-07-01T09:33:34.532"/>
    <p1510:client id="{D7F1B23C-5E68-AC61-D210-0912C84FE76E}" v="44" dt="2025-07-01T09:37:32.263"/>
    <p1510:client id="{D894958A-9A7A-283B-0ADF-D9632CD88E74}" v="14" dt="2025-07-01T10:57:4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31-07-2025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7/31/2025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7/31/2025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7/31/2025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7/31/2025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7/31/2025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7/31/2025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7/31/2025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7/31/2025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7/31/2025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7/31/2025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a:cs typeface="Arial"/>
              </a:rPr>
              <a:t>Travel ai agent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Student name :Jithin James</a:t>
            </a:r>
          </a:p>
          <a:p>
            <a:r>
              <a:rPr lang="en-US" sz="2000" b="1" dirty="0">
                <a:solidFill>
                  <a:schemeClr val="accent1">
                    <a:lumMod val="75000"/>
                  </a:schemeClr>
                </a:solidFill>
                <a:latin typeface="Arial"/>
                <a:cs typeface="Arial"/>
              </a:rPr>
              <a:t>College Name :Amal Jyothi College of Engineering</a:t>
            </a:r>
          </a:p>
          <a:p>
            <a:r>
              <a:rPr lang="en-US" sz="2000" b="1" dirty="0">
                <a:solidFill>
                  <a:schemeClr val="accent1">
                    <a:lumMod val="75000"/>
                  </a:schemeClr>
                </a:solidFill>
                <a:latin typeface="Arial"/>
                <a:cs typeface="Arial"/>
              </a:rPr>
              <a:t>Department : MCA</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6" name="Picture 5">
            <a:extLst>
              <a:ext uri="{FF2B5EF4-FFF2-40B4-BE49-F238E27FC236}">
                <a16:creationId xmlns:a16="http://schemas.microsoft.com/office/drawing/2014/main" id="{7FEA9171-1A74-D397-3C1E-6F112CE0FD9C}"/>
              </a:ext>
            </a:extLst>
          </p:cNvPr>
          <p:cNvPicPr>
            <a:picLocks noChangeAspect="1"/>
          </p:cNvPicPr>
          <p:nvPr/>
        </p:nvPicPr>
        <p:blipFill>
          <a:blip r:embed="rId2"/>
          <a:stretch>
            <a:fillRect/>
          </a:stretch>
        </p:blipFill>
        <p:spPr>
          <a:xfrm>
            <a:off x="4539448" y="1668370"/>
            <a:ext cx="7071360" cy="4025555"/>
          </a:xfrm>
          <a:prstGeom prst="rect">
            <a:avLst/>
          </a:prstGeom>
        </p:spPr>
      </p:pic>
      <p:sp>
        <p:nvSpPr>
          <p:cNvPr id="8" name="TextBox 7">
            <a:extLst>
              <a:ext uri="{FF2B5EF4-FFF2-40B4-BE49-F238E27FC236}">
                <a16:creationId xmlns:a16="http://schemas.microsoft.com/office/drawing/2014/main" id="{FD8FE0E6-B280-27F9-1A90-1C54795EB6DE}"/>
              </a:ext>
            </a:extLst>
          </p:cNvPr>
          <p:cNvSpPr txBox="1"/>
          <p:nvPr/>
        </p:nvSpPr>
        <p:spPr>
          <a:xfrm>
            <a:off x="416600" y="1998378"/>
            <a:ext cx="3890224" cy="3365537"/>
          </a:xfrm>
          <a:prstGeom prst="rect">
            <a:avLst/>
          </a:prstGeom>
          <a:noFill/>
        </p:spPr>
        <p:txBody>
          <a:bodyPr wrap="square">
            <a:spAutoFit/>
          </a:bodyPr>
          <a:lstStyle/>
          <a:p>
            <a:pPr>
              <a:lnSpc>
                <a:spcPct val="150000"/>
              </a:lnSpc>
            </a:pPr>
            <a:r>
              <a:rPr lang="en-US" dirty="0"/>
              <a:t>This screen from IBM </a:t>
            </a:r>
            <a:r>
              <a:rPr lang="en-US" dirty="0" err="1"/>
              <a:t>watsonx</a:t>
            </a:r>
            <a:r>
              <a:rPr lang="en-US" dirty="0"/>
              <a:t> Agent Lab demonstrates an AI Travel Planner Agent powered by the Granite model using </a:t>
            </a:r>
            <a:r>
              <a:rPr lang="en-US" dirty="0" err="1"/>
              <a:t>LangGraph</a:t>
            </a:r>
            <a:r>
              <a:rPr lang="en-US" dirty="0"/>
              <a:t> and </a:t>
            </a:r>
            <a:r>
              <a:rPr lang="en-US" dirty="0" err="1"/>
              <a:t>ReAct</a:t>
            </a:r>
            <a:r>
              <a:rPr lang="en-US" dirty="0"/>
              <a:t>, which intelligently responds to user travel queries by generating a personalized 2-day itinerary in Kerala based on the provided budget.</a:t>
            </a:r>
            <a:endParaRPr lang="en-IN" dirty="0"/>
          </a:p>
        </p:txBody>
      </p:sp>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pic>
        <p:nvPicPr>
          <p:cNvPr id="8" name="Picture 7">
            <a:extLst>
              <a:ext uri="{FF2B5EF4-FFF2-40B4-BE49-F238E27FC236}">
                <a16:creationId xmlns:a16="http://schemas.microsoft.com/office/drawing/2014/main" id="{01051C9F-377A-8B67-DD3C-1E36D4156A0B}"/>
              </a:ext>
            </a:extLst>
          </p:cNvPr>
          <p:cNvPicPr>
            <a:picLocks noChangeAspect="1"/>
          </p:cNvPicPr>
          <p:nvPr/>
        </p:nvPicPr>
        <p:blipFill>
          <a:blip r:embed="rId2"/>
          <a:stretch>
            <a:fillRect/>
          </a:stretch>
        </p:blipFill>
        <p:spPr>
          <a:xfrm>
            <a:off x="4405996" y="1645919"/>
            <a:ext cx="7484251" cy="3941065"/>
          </a:xfrm>
          <a:prstGeom prst="rect">
            <a:avLst/>
          </a:prstGeom>
        </p:spPr>
      </p:pic>
      <p:sp>
        <p:nvSpPr>
          <p:cNvPr id="9" name="TextBox 8">
            <a:extLst>
              <a:ext uri="{FF2B5EF4-FFF2-40B4-BE49-F238E27FC236}">
                <a16:creationId xmlns:a16="http://schemas.microsoft.com/office/drawing/2014/main" id="{C786F6D6-A6D0-3A28-E7AB-AA63F722D920}"/>
              </a:ext>
            </a:extLst>
          </p:cNvPr>
          <p:cNvSpPr txBox="1"/>
          <p:nvPr/>
        </p:nvSpPr>
        <p:spPr>
          <a:xfrm>
            <a:off x="301753" y="2890164"/>
            <a:ext cx="3968496" cy="1288045"/>
          </a:xfrm>
          <a:prstGeom prst="rect">
            <a:avLst/>
          </a:prstGeom>
          <a:noFill/>
        </p:spPr>
        <p:txBody>
          <a:bodyPr wrap="square" rtlCol="0">
            <a:spAutoFit/>
          </a:bodyPr>
          <a:lstStyle/>
          <a:p>
            <a:pPr>
              <a:lnSpc>
                <a:spcPct val="150000"/>
              </a:lnSpc>
            </a:pPr>
            <a:r>
              <a:rPr lang="en-US" dirty="0"/>
              <a:t>'</a:t>
            </a:r>
            <a:r>
              <a:rPr lang="en-US" dirty="0" err="1"/>
              <a:t>Travel_Planner_Agent</a:t>
            </a:r>
            <a:r>
              <a:rPr lang="en-US" dirty="0"/>
              <a:t>' being deployed and initializing within the IBM </a:t>
            </a:r>
            <a:r>
              <a:rPr lang="en-US" dirty="0" err="1"/>
              <a:t>Watsonx</a:t>
            </a:r>
            <a:r>
              <a:rPr lang="en-US" dirty="0"/>
              <a:t> platform.</a:t>
            </a:r>
            <a:endParaRPr lang="en-IN" dirty="0"/>
          </a:p>
        </p:txBody>
      </p:sp>
    </p:spTree>
    <p:extLst>
      <p:ext uri="{BB962C8B-B14F-4D97-AF65-F5344CB8AC3E}">
        <p14:creationId xmlns:p14="http://schemas.microsoft.com/office/powerpoint/2010/main" val="1126302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305435" indent="-305435"/>
            <a:r>
              <a:rPr lang="en-US" sz="2800" dirty="0"/>
              <a:t>The agent can generate personalized travel plans, recommend destinations, and suggest real-time itinerary adjustments.</a:t>
            </a:r>
          </a:p>
          <a:p>
            <a:pPr marL="305435" indent="-305435"/>
            <a:r>
              <a:rPr lang="en-US" sz="2800" dirty="0">
                <a:solidFill>
                  <a:srgbClr val="404040"/>
                </a:solidFill>
                <a:latin typeface="Calibri"/>
                <a:ea typeface="Calibri"/>
                <a:cs typeface="Calibri"/>
              </a:rPr>
              <a:t>It saves time by automating tasks like booking, weather checks, and transport/accommodation planning.</a:t>
            </a:r>
            <a:endParaRPr lang="en-IN" sz="2800" dirty="0">
              <a:solidFill>
                <a:srgbClr val="404040"/>
              </a:solidFill>
              <a:latin typeface="Calibri"/>
              <a:ea typeface="Calibri"/>
              <a:cs typeface="Calibri"/>
            </a:endParaRPr>
          </a:p>
          <a:p>
            <a:pPr marL="305435" indent="-305435"/>
            <a:r>
              <a:rPr lang="en-US" sz="2800" dirty="0">
                <a:solidFill>
                  <a:srgbClr val="404040"/>
                </a:solidFill>
                <a:latin typeface="Calibri"/>
                <a:ea typeface="Calibri"/>
                <a:cs typeface="Calibri"/>
              </a:rPr>
              <a:t>Travel Planner Agents enhance convenience, personalization, and flexibility, transforming the way users experience travel.</a:t>
            </a:r>
            <a:endParaRPr lang="en-US" sz="2800" dirty="0">
              <a:latin typeface="Calibri"/>
              <a:ea typeface="Calibri"/>
              <a:cs typeface="Calibri"/>
            </a:endParaRPr>
          </a:p>
        </p:txBody>
      </p:sp>
    </p:spTree>
    <p:extLst>
      <p:ext uri="{BB962C8B-B14F-4D97-AF65-F5344CB8AC3E}">
        <p14:creationId xmlns:p14="http://schemas.microsoft.com/office/powerpoint/2010/main" val="42338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https://github.com/jithin55/Travel-Planner-AI-Agent</a:t>
            </a:r>
          </a:p>
        </p:txBody>
      </p:sp>
    </p:spTree>
    <p:extLst>
      <p:ext uri="{BB962C8B-B14F-4D97-AF65-F5344CB8AC3E}">
        <p14:creationId xmlns:p14="http://schemas.microsoft.com/office/powerpoint/2010/main" val="2230664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sz="2800" dirty="0"/>
              <a:t>Integration with IoT (e.g., smart wearables, hotel systems)</a:t>
            </a:r>
          </a:p>
          <a:p>
            <a:pPr marL="305435" indent="-305435"/>
            <a:r>
              <a:rPr lang="en-US" sz="2800" dirty="0"/>
              <a:t>Advanced personalization using travel history and behavior</a:t>
            </a:r>
          </a:p>
          <a:p>
            <a:pPr marL="305435" indent="-305435"/>
            <a:r>
              <a:rPr lang="en-US" sz="2800" dirty="0"/>
              <a:t>Voice-enabled trip planning and real-time interaction</a:t>
            </a:r>
          </a:p>
          <a:p>
            <a:pPr marL="305435" indent="-305435"/>
            <a:r>
              <a:rPr lang="en-US" sz="2800" dirty="0"/>
              <a:t>AI-powered budget optimization and offer tracking</a:t>
            </a:r>
          </a:p>
          <a:p>
            <a:pPr marL="305435" indent="-305435"/>
            <a:r>
              <a:rPr lang="en-US" sz="2800" dirty="0"/>
              <a:t>Multilingual support for travel conversations and content</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F69E66E2-11D4-E6B3-9636-AB163DD76384}"/>
              </a:ext>
            </a:extLst>
          </p:cNvPr>
          <p:cNvPicPr>
            <a:picLocks noGrp="1" noChangeAspect="1"/>
          </p:cNvPicPr>
          <p:nvPr>
            <p:ph idx="1"/>
          </p:nvPr>
        </p:nvPicPr>
        <p:blipFill>
          <a:blip r:embed="rId2"/>
          <a:stretch>
            <a:fillRect/>
          </a:stretch>
        </p:blipFill>
        <p:spPr>
          <a:xfrm>
            <a:off x="2965925" y="1576070"/>
            <a:ext cx="6260150" cy="4673600"/>
          </a:xfrm>
        </p:spPr>
      </p:pic>
    </p:spTree>
    <p:extLst>
      <p:ext uri="{BB962C8B-B14F-4D97-AF65-F5344CB8AC3E}">
        <p14:creationId xmlns:p14="http://schemas.microsoft.com/office/powerpoint/2010/main" val="384733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DBA3AE-1FD2-AC67-4A42-595BF36AB1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CB8493-F8B9-106E-16BE-D2AB570BA9DA}"/>
              </a:ext>
            </a:extLst>
          </p:cNvPr>
          <p:cNvSpPr>
            <a:spLocks noGrp="1"/>
          </p:cNvSpPr>
          <p:nvPr>
            <p:ph type="title"/>
          </p:nvPr>
        </p:nvSpPr>
        <p:spPr/>
        <p:txBody>
          <a:bodyPr/>
          <a:lstStyle/>
          <a:p>
            <a:r>
              <a:rPr lang="en-IN" dirty="0">
                <a:solidFill>
                  <a:schemeClr val="accent1"/>
                </a:solidFill>
              </a:rPr>
              <a:t>IBM Certifications</a:t>
            </a:r>
          </a:p>
        </p:txBody>
      </p:sp>
      <p:pic>
        <p:nvPicPr>
          <p:cNvPr id="7" name="Content Placeholder 6">
            <a:extLst>
              <a:ext uri="{FF2B5EF4-FFF2-40B4-BE49-F238E27FC236}">
                <a16:creationId xmlns:a16="http://schemas.microsoft.com/office/drawing/2014/main" id="{D1D07A45-1399-BAF5-EE52-BB8DBA3FFF55}"/>
              </a:ext>
            </a:extLst>
          </p:cNvPr>
          <p:cNvPicPr>
            <a:picLocks noGrp="1" noChangeAspect="1"/>
          </p:cNvPicPr>
          <p:nvPr>
            <p:ph idx="1"/>
          </p:nvPr>
        </p:nvPicPr>
        <p:blipFill>
          <a:blip r:embed="rId2"/>
          <a:stretch>
            <a:fillRect/>
          </a:stretch>
        </p:blipFill>
        <p:spPr>
          <a:xfrm>
            <a:off x="2978184" y="1482244"/>
            <a:ext cx="6235632" cy="4673600"/>
          </a:xfrm>
        </p:spPr>
      </p:pic>
    </p:spTree>
    <p:extLst>
      <p:ext uri="{BB962C8B-B14F-4D97-AF65-F5344CB8AC3E}">
        <p14:creationId xmlns:p14="http://schemas.microsoft.com/office/powerpoint/2010/main" val="40929405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80B9B4-C80A-77E6-DCDB-D6024A8EE2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AFBCA5-2776-6B3D-DC08-94F6187AEB3B}"/>
              </a:ext>
            </a:extLst>
          </p:cNvPr>
          <p:cNvSpPr>
            <a:spLocks noGrp="1"/>
          </p:cNvSpPr>
          <p:nvPr>
            <p:ph type="title"/>
          </p:nvPr>
        </p:nvSpPr>
        <p:spPr/>
        <p:txBody>
          <a:bodyPr/>
          <a:lstStyle/>
          <a:p>
            <a:r>
              <a:rPr lang="en-IN" dirty="0">
                <a:solidFill>
                  <a:schemeClr val="accent1"/>
                </a:solidFill>
              </a:rPr>
              <a:t>IBM Certifications</a:t>
            </a:r>
          </a:p>
        </p:txBody>
      </p:sp>
      <p:pic>
        <p:nvPicPr>
          <p:cNvPr id="6" name="Content Placeholder 5">
            <a:extLst>
              <a:ext uri="{FF2B5EF4-FFF2-40B4-BE49-F238E27FC236}">
                <a16:creationId xmlns:a16="http://schemas.microsoft.com/office/drawing/2014/main" id="{0456D927-B622-36D4-93DC-454EE00B928A}"/>
              </a:ext>
            </a:extLst>
          </p:cNvPr>
          <p:cNvPicPr>
            <a:picLocks noGrp="1" noChangeAspect="1"/>
          </p:cNvPicPr>
          <p:nvPr>
            <p:ph idx="1"/>
          </p:nvPr>
        </p:nvPicPr>
        <p:blipFill>
          <a:blip r:embed="rId2"/>
          <a:stretch>
            <a:fillRect/>
          </a:stretch>
        </p:blipFill>
        <p:spPr>
          <a:xfrm>
            <a:off x="2506930" y="1365758"/>
            <a:ext cx="7178140" cy="4673600"/>
          </a:xfrm>
        </p:spPr>
      </p:pic>
    </p:spTree>
    <p:extLst>
      <p:ext uri="{BB962C8B-B14F-4D97-AF65-F5344CB8AC3E}">
        <p14:creationId xmlns:p14="http://schemas.microsoft.com/office/powerpoint/2010/main" val="3681119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1"/>
            <a:ext cx="11029615" cy="5451267"/>
          </a:xfrm>
        </p:spPr>
        <p:txBody>
          <a:bodyPr>
            <a:normAutofit fontScale="70000" lnSpcReduction="20000"/>
          </a:bodyPr>
          <a:lstStyle/>
          <a:p>
            <a:pPr marL="0" indent="0">
              <a:buNone/>
            </a:pPr>
            <a:r>
              <a:rPr lang="en-US" sz="2800" dirty="0"/>
              <a:t>Travel planning can be complex and time-consuming due to numerous options, constraints, and real-time factors.  </a:t>
            </a:r>
          </a:p>
          <a:p>
            <a:pPr marL="0" indent="0">
              <a:buNone/>
            </a:pPr>
            <a:r>
              <a:rPr lang="en-US" sz="2800" dirty="0"/>
              <a:t>The challenge is to develop an AI-powered Travel Planner Agent that helps users plan trips intelligently by:  </a:t>
            </a:r>
          </a:p>
          <a:p>
            <a:pPr marL="0" indent="0">
              <a:buNone/>
            </a:pPr>
            <a:r>
              <a:rPr lang="en-US" sz="2800" dirty="0"/>
              <a:t>- Understanding user preferences and constraints  </a:t>
            </a:r>
          </a:p>
          <a:p>
            <a:pPr marL="0" indent="0">
              <a:buNone/>
            </a:pPr>
            <a:r>
              <a:rPr lang="en-US" sz="2800" dirty="0"/>
              <a:t>- Recommending destinations and activities  </a:t>
            </a:r>
          </a:p>
          <a:p>
            <a:pPr marL="0" indent="0">
              <a:buNone/>
            </a:pPr>
            <a:r>
              <a:rPr lang="en-US" sz="2800" dirty="0"/>
              <a:t>- Managing bookings and updates  </a:t>
            </a:r>
          </a:p>
          <a:p>
            <a:pPr marL="0" indent="0">
              <a:buNone/>
            </a:pPr>
            <a:r>
              <a:rPr lang="en-US" sz="2800" dirty="0"/>
              <a:t>Manual planning often lacks personalization, is inefficient, and fails to adapt to real-time changes.</a:t>
            </a:r>
          </a:p>
          <a:p>
            <a:pPr marL="0" indent="0">
              <a:buNone/>
            </a:pPr>
            <a:r>
              <a:rPr lang="en-US" sz="2800" b="1" dirty="0"/>
              <a:t>Proposed Solution:</a:t>
            </a:r>
            <a:br>
              <a:rPr lang="en-US" sz="2800" dirty="0"/>
            </a:br>
            <a:r>
              <a:rPr lang="en-US" sz="2800" dirty="0"/>
              <a:t>An AI Travel Planner Agent that leverages real-time data, Natural Language Processing (NLP), and intelligent recommendation algorithms to assist users in planning personalized trips. It helps users by suggesting destinations, creating tailored itineraries, recommending transport and accommodations, integrating weather and map services, managing bookings, and dynamically adapting travel plans based on preferences and real-time updates.</a:t>
            </a:r>
          </a:p>
          <a:p>
            <a:pPr marL="0" indent="0">
              <a:buNone/>
            </a:pPr>
            <a:br>
              <a:rPr lang="en-US" sz="2800" dirty="0">
                <a:latin typeface="Calibri"/>
                <a:ea typeface="Calibri"/>
                <a:cs typeface="Calibri"/>
              </a:rPr>
            </a:br>
            <a:endParaRPr lang="en-US" sz="1100" dirty="0">
              <a:solidFill>
                <a:srgbClr val="404040"/>
              </a:solidFill>
              <a:latin typeface="Calibri"/>
              <a:ea typeface="Calibri"/>
              <a:cs typeface="Calibri"/>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9"/>
            <a:ext cx="11613485" cy="4060694"/>
          </a:xfrm>
        </p:spPr>
        <p:txBody>
          <a:bodyPr vert="horz" lIns="91440" tIns="45720" rIns="91440" bIns="45720" rtlCol="0" anchor="ctr">
            <a:noAutofit/>
          </a:bodyPr>
          <a:lstStyle/>
          <a:p>
            <a:pPr marL="0" indent="0">
              <a:buNone/>
            </a:pPr>
            <a:r>
              <a:rPr lang="en-US" sz="2800" dirty="0">
                <a:solidFill>
                  <a:srgbClr val="000000"/>
                </a:solidFill>
                <a:latin typeface="Calibri"/>
                <a:ea typeface="Calibri"/>
                <a:cs typeface="Calibri"/>
              </a:rPr>
              <a:t>IBM cloud lite services</a:t>
            </a:r>
          </a:p>
          <a:p>
            <a:pPr marL="0" indent="0">
              <a:buNone/>
            </a:pPr>
            <a:r>
              <a:rPr lang="en-US" sz="2800" dirty="0">
                <a:solidFill>
                  <a:srgbClr val="000000"/>
                </a:solidFill>
                <a:latin typeface="Calibri"/>
                <a:ea typeface="Calibri"/>
                <a:cs typeface="Calibri"/>
              </a:rPr>
              <a:t>Natural Language Processing (NLP)</a:t>
            </a:r>
          </a:p>
          <a:p>
            <a:pPr marL="0" indent="0">
              <a:buNone/>
            </a:pPr>
            <a:r>
              <a:rPr lang="en-US" sz="2800" dirty="0">
                <a:solidFill>
                  <a:srgbClr val="000000"/>
                </a:solidFill>
                <a:latin typeface="Calibri"/>
                <a:ea typeface="Calibri"/>
                <a:cs typeface="Calibri"/>
              </a:rPr>
              <a:t>IBM Granite model</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a:xfrm>
            <a:off x="581192" y="1302026"/>
            <a:ext cx="11029615" cy="3727174"/>
          </a:xfrm>
        </p:spPr>
        <p:txBody>
          <a:bodyPr/>
          <a:lstStyle/>
          <a:p>
            <a:pPr marL="305435" indent="-305435"/>
            <a:r>
              <a:rPr lang="en-IN" dirty="0"/>
              <a:t>IBM Cloud Watsonx AI Studio</a:t>
            </a:r>
          </a:p>
          <a:p>
            <a:pPr marL="305435" indent="-305435"/>
            <a:r>
              <a:rPr lang="en-IN" dirty="0"/>
              <a:t>IBM Cloud </a:t>
            </a:r>
            <a:r>
              <a:rPr lang="en-IN" dirty="0" err="1"/>
              <a:t>Watsonx</a:t>
            </a:r>
            <a:r>
              <a:rPr lang="en-IN" dirty="0"/>
              <a:t> AI runtime</a:t>
            </a:r>
          </a:p>
          <a:p>
            <a:pPr marL="305435" indent="-305435"/>
            <a:r>
              <a:rPr lang="en-IN" dirty="0"/>
              <a:t>IBM Cloud Agent Lab</a:t>
            </a:r>
          </a:p>
          <a:p>
            <a:pPr marL="305435" indent="-305435"/>
            <a:r>
              <a:rPr lang="en-IN" dirty="0"/>
              <a:t>IBM Granite foundation model</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70000" lnSpcReduction="20000"/>
          </a:bodyPr>
          <a:lstStyle/>
          <a:p>
            <a:pPr marL="0" indent="0" algn="just">
              <a:buNone/>
            </a:pPr>
            <a:r>
              <a:rPr lang="en-US" sz="2800" dirty="0"/>
              <a:t>This agent will transform the way users plan their trips by providing real-time, AI-powered travel guidance. It reduces planning time, adapts to user preferences, and ensures a stress-free travel experience by integrating essential services and data into a single smart assistant.</a:t>
            </a:r>
          </a:p>
          <a:p>
            <a:pPr marL="0" indent="0">
              <a:buNone/>
            </a:pPr>
            <a:r>
              <a:rPr lang="en-US" sz="2800" b="1" dirty="0"/>
              <a:t>Unique features:</a:t>
            </a:r>
            <a:endParaRPr lang="en-US" sz="2800" dirty="0"/>
          </a:p>
          <a:p>
            <a:r>
              <a:rPr lang="en-US" sz="2800" dirty="0"/>
              <a:t>Destination suggestions based on interests, budget, and time</a:t>
            </a:r>
          </a:p>
          <a:p>
            <a:r>
              <a:rPr lang="en-US" sz="2800" dirty="0"/>
              <a:t>Dynamic itinerary generation with optimized scheduling</a:t>
            </a:r>
          </a:p>
          <a:p>
            <a:r>
              <a:rPr lang="en-US" sz="2800" dirty="0"/>
              <a:t>Integration with live weather, maps, and local guides</a:t>
            </a:r>
          </a:p>
          <a:p>
            <a:r>
              <a:rPr lang="en-US" sz="2800" dirty="0"/>
              <a:t>Personalized transport and accommodation recommendations</a:t>
            </a:r>
          </a:p>
          <a:p>
            <a:r>
              <a:rPr lang="en-US" sz="2800" dirty="0"/>
              <a:t>Real-time alerts for delays, cancellations, and traffic conditions</a:t>
            </a:r>
          </a:p>
          <a:p>
            <a:r>
              <a:rPr lang="en-US" sz="2800" dirty="0"/>
              <a:t>Intelligent re-routing and plan adjustments on the go</a:t>
            </a:r>
          </a:p>
          <a:p>
            <a:r>
              <a:rPr lang="en-US" sz="2800" dirty="0"/>
              <a:t>Centralized booking management and travel support</a:t>
            </a:r>
          </a:p>
          <a:p>
            <a:r>
              <a:rPr lang="en-US" sz="2800" dirty="0"/>
              <a:t>Voice/chat-based interface for seamless interaction</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305435" indent="-305435"/>
            <a:endParaRPr lang="en-IN" sz="2800" dirty="0">
              <a:latin typeface="Calibri"/>
              <a:ea typeface="+mn-lt"/>
              <a:cs typeface="+mn-lt"/>
            </a:endParaRPr>
          </a:p>
          <a:p>
            <a:pPr marL="305435" indent="-305435"/>
            <a:r>
              <a:rPr lang="en-IN" sz="2800" dirty="0">
                <a:latin typeface="Calibri"/>
                <a:ea typeface="+mn-lt"/>
                <a:cs typeface="+mn-lt"/>
              </a:rPr>
              <a:t>Tourists</a:t>
            </a:r>
          </a:p>
          <a:p>
            <a:pPr marL="305435" indent="-305435"/>
            <a:r>
              <a:rPr lang="en-IN" sz="2800" dirty="0"/>
              <a:t>Travel Agencies and Agents</a:t>
            </a:r>
          </a:p>
          <a:p>
            <a:pPr marL="305435" indent="-305435"/>
            <a:r>
              <a:rPr lang="en-IN" sz="2800" dirty="0">
                <a:latin typeface="Calibri"/>
                <a:ea typeface="+mn-lt"/>
                <a:cs typeface="+mn-lt"/>
              </a:rPr>
              <a:t>Academic Researchers</a:t>
            </a:r>
          </a:p>
          <a:p>
            <a:pPr marL="305435" indent="-305435"/>
            <a:r>
              <a:rPr lang="en-IN" sz="2800" dirty="0"/>
              <a:t>Business Travelers</a:t>
            </a:r>
            <a:endParaRPr lang="en-IN" sz="2800" dirty="0">
              <a:latin typeface="Calibri"/>
              <a:ea typeface="+mn-lt"/>
              <a:cs typeface="+mn-lt"/>
            </a:endParaRPr>
          </a:p>
          <a:p>
            <a:pPr marL="305435" indent="-305435"/>
            <a:endParaRPr lang="en-IN" sz="2800" dirty="0">
              <a:latin typeface="Calibri"/>
              <a:ea typeface="+mn-lt"/>
              <a:cs typeface="+mn-lt"/>
            </a:endParaRPr>
          </a:p>
          <a:p>
            <a:pPr marL="305435" indent="-305435"/>
            <a:endParaRPr lang="en-IN" sz="2800" dirty="0">
              <a:latin typeface="Calibri"/>
              <a:ea typeface="+mn-lt"/>
              <a:cs typeface="+mn-lt"/>
            </a:endParaRP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8" name="Picture 7">
            <a:extLst>
              <a:ext uri="{FF2B5EF4-FFF2-40B4-BE49-F238E27FC236}">
                <a16:creationId xmlns:a16="http://schemas.microsoft.com/office/drawing/2014/main" id="{4A449CCA-EC38-4B39-E224-702FA426DC46}"/>
              </a:ext>
            </a:extLst>
          </p:cNvPr>
          <p:cNvPicPr>
            <a:picLocks noChangeAspect="1"/>
          </p:cNvPicPr>
          <p:nvPr/>
        </p:nvPicPr>
        <p:blipFill>
          <a:blip r:embed="rId2"/>
          <a:stretch>
            <a:fillRect/>
          </a:stretch>
        </p:blipFill>
        <p:spPr>
          <a:xfrm>
            <a:off x="4910328" y="1515034"/>
            <a:ext cx="6303673" cy="4090238"/>
          </a:xfrm>
          <a:prstGeom prst="rect">
            <a:avLst/>
          </a:prstGeom>
        </p:spPr>
      </p:pic>
      <p:sp>
        <p:nvSpPr>
          <p:cNvPr id="9" name="TextBox 8">
            <a:extLst>
              <a:ext uri="{FF2B5EF4-FFF2-40B4-BE49-F238E27FC236}">
                <a16:creationId xmlns:a16="http://schemas.microsoft.com/office/drawing/2014/main" id="{398B3B27-58A6-42C6-8CB0-9E5E3D4EEE22}"/>
              </a:ext>
            </a:extLst>
          </p:cNvPr>
          <p:cNvSpPr txBox="1"/>
          <p:nvPr/>
        </p:nvSpPr>
        <p:spPr>
          <a:xfrm>
            <a:off x="512064" y="2551836"/>
            <a:ext cx="3968496" cy="2534540"/>
          </a:xfrm>
          <a:prstGeom prst="rect">
            <a:avLst/>
          </a:prstGeom>
          <a:noFill/>
        </p:spPr>
        <p:txBody>
          <a:bodyPr wrap="square" rtlCol="0">
            <a:spAutoFit/>
          </a:bodyPr>
          <a:lstStyle/>
          <a:p>
            <a:pPr>
              <a:lnSpc>
                <a:spcPct val="150000"/>
              </a:lnSpc>
            </a:pPr>
            <a:r>
              <a:rPr lang="en-US" dirty="0"/>
              <a:t>This screen in IBM watsonx.ai allows users to select and compare foundation models (like Granite, LLaMA, or Mistral) for building AI agents based on their specific task requirements.</a:t>
            </a:r>
            <a:endParaRPr lang="en-IN" dirty="0"/>
          </a:p>
        </p:txBody>
      </p:sp>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4" name="Content Placeholder 3">
            <a:extLst>
              <a:ext uri="{FF2B5EF4-FFF2-40B4-BE49-F238E27FC236}">
                <a16:creationId xmlns:a16="http://schemas.microsoft.com/office/drawing/2014/main" id="{60009FB5-7633-D48F-4E8A-A70B238E67CE}"/>
              </a:ext>
            </a:extLst>
          </p:cNvPr>
          <p:cNvSpPr>
            <a:spLocks noGrp="1"/>
          </p:cNvSpPr>
          <p:nvPr>
            <p:ph idx="1"/>
          </p:nvPr>
        </p:nvSpPr>
        <p:spPr/>
        <p:txBody>
          <a:bodyPr/>
          <a:lstStyle/>
          <a:p>
            <a:pPr marL="0" indent="0">
              <a:lnSpc>
                <a:spcPct val="100000"/>
              </a:lnSpc>
              <a:buNone/>
            </a:pPr>
            <a:r>
              <a:rPr lang="en-US" dirty="0"/>
              <a:t>This screen in IBM </a:t>
            </a:r>
            <a:r>
              <a:rPr lang="en-US" dirty="0" err="1"/>
              <a:t>watsonx</a:t>
            </a:r>
            <a:r>
              <a:rPr lang="en-US" dirty="0"/>
              <a:t> Agent Lab</a:t>
            </a:r>
          </a:p>
          <a:p>
            <a:pPr marL="0" indent="0">
              <a:lnSpc>
                <a:spcPct val="100000"/>
              </a:lnSpc>
              <a:buNone/>
            </a:pPr>
            <a:r>
              <a:rPr lang="en-US" dirty="0"/>
              <a:t> shows the tool configuration panel</a:t>
            </a:r>
          </a:p>
          <a:p>
            <a:pPr marL="0" indent="0">
              <a:lnSpc>
                <a:spcPct val="100000"/>
              </a:lnSpc>
              <a:buNone/>
            </a:pPr>
            <a:r>
              <a:rPr lang="en-US" dirty="0"/>
              <a:t> where users can add or customize tools </a:t>
            </a:r>
          </a:p>
          <a:p>
            <a:pPr marL="0" indent="0">
              <a:lnSpc>
                <a:spcPct val="100000"/>
              </a:lnSpc>
              <a:buNone/>
            </a:pPr>
            <a:r>
              <a:rPr lang="en-US" dirty="0"/>
              <a:t>like Google Search, Wikipedia, </a:t>
            </a:r>
            <a:r>
              <a:rPr lang="en-US" dirty="0" err="1"/>
              <a:t>Webcrawler</a:t>
            </a:r>
            <a:r>
              <a:rPr lang="en-US" dirty="0"/>
              <a:t>, </a:t>
            </a:r>
          </a:p>
          <a:p>
            <a:pPr marL="0" indent="0">
              <a:lnSpc>
                <a:spcPct val="100000"/>
              </a:lnSpc>
              <a:buNone/>
            </a:pPr>
            <a:r>
              <a:rPr lang="en-US" dirty="0"/>
              <a:t>and Weather to enhance the capabilities </a:t>
            </a:r>
          </a:p>
          <a:p>
            <a:pPr marL="0" indent="0">
              <a:lnSpc>
                <a:spcPct val="100000"/>
              </a:lnSpc>
              <a:buNone/>
            </a:pPr>
            <a:r>
              <a:rPr lang="en-US" dirty="0"/>
              <a:t>of their AI agent.</a:t>
            </a:r>
            <a:endParaRPr lang="en-IN" dirty="0"/>
          </a:p>
        </p:txBody>
      </p:sp>
      <p:pic>
        <p:nvPicPr>
          <p:cNvPr id="5" name="Picture 4">
            <a:extLst>
              <a:ext uri="{FF2B5EF4-FFF2-40B4-BE49-F238E27FC236}">
                <a16:creationId xmlns:a16="http://schemas.microsoft.com/office/drawing/2014/main" id="{4BB89611-F36D-D84C-DD93-7BCD4C6DB50A}"/>
              </a:ext>
            </a:extLst>
          </p:cNvPr>
          <p:cNvPicPr>
            <a:picLocks noChangeAspect="1"/>
          </p:cNvPicPr>
          <p:nvPr/>
        </p:nvPicPr>
        <p:blipFill>
          <a:blip r:embed="rId2"/>
          <a:stretch>
            <a:fillRect/>
          </a:stretch>
        </p:blipFill>
        <p:spPr>
          <a:xfrm>
            <a:off x="4782312" y="1684572"/>
            <a:ext cx="6486144" cy="3746964"/>
          </a:xfrm>
          <a:prstGeom prst="rect">
            <a:avLst/>
          </a:prstGeom>
        </p:spPr>
      </p:pic>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219</TotalTime>
  <Words>598</Words>
  <Application>Microsoft Office PowerPoint</Application>
  <PresentationFormat>Widescreen</PresentationFormat>
  <Paragraphs>81</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Franklin Gothic Book</vt:lpstr>
      <vt:lpstr>Franklin Gothic Demi</vt:lpstr>
      <vt:lpstr>Wingdings 2</vt:lpstr>
      <vt:lpstr>DividendVTI</vt:lpstr>
      <vt:lpstr>Travel ai agent</vt:lpstr>
      <vt:lpstr>OUTLINE</vt:lpstr>
      <vt:lpstr>Problem Statement</vt:lpstr>
      <vt:lpstr>Technology  used</vt:lpstr>
      <vt:lpstr>IBM cloud services used</vt:lpstr>
      <vt:lpstr>Wow factors</vt:lpstr>
      <vt:lpstr>End users</vt:lpstr>
      <vt:lpstr>Results</vt:lpstr>
      <vt:lpstr>Results</vt:lpstr>
      <vt:lpstr>Results</vt:lpstr>
      <vt:lpstr>Results</vt:lpstr>
      <vt:lpstr>Conclusion</vt:lpstr>
      <vt:lpstr>GitHub Link</vt:lpstr>
      <vt:lpstr>PowerPoint Presentation</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jithin james</cp:lastModifiedBy>
  <cp:revision>142</cp:revision>
  <dcterms:created xsi:type="dcterms:W3CDTF">2021-05-26T16:50:10Z</dcterms:created>
  <dcterms:modified xsi:type="dcterms:W3CDTF">2025-07-31T16:41:43Z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