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5AA13D6-F783-42A8-80F1-0051891E8EA5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021B6-AC7A-402E-81EA-30BEDE0880A4}" type="datetimeFigureOut">
              <a:rPr lang="en-US" smtClean="0"/>
              <a:t>7/7/2017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D57C6-2361-483D-89A8-A99FA5DC5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985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021B6-AC7A-402E-81EA-30BEDE0880A4}" type="datetimeFigureOut">
              <a:rPr lang="en-US" smtClean="0"/>
              <a:t>7/7/2017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D57C6-2361-483D-89A8-A99FA5DC5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792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021B6-AC7A-402E-81EA-30BEDE0880A4}" type="datetimeFigureOut">
              <a:rPr lang="en-US" smtClean="0"/>
              <a:t>7/7/2017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D57C6-2361-483D-89A8-A99FA5DC5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42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021B6-AC7A-402E-81EA-30BEDE0880A4}" type="datetimeFigureOut">
              <a:rPr lang="en-US" smtClean="0"/>
              <a:t>7/7/2017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D57C6-2361-483D-89A8-A99FA5DC5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768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021B6-AC7A-402E-81EA-30BEDE0880A4}" type="datetimeFigureOut">
              <a:rPr lang="en-US" smtClean="0"/>
              <a:t>7/7/2017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D57C6-2361-483D-89A8-A99FA5DC5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216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021B6-AC7A-402E-81EA-30BEDE0880A4}" type="datetimeFigureOut">
              <a:rPr lang="en-US" smtClean="0"/>
              <a:t>7/7/2017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D57C6-2361-483D-89A8-A99FA5DC5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779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021B6-AC7A-402E-81EA-30BEDE0880A4}" type="datetimeFigureOut">
              <a:rPr lang="en-US" smtClean="0"/>
              <a:t>7/7/2017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D57C6-2361-483D-89A8-A99FA5DC5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399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021B6-AC7A-402E-81EA-30BEDE0880A4}" type="datetimeFigureOut">
              <a:rPr lang="en-US" smtClean="0"/>
              <a:t>7/7/2017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D57C6-2361-483D-89A8-A99FA5DC5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909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021B6-AC7A-402E-81EA-30BEDE0880A4}" type="datetimeFigureOut">
              <a:rPr lang="en-US" smtClean="0"/>
              <a:t>7/7/2017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D57C6-2361-483D-89A8-A99FA5DC5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539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021B6-AC7A-402E-81EA-30BEDE0880A4}" type="datetimeFigureOut">
              <a:rPr lang="en-US" smtClean="0"/>
              <a:t>7/7/2017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D57C6-2361-483D-89A8-A99FA5DC5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091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021B6-AC7A-402E-81EA-30BEDE0880A4}" type="datetimeFigureOut">
              <a:rPr lang="en-US" smtClean="0"/>
              <a:t>7/7/2017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D57C6-2361-483D-89A8-A99FA5DC5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383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021B6-AC7A-402E-81EA-30BEDE0880A4}" type="datetimeFigureOut">
              <a:rPr lang="en-US" smtClean="0"/>
              <a:t>7/7/2017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8D57C6-2361-483D-89A8-A99FA5DC5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730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typescript/typescript_while_loop.htm" TargetMode="External"/><Relationship Id="rId2" Type="http://schemas.openxmlformats.org/officeDocument/2006/relationships/hyperlink" Target="https://www.tutorialspoint.com/typescript/typescript_for_loop.ht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tutorialspoint.com/typescript/typescript_do_while_loop.htm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ypescriptlang.org/Playground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typescript/typescript_if_else_statement.htm" TargetMode="External"/><Relationship Id="rId2" Type="http://schemas.openxmlformats.org/officeDocument/2006/relationships/hyperlink" Target="https://www.tutorialspoint.com/typescript/typescript_if_statement.htm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tutorialspoint.com/typescript/typescript_switch_statement.htm" TargetMode="External"/><Relationship Id="rId4" Type="http://schemas.openxmlformats.org/officeDocument/2006/relationships/hyperlink" Target="https://www.tutorialspoint.com/typescript/typescript_nested_if_statements.ht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Typescript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074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hlinkClick r:id="rId2"/>
              </a:rPr>
              <a:t>for </a:t>
            </a:r>
            <a:r>
              <a:rPr lang="en-US" b="1" dirty="0" smtClean="0">
                <a:hlinkClick r:id="rId2"/>
              </a:rPr>
              <a:t>loop</a:t>
            </a:r>
            <a:endParaRPr lang="en-US" b="1" dirty="0" smtClean="0"/>
          </a:p>
          <a:p>
            <a:r>
              <a:rPr lang="en-US" b="1" dirty="0">
                <a:hlinkClick r:id="rId3"/>
              </a:rPr>
              <a:t>while </a:t>
            </a:r>
            <a:r>
              <a:rPr lang="en-US" b="1" dirty="0" smtClean="0">
                <a:hlinkClick r:id="rId3"/>
              </a:rPr>
              <a:t>loop</a:t>
            </a:r>
            <a:endParaRPr lang="en-US" b="1" dirty="0" smtClean="0"/>
          </a:p>
          <a:p>
            <a:r>
              <a:rPr lang="en-US" b="1" dirty="0">
                <a:hlinkClick r:id="rId4"/>
              </a:rPr>
              <a:t>do… while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463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Optional Parameters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662545" y="2516350"/>
            <a:ext cx="888274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function </a:t>
            </a:r>
            <a:r>
              <a:rPr lang="en-US" sz="2400" dirty="0" err="1"/>
              <a:t>disp_details</a:t>
            </a:r>
            <a:r>
              <a:rPr lang="en-US" sz="2400" dirty="0"/>
              <a:t>(</a:t>
            </a:r>
            <a:r>
              <a:rPr lang="en-US" sz="2400" dirty="0" err="1"/>
              <a:t>id:number,name:string,mail_id</a:t>
            </a:r>
            <a:r>
              <a:rPr lang="en-US" sz="2400" dirty="0"/>
              <a:t>?:string) { </a:t>
            </a:r>
          </a:p>
          <a:p>
            <a:r>
              <a:rPr lang="en-US" sz="2400" dirty="0"/>
              <a:t>   console.log("ID:", id); </a:t>
            </a:r>
          </a:p>
          <a:p>
            <a:r>
              <a:rPr lang="en-US" sz="2400" dirty="0"/>
              <a:t>   console.log("</a:t>
            </a:r>
            <a:r>
              <a:rPr lang="en-US" sz="2400" dirty="0" err="1"/>
              <a:t>Name",name</a:t>
            </a:r>
            <a:r>
              <a:rPr lang="en-US" sz="2400" dirty="0"/>
              <a:t>); </a:t>
            </a:r>
          </a:p>
          <a:p>
            <a:r>
              <a:rPr lang="en-US" sz="2400" dirty="0"/>
              <a:t>   </a:t>
            </a:r>
          </a:p>
          <a:p>
            <a:r>
              <a:rPr lang="en-US" sz="2400" dirty="0"/>
              <a:t>   if(</a:t>
            </a:r>
            <a:r>
              <a:rPr lang="en-US" sz="2400" dirty="0" err="1"/>
              <a:t>mail_id</a:t>
            </a:r>
            <a:r>
              <a:rPr lang="en-US" sz="2400" dirty="0"/>
              <a:t>!=undefined)  </a:t>
            </a:r>
          </a:p>
          <a:p>
            <a:r>
              <a:rPr lang="en-US" sz="2400" dirty="0"/>
              <a:t>   console.log("Email Id",</a:t>
            </a:r>
            <a:r>
              <a:rPr lang="en-US" sz="2400" dirty="0" err="1"/>
              <a:t>mail_id</a:t>
            </a:r>
            <a:r>
              <a:rPr lang="en-US" sz="2400" dirty="0"/>
              <a:t>); </a:t>
            </a:r>
          </a:p>
          <a:p>
            <a:r>
              <a:rPr lang="en-US" sz="2400" dirty="0"/>
              <a:t>}</a:t>
            </a:r>
          </a:p>
          <a:p>
            <a:r>
              <a:rPr lang="en-US" sz="2400" dirty="0" err="1"/>
              <a:t>disp_details</a:t>
            </a:r>
            <a:r>
              <a:rPr lang="en-US" sz="2400" dirty="0"/>
              <a:t>(123,"yourName");</a:t>
            </a:r>
          </a:p>
          <a:p>
            <a:r>
              <a:rPr lang="en-US" sz="2400" dirty="0" err="1"/>
              <a:t>disp_details</a:t>
            </a:r>
            <a:r>
              <a:rPr lang="en-US" sz="2400" dirty="0"/>
              <a:t>(111,"name","mailId@xyz.com");</a:t>
            </a:r>
          </a:p>
        </p:txBody>
      </p:sp>
    </p:spTree>
    <p:extLst>
      <p:ext uri="{BB962C8B-B14F-4D97-AF65-F5344CB8AC3E}">
        <p14:creationId xmlns:p14="http://schemas.microsoft.com/office/powerpoint/2010/main" val="2942257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Rest Parameters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793173" y="2571859"/>
            <a:ext cx="9262753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function </a:t>
            </a:r>
            <a:r>
              <a:rPr lang="en-US" sz="2000" dirty="0" err="1"/>
              <a:t>addNumbers</a:t>
            </a:r>
            <a:r>
              <a:rPr lang="en-US" sz="2000" dirty="0"/>
              <a:t>(...</a:t>
            </a:r>
            <a:r>
              <a:rPr lang="en-US" sz="2000" dirty="0" err="1"/>
              <a:t>nums:number</a:t>
            </a:r>
            <a:r>
              <a:rPr lang="en-US" sz="2000" dirty="0"/>
              <a:t>[]) {  </a:t>
            </a:r>
          </a:p>
          <a:p>
            <a:r>
              <a:rPr lang="en-US" sz="2000" dirty="0"/>
              <a:t>   </a:t>
            </a:r>
            <a:r>
              <a:rPr lang="en-US" sz="2000" dirty="0" err="1"/>
              <a:t>var</a:t>
            </a:r>
            <a:r>
              <a:rPr lang="en-US" sz="2000" dirty="0"/>
              <a:t> </a:t>
            </a:r>
            <a:r>
              <a:rPr lang="en-US" sz="2000" dirty="0" err="1"/>
              <a:t>i</a:t>
            </a:r>
            <a:r>
              <a:rPr lang="en-US" sz="2000" dirty="0"/>
              <a:t>;   </a:t>
            </a:r>
          </a:p>
          <a:p>
            <a:r>
              <a:rPr lang="en-US" sz="2000" dirty="0"/>
              <a:t>   </a:t>
            </a:r>
            <a:r>
              <a:rPr lang="en-US" sz="2000" dirty="0" err="1"/>
              <a:t>var</a:t>
            </a:r>
            <a:r>
              <a:rPr lang="en-US" sz="2000" dirty="0"/>
              <a:t> </a:t>
            </a:r>
            <a:r>
              <a:rPr lang="en-US" sz="2000" dirty="0" err="1"/>
              <a:t>sum:number</a:t>
            </a:r>
            <a:r>
              <a:rPr lang="en-US" sz="2000" dirty="0"/>
              <a:t> = 0; </a:t>
            </a:r>
          </a:p>
          <a:p>
            <a:r>
              <a:rPr lang="en-US" sz="2000" dirty="0"/>
              <a:t>   </a:t>
            </a:r>
          </a:p>
          <a:p>
            <a:r>
              <a:rPr lang="en-US" sz="2000" dirty="0"/>
              <a:t>   for(</a:t>
            </a:r>
            <a:r>
              <a:rPr lang="en-US" sz="2000" dirty="0" err="1"/>
              <a:t>i</a:t>
            </a:r>
            <a:r>
              <a:rPr lang="en-US" sz="2000" dirty="0"/>
              <a:t> = 0;i&lt;</a:t>
            </a:r>
            <a:r>
              <a:rPr lang="en-US" sz="2000" dirty="0" err="1"/>
              <a:t>nums.length;i</a:t>
            </a:r>
            <a:r>
              <a:rPr lang="en-US" sz="2000" dirty="0"/>
              <a:t>++) { </a:t>
            </a:r>
          </a:p>
          <a:p>
            <a:r>
              <a:rPr lang="en-US" sz="2000" dirty="0"/>
              <a:t>      sum = sum + </a:t>
            </a:r>
            <a:r>
              <a:rPr lang="en-US" sz="2000" dirty="0" err="1"/>
              <a:t>nums</a:t>
            </a:r>
            <a:r>
              <a:rPr lang="en-US" sz="2000" dirty="0"/>
              <a:t>[</a:t>
            </a:r>
            <a:r>
              <a:rPr lang="en-US" sz="2000" dirty="0" err="1"/>
              <a:t>i</a:t>
            </a:r>
            <a:r>
              <a:rPr lang="en-US" sz="2000" dirty="0"/>
              <a:t>]; </a:t>
            </a:r>
          </a:p>
          <a:p>
            <a:r>
              <a:rPr lang="en-US" sz="2000" dirty="0"/>
              <a:t>   } </a:t>
            </a:r>
          </a:p>
          <a:p>
            <a:r>
              <a:rPr lang="en-US" sz="2000" dirty="0"/>
              <a:t>   console.log("sum of the </a:t>
            </a:r>
            <a:r>
              <a:rPr lang="en-US" sz="2000" dirty="0" err="1"/>
              <a:t>numbers",sum</a:t>
            </a:r>
            <a:r>
              <a:rPr lang="en-US" sz="2000" dirty="0"/>
              <a:t>) </a:t>
            </a:r>
          </a:p>
          <a:p>
            <a:r>
              <a:rPr lang="en-US" sz="2000" dirty="0"/>
              <a:t>} </a:t>
            </a:r>
          </a:p>
          <a:p>
            <a:r>
              <a:rPr lang="en-US" sz="2000" dirty="0" err="1"/>
              <a:t>addNumbers</a:t>
            </a:r>
            <a:r>
              <a:rPr lang="en-US" sz="2000" dirty="0"/>
              <a:t>(1,2,3) </a:t>
            </a:r>
          </a:p>
          <a:p>
            <a:r>
              <a:rPr lang="en-US" sz="2000" dirty="0" err="1"/>
              <a:t>addNumbers</a:t>
            </a:r>
            <a:r>
              <a:rPr lang="en-US" sz="2000" dirty="0"/>
              <a:t>(10,10,10,10,10)</a:t>
            </a:r>
          </a:p>
        </p:txBody>
      </p:sp>
    </p:spTree>
    <p:extLst>
      <p:ext uri="{BB962C8B-B14F-4D97-AF65-F5344CB8AC3E}">
        <p14:creationId xmlns:p14="http://schemas.microsoft.com/office/powerpoint/2010/main" val="3943527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Default Parameters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41961" y="2504336"/>
            <a:ext cx="8305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function </a:t>
            </a:r>
            <a:r>
              <a:rPr lang="en-US" sz="2400" dirty="0" err="1"/>
              <a:t>calculate_discount</a:t>
            </a:r>
            <a:r>
              <a:rPr lang="en-US" sz="2400" dirty="0"/>
              <a:t>(</a:t>
            </a:r>
            <a:r>
              <a:rPr lang="en-US" sz="2400" dirty="0" err="1"/>
              <a:t>price:number,rate:number</a:t>
            </a:r>
            <a:r>
              <a:rPr lang="en-US" sz="2400" dirty="0"/>
              <a:t> = 10) { </a:t>
            </a:r>
          </a:p>
          <a:p>
            <a:r>
              <a:rPr lang="en-US" sz="2400" dirty="0"/>
              <a:t>   </a:t>
            </a:r>
            <a:r>
              <a:rPr lang="en-US" sz="2400" dirty="0" err="1"/>
              <a:t>var</a:t>
            </a:r>
            <a:r>
              <a:rPr lang="en-US" sz="2400" dirty="0"/>
              <a:t> discount = price * rate; </a:t>
            </a:r>
          </a:p>
          <a:p>
            <a:r>
              <a:rPr lang="en-US" sz="2400" dirty="0"/>
              <a:t>   console.log("Discount Amount: ",discount); </a:t>
            </a:r>
          </a:p>
          <a:p>
            <a:r>
              <a:rPr lang="en-US" sz="2400" dirty="0"/>
              <a:t>} </a:t>
            </a:r>
          </a:p>
          <a:p>
            <a:r>
              <a:rPr lang="en-US" sz="2400" dirty="0" err="1"/>
              <a:t>calculate_discount</a:t>
            </a:r>
            <a:r>
              <a:rPr lang="en-US" sz="2400" dirty="0"/>
              <a:t>(10) </a:t>
            </a:r>
          </a:p>
          <a:p>
            <a:r>
              <a:rPr lang="en-US" sz="2400" dirty="0" err="1"/>
              <a:t>calculate_discount</a:t>
            </a:r>
            <a:r>
              <a:rPr lang="en-US" sz="2400" dirty="0"/>
              <a:t>(10,20)</a:t>
            </a:r>
          </a:p>
        </p:txBody>
      </p:sp>
    </p:spTree>
    <p:extLst>
      <p:ext uri="{BB962C8B-B14F-4D97-AF65-F5344CB8AC3E}">
        <p14:creationId xmlns:p14="http://schemas.microsoft.com/office/powerpoint/2010/main" val="235100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Lambda </a:t>
            </a:r>
            <a:r>
              <a:rPr lang="en-US" dirty="0" smtClean="0"/>
              <a:t>Expression and </a:t>
            </a:r>
            <a:r>
              <a:rPr lang="en-US" dirty="0"/>
              <a:t>Lambda Statement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48000" y="2690336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 err="1"/>
              <a:t>var</a:t>
            </a:r>
            <a:r>
              <a:rPr lang="en-US" sz="2400" dirty="0"/>
              <a:t> foo = (x: number) =&gt; {</a:t>
            </a:r>
          </a:p>
          <a:p>
            <a:r>
              <a:rPr lang="en-US" sz="2400" dirty="0"/>
              <a:t>    x = x / 10</a:t>
            </a:r>
          </a:p>
          <a:p>
            <a:r>
              <a:rPr lang="en-US" sz="2400" dirty="0"/>
              <a:t>alert(x)</a:t>
            </a:r>
          </a:p>
          <a:p>
            <a:r>
              <a:rPr lang="en-US" sz="2400" dirty="0"/>
              <a:t>}</a:t>
            </a:r>
          </a:p>
          <a:p>
            <a:r>
              <a:rPr lang="en-US" sz="2400" dirty="0"/>
              <a:t>foo(10)</a:t>
            </a:r>
          </a:p>
        </p:txBody>
      </p:sp>
    </p:spTree>
    <p:extLst>
      <p:ext uri="{BB962C8B-B14F-4D97-AF65-F5344CB8AC3E}">
        <p14:creationId xmlns:p14="http://schemas.microsoft.com/office/powerpoint/2010/main" val="932757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94079"/>
            <a:ext cx="10515600" cy="4351338"/>
          </a:xfrm>
        </p:spPr>
        <p:txBody>
          <a:bodyPr/>
          <a:lstStyle/>
          <a:p>
            <a:r>
              <a:rPr lang="en-US" dirty="0"/>
              <a:t>Simple </a:t>
            </a:r>
            <a:r>
              <a:rPr lang="en-US" dirty="0" smtClean="0"/>
              <a:t>Array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Array Object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46067" y="1690688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 err="1"/>
              <a:t>var</a:t>
            </a:r>
            <a:r>
              <a:rPr lang="en-US" sz="2400" dirty="0"/>
              <a:t> </a:t>
            </a:r>
            <a:r>
              <a:rPr lang="en-US" sz="2400" dirty="0" err="1"/>
              <a:t>alphas:string</a:t>
            </a:r>
            <a:r>
              <a:rPr lang="en-US" sz="2400" dirty="0"/>
              <a:t>[]; </a:t>
            </a:r>
          </a:p>
          <a:p>
            <a:r>
              <a:rPr lang="en-US" sz="2400" dirty="0"/>
              <a:t>alphas = ["1","2","3","4"] </a:t>
            </a:r>
          </a:p>
          <a:p>
            <a:r>
              <a:rPr lang="en-US" sz="2400" dirty="0"/>
              <a:t>console.log(alphas[0]); </a:t>
            </a:r>
          </a:p>
          <a:p>
            <a:r>
              <a:rPr lang="en-US" sz="2400" dirty="0"/>
              <a:t>console.log(alphas[1]);</a:t>
            </a:r>
          </a:p>
        </p:txBody>
      </p:sp>
      <p:sp>
        <p:nvSpPr>
          <p:cNvPr id="5" name="Rectangle 4"/>
          <p:cNvSpPr/>
          <p:nvPr/>
        </p:nvSpPr>
        <p:spPr>
          <a:xfrm>
            <a:off x="5767450" y="1448227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 err="1"/>
              <a:t>var</a:t>
            </a:r>
            <a:r>
              <a:rPr lang="en-US" sz="2400" dirty="0"/>
              <a:t> </a:t>
            </a:r>
            <a:r>
              <a:rPr lang="en-US" sz="2400" dirty="0" err="1"/>
              <a:t>nums:number</a:t>
            </a:r>
            <a:r>
              <a:rPr lang="en-US" sz="2400" dirty="0"/>
              <a:t>[] = [1,2,3,3] </a:t>
            </a:r>
          </a:p>
          <a:p>
            <a:r>
              <a:rPr lang="en-US" sz="2400" dirty="0"/>
              <a:t>console.log(</a:t>
            </a:r>
            <a:r>
              <a:rPr lang="en-US" sz="2400" dirty="0" err="1"/>
              <a:t>nums</a:t>
            </a:r>
            <a:r>
              <a:rPr lang="en-US" sz="2400" dirty="0"/>
              <a:t>[0]); </a:t>
            </a:r>
          </a:p>
          <a:p>
            <a:r>
              <a:rPr lang="en-US" sz="2400" dirty="0"/>
              <a:t>console.log(</a:t>
            </a:r>
            <a:r>
              <a:rPr lang="en-US" sz="2400" dirty="0" err="1"/>
              <a:t>nums</a:t>
            </a:r>
            <a:r>
              <a:rPr lang="en-US" sz="2400" dirty="0"/>
              <a:t>[1]); </a:t>
            </a:r>
          </a:p>
        </p:txBody>
      </p:sp>
      <p:sp>
        <p:nvSpPr>
          <p:cNvPr id="7" name="Rectangle 6"/>
          <p:cNvSpPr/>
          <p:nvPr/>
        </p:nvSpPr>
        <p:spPr>
          <a:xfrm>
            <a:off x="3404259" y="4056462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arr_names:number</a:t>
            </a:r>
            <a:r>
              <a:rPr lang="en-US" dirty="0"/>
              <a:t>[] = new Array(4)  </a:t>
            </a:r>
          </a:p>
          <a:p>
            <a:endParaRPr lang="en-US" dirty="0"/>
          </a:p>
          <a:p>
            <a:r>
              <a:rPr lang="en-US" dirty="0"/>
              <a:t>for(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0;i&lt;</a:t>
            </a:r>
            <a:r>
              <a:rPr lang="en-US" dirty="0" err="1"/>
              <a:t>arr_names.length;i</a:t>
            </a:r>
            <a:r>
              <a:rPr lang="en-US" dirty="0"/>
              <a:t>++) { </a:t>
            </a:r>
          </a:p>
          <a:p>
            <a:r>
              <a:rPr lang="en-US" dirty="0"/>
              <a:t>   </a:t>
            </a:r>
            <a:r>
              <a:rPr lang="en-US" dirty="0" err="1"/>
              <a:t>arr_names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 = </a:t>
            </a:r>
            <a:r>
              <a:rPr lang="en-US" dirty="0" err="1"/>
              <a:t>i</a:t>
            </a:r>
            <a:r>
              <a:rPr lang="en-US" dirty="0"/>
              <a:t> * 2 </a:t>
            </a:r>
          </a:p>
          <a:p>
            <a:r>
              <a:rPr lang="en-US" dirty="0"/>
              <a:t>   console.log(</a:t>
            </a:r>
            <a:r>
              <a:rPr lang="en-US" dirty="0" err="1"/>
              <a:t>arr_names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]) 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57251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Interfaces contain only the declaration of the members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428010" y="2428942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/>
              <a:t>interface </a:t>
            </a:r>
            <a:r>
              <a:rPr lang="en-US" sz="2800" dirty="0" err="1"/>
              <a:t>interface_name</a:t>
            </a:r>
            <a:r>
              <a:rPr lang="en-US" sz="2800" dirty="0"/>
              <a:t> { 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3428010" y="4041342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interface </a:t>
            </a:r>
            <a:r>
              <a:rPr lang="en-US" dirty="0" err="1"/>
              <a:t>IPerson</a:t>
            </a:r>
            <a:r>
              <a:rPr lang="en-US" dirty="0"/>
              <a:t> { </a:t>
            </a:r>
          </a:p>
          <a:p>
            <a:r>
              <a:rPr lang="en-US" dirty="0"/>
              <a:t>   </a:t>
            </a:r>
            <a:r>
              <a:rPr lang="en-US" dirty="0" err="1"/>
              <a:t>firstName:string</a:t>
            </a:r>
            <a:r>
              <a:rPr lang="en-US" dirty="0"/>
              <a:t>, </a:t>
            </a:r>
          </a:p>
          <a:p>
            <a:r>
              <a:rPr lang="en-US" dirty="0"/>
              <a:t>   </a:t>
            </a:r>
            <a:r>
              <a:rPr lang="en-US" dirty="0" err="1"/>
              <a:t>lastName:string</a:t>
            </a:r>
            <a:r>
              <a:rPr lang="en-US" dirty="0"/>
              <a:t>, </a:t>
            </a:r>
          </a:p>
          <a:p>
            <a:r>
              <a:rPr lang="en-US" dirty="0"/>
              <a:t>   </a:t>
            </a:r>
            <a:r>
              <a:rPr lang="en-US" dirty="0" err="1"/>
              <a:t>sayHi</a:t>
            </a:r>
            <a:r>
              <a:rPr lang="en-US" dirty="0"/>
              <a:t>: ()=&gt;string 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89980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Interface Inheritance</a:t>
            </a:r>
            <a:br>
              <a:rPr lang="en-US" dirty="0"/>
            </a:b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64229" y="1368585"/>
            <a:ext cx="7782296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interface Person { </a:t>
            </a:r>
          </a:p>
          <a:p>
            <a:r>
              <a:rPr lang="en-US" sz="2000" dirty="0"/>
              <a:t>   </a:t>
            </a:r>
            <a:r>
              <a:rPr lang="en-US" sz="2000" dirty="0" err="1"/>
              <a:t>age:number</a:t>
            </a:r>
            <a:r>
              <a:rPr lang="en-US" sz="2000" dirty="0"/>
              <a:t> </a:t>
            </a:r>
          </a:p>
          <a:p>
            <a:r>
              <a:rPr lang="en-US" sz="2000" dirty="0"/>
              <a:t>} </a:t>
            </a:r>
          </a:p>
          <a:p>
            <a:endParaRPr lang="en-US" sz="2000" dirty="0"/>
          </a:p>
          <a:p>
            <a:r>
              <a:rPr lang="en-US" sz="2000" dirty="0"/>
              <a:t>interface Employee extends Person { </a:t>
            </a:r>
          </a:p>
          <a:p>
            <a:r>
              <a:rPr lang="en-US" sz="2000" dirty="0"/>
              <a:t>   </a:t>
            </a:r>
            <a:r>
              <a:rPr lang="en-US" sz="2000" dirty="0" err="1"/>
              <a:t>designation:string</a:t>
            </a:r>
            <a:r>
              <a:rPr lang="en-US" sz="2000" dirty="0"/>
              <a:t> </a:t>
            </a:r>
          </a:p>
          <a:p>
            <a:r>
              <a:rPr lang="en-US" sz="2000" dirty="0"/>
              <a:t>} </a:t>
            </a:r>
          </a:p>
          <a:p>
            <a:endParaRPr lang="en-US" sz="2000" dirty="0"/>
          </a:p>
          <a:p>
            <a:r>
              <a:rPr lang="en-US" sz="2000" dirty="0" err="1"/>
              <a:t>var</a:t>
            </a:r>
            <a:r>
              <a:rPr lang="en-US" sz="2000" dirty="0"/>
              <a:t> </a:t>
            </a:r>
            <a:r>
              <a:rPr lang="en-US" sz="2000" dirty="0" err="1"/>
              <a:t>emp</a:t>
            </a:r>
            <a:r>
              <a:rPr lang="en-US" sz="2000" dirty="0"/>
              <a:t> = &lt;Employee&gt;{}; </a:t>
            </a:r>
          </a:p>
          <a:p>
            <a:r>
              <a:rPr lang="en-US" sz="2000" dirty="0" err="1"/>
              <a:t>emp.age</a:t>
            </a:r>
            <a:r>
              <a:rPr lang="en-US" sz="2000" dirty="0"/>
              <a:t> = 57 </a:t>
            </a:r>
          </a:p>
          <a:p>
            <a:r>
              <a:rPr lang="en-US" sz="2000" dirty="0" err="1"/>
              <a:t>emp.designation</a:t>
            </a:r>
            <a:r>
              <a:rPr lang="en-US" sz="2000" dirty="0"/>
              <a:t> = "Manager" </a:t>
            </a:r>
          </a:p>
          <a:p>
            <a:r>
              <a:rPr lang="en-US" sz="2000" dirty="0"/>
              <a:t>console.log("Age:  " + </a:t>
            </a:r>
            <a:r>
              <a:rPr lang="en-US" sz="2000" dirty="0" err="1"/>
              <a:t>emp.age</a:t>
            </a:r>
            <a:r>
              <a:rPr lang="en-US" sz="2000" dirty="0"/>
              <a:t>)</a:t>
            </a:r>
          </a:p>
          <a:p>
            <a:r>
              <a:rPr lang="en-US" sz="2000" dirty="0"/>
              <a:t>console.log("designation:  " + </a:t>
            </a:r>
            <a:r>
              <a:rPr lang="en-US" sz="2000" dirty="0" err="1"/>
              <a:t>emp.designation</a:t>
            </a:r>
            <a:r>
              <a:rPr lang="en-US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48403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Interface Inheritance</a:t>
            </a:r>
            <a:br>
              <a:rPr lang="en-US" dirty="0"/>
            </a:b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422566" y="1313351"/>
            <a:ext cx="672143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interface Academics { </a:t>
            </a:r>
          </a:p>
          <a:p>
            <a:r>
              <a:rPr lang="en-US" dirty="0"/>
              <a:t>    </a:t>
            </a:r>
            <a:r>
              <a:rPr lang="en-US" dirty="0" err="1"/>
              <a:t>maths</a:t>
            </a:r>
            <a:r>
              <a:rPr lang="en-US" dirty="0"/>
              <a:t>: number,</a:t>
            </a:r>
          </a:p>
          <a:p>
            <a:r>
              <a:rPr lang="en-US" dirty="0"/>
              <a:t>   </a:t>
            </a:r>
            <a:r>
              <a:rPr lang="en-US" dirty="0" err="1"/>
              <a:t>chemistry:number</a:t>
            </a:r>
            <a:endParaRPr lang="en-US" dirty="0"/>
          </a:p>
          <a:p>
            <a:r>
              <a:rPr lang="en-US" dirty="0"/>
              <a:t>} </a:t>
            </a:r>
          </a:p>
          <a:p>
            <a:endParaRPr lang="en-US" dirty="0"/>
          </a:p>
          <a:p>
            <a:r>
              <a:rPr lang="en-US" dirty="0"/>
              <a:t>interface Sports { </a:t>
            </a:r>
          </a:p>
          <a:p>
            <a:r>
              <a:rPr lang="en-US" dirty="0"/>
              <a:t>    </a:t>
            </a:r>
            <a:r>
              <a:rPr lang="en-US" dirty="0" err="1"/>
              <a:t>sportsmark:number</a:t>
            </a:r>
            <a:endParaRPr lang="en-US" dirty="0"/>
          </a:p>
          <a:p>
            <a:r>
              <a:rPr lang="en-US" dirty="0"/>
              <a:t>} </a:t>
            </a:r>
          </a:p>
          <a:p>
            <a:endParaRPr lang="en-US" dirty="0"/>
          </a:p>
          <a:p>
            <a:r>
              <a:rPr lang="en-US" dirty="0"/>
              <a:t>interface Marks extends Academics, Sports {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} </a:t>
            </a:r>
          </a:p>
          <a:p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Final:Marks</a:t>
            </a:r>
            <a:r>
              <a:rPr lang="en-US" dirty="0"/>
              <a:t> = { maths:12, chemistry:23,sportsmark:12} </a:t>
            </a:r>
          </a:p>
          <a:p>
            <a:r>
              <a:rPr lang="en-US" dirty="0"/>
              <a:t>console.log("Academics Total: " + (</a:t>
            </a:r>
            <a:r>
              <a:rPr lang="en-US" dirty="0" err="1"/>
              <a:t>Final.maths</a:t>
            </a:r>
            <a:r>
              <a:rPr lang="en-US" dirty="0"/>
              <a:t> + </a:t>
            </a:r>
            <a:r>
              <a:rPr lang="en-US" dirty="0" err="1"/>
              <a:t>Final.chemistry</a:t>
            </a:r>
            <a:r>
              <a:rPr lang="en-US" dirty="0"/>
              <a:t>))</a:t>
            </a:r>
          </a:p>
          <a:p>
            <a:r>
              <a:rPr lang="en-US" dirty="0"/>
              <a:t>console.log("Total Mark: "+(</a:t>
            </a:r>
            <a:r>
              <a:rPr lang="en-US" dirty="0" err="1"/>
              <a:t>Final.maths+Final.chemistry+Final.sportsmark</a:t>
            </a:r>
            <a:r>
              <a:rPr lang="en-US" dirty="0"/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1477987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blueprint for creating </a:t>
            </a:r>
            <a:r>
              <a:rPr lang="en-US" dirty="0" smtClean="0"/>
              <a:t>objects</a:t>
            </a:r>
          </a:p>
          <a:p>
            <a:r>
              <a:rPr lang="en-US" dirty="0"/>
              <a:t>A class encapsulates data for the object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48000" y="296733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class </a:t>
            </a:r>
            <a:r>
              <a:rPr lang="en-US" dirty="0" err="1"/>
              <a:t>class_name</a:t>
            </a:r>
            <a:r>
              <a:rPr lang="en-US" dirty="0"/>
              <a:t> { </a:t>
            </a:r>
          </a:p>
          <a:p>
            <a:r>
              <a:rPr lang="en-US" dirty="0"/>
              <a:t>   //class scope 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48978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INTRODUCTION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 err="1"/>
              <a:t>TypeScript</a:t>
            </a:r>
            <a:r>
              <a:rPr lang="en-US" dirty="0"/>
              <a:t> is a typed superset of </a:t>
            </a:r>
            <a:r>
              <a:rPr lang="en-US" dirty="0" smtClean="0"/>
              <a:t>JavaScript</a:t>
            </a:r>
          </a:p>
          <a:p>
            <a:r>
              <a:rPr lang="en-US" dirty="0" err="1" smtClean="0"/>
              <a:t>TypeScript</a:t>
            </a:r>
            <a:r>
              <a:rPr lang="en-US" dirty="0" smtClean="0"/>
              <a:t> compiles </a:t>
            </a:r>
            <a:r>
              <a:rPr lang="en-US" dirty="0"/>
              <a:t>to plain </a:t>
            </a:r>
            <a:r>
              <a:rPr lang="en-US" dirty="0" smtClean="0"/>
              <a:t>JavaScript</a:t>
            </a:r>
          </a:p>
          <a:p>
            <a:r>
              <a:rPr lang="en-US" dirty="0" err="1"/>
              <a:t>TypeScript</a:t>
            </a:r>
            <a:r>
              <a:rPr lang="en-US" dirty="0"/>
              <a:t> is pure object oriented with classes, </a:t>
            </a:r>
            <a:r>
              <a:rPr lang="en-US" dirty="0" smtClean="0"/>
              <a:t>interfaces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444835" y="4275084"/>
            <a:ext cx="7908965" cy="682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6654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var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message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: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string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=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Menlo"/>
              </a:rPr>
              <a:t>"Hello World“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console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.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log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(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message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)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915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24250" y="564769"/>
            <a:ext cx="6096000" cy="440120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/>
              <a:t>class Car { </a:t>
            </a:r>
          </a:p>
          <a:p>
            <a:endParaRPr lang="en-US" sz="2000" dirty="0"/>
          </a:p>
          <a:p>
            <a:r>
              <a:rPr lang="en-US" sz="2000" dirty="0"/>
              <a:t>   </a:t>
            </a:r>
            <a:r>
              <a:rPr lang="en-US" sz="2000" dirty="0" err="1"/>
              <a:t>engine:string</a:t>
            </a:r>
            <a:r>
              <a:rPr lang="en-US" sz="2000" dirty="0"/>
              <a:t>; </a:t>
            </a:r>
          </a:p>
          <a:p>
            <a:endParaRPr lang="en-US" sz="2000" dirty="0"/>
          </a:p>
          <a:p>
            <a:r>
              <a:rPr lang="en-US" sz="2000" dirty="0"/>
              <a:t>   constructor(</a:t>
            </a:r>
            <a:r>
              <a:rPr lang="en-US" sz="2000" dirty="0" err="1"/>
              <a:t>engine:string</a:t>
            </a:r>
            <a:r>
              <a:rPr lang="en-US" sz="2000" dirty="0"/>
              <a:t>) { </a:t>
            </a:r>
          </a:p>
          <a:p>
            <a:r>
              <a:rPr lang="en-US" sz="2000" dirty="0"/>
              <a:t>      </a:t>
            </a:r>
            <a:r>
              <a:rPr lang="en-US" sz="2000" dirty="0" err="1"/>
              <a:t>this.engine</a:t>
            </a:r>
            <a:r>
              <a:rPr lang="en-US" sz="2000" dirty="0"/>
              <a:t> = engine </a:t>
            </a:r>
          </a:p>
          <a:p>
            <a:r>
              <a:rPr lang="en-US" sz="2000" dirty="0"/>
              <a:t>   }  </a:t>
            </a:r>
          </a:p>
          <a:p>
            <a:endParaRPr lang="en-US" sz="2000" dirty="0"/>
          </a:p>
          <a:p>
            <a:r>
              <a:rPr lang="en-US" sz="2000" dirty="0"/>
              <a:t>   </a:t>
            </a:r>
            <a:r>
              <a:rPr lang="en-US" sz="2000" dirty="0" err="1"/>
              <a:t>disp</a:t>
            </a:r>
            <a:r>
              <a:rPr lang="en-US" sz="2000" dirty="0"/>
              <a:t>():void { </a:t>
            </a:r>
          </a:p>
          <a:p>
            <a:r>
              <a:rPr lang="en-US" sz="2000" dirty="0"/>
              <a:t>      console.log("Engine is  :   "+</a:t>
            </a:r>
            <a:r>
              <a:rPr lang="en-US" sz="2000" dirty="0" err="1"/>
              <a:t>this.engine</a:t>
            </a:r>
            <a:r>
              <a:rPr lang="en-US" sz="2000" dirty="0"/>
              <a:t>) </a:t>
            </a:r>
          </a:p>
          <a:p>
            <a:r>
              <a:rPr lang="en-US" sz="2000" dirty="0"/>
              <a:t>   } </a:t>
            </a:r>
          </a:p>
          <a:p>
            <a:r>
              <a:rPr lang="en-US" sz="2000" dirty="0"/>
              <a:t>}</a:t>
            </a:r>
          </a:p>
          <a:p>
            <a:r>
              <a:rPr lang="en-US" sz="2000" dirty="0" err="1"/>
              <a:t>var</a:t>
            </a:r>
            <a:r>
              <a:rPr lang="en-US" sz="2000" dirty="0"/>
              <a:t> </a:t>
            </a:r>
            <a:r>
              <a:rPr lang="en-US" sz="2000" dirty="0" err="1"/>
              <a:t>obj</a:t>
            </a:r>
            <a:r>
              <a:rPr lang="en-US" sz="2000" dirty="0"/>
              <a:t> = new Car("Tata");</a:t>
            </a:r>
          </a:p>
          <a:p>
            <a:r>
              <a:rPr lang="en-US" sz="2000" dirty="0" err="1"/>
              <a:t>obj.disp</a:t>
            </a:r>
            <a:r>
              <a:rPr lang="en-US" sz="2000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386033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Inheritance</a:t>
            </a:r>
            <a:br>
              <a:rPr lang="en-US" dirty="0"/>
            </a:b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980707" y="1309347"/>
            <a:ext cx="6662057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class Shape { </a:t>
            </a:r>
          </a:p>
          <a:p>
            <a:r>
              <a:rPr lang="en-US" dirty="0"/>
              <a:t>   </a:t>
            </a:r>
            <a:r>
              <a:rPr lang="en-US" dirty="0" err="1"/>
              <a:t>Area:number</a:t>
            </a:r>
            <a:r>
              <a:rPr lang="en-US" dirty="0"/>
              <a:t> </a:t>
            </a:r>
          </a:p>
          <a:p>
            <a:r>
              <a:rPr lang="en-US" dirty="0"/>
              <a:t>   </a:t>
            </a:r>
          </a:p>
          <a:p>
            <a:r>
              <a:rPr lang="en-US" dirty="0"/>
              <a:t>   constructor(</a:t>
            </a:r>
            <a:r>
              <a:rPr lang="en-US" dirty="0" err="1"/>
              <a:t>a:number</a:t>
            </a:r>
            <a:r>
              <a:rPr lang="en-US" dirty="0"/>
              <a:t>) { </a:t>
            </a:r>
          </a:p>
          <a:p>
            <a:r>
              <a:rPr lang="en-US" dirty="0"/>
              <a:t>      </a:t>
            </a:r>
            <a:r>
              <a:rPr lang="en-US" dirty="0" err="1"/>
              <a:t>this.Area</a:t>
            </a:r>
            <a:r>
              <a:rPr lang="en-US" dirty="0"/>
              <a:t> = a </a:t>
            </a:r>
          </a:p>
          <a:p>
            <a:r>
              <a:rPr lang="en-US" dirty="0"/>
              <a:t>   } </a:t>
            </a:r>
          </a:p>
          <a:p>
            <a:r>
              <a:rPr lang="en-US" dirty="0"/>
              <a:t>} </a:t>
            </a:r>
          </a:p>
          <a:p>
            <a:endParaRPr lang="en-US" dirty="0"/>
          </a:p>
          <a:p>
            <a:r>
              <a:rPr lang="en-US" dirty="0"/>
              <a:t>class Circle extends Shape { </a:t>
            </a:r>
          </a:p>
          <a:p>
            <a:r>
              <a:rPr lang="en-US" dirty="0"/>
              <a:t>   </a:t>
            </a:r>
            <a:r>
              <a:rPr lang="en-US" dirty="0" err="1"/>
              <a:t>disp</a:t>
            </a:r>
            <a:r>
              <a:rPr lang="en-US" dirty="0"/>
              <a:t>():void { </a:t>
            </a:r>
          </a:p>
          <a:p>
            <a:r>
              <a:rPr lang="en-US" dirty="0"/>
              <a:t>      console.log("Area of the circle:  "+</a:t>
            </a:r>
            <a:r>
              <a:rPr lang="en-US" dirty="0" err="1"/>
              <a:t>this.Area</a:t>
            </a:r>
            <a:r>
              <a:rPr lang="en-US" dirty="0"/>
              <a:t>) </a:t>
            </a:r>
          </a:p>
          <a:p>
            <a:r>
              <a:rPr lang="en-US" dirty="0"/>
              <a:t>   } 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  </a:t>
            </a:r>
          </a:p>
          <a:p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obj</a:t>
            </a:r>
            <a:r>
              <a:rPr lang="en-US" dirty="0"/>
              <a:t> = new Circle(223); </a:t>
            </a:r>
          </a:p>
          <a:p>
            <a:r>
              <a:rPr lang="en-US" dirty="0" err="1"/>
              <a:t>obj.disp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260129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inheritance and Method Overriding</a:t>
            </a:r>
            <a:br>
              <a:rPr lang="en-US" dirty="0"/>
            </a:b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048000" y="1305342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class </a:t>
            </a:r>
            <a:r>
              <a:rPr lang="en-US" dirty="0" err="1"/>
              <a:t>ParentClass</a:t>
            </a:r>
            <a:r>
              <a:rPr lang="en-US" dirty="0"/>
              <a:t> { </a:t>
            </a:r>
          </a:p>
          <a:p>
            <a:r>
              <a:rPr lang="en-US" dirty="0"/>
              <a:t>   </a:t>
            </a:r>
            <a:r>
              <a:rPr lang="en-US" dirty="0" err="1"/>
              <a:t>doPrint</a:t>
            </a:r>
            <a:r>
              <a:rPr lang="en-US" dirty="0"/>
              <a:t>():void {</a:t>
            </a:r>
          </a:p>
          <a:p>
            <a:r>
              <a:rPr lang="en-US" dirty="0"/>
              <a:t>      console.log("</a:t>
            </a:r>
            <a:r>
              <a:rPr lang="en-US" dirty="0" err="1"/>
              <a:t>doPrint</a:t>
            </a:r>
            <a:r>
              <a:rPr lang="en-US" dirty="0"/>
              <a:t>() from Parent called…") </a:t>
            </a:r>
          </a:p>
          <a:p>
            <a:r>
              <a:rPr lang="en-US" dirty="0"/>
              <a:t>   } </a:t>
            </a:r>
          </a:p>
          <a:p>
            <a:r>
              <a:rPr lang="en-US" dirty="0"/>
              <a:t>} 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ChildClass</a:t>
            </a:r>
            <a:r>
              <a:rPr lang="en-US" dirty="0"/>
              <a:t> extends </a:t>
            </a:r>
            <a:r>
              <a:rPr lang="en-US" dirty="0" err="1"/>
              <a:t>ParentClass</a:t>
            </a:r>
            <a:r>
              <a:rPr lang="en-US" dirty="0"/>
              <a:t> { </a:t>
            </a:r>
          </a:p>
          <a:p>
            <a:r>
              <a:rPr lang="en-US" dirty="0"/>
              <a:t>   </a:t>
            </a:r>
            <a:r>
              <a:rPr lang="en-US" dirty="0" err="1"/>
              <a:t>doPrint</a:t>
            </a:r>
            <a:r>
              <a:rPr lang="en-US" dirty="0"/>
              <a:t>():void { </a:t>
            </a:r>
          </a:p>
          <a:p>
            <a:r>
              <a:rPr lang="en-US" dirty="0"/>
              <a:t>      </a:t>
            </a:r>
            <a:r>
              <a:rPr lang="en-US" dirty="0" err="1"/>
              <a:t>super.doPrint</a:t>
            </a:r>
            <a:r>
              <a:rPr lang="en-US" dirty="0"/>
              <a:t>() </a:t>
            </a:r>
          </a:p>
          <a:p>
            <a:r>
              <a:rPr lang="en-US" dirty="0"/>
              <a:t>      console.log("</a:t>
            </a:r>
            <a:r>
              <a:rPr lang="en-US" dirty="0" err="1"/>
              <a:t>doPrint</a:t>
            </a:r>
            <a:r>
              <a:rPr lang="en-US" dirty="0"/>
              <a:t>() is printing a string…")</a:t>
            </a:r>
          </a:p>
          <a:p>
            <a:r>
              <a:rPr lang="en-US" dirty="0"/>
              <a:t>   } </a:t>
            </a:r>
          </a:p>
          <a:p>
            <a:r>
              <a:rPr lang="en-US" dirty="0"/>
              <a:t>} </a:t>
            </a:r>
          </a:p>
          <a:p>
            <a:endParaRPr lang="en-US" dirty="0"/>
          </a:p>
          <a:p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obj</a:t>
            </a:r>
            <a:r>
              <a:rPr lang="en-US" dirty="0"/>
              <a:t> = new </a:t>
            </a:r>
            <a:r>
              <a:rPr lang="en-US" dirty="0" err="1"/>
              <a:t>ChildClass</a:t>
            </a:r>
            <a:r>
              <a:rPr lang="en-US" dirty="0"/>
              <a:t>() </a:t>
            </a:r>
          </a:p>
          <a:p>
            <a:r>
              <a:rPr lang="en-US" dirty="0" err="1"/>
              <a:t>obj.doPrint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410715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and Interfaces</a:t>
            </a:r>
            <a:br>
              <a:rPr lang="en-US" dirty="0"/>
            </a:b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214255" y="1027906"/>
            <a:ext cx="6096000" cy="535531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interface </a:t>
            </a:r>
            <a:r>
              <a:rPr lang="en-US" dirty="0" err="1"/>
              <a:t>ILoan</a:t>
            </a:r>
            <a:r>
              <a:rPr lang="en-US" dirty="0"/>
              <a:t> { </a:t>
            </a:r>
          </a:p>
          <a:p>
            <a:r>
              <a:rPr lang="en-US" dirty="0"/>
              <a:t>   </a:t>
            </a:r>
            <a:r>
              <a:rPr lang="en-US" dirty="0" err="1"/>
              <a:t>interest:number</a:t>
            </a:r>
            <a:r>
              <a:rPr lang="en-US" dirty="0"/>
              <a:t> </a:t>
            </a:r>
          </a:p>
          <a:p>
            <a:r>
              <a:rPr lang="en-US" dirty="0"/>
              <a:t>} 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AgriLoan</a:t>
            </a:r>
            <a:r>
              <a:rPr lang="en-US" dirty="0"/>
              <a:t> implements </a:t>
            </a:r>
            <a:r>
              <a:rPr lang="en-US" dirty="0" err="1"/>
              <a:t>ILoan</a:t>
            </a:r>
            <a:r>
              <a:rPr lang="en-US" dirty="0"/>
              <a:t> { </a:t>
            </a:r>
          </a:p>
          <a:p>
            <a:r>
              <a:rPr lang="en-US" dirty="0"/>
              <a:t>   </a:t>
            </a:r>
            <a:r>
              <a:rPr lang="en-US" dirty="0" err="1"/>
              <a:t>interest:number</a:t>
            </a:r>
            <a:r>
              <a:rPr lang="en-US" dirty="0"/>
              <a:t> </a:t>
            </a:r>
          </a:p>
          <a:p>
            <a:r>
              <a:rPr lang="en-US" dirty="0"/>
              <a:t>   </a:t>
            </a:r>
            <a:r>
              <a:rPr lang="en-US" dirty="0" err="1"/>
              <a:t>rebate:number</a:t>
            </a:r>
            <a:r>
              <a:rPr lang="en-US" dirty="0"/>
              <a:t> </a:t>
            </a:r>
          </a:p>
          <a:p>
            <a:r>
              <a:rPr lang="en-US" dirty="0"/>
              <a:t>   </a:t>
            </a:r>
          </a:p>
          <a:p>
            <a:r>
              <a:rPr lang="en-US" dirty="0"/>
              <a:t>   constructor(</a:t>
            </a:r>
            <a:r>
              <a:rPr lang="en-US" dirty="0" err="1"/>
              <a:t>interest:number,rebate:number</a:t>
            </a:r>
            <a:r>
              <a:rPr lang="en-US" dirty="0"/>
              <a:t>) { </a:t>
            </a:r>
          </a:p>
          <a:p>
            <a:r>
              <a:rPr lang="en-US" dirty="0"/>
              <a:t>      </a:t>
            </a:r>
            <a:r>
              <a:rPr lang="en-US" dirty="0" err="1"/>
              <a:t>this.interest</a:t>
            </a:r>
            <a:r>
              <a:rPr lang="en-US" dirty="0"/>
              <a:t> = interest </a:t>
            </a:r>
          </a:p>
          <a:p>
            <a:r>
              <a:rPr lang="en-US" dirty="0"/>
              <a:t>      </a:t>
            </a:r>
            <a:r>
              <a:rPr lang="en-US" dirty="0" err="1"/>
              <a:t>this.rebate</a:t>
            </a:r>
            <a:r>
              <a:rPr lang="en-US" dirty="0"/>
              <a:t> = rebate </a:t>
            </a:r>
          </a:p>
          <a:p>
            <a:r>
              <a:rPr lang="en-US" dirty="0"/>
              <a:t>   } </a:t>
            </a:r>
          </a:p>
          <a:p>
            <a:r>
              <a:rPr lang="en-US" dirty="0"/>
              <a:t>   </a:t>
            </a:r>
            <a:r>
              <a:rPr lang="en-US" dirty="0" err="1"/>
              <a:t>calc</a:t>
            </a:r>
            <a:r>
              <a:rPr lang="en-US" dirty="0"/>
              <a:t>(): number{</a:t>
            </a:r>
          </a:p>
          <a:p>
            <a:r>
              <a:rPr lang="en-US" dirty="0"/>
              <a:t>       return  </a:t>
            </a:r>
            <a:r>
              <a:rPr lang="en-US" dirty="0" err="1"/>
              <a:t>this.interest</a:t>
            </a:r>
            <a:r>
              <a:rPr lang="en-US" dirty="0"/>
              <a:t>*</a:t>
            </a:r>
            <a:r>
              <a:rPr lang="en-US" dirty="0" err="1"/>
              <a:t>this.rebate</a:t>
            </a:r>
            <a:endParaRPr lang="en-US" dirty="0"/>
          </a:p>
          <a:p>
            <a:r>
              <a:rPr lang="en-US" dirty="0"/>
              <a:t>   }</a:t>
            </a:r>
          </a:p>
          <a:p>
            <a:r>
              <a:rPr lang="en-US" dirty="0"/>
              <a:t>} </a:t>
            </a:r>
          </a:p>
          <a:p>
            <a:endParaRPr lang="en-US" dirty="0"/>
          </a:p>
          <a:p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obj</a:t>
            </a:r>
            <a:r>
              <a:rPr lang="en-US" dirty="0"/>
              <a:t> = new </a:t>
            </a:r>
            <a:r>
              <a:rPr lang="en-US" dirty="0" err="1"/>
              <a:t>AgriLoan</a:t>
            </a:r>
            <a:r>
              <a:rPr lang="en-US" dirty="0"/>
              <a:t>(10,2) </a:t>
            </a:r>
          </a:p>
          <a:p>
            <a:r>
              <a:rPr lang="en-US" dirty="0"/>
              <a:t>console.log("Interest is : "+</a:t>
            </a:r>
            <a:r>
              <a:rPr lang="en-US" dirty="0" err="1"/>
              <a:t>obj.calc</a:t>
            </a:r>
            <a:r>
              <a:rPr lang="en-US" dirty="0"/>
              <a:t>())</a:t>
            </a:r>
          </a:p>
        </p:txBody>
      </p:sp>
    </p:spTree>
    <p:extLst>
      <p:ext uri="{BB962C8B-B14F-4D97-AF65-F5344CB8AC3E}">
        <p14:creationId xmlns:p14="http://schemas.microsoft.com/office/powerpoint/2010/main" val="3673653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workspace/Online </a:t>
            </a:r>
            <a:r>
              <a:rPr lang="en-US" dirty="0" err="1" smtClean="0"/>
              <a:t>codeing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www.typescriptlang.org/Playground</a:t>
            </a:r>
            <a:endParaRPr lang="en-US" dirty="0" smtClean="0"/>
          </a:p>
          <a:p>
            <a:r>
              <a:rPr lang="en-US" dirty="0" smtClean="0"/>
              <a:t>Install Text Editor(</a:t>
            </a:r>
            <a:r>
              <a:rPr lang="en-US" dirty="0"/>
              <a:t>Visual Studio </a:t>
            </a:r>
            <a:r>
              <a:rPr lang="en-US" dirty="0" smtClean="0"/>
              <a:t>Code)</a:t>
            </a:r>
          </a:p>
          <a:p>
            <a:r>
              <a:rPr lang="en-US" dirty="0" smtClean="0"/>
              <a:t>Install </a:t>
            </a:r>
            <a:r>
              <a:rPr lang="en-US" dirty="0" err="1" smtClean="0"/>
              <a:t>nodejs</a:t>
            </a:r>
            <a:endParaRPr lang="en-US" dirty="0" smtClean="0"/>
          </a:p>
          <a:p>
            <a:r>
              <a:rPr lang="en-US" dirty="0" smtClean="0"/>
              <a:t>Type </a:t>
            </a:r>
          </a:p>
          <a:p>
            <a:r>
              <a:rPr lang="en-US" dirty="0" smtClean="0"/>
              <a:t>Open .</a:t>
            </a:r>
            <a:r>
              <a:rPr lang="en-US" dirty="0" err="1" smtClean="0"/>
              <a:t>ts</a:t>
            </a:r>
            <a:r>
              <a:rPr lang="en-US" dirty="0" smtClean="0"/>
              <a:t> file in command prompt</a:t>
            </a:r>
          </a:p>
          <a:p>
            <a:endParaRPr lang="en-US" dirty="0" smtClean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923803" y="3429341"/>
            <a:ext cx="2992582" cy="307777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npm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install -g typescript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193470" y="4599061"/>
            <a:ext cx="2250374" cy="307777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tsc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lang="en-US" altLang="en-US" sz="2000" dirty="0" err="1" smtClean="0">
                <a:solidFill>
                  <a:srgbClr val="313131"/>
                </a:solidFill>
                <a:latin typeface="Menlo"/>
              </a:rPr>
              <a:t>FileName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.ts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193470" y="5221728"/>
            <a:ext cx="2250374" cy="276999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node FileName.js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7061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62125"/>
            <a:ext cx="10515600" cy="435133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3074" name="Picture 2" descr="Data Typ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5693" y="2480468"/>
            <a:ext cx="7469579" cy="3326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83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9008948"/>
              </p:ext>
            </p:extLst>
          </p:nvPr>
        </p:nvGraphicFramePr>
        <p:xfrm>
          <a:off x="712520" y="356259"/>
          <a:ext cx="11032175" cy="5837706"/>
        </p:xfrm>
        <a:graphic>
          <a:graphicData uri="http://schemas.openxmlformats.org/drawingml/2006/table">
            <a:tbl>
              <a:tblPr/>
              <a:tblGrid>
                <a:gridCol w="1753458"/>
                <a:gridCol w="1789988"/>
                <a:gridCol w="7488729"/>
              </a:tblGrid>
              <a:tr h="833844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dirty="0">
                          <a:effectLst/>
                        </a:rPr>
                        <a:t>Data type</a:t>
                      </a:r>
                    </a:p>
                  </a:txBody>
                  <a:tcPr marL="67567" marR="67567" marT="67567" marB="6756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dirty="0">
                          <a:effectLst/>
                        </a:rPr>
                        <a:t>Keyword</a:t>
                      </a:r>
                    </a:p>
                  </a:txBody>
                  <a:tcPr marL="67567" marR="67567" marT="67567" marB="6756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>
                          <a:effectLst/>
                        </a:rPr>
                        <a:t>Description</a:t>
                      </a:r>
                    </a:p>
                  </a:txBody>
                  <a:tcPr marL="67567" marR="67567" marT="67567" marB="6756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116012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>
                          <a:effectLst/>
                        </a:rPr>
                        <a:t>Number</a:t>
                      </a:r>
                    </a:p>
                  </a:txBody>
                  <a:tcPr marL="67567" marR="67567" marT="67567" marB="6756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dirty="0">
                          <a:effectLst/>
                        </a:rPr>
                        <a:t>number</a:t>
                      </a:r>
                    </a:p>
                  </a:txBody>
                  <a:tcPr marL="67567" marR="67567" marT="67567" marB="6756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Double precision 64-bit floating point values. It can be used to represent both, integers and fractions.</a:t>
                      </a:r>
                    </a:p>
                  </a:txBody>
                  <a:tcPr marL="67567" marR="67567" marT="67567" marB="6756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33844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>
                          <a:effectLst/>
                        </a:rPr>
                        <a:t>String</a:t>
                      </a:r>
                    </a:p>
                  </a:txBody>
                  <a:tcPr marL="67567" marR="67567" marT="67567" marB="6756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>
                          <a:effectLst/>
                        </a:rPr>
                        <a:t>string</a:t>
                      </a:r>
                    </a:p>
                  </a:txBody>
                  <a:tcPr marL="67567" marR="67567" marT="67567" marB="6756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Represents a sequence of Unicode characters</a:t>
                      </a:r>
                    </a:p>
                  </a:txBody>
                  <a:tcPr marL="67567" marR="67567" marT="67567" marB="6756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8357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>
                          <a:effectLst/>
                        </a:rPr>
                        <a:t>Boolean</a:t>
                      </a:r>
                    </a:p>
                  </a:txBody>
                  <a:tcPr marL="67567" marR="67567" marT="67567" marB="6756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>
                          <a:effectLst/>
                        </a:rPr>
                        <a:t>Boolean</a:t>
                      </a:r>
                    </a:p>
                  </a:txBody>
                  <a:tcPr marL="67567" marR="67567" marT="67567" marB="6756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Represents logical values, true and false</a:t>
                      </a:r>
                    </a:p>
                  </a:txBody>
                  <a:tcPr marL="67567" marR="67567" marT="67567" marB="6756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33844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>
                          <a:effectLst/>
                        </a:rPr>
                        <a:t>Void</a:t>
                      </a:r>
                    </a:p>
                  </a:txBody>
                  <a:tcPr marL="67567" marR="67567" marT="67567" marB="6756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>
                          <a:effectLst/>
                        </a:rPr>
                        <a:t>void</a:t>
                      </a:r>
                    </a:p>
                  </a:txBody>
                  <a:tcPr marL="67567" marR="67567" marT="67567" marB="6756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Used on function return types to represent non-returning functions</a:t>
                      </a:r>
                    </a:p>
                  </a:txBody>
                  <a:tcPr marL="67567" marR="67567" marT="67567" marB="6756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33844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>
                          <a:effectLst/>
                        </a:rPr>
                        <a:t>Null</a:t>
                      </a:r>
                    </a:p>
                  </a:txBody>
                  <a:tcPr marL="67567" marR="67567" marT="67567" marB="6756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>
                          <a:effectLst/>
                        </a:rPr>
                        <a:t>null</a:t>
                      </a:r>
                    </a:p>
                  </a:txBody>
                  <a:tcPr marL="67567" marR="67567" marT="67567" marB="6756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Represents an intentional absence of an object value.</a:t>
                      </a:r>
                    </a:p>
                  </a:txBody>
                  <a:tcPr marL="67567" marR="67567" marT="67567" marB="6756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33844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>
                          <a:effectLst/>
                        </a:rPr>
                        <a:t>Undefined</a:t>
                      </a:r>
                    </a:p>
                  </a:txBody>
                  <a:tcPr marL="67567" marR="67567" marT="67567" marB="6756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>
                          <a:effectLst/>
                        </a:rPr>
                        <a:t>undefined</a:t>
                      </a:r>
                    </a:p>
                  </a:txBody>
                  <a:tcPr marL="67567" marR="67567" marT="67567" marB="6756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Denotes value given to all uninitialized variables</a:t>
                      </a:r>
                    </a:p>
                  </a:txBody>
                  <a:tcPr marL="67567" marR="67567" marT="67567" marB="6756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8895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Variables</a:t>
            </a:r>
            <a:br>
              <a:rPr lang="en-US" dirty="0"/>
            </a:b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030681" y="1431690"/>
            <a:ext cx="7101444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err="1" smtClean="0"/>
              <a:t>var</a:t>
            </a:r>
            <a:r>
              <a:rPr lang="en-US" sz="3200" dirty="0" smtClean="0"/>
              <a:t> </a:t>
            </a:r>
            <a:r>
              <a:rPr lang="en-US" sz="3200" dirty="0" err="1" smtClean="0"/>
              <a:t>name:string</a:t>
            </a:r>
            <a:r>
              <a:rPr lang="en-US" sz="3200" dirty="0" smtClean="0"/>
              <a:t> = “Your Name"; </a:t>
            </a:r>
          </a:p>
          <a:p>
            <a:r>
              <a:rPr lang="en-US" sz="3200" dirty="0" err="1" smtClean="0"/>
              <a:t>var</a:t>
            </a:r>
            <a:r>
              <a:rPr lang="en-US" sz="3200" dirty="0" smtClean="0"/>
              <a:t> </a:t>
            </a:r>
            <a:r>
              <a:rPr lang="en-US" sz="3200" dirty="0" err="1" smtClean="0"/>
              <a:t>age:number</a:t>
            </a:r>
            <a:r>
              <a:rPr lang="en-US" sz="3200" dirty="0" smtClean="0"/>
              <a:t> = 50;</a:t>
            </a:r>
          </a:p>
          <a:p>
            <a:r>
              <a:rPr lang="en-US" sz="3200" dirty="0" err="1" smtClean="0"/>
              <a:t>var</a:t>
            </a:r>
            <a:r>
              <a:rPr lang="en-US" sz="3200" dirty="0" smtClean="0"/>
              <a:t> </a:t>
            </a:r>
            <a:r>
              <a:rPr lang="en-US" sz="3200" smtClean="0"/>
              <a:t>mark:number</a:t>
            </a:r>
            <a:r>
              <a:rPr lang="en-US" sz="3200" dirty="0" smtClean="0"/>
              <a:t> = 42.50</a:t>
            </a:r>
          </a:p>
          <a:p>
            <a:r>
              <a:rPr lang="en-US" sz="3200" dirty="0" err="1" smtClean="0"/>
              <a:t>var</a:t>
            </a:r>
            <a:r>
              <a:rPr lang="en-US" sz="3200" dirty="0" smtClean="0"/>
              <a:t> sum = score1 + score2 </a:t>
            </a:r>
          </a:p>
          <a:p>
            <a:r>
              <a:rPr lang="en-US" sz="3200" dirty="0" smtClean="0"/>
              <a:t>console.log("</a:t>
            </a:r>
            <a:r>
              <a:rPr lang="en-US" sz="3200" dirty="0" err="1" smtClean="0"/>
              <a:t>name"+name</a:t>
            </a:r>
            <a:r>
              <a:rPr lang="en-US" sz="3200" dirty="0" smtClean="0"/>
              <a:t>) </a:t>
            </a:r>
          </a:p>
          <a:p>
            <a:r>
              <a:rPr lang="en-US" sz="3200" dirty="0" smtClean="0"/>
              <a:t>console.log("first score: "+score1) </a:t>
            </a:r>
          </a:p>
          <a:p>
            <a:r>
              <a:rPr lang="en-US" sz="3200" dirty="0" smtClean="0"/>
              <a:t>console.log("second score: "+score2) </a:t>
            </a:r>
          </a:p>
          <a:p>
            <a:r>
              <a:rPr lang="en-US" sz="3200" dirty="0" smtClean="0"/>
              <a:t>console.log("sum of the scores: "+sum)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63173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</a:t>
            </a:r>
            <a:br>
              <a:rPr lang="en-US" dirty="0"/>
            </a:b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048000" y="1690688"/>
            <a:ext cx="6096000" cy="353943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Verdana" panose="020B0604030504040204" pitchFamily="34" charset="0"/>
              </a:rPr>
              <a:t>Arithmetic operators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Verdana" panose="020B0604030504040204" pitchFamily="34" charset="0"/>
              </a:rPr>
              <a:t>Logical operators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Verdana" panose="020B0604030504040204" pitchFamily="34" charset="0"/>
              </a:rPr>
              <a:t>Relational operators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Verdana" panose="020B0604030504040204" pitchFamily="34" charset="0"/>
              </a:rPr>
              <a:t>Bitwise operators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Verdana" panose="020B0604030504040204" pitchFamily="34" charset="0"/>
              </a:rPr>
              <a:t>Assignment operators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Verdana" panose="020B0604030504040204" pitchFamily="34" charset="0"/>
              </a:rPr>
              <a:t>Ternary/conditional operator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Verdana" panose="020B0604030504040204" pitchFamily="34" charset="0"/>
              </a:rPr>
              <a:t>String operator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Verdana" panose="020B0604030504040204" pitchFamily="34" charset="0"/>
              </a:rPr>
              <a:t>Type Operator</a:t>
            </a:r>
            <a:endParaRPr lang="en-US" sz="28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9171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Typeof</a:t>
            </a:r>
            <a:r>
              <a:rPr lang="en-US" dirty="0"/>
              <a:t> </a:t>
            </a:r>
          </a:p>
        </p:txBody>
      </p:sp>
      <p:sp>
        <p:nvSpPr>
          <p:cNvPr id="3" name="Rectangle 2"/>
          <p:cNvSpPr/>
          <p:nvPr/>
        </p:nvSpPr>
        <p:spPr>
          <a:xfrm>
            <a:off x="3048000" y="3105835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600" dirty="0"/>
              <a:t>let </a:t>
            </a:r>
            <a:r>
              <a:rPr lang="en-US" sz="3600" dirty="0" err="1"/>
              <a:t>num</a:t>
            </a:r>
            <a:r>
              <a:rPr lang="en-US" sz="3600" dirty="0"/>
              <a:t> :string= "12" </a:t>
            </a:r>
          </a:p>
          <a:p>
            <a:r>
              <a:rPr lang="en-US" sz="3600" dirty="0"/>
              <a:t>console.log(</a:t>
            </a:r>
            <a:r>
              <a:rPr lang="en-US" sz="3600" dirty="0" err="1"/>
              <a:t>typeof</a:t>
            </a:r>
            <a:r>
              <a:rPr lang="en-US" sz="3600" dirty="0"/>
              <a:t> </a:t>
            </a:r>
            <a:r>
              <a:rPr lang="en-US" sz="3600" dirty="0" err="1"/>
              <a:t>num</a:t>
            </a:r>
            <a:r>
              <a:rPr lang="en-US" sz="3600" dirty="0"/>
              <a:t>); </a:t>
            </a:r>
          </a:p>
        </p:txBody>
      </p:sp>
    </p:spTree>
    <p:extLst>
      <p:ext uri="{BB962C8B-B14F-4D97-AF65-F5344CB8AC3E}">
        <p14:creationId xmlns:p14="http://schemas.microsoft.com/office/powerpoint/2010/main" val="2166047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Making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hlinkClick r:id="rId2"/>
              </a:rPr>
              <a:t>if </a:t>
            </a:r>
            <a:r>
              <a:rPr lang="en-US" b="1" dirty="0" smtClean="0">
                <a:hlinkClick r:id="rId2"/>
              </a:rPr>
              <a:t>statement</a:t>
            </a:r>
            <a:endParaRPr lang="en-US" b="1" dirty="0" smtClean="0"/>
          </a:p>
          <a:p>
            <a:r>
              <a:rPr lang="en-US" b="1" dirty="0">
                <a:hlinkClick r:id="rId3"/>
              </a:rPr>
              <a:t>if...else </a:t>
            </a:r>
            <a:r>
              <a:rPr lang="en-US" b="1" dirty="0" smtClean="0">
                <a:hlinkClick r:id="rId3"/>
              </a:rPr>
              <a:t>statement</a:t>
            </a:r>
            <a:endParaRPr lang="en-US" b="1" dirty="0" smtClean="0"/>
          </a:p>
          <a:p>
            <a:r>
              <a:rPr lang="en-US" b="1" dirty="0">
                <a:hlinkClick r:id="rId4"/>
              </a:rPr>
              <a:t>else…if and nested if </a:t>
            </a:r>
            <a:r>
              <a:rPr lang="en-US" b="1" dirty="0" smtClean="0">
                <a:hlinkClick r:id="rId4"/>
              </a:rPr>
              <a:t>statements</a:t>
            </a:r>
            <a:endParaRPr lang="en-US" b="1" dirty="0" smtClean="0"/>
          </a:p>
          <a:p>
            <a:r>
              <a:rPr lang="en-US" b="1" dirty="0">
                <a:hlinkClick r:id="rId5"/>
              </a:rPr>
              <a:t>switch statement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207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</TotalTime>
  <Words>819</Words>
  <Application>Microsoft Office PowerPoint</Application>
  <PresentationFormat>Widescreen</PresentationFormat>
  <Paragraphs>236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Menlo</vt:lpstr>
      <vt:lpstr>Verdana</vt:lpstr>
      <vt:lpstr>Office Theme</vt:lpstr>
      <vt:lpstr>Typescript</vt:lpstr>
      <vt:lpstr>INTRODUCTION</vt:lpstr>
      <vt:lpstr>Local workspace/Online codeing</vt:lpstr>
      <vt:lpstr>Types</vt:lpstr>
      <vt:lpstr>PowerPoint Presentation</vt:lpstr>
      <vt:lpstr>Variables </vt:lpstr>
      <vt:lpstr>Operator </vt:lpstr>
      <vt:lpstr>Typeof </vt:lpstr>
      <vt:lpstr>Decision Making </vt:lpstr>
      <vt:lpstr>loop</vt:lpstr>
      <vt:lpstr>Functions </vt:lpstr>
      <vt:lpstr>PowerPoint Presentation</vt:lpstr>
      <vt:lpstr>PowerPoint Presentation</vt:lpstr>
      <vt:lpstr>Lambda Expression and Lambda Statement  </vt:lpstr>
      <vt:lpstr>Arrays </vt:lpstr>
      <vt:lpstr>Interfaces </vt:lpstr>
      <vt:lpstr>Single Interface Inheritance </vt:lpstr>
      <vt:lpstr>Multiple Interface Inheritance </vt:lpstr>
      <vt:lpstr>Classes </vt:lpstr>
      <vt:lpstr>PowerPoint Presentation</vt:lpstr>
      <vt:lpstr>Class Inheritance </vt:lpstr>
      <vt:lpstr>Class inheritance and Method Overriding </vt:lpstr>
      <vt:lpstr>Classes and Interfaces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Typescript</dc:title>
  <dc:creator>Jithin Raju (UST, IND)</dc:creator>
  <cp:lastModifiedBy>Jithin Raju (UST, IND)</cp:lastModifiedBy>
  <cp:revision>25</cp:revision>
  <dcterms:created xsi:type="dcterms:W3CDTF">2017-07-07T14:06:35Z</dcterms:created>
  <dcterms:modified xsi:type="dcterms:W3CDTF">2017-07-07T18:26:23Z</dcterms:modified>
</cp:coreProperties>
</file>