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6"/>
  </p:handoutMasterIdLst>
  <p:sldIdLst>
    <p:sldId id="256" r:id="rId2"/>
    <p:sldId id="257" r:id="rId3"/>
    <p:sldId id="258" r:id="rId4"/>
    <p:sldId id="259" r:id="rId5"/>
    <p:sldId id="261" r:id="rId6"/>
    <p:sldId id="285"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84BB0B7-897A-4E50-96FA-D51D16AC4C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8F684B3-8BC7-4277-B5D2-595F3F0F1D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78ADEB-7AF6-4971-8675-ECAE796DAE63}" type="datetimeFigureOut">
              <a:rPr lang="en-US" smtClean="0"/>
              <a:t>11/15/2021</a:t>
            </a:fld>
            <a:endParaRPr lang="en-US"/>
          </a:p>
        </p:txBody>
      </p:sp>
      <p:sp>
        <p:nvSpPr>
          <p:cNvPr id="4" name="Footer Placeholder 3">
            <a:extLst>
              <a:ext uri="{FF2B5EF4-FFF2-40B4-BE49-F238E27FC236}">
                <a16:creationId xmlns:a16="http://schemas.microsoft.com/office/drawing/2014/main" id="{C98FBDB3-67A7-4199-9A10-CF70511B8EB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8F3BE4E-4B6D-4344-A9B7-446C241368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3DAF8C-AB93-4A2D-99BD-7A4B421DBB14}" type="slidenum">
              <a:rPr lang="en-US" smtClean="0"/>
              <a:t>‹#›</a:t>
            </a:fld>
            <a:endParaRPr lang="en-US"/>
          </a:p>
        </p:txBody>
      </p:sp>
    </p:spTree>
    <p:extLst>
      <p:ext uri="{BB962C8B-B14F-4D97-AF65-F5344CB8AC3E}">
        <p14:creationId xmlns:p14="http://schemas.microsoft.com/office/powerpoint/2010/main" val="7914594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86BD-F289-4D4F-B38E-1EF934FB47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72F302-475A-481D-94F5-5EE43686BF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2735F7-E598-4866-A4AA-D63826AC48F5}"/>
              </a:ext>
            </a:extLst>
          </p:cNvPr>
          <p:cNvSpPr>
            <a:spLocks noGrp="1"/>
          </p:cNvSpPr>
          <p:nvPr>
            <p:ph type="dt" sz="half" idx="10"/>
          </p:nvPr>
        </p:nvSpPr>
        <p:spPr/>
        <p:txBody>
          <a:bodyPr/>
          <a:lstStyle/>
          <a:p>
            <a:fld id="{B30FF0E7-705C-482C-BD13-04E04AD39865}" type="datetimeFigureOut">
              <a:rPr lang="en-US" smtClean="0"/>
              <a:t>11/15/2021</a:t>
            </a:fld>
            <a:endParaRPr lang="en-US"/>
          </a:p>
        </p:txBody>
      </p:sp>
      <p:sp>
        <p:nvSpPr>
          <p:cNvPr id="5" name="Footer Placeholder 4">
            <a:extLst>
              <a:ext uri="{FF2B5EF4-FFF2-40B4-BE49-F238E27FC236}">
                <a16:creationId xmlns:a16="http://schemas.microsoft.com/office/drawing/2014/main" id="{55601A4F-E22C-4652-852C-E64A23129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CBFA7-6031-4B1D-BC20-46B71367866E}"/>
              </a:ext>
            </a:extLst>
          </p:cNvPr>
          <p:cNvSpPr>
            <a:spLocks noGrp="1"/>
          </p:cNvSpPr>
          <p:nvPr>
            <p:ph type="sldNum" sz="quarter" idx="12"/>
          </p:nvPr>
        </p:nvSpPr>
        <p:spPr/>
        <p:txBody>
          <a:bodyPr/>
          <a:lstStyle/>
          <a:p>
            <a:fld id="{46D462AF-EAFE-400A-8C14-B76E867F2758}" type="slidenum">
              <a:rPr lang="en-US" smtClean="0"/>
              <a:t>‹#›</a:t>
            </a:fld>
            <a:endParaRPr lang="en-US"/>
          </a:p>
        </p:txBody>
      </p:sp>
    </p:spTree>
    <p:extLst>
      <p:ext uri="{BB962C8B-B14F-4D97-AF65-F5344CB8AC3E}">
        <p14:creationId xmlns:p14="http://schemas.microsoft.com/office/powerpoint/2010/main" val="36574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8B3C-50F4-415C-892E-A8BB008564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8F2749-9838-4C92-B454-831AFA75AD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4D97-46EA-4ECB-BE42-172FAF3025B5}"/>
              </a:ext>
            </a:extLst>
          </p:cNvPr>
          <p:cNvSpPr>
            <a:spLocks noGrp="1"/>
          </p:cNvSpPr>
          <p:nvPr>
            <p:ph type="dt" sz="half" idx="10"/>
          </p:nvPr>
        </p:nvSpPr>
        <p:spPr/>
        <p:txBody>
          <a:bodyPr/>
          <a:lstStyle/>
          <a:p>
            <a:fld id="{B30FF0E7-705C-482C-BD13-04E04AD39865}" type="datetimeFigureOut">
              <a:rPr lang="en-US" smtClean="0"/>
              <a:t>11/15/2021</a:t>
            </a:fld>
            <a:endParaRPr lang="en-US"/>
          </a:p>
        </p:txBody>
      </p:sp>
      <p:sp>
        <p:nvSpPr>
          <p:cNvPr id="5" name="Footer Placeholder 4">
            <a:extLst>
              <a:ext uri="{FF2B5EF4-FFF2-40B4-BE49-F238E27FC236}">
                <a16:creationId xmlns:a16="http://schemas.microsoft.com/office/drawing/2014/main" id="{8F677B55-40D4-4FB1-A7D8-F09D4432A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CC014-D97F-4CD3-8B81-4C1C6084B002}"/>
              </a:ext>
            </a:extLst>
          </p:cNvPr>
          <p:cNvSpPr>
            <a:spLocks noGrp="1"/>
          </p:cNvSpPr>
          <p:nvPr>
            <p:ph type="sldNum" sz="quarter" idx="12"/>
          </p:nvPr>
        </p:nvSpPr>
        <p:spPr/>
        <p:txBody>
          <a:bodyPr/>
          <a:lstStyle/>
          <a:p>
            <a:fld id="{46D462AF-EAFE-400A-8C14-B76E867F2758}" type="slidenum">
              <a:rPr lang="en-US" smtClean="0"/>
              <a:t>‹#›</a:t>
            </a:fld>
            <a:endParaRPr lang="en-US"/>
          </a:p>
        </p:txBody>
      </p:sp>
    </p:spTree>
    <p:extLst>
      <p:ext uri="{BB962C8B-B14F-4D97-AF65-F5344CB8AC3E}">
        <p14:creationId xmlns:p14="http://schemas.microsoft.com/office/powerpoint/2010/main" val="1100227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003F74-59E3-4B9D-AFBB-7AD39F7316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DA640B-AC18-4F39-AB6D-901D9E0C40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F30015-EA31-4F16-AC5E-386B493EB0E0}"/>
              </a:ext>
            </a:extLst>
          </p:cNvPr>
          <p:cNvSpPr>
            <a:spLocks noGrp="1"/>
          </p:cNvSpPr>
          <p:nvPr>
            <p:ph type="dt" sz="half" idx="10"/>
          </p:nvPr>
        </p:nvSpPr>
        <p:spPr/>
        <p:txBody>
          <a:bodyPr/>
          <a:lstStyle/>
          <a:p>
            <a:fld id="{B30FF0E7-705C-482C-BD13-04E04AD39865}" type="datetimeFigureOut">
              <a:rPr lang="en-US" smtClean="0"/>
              <a:t>11/15/2021</a:t>
            </a:fld>
            <a:endParaRPr lang="en-US"/>
          </a:p>
        </p:txBody>
      </p:sp>
      <p:sp>
        <p:nvSpPr>
          <p:cNvPr id="5" name="Footer Placeholder 4">
            <a:extLst>
              <a:ext uri="{FF2B5EF4-FFF2-40B4-BE49-F238E27FC236}">
                <a16:creationId xmlns:a16="http://schemas.microsoft.com/office/drawing/2014/main" id="{A7D556D7-6CB9-434E-B6BC-3E5BC1BA0E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54702-3961-4929-B59A-EE89548D496D}"/>
              </a:ext>
            </a:extLst>
          </p:cNvPr>
          <p:cNvSpPr>
            <a:spLocks noGrp="1"/>
          </p:cNvSpPr>
          <p:nvPr>
            <p:ph type="sldNum" sz="quarter" idx="12"/>
          </p:nvPr>
        </p:nvSpPr>
        <p:spPr/>
        <p:txBody>
          <a:bodyPr/>
          <a:lstStyle/>
          <a:p>
            <a:fld id="{46D462AF-EAFE-400A-8C14-B76E867F2758}" type="slidenum">
              <a:rPr lang="en-US" smtClean="0"/>
              <a:t>‹#›</a:t>
            </a:fld>
            <a:endParaRPr lang="en-US"/>
          </a:p>
        </p:txBody>
      </p:sp>
    </p:spTree>
    <p:extLst>
      <p:ext uri="{BB962C8B-B14F-4D97-AF65-F5344CB8AC3E}">
        <p14:creationId xmlns:p14="http://schemas.microsoft.com/office/powerpoint/2010/main" val="418346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9E74-8253-4365-8233-B0EB287B43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818193-FB2A-4D1A-959E-142ACFD8F4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57AFD-3B1F-4C2D-9A37-8C24C842F5F1}"/>
              </a:ext>
            </a:extLst>
          </p:cNvPr>
          <p:cNvSpPr>
            <a:spLocks noGrp="1"/>
          </p:cNvSpPr>
          <p:nvPr>
            <p:ph type="dt" sz="half" idx="10"/>
          </p:nvPr>
        </p:nvSpPr>
        <p:spPr/>
        <p:txBody>
          <a:bodyPr/>
          <a:lstStyle/>
          <a:p>
            <a:fld id="{B30FF0E7-705C-482C-BD13-04E04AD39865}" type="datetimeFigureOut">
              <a:rPr lang="en-US" smtClean="0"/>
              <a:t>11/15/2021</a:t>
            </a:fld>
            <a:endParaRPr lang="en-US"/>
          </a:p>
        </p:txBody>
      </p:sp>
      <p:sp>
        <p:nvSpPr>
          <p:cNvPr id="5" name="Footer Placeholder 4">
            <a:extLst>
              <a:ext uri="{FF2B5EF4-FFF2-40B4-BE49-F238E27FC236}">
                <a16:creationId xmlns:a16="http://schemas.microsoft.com/office/drawing/2014/main" id="{C854E1F7-6700-4DB0-91CD-236BE0DCD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1CB84-68A8-4056-A48C-B3B7C9D5C7AB}"/>
              </a:ext>
            </a:extLst>
          </p:cNvPr>
          <p:cNvSpPr>
            <a:spLocks noGrp="1"/>
          </p:cNvSpPr>
          <p:nvPr>
            <p:ph type="sldNum" sz="quarter" idx="12"/>
          </p:nvPr>
        </p:nvSpPr>
        <p:spPr/>
        <p:txBody>
          <a:bodyPr/>
          <a:lstStyle/>
          <a:p>
            <a:fld id="{46D462AF-EAFE-400A-8C14-B76E867F2758}" type="slidenum">
              <a:rPr lang="en-US" smtClean="0"/>
              <a:t>‹#›</a:t>
            </a:fld>
            <a:endParaRPr lang="en-US"/>
          </a:p>
        </p:txBody>
      </p:sp>
    </p:spTree>
    <p:extLst>
      <p:ext uri="{BB962C8B-B14F-4D97-AF65-F5344CB8AC3E}">
        <p14:creationId xmlns:p14="http://schemas.microsoft.com/office/powerpoint/2010/main" val="216318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1B2AC-DDBE-4C35-A4C9-5A09416893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6271E1-FCAD-4FD5-AC09-F86E4AF02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DE9279-3E12-4460-8971-9EDE6458D1CA}"/>
              </a:ext>
            </a:extLst>
          </p:cNvPr>
          <p:cNvSpPr>
            <a:spLocks noGrp="1"/>
          </p:cNvSpPr>
          <p:nvPr>
            <p:ph type="dt" sz="half" idx="10"/>
          </p:nvPr>
        </p:nvSpPr>
        <p:spPr/>
        <p:txBody>
          <a:bodyPr/>
          <a:lstStyle/>
          <a:p>
            <a:fld id="{B30FF0E7-705C-482C-BD13-04E04AD39865}" type="datetimeFigureOut">
              <a:rPr lang="en-US" smtClean="0"/>
              <a:t>11/15/2021</a:t>
            </a:fld>
            <a:endParaRPr lang="en-US"/>
          </a:p>
        </p:txBody>
      </p:sp>
      <p:sp>
        <p:nvSpPr>
          <p:cNvPr id="5" name="Footer Placeholder 4">
            <a:extLst>
              <a:ext uri="{FF2B5EF4-FFF2-40B4-BE49-F238E27FC236}">
                <a16:creationId xmlns:a16="http://schemas.microsoft.com/office/drawing/2014/main" id="{F585657F-66C4-4A86-B744-B14278C8A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70CFE-8074-45B3-B46A-6B5F782F32F2}"/>
              </a:ext>
            </a:extLst>
          </p:cNvPr>
          <p:cNvSpPr>
            <a:spLocks noGrp="1"/>
          </p:cNvSpPr>
          <p:nvPr>
            <p:ph type="sldNum" sz="quarter" idx="12"/>
          </p:nvPr>
        </p:nvSpPr>
        <p:spPr/>
        <p:txBody>
          <a:bodyPr/>
          <a:lstStyle/>
          <a:p>
            <a:fld id="{46D462AF-EAFE-400A-8C14-B76E867F2758}" type="slidenum">
              <a:rPr lang="en-US" smtClean="0"/>
              <a:t>‹#›</a:t>
            </a:fld>
            <a:endParaRPr lang="en-US"/>
          </a:p>
        </p:txBody>
      </p:sp>
    </p:spTree>
    <p:extLst>
      <p:ext uri="{BB962C8B-B14F-4D97-AF65-F5344CB8AC3E}">
        <p14:creationId xmlns:p14="http://schemas.microsoft.com/office/powerpoint/2010/main" val="3315846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B3DD-622E-4EBB-AB2B-83A207FAE9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0D4B12-0745-4D1C-A893-A6D14DC104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56E5BC-ABB9-4105-AE5F-A24354B41C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7D5A9A-DEFD-431D-8448-ADB11529F71F}"/>
              </a:ext>
            </a:extLst>
          </p:cNvPr>
          <p:cNvSpPr>
            <a:spLocks noGrp="1"/>
          </p:cNvSpPr>
          <p:nvPr>
            <p:ph type="dt" sz="half" idx="10"/>
          </p:nvPr>
        </p:nvSpPr>
        <p:spPr/>
        <p:txBody>
          <a:bodyPr/>
          <a:lstStyle/>
          <a:p>
            <a:fld id="{B30FF0E7-705C-482C-BD13-04E04AD39865}" type="datetimeFigureOut">
              <a:rPr lang="en-US" smtClean="0"/>
              <a:t>11/15/2021</a:t>
            </a:fld>
            <a:endParaRPr lang="en-US"/>
          </a:p>
        </p:txBody>
      </p:sp>
      <p:sp>
        <p:nvSpPr>
          <p:cNvPr id="6" name="Footer Placeholder 5">
            <a:extLst>
              <a:ext uri="{FF2B5EF4-FFF2-40B4-BE49-F238E27FC236}">
                <a16:creationId xmlns:a16="http://schemas.microsoft.com/office/drawing/2014/main" id="{04A05067-8FB2-4AE0-A877-48C8ACCDED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BAB30-580A-4285-9366-617826CB5649}"/>
              </a:ext>
            </a:extLst>
          </p:cNvPr>
          <p:cNvSpPr>
            <a:spLocks noGrp="1"/>
          </p:cNvSpPr>
          <p:nvPr>
            <p:ph type="sldNum" sz="quarter" idx="12"/>
          </p:nvPr>
        </p:nvSpPr>
        <p:spPr/>
        <p:txBody>
          <a:bodyPr/>
          <a:lstStyle/>
          <a:p>
            <a:fld id="{46D462AF-EAFE-400A-8C14-B76E867F2758}" type="slidenum">
              <a:rPr lang="en-US" smtClean="0"/>
              <a:t>‹#›</a:t>
            </a:fld>
            <a:endParaRPr lang="en-US"/>
          </a:p>
        </p:txBody>
      </p:sp>
    </p:spTree>
    <p:extLst>
      <p:ext uri="{BB962C8B-B14F-4D97-AF65-F5344CB8AC3E}">
        <p14:creationId xmlns:p14="http://schemas.microsoft.com/office/powerpoint/2010/main" val="26098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678D-E4D1-4623-8C67-7A2C7A90DC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BD3A66-BDEA-446B-B7E5-2E2C112A92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85995C-D775-4DF9-A6FD-CFEA18BC89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BF6A78-6CFF-4F35-9C9D-C573540464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CBD4ED-9345-4887-A105-3A2695EF40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84D888-8649-4E01-AA1D-1B57E0981E47}"/>
              </a:ext>
            </a:extLst>
          </p:cNvPr>
          <p:cNvSpPr>
            <a:spLocks noGrp="1"/>
          </p:cNvSpPr>
          <p:nvPr>
            <p:ph type="dt" sz="half" idx="10"/>
          </p:nvPr>
        </p:nvSpPr>
        <p:spPr/>
        <p:txBody>
          <a:bodyPr/>
          <a:lstStyle/>
          <a:p>
            <a:fld id="{B30FF0E7-705C-482C-BD13-04E04AD39865}" type="datetimeFigureOut">
              <a:rPr lang="en-US" smtClean="0"/>
              <a:t>11/15/2021</a:t>
            </a:fld>
            <a:endParaRPr lang="en-US"/>
          </a:p>
        </p:txBody>
      </p:sp>
      <p:sp>
        <p:nvSpPr>
          <p:cNvPr id="8" name="Footer Placeholder 7">
            <a:extLst>
              <a:ext uri="{FF2B5EF4-FFF2-40B4-BE49-F238E27FC236}">
                <a16:creationId xmlns:a16="http://schemas.microsoft.com/office/drawing/2014/main" id="{F38B73EF-8B0E-461A-8B66-2644628A52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D552F9-D63D-41FD-BC14-D2D7726D9CF5}"/>
              </a:ext>
            </a:extLst>
          </p:cNvPr>
          <p:cNvSpPr>
            <a:spLocks noGrp="1"/>
          </p:cNvSpPr>
          <p:nvPr>
            <p:ph type="sldNum" sz="quarter" idx="12"/>
          </p:nvPr>
        </p:nvSpPr>
        <p:spPr/>
        <p:txBody>
          <a:bodyPr/>
          <a:lstStyle/>
          <a:p>
            <a:fld id="{46D462AF-EAFE-400A-8C14-B76E867F2758}" type="slidenum">
              <a:rPr lang="en-US" smtClean="0"/>
              <a:t>‹#›</a:t>
            </a:fld>
            <a:endParaRPr lang="en-US"/>
          </a:p>
        </p:txBody>
      </p:sp>
    </p:spTree>
    <p:extLst>
      <p:ext uri="{BB962C8B-B14F-4D97-AF65-F5344CB8AC3E}">
        <p14:creationId xmlns:p14="http://schemas.microsoft.com/office/powerpoint/2010/main" val="3902544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2F942-D654-4783-8785-61DF32984F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5D1EF1-321C-4438-9EC6-41028D3E5EBC}"/>
              </a:ext>
            </a:extLst>
          </p:cNvPr>
          <p:cNvSpPr>
            <a:spLocks noGrp="1"/>
          </p:cNvSpPr>
          <p:nvPr>
            <p:ph type="dt" sz="half" idx="10"/>
          </p:nvPr>
        </p:nvSpPr>
        <p:spPr/>
        <p:txBody>
          <a:bodyPr/>
          <a:lstStyle/>
          <a:p>
            <a:fld id="{B30FF0E7-705C-482C-BD13-04E04AD39865}" type="datetimeFigureOut">
              <a:rPr lang="en-US" smtClean="0"/>
              <a:t>11/15/2021</a:t>
            </a:fld>
            <a:endParaRPr lang="en-US"/>
          </a:p>
        </p:txBody>
      </p:sp>
      <p:sp>
        <p:nvSpPr>
          <p:cNvPr id="4" name="Footer Placeholder 3">
            <a:extLst>
              <a:ext uri="{FF2B5EF4-FFF2-40B4-BE49-F238E27FC236}">
                <a16:creationId xmlns:a16="http://schemas.microsoft.com/office/drawing/2014/main" id="{CD02DF9C-DE95-4092-A7AF-7F005FEFA5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169C93-4655-4663-B768-C6637C1210AD}"/>
              </a:ext>
            </a:extLst>
          </p:cNvPr>
          <p:cNvSpPr>
            <a:spLocks noGrp="1"/>
          </p:cNvSpPr>
          <p:nvPr>
            <p:ph type="sldNum" sz="quarter" idx="12"/>
          </p:nvPr>
        </p:nvSpPr>
        <p:spPr/>
        <p:txBody>
          <a:bodyPr/>
          <a:lstStyle/>
          <a:p>
            <a:fld id="{46D462AF-EAFE-400A-8C14-B76E867F2758}" type="slidenum">
              <a:rPr lang="en-US" smtClean="0"/>
              <a:t>‹#›</a:t>
            </a:fld>
            <a:endParaRPr lang="en-US"/>
          </a:p>
        </p:txBody>
      </p:sp>
    </p:spTree>
    <p:extLst>
      <p:ext uri="{BB962C8B-B14F-4D97-AF65-F5344CB8AC3E}">
        <p14:creationId xmlns:p14="http://schemas.microsoft.com/office/powerpoint/2010/main" val="1818207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0D7A8F-1C3A-4FBA-8F1F-B60E628ADCD2}"/>
              </a:ext>
            </a:extLst>
          </p:cNvPr>
          <p:cNvSpPr>
            <a:spLocks noGrp="1"/>
          </p:cNvSpPr>
          <p:nvPr>
            <p:ph type="dt" sz="half" idx="10"/>
          </p:nvPr>
        </p:nvSpPr>
        <p:spPr/>
        <p:txBody>
          <a:bodyPr/>
          <a:lstStyle/>
          <a:p>
            <a:fld id="{B30FF0E7-705C-482C-BD13-04E04AD39865}" type="datetimeFigureOut">
              <a:rPr lang="en-US" smtClean="0"/>
              <a:t>11/15/2021</a:t>
            </a:fld>
            <a:endParaRPr lang="en-US"/>
          </a:p>
        </p:txBody>
      </p:sp>
      <p:sp>
        <p:nvSpPr>
          <p:cNvPr id="3" name="Footer Placeholder 2">
            <a:extLst>
              <a:ext uri="{FF2B5EF4-FFF2-40B4-BE49-F238E27FC236}">
                <a16:creationId xmlns:a16="http://schemas.microsoft.com/office/drawing/2014/main" id="{D13D48A2-C897-43D9-B476-940D8E7CC4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22739C-47E1-47E9-A4A1-A445B1D4B4DB}"/>
              </a:ext>
            </a:extLst>
          </p:cNvPr>
          <p:cNvSpPr>
            <a:spLocks noGrp="1"/>
          </p:cNvSpPr>
          <p:nvPr>
            <p:ph type="sldNum" sz="quarter" idx="12"/>
          </p:nvPr>
        </p:nvSpPr>
        <p:spPr/>
        <p:txBody>
          <a:bodyPr/>
          <a:lstStyle/>
          <a:p>
            <a:fld id="{46D462AF-EAFE-400A-8C14-B76E867F2758}" type="slidenum">
              <a:rPr lang="en-US" smtClean="0"/>
              <a:t>‹#›</a:t>
            </a:fld>
            <a:endParaRPr lang="en-US"/>
          </a:p>
        </p:txBody>
      </p:sp>
    </p:spTree>
    <p:extLst>
      <p:ext uri="{BB962C8B-B14F-4D97-AF65-F5344CB8AC3E}">
        <p14:creationId xmlns:p14="http://schemas.microsoft.com/office/powerpoint/2010/main" val="2559545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1CB7-ED77-495C-841B-30585E622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38CD8E-077B-4D60-90B2-F40BFD8552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1FED8F-1B1F-46BF-B837-0A875AEAF1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1593-6183-44D4-8FC3-0E066FE5A4AA}"/>
              </a:ext>
            </a:extLst>
          </p:cNvPr>
          <p:cNvSpPr>
            <a:spLocks noGrp="1"/>
          </p:cNvSpPr>
          <p:nvPr>
            <p:ph type="dt" sz="half" idx="10"/>
          </p:nvPr>
        </p:nvSpPr>
        <p:spPr/>
        <p:txBody>
          <a:bodyPr/>
          <a:lstStyle/>
          <a:p>
            <a:fld id="{B30FF0E7-705C-482C-BD13-04E04AD39865}" type="datetimeFigureOut">
              <a:rPr lang="en-US" smtClean="0"/>
              <a:t>11/15/2021</a:t>
            </a:fld>
            <a:endParaRPr lang="en-US"/>
          </a:p>
        </p:txBody>
      </p:sp>
      <p:sp>
        <p:nvSpPr>
          <p:cNvPr id="6" name="Footer Placeholder 5">
            <a:extLst>
              <a:ext uri="{FF2B5EF4-FFF2-40B4-BE49-F238E27FC236}">
                <a16:creationId xmlns:a16="http://schemas.microsoft.com/office/drawing/2014/main" id="{D1A5F497-9ED1-4AE9-AF28-D97E449E53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3BA8B6-E071-4E26-AFC8-98352F9B499F}"/>
              </a:ext>
            </a:extLst>
          </p:cNvPr>
          <p:cNvSpPr>
            <a:spLocks noGrp="1"/>
          </p:cNvSpPr>
          <p:nvPr>
            <p:ph type="sldNum" sz="quarter" idx="12"/>
          </p:nvPr>
        </p:nvSpPr>
        <p:spPr/>
        <p:txBody>
          <a:bodyPr/>
          <a:lstStyle/>
          <a:p>
            <a:fld id="{46D462AF-EAFE-400A-8C14-B76E867F2758}" type="slidenum">
              <a:rPr lang="en-US" smtClean="0"/>
              <a:t>‹#›</a:t>
            </a:fld>
            <a:endParaRPr lang="en-US"/>
          </a:p>
        </p:txBody>
      </p:sp>
    </p:spTree>
    <p:extLst>
      <p:ext uri="{BB962C8B-B14F-4D97-AF65-F5344CB8AC3E}">
        <p14:creationId xmlns:p14="http://schemas.microsoft.com/office/powerpoint/2010/main" val="3205429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F689-DEEB-4D4E-BD12-75E3C6350D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1B5E19-A813-4720-AC97-C0C48A104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B40F9-58CC-496F-B5D1-9428D93FA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44891-484C-4B9B-9CF4-19694C11E8A1}"/>
              </a:ext>
            </a:extLst>
          </p:cNvPr>
          <p:cNvSpPr>
            <a:spLocks noGrp="1"/>
          </p:cNvSpPr>
          <p:nvPr>
            <p:ph type="dt" sz="half" idx="10"/>
          </p:nvPr>
        </p:nvSpPr>
        <p:spPr/>
        <p:txBody>
          <a:bodyPr/>
          <a:lstStyle/>
          <a:p>
            <a:fld id="{B30FF0E7-705C-482C-BD13-04E04AD39865}" type="datetimeFigureOut">
              <a:rPr lang="en-US" smtClean="0"/>
              <a:t>11/15/2021</a:t>
            </a:fld>
            <a:endParaRPr lang="en-US"/>
          </a:p>
        </p:txBody>
      </p:sp>
      <p:sp>
        <p:nvSpPr>
          <p:cNvPr id="6" name="Footer Placeholder 5">
            <a:extLst>
              <a:ext uri="{FF2B5EF4-FFF2-40B4-BE49-F238E27FC236}">
                <a16:creationId xmlns:a16="http://schemas.microsoft.com/office/drawing/2014/main" id="{B72B97AA-C3CE-4BE3-A377-429B10701E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4A7F20-93C2-4E7C-BA32-F2F3A4FFADEB}"/>
              </a:ext>
            </a:extLst>
          </p:cNvPr>
          <p:cNvSpPr>
            <a:spLocks noGrp="1"/>
          </p:cNvSpPr>
          <p:nvPr>
            <p:ph type="sldNum" sz="quarter" idx="12"/>
          </p:nvPr>
        </p:nvSpPr>
        <p:spPr/>
        <p:txBody>
          <a:bodyPr/>
          <a:lstStyle/>
          <a:p>
            <a:fld id="{46D462AF-EAFE-400A-8C14-B76E867F2758}" type="slidenum">
              <a:rPr lang="en-US" smtClean="0"/>
              <a:t>‹#›</a:t>
            </a:fld>
            <a:endParaRPr lang="en-US"/>
          </a:p>
        </p:txBody>
      </p:sp>
    </p:spTree>
    <p:extLst>
      <p:ext uri="{BB962C8B-B14F-4D97-AF65-F5344CB8AC3E}">
        <p14:creationId xmlns:p14="http://schemas.microsoft.com/office/powerpoint/2010/main" val="4260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2A2F1D-16D3-4E75-AA7E-C8A9A6F9B9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790677-F2D5-457D-ADB4-7C00CC64C5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A327F-67C7-4065-B93A-EFB9732EDE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0FF0E7-705C-482C-BD13-04E04AD39865}" type="datetimeFigureOut">
              <a:rPr lang="en-US" smtClean="0"/>
              <a:t>11/15/2021</a:t>
            </a:fld>
            <a:endParaRPr lang="en-US"/>
          </a:p>
        </p:txBody>
      </p:sp>
      <p:sp>
        <p:nvSpPr>
          <p:cNvPr id="5" name="Footer Placeholder 4">
            <a:extLst>
              <a:ext uri="{FF2B5EF4-FFF2-40B4-BE49-F238E27FC236}">
                <a16:creationId xmlns:a16="http://schemas.microsoft.com/office/drawing/2014/main" id="{6844ECFB-4B78-4635-A50B-043E902A16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6402F0-4EAC-4D3B-AB93-BCB21F0CDB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462AF-EAFE-400A-8C14-B76E867F2758}" type="slidenum">
              <a:rPr lang="en-US" smtClean="0"/>
              <a:t>‹#›</a:t>
            </a:fld>
            <a:endParaRPr lang="en-US"/>
          </a:p>
        </p:txBody>
      </p:sp>
    </p:spTree>
    <p:extLst>
      <p:ext uri="{BB962C8B-B14F-4D97-AF65-F5344CB8AC3E}">
        <p14:creationId xmlns:p14="http://schemas.microsoft.com/office/powerpoint/2010/main" val="1590024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package" Target="../embeddings/Microsoft_Excel_Worksheet2.xlsx"/></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3862298-AF85-4572-BED3-52E573EB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C897582-CB19-41B5-9426-8BD7BD008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71106" cy="4631426"/>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0E7066FC-B004-4B5A-B02B-599B51EF3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0" y="515619"/>
            <a:ext cx="36576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73D092A-3904-4523-AFCD-2DE7FE5DB9C9}"/>
              </a:ext>
            </a:extLst>
          </p:cNvPr>
          <p:cNvPicPr>
            <a:picLocks noChangeAspect="1"/>
          </p:cNvPicPr>
          <p:nvPr/>
        </p:nvPicPr>
        <p:blipFill>
          <a:blip r:embed="rId2">
            <a:duotone>
              <a:prstClr val="black"/>
              <a:prstClr val="white"/>
            </a:duotone>
          </a:blip>
          <a:stretch>
            <a:fillRect/>
          </a:stretch>
        </p:blipFill>
        <p:spPr>
          <a:xfrm>
            <a:off x="1700785" y="1560712"/>
            <a:ext cx="9519941" cy="3736577"/>
          </a:xfrm>
          <a:prstGeom prst="rect">
            <a:avLst/>
          </a:prstGeom>
        </p:spPr>
      </p:pic>
      <p:sp>
        <p:nvSpPr>
          <p:cNvPr id="2" name="TextBox 1">
            <a:extLst>
              <a:ext uri="{FF2B5EF4-FFF2-40B4-BE49-F238E27FC236}">
                <a16:creationId xmlns:a16="http://schemas.microsoft.com/office/drawing/2014/main" id="{1F8B2939-172E-45DB-B9DD-06664C0F6E50}"/>
              </a:ext>
            </a:extLst>
          </p:cNvPr>
          <p:cNvSpPr txBox="1"/>
          <p:nvPr/>
        </p:nvSpPr>
        <p:spPr>
          <a:xfrm>
            <a:off x="8362122" y="4956312"/>
            <a:ext cx="3481456" cy="461665"/>
          </a:xfrm>
          <a:prstGeom prst="rect">
            <a:avLst/>
          </a:prstGeom>
          <a:noFill/>
        </p:spPr>
        <p:txBody>
          <a:bodyPr wrap="square" rtlCol="0">
            <a:spAutoFit/>
          </a:bodyPr>
          <a:lstStyle/>
          <a:p>
            <a:r>
              <a:rPr lang="en-US" sz="2400" b="1" dirty="0"/>
              <a:t>CASE STUDY REPORT</a:t>
            </a:r>
          </a:p>
        </p:txBody>
      </p:sp>
    </p:spTree>
    <p:extLst>
      <p:ext uri="{BB962C8B-B14F-4D97-AF65-F5344CB8AC3E}">
        <p14:creationId xmlns:p14="http://schemas.microsoft.com/office/powerpoint/2010/main" val="8996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853714B-D938-449A-9C83-2A3801FA8DA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dirty="0">
                <a:solidFill>
                  <a:srgbClr val="FFFFFF"/>
                </a:solidFill>
                <a:latin typeface="+mj-lt"/>
                <a:ea typeface="+mj-ea"/>
                <a:cs typeface="+mj-cs"/>
              </a:rPr>
              <a:t>AUTHOR</a:t>
            </a:r>
          </a:p>
        </p:txBody>
      </p:sp>
      <p:sp>
        <p:nvSpPr>
          <p:cNvPr id="5" name="TextBox 4">
            <a:extLst>
              <a:ext uri="{FF2B5EF4-FFF2-40B4-BE49-F238E27FC236}">
                <a16:creationId xmlns:a16="http://schemas.microsoft.com/office/drawing/2014/main" id="{96D36890-D017-48E1-BECA-D4D5D5859E2E}"/>
              </a:ext>
            </a:extLst>
          </p:cNvPr>
          <p:cNvSpPr txBox="1"/>
          <p:nvPr/>
        </p:nvSpPr>
        <p:spPr>
          <a:xfrm flipH="1">
            <a:off x="4280453" y="478712"/>
            <a:ext cx="7911547" cy="646331"/>
          </a:xfrm>
          <a:prstGeom prst="rect">
            <a:avLst/>
          </a:prstGeom>
          <a:noFill/>
        </p:spPr>
        <p:txBody>
          <a:bodyPr wrap="square" rtlCol="0">
            <a:spAutoFit/>
          </a:bodyPr>
          <a:lstStyle/>
          <a:p>
            <a:r>
              <a:rPr lang="en-US" b="1" dirty="0"/>
              <a:t>Data quality check 3</a:t>
            </a:r>
            <a:r>
              <a:rPr lang="en-US" dirty="0"/>
              <a:t>: Eliminate the columns with more than 90% NULLs and finalize the author data set</a:t>
            </a:r>
          </a:p>
        </p:txBody>
      </p:sp>
      <p:graphicFrame>
        <p:nvGraphicFramePr>
          <p:cNvPr id="11" name="Table 12">
            <a:extLst>
              <a:ext uri="{FF2B5EF4-FFF2-40B4-BE49-F238E27FC236}">
                <a16:creationId xmlns:a16="http://schemas.microsoft.com/office/drawing/2014/main" id="{C7A8CEF3-3653-45E9-B226-C68E587F38DB}"/>
              </a:ext>
            </a:extLst>
          </p:cNvPr>
          <p:cNvGraphicFramePr>
            <a:graphicFrameLocks noGrp="1"/>
          </p:cNvGraphicFramePr>
          <p:nvPr>
            <p:extLst>
              <p:ext uri="{D42A27DB-BD31-4B8C-83A1-F6EECF244321}">
                <p14:modId xmlns:p14="http://schemas.microsoft.com/office/powerpoint/2010/main" val="2679274632"/>
              </p:ext>
            </p:extLst>
          </p:nvPr>
        </p:nvGraphicFramePr>
        <p:xfrm>
          <a:off x="5639067" y="1693976"/>
          <a:ext cx="3975859" cy="1341681"/>
        </p:xfrm>
        <a:graphic>
          <a:graphicData uri="http://schemas.openxmlformats.org/drawingml/2006/table">
            <a:tbl>
              <a:tblPr firstRow="1" bandRow="1">
                <a:tableStyleId>{5C22544A-7EE6-4342-B048-85BDC9FD1C3A}</a:tableStyleId>
              </a:tblPr>
              <a:tblGrid>
                <a:gridCol w="2251366">
                  <a:extLst>
                    <a:ext uri="{9D8B030D-6E8A-4147-A177-3AD203B41FA5}">
                      <a16:colId xmlns:a16="http://schemas.microsoft.com/office/drawing/2014/main" val="1867175959"/>
                    </a:ext>
                  </a:extLst>
                </a:gridCol>
                <a:gridCol w="1724493">
                  <a:extLst>
                    <a:ext uri="{9D8B030D-6E8A-4147-A177-3AD203B41FA5}">
                      <a16:colId xmlns:a16="http://schemas.microsoft.com/office/drawing/2014/main" val="3616004016"/>
                    </a:ext>
                  </a:extLst>
                </a:gridCol>
              </a:tblGrid>
              <a:tr h="352612">
                <a:tc>
                  <a:txBody>
                    <a:bodyPr/>
                    <a:lstStyle/>
                    <a:p>
                      <a:pPr marL="0" algn="l" defTabSz="914400" rtl="0" eaLnBrk="1" fontAlgn="b" latinLnBrk="0" hangingPunct="1"/>
                      <a:r>
                        <a:rPr lang="en-US" sz="1800" b="1" u="none" strike="noStrike" kern="1200" dirty="0">
                          <a:solidFill>
                            <a:schemeClr val="lt1"/>
                          </a:solidFill>
                          <a:effectLst/>
                          <a:latin typeface="+mn-lt"/>
                          <a:ea typeface="+mn-ea"/>
                          <a:cs typeface="+mn-cs"/>
                        </a:rPr>
                        <a:t>Columns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dirty="0">
                          <a:effectLst/>
                        </a:rPr>
                        <a:t>Datatype</a:t>
                      </a:r>
                      <a:endParaRPr lang="en-US" sz="1800" b="1"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603357"/>
                  </a:ext>
                </a:extLst>
              </a:tr>
              <a:tr h="352612">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b="1" u="none" strike="noStrike" dirty="0">
                          <a:effectLst/>
                        </a:rPr>
                        <a:t>key</a:t>
                      </a:r>
                      <a:endParaRPr lang="en-US" sz="18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b="1" dirty="0"/>
                        <a:t>object</a:t>
                      </a:r>
                      <a:endParaRPr lang="en-US" sz="1800" b="1"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2610203"/>
                  </a:ext>
                </a:extLst>
              </a:tr>
              <a:tr h="352612">
                <a:tc>
                  <a:txBody>
                    <a:bodyPr/>
                    <a:lstStyle/>
                    <a:p>
                      <a:pPr algn="l" fontAlgn="ctr"/>
                      <a:r>
                        <a:rPr lang="en-US" sz="1800" b="0" i="0" u="none" strike="noStrike" dirty="0">
                          <a:solidFill>
                            <a:srgbClr val="000000"/>
                          </a:solidFill>
                          <a:effectLst/>
                          <a:latin typeface="Arial" panose="020B0604020202020204" pitchFamily="34" charset="0"/>
                        </a:rPr>
                        <a:t>name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dirty="0"/>
                        <a:t>object</a:t>
                      </a:r>
                      <a:endParaRPr lang="en-US" sz="18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0584768"/>
                  </a:ext>
                </a:extLst>
              </a:tr>
              <a:tr h="0">
                <a:tc>
                  <a:txBody>
                    <a:bodyPr/>
                    <a:lstStyle/>
                    <a:p>
                      <a:pPr algn="l" fontAlgn="ctr"/>
                      <a:r>
                        <a:rPr lang="en-US" sz="1800" u="none" strike="noStrike" dirty="0" err="1">
                          <a:effectLst/>
                        </a:rPr>
                        <a:t>personal_name</a:t>
                      </a: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dirty="0"/>
                        <a:t>object</a:t>
                      </a:r>
                      <a:endParaRPr lang="en-US" sz="18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3251106"/>
                  </a:ext>
                </a:extLst>
              </a:tr>
            </a:tbl>
          </a:graphicData>
        </a:graphic>
      </p:graphicFrame>
      <p:sp>
        <p:nvSpPr>
          <p:cNvPr id="10" name="TextBox 9">
            <a:extLst>
              <a:ext uri="{FF2B5EF4-FFF2-40B4-BE49-F238E27FC236}">
                <a16:creationId xmlns:a16="http://schemas.microsoft.com/office/drawing/2014/main" id="{303499DF-5A5B-4127-A3CE-70DA1A440637}"/>
              </a:ext>
            </a:extLst>
          </p:cNvPr>
          <p:cNvSpPr txBox="1"/>
          <p:nvPr/>
        </p:nvSpPr>
        <p:spPr>
          <a:xfrm>
            <a:off x="4495807" y="5336936"/>
            <a:ext cx="7603428" cy="1754326"/>
          </a:xfrm>
          <a:prstGeom prst="rect">
            <a:avLst/>
          </a:prstGeom>
          <a:noFill/>
        </p:spPr>
        <p:txBody>
          <a:bodyPr wrap="square" rtlCol="0">
            <a:spAutoFit/>
          </a:bodyPr>
          <a:lstStyle/>
          <a:p>
            <a:r>
              <a:rPr lang="en-US" sz="2000" b="1" dirty="0"/>
              <a:t>Notes</a:t>
            </a:r>
            <a:endParaRPr lang="en-US" sz="2400" b="1" dirty="0"/>
          </a:p>
          <a:p>
            <a:pPr marL="285750" indent="-285750">
              <a:buFont typeface="Wingdings" panose="05000000000000000000" pitchFamily="2" charset="2"/>
              <a:buChar char="q"/>
            </a:pPr>
            <a:r>
              <a:rPr lang="en-US" sz="1400" dirty="0">
                <a:latin typeface="Arial" panose="020B0604020202020204" pitchFamily="34" charset="0"/>
                <a:cs typeface="Arial" panose="020B0604020202020204" pitchFamily="34" charset="0"/>
              </a:rPr>
              <a:t>Column ‘name’ contains Chinese characters which are not cleaned for the purpose of the case study</a:t>
            </a:r>
          </a:p>
          <a:p>
            <a:pPr marL="285750" indent="-285750">
              <a:buFont typeface="Wingdings" panose="05000000000000000000" pitchFamily="2" charset="2"/>
              <a:buChar char="q"/>
            </a:pPr>
            <a:r>
              <a:rPr lang="en-US" sz="1400" dirty="0">
                <a:latin typeface="Arial" panose="020B0604020202020204" pitchFamily="34" charset="0"/>
                <a:cs typeface="Arial" panose="020B0604020202020204" pitchFamily="34" charset="0"/>
              </a:rPr>
              <a:t>Column ‘key’ can be used to identify the rows uniquely.</a:t>
            </a:r>
          </a:p>
          <a:p>
            <a:pPr marL="285750" indent="-285750">
              <a:buFont typeface="Wingdings" panose="05000000000000000000" pitchFamily="2" charset="2"/>
              <a:buChar char="q"/>
            </a:pPr>
            <a:r>
              <a:rPr lang="en-US" sz="1400" dirty="0">
                <a:latin typeface="Arial" panose="020B0604020202020204" pitchFamily="34" charset="0"/>
                <a:cs typeface="Arial" panose="020B0604020202020204" pitchFamily="34" charset="0"/>
              </a:rPr>
              <a:t>Author dataset may not contain the authors corresponding to the key present in work and editions because it’s a sample dataset.</a:t>
            </a: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819093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853714B-D938-449A-9C83-2A3801FA8DA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dirty="0">
                <a:solidFill>
                  <a:srgbClr val="FFFFFF"/>
                </a:solidFill>
                <a:latin typeface="+mj-lt"/>
                <a:ea typeface="+mj-ea"/>
                <a:cs typeface="+mj-cs"/>
              </a:rPr>
              <a:t>WORK</a:t>
            </a:r>
          </a:p>
        </p:txBody>
      </p:sp>
      <p:graphicFrame>
        <p:nvGraphicFramePr>
          <p:cNvPr id="20" name="Table 12">
            <a:extLst>
              <a:ext uri="{FF2B5EF4-FFF2-40B4-BE49-F238E27FC236}">
                <a16:creationId xmlns:a16="http://schemas.microsoft.com/office/drawing/2014/main" id="{5E588A5A-BA2F-4367-B33E-CB658A8134EF}"/>
              </a:ext>
            </a:extLst>
          </p:cNvPr>
          <p:cNvGraphicFramePr>
            <a:graphicFrameLocks noGrp="1"/>
          </p:cNvGraphicFramePr>
          <p:nvPr>
            <p:extLst>
              <p:ext uri="{D42A27DB-BD31-4B8C-83A1-F6EECF244321}">
                <p14:modId xmlns:p14="http://schemas.microsoft.com/office/powerpoint/2010/main" val="2840414347"/>
              </p:ext>
            </p:extLst>
          </p:nvPr>
        </p:nvGraphicFramePr>
        <p:xfrm>
          <a:off x="5459896" y="2365264"/>
          <a:ext cx="3856382" cy="2439108"/>
        </p:xfrm>
        <a:graphic>
          <a:graphicData uri="http://schemas.openxmlformats.org/drawingml/2006/table">
            <a:tbl>
              <a:tblPr firstRow="1" bandRow="1">
                <a:tableStyleId>{5C22544A-7EE6-4342-B048-85BDC9FD1C3A}</a:tableStyleId>
              </a:tblPr>
              <a:tblGrid>
                <a:gridCol w="2316950">
                  <a:extLst>
                    <a:ext uri="{9D8B030D-6E8A-4147-A177-3AD203B41FA5}">
                      <a16:colId xmlns:a16="http://schemas.microsoft.com/office/drawing/2014/main" val="1867175959"/>
                    </a:ext>
                  </a:extLst>
                </a:gridCol>
                <a:gridCol w="1539432">
                  <a:extLst>
                    <a:ext uri="{9D8B030D-6E8A-4147-A177-3AD203B41FA5}">
                      <a16:colId xmlns:a16="http://schemas.microsoft.com/office/drawing/2014/main" val="3616004016"/>
                    </a:ext>
                  </a:extLst>
                </a:gridCol>
              </a:tblGrid>
              <a:tr h="709014">
                <a:tc gridSpan="2">
                  <a:txBody>
                    <a:bodyPr/>
                    <a:lstStyle/>
                    <a:p>
                      <a:r>
                        <a:rPr lang="en-US" sz="2800" dirty="0"/>
                        <a:t>Rows after removing duplicates: 3495</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7640" marR="167640" marT="83820" marB="83820"/>
                </a:tc>
                <a:extLst>
                  <a:ext uri="{0D108BD9-81ED-4DB2-BD59-A6C34878D82A}">
                    <a16:rowId xmlns:a16="http://schemas.microsoft.com/office/drawing/2014/main" val="74900521"/>
                  </a:ext>
                </a:extLst>
              </a:tr>
              <a:tr h="709014">
                <a:tc>
                  <a:txBody>
                    <a:bodyPr/>
                    <a:lstStyle/>
                    <a:p>
                      <a:r>
                        <a:rPr lang="en-US" sz="2400" b="1" dirty="0"/>
                        <a:t>Total rows</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b="0" i="0" u="none" strike="noStrike" dirty="0">
                          <a:solidFill>
                            <a:srgbClr val="000000"/>
                          </a:solidFill>
                          <a:effectLst/>
                          <a:latin typeface="Arial" panose="020B0604020202020204" pitchFamily="34" charset="0"/>
                          <a:cs typeface="Arial" panose="020B0604020202020204" pitchFamily="34" charset="0"/>
                        </a:rPr>
                        <a:t>3684</a:t>
                      </a:r>
                      <a:endParaRPr lang="en-US" sz="2400" dirty="0"/>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603357"/>
                  </a:ext>
                </a:extLst>
              </a:tr>
              <a:tr h="709014">
                <a:tc>
                  <a:txBody>
                    <a:bodyPr/>
                    <a:lstStyle/>
                    <a:p>
                      <a:r>
                        <a:rPr lang="en-US" sz="2400" b="1" dirty="0"/>
                        <a:t>Duplicate rows</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2400" b="0" i="0" u="none" strike="noStrike" kern="1200" dirty="0">
                          <a:solidFill>
                            <a:srgbClr val="000000"/>
                          </a:solidFill>
                          <a:effectLst/>
                          <a:latin typeface="Arial" panose="020B0604020202020204" pitchFamily="34" charset="0"/>
                          <a:ea typeface="+mn-ea"/>
                          <a:cs typeface="Arial" panose="020B0604020202020204" pitchFamily="34" charset="0"/>
                        </a:rPr>
                        <a:t>189</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4474069"/>
                  </a:ext>
                </a:extLst>
              </a:tr>
            </a:tbl>
          </a:graphicData>
        </a:graphic>
      </p:graphicFrame>
      <p:sp>
        <p:nvSpPr>
          <p:cNvPr id="5" name="TextBox 4">
            <a:extLst>
              <a:ext uri="{FF2B5EF4-FFF2-40B4-BE49-F238E27FC236}">
                <a16:creationId xmlns:a16="http://schemas.microsoft.com/office/drawing/2014/main" id="{96D36890-D017-48E1-BECA-D4D5D5859E2E}"/>
              </a:ext>
            </a:extLst>
          </p:cNvPr>
          <p:cNvSpPr txBox="1"/>
          <p:nvPr/>
        </p:nvSpPr>
        <p:spPr>
          <a:xfrm flipH="1">
            <a:off x="4280451" y="478712"/>
            <a:ext cx="7911547" cy="923330"/>
          </a:xfrm>
          <a:prstGeom prst="rect">
            <a:avLst/>
          </a:prstGeom>
          <a:noFill/>
        </p:spPr>
        <p:txBody>
          <a:bodyPr wrap="square" rtlCol="0">
            <a:spAutoFit/>
          </a:bodyPr>
          <a:lstStyle/>
          <a:p>
            <a:r>
              <a:rPr lang="en-US" b="1" dirty="0"/>
              <a:t>Data quality check 1</a:t>
            </a:r>
            <a:r>
              <a:rPr lang="en-US" dirty="0"/>
              <a:t>: Multiple versions of records can be available for each record due to multiple revisions. Check for the duplicates based on key and pick the record with latest revision number.</a:t>
            </a:r>
          </a:p>
        </p:txBody>
      </p:sp>
    </p:spTree>
    <p:extLst>
      <p:ext uri="{BB962C8B-B14F-4D97-AF65-F5344CB8AC3E}">
        <p14:creationId xmlns:p14="http://schemas.microsoft.com/office/powerpoint/2010/main" val="307227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853714B-D938-449A-9C83-2A3801FA8DA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dirty="0">
                <a:solidFill>
                  <a:srgbClr val="FFFFFF"/>
                </a:solidFill>
                <a:latin typeface="+mj-lt"/>
                <a:ea typeface="+mj-ea"/>
                <a:cs typeface="+mj-cs"/>
              </a:rPr>
              <a:t>WORK</a:t>
            </a:r>
          </a:p>
        </p:txBody>
      </p:sp>
      <p:sp>
        <p:nvSpPr>
          <p:cNvPr id="5" name="TextBox 4">
            <a:extLst>
              <a:ext uri="{FF2B5EF4-FFF2-40B4-BE49-F238E27FC236}">
                <a16:creationId xmlns:a16="http://schemas.microsoft.com/office/drawing/2014/main" id="{96D36890-D017-48E1-BECA-D4D5D5859E2E}"/>
              </a:ext>
            </a:extLst>
          </p:cNvPr>
          <p:cNvSpPr txBox="1"/>
          <p:nvPr/>
        </p:nvSpPr>
        <p:spPr>
          <a:xfrm flipH="1">
            <a:off x="4092388" y="134277"/>
            <a:ext cx="7911547" cy="646331"/>
          </a:xfrm>
          <a:prstGeom prst="rect">
            <a:avLst/>
          </a:prstGeom>
          <a:noFill/>
        </p:spPr>
        <p:txBody>
          <a:bodyPr wrap="square" rtlCol="0">
            <a:spAutoFit/>
          </a:bodyPr>
          <a:lstStyle/>
          <a:p>
            <a:r>
              <a:rPr lang="en-US" b="1" dirty="0"/>
              <a:t>Data quality check 2</a:t>
            </a:r>
            <a:r>
              <a:rPr lang="en-US" dirty="0"/>
              <a:t>: Pick the columns which are only significant for type work  and check for NULLs in each column</a:t>
            </a:r>
          </a:p>
        </p:txBody>
      </p:sp>
      <p:graphicFrame>
        <p:nvGraphicFramePr>
          <p:cNvPr id="11" name="Table 12">
            <a:extLst>
              <a:ext uri="{FF2B5EF4-FFF2-40B4-BE49-F238E27FC236}">
                <a16:creationId xmlns:a16="http://schemas.microsoft.com/office/drawing/2014/main" id="{C7A8CEF3-3653-45E9-B226-C68E587F38DB}"/>
              </a:ext>
            </a:extLst>
          </p:cNvPr>
          <p:cNvGraphicFramePr>
            <a:graphicFrameLocks noGrp="1"/>
          </p:cNvGraphicFramePr>
          <p:nvPr>
            <p:extLst>
              <p:ext uri="{D42A27DB-BD31-4B8C-83A1-F6EECF244321}">
                <p14:modId xmlns:p14="http://schemas.microsoft.com/office/powerpoint/2010/main" val="264538922"/>
              </p:ext>
            </p:extLst>
          </p:nvPr>
        </p:nvGraphicFramePr>
        <p:xfrm>
          <a:off x="5639067" y="1655467"/>
          <a:ext cx="3975859" cy="4560570"/>
        </p:xfrm>
        <a:graphic>
          <a:graphicData uri="http://schemas.openxmlformats.org/drawingml/2006/table">
            <a:tbl>
              <a:tblPr firstRow="1" bandRow="1">
                <a:tableStyleId>{5C22544A-7EE6-4342-B048-85BDC9FD1C3A}</a:tableStyleId>
              </a:tblPr>
              <a:tblGrid>
                <a:gridCol w="2251366">
                  <a:extLst>
                    <a:ext uri="{9D8B030D-6E8A-4147-A177-3AD203B41FA5}">
                      <a16:colId xmlns:a16="http://schemas.microsoft.com/office/drawing/2014/main" val="1867175959"/>
                    </a:ext>
                  </a:extLst>
                </a:gridCol>
                <a:gridCol w="1724493">
                  <a:extLst>
                    <a:ext uri="{9D8B030D-6E8A-4147-A177-3AD203B41FA5}">
                      <a16:colId xmlns:a16="http://schemas.microsoft.com/office/drawing/2014/main" val="3616004016"/>
                    </a:ext>
                  </a:extLst>
                </a:gridCol>
              </a:tblGrid>
              <a:tr h="146829">
                <a:tc>
                  <a:txBody>
                    <a:bodyPr/>
                    <a:lstStyle/>
                    <a:p>
                      <a:pPr algn="l" fontAlgn="ctr"/>
                      <a:r>
                        <a:rPr lang="en-US" sz="1600" b="1" i="0" u="none" strike="noStrike" dirty="0">
                          <a:solidFill>
                            <a:schemeClr val="bg1"/>
                          </a:solidFill>
                          <a:effectLst/>
                          <a:latin typeface="Arial" panose="020B0604020202020204" pitchFamily="34" charset="0"/>
                          <a:cs typeface="Arial" panose="020B0604020202020204" pitchFamily="34" charset="0"/>
                        </a:rPr>
                        <a:t>Columns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600" b="1" i="0" u="none" strike="noStrike" kern="1200" dirty="0">
                          <a:solidFill>
                            <a:schemeClr val="bg1"/>
                          </a:solidFill>
                          <a:effectLst/>
                          <a:latin typeface="Arial" panose="020B0604020202020204" pitchFamily="34" charset="0"/>
                          <a:ea typeface="+mn-ea"/>
                          <a:cs typeface="Arial" panose="020B0604020202020204" pitchFamily="34" charset="0"/>
                        </a:rPr>
                        <a:t>% of NULLs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603357"/>
                  </a:ext>
                </a:extLst>
              </a:tr>
              <a:tr h="0">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notes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0097119"/>
                  </a:ext>
                </a:extLst>
              </a:tr>
              <a:tr h="0">
                <a:tc>
                  <a:txBody>
                    <a:bodyPr/>
                    <a:lstStyle/>
                    <a:p>
                      <a:pPr algn="l" fontAlgn="ctr"/>
                      <a:r>
                        <a:rPr lang="en-US" sz="1600" b="0" i="0" u="none" strike="noStrike" dirty="0" err="1">
                          <a:solidFill>
                            <a:srgbClr val="000000"/>
                          </a:solidFill>
                          <a:effectLst/>
                          <a:latin typeface="Arial" panose="020B0604020202020204" pitchFamily="34" charset="0"/>
                          <a:cs typeface="Arial" panose="020B0604020202020204" pitchFamily="34" charset="0"/>
                        </a:rPr>
                        <a:t>other_titles</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5872076"/>
                  </a:ext>
                </a:extLst>
              </a:tr>
              <a:tr h="0">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links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99.914163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173179"/>
                  </a:ext>
                </a:extLst>
              </a:tr>
              <a:tr h="0">
                <a:tc>
                  <a:txBody>
                    <a:bodyPr/>
                    <a:lstStyle/>
                    <a:p>
                      <a:pPr algn="l" fontAlgn="ctr"/>
                      <a:r>
                        <a:rPr lang="en-US" sz="1600" b="0" i="0" u="none" strike="noStrike" dirty="0" err="1">
                          <a:solidFill>
                            <a:srgbClr val="000000"/>
                          </a:solidFill>
                          <a:effectLst/>
                          <a:latin typeface="Arial" panose="020B0604020202020204" pitchFamily="34" charset="0"/>
                          <a:cs typeface="Arial" panose="020B0604020202020204" pitchFamily="34" charset="0"/>
                        </a:rPr>
                        <a:t>first_sentence</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99.885551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1877666"/>
                  </a:ext>
                </a:extLst>
              </a:tr>
              <a:tr h="0">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description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99.370529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973076"/>
                  </a:ext>
                </a:extLst>
              </a:tr>
              <a:tr h="74583">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subtitle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99.084406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074204"/>
                  </a:ext>
                </a:extLst>
              </a:tr>
              <a:tr h="0">
                <a:tc>
                  <a:txBody>
                    <a:bodyPr/>
                    <a:lstStyle/>
                    <a:p>
                      <a:pPr algn="l" fontAlgn="ctr"/>
                      <a:r>
                        <a:rPr lang="en-US" sz="1600" b="0" i="0" u="none" strike="noStrike" dirty="0" err="1">
                          <a:solidFill>
                            <a:srgbClr val="000000"/>
                          </a:solidFill>
                          <a:effectLst/>
                          <a:latin typeface="Arial" panose="020B0604020202020204" pitchFamily="34" charset="0"/>
                          <a:cs typeface="Arial" panose="020B0604020202020204" pitchFamily="34" charset="0"/>
                        </a:rPr>
                        <a:t>dewey_number</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95.593705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5619954"/>
                  </a:ext>
                </a:extLst>
              </a:tr>
              <a:tr h="0">
                <a:tc>
                  <a:txBody>
                    <a:bodyPr/>
                    <a:lstStyle/>
                    <a:p>
                      <a:pPr algn="l" fontAlgn="ctr"/>
                      <a:r>
                        <a:rPr lang="en-US" sz="1600" b="0" i="0" u="none" strike="noStrike">
                          <a:solidFill>
                            <a:srgbClr val="000000"/>
                          </a:solidFill>
                          <a:effectLst/>
                          <a:latin typeface="Arial" panose="020B0604020202020204" pitchFamily="34" charset="0"/>
                          <a:cs typeface="Arial" panose="020B0604020202020204" pitchFamily="34" charset="0"/>
                        </a:rPr>
                        <a:t>subject_times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93.590844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5603881"/>
                  </a:ext>
                </a:extLst>
              </a:tr>
              <a:tr h="0">
                <a:tc>
                  <a:txBody>
                    <a:bodyPr/>
                    <a:lstStyle/>
                    <a:p>
                      <a:pPr algn="l" fontAlgn="ctr"/>
                      <a:r>
                        <a:rPr lang="en-US" sz="1600" b="0" i="0" u="none" strike="noStrike">
                          <a:solidFill>
                            <a:srgbClr val="000000"/>
                          </a:solidFill>
                          <a:effectLst/>
                          <a:latin typeface="Arial" panose="020B0604020202020204" pitchFamily="34" charset="0"/>
                          <a:cs typeface="Arial" panose="020B0604020202020204" pitchFamily="34" charset="0"/>
                        </a:rPr>
                        <a:t>subject_people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92.732475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7384324"/>
                  </a:ext>
                </a:extLst>
              </a:tr>
              <a:tr h="0">
                <a:tc>
                  <a:txBody>
                    <a:bodyPr/>
                    <a:lstStyle/>
                    <a:p>
                      <a:pPr algn="l" fontAlgn="ctr"/>
                      <a:r>
                        <a:rPr lang="en-US" sz="1600" b="0" i="0" u="none" strike="noStrike">
                          <a:solidFill>
                            <a:srgbClr val="000000"/>
                          </a:solidFill>
                          <a:effectLst/>
                          <a:latin typeface="Arial" panose="020B0604020202020204" pitchFamily="34" charset="0"/>
                          <a:cs typeface="Arial" panose="020B0604020202020204" pitchFamily="34" charset="0"/>
                        </a:rPr>
                        <a:t>lc_classifications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90.18598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0666099"/>
                  </a:ext>
                </a:extLst>
              </a:tr>
              <a:tr h="0">
                <a:tc>
                  <a:txBody>
                    <a:bodyPr/>
                    <a:lstStyle/>
                    <a:p>
                      <a:pPr algn="l" fontAlgn="ctr"/>
                      <a:r>
                        <a:rPr lang="en-US" sz="1600" b="0" i="0" u="none" strike="noStrike">
                          <a:solidFill>
                            <a:srgbClr val="000000"/>
                          </a:solidFill>
                          <a:effectLst/>
                          <a:latin typeface="Arial" panose="020B0604020202020204" pitchFamily="34" charset="0"/>
                          <a:cs typeface="Arial" panose="020B0604020202020204" pitchFamily="34" charset="0"/>
                        </a:rPr>
                        <a:t>first_publish_date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79.885551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3721677"/>
                  </a:ext>
                </a:extLst>
              </a:tr>
              <a:tr h="0">
                <a:tc>
                  <a:txBody>
                    <a:bodyPr/>
                    <a:lstStyle/>
                    <a:p>
                      <a:pPr algn="l" fontAlgn="ctr"/>
                      <a:r>
                        <a:rPr lang="en-US" sz="1600" b="0" i="0" u="none" strike="noStrike">
                          <a:solidFill>
                            <a:srgbClr val="000000"/>
                          </a:solidFill>
                          <a:effectLst/>
                          <a:latin typeface="Arial" panose="020B0604020202020204" pitchFamily="34" charset="0"/>
                          <a:cs typeface="Arial" panose="020B0604020202020204" pitchFamily="34" charset="0"/>
                        </a:rPr>
                        <a:t>covers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78.798283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790982"/>
                  </a:ext>
                </a:extLst>
              </a:tr>
              <a:tr h="0">
                <a:tc>
                  <a:txBody>
                    <a:bodyPr/>
                    <a:lstStyle/>
                    <a:p>
                      <a:pPr algn="l" fontAlgn="ctr"/>
                      <a:r>
                        <a:rPr lang="en-US" sz="1600" b="0" i="0" u="none" strike="noStrike">
                          <a:solidFill>
                            <a:srgbClr val="000000"/>
                          </a:solidFill>
                          <a:effectLst/>
                          <a:latin typeface="Arial" panose="020B0604020202020204" pitchFamily="34" charset="0"/>
                          <a:cs typeface="Arial" panose="020B0604020202020204" pitchFamily="34" charset="0"/>
                        </a:rPr>
                        <a:t>subject_places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68.669528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4474069"/>
                  </a:ext>
                </a:extLst>
              </a:tr>
              <a:tr h="0">
                <a:tc>
                  <a:txBody>
                    <a:bodyPr/>
                    <a:lstStyle/>
                    <a:p>
                      <a:pPr algn="l" fontAlgn="ctr"/>
                      <a:r>
                        <a:rPr lang="en-US" sz="1600" b="0" i="0" u="none" strike="noStrike">
                          <a:solidFill>
                            <a:srgbClr val="000000"/>
                          </a:solidFill>
                          <a:effectLst/>
                          <a:latin typeface="Arial" panose="020B0604020202020204" pitchFamily="34" charset="0"/>
                          <a:cs typeface="Arial" panose="020B0604020202020204" pitchFamily="34" charset="0"/>
                        </a:rPr>
                        <a:t>subjects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29.585122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7172211"/>
                  </a:ext>
                </a:extLst>
              </a:tr>
              <a:tr h="0">
                <a:tc>
                  <a:txBody>
                    <a:bodyPr/>
                    <a:lstStyle/>
                    <a:p>
                      <a:pPr algn="l" fontAlgn="ctr"/>
                      <a:r>
                        <a:rPr lang="en-US" sz="1600" b="0" i="0" u="none" strike="noStrike">
                          <a:solidFill>
                            <a:srgbClr val="000000"/>
                          </a:solidFill>
                          <a:effectLst/>
                          <a:latin typeface="Arial" panose="020B0604020202020204" pitchFamily="34" charset="0"/>
                          <a:cs typeface="Arial" panose="020B0604020202020204" pitchFamily="34" charset="0"/>
                        </a:rPr>
                        <a:t>authors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0.314735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2610203"/>
                  </a:ext>
                </a:extLst>
              </a:tr>
              <a:tr h="0">
                <a:tc>
                  <a:txBody>
                    <a:bodyPr/>
                    <a:lstStyle/>
                    <a:p>
                      <a:pPr algn="l" fontAlgn="ctr"/>
                      <a:r>
                        <a:rPr lang="en-US" sz="1600" b="0" i="0" u="none" strike="noStrike">
                          <a:solidFill>
                            <a:srgbClr val="000000"/>
                          </a:solidFill>
                          <a:effectLst/>
                          <a:latin typeface="Arial" panose="020B0604020202020204" pitchFamily="34" charset="0"/>
                          <a:cs typeface="Arial" panose="020B0604020202020204" pitchFamily="34" charset="0"/>
                        </a:rPr>
                        <a:t>title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0584768"/>
                  </a:ext>
                </a:extLst>
              </a:tr>
              <a:tr h="0">
                <a:tc>
                  <a:txBody>
                    <a:bodyPr/>
                    <a:lstStyle/>
                    <a:p>
                      <a:pPr algn="l" fontAlgn="ctr"/>
                      <a:r>
                        <a:rPr lang="en-US" sz="1600" b="0" i="0" u="none" strike="noStrike">
                          <a:solidFill>
                            <a:srgbClr val="000000"/>
                          </a:solidFill>
                          <a:effectLst/>
                          <a:latin typeface="Arial" panose="020B0604020202020204" pitchFamily="34" charset="0"/>
                          <a:cs typeface="Arial" panose="020B0604020202020204" pitchFamily="34" charset="0"/>
                        </a:rPr>
                        <a:t>key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3251106"/>
                  </a:ext>
                </a:extLst>
              </a:tr>
            </a:tbl>
          </a:graphicData>
        </a:graphic>
      </p:graphicFrame>
    </p:spTree>
    <p:extLst>
      <p:ext uri="{BB962C8B-B14F-4D97-AF65-F5344CB8AC3E}">
        <p14:creationId xmlns:p14="http://schemas.microsoft.com/office/powerpoint/2010/main" val="279390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853714B-D938-449A-9C83-2A3801FA8DA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dirty="0">
                <a:solidFill>
                  <a:srgbClr val="FFFFFF"/>
                </a:solidFill>
                <a:latin typeface="+mj-lt"/>
                <a:ea typeface="+mj-ea"/>
                <a:cs typeface="+mj-cs"/>
              </a:rPr>
              <a:t>WORK</a:t>
            </a:r>
          </a:p>
        </p:txBody>
      </p:sp>
      <p:sp>
        <p:nvSpPr>
          <p:cNvPr id="5" name="TextBox 4">
            <a:extLst>
              <a:ext uri="{FF2B5EF4-FFF2-40B4-BE49-F238E27FC236}">
                <a16:creationId xmlns:a16="http://schemas.microsoft.com/office/drawing/2014/main" id="{96D36890-D017-48E1-BECA-D4D5D5859E2E}"/>
              </a:ext>
            </a:extLst>
          </p:cNvPr>
          <p:cNvSpPr txBox="1"/>
          <p:nvPr/>
        </p:nvSpPr>
        <p:spPr>
          <a:xfrm flipH="1">
            <a:off x="4280453" y="478712"/>
            <a:ext cx="7911547" cy="923330"/>
          </a:xfrm>
          <a:prstGeom prst="rect">
            <a:avLst/>
          </a:prstGeom>
          <a:noFill/>
        </p:spPr>
        <p:txBody>
          <a:bodyPr wrap="square" rtlCol="0">
            <a:spAutoFit/>
          </a:bodyPr>
          <a:lstStyle/>
          <a:p>
            <a:r>
              <a:rPr lang="en-US" b="1" dirty="0"/>
              <a:t>Data quality check 3</a:t>
            </a:r>
            <a:r>
              <a:rPr lang="en-US" dirty="0"/>
              <a:t>: Eliminate the columns with more than 70% NULLs and columns that are not significant for our case study and  finalize the columns for work data set</a:t>
            </a:r>
          </a:p>
        </p:txBody>
      </p:sp>
      <p:graphicFrame>
        <p:nvGraphicFramePr>
          <p:cNvPr id="11" name="Table 12">
            <a:extLst>
              <a:ext uri="{FF2B5EF4-FFF2-40B4-BE49-F238E27FC236}">
                <a16:creationId xmlns:a16="http://schemas.microsoft.com/office/drawing/2014/main" id="{C7A8CEF3-3653-45E9-B226-C68E587F38DB}"/>
              </a:ext>
            </a:extLst>
          </p:cNvPr>
          <p:cNvGraphicFramePr>
            <a:graphicFrameLocks noGrp="1"/>
          </p:cNvGraphicFramePr>
          <p:nvPr>
            <p:extLst>
              <p:ext uri="{D42A27DB-BD31-4B8C-83A1-F6EECF244321}">
                <p14:modId xmlns:p14="http://schemas.microsoft.com/office/powerpoint/2010/main" val="3093347934"/>
              </p:ext>
            </p:extLst>
          </p:nvPr>
        </p:nvGraphicFramePr>
        <p:xfrm>
          <a:off x="6060232" y="2767106"/>
          <a:ext cx="3975859" cy="1763060"/>
        </p:xfrm>
        <a:graphic>
          <a:graphicData uri="http://schemas.openxmlformats.org/drawingml/2006/table">
            <a:tbl>
              <a:tblPr firstRow="1" bandRow="1">
                <a:tableStyleId>{5C22544A-7EE6-4342-B048-85BDC9FD1C3A}</a:tableStyleId>
              </a:tblPr>
              <a:tblGrid>
                <a:gridCol w="2251366">
                  <a:extLst>
                    <a:ext uri="{9D8B030D-6E8A-4147-A177-3AD203B41FA5}">
                      <a16:colId xmlns:a16="http://schemas.microsoft.com/office/drawing/2014/main" val="1867175959"/>
                    </a:ext>
                  </a:extLst>
                </a:gridCol>
                <a:gridCol w="1724493">
                  <a:extLst>
                    <a:ext uri="{9D8B030D-6E8A-4147-A177-3AD203B41FA5}">
                      <a16:colId xmlns:a16="http://schemas.microsoft.com/office/drawing/2014/main" val="3616004016"/>
                    </a:ext>
                  </a:extLst>
                </a:gridCol>
              </a:tblGrid>
              <a:tr h="352612">
                <a:tc>
                  <a:txBody>
                    <a:bodyPr/>
                    <a:lstStyle/>
                    <a:p>
                      <a:pPr marL="0" algn="l" defTabSz="914400" rtl="0" eaLnBrk="1" fontAlgn="b" latinLnBrk="0" hangingPunct="1"/>
                      <a:r>
                        <a:rPr lang="en-US" sz="1800" b="1" u="none" strike="noStrike" kern="1200" dirty="0">
                          <a:solidFill>
                            <a:schemeClr val="lt1"/>
                          </a:solidFill>
                          <a:effectLst/>
                          <a:latin typeface="+mn-lt"/>
                          <a:ea typeface="+mn-ea"/>
                          <a:cs typeface="+mn-cs"/>
                        </a:rPr>
                        <a:t>Columns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dirty="0">
                          <a:effectLst/>
                        </a:rPr>
                        <a:t>Datatype</a:t>
                      </a:r>
                      <a:endParaRPr lang="en-US" sz="1800" b="1"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603357"/>
                  </a:ext>
                </a:extLst>
              </a:tr>
              <a:tr h="352612">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key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dirty="0">
                          <a:latin typeface="Arial" panose="020B0604020202020204" pitchFamily="34" charset="0"/>
                          <a:cs typeface="Arial" panose="020B0604020202020204" pitchFamily="34" charset="0"/>
                        </a:rPr>
                        <a:t>object</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2610203"/>
                  </a:ext>
                </a:extLst>
              </a:tr>
              <a:tr h="352612">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title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object</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8139534"/>
                  </a:ext>
                </a:extLst>
              </a:tr>
              <a:tr h="352612">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subtitle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object</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5511336"/>
                  </a:ext>
                </a:extLst>
              </a:tr>
              <a:tr h="352612">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authors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dirty="0">
                          <a:latin typeface="Arial" panose="020B0604020202020204" pitchFamily="34" charset="0"/>
                          <a:cs typeface="Arial" panose="020B0604020202020204" pitchFamily="34" charset="0"/>
                        </a:rPr>
                        <a:t>object</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0584768"/>
                  </a:ext>
                </a:extLst>
              </a:tr>
            </a:tbl>
          </a:graphicData>
        </a:graphic>
      </p:graphicFrame>
    </p:spTree>
    <p:extLst>
      <p:ext uri="{BB962C8B-B14F-4D97-AF65-F5344CB8AC3E}">
        <p14:creationId xmlns:p14="http://schemas.microsoft.com/office/powerpoint/2010/main" val="1416096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853714B-D938-449A-9C83-2A3801FA8DA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dirty="0">
                <a:solidFill>
                  <a:srgbClr val="FFFFFF"/>
                </a:solidFill>
                <a:latin typeface="+mj-lt"/>
                <a:ea typeface="+mj-ea"/>
                <a:cs typeface="+mj-cs"/>
              </a:rPr>
              <a:t>WORK</a:t>
            </a:r>
          </a:p>
        </p:txBody>
      </p:sp>
      <p:sp>
        <p:nvSpPr>
          <p:cNvPr id="5" name="TextBox 4">
            <a:extLst>
              <a:ext uri="{FF2B5EF4-FFF2-40B4-BE49-F238E27FC236}">
                <a16:creationId xmlns:a16="http://schemas.microsoft.com/office/drawing/2014/main" id="{96D36890-D017-48E1-BECA-D4D5D5859E2E}"/>
              </a:ext>
            </a:extLst>
          </p:cNvPr>
          <p:cNvSpPr txBox="1"/>
          <p:nvPr/>
        </p:nvSpPr>
        <p:spPr>
          <a:xfrm flipH="1">
            <a:off x="4280453" y="478712"/>
            <a:ext cx="7911547" cy="1477328"/>
          </a:xfrm>
          <a:prstGeom prst="rect">
            <a:avLst/>
          </a:prstGeom>
          <a:noFill/>
        </p:spPr>
        <p:txBody>
          <a:bodyPr wrap="square" rtlCol="0">
            <a:spAutoFit/>
          </a:bodyPr>
          <a:lstStyle/>
          <a:p>
            <a:r>
              <a:rPr lang="en-US" b="1" dirty="0"/>
              <a:t>Data quality check 4</a:t>
            </a:r>
            <a:r>
              <a:rPr lang="en-US" dirty="0"/>
              <a:t>: Column authors is of type dictionary. Some works can have multiple authors. We need to split the records into two or more records based on the number of authors. Extracting the key from the dictionary a new field ‘</a:t>
            </a:r>
            <a:r>
              <a:rPr lang="en-US" dirty="0" err="1"/>
              <a:t>authors_key</a:t>
            </a:r>
            <a:r>
              <a:rPr lang="en-US" dirty="0"/>
              <a:t>’ is populated instead of authors. Validate the records with multiple authors.</a:t>
            </a:r>
          </a:p>
        </p:txBody>
      </p:sp>
      <p:graphicFrame>
        <p:nvGraphicFramePr>
          <p:cNvPr id="11" name="Table 12">
            <a:extLst>
              <a:ext uri="{FF2B5EF4-FFF2-40B4-BE49-F238E27FC236}">
                <a16:creationId xmlns:a16="http://schemas.microsoft.com/office/drawing/2014/main" id="{C7A8CEF3-3653-45E9-B226-C68E587F38DB}"/>
              </a:ext>
            </a:extLst>
          </p:cNvPr>
          <p:cNvGraphicFramePr>
            <a:graphicFrameLocks noGrp="1"/>
          </p:cNvGraphicFramePr>
          <p:nvPr>
            <p:extLst>
              <p:ext uri="{D42A27DB-BD31-4B8C-83A1-F6EECF244321}">
                <p14:modId xmlns:p14="http://schemas.microsoft.com/office/powerpoint/2010/main" val="3031524326"/>
              </p:ext>
            </p:extLst>
          </p:nvPr>
        </p:nvGraphicFramePr>
        <p:xfrm>
          <a:off x="6179990" y="2407178"/>
          <a:ext cx="3975859" cy="1763060"/>
        </p:xfrm>
        <a:graphic>
          <a:graphicData uri="http://schemas.openxmlformats.org/drawingml/2006/table">
            <a:tbl>
              <a:tblPr firstRow="1" bandRow="1">
                <a:tableStyleId>{5C22544A-7EE6-4342-B048-85BDC9FD1C3A}</a:tableStyleId>
              </a:tblPr>
              <a:tblGrid>
                <a:gridCol w="2251366">
                  <a:extLst>
                    <a:ext uri="{9D8B030D-6E8A-4147-A177-3AD203B41FA5}">
                      <a16:colId xmlns:a16="http://schemas.microsoft.com/office/drawing/2014/main" val="1867175959"/>
                    </a:ext>
                  </a:extLst>
                </a:gridCol>
                <a:gridCol w="1724493">
                  <a:extLst>
                    <a:ext uri="{9D8B030D-6E8A-4147-A177-3AD203B41FA5}">
                      <a16:colId xmlns:a16="http://schemas.microsoft.com/office/drawing/2014/main" val="3616004016"/>
                    </a:ext>
                  </a:extLst>
                </a:gridCol>
              </a:tblGrid>
              <a:tr h="352612">
                <a:tc>
                  <a:txBody>
                    <a:bodyPr/>
                    <a:lstStyle/>
                    <a:p>
                      <a:pPr marL="0" algn="l" defTabSz="914400" rtl="0" eaLnBrk="1" fontAlgn="b" latinLnBrk="0" hangingPunct="1"/>
                      <a:r>
                        <a:rPr lang="en-US" sz="1800" b="1" u="none" strike="noStrike" kern="1200" dirty="0">
                          <a:solidFill>
                            <a:schemeClr val="lt1"/>
                          </a:solidFill>
                          <a:effectLst/>
                          <a:latin typeface="+mn-lt"/>
                          <a:ea typeface="+mn-ea"/>
                          <a:cs typeface="+mn-cs"/>
                        </a:rPr>
                        <a:t>Columns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dirty="0">
                          <a:effectLst/>
                        </a:rPr>
                        <a:t>Datatype</a:t>
                      </a:r>
                      <a:endParaRPr lang="en-US" sz="1800" b="1"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603357"/>
                  </a:ext>
                </a:extLst>
              </a:tr>
              <a:tr h="352612">
                <a:tc>
                  <a:txBody>
                    <a:bodyPr/>
                    <a:lstStyle/>
                    <a:p>
                      <a:pPr algn="l" fontAlgn="b"/>
                      <a:r>
                        <a:rPr lang="en-US" sz="1800" b="1" i="0" u="none" strike="noStrike" dirty="0">
                          <a:solidFill>
                            <a:srgbClr val="000000"/>
                          </a:solidFill>
                          <a:effectLst/>
                          <a:latin typeface="Arial" panose="020B0604020202020204" pitchFamily="34" charset="0"/>
                          <a:cs typeface="Arial" panose="020B0604020202020204" pitchFamily="34" charset="0"/>
                        </a:rPr>
                        <a:t>key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dirty="0">
                          <a:latin typeface="Arial" panose="020B0604020202020204" pitchFamily="34" charset="0"/>
                          <a:cs typeface="Arial" panose="020B0604020202020204" pitchFamily="34" charset="0"/>
                        </a:rPr>
                        <a:t>object</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2610203"/>
                  </a:ext>
                </a:extLst>
              </a:tr>
              <a:tr h="352612">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title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object</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8139534"/>
                  </a:ext>
                </a:extLst>
              </a:tr>
              <a:tr h="352612">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subtitle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object</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5511336"/>
                  </a:ext>
                </a:extLst>
              </a:tr>
              <a:tr h="352612">
                <a:tc>
                  <a:txBody>
                    <a:bodyPr/>
                    <a:lstStyle/>
                    <a:p>
                      <a:pPr algn="l" fontAlgn="b"/>
                      <a:r>
                        <a:rPr lang="en-US" sz="1800" b="1" i="0" kern="1200" dirty="0" err="1">
                          <a:solidFill>
                            <a:schemeClr val="dk1"/>
                          </a:solidFill>
                          <a:effectLst/>
                          <a:latin typeface="+mn-lt"/>
                          <a:ea typeface="+mn-ea"/>
                          <a:cs typeface="+mn-cs"/>
                        </a:rPr>
                        <a:t>author_key</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dirty="0">
                          <a:latin typeface="Arial" panose="020B0604020202020204" pitchFamily="34" charset="0"/>
                          <a:cs typeface="Arial" panose="020B0604020202020204" pitchFamily="34" charset="0"/>
                        </a:rPr>
                        <a:t>object</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0584768"/>
                  </a:ext>
                </a:extLst>
              </a:tr>
            </a:tbl>
          </a:graphicData>
        </a:graphic>
      </p:graphicFrame>
      <p:sp>
        <p:nvSpPr>
          <p:cNvPr id="10" name="TextBox 9">
            <a:extLst>
              <a:ext uri="{FF2B5EF4-FFF2-40B4-BE49-F238E27FC236}">
                <a16:creationId xmlns:a16="http://schemas.microsoft.com/office/drawing/2014/main" id="{A73D0E78-6481-4A20-84C1-C6729E3BD557}"/>
              </a:ext>
            </a:extLst>
          </p:cNvPr>
          <p:cNvSpPr txBox="1"/>
          <p:nvPr/>
        </p:nvSpPr>
        <p:spPr>
          <a:xfrm>
            <a:off x="4463491" y="5878538"/>
            <a:ext cx="7603428" cy="1107996"/>
          </a:xfrm>
          <a:prstGeom prst="rect">
            <a:avLst/>
          </a:prstGeom>
          <a:noFill/>
        </p:spPr>
        <p:txBody>
          <a:bodyPr wrap="square" rtlCol="0">
            <a:spAutoFit/>
          </a:bodyPr>
          <a:lstStyle/>
          <a:p>
            <a:r>
              <a:rPr lang="en-US" sz="2000" b="1" dirty="0"/>
              <a:t>Notes</a:t>
            </a:r>
            <a:endParaRPr lang="en-US" sz="2400" b="1" dirty="0"/>
          </a:p>
          <a:p>
            <a:pPr marL="285750" indent="-285750">
              <a:buFont typeface="Wingdings" panose="05000000000000000000" pitchFamily="2" charset="2"/>
              <a:buChar char="q"/>
            </a:pPr>
            <a:r>
              <a:rPr lang="en-US" sz="1400" dirty="0">
                <a:latin typeface="Arial" panose="020B0604020202020204" pitchFamily="34" charset="0"/>
                <a:cs typeface="Arial" panose="020B0604020202020204" pitchFamily="34" charset="0"/>
              </a:rPr>
              <a:t>Columns ‘key’ can be used to identify a unique work.</a:t>
            </a:r>
          </a:p>
          <a:p>
            <a:pPr marL="285750" indent="-285750">
              <a:buFont typeface="Wingdings" panose="05000000000000000000" pitchFamily="2" charset="2"/>
              <a:buChar char="q"/>
            </a:pPr>
            <a:r>
              <a:rPr lang="en-US" sz="1400" dirty="0">
                <a:latin typeface="Arial" panose="020B0604020202020204" pitchFamily="34" charset="0"/>
                <a:cs typeface="Arial" panose="020B0604020202020204" pitchFamily="34" charset="0"/>
              </a:rPr>
              <a:t>Columns ‘key’ and ‘</a:t>
            </a:r>
            <a:r>
              <a:rPr lang="en-US" sz="1400" i="0" kern="1200" dirty="0" err="1">
                <a:solidFill>
                  <a:schemeClr val="dk1"/>
                </a:solidFill>
                <a:effectLst/>
                <a:latin typeface="+mn-lt"/>
                <a:ea typeface="+mn-ea"/>
                <a:cs typeface="+mn-cs"/>
              </a:rPr>
              <a:t>author_key</a:t>
            </a:r>
            <a:r>
              <a:rPr lang="en-US" sz="1400" dirty="0">
                <a:latin typeface="Arial" panose="020B0604020202020204" pitchFamily="34" charset="0"/>
                <a:cs typeface="Arial" panose="020B0604020202020204" pitchFamily="34" charset="0"/>
              </a:rPr>
              <a:t>’  can be used to identify the rows uniquely.</a:t>
            </a:r>
          </a:p>
          <a:p>
            <a:endParaRPr lang="en-US" dirty="0"/>
          </a:p>
        </p:txBody>
      </p:sp>
      <p:graphicFrame>
        <p:nvGraphicFramePr>
          <p:cNvPr id="16" name="Table 12">
            <a:extLst>
              <a:ext uri="{FF2B5EF4-FFF2-40B4-BE49-F238E27FC236}">
                <a16:creationId xmlns:a16="http://schemas.microsoft.com/office/drawing/2014/main" id="{C2F7CCB8-1A0B-4B52-B0AE-6EC73E4A5DA7}"/>
              </a:ext>
            </a:extLst>
          </p:cNvPr>
          <p:cNvGraphicFramePr>
            <a:graphicFrameLocks noGrp="1"/>
          </p:cNvGraphicFramePr>
          <p:nvPr>
            <p:extLst>
              <p:ext uri="{D42A27DB-BD31-4B8C-83A1-F6EECF244321}">
                <p14:modId xmlns:p14="http://schemas.microsoft.com/office/powerpoint/2010/main" val="1964524468"/>
              </p:ext>
            </p:extLst>
          </p:nvPr>
        </p:nvGraphicFramePr>
        <p:xfrm>
          <a:off x="4346678" y="5169878"/>
          <a:ext cx="5486435" cy="472440"/>
        </p:xfrm>
        <a:graphic>
          <a:graphicData uri="http://schemas.openxmlformats.org/drawingml/2006/table">
            <a:tbl>
              <a:tblPr firstRow="1" bandRow="1">
                <a:tableStyleId>{5C22544A-7EE6-4342-B048-85BDC9FD1C3A}</a:tableStyleId>
              </a:tblPr>
              <a:tblGrid>
                <a:gridCol w="5486435">
                  <a:extLst>
                    <a:ext uri="{9D8B030D-6E8A-4147-A177-3AD203B41FA5}">
                      <a16:colId xmlns:a16="http://schemas.microsoft.com/office/drawing/2014/main" val="1867175959"/>
                    </a:ext>
                  </a:extLst>
                </a:gridCol>
              </a:tblGrid>
              <a:tr h="424629">
                <a:tc>
                  <a:txBody>
                    <a:bodyPr/>
                    <a:lstStyle/>
                    <a:p>
                      <a:r>
                        <a:rPr lang="en-US" sz="2000" dirty="0"/>
                        <a:t>Number of rows after exploding authors: 3565</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900521"/>
                  </a:ext>
                </a:extLst>
              </a:tr>
            </a:tbl>
          </a:graphicData>
        </a:graphic>
      </p:graphicFrame>
    </p:spTree>
    <p:extLst>
      <p:ext uri="{BB962C8B-B14F-4D97-AF65-F5344CB8AC3E}">
        <p14:creationId xmlns:p14="http://schemas.microsoft.com/office/powerpoint/2010/main" val="1694082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853714B-D938-449A-9C83-2A3801FA8DA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dirty="0">
                <a:solidFill>
                  <a:srgbClr val="FFFFFF"/>
                </a:solidFill>
                <a:latin typeface="+mj-lt"/>
                <a:ea typeface="+mj-ea"/>
                <a:cs typeface="+mj-cs"/>
              </a:rPr>
              <a:t>EDITION</a:t>
            </a:r>
          </a:p>
        </p:txBody>
      </p:sp>
      <p:graphicFrame>
        <p:nvGraphicFramePr>
          <p:cNvPr id="20" name="Table 12">
            <a:extLst>
              <a:ext uri="{FF2B5EF4-FFF2-40B4-BE49-F238E27FC236}">
                <a16:creationId xmlns:a16="http://schemas.microsoft.com/office/drawing/2014/main" id="{5E588A5A-BA2F-4367-B33E-CB658A8134EF}"/>
              </a:ext>
            </a:extLst>
          </p:cNvPr>
          <p:cNvGraphicFramePr>
            <a:graphicFrameLocks noGrp="1"/>
          </p:cNvGraphicFramePr>
          <p:nvPr>
            <p:extLst>
              <p:ext uri="{D42A27DB-BD31-4B8C-83A1-F6EECF244321}">
                <p14:modId xmlns:p14="http://schemas.microsoft.com/office/powerpoint/2010/main" val="1619003657"/>
              </p:ext>
            </p:extLst>
          </p:nvPr>
        </p:nvGraphicFramePr>
        <p:xfrm>
          <a:off x="5459896" y="2365264"/>
          <a:ext cx="3856382" cy="2439108"/>
        </p:xfrm>
        <a:graphic>
          <a:graphicData uri="http://schemas.openxmlformats.org/drawingml/2006/table">
            <a:tbl>
              <a:tblPr firstRow="1" bandRow="1">
                <a:tableStyleId>{5C22544A-7EE6-4342-B048-85BDC9FD1C3A}</a:tableStyleId>
              </a:tblPr>
              <a:tblGrid>
                <a:gridCol w="2316950">
                  <a:extLst>
                    <a:ext uri="{9D8B030D-6E8A-4147-A177-3AD203B41FA5}">
                      <a16:colId xmlns:a16="http://schemas.microsoft.com/office/drawing/2014/main" val="1867175959"/>
                    </a:ext>
                  </a:extLst>
                </a:gridCol>
                <a:gridCol w="1539432">
                  <a:extLst>
                    <a:ext uri="{9D8B030D-6E8A-4147-A177-3AD203B41FA5}">
                      <a16:colId xmlns:a16="http://schemas.microsoft.com/office/drawing/2014/main" val="3616004016"/>
                    </a:ext>
                  </a:extLst>
                </a:gridCol>
              </a:tblGrid>
              <a:tr h="709014">
                <a:tc gridSpan="2">
                  <a:txBody>
                    <a:bodyPr/>
                    <a:lstStyle/>
                    <a:p>
                      <a:r>
                        <a:rPr lang="en-US" sz="2800" dirty="0"/>
                        <a:t>Rows after removing duplicates: 142901</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7640" marR="167640" marT="83820" marB="83820"/>
                </a:tc>
                <a:extLst>
                  <a:ext uri="{0D108BD9-81ED-4DB2-BD59-A6C34878D82A}">
                    <a16:rowId xmlns:a16="http://schemas.microsoft.com/office/drawing/2014/main" val="74900521"/>
                  </a:ext>
                </a:extLst>
              </a:tr>
              <a:tr h="709014">
                <a:tc>
                  <a:txBody>
                    <a:bodyPr/>
                    <a:lstStyle/>
                    <a:p>
                      <a:r>
                        <a:rPr lang="en-US" sz="2400" b="1" dirty="0"/>
                        <a:t>Total rows</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dirty="0"/>
                        <a:t>143166</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603357"/>
                  </a:ext>
                </a:extLst>
              </a:tr>
              <a:tr h="709014">
                <a:tc>
                  <a:txBody>
                    <a:bodyPr/>
                    <a:lstStyle/>
                    <a:p>
                      <a:r>
                        <a:rPr lang="en-US" sz="2400" b="1" dirty="0"/>
                        <a:t>Duplicate rows</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2400" dirty="0"/>
                        <a:t>265</a:t>
                      </a:r>
                      <a:endParaRPr lang="en-US" sz="24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4474069"/>
                  </a:ext>
                </a:extLst>
              </a:tr>
            </a:tbl>
          </a:graphicData>
        </a:graphic>
      </p:graphicFrame>
      <p:sp>
        <p:nvSpPr>
          <p:cNvPr id="5" name="TextBox 4">
            <a:extLst>
              <a:ext uri="{FF2B5EF4-FFF2-40B4-BE49-F238E27FC236}">
                <a16:creationId xmlns:a16="http://schemas.microsoft.com/office/drawing/2014/main" id="{96D36890-D017-48E1-BECA-D4D5D5859E2E}"/>
              </a:ext>
            </a:extLst>
          </p:cNvPr>
          <p:cNvSpPr txBox="1"/>
          <p:nvPr/>
        </p:nvSpPr>
        <p:spPr>
          <a:xfrm flipH="1">
            <a:off x="4280451" y="478712"/>
            <a:ext cx="7911547" cy="923330"/>
          </a:xfrm>
          <a:prstGeom prst="rect">
            <a:avLst/>
          </a:prstGeom>
          <a:noFill/>
        </p:spPr>
        <p:txBody>
          <a:bodyPr wrap="square" rtlCol="0">
            <a:spAutoFit/>
          </a:bodyPr>
          <a:lstStyle/>
          <a:p>
            <a:r>
              <a:rPr lang="en-US" b="1" dirty="0"/>
              <a:t>Data quality check 1</a:t>
            </a:r>
            <a:r>
              <a:rPr lang="en-US" dirty="0"/>
              <a:t>: Multiple versions of records can be available for each record due to multiple revisions. Check for the duplicates based on key and pick the record with latest revision number.</a:t>
            </a:r>
          </a:p>
        </p:txBody>
      </p:sp>
    </p:spTree>
    <p:extLst>
      <p:ext uri="{BB962C8B-B14F-4D97-AF65-F5344CB8AC3E}">
        <p14:creationId xmlns:p14="http://schemas.microsoft.com/office/powerpoint/2010/main" val="3010963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853714B-D938-449A-9C83-2A3801FA8DA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dirty="0">
                <a:solidFill>
                  <a:srgbClr val="FFFFFF"/>
                </a:solidFill>
                <a:latin typeface="+mj-lt"/>
                <a:ea typeface="+mj-ea"/>
                <a:cs typeface="+mj-cs"/>
              </a:rPr>
              <a:t>EDITION</a:t>
            </a:r>
          </a:p>
        </p:txBody>
      </p:sp>
      <p:sp>
        <p:nvSpPr>
          <p:cNvPr id="5" name="TextBox 4">
            <a:extLst>
              <a:ext uri="{FF2B5EF4-FFF2-40B4-BE49-F238E27FC236}">
                <a16:creationId xmlns:a16="http://schemas.microsoft.com/office/drawing/2014/main" id="{96D36890-D017-48E1-BECA-D4D5D5859E2E}"/>
              </a:ext>
            </a:extLst>
          </p:cNvPr>
          <p:cNvSpPr txBox="1"/>
          <p:nvPr/>
        </p:nvSpPr>
        <p:spPr>
          <a:xfrm flipH="1">
            <a:off x="4092388" y="134277"/>
            <a:ext cx="7911547" cy="646331"/>
          </a:xfrm>
          <a:prstGeom prst="rect">
            <a:avLst/>
          </a:prstGeom>
          <a:noFill/>
        </p:spPr>
        <p:txBody>
          <a:bodyPr wrap="square" rtlCol="0">
            <a:spAutoFit/>
          </a:bodyPr>
          <a:lstStyle/>
          <a:p>
            <a:r>
              <a:rPr lang="en-US" b="1" dirty="0"/>
              <a:t>Data quality check 2</a:t>
            </a:r>
            <a:r>
              <a:rPr lang="en-US" dirty="0"/>
              <a:t>: Pick the columns which are only significant for type edition  and check for NULLs in each column</a:t>
            </a:r>
          </a:p>
        </p:txBody>
      </p:sp>
      <p:graphicFrame>
        <p:nvGraphicFramePr>
          <p:cNvPr id="3" name="Object 2">
            <a:extLst>
              <a:ext uri="{FF2B5EF4-FFF2-40B4-BE49-F238E27FC236}">
                <a16:creationId xmlns:a16="http://schemas.microsoft.com/office/drawing/2014/main" id="{68491053-AE3A-418F-AFD2-6E826F5ECA02}"/>
              </a:ext>
            </a:extLst>
          </p:cNvPr>
          <p:cNvGraphicFramePr>
            <a:graphicFrameLocks noChangeAspect="1"/>
          </p:cNvGraphicFramePr>
          <p:nvPr>
            <p:extLst>
              <p:ext uri="{D42A27DB-BD31-4B8C-83A1-F6EECF244321}">
                <p14:modId xmlns:p14="http://schemas.microsoft.com/office/powerpoint/2010/main" val="2061455240"/>
              </p:ext>
            </p:extLst>
          </p:nvPr>
        </p:nvGraphicFramePr>
        <p:xfrm>
          <a:off x="7179172" y="2627866"/>
          <a:ext cx="1464365" cy="1235558"/>
        </p:xfrm>
        <a:graphic>
          <a:graphicData uri="http://schemas.openxmlformats.org/presentationml/2006/ole">
            <mc:AlternateContent xmlns:mc="http://schemas.openxmlformats.org/markup-compatibility/2006">
              <mc:Choice xmlns:v="urn:schemas-microsoft-com:vml" Requires="v">
                <p:oleObj spid="_x0000_s9366" name="Worksheet" showAsIcon="1" r:id="rId3" imgW="914570" imgH="771459" progId="Excel.Sheet.12">
                  <p:embed/>
                </p:oleObj>
              </mc:Choice>
              <mc:Fallback>
                <p:oleObj name="Worksheet" showAsIcon="1" r:id="rId3" imgW="914570" imgH="771459" progId="Excel.Sheet.12">
                  <p:embed/>
                  <p:pic>
                    <p:nvPicPr>
                      <p:cNvPr id="0" name=""/>
                      <p:cNvPicPr/>
                      <p:nvPr/>
                    </p:nvPicPr>
                    <p:blipFill>
                      <a:blip r:embed="rId4"/>
                      <a:stretch>
                        <a:fillRect/>
                      </a:stretch>
                    </p:blipFill>
                    <p:spPr>
                      <a:xfrm>
                        <a:off x="7179172" y="2627866"/>
                        <a:ext cx="1464365" cy="1235558"/>
                      </a:xfrm>
                      <a:prstGeom prst="rect">
                        <a:avLst/>
                      </a:prstGeom>
                    </p:spPr>
                  </p:pic>
                </p:oleObj>
              </mc:Fallback>
            </mc:AlternateContent>
          </a:graphicData>
        </a:graphic>
      </p:graphicFrame>
    </p:spTree>
    <p:extLst>
      <p:ext uri="{BB962C8B-B14F-4D97-AF65-F5344CB8AC3E}">
        <p14:creationId xmlns:p14="http://schemas.microsoft.com/office/powerpoint/2010/main" val="3975492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853714B-D938-449A-9C83-2A3801FA8DA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dirty="0">
                <a:solidFill>
                  <a:srgbClr val="FFFFFF"/>
                </a:solidFill>
              </a:rPr>
              <a:t>EDITION</a:t>
            </a:r>
            <a:endParaRPr lang="en-US" sz="4000" b="1"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96D36890-D017-48E1-BECA-D4D5D5859E2E}"/>
              </a:ext>
            </a:extLst>
          </p:cNvPr>
          <p:cNvSpPr txBox="1"/>
          <p:nvPr/>
        </p:nvSpPr>
        <p:spPr>
          <a:xfrm flipH="1">
            <a:off x="4280453" y="478712"/>
            <a:ext cx="7911547" cy="923330"/>
          </a:xfrm>
          <a:prstGeom prst="rect">
            <a:avLst/>
          </a:prstGeom>
          <a:noFill/>
        </p:spPr>
        <p:txBody>
          <a:bodyPr wrap="square" rtlCol="0">
            <a:spAutoFit/>
          </a:bodyPr>
          <a:lstStyle/>
          <a:p>
            <a:r>
              <a:rPr lang="en-US" b="1" dirty="0"/>
              <a:t>Data quality check 3</a:t>
            </a:r>
            <a:r>
              <a:rPr lang="en-US" dirty="0"/>
              <a:t>: Eliminate the columns with more than 50% NULLs and columns that are not significant for our case study and  finalize the columns for w data set.</a:t>
            </a:r>
          </a:p>
        </p:txBody>
      </p:sp>
      <p:graphicFrame>
        <p:nvGraphicFramePr>
          <p:cNvPr id="11" name="Table 12">
            <a:extLst>
              <a:ext uri="{FF2B5EF4-FFF2-40B4-BE49-F238E27FC236}">
                <a16:creationId xmlns:a16="http://schemas.microsoft.com/office/drawing/2014/main" id="{C7A8CEF3-3653-45E9-B226-C68E587F38DB}"/>
              </a:ext>
            </a:extLst>
          </p:cNvPr>
          <p:cNvGraphicFramePr>
            <a:graphicFrameLocks noGrp="1"/>
          </p:cNvGraphicFramePr>
          <p:nvPr>
            <p:extLst>
              <p:ext uri="{D42A27DB-BD31-4B8C-83A1-F6EECF244321}">
                <p14:modId xmlns:p14="http://schemas.microsoft.com/office/powerpoint/2010/main" val="129335653"/>
              </p:ext>
            </p:extLst>
          </p:nvPr>
        </p:nvGraphicFramePr>
        <p:xfrm>
          <a:off x="5755433" y="1607668"/>
          <a:ext cx="3521090" cy="3122295"/>
        </p:xfrm>
        <a:graphic>
          <a:graphicData uri="http://schemas.openxmlformats.org/drawingml/2006/table">
            <a:tbl>
              <a:tblPr firstRow="1" bandRow="1">
                <a:tableStyleId>{5C22544A-7EE6-4342-B048-85BDC9FD1C3A}</a:tableStyleId>
              </a:tblPr>
              <a:tblGrid>
                <a:gridCol w="1993849">
                  <a:extLst>
                    <a:ext uri="{9D8B030D-6E8A-4147-A177-3AD203B41FA5}">
                      <a16:colId xmlns:a16="http://schemas.microsoft.com/office/drawing/2014/main" val="1867175959"/>
                    </a:ext>
                  </a:extLst>
                </a:gridCol>
                <a:gridCol w="1527241">
                  <a:extLst>
                    <a:ext uri="{9D8B030D-6E8A-4147-A177-3AD203B41FA5}">
                      <a16:colId xmlns:a16="http://schemas.microsoft.com/office/drawing/2014/main" val="3616004016"/>
                    </a:ext>
                  </a:extLst>
                </a:gridCol>
              </a:tblGrid>
              <a:tr h="228254">
                <a:tc>
                  <a:txBody>
                    <a:bodyPr/>
                    <a:lstStyle/>
                    <a:p>
                      <a:pPr marL="0" algn="l" defTabSz="914400" rtl="0" eaLnBrk="1" fontAlgn="b" latinLnBrk="0" hangingPunct="1"/>
                      <a:r>
                        <a:rPr lang="en-US" sz="1800" b="1" u="none" strike="noStrike" kern="1200" dirty="0">
                          <a:solidFill>
                            <a:schemeClr val="lt1"/>
                          </a:solidFill>
                          <a:effectLst/>
                          <a:latin typeface="+mn-lt"/>
                          <a:ea typeface="+mn-ea"/>
                          <a:cs typeface="+mn-cs"/>
                        </a:rPr>
                        <a:t>Columns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dirty="0">
                          <a:effectLst/>
                        </a:rPr>
                        <a:t>Datatype</a:t>
                      </a:r>
                      <a:endParaRPr lang="en-US" sz="1800" b="1"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603357"/>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key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2610203"/>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title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7406419"/>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works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95471"/>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authors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3834730"/>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languages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7576857"/>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created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5121940"/>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publish_date</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696803"/>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number_of_pages</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float64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8139534"/>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subtitle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5511336"/>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genres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0584768"/>
                  </a:ext>
                </a:extLst>
              </a:tr>
            </a:tbl>
          </a:graphicData>
        </a:graphic>
      </p:graphicFrame>
      <p:sp>
        <p:nvSpPr>
          <p:cNvPr id="10" name="TextBox 9">
            <a:extLst>
              <a:ext uri="{FF2B5EF4-FFF2-40B4-BE49-F238E27FC236}">
                <a16:creationId xmlns:a16="http://schemas.microsoft.com/office/drawing/2014/main" id="{FE456CCC-2F71-44A9-B976-A47D91C6A59A}"/>
              </a:ext>
            </a:extLst>
          </p:cNvPr>
          <p:cNvSpPr txBox="1"/>
          <p:nvPr/>
        </p:nvSpPr>
        <p:spPr>
          <a:xfrm>
            <a:off x="4366206" y="5613494"/>
            <a:ext cx="7603428" cy="1969770"/>
          </a:xfrm>
          <a:prstGeom prst="rect">
            <a:avLst/>
          </a:prstGeom>
          <a:noFill/>
        </p:spPr>
        <p:txBody>
          <a:bodyPr wrap="square" rtlCol="0">
            <a:spAutoFit/>
          </a:bodyPr>
          <a:lstStyle/>
          <a:p>
            <a:r>
              <a:rPr lang="en-US" sz="2000" b="1" dirty="0"/>
              <a:t>Notes</a:t>
            </a:r>
            <a:endParaRPr lang="en-US" sz="2400" b="1" dirty="0"/>
          </a:p>
          <a:p>
            <a:pPr marL="285750" indent="-285750">
              <a:buFont typeface="Wingdings" panose="05000000000000000000" pitchFamily="2" charset="2"/>
              <a:buChar char="q"/>
            </a:pPr>
            <a:r>
              <a:rPr lang="en-US" sz="1400" dirty="0">
                <a:latin typeface="Arial" panose="020B0604020202020204" pitchFamily="34" charset="0"/>
                <a:cs typeface="Arial" panose="020B0604020202020204" pitchFamily="34" charset="0"/>
              </a:rPr>
              <a:t>Column </a:t>
            </a:r>
            <a:r>
              <a:rPr lang="en-US" sz="1400" b="1" dirty="0">
                <a:latin typeface="Arial" panose="020B0604020202020204" pitchFamily="34" charset="0"/>
                <a:cs typeface="Arial" panose="020B0604020202020204" pitchFamily="34" charset="0"/>
              </a:rPr>
              <a:t>genres</a:t>
            </a:r>
            <a:r>
              <a:rPr lang="en-US" sz="1400" dirty="0">
                <a:latin typeface="Arial" panose="020B0604020202020204" pitchFamily="34" charset="0"/>
                <a:cs typeface="Arial" panose="020B0604020202020204" pitchFamily="34" charset="0"/>
              </a:rPr>
              <a:t> is included even though it has more than 50% NULLs is because its needed for one of the tasks for the case study. </a:t>
            </a:r>
          </a:p>
          <a:p>
            <a:pPr marL="285750" indent="-285750">
              <a:buFont typeface="Wingdings" panose="05000000000000000000" pitchFamily="2" charset="2"/>
              <a:buChar char="q"/>
            </a:pPr>
            <a:r>
              <a:rPr lang="en-US" sz="1400" dirty="0">
                <a:latin typeface="Arial" panose="020B0604020202020204" pitchFamily="34" charset="0"/>
                <a:cs typeface="Arial" panose="020B0604020202020204" pitchFamily="34" charset="0"/>
              </a:rPr>
              <a:t>Column </a:t>
            </a:r>
            <a:r>
              <a:rPr lang="en-US" sz="1400" b="1" i="0" u="none" strike="noStrike" kern="1200" dirty="0">
                <a:solidFill>
                  <a:srgbClr val="000000"/>
                </a:solidFill>
                <a:effectLst/>
                <a:latin typeface="Arial" panose="020B0604020202020204" pitchFamily="34" charset="0"/>
                <a:ea typeface="+mn-ea"/>
                <a:cs typeface="Arial" panose="020B0604020202020204" pitchFamily="34" charset="0"/>
              </a:rPr>
              <a:t>subtitle</a:t>
            </a:r>
            <a:r>
              <a:rPr lang="en-US" sz="1400" b="0" i="0" u="none" strike="noStrike" kern="1200" dirty="0">
                <a:solidFill>
                  <a:srgbClr val="000000"/>
                </a:solidFill>
                <a:effectLst/>
                <a:latin typeface="Arial" panose="020B0604020202020204" pitchFamily="34" charset="0"/>
                <a:ea typeface="+mn-ea"/>
                <a:cs typeface="Arial" panose="020B0604020202020204" pitchFamily="34" charset="0"/>
              </a:rPr>
              <a:t> is also included because the subtitle is not always there for all the books. But it coul</a:t>
            </a:r>
            <a:r>
              <a:rPr lang="en-US" sz="1400" dirty="0">
                <a:solidFill>
                  <a:srgbClr val="000000"/>
                </a:solidFill>
                <a:latin typeface="Arial" panose="020B0604020202020204" pitchFamily="34" charset="0"/>
                <a:cs typeface="Arial" panose="020B0604020202020204" pitchFamily="34" charset="0"/>
              </a:rPr>
              <a:t>d be significant for the ones with it.</a:t>
            </a:r>
            <a:endParaRPr lang="en-US" sz="1400" b="0" i="0" u="none" strike="noStrike" kern="1200" dirty="0">
              <a:solidFill>
                <a:srgbClr val="000000"/>
              </a:solidFill>
              <a:effectLst/>
              <a:latin typeface="Arial" panose="020B0604020202020204" pitchFamily="34" charset="0"/>
              <a:ea typeface="+mn-ea"/>
              <a:cs typeface="Arial" panose="020B0604020202020204" pitchFamily="34" charset="0"/>
            </a:endParaRPr>
          </a:p>
          <a:p>
            <a:pPr marL="285750" indent="-285750">
              <a:buFont typeface="Wingdings" panose="05000000000000000000" pitchFamily="2" charset="2"/>
              <a:buChar char="q"/>
            </a:pP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endParaRPr lang="en-US" sz="1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13665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853714B-D938-449A-9C83-2A3801FA8DA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dirty="0">
                <a:solidFill>
                  <a:srgbClr val="FFFFFF"/>
                </a:solidFill>
              </a:rPr>
              <a:t>EDITION</a:t>
            </a:r>
            <a:endParaRPr lang="en-US" sz="4000" b="1"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96D36890-D017-48E1-BECA-D4D5D5859E2E}"/>
              </a:ext>
            </a:extLst>
          </p:cNvPr>
          <p:cNvSpPr txBox="1"/>
          <p:nvPr/>
        </p:nvSpPr>
        <p:spPr>
          <a:xfrm flipH="1">
            <a:off x="4159529" y="65170"/>
            <a:ext cx="7911547" cy="1477328"/>
          </a:xfrm>
          <a:prstGeom prst="rect">
            <a:avLst/>
          </a:prstGeom>
          <a:noFill/>
        </p:spPr>
        <p:txBody>
          <a:bodyPr wrap="square" rtlCol="0">
            <a:spAutoFit/>
          </a:bodyPr>
          <a:lstStyle/>
          <a:p>
            <a:r>
              <a:rPr lang="en-US" b="1" dirty="0"/>
              <a:t>Data quality check 4</a:t>
            </a:r>
            <a:r>
              <a:rPr lang="en-US" dirty="0"/>
              <a:t>: Column authors and works is of type dictionary. Some books can have multiple authors but will be having a single work associated with it. We need to split the records into two or more records based on the number of authors. Extracting the keys from the dictionary,  new field ‘</a:t>
            </a:r>
            <a:r>
              <a:rPr lang="en-US" dirty="0" err="1"/>
              <a:t>authors_key</a:t>
            </a:r>
            <a:r>
              <a:rPr lang="en-US" dirty="0"/>
              <a:t>’ and ‘</a:t>
            </a:r>
            <a:r>
              <a:rPr lang="en-US" dirty="0" err="1"/>
              <a:t>works_key</a:t>
            </a:r>
            <a:r>
              <a:rPr lang="en-US" dirty="0"/>
              <a:t>’ is populated instead. Validate the records.</a:t>
            </a:r>
          </a:p>
        </p:txBody>
      </p:sp>
      <p:graphicFrame>
        <p:nvGraphicFramePr>
          <p:cNvPr id="16" name="Table 12">
            <a:extLst>
              <a:ext uri="{FF2B5EF4-FFF2-40B4-BE49-F238E27FC236}">
                <a16:creationId xmlns:a16="http://schemas.microsoft.com/office/drawing/2014/main" id="{C2F7CCB8-1A0B-4B52-B0AE-6EC73E4A5DA7}"/>
              </a:ext>
            </a:extLst>
          </p:cNvPr>
          <p:cNvGraphicFramePr>
            <a:graphicFrameLocks noGrp="1"/>
          </p:cNvGraphicFramePr>
          <p:nvPr>
            <p:extLst>
              <p:ext uri="{D42A27DB-BD31-4B8C-83A1-F6EECF244321}">
                <p14:modId xmlns:p14="http://schemas.microsoft.com/office/powerpoint/2010/main" val="1428514704"/>
              </p:ext>
            </p:extLst>
          </p:nvPr>
        </p:nvGraphicFramePr>
        <p:xfrm>
          <a:off x="4386434" y="5920996"/>
          <a:ext cx="5791235" cy="472440"/>
        </p:xfrm>
        <a:graphic>
          <a:graphicData uri="http://schemas.openxmlformats.org/drawingml/2006/table">
            <a:tbl>
              <a:tblPr firstRow="1" bandRow="1">
                <a:tableStyleId>{5C22544A-7EE6-4342-B048-85BDC9FD1C3A}</a:tableStyleId>
              </a:tblPr>
              <a:tblGrid>
                <a:gridCol w="5791235">
                  <a:extLst>
                    <a:ext uri="{9D8B030D-6E8A-4147-A177-3AD203B41FA5}">
                      <a16:colId xmlns:a16="http://schemas.microsoft.com/office/drawing/2014/main" val="1867175959"/>
                    </a:ext>
                  </a:extLst>
                </a:gridCol>
              </a:tblGrid>
              <a:tr h="424629">
                <a:tc>
                  <a:txBody>
                    <a:bodyPr/>
                    <a:lstStyle/>
                    <a:p>
                      <a:r>
                        <a:rPr lang="en-US" sz="2000" dirty="0"/>
                        <a:t>Number of rows after exploding authors: 143394</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900521"/>
                  </a:ext>
                </a:extLst>
              </a:tr>
            </a:tbl>
          </a:graphicData>
        </a:graphic>
      </p:graphicFrame>
      <p:graphicFrame>
        <p:nvGraphicFramePr>
          <p:cNvPr id="12" name="Table 12">
            <a:extLst>
              <a:ext uri="{FF2B5EF4-FFF2-40B4-BE49-F238E27FC236}">
                <a16:creationId xmlns:a16="http://schemas.microsoft.com/office/drawing/2014/main" id="{7F4F5D2E-015E-4902-9ECE-19B82F278C4D}"/>
              </a:ext>
            </a:extLst>
          </p:cNvPr>
          <p:cNvGraphicFramePr>
            <a:graphicFrameLocks noGrp="1"/>
          </p:cNvGraphicFramePr>
          <p:nvPr>
            <p:extLst>
              <p:ext uri="{D42A27DB-BD31-4B8C-83A1-F6EECF244321}">
                <p14:modId xmlns:p14="http://schemas.microsoft.com/office/powerpoint/2010/main" val="4213245898"/>
              </p:ext>
            </p:extLst>
          </p:nvPr>
        </p:nvGraphicFramePr>
        <p:xfrm>
          <a:off x="5781938" y="2170599"/>
          <a:ext cx="3521090" cy="3122295"/>
        </p:xfrm>
        <a:graphic>
          <a:graphicData uri="http://schemas.openxmlformats.org/drawingml/2006/table">
            <a:tbl>
              <a:tblPr firstRow="1" bandRow="1">
                <a:tableStyleId>{5C22544A-7EE6-4342-B048-85BDC9FD1C3A}</a:tableStyleId>
              </a:tblPr>
              <a:tblGrid>
                <a:gridCol w="1993849">
                  <a:extLst>
                    <a:ext uri="{9D8B030D-6E8A-4147-A177-3AD203B41FA5}">
                      <a16:colId xmlns:a16="http://schemas.microsoft.com/office/drawing/2014/main" val="1867175959"/>
                    </a:ext>
                  </a:extLst>
                </a:gridCol>
                <a:gridCol w="1527241">
                  <a:extLst>
                    <a:ext uri="{9D8B030D-6E8A-4147-A177-3AD203B41FA5}">
                      <a16:colId xmlns:a16="http://schemas.microsoft.com/office/drawing/2014/main" val="3616004016"/>
                    </a:ext>
                  </a:extLst>
                </a:gridCol>
              </a:tblGrid>
              <a:tr h="228254">
                <a:tc>
                  <a:txBody>
                    <a:bodyPr/>
                    <a:lstStyle/>
                    <a:p>
                      <a:pPr marL="0" algn="l" defTabSz="914400" rtl="0" eaLnBrk="1" fontAlgn="b" latinLnBrk="0" hangingPunct="1"/>
                      <a:r>
                        <a:rPr lang="en-US" sz="1800" b="1" u="none" strike="noStrike" kern="1200" dirty="0">
                          <a:solidFill>
                            <a:schemeClr val="lt1"/>
                          </a:solidFill>
                          <a:effectLst/>
                          <a:latin typeface="+mn-lt"/>
                          <a:ea typeface="+mn-ea"/>
                          <a:cs typeface="+mn-cs"/>
                        </a:rPr>
                        <a:t>Columns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dirty="0">
                          <a:effectLst/>
                        </a:rPr>
                        <a:t>Datatype</a:t>
                      </a:r>
                      <a:endParaRPr lang="en-US" sz="1800" b="1"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603357"/>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key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2610203"/>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title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7406419"/>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works_key</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95471"/>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authors_key</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3834730"/>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languages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7576857"/>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created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5121940"/>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publish_date</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696803"/>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number_of_pages</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float64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8139534"/>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subtitle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5511336"/>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genres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0584768"/>
                  </a:ext>
                </a:extLst>
              </a:tr>
            </a:tbl>
          </a:graphicData>
        </a:graphic>
      </p:graphicFrame>
    </p:spTree>
    <p:extLst>
      <p:ext uri="{BB962C8B-B14F-4D97-AF65-F5344CB8AC3E}">
        <p14:creationId xmlns:p14="http://schemas.microsoft.com/office/powerpoint/2010/main" val="1917191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853714B-D938-449A-9C83-2A3801FA8DA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dirty="0">
                <a:solidFill>
                  <a:srgbClr val="FFFFFF"/>
                </a:solidFill>
              </a:rPr>
              <a:t>EDITION</a:t>
            </a:r>
            <a:endParaRPr lang="en-US" sz="4000" b="1"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96D36890-D017-48E1-BECA-D4D5D5859E2E}"/>
              </a:ext>
            </a:extLst>
          </p:cNvPr>
          <p:cNvSpPr txBox="1"/>
          <p:nvPr/>
        </p:nvSpPr>
        <p:spPr>
          <a:xfrm flipH="1">
            <a:off x="4159529" y="65170"/>
            <a:ext cx="7911547" cy="1477328"/>
          </a:xfrm>
          <a:prstGeom prst="rect">
            <a:avLst/>
          </a:prstGeom>
          <a:noFill/>
        </p:spPr>
        <p:txBody>
          <a:bodyPr wrap="square" rtlCol="0">
            <a:spAutoFit/>
          </a:bodyPr>
          <a:lstStyle/>
          <a:p>
            <a:r>
              <a:rPr lang="en-US" b="1" dirty="0"/>
              <a:t>Data quality check 5</a:t>
            </a:r>
            <a:r>
              <a:rPr lang="en-US" dirty="0"/>
              <a:t>: Column languages is also of type dictionary. Some books can have multiple languages versions. We need to split the records into two or more records based on the number of languages. Extracting the keys from the dictionary, and later extracting the last 3 characters from the key, new field ‘</a:t>
            </a:r>
            <a:r>
              <a:rPr lang="en-US" dirty="0" err="1"/>
              <a:t>language_code</a:t>
            </a:r>
            <a:r>
              <a:rPr lang="en-US" dirty="0"/>
              <a:t>’ is populated instead. Validated the records.</a:t>
            </a:r>
          </a:p>
        </p:txBody>
      </p:sp>
      <p:graphicFrame>
        <p:nvGraphicFramePr>
          <p:cNvPr id="16" name="Table 12">
            <a:extLst>
              <a:ext uri="{FF2B5EF4-FFF2-40B4-BE49-F238E27FC236}">
                <a16:creationId xmlns:a16="http://schemas.microsoft.com/office/drawing/2014/main" id="{C2F7CCB8-1A0B-4B52-B0AE-6EC73E4A5DA7}"/>
              </a:ext>
            </a:extLst>
          </p:cNvPr>
          <p:cNvGraphicFramePr>
            <a:graphicFrameLocks noGrp="1"/>
          </p:cNvGraphicFramePr>
          <p:nvPr>
            <p:extLst>
              <p:ext uri="{D42A27DB-BD31-4B8C-83A1-F6EECF244321}">
                <p14:modId xmlns:p14="http://schemas.microsoft.com/office/powerpoint/2010/main" val="3516233371"/>
              </p:ext>
            </p:extLst>
          </p:nvPr>
        </p:nvGraphicFramePr>
        <p:xfrm>
          <a:off x="4386434" y="5920996"/>
          <a:ext cx="5791235" cy="472440"/>
        </p:xfrm>
        <a:graphic>
          <a:graphicData uri="http://schemas.openxmlformats.org/drawingml/2006/table">
            <a:tbl>
              <a:tblPr firstRow="1" bandRow="1">
                <a:tableStyleId>{5C22544A-7EE6-4342-B048-85BDC9FD1C3A}</a:tableStyleId>
              </a:tblPr>
              <a:tblGrid>
                <a:gridCol w="5791235">
                  <a:extLst>
                    <a:ext uri="{9D8B030D-6E8A-4147-A177-3AD203B41FA5}">
                      <a16:colId xmlns:a16="http://schemas.microsoft.com/office/drawing/2014/main" val="1867175959"/>
                    </a:ext>
                  </a:extLst>
                </a:gridCol>
              </a:tblGrid>
              <a:tr h="424629">
                <a:tc>
                  <a:txBody>
                    <a:bodyPr/>
                    <a:lstStyle/>
                    <a:p>
                      <a:r>
                        <a:rPr lang="en-US" sz="2000" dirty="0"/>
                        <a:t>Number of rows after exploding languages: 143411</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900521"/>
                  </a:ext>
                </a:extLst>
              </a:tr>
            </a:tbl>
          </a:graphicData>
        </a:graphic>
      </p:graphicFrame>
      <p:graphicFrame>
        <p:nvGraphicFramePr>
          <p:cNvPr id="12" name="Table 12">
            <a:extLst>
              <a:ext uri="{FF2B5EF4-FFF2-40B4-BE49-F238E27FC236}">
                <a16:creationId xmlns:a16="http://schemas.microsoft.com/office/drawing/2014/main" id="{7F4F5D2E-015E-4902-9ECE-19B82F278C4D}"/>
              </a:ext>
            </a:extLst>
          </p:cNvPr>
          <p:cNvGraphicFramePr>
            <a:graphicFrameLocks noGrp="1"/>
          </p:cNvGraphicFramePr>
          <p:nvPr>
            <p:extLst>
              <p:ext uri="{D42A27DB-BD31-4B8C-83A1-F6EECF244321}">
                <p14:modId xmlns:p14="http://schemas.microsoft.com/office/powerpoint/2010/main" val="1385625449"/>
              </p:ext>
            </p:extLst>
          </p:nvPr>
        </p:nvGraphicFramePr>
        <p:xfrm>
          <a:off x="5781938" y="2170599"/>
          <a:ext cx="3521090" cy="3122295"/>
        </p:xfrm>
        <a:graphic>
          <a:graphicData uri="http://schemas.openxmlformats.org/drawingml/2006/table">
            <a:tbl>
              <a:tblPr firstRow="1" bandRow="1">
                <a:tableStyleId>{5C22544A-7EE6-4342-B048-85BDC9FD1C3A}</a:tableStyleId>
              </a:tblPr>
              <a:tblGrid>
                <a:gridCol w="1993849">
                  <a:extLst>
                    <a:ext uri="{9D8B030D-6E8A-4147-A177-3AD203B41FA5}">
                      <a16:colId xmlns:a16="http://schemas.microsoft.com/office/drawing/2014/main" val="1867175959"/>
                    </a:ext>
                  </a:extLst>
                </a:gridCol>
                <a:gridCol w="1527241">
                  <a:extLst>
                    <a:ext uri="{9D8B030D-6E8A-4147-A177-3AD203B41FA5}">
                      <a16:colId xmlns:a16="http://schemas.microsoft.com/office/drawing/2014/main" val="3616004016"/>
                    </a:ext>
                  </a:extLst>
                </a:gridCol>
              </a:tblGrid>
              <a:tr h="228254">
                <a:tc>
                  <a:txBody>
                    <a:bodyPr/>
                    <a:lstStyle/>
                    <a:p>
                      <a:pPr marL="0" algn="l" defTabSz="914400" rtl="0" eaLnBrk="1" fontAlgn="b" latinLnBrk="0" hangingPunct="1"/>
                      <a:r>
                        <a:rPr lang="en-US" sz="1800" b="1" u="none" strike="noStrike" kern="1200" dirty="0">
                          <a:solidFill>
                            <a:schemeClr val="lt1"/>
                          </a:solidFill>
                          <a:effectLst/>
                          <a:latin typeface="+mn-lt"/>
                          <a:ea typeface="+mn-ea"/>
                          <a:cs typeface="+mn-cs"/>
                        </a:rPr>
                        <a:t>Columns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dirty="0">
                          <a:effectLst/>
                        </a:rPr>
                        <a:t>Datatype</a:t>
                      </a:r>
                      <a:endParaRPr lang="en-US" sz="1800" b="1"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603357"/>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key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2610203"/>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title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7406419"/>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works_key</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95471"/>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authors_key</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3834730"/>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language_code</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7576857"/>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created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5121940"/>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publish_date</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696803"/>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number_of_pages</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float64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8139534"/>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subtitle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5511336"/>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genres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0584768"/>
                  </a:ext>
                </a:extLst>
              </a:tr>
            </a:tbl>
          </a:graphicData>
        </a:graphic>
      </p:graphicFrame>
    </p:spTree>
    <p:extLst>
      <p:ext uri="{BB962C8B-B14F-4D97-AF65-F5344CB8AC3E}">
        <p14:creationId xmlns:p14="http://schemas.microsoft.com/office/powerpoint/2010/main" val="1266059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C63DA91-FBC6-4D6C-BCDD-28BAA901E2F8}"/>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CASE STUDY</a:t>
            </a:r>
          </a:p>
        </p:txBody>
      </p:sp>
      <p:sp>
        <p:nvSpPr>
          <p:cNvPr id="3" name="Content Placeholder 2">
            <a:extLst>
              <a:ext uri="{FF2B5EF4-FFF2-40B4-BE49-F238E27FC236}">
                <a16:creationId xmlns:a16="http://schemas.microsoft.com/office/drawing/2014/main" id="{730C8D0C-B8A5-4319-AA74-85927BF457B2}"/>
              </a:ext>
            </a:extLst>
          </p:cNvPr>
          <p:cNvSpPr>
            <a:spLocks noGrp="1"/>
          </p:cNvSpPr>
          <p:nvPr>
            <p:ph idx="1"/>
          </p:nvPr>
        </p:nvSpPr>
        <p:spPr>
          <a:xfrm>
            <a:off x="1367624" y="2490436"/>
            <a:ext cx="9708995" cy="3567173"/>
          </a:xfrm>
        </p:spPr>
        <p:txBody>
          <a:bodyPr anchor="ctr">
            <a:normAutofit/>
          </a:bodyPr>
          <a:lstStyle/>
          <a:p>
            <a:pPr marL="461569" marR="583629" indent="7315" rtl="0">
              <a:spcBef>
                <a:spcPts val="4119"/>
              </a:spcBef>
              <a:spcAft>
                <a:spcPts val="0"/>
              </a:spcAft>
            </a:pPr>
            <a:r>
              <a:rPr lang="en-US" sz="1300" b="1" i="0" u="none" strike="noStrike" dirty="0">
                <a:effectLst/>
                <a:latin typeface="Arial" panose="020B0604020202020204" pitchFamily="34" charset="0"/>
                <a:cs typeface="Arial" panose="020B0604020202020204" pitchFamily="34" charset="0"/>
              </a:rPr>
              <a:t>Open Library </a:t>
            </a:r>
            <a:r>
              <a:rPr lang="en-US" sz="1300" b="0" i="0" u="none" strike="noStrike" dirty="0">
                <a:effectLst/>
                <a:latin typeface="Arial" panose="020B0604020202020204" pitchFamily="34" charset="0"/>
                <a:cs typeface="Arial" panose="020B0604020202020204" pitchFamily="34" charset="0"/>
              </a:rPr>
              <a:t>is an initiative of the Internet Archive, a 501(c)(3) non-profit, building a digital library of Internet  sites and other cultural artifacts in digital form. In the section Bulk Data Dumps, they provide public feeds  with the library data. </a:t>
            </a:r>
            <a:endParaRPr lang="en-US" sz="1300" b="0" dirty="0">
              <a:effectLst/>
              <a:latin typeface="Arial" panose="020B0604020202020204" pitchFamily="34" charset="0"/>
              <a:cs typeface="Arial" panose="020B0604020202020204" pitchFamily="34" charset="0"/>
            </a:endParaRPr>
          </a:p>
          <a:p>
            <a:pPr marL="510794" rtl="0">
              <a:spcBef>
                <a:spcPts val="28"/>
              </a:spcBef>
              <a:spcAft>
                <a:spcPts val="0"/>
              </a:spcAft>
            </a:pPr>
            <a:r>
              <a:rPr lang="en-US" sz="1300" b="0" i="0" u="none" strike="noStrike" dirty="0">
                <a:effectLst/>
                <a:latin typeface="Arial" panose="020B0604020202020204" pitchFamily="34" charset="0"/>
                <a:cs typeface="Arial" panose="020B0604020202020204" pitchFamily="34" charset="0"/>
              </a:rPr>
              <a:t>→ </a:t>
            </a:r>
            <a:r>
              <a:rPr lang="en-US" sz="1300" b="0" i="0" u="sng" dirty="0">
                <a:effectLst/>
                <a:latin typeface="Arial" panose="020B0604020202020204" pitchFamily="34" charset="0"/>
                <a:cs typeface="Arial" panose="020B0604020202020204" pitchFamily="34" charset="0"/>
              </a:rPr>
              <a:t>https://openlibrary.org/developers/dumps</a:t>
            </a:r>
            <a:r>
              <a:rPr lang="en-US" sz="1300" b="0" i="0" u="none" strike="noStrike" dirty="0">
                <a:effectLst/>
                <a:latin typeface="Arial" panose="020B0604020202020204" pitchFamily="34" charset="0"/>
                <a:cs typeface="Arial" panose="020B0604020202020204" pitchFamily="34" charset="0"/>
              </a:rPr>
              <a:t> </a:t>
            </a:r>
            <a:endParaRPr lang="en-US" sz="1300" b="0" dirty="0">
              <a:effectLst/>
              <a:latin typeface="Arial" panose="020B0604020202020204" pitchFamily="34" charset="0"/>
              <a:cs typeface="Arial" panose="020B0604020202020204" pitchFamily="34" charset="0"/>
            </a:endParaRPr>
          </a:p>
          <a:p>
            <a:pPr marL="464477" marR="901001" indent="-3188" rtl="0">
              <a:spcBef>
                <a:spcPts val="1489"/>
              </a:spcBef>
              <a:spcAft>
                <a:spcPts val="0"/>
              </a:spcAft>
            </a:pPr>
            <a:r>
              <a:rPr lang="en-US" sz="1300" b="0" i="0" u="none" strike="noStrike" dirty="0">
                <a:effectLst/>
                <a:latin typeface="Arial" panose="020B0604020202020204" pitchFamily="34" charset="0"/>
                <a:cs typeface="Arial" panose="020B0604020202020204" pitchFamily="34" charset="0"/>
              </a:rPr>
              <a:t>They also provide a </a:t>
            </a:r>
            <a:r>
              <a:rPr lang="en-US" sz="1300" b="1" i="0" u="none" strike="noStrike" dirty="0">
                <a:effectLst/>
                <a:latin typeface="Arial" panose="020B0604020202020204" pitchFamily="34" charset="0"/>
                <a:cs typeface="Arial" panose="020B0604020202020204" pitchFamily="34" charset="0"/>
              </a:rPr>
              <a:t>shorter versions </a:t>
            </a:r>
            <a:r>
              <a:rPr lang="en-US" sz="1300" b="0" i="0" u="none" strike="noStrike" dirty="0">
                <a:effectLst/>
                <a:latin typeface="Arial" panose="020B0604020202020204" pitchFamily="34" charset="0"/>
                <a:cs typeface="Arial" panose="020B0604020202020204" pitchFamily="34" charset="0"/>
              </a:rPr>
              <a:t>of the file for developing or exploratory purposes, where the size is  around 140MB of data instead of ~20GB of the original/full file (referring to the “complete dump”). → </a:t>
            </a:r>
            <a:r>
              <a:rPr lang="en-US" sz="1300" b="0" i="0" u="sng" dirty="0">
                <a:effectLst/>
                <a:latin typeface="Arial" panose="020B0604020202020204" pitchFamily="34" charset="0"/>
                <a:cs typeface="Arial" panose="020B0604020202020204" pitchFamily="34" charset="0"/>
              </a:rPr>
              <a:t>https://s3-eu-west-1.amazonaws.com/csparkdata/ol_cdump.json</a:t>
            </a:r>
            <a:r>
              <a:rPr lang="en-US" sz="1300" b="0" i="0" u="none" strike="noStrike" dirty="0">
                <a:effectLst/>
                <a:latin typeface="Arial" panose="020B0604020202020204" pitchFamily="34" charset="0"/>
                <a:cs typeface="Arial" panose="020B0604020202020204" pitchFamily="34" charset="0"/>
              </a:rPr>
              <a:t> </a:t>
            </a:r>
            <a:endParaRPr lang="en-US" sz="1300" b="0" dirty="0">
              <a:effectLst/>
              <a:latin typeface="Arial" panose="020B0604020202020204" pitchFamily="34" charset="0"/>
              <a:cs typeface="Arial" panose="020B0604020202020204" pitchFamily="34" charset="0"/>
            </a:endParaRPr>
          </a:p>
          <a:p>
            <a:pPr marL="466446" rtl="0">
              <a:spcBef>
                <a:spcPts val="1479"/>
              </a:spcBef>
              <a:spcAft>
                <a:spcPts val="0"/>
              </a:spcAft>
            </a:pPr>
            <a:r>
              <a:rPr lang="en-US" sz="1300" b="0" i="0" u="none" strike="noStrike" dirty="0">
                <a:effectLst/>
                <a:latin typeface="Arial" panose="020B0604020202020204" pitchFamily="34" charset="0"/>
                <a:cs typeface="Arial" panose="020B0604020202020204" pitchFamily="34" charset="0"/>
              </a:rPr>
              <a:t>Starting with the short version of this file, pls. </a:t>
            </a:r>
            <a:r>
              <a:rPr lang="en-US" sz="1300" b="1" i="0" u="none" strike="noStrike" dirty="0">
                <a:effectLst/>
                <a:latin typeface="Arial" panose="020B0604020202020204" pitchFamily="34" charset="0"/>
                <a:cs typeface="Arial" panose="020B0604020202020204" pitchFamily="34" charset="0"/>
              </a:rPr>
              <a:t>download </a:t>
            </a:r>
            <a:r>
              <a:rPr lang="en-US" sz="1300" b="0" i="0" u="none" strike="noStrike" dirty="0">
                <a:effectLst/>
                <a:latin typeface="Arial" panose="020B0604020202020204" pitchFamily="34" charset="0"/>
                <a:cs typeface="Arial" panose="020B0604020202020204" pitchFamily="34" charset="0"/>
              </a:rPr>
              <a:t>it to your local laptop, e.g. by executing: </a:t>
            </a:r>
            <a:endParaRPr lang="en-US" sz="1300" b="0" dirty="0">
              <a:effectLst/>
              <a:latin typeface="Arial" panose="020B0604020202020204" pitchFamily="34" charset="0"/>
              <a:cs typeface="Arial" panose="020B0604020202020204" pitchFamily="34" charset="0"/>
            </a:endParaRPr>
          </a:p>
          <a:p>
            <a:pPr marL="640309" marR="1466101" indent="-11392" rtl="0">
              <a:spcBef>
                <a:spcPts val="1372"/>
              </a:spcBef>
              <a:spcAft>
                <a:spcPts val="0"/>
              </a:spcAft>
            </a:pPr>
            <a:r>
              <a:rPr lang="en-US" sz="1300" b="0" i="0" u="none" strike="noStrike" dirty="0" err="1">
                <a:effectLst/>
                <a:latin typeface="Arial" panose="020B0604020202020204" pitchFamily="34" charset="0"/>
                <a:cs typeface="Arial" panose="020B0604020202020204" pitchFamily="34" charset="0"/>
              </a:rPr>
              <a:t>wget</a:t>
            </a:r>
            <a:r>
              <a:rPr lang="en-US" sz="1300" b="0" i="0" u="none" strike="noStrike" dirty="0">
                <a:effectLst/>
                <a:latin typeface="Arial" panose="020B0604020202020204" pitchFamily="34" charset="0"/>
                <a:cs typeface="Arial" panose="020B0604020202020204" pitchFamily="34" charset="0"/>
              </a:rPr>
              <a:t> --continue https://s3-eu-west-1.amazonaws.com/csparkdata/ol_cdump.json -O  /</a:t>
            </a:r>
            <a:r>
              <a:rPr lang="en-US" sz="1300" b="0" i="0" u="none" strike="noStrike" dirty="0" err="1">
                <a:effectLst/>
                <a:latin typeface="Arial" panose="020B0604020202020204" pitchFamily="34" charset="0"/>
                <a:cs typeface="Arial" panose="020B0604020202020204" pitchFamily="34" charset="0"/>
              </a:rPr>
              <a:t>tmp</a:t>
            </a:r>
            <a:r>
              <a:rPr lang="en-US" sz="1300" b="0" i="0" u="none" strike="noStrike" dirty="0">
                <a:effectLst/>
                <a:latin typeface="Arial" panose="020B0604020202020204" pitchFamily="34" charset="0"/>
                <a:cs typeface="Arial" panose="020B0604020202020204" pitchFamily="34" charset="0"/>
              </a:rPr>
              <a:t>/</a:t>
            </a:r>
            <a:r>
              <a:rPr lang="en-US" sz="1300" b="0" i="0" u="none" strike="noStrike" dirty="0" err="1">
                <a:effectLst/>
                <a:latin typeface="Arial" panose="020B0604020202020204" pitchFamily="34" charset="0"/>
                <a:cs typeface="Arial" panose="020B0604020202020204" pitchFamily="34" charset="0"/>
              </a:rPr>
              <a:t>ol_cdump.json</a:t>
            </a:r>
            <a:r>
              <a:rPr lang="en-US" sz="1300" b="0" i="0" u="none" strike="noStrike" dirty="0">
                <a:effectLst/>
                <a:latin typeface="Arial" panose="020B0604020202020204" pitchFamily="34" charset="0"/>
                <a:cs typeface="Arial" panose="020B0604020202020204" pitchFamily="34" charset="0"/>
              </a:rPr>
              <a:t> </a:t>
            </a:r>
            <a:endParaRPr lang="en-US" sz="1300" b="0" dirty="0">
              <a:effectLst/>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C29791A6-842F-4F14-88D1-FACC5515B360}"/>
              </a:ext>
            </a:extLst>
          </p:cNvPr>
          <p:cNvSpPr txBox="1"/>
          <p:nvPr/>
        </p:nvSpPr>
        <p:spPr>
          <a:xfrm>
            <a:off x="1367624" y="2567808"/>
            <a:ext cx="6098344" cy="369332"/>
          </a:xfrm>
          <a:prstGeom prst="rect">
            <a:avLst/>
          </a:prstGeom>
          <a:noFill/>
        </p:spPr>
        <p:txBody>
          <a:bodyPr wrap="square">
            <a:spAutoFit/>
          </a:bodyPr>
          <a:lstStyle/>
          <a:p>
            <a:r>
              <a:rPr lang="en-US" b="1" i="0" u="none" strike="noStrike" dirty="0">
                <a:solidFill>
                  <a:srgbClr val="000000"/>
                </a:solidFill>
                <a:effectLst/>
              </a:rPr>
              <a:t>DATA SOURCE</a:t>
            </a:r>
            <a:endParaRPr lang="en-US" dirty="0"/>
          </a:p>
        </p:txBody>
      </p:sp>
    </p:spTree>
    <p:extLst>
      <p:ext uri="{BB962C8B-B14F-4D97-AF65-F5344CB8AC3E}">
        <p14:creationId xmlns:p14="http://schemas.microsoft.com/office/powerpoint/2010/main" val="2089928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853714B-D938-449A-9C83-2A3801FA8DA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dirty="0">
                <a:solidFill>
                  <a:srgbClr val="FFFFFF"/>
                </a:solidFill>
              </a:rPr>
              <a:t>EDITION</a:t>
            </a:r>
            <a:endParaRPr lang="en-US" sz="4000" b="1"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96D36890-D017-48E1-BECA-D4D5D5859E2E}"/>
              </a:ext>
            </a:extLst>
          </p:cNvPr>
          <p:cNvSpPr txBox="1"/>
          <p:nvPr/>
        </p:nvSpPr>
        <p:spPr>
          <a:xfrm flipH="1">
            <a:off x="4159529" y="65170"/>
            <a:ext cx="7911547" cy="646331"/>
          </a:xfrm>
          <a:prstGeom prst="rect">
            <a:avLst/>
          </a:prstGeom>
          <a:noFill/>
        </p:spPr>
        <p:txBody>
          <a:bodyPr wrap="square" rtlCol="0">
            <a:spAutoFit/>
          </a:bodyPr>
          <a:lstStyle/>
          <a:p>
            <a:r>
              <a:rPr lang="en-US" b="1" dirty="0"/>
              <a:t>Data quality check 6</a:t>
            </a:r>
            <a:r>
              <a:rPr lang="en-US" dirty="0"/>
              <a:t>: Column </a:t>
            </a:r>
            <a:r>
              <a:rPr lang="en-US" b="1" dirty="0"/>
              <a:t>created</a:t>
            </a:r>
            <a:r>
              <a:rPr lang="en-US" dirty="0"/>
              <a:t> is a dictionary. Extract value from it and populate a new field </a:t>
            </a:r>
            <a:r>
              <a:rPr lang="en-US" dirty="0" err="1"/>
              <a:t>created_timestamp</a:t>
            </a:r>
            <a:endParaRPr lang="en-US" dirty="0"/>
          </a:p>
        </p:txBody>
      </p:sp>
      <p:graphicFrame>
        <p:nvGraphicFramePr>
          <p:cNvPr id="12" name="Table 12">
            <a:extLst>
              <a:ext uri="{FF2B5EF4-FFF2-40B4-BE49-F238E27FC236}">
                <a16:creationId xmlns:a16="http://schemas.microsoft.com/office/drawing/2014/main" id="{7F4F5D2E-015E-4902-9ECE-19B82F278C4D}"/>
              </a:ext>
            </a:extLst>
          </p:cNvPr>
          <p:cNvGraphicFramePr>
            <a:graphicFrameLocks noGrp="1"/>
          </p:cNvGraphicFramePr>
          <p:nvPr>
            <p:extLst>
              <p:ext uri="{D42A27DB-BD31-4B8C-83A1-F6EECF244321}">
                <p14:modId xmlns:p14="http://schemas.microsoft.com/office/powerpoint/2010/main" val="4209139133"/>
              </p:ext>
            </p:extLst>
          </p:nvPr>
        </p:nvGraphicFramePr>
        <p:xfrm>
          <a:off x="5755434" y="1454982"/>
          <a:ext cx="3521090" cy="3122295"/>
        </p:xfrm>
        <a:graphic>
          <a:graphicData uri="http://schemas.openxmlformats.org/drawingml/2006/table">
            <a:tbl>
              <a:tblPr firstRow="1" bandRow="1">
                <a:tableStyleId>{5C22544A-7EE6-4342-B048-85BDC9FD1C3A}</a:tableStyleId>
              </a:tblPr>
              <a:tblGrid>
                <a:gridCol w="1993849">
                  <a:extLst>
                    <a:ext uri="{9D8B030D-6E8A-4147-A177-3AD203B41FA5}">
                      <a16:colId xmlns:a16="http://schemas.microsoft.com/office/drawing/2014/main" val="1867175959"/>
                    </a:ext>
                  </a:extLst>
                </a:gridCol>
                <a:gridCol w="1527241">
                  <a:extLst>
                    <a:ext uri="{9D8B030D-6E8A-4147-A177-3AD203B41FA5}">
                      <a16:colId xmlns:a16="http://schemas.microsoft.com/office/drawing/2014/main" val="3616004016"/>
                    </a:ext>
                  </a:extLst>
                </a:gridCol>
              </a:tblGrid>
              <a:tr h="228254">
                <a:tc>
                  <a:txBody>
                    <a:bodyPr/>
                    <a:lstStyle/>
                    <a:p>
                      <a:pPr marL="0" algn="l" defTabSz="914400" rtl="0" eaLnBrk="1" fontAlgn="b" latinLnBrk="0" hangingPunct="1"/>
                      <a:r>
                        <a:rPr lang="en-US" sz="1800" b="1" u="none" strike="noStrike" kern="1200" dirty="0">
                          <a:solidFill>
                            <a:schemeClr val="lt1"/>
                          </a:solidFill>
                          <a:effectLst/>
                          <a:latin typeface="+mn-lt"/>
                          <a:ea typeface="+mn-ea"/>
                          <a:cs typeface="+mn-cs"/>
                        </a:rPr>
                        <a:t>Columns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dirty="0">
                          <a:effectLst/>
                        </a:rPr>
                        <a:t>Datatype</a:t>
                      </a:r>
                      <a:endParaRPr lang="en-US" sz="1800" b="1"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603357"/>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key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2610203"/>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title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7406419"/>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works_key</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95471"/>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authors_key</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3834730"/>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language_code</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7576857"/>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created_timestamp</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5121940"/>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publish_date</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696803"/>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number_of_pages</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float64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8139534"/>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subtitle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5511336"/>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genres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0584768"/>
                  </a:ext>
                </a:extLst>
              </a:tr>
            </a:tbl>
          </a:graphicData>
        </a:graphic>
      </p:graphicFrame>
    </p:spTree>
    <p:extLst>
      <p:ext uri="{BB962C8B-B14F-4D97-AF65-F5344CB8AC3E}">
        <p14:creationId xmlns:p14="http://schemas.microsoft.com/office/powerpoint/2010/main" val="4179201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853714B-D938-449A-9C83-2A3801FA8DA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dirty="0">
                <a:solidFill>
                  <a:srgbClr val="FFFFFF"/>
                </a:solidFill>
              </a:rPr>
              <a:t>EDITION</a:t>
            </a:r>
            <a:endParaRPr lang="en-US" sz="4000" b="1"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96D36890-D017-48E1-BECA-D4D5D5859E2E}"/>
              </a:ext>
            </a:extLst>
          </p:cNvPr>
          <p:cNvSpPr txBox="1"/>
          <p:nvPr/>
        </p:nvSpPr>
        <p:spPr>
          <a:xfrm flipH="1">
            <a:off x="4159529" y="65170"/>
            <a:ext cx="7911547" cy="1200329"/>
          </a:xfrm>
          <a:prstGeom prst="rect">
            <a:avLst/>
          </a:prstGeom>
          <a:noFill/>
        </p:spPr>
        <p:txBody>
          <a:bodyPr wrap="square" rtlCol="0">
            <a:spAutoFit/>
          </a:bodyPr>
          <a:lstStyle/>
          <a:p>
            <a:r>
              <a:rPr lang="en-US" b="1" dirty="0"/>
              <a:t>Data quality check 7</a:t>
            </a:r>
            <a:r>
              <a:rPr lang="en-US" dirty="0"/>
              <a:t>: Column </a:t>
            </a:r>
            <a:r>
              <a:rPr lang="en-US" sz="1600" b="1" i="0" u="none" strike="noStrike" kern="1200" dirty="0" err="1">
                <a:solidFill>
                  <a:srgbClr val="000000"/>
                </a:solidFill>
                <a:effectLst/>
                <a:latin typeface="Arial" panose="020B0604020202020204" pitchFamily="34" charset="0"/>
                <a:ea typeface="+mn-ea"/>
                <a:cs typeface="Arial" panose="020B0604020202020204" pitchFamily="34" charset="0"/>
              </a:rPr>
              <a:t>publish_date</a:t>
            </a:r>
            <a:r>
              <a:rPr lang="en-US" sz="1600" b="1" dirty="0">
                <a:solidFill>
                  <a:srgbClr val="000000"/>
                </a:solidFill>
                <a:latin typeface="Arial" panose="020B0604020202020204" pitchFamily="34" charset="0"/>
                <a:cs typeface="Arial" panose="020B0604020202020204" pitchFamily="34" charset="0"/>
              </a:rPr>
              <a:t> </a:t>
            </a:r>
            <a:r>
              <a:rPr lang="en-US" b="1" dirty="0"/>
              <a:t> </a:t>
            </a:r>
            <a:r>
              <a:rPr lang="en-US" dirty="0"/>
              <a:t>is a char field which contains data in multiple format. Extracting the year from field </a:t>
            </a:r>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publish_date</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p>
            <a:r>
              <a:rPr lang="en-US" dirty="0"/>
              <a:t>, a new field </a:t>
            </a:r>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publish_</a:t>
            </a:r>
            <a:r>
              <a:rPr lang="en-US" dirty="0" err="1">
                <a:solidFill>
                  <a:srgbClr val="000000"/>
                </a:solidFill>
                <a:latin typeface="Arial" panose="020B0604020202020204" pitchFamily="34" charset="0"/>
                <a:cs typeface="Arial" panose="020B0604020202020204" pitchFamily="34" charset="0"/>
              </a:rPr>
              <a:t>year</a:t>
            </a:r>
            <a:r>
              <a:rPr lang="en-US" dirty="0">
                <a:solidFill>
                  <a:srgbClr val="000000"/>
                </a:solidFill>
                <a:latin typeface="Arial" panose="020B0604020202020204" pitchFamily="34" charset="0"/>
                <a:cs typeface="Arial" panose="020B0604020202020204" pitchFamily="34" charset="0"/>
              </a:rPr>
              <a:t> is populated. </a:t>
            </a:r>
            <a:r>
              <a:rPr lang="en-US" dirty="0"/>
              <a:t>For invalid years such as characters ,9999 and which are greater than current year, </a:t>
            </a:r>
            <a:r>
              <a:rPr lang="en-US" dirty="0" err="1"/>
              <a:t>NaN</a:t>
            </a:r>
            <a:r>
              <a:rPr lang="en-US" dirty="0"/>
              <a:t> is populated. </a:t>
            </a:r>
          </a:p>
        </p:txBody>
      </p:sp>
      <p:graphicFrame>
        <p:nvGraphicFramePr>
          <p:cNvPr id="12" name="Table 12">
            <a:extLst>
              <a:ext uri="{FF2B5EF4-FFF2-40B4-BE49-F238E27FC236}">
                <a16:creationId xmlns:a16="http://schemas.microsoft.com/office/drawing/2014/main" id="{7F4F5D2E-015E-4902-9ECE-19B82F278C4D}"/>
              </a:ext>
            </a:extLst>
          </p:cNvPr>
          <p:cNvGraphicFramePr>
            <a:graphicFrameLocks noGrp="1"/>
          </p:cNvGraphicFramePr>
          <p:nvPr>
            <p:extLst>
              <p:ext uri="{D42A27DB-BD31-4B8C-83A1-F6EECF244321}">
                <p14:modId xmlns:p14="http://schemas.microsoft.com/office/powerpoint/2010/main" val="2025534887"/>
              </p:ext>
            </p:extLst>
          </p:nvPr>
        </p:nvGraphicFramePr>
        <p:xfrm>
          <a:off x="5821695" y="2077834"/>
          <a:ext cx="3521090" cy="3406140"/>
        </p:xfrm>
        <a:graphic>
          <a:graphicData uri="http://schemas.openxmlformats.org/drawingml/2006/table">
            <a:tbl>
              <a:tblPr firstRow="1" bandRow="1">
                <a:tableStyleId>{5C22544A-7EE6-4342-B048-85BDC9FD1C3A}</a:tableStyleId>
              </a:tblPr>
              <a:tblGrid>
                <a:gridCol w="1993849">
                  <a:extLst>
                    <a:ext uri="{9D8B030D-6E8A-4147-A177-3AD203B41FA5}">
                      <a16:colId xmlns:a16="http://schemas.microsoft.com/office/drawing/2014/main" val="1867175959"/>
                    </a:ext>
                  </a:extLst>
                </a:gridCol>
                <a:gridCol w="1527241">
                  <a:extLst>
                    <a:ext uri="{9D8B030D-6E8A-4147-A177-3AD203B41FA5}">
                      <a16:colId xmlns:a16="http://schemas.microsoft.com/office/drawing/2014/main" val="3616004016"/>
                    </a:ext>
                  </a:extLst>
                </a:gridCol>
              </a:tblGrid>
              <a:tr h="228254">
                <a:tc>
                  <a:txBody>
                    <a:bodyPr/>
                    <a:lstStyle/>
                    <a:p>
                      <a:pPr marL="0" algn="l" defTabSz="914400" rtl="0" eaLnBrk="1" fontAlgn="b" latinLnBrk="0" hangingPunct="1"/>
                      <a:r>
                        <a:rPr lang="en-US" sz="1800" b="1" u="none" strike="noStrike" kern="1200" dirty="0">
                          <a:solidFill>
                            <a:schemeClr val="lt1"/>
                          </a:solidFill>
                          <a:effectLst/>
                          <a:latin typeface="+mn-lt"/>
                          <a:ea typeface="+mn-ea"/>
                          <a:cs typeface="+mn-cs"/>
                        </a:rPr>
                        <a:t>Columns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dirty="0">
                          <a:effectLst/>
                        </a:rPr>
                        <a:t>Datatype</a:t>
                      </a:r>
                      <a:endParaRPr lang="en-US" sz="1800" b="1"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603357"/>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key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2610203"/>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title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7406419"/>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works_key</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95471"/>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authors_key</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3834730"/>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language_code</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7576857"/>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created_timestamp</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5121940"/>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publish_date</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696803"/>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publish_</a:t>
                      </a:r>
                      <a:r>
                        <a:rPr lang="en-US" dirty="0" err="1">
                          <a:solidFill>
                            <a:srgbClr val="000000"/>
                          </a:solidFill>
                          <a:latin typeface="Arial" panose="020B0604020202020204" pitchFamily="34" charset="0"/>
                          <a:cs typeface="Arial" panose="020B0604020202020204" pitchFamily="34" charset="0"/>
                        </a:rPr>
                        <a:t>year</a:t>
                      </a:r>
                      <a:r>
                        <a:rPr lang="en-US" dirty="0">
                          <a:solidFill>
                            <a:srgbClr val="000000"/>
                          </a:solidFill>
                          <a:latin typeface="Arial" panose="020B0604020202020204" pitchFamily="34" charset="0"/>
                          <a:cs typeface="Arial" panose="020B0604020202020204" pitchFamily="34" charset="0"/>
                        </a:rPr>
                        <a:t> </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float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603704"/>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number_of_pages</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float64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8139534"/>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subtitle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5511336"/>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genres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0584768"/>
                  </a:ext>
                </a:extLst>
              </a:tr>
            </a:tbl>
          </a:graphicData>
        </a:graphic>
      </p:graphicFrame>
    </p:spTree>
    <p:extLst>
      <p:ext uri="{BB962C8B-B14F-4D97-AF65-F5344CB8AC3E}">
        <p14:creationId xmlns:p14="http://schemas.microsoft.com/office/powerpoint/2010/main" val="2496186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853714B-D938-449A-9C83-2A3801FA8DA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dirty="0">
                <a:solidFill>
                  <a:srgbClr val="FFFFFF"/>
                </a:solidFill>
              </a:rPr>
              <a:t>EDITION</a:t>
            </a:r>
            <a:endParaRPr lang="en-US" sz="4000" b="1"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96D36890-D017-48E1-BECA-D4D5D5859E2E}"/>
              </a:ext>
            </a:extLst>
          </p:cNvPr>
          <p:cNvSpPr txBox="1"/>
          <p:nvPr/>
        </p:nvSpPr>
        <p:spPr>
          <a:xfrm flipH="1">
            <a:off x="4159529" y="65170"/>
            <a:ext cx="7911547" cy="646331"/>
          </a:xfrm>
          <a:prstGeom prst="rect">
            <a:avLst/>
          </a:prstGeom>
          <a:noFill/>
        </p:spPr>
        <p:txBody>
          <a:bodyPr wrap="square" rtlCol="0">
            <a:spAutoFit/>
          </a:bodyPr>
          <a:lstStyle/>
          <a:p>
            <a:r>
              <a:rPr lang="en-US" b="1" dirty="0"/>
              <a:t>Data quality check 8</a:t>
            </a:r>
            <a:r>
              <a:rPr lang="en-US" dirty="0"/>
              <a:t>: Column </a:t>
            </a:r>
            <a:r>
              <a:rPr lang="en-US" sz="1600" b="1" i="0" u="none" strike="noStrike" kern="1200" dirty="0">
                <a:solidFill>
                  <a:srgbClr val="000000"/>
                </a:solidFill>
                <a:effectLst/>
                <a:latin typeface="Arial" panose="020B0604020202020204" pitchFamily="34" charset="0"/>
                <a:ea typeface="+mn-ea"/>
                <a:cs typeface="Arial" panose="020B0604020202020204" pitchFamily="34" charset="0"/>
              </a:rPr>
              <a:t>genres </a:t>
            </a:r>
            <a:r>
              <a:rPr lang="en-US" dirty="0"/>
              <a:t>is required for the case study. But values are in list format. We need to explode the list into individual values. </a:t>
            </a:r>
          </a:p>
        </p:txBody>
      </p:sp>
      <p:graphicFrame>
        <p:nvGraphicFramePr>
          <p:cNvPr id="12" name="Table 12">
            <a:extLst>
              <a:ext uri="{FF2B5EF4-FFF2-40B4-BE49-F238E27FC236}">
                <a16:creationId xmlns:a16="http://schemas.microsoft.com/office/drawing/2014/main" id="{7F4F5D2E-015E-4902-9ECE-19B82F278C4D}"/>
              </a:ext>
            </a:extLst>
          </p:cNvPr>
          <p:cNvGraphicFramePr>
            <a:graphicFrameLocks noGrp="1"/>
          </p:cNvGraphicFramePr>
          <p:nvPr>
            <p:extLst>
              <p:ext uri="{D42A27DB-BD31-4B8C-83A1-F6EECF244321}">
                <p14:modId xmlns:p14="http://schemas.microsoft.com/office/powerpoint/2010/main" val="2614820827"/>
              </p:ext>
            </p:extLst>
          </p:nvPr>
        </p:nvGraphicFramePr>
        <p:xfrm>
          <a:off x="6096000" y="1064036"/>
          <a:ext cx="3521090" cy="3406140"/>
        </p:xfrm>
        <a:graphic>
          <a:graphicData uri="http://schemas.openxmlformats.org/drawingml/2006/table">
            <a:tbl>
              <a:tblPr firstRow="1" bandRow="1">
                <a:tableStyleId>{5C22544A-7EE6-4342-B048-85BDC9FD1C3A}</a:tableStyleId>
              </a:tblPr>
              <a:tblGrid>
                <a:gridCol w="1993849">
                  <a:extLst>
                    <a:ext uri="{9D8B030D-6E8A-4147-A177-3AD203B41FA5}">
                      <a16:colId xmlns:a16="http://schemas.microsoft.com/office/drawing/2014/main" val="1867175959"/>
                    </a:ext>
                  </a:extLst>
                </a:gridCol>
                <a:gridCol w="1527241">
                  <a:extLst>
                    <a:ext uri="{9D8B030D-6E8A-4147-A177-3AD203B41FA5}">
                      <a16:colId xmlns:a16="http://schemas.microsoft.com/office/drawing/2014/main" val="3616004016"/>
                    </a:ext>
                  </a:extLst>
                </a:gridCol>
              </a:tblGrid>
              <a:tr h="228254">
                <a:tc>
                  <a:txBody>
                    <a:bodyPr/>
                    <a:lstStyle/>
                    <a:p>
                      <a:pPr marL="0" algn="l" defTabSz="914400" rtl="0" eaLnBrk="1" fontAlgn="b" latinLnBrk="0" hangingPunct="1"/>
                      <a:r>
                        <a:rPr lang="en-US" sz="1800" b="1" u="none" strike="noStrike" kern="1200" dirty="0">
                          <a:solidFill>
                            <a:schemeClr val="lt1"/>
                          </a:solidFill>
                          <a:effectLst/>
                          <a:latin typeface="+mn-lt"/>
                          <a:ea typeface="+mn-ea"/>
                          <a:cs typeface="+mn-cs"/>
                        </a:rPr>
                        <a:t>Columns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dirty="0">
                          <a:effectLst/>
                        </a:rPr>
                        <a:t>Datatype</a:t>
                      </a:r>
                      <a:endParaRPr lang="en-US" sz="1800" b="1"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603357"/>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key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2610203"/>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title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7406419"/>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works_key</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95471"/>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authors_key</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3834730"/>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language_code</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7576857"/>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created_timestamp</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5121940"/>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publish_date</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696803"/>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publish_</a:t>
                      </a:r>
                      <a:r>
                        <a:rPr lang="en-US" dirty="0" err="1">
                          <a:solidFill>
                            <a:srgbClr val="000000"/>
                          </a:solidFill>
                          <a:latin typeface="Arial" panose="020B0604020202020204" pitchFamily="34" charset="0"/>
                          <a:cs typeface="Arial" panose="020B0604020202020204" pitchFamily="34" charset="0"/>
                        </a:rPr>
                        <a:t>year</a:t>
                      </a:r>
                      <a:r>
                        <a:rPr lang="en-US" dirty="0">
                          <a:solidFill>
                            <a:srgbClr val="000000"/>
                          </a:solidFill>
                          <a:latin typeface="Arial" panose="020B0604020202020204" pitchFamily="34" charset="0"/>
                          <a:cs typeface="Arial" panose="020B0604020202020204" pitchFamily="34" charset="0"/>
                        </a:rPr>
                        <a:t> </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float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603704"/>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number_of_pages</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float64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8139534"/>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subtitle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5511336"/>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genres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0584768"/>
                  </a:ext>
                </a:extLst>
              </a:tr>
            </a:tbl>
          </a:graphicData>
        </a:graphic>
      </p:graphicFrame>
      <p:graphicFrame>
        <p:nvGraphicFramePr>
          <p:cNvPr id="10" name="Table 12">
            <a:extLst>
              <a:ext uri="{FF2B5EF4-FFF2-40B4-BE49-F238E27FC236}">
                <a16:creationId xmlns:a16="http://schemas.microsoft.com/office/drawing/2014/main" id="{2C1D7E49-1202-4637-90D6-95F75242AC10}"/>
              </a:ext>
            </a:extLst>
          </p:cNvPr>
          <p:cNvGraphicFramePr>
            <a:graphicFrameLocks noGrp="1"/>
          </p:cNvGraphicFramePr>
          <p:nvPr>
            <p:extLst>
              <p:ext uri="{D42A27DB-BD31-4B8C-83A1-F6EECF244321}">
                <p14:modId xmlns:p14="http://schemas.microsoft.com/office/powerpoint/2010/main" val="163845443"/>
              </p:ext>
            </p:extLst>
          </p:nvPr>
        </p:nvGraphicFramePr>
        <p:xfrm>
          <a:off x="4704486" y="5366572"/>
          <a:ext cx="5791235" cy="472440"/>
        </p:xfrm>
        <a:graphic>
          <a:graphicData uri="http://schemas.openxmlformats.org/drawingml/2006/table">
            <a:tbl>
              <a:tblPr firstRow="1" bandRow="1">
                <a:tableStyleId>{5C22544A-7EE6-4342-B048-85BDC9FD1C3A}</a:tableStyleId>
              </a:tblPr>
              <a:tblGrid>
                <a:gridCol w="5791235">
                  <a:extLst>
                    <a:ext uri="{9D8B030D-6E8A-4147-A177-3AD203B41FA5}">
                      <a16:colId xmlns:a16="http://schemas.microsoft.com/office/drawing/2014/main" val="1867175959"/>
                    </a:ext>
                  </a:extLst>
                </a:gridCol>
              </a:tblGrid>
              <a:tr h="424629">
                <a:tc>
                  <a:txBody>
                    <a:bodyPr/>
                    <a:lstStyle/>
                    <a:p>
                      <a:r>
                        <a:rPr lang="en-US" sz="2000" dirty="0"/>
                        <a:t>Number of rows after exploding genres: 146917</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900521"/>
                  </a:ext>
                </a:extLst>
              </a:tr>
            </a:tbl>
          </a:graphicData>
        </a:graphic>
      </p:graphicFrame>
    </p:spTree>
    <p:extLst>
      <p:ext uri="{BB962C8B-B14F-4D97-AF65-F5344CB8AC3E}">
        <p14:creationId xmlns:p14="http://schemas.microsoft.com/office/powerpoint/2010/main" val="3699307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853714B-D938-449A-9C83-2A3801FA8DA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dirty="0">
                <a:solidFill>
                  <a:srgbClr val="FFFFFF"/>
                </a:solidFill>
              </a:rPr>
              <a:t>EDITION</a:t>
            </a:r>
            <a:endParaRPr lang="en-US" sz="4000" b="1"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96D36890-D017-48E1-BECA-D4D5D5859E2E}"/>
              </a:ext>
            </a:extLst>
          </p:cNvPr>
          <p:cNvSpPr txBox="1"/>
          <p:nvPr/>
        </p:nvSpPr>
        <p:spPr>
          <a:xfrm flipH="1">
            <a:off x="4159529" y="65170"/>
            <a:ext cx="7911547" cy="2308324"/>
          </a:xfrm>
          <a:prstGeom prst="rect">
            <a:avLst/>
          </a:prstGeom>
          <a:noFill/>
        </p:spPr>
        <p:txBody>
          <a:bodyPr wrap="square" rtlCol="0">
            <a:spAutoFit/>
          </a:bodyPr>
          <a:lstStyle/>
          <a:p>
            <a:r>
              <a:rPr lang="en-US" b="1" dirty="0"/>
              <a:t>Data quality check 9</a:t>
            </a:r>
            <a:r>
              <a:rPr lang="en-US" dirty="0"/>
              <a:t>: After carefully exploring the data set, there are multiple issues with the text data of column genres.</a:t>
            </a:r>
          </a:p>
          <a:p>
            <a:r>
              <a:rPr lang="en-US" dirty="0"/>
              <a:t>For </a:t>
            </a:r>
            <a:r>
              <a:rPr lang="en-US" dirty="0" err="1"/>
              <a:t>eg</a:t>
            </a:r>
            <a:r>
              <a:rPr lang="en-US" dirty="0"/>
              <a:t>: There are multiple versions of the genre </a:t>
            </a:r>
            <a:r>
              <a:rPr lang="en-US" b="1" dirty="0"/>
              <a:t>Biography</a:t>
            </a:r>
            <a:r>
              <a:rPr lang="en-US" dirty="0"/>
              <a:t> like "Biography","biography","Biografía","biografía","Bigraphy","Biographhy","Biographies","Biogaphy","Biograpny","Biograpy“.</a:t>
            </a:r>
          </a:p>
          <a:p>
            <a:r>
              <a:rPr lang="en-US" dirty="0"/>
              <a:t>Some records have dot at the end.</a:t>
            </a:r>
          </a:p>
          <a:p>
            <a:r>
              <a:rPr lang="en-US" dirty="0"/>
              <a:t>A new filed </a:t>
            </a:r>
            <a:r>
              <a:rPr lang="en-US" dirty="0" err="1"/>
              <a:t>genre_group</a:t>
            </a:r>
            <a:r>
              <a:rPr lang="en-US" dirty="0"/>
              <a:t> is introduced to accommodate all these issues and put them in the same genre bucket.</a:t>
            </a:r>
          </a:p>
        </p:txBody>
      </p:sp>
      <p:graphicFrame>
        <p:nvGraphicFramePr>
          <p:cNvPr id="12" name="Table 12">
            <a:extLst>
              <a:ext uri="{FF2B5EF4-FFF2-40B4-BE49-F238E27FC236}">
                <a16:creationId xmlns:a16="http://schemas.microsoft.com/office/drawing/2014/main" id="{7F4F5D2E-015E-4902-9ECE-19B82F278C4D}"/>
              </a:ext>
            </a:extLst>
          </p:cNvPr>
          <p:cNvGraphicFramePr>
            <a:graphicFrameLocks noGrp="1"/>
          </p:cNvGraphicFramePr>
          <p:nvPr>
            <p:extLst>
              <p:ext uri="{D42A27DB-BD31-4B8C-83A1-F6EECF244321}">
                <p14:modId xmlns:p14="http://schemas.microsoft.com/office/powerpoint/2010/main" val="2833511290"/>
              </p:ext>
            </p:extLst>
          </p:nvPr>
        </p:nvGraphicFramePr>
        <p:xfrm>
          <a:off x="5976730" y="2774177"/>
          <a:ext cx="3521090" cy="3689985"/>
        </p:xfrm>
        <a:graphic>
          <a:graphicData uri="http://schemas.openxmlformats.org/drawingml/2006/table">
            <a:tbl>
              <a:tblPr firstRow="1" bandRow="1">
                <a:tableStyleId>{5C22544A-7EE6-4342-B048-85BDC9FD1C3A}</a:tableStyleId>
              </a:tblPr>
              <a:tblGrid>
                <a:gridCol w="1993849">
                  <a:extLst>
                    <a:ext uri="{9D8B030D-6E8A-4147-A177-3AD203B41FA5}">
                      <a16:colId xmlns:a16="http://schemas.microsoft.com/office/drawing/2014/main" val="1867175959"/>
                    </a:ext>
                  </a:extLst>
                </a:gridCol>
                <a:gridCol w="1527241">
                  <a:extLst>
                    <a:ext uri="{9D8B030D-6E8A-4147-A177-3AD203B41FA5}">
                      <a16:colId xmlns:a16="http://schemas.microsoft.com/office/drawing/2014/main" val="3616004016"/>
                    </a:ext>
                  </a:extLst>
                </a:gridCol>
              </a:tblGrid>
              <a:tr h="228254">
                <a:tc>
                  <a:txBody>
                    <a:bodyPr/>
                    <a:lstStyle/>
                    <a:p>
                      <a:pPr marL="0" algn="l" defTabSz="914400" rtl="0" eaLnBrk="1" fontAlgn="b" latinLnBrk="0" hangingPunct="1"/>
                      <a:r>
                        <a:rPr lang="en-US" sz="1800" b="1" u="none" strike="noStrike" kern="1200" dirty="0">
                          <a:solidFill>
                            <a:schemeClr val="lt1"/>
                          </a:solidFill>
                          <a:effectLst/>
                          <a:latin typeface="+mn-lt"/>
                          <a:ea typeface="+mn-ea"/>
                          <a:cs typeface="+mn-cs"/>
                        </a:rPr>
                        <a:t>Columns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dirty="0">
                          <a:effectLst/>
                        </a:rPr>
                        <a:t>Datatype</a:t>
                      </a:r>
                      <a:endParaRPr lang="en-US" sz="1800" b="1"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603357"/>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key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2610203"/>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title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7406419"/>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works_key</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95471"/>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authors_key</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3834730"/>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language_code</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7576857"/>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created_timestamp</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5121940"/>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publish_date</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696803"/>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publish_</a:t>
                      </a:r>
                      <a:r>
                        <a:rPr lang="en-US" dirty="0" err="1">
                          <a:solidFill>
                            <a:srgbClr val="000000"/>
                          </a:solidFill>
                          <a:latin typeface="Arial" panose="020B0604020202020204" pitchFamily="34" charset="0"/>
                          <a:cs typeface="Arial" panose="020B0604020202020204" pitchFamily="34" charset="0"/>
                        </a:rPr>
                        <a:t>year</a:t>
                      </a:r>
                      <a:r>
                        <a:rPr lang="en-US" dirty="0">
                          <a:solidFill>
                            <a:srgbClr val="000000"/>
                          </a:solidFill>
                          <a:latin typeface="Arial" panose="020B0604020202020204" pitchFamily="34" charset="0"/>
                          <a:cs typeface="Arial" panose="020B0604020202020204" pitchFamily="34" charset="0"/>
                        </a:rPr>
                        <a:t> </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float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603704"/>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number_of_pages</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float64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8139534"/>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subtitle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5511336"/>
                  </a:ext>
                </a:extLst>
              </a:tr>
              <a:tr h="228254">
                <a:tc>
                  <a:txBody>
                    <a:bodyPr/>
                    <a:lstStyle/>
                    <a:p>
                      <a:pPr marL="0" algn="l"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genres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0584768"/>
                  </a:ext>
                </a:extLst>
              </a:tr>
              <a:tr h="228254">
                <a:tc>
                  <a:txBody>
                    <a:bodyPr/>
                    <a:lstStyle/>
                    <a:p>
                      <a:pPr marL="0" algn="l"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genre_group</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Arial" panose="020B0604020202020204" pitchFamily="34" charset="0"/>
                          <a:cs typeface="Arial" panose="020B0604020202020204" pitchFamily="34" charset="0"/>
                        </a:rPr>
                        <a:t>object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8942325"/>
                  </a:ext>
                </a:extLst>
              </a:tr>
            </a:tbl>
          </a:graphicData>
        </a:graphic>
      </p:graphicFrame>
    </p:spTree>
    <p:extLst>
      <p:ext uri="{BB962C8B-B14F-4D97-AF65-F5344CB8AC3E}">
        <p14:creationId xmlns:p14="http://schemas.microsoft.com/office/powerpoint/2010/main" val="1715458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853714B-D938-449A-9C83-2A3801FA8DA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dirty="0">
                <a:solidFill>
                  <a:srgbClr val="FFFFFF"/>
                </a:solidFill>
              </a:rPr>
              <a:t>EDITION</a:t>
            </a:r>
            <a:endParaRPr lang="en-US" sz="4000" b="1"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96D36890-D017-48E1-BECA-D4D5D5859E2E}"/>
              </a:ext>
            </a:extLst>
          </p:cNvPr>
          <p:cNvSpPr txBox="1"/>
          <p:nvPr/>
        </p:nvSpPr>
        <p:spPr>
          <a:xfrm flipH="1">
            <a:off x="4159529" y="65170"/>
            <a:ext cx="7911547"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Data quality check 10</a:t>
            </a:r>
            <a:r>
              <a:rPr lang="en-US" dirty="0">
                <a:latin typeface="Arial" panose="020B0604020202020204" pitchFamily="34" charset="0"/>
                <a:cs typeface="Arial" panose="020B0604020202020204" pitchFamily="34" charset="0"/>
              </a:rPr>
              <a:t>: Cleanse data by removing rows which are Nulls for </a:t>
            </a:r>
            <a:r>
              <a:rPr lang="en-US" dirty="0" err="1">
                <a:latin typeface="Arial" panose="020B0604020202020204" pitchFamily="34" charset="0"/>
                <a:cs typeface="Arial" panose="020B0604020202020204" pitchFamily="34" charset="0"/>
              </a:rPr>
              <a:t>title,number</a:t>
            </a:r>
            <a:r>
              <a:rPr lang="en-US" dirty="0">
                <a:latin typeface="Arial" panose="020B0604020202020204" pitchFamily="34" charset="0"/>
                <a:cs typeface="Arial" panose="020B0604020202020204" pitchFamily="34" charset="0"/>
              </a:rPr>
              <a:t> of pages and </a:t>
            </a:r>
            <a:r>
              <a:rPr lang="en-US" dirty="0" err="1">
                <a:latin typeface="Arial" panose="020B0604020202020204" pitchFamily="34" charset="0"/>
                <a:cs typeface="Arial" panose="020B0604020202020204" pitchFamily="34" charset="0"/>
              </a:rPr>
              <a:t>publish_year</a:t>
            </a:r>
            <a:r>
              <a:rPr lang="en-US" dirty="0">
                <a:latin typeface="Arial" panose="020B0604020202020204" pitchFamily="34" charset="0"/>
                <a:cs typeface="Arial" panose="020B0604020202020204" pitchFamily="34" charset="0"/>
              </a:rPr>
              <a:t>. Records are further filtered with conditions  </a:t>
            </a:r>
            <a:r>
              <a:rPr lang="en-US" dirty="0">
                <a:solidFill>
                  <a:srgbClr val="000000"/>
                </a:solidFill>
                <a:effectLst/>
                <a:latin typeface="Arial" panose="020B0604020202020204" pitchFamily="34" charset="0"/>
                <a:ea typeface="Calibri" panose="020F0502020204030204" pitchFamily="34" charset="0"/>
                <a:cs typeface="Arial" panose="020B0604020202020204" pitchFamily="34" charset="0"/>
              </a:rPr>
              <a:t>"number of pages" is greater than 20 and  "publishing year" is after 1950</a:t>
            </a:r>
            <a:endParaRPr lang="en-US" dirty="0">
              <a:latin typeface="Arial" panose="020B0604020202020204" pitchFamily="34" charset="0"/>
              <a:cs typeface="Arial" panose="020B0604020202020204" pitchFamily="34" charset="0"/>
            </a:endParaRPr>
          </a:p>
        </p:txBody>
      </p:sp>
      <p:graphicFrame>
        <p:nvGraphicFramePr>
          <p:cNvPr id="10" name="Table 12">
            <a:extLst>
              <a:ext uri="{FF2B5EF4-FFF2-40B4-BE49-F238E27FC236}">
                <a16:creationId xmlns:a16="http://schemas.microsoft.com/office/drawing/2014/main" id="{60295169-3825-4A1C-81E6-337FCAB66030}"/>
              </a:ext>
            </a:extLst>
          </p:cNvPr>
          <p:cNvGraphicFramePr>
            <a:graphicFrameLocks noGrp="1"/>
          </p:cNvGraphicFramePr>
          <p:nvPr>
            <p:extLst>
              <p:ext uri="{D42A27DB-BD31-4B8C-83A1-F6EECF244321}">
                <p14:modId xmlns:p14="http://schemas.microsoft.com/office/powerpoint/2010/main" val="1112549806"/>
              </p:ext>
            </p:extLst>
          </p:nvPr>
        </p:nvGraphicFramePr>
        <p:xfrm>
          <a:off x="4897492" y="2956345"/>
          <a:ext cx="5791235" cy="472440"/>
        </p:xfrm>
        <a:graphic>
          <a:graphicData uri="http://schemas.openxmlformats.org/drawingml/2006/table">
            <a:tbl>
              <a:tblPr firstRow="1" bandRow="1">
                <a:tableStyleId>{5C22544A-7EE6-4342-B048-85BDC9FD1C3A}</a:tableStyleId>
              </a:tblPr>
              <a:tblGrid>
                <a:gridCol w="5791235">
                  <a:extLst>
                    <a:ext uri="{9D8B030D-6E8A-4147-A177-3AD203B41FA5}">
                      <a16:colId xmlns:a16="http://schemas.microsoft.com/office/drawing/2014/main" val="1867175959"/>
                    </a:ext>
                  </a:extLst>
                </a:gridCol>
              </a:tblGrid>
              <a:tr h="424629">
                <a:tc>
                  <a:txBody>
                    <a:bodyPr/>
                    <a:lstStyle/>
                    <a:p>
                      <a:r>
                        <a:rPr lang="en-US" sz="2000" dirty="0"/>
                        <a:t>Number of rows after data quality gate: 80252</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900521"/>
                  </a:ext>
                </a:extLst>
              </a:tr>
            </a:tbl>
          </a:graphicData>
        </a:graphic>
      </p:graphicFrame>
    </p:spTree>
    <p:extLst>
      <p:ext uri="{BB962C8B-B14F-4D97-AF65-F5344CB8AC3E}">
        <p14:creationId xmlns:p14="http://schemas.microsoft.com/office/powerpoint/2010/main" val="1145639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C63DA91-FBC6-4D6C-BCDD-28BAA901E2F8}"/>
              </a:ext>
            </a:extLst>
          </p:cNvPr>
          <p:cNvSpPr>
            <a:spLocks noGrp="1"/>
          </p:cNvSpPr>
          <p:nvPr>
            <p:ph type="title"/>
          </p:nvPr>
        </p:nvSpPr>
        <p:spPr>
          <a:xfrm>
            <a:off x="958506" y="800392"/>
            <a:ext cx="10264697" cy="1212102"/>
          </a:xfrm>
        </p:spPr>
        <p:txBody>
          <a:bodyPr>
            <a:normAutofit/>
          </a:bodyPr>
          <a:lstStyle/>
          <a:p>
            <a:r>
              <a:rPr lang="en-US" sz="3600" dirty="0">
                <a:solidFill>
                  <a:srgbClr val="FFFFFF"/>
                </a:solidFill>
              </a:rPr>
              <a:t>Task 1: Get the book with the most pages</a:t>
            </a:r>
          </a:p>
        </p:txBody>
      </p:sp>
      <p:graphicFrame>
        <p:nvGraphicFramePr>
          <p:cNvPr id="3" name="Table 2">
            <a:extLst>
              <a:ext uri="{FF2B5EF4-FFF2-40B4-BE49-F238E27FC236}">
                <a16:creationId xmlns:a16="http://schemas.microsoft.com/office/drawing/2014/main" id="{727DBEBD-4981-452D-8E14-B461B7632B1C}"/>
              </a:ext>
            </a:extLst>
          </p:cNvPr>
          <p:cNvGraphicFramePr>
            <a:graphicFrameLocks noGrp="1"/>
          </p:cNvGraphicFramePr>
          <p:nvPr>
            <p:extLst>
              <p:ext uri="{D42A27DB-BD31-4B8C-83A1-F6EECF244321}">
                <p14:modId xmlns:p14="http://schemas.microsoft.com/office/powerpoint/2010/main" val="1558840940"/>
              </p:ext>
            </p:extLst>
          </p:nvPr>
        </p:nvGraphicFramePr>
        <p:xfrm>
          <a:off x="2491409" y="3429000"/>
          <a:ext cx="6957391" cy="1114674"/>
        </p:xfrm>
        <a:graphic>
          <a:graphicData uri="http://schemas.openxmlformats.org/drawingml/2006/table">
            <a:tbl>
              <a:tblPr>
                <a:tableStyleId>{22838BEF-8BB2-4498-84A7-C5851F593DF1}</a:tableStyleId>
              </a:tblPr>
              <a:tblGrid>
                <a:gridCol w="2312637">
                  <a:extLst>
                    <a:ext uri="{9D8B030D-6E8A-4147-A177-3AD203B41FA5}">
                      <a16:colId xmlns:a16="http://schemas.microsoft.com/office/drawing/2014/main" val="904504211"/>
                    </a:ext>
                  </a:extLst>
                </a:gridCol>
                <a:gridCol w="4644754">
                  <a:extLst>
                    <a:ext uri="{9D8B030D-6E8A-4147-A177-3AD203B41FA5}">
                      <a16:colId xmlns:a16="http://schemas.microsoft.com/office/drawing/2014/main" val="3233392659"/>
                    </a:ext>
                  </a:extLst>
                </a:gridCol>
              </a:tblGrid>
              <a:tr h="371558">
                <a:tc>
                  <a:txBody>
                    <a:bodyPr/>
                    <a:lstStyle/>
                    <a:p>
                      <a:pPr algn="l" fontAlgn="b"/>
                      <a:r>
                        <a:rPr lang="en-US" sz="2000" b="1" u="none" strike="noStrike" dirty="0">
                          <a:effectLst/>
                          <a:latin typeface="Arial" panose="020B0604020202020204" pitchFamily="34" charset="0"/>
                          <a:cs typeface="Arial" panose="020B0604020202020204" pitchFamily="34" charset="0"/>
                        </a:rPr>
                        <a:t>Book Title</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b="0" dirty="0">
                          <a:effectLst/>
                          <a:latin typeface="Arial" panose="020B0604020202020204" pitchFamily="34" charset="0"/>
                          <a:cs typeface="Arial" panose="020B0604020202020204" pitchFamily="34" charset="0"/>
                        </a:rPr>
                        <a:t>Nihon </a:t>
                      </a:r>
                      <a:r>
                        <a:rPr lang="en-US" sz="1800" b="0" dirty="0" err="1">
                          <a:effectLst/>
                          <a:latin typeface="Arial" panose="020B0604020202020204" pitchFamily="34" charset="0"/>
                          <a:cs typeface="Arial" panose="020B0604020202020204" pitchFamily="34" charset="0"/>
                        </a:rPr>
                        <a:t>shokuminchi</a:t>
                      </a:r>
                      <a:r>
                        <a:rPr lang="en-US" sz="1800" b="0" dirty="0">
                          <a:effectLst/>
                          <a:latin typeface="Arial" panose="020B0604020202020204" pitchFamily="34" charset="0"/>
                          <a:cs typeface="Arial" panose="020B0604020202020204" pitchFamily="34" charset="0"/>
                        </a:rPr>
                        <a:t> </a:t>
                      </a:r>
                      <a:r>
                        <a:rPr lang="en-US" sz="1800" b="0" dirty="0" err="1">
                          <a:effectLst/>
                          <a:latin typeface="Arial" panose="020B0604020202020204" pitchFamily="34" charset="0"/>
                          <a:cs typeface="Arial" panose="020B0604020202020204" pitchFamily="34" charset="0"/>
                        </a:rPr>
                        <a:t>kenchikuron</a:t>
                      </a:r>
                      <a:endParaRPr lang="en-US" sz="1800" b="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6008612"/>
                  </a:ext>
                </a:extLst>
              </a:tr>
              <a:tr h="371558">
                <a:tc>
                  <a:txBody>
                    <a:bodyPr/>
                    <a:lstStyle/>
                    <a:p>
                      <a:pPr algn="l" fontAlgn="b"/>
                      <a:r>
                        <a:rPr lang="en-US" sz="2000" b="1" u="none" strike="noStrike" dirty="0">
                          <a:effectLst/>
                          <a:latin typeface="Arial" panose="020B0604020202020204" pitchFamily="34" charset="0"/>
                          <a:cs typeface="Arial" panose="020B0604020202020204" pitchFamily="34" charset="0"/>
                        </a:rPr>
                        <a:t>Number of pages</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kern="1200" dirty="0">
                          <a:solidFill>
                            <a:schemeClr val="dk1"/>
                          </a:solidFill>
                          <a:effectLst/>
                          <a:latin typeface="Arial" panose="020B0604020202020204" pitchFamily="34" charset="0"/>
                          <a:cs typeface="Arial" panose="020B0604020202020204" pitchFamily="34" charset="0"/>
                        </a:rPr>
                        <a:t> 48418</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1687742"/>
                  </a:ext>
                </a:extLst>
              </a:tr>
              <a:tr h="371558">
                <a:tc>
                  <a:txBody>
                    <a:bodyPr/>
                    <a:lstStyle/>
                    <a:p>
                      <a:pPr algn="l" fontAlgn="b"/>
                      <a:r>
                        <a:rPr lang="en-US" sz="2000" b="1" u="none" strike="noStrike" dirty="0">
                          <a:effectLst/>
                          <a:latin typeface="Arial" panose="020B0604020202020204" pitchFamily="34" charset="0"/>
                          <a:cs typeface="Arial" panose="020B0604020202020204" pitchFamily="34" charset="0"/>
                        </a:rPr>
                        <a:t>Publish year</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kern="1200" dirty="0">
                          <a:solidFill>
                            <a:schemeClr val="dk1"/>
                          </a:solidFill>
                          <a:effectLst/>
                          <a:latin typeface="Arial" panose="020B0604020202020204" pitchFamily="34" charset="0"/>
                          <a:cs typeface="Arial" panose="020B0604020202020204" pitchFamily="34" charset="0"/>
                        </a:rPr>
                        <a:t> 2008</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4056429"/>
                  </a:ext>
                </a:extLst>
              </a:tr>
            </a:tbl>
          </a:graphicData>
        </a:graphic>
      </p:graphicFrame>
    </p:spTree>
    <p:extLst>
      <p:ext uri="{BB962C8B-B14F-4D97-AF65-F5344CB8AC3E}">
        <p14:creationId xmlns:p14="http://schemas.microsoft.com/office/powerpoint/2010/main" val="1193719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C63DA91-FBC6-4D6C-BCDD-28BAA901E2F8}"/>
              </a:ext>
            </a:extLst>
          </p:cNvPr>
          <p:cNvSpPr>
            <a:spLocks noGrp="1"/>
          </p:cNvSpPr>
          <p:nvPr>
            <p:ph type="title"/>
          </p:nvPr>
        </p:nvSpPr>
        <p:spPr>
          <a:xfrm>
            <a:off x="958506" y="800392"/>
            <a:ext cx="10264697" cy="1212102"/>
          </a:xfrm>
        </p:spPr>
        <p:txBody>
          <a:bodyPr>
            <a:normAutofit/>
          </a:bodyPr>
          <a:lstStyle/>
          <a:p>
            <a:r>
              <a:rPr lang="en-US" sz="3600" dirty="0">
                <a:solidFill>
                  <a:srgbClr val="FFFFFF"/>
                </a:solidFill>
              </a:rPr>
              <a:t>Task 2: Find the top 5 genres with most books</a:t>
            </a:r>
          </a:p>
        </p:txBody>
      </p:sp>
      <p:graphicFrame>
        <p:nvGraphicFramePr>
          <p:cNvPr id="3" name="Table 2">
            <a:extLst>
              <a:ext uri="{FF2B5EF4-FFF2-40B4-BE49-F238E27FC236}">
                <a16:creationId xmlns:a16="http://schemas.microsoft.com/office/drawing/2014/main" id="{727DBEBD-4981-452D-8E14-B461B7632B1C}"/>
              </a:ext>
            </a:extLst>
          </p:cNvPr>
          <p:cNvGraphicFramePr>
            <a:graphicFrameLocks noGrp="1"/>
          </p:cNvGraphicFramePr>
          <p:nvPr>
            <p:extLst>
              <p:ext uri="{D42A27DB-BD31-4B8C-83A1-F6EECF244321}">
                <p14:modId xmlns:p14="http://schemas.microsoft.com/office/powerpoint/2010/main" val="421522383"/>
              </p:ext>
            </p:extLst>
          </p:nvPr>
        </p:nvGraphicFramePr>
        <p:xfrm>
          <a:off x="2693727" y="3117851"/>
          <a:ext cx="6808517" cy="2318717"/>
        </p:xfrm>
        <a:graphic>
          <a:graphicData uri="http://schemas.openxmlformats.org/drawingml/2006/table">
            <a:tbl>
              <a:tblPr>
                <a:tableStyleId>{22838BEF-8BB2-4498-84A7-C5851F593DF1}</a:tableStyleId>
              </a:tblPr>
              <a:tblGrid>
                <a:gridCol w="2163763">
                  <a:extLst>
                    <a:ext uri="{9D8B030D-6E8A-4147-A177-3AD203B41FA5}">
                      <a16:colId xmlns:a16="http://schemas.microsoft.com/office/drawing/2014/main" val="904504211"/>
                    </a:ext>
                  </a:extLst>
                </a:gridCol>
                <a:gridCol w="4644754">
                  <a:extLst>
                    <a:ext uri="{9D8B030D-6E8A-4147-A177-3AD203B41FA5}">
                      <a16:colId xmlns:a16="http://schemas.microsoft.com/office/drawing/2014/main" val="3233392659"/>
                    </a:ext>
                  </a:extLst>
                </a:gridCol>
              </a:tblGrid>
              <a:tr h="371558">
                <a:tc>
                  <a:txBody>
                    <a:bodyPr/>
                    <a:lstStyle/>
                    <a:p>
                      <a:pPr algn="l" fontAlgn="b"/>
                      <a:r>
                        <a:rPr lang="en-US" sz="1800" b="1" i="0" u="none" strike="noStrike" dirty="0">
                          <a:solidFill>
                            <a:srgbClr val="000000"/>
                          </a:solidFill>
                          <a:effectLst/>
                          <a:latin typeface="Arial" panose="020B0604020202020204" pitchFamily="34" charset="0"/>
                          <a:cs typeface="Arial" panose="020B0604020202020204" pitchFamily="34" charset="0"/>
                        </a:rPr>
                        <a:t>Fiction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Arial" panose="020B0604020202020204" pitchFamily="34" charset="0"/>
                          <a:cs typeface="Arial" panose="020B0604020202020204" pitchFamily="34" charset="0"/>
                        </a:rPr>
                        <a:t>3463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6008612"/>
                  </a:ext>
                </a:extLst>
              </a:tr>
              <a:tr h="371558">
                <a:tc>
                  <a:txBody>
                    <a:bodyPr/>
                    <a:lstStyle/>
                    <a:p>
                      <a:pPr algn="l" fontAlgn="b"/>
                      <a:r>
                        <a:rPr lang="en-US" sz="1800" b="1" i="0" u="none" strike="noStrike" dirty="0">
                          <a:solidFill>
                            <a:srgbClr val="000000"/>
                          </a:solidFill>
                          <a:effectLst/>
                          <a:latin typeface="Arial" panose="020B0604020202020204" pitchFamily="34" charset="0"/>
                          <a:cs typeface="Arial" panose="020B0604020202020204" pitchFamily="34" charset="0"/>
                        </a:rPr>
                        <a:t>Biography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Arial" panose="020B0604020202020204" pitchFamily="34" charset="0"/>
                          <a:cs typeface="Arial" panose="020B0604020202020204" pitchFamily="34" charset="0"/>
                        </a:rPr>
                        <a:t>2747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5504891"/>
                  </a:ext>
                </a:extLst>
              </a:tr>
              <a:tr h="371558">
                <a:tc>
                  <a:txBody>
                    <a:bodyPr/>
                    <a:lstStyle/>
                    <a:p>
                      <a:pPr algn="l" fontAlgn="b"/>
                      <a:r>
                        <a:rPr lang="en-US" sz="1800" b="1" i="0" u="none" strike="noStrike" dirty="0">
                          <a:solidFill>
                            <a:srgbClr val="000000"/>
                          </a:solidFill>
                          <a:effectLst/>
                          <a:latin typeface="Arial" panose="020B0604020202020204" pitchFamily="34" charset="0"/>
                          <a:cs typeface="Arial" panose="020B0604020202020204" pitchFamily="34" charset="0"/>
                        </a:rPr>
                        <a:t>Juvenile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Arial" panose="020B0604020202020204" pitchFamily="34" charset="0"/>
                          <a:cs typeface="Arial" panose="020B0604020202020204" pitchFamily="34" charset="0"/>
                        </a:rPr>
                        <a:t>2505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3897670"/>
                  </a:ext>
                </a:extLst>
              </a:tr>
              <a:tr h="371558">
                <a:tc>
                  <a:txBody>
                    <a:bodyPr/>
                    <a:lstStyle/>
                    <a:p>
                      <a:pPr algn="l" fontAlgn="b"/>
                      <a:r>
                        <a:rPr lang="en-US" sz="1800" b="1" i="0" u="none" strike="noStrike" dirty="0">
                          <a:solidFill>
                            <a:srgbClr val="000000"/>
                          </a:solidFill>
                          <a:effectLst/>
                          <a:latin typeface="Arial" panose="020B0604020202020204" pitchFamily="34" charset="0"/>
                          <a:cs typeface="Arial" panose="020B0604020202020204" pitchFamily="34" charset="0"/>
                        </a:rPr>
                        <a:t>Exhibitions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Arial" panose="020B0604020202020204" pitchFamily="34" charset="0"/>
                          <a:cs typeface="Arial" panose="020B0604020202020204" pitchFamily="34" charset="0"/>
                        </a:rPr>
                        <a:t>1148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1687742"/>
                  </a:ext>
                </a:extLst>
              </a:tr>
              <a:tr h="371558">
                <a:tc>
                  <a:txBody>
                    <a:bodyPr/>
                    <a:lstStyle/>
                    <a:p>
                      <a:pPr algn="l" fontAlgn="b"/>
                      <a:r>
                        <a:rPr lang="en-US" sz="1800" b="1" i="0" u="none" strike="noStrike" dirty="0">
                          <a:solidFill>
                            <a:srgbClr val="000000"/>
                          </a:solidFill>
                          <a:effectLst/>
                          <a:latin typeface="Arial" panose="020B0604020202020204" pitchFamily="34" charset="0"/>
                          <a:cs typeface="Arial" panose="020B0604020202020204" pitchFamily="34" charset="0"/>
                        </a:rPr>
                        <a:t>Dictionaries, Glossaries &amp; Encyclopedias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Arial" panose="020B0604020202020204" pitchFamily="34" charset="0"/>
                          <a:cs typeface="Arial" panose="020B0604020202020204" pitchFamily="34" charset="0"/>
                        </a:rPr>
                        <a:t>670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4056429"/>
                  </a:ext>
                </a:extLst>
              </a:tr>
            </a:tbl>
          </a:graphicData>
        </a:graphic>
      </p:graphicFrame>
    </p:spTree>
    <p:extLst>
      <p:ext uri="{BB962C8B-B14F-4D97-AF65-F5344CB8AC3E}">
        <p14:creationId xmlns:p14="http://schemas.microsoft.com/office/powerpoint/2010/main" val="2350206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C63DA91-FBC6-4D6C-BCDD-28BAA901E2F8}"/>
              </a:ext>
            </a:extLst>
          </p:cNvPr>
          <p:cNvSpPr>
            <a:spLocks noGrp="1"/>
          </p:cNvSpPr>
          <p:nvPr>
            <p:ph type="title"/>
          </p:nvPr>
        </p:nvSpPr>
        <p:spPr>
          <a:xfrm>
            <a:off x="958506" y="800392"/>
            <a:ext cx="10264697" cy="1212102"/>
          </a:xfrm>
        </p:spPr>
        <p:txBody>
          <a:bodyPr>
            <a:normAutofit/>
          </a:bodyPr>
          <a:lstStyle/>
          <a:p>
            <a:r>
              <a:rPr lang="en-US" sz="3600" dirty="0">
                <a:solidFill>
                  <a:srgbClr val="FFFFFF"/>
                </a:solidFill>
              </a:rPr>
              <a:t>Task 3: Retrieve the top 5 authors who (co-)authored the most books. </a:t>
            </a:r>
          </a:p>
        </p:txBody>
      </p:sp>
      <p:graphicFrame>
        <p:nvGraphicFramePr>
          <p:cNvPr id="11" name="Table 12">
            <a:extLst>
              <a:ext uri="{FF2B5EF4-FFF2-40B4-BE49-F238E27FC236}">
                <a16:creationId xmlns:a16="http://schemas.microsoft.com/office/drawing/2014/main" id="{E5972D84-FEFE-49F6-A72D-CF2D351A8F81}"/>
              </a:ext>
            </a:extLst>
          </p:cNvPr>
          <p:cNvGraphicFramePr>
            <a:graphicFrameLocks noGrp="1"/>
          </p:cNvGraphicFramePr>
          <p:nvPr>
            <p:extLst>
              <p:ext uri="{D42A27DB-BD31-4B8C-83A1-F6EECF244321}">
                <p14:modId xmlns:p14="http://schemas.microsoft.com/office/powerpoint/2010/main" val="1761214829"/>
              </p:ext>
            </p:extLst>
          </p:nvPr>
        </p:nvGraphicFramePr>
        <p:xfrm>
          <a:off x="2879718" y="2720862"/>
          <a:ext cx="6422271" cy="3593448"/>
        </p:xfrm>
        <a:graphic>
          <a:graphicData uri="http://schemas.openxmlformats.org/drawingml/2006/table">
            <a:tbl>
              <a:tblPr firstRow="1" bandRow="1">
                <a:tableStyleId>{5C22544A-7EE6-4342-B048-85BDC9FD1C3A}</a:tableStyleId>
              </a:tblPr>
              <a:tblGrid>
                <a:gridCol w="2321882">
                  <a:extLst>
                    <a:ext uri="{9D8B030D-6E8A-4147-A177-3AD203B41FA5}">
                      <a16:colId xmlns:a16="http://schemas.microsoft.com/office/drawing/2014/main" val="1867175959"/>
                    </a:ext>
                  </a:extLst>
                </a:gridCol>
                <a:gridCol w="2321882">
                  <a:extLst>
                    <a:ext uri="{9D8B030D-6E8A-4147-A177-3AD203B41FA5}">
                      <a16:colId xmlns:a16="http://schemas.microsoft.com/office/drawing/2014/main" val="4132472472"/>
                    </a:ext>
                  </a:extLst>
                </a:gridCol>
                <a:gridCol w="1778507">
                  <a:extLst>
                    <a:ext uri="{9D8B030D-6E8A-4147-A177-3AD203B41FA5}">
                      <a16:colId xmlns:a16="http://schemas.microsoft.com/office/drawing/2014/main" val="3616004016"/>
                    </a:ext>
                  </a:extLst>
                </a:gridCol>
              </a:tblGrid>
              <a:tr h="296064">
                <a:tc>
                  <a:txBody>
                    <a:bodyPr/>
                    <a:lstStyle/>
                    <a:p>
                      <a:pPr marL="0" algn="ctr" defTabSz="914400" rtl="0" eaLnBrk="1" fontAlgn="b" latinLnBrk="0" hangingPunct="1"/>
                      <a:r>
                        <a:rPr lang="en-US" sz="1800" b="1" u="none" strike="noStrike" kern="1200" dirty="0" err="1">
                          <a:solidFill>
                            <a:schemeClr val="lt1"/>
                          </a:solidFill>
                          <a:effectLst/>
                          <a:latin typeface="+mn-lt"/>
                          <a:ea typeface="+mn-ea"/>
                          <a:cs typeface="+mn-cs"/>
                        </a:rPr>
                        <a:t>Author_key</a:t>
                      </a:r>
                      <a:endParaRPr lang="en-US" sz="1800" b="1" u="none" strike="noStrike" kern="1200" dirty="0">
                        <a:solidFill>
                          <a:schemeClr val="lt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800" b="1" u="none" strike="noStrike" kern="1200" dirty="0">
                          <a:solidFill>
                            <a:schemeClr val="lt1"/>
                          </a:solidFill>
                          <a:effectLst/>
                          <a:latin typeface="+mn-lt"/>
                          <a:ea typeface="+mn-ea"/>
                          <a:cs typeface="+mn-cs"/>
                        </a:rPr>
                        <a:t>Author name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dirty="0">
                          <a:effectLst/>
                        </a:rPr>
                        <a:t>Number of </a:t>
                      </a:r>
                    </a:p>
                    <a:p>
                      <a:pPr algn="ctr" fontAlgn="b"/>
                      <a:r>
                        <a:rPr lang="en-US" sz="1800" b="1" u="none" strike="noStrike" dirty="0">
                          <a:effectLst/>
                        </a:rPr>
                        <a:t>co-authored books</a:t>
                      </a:r>
                      <a:endParaRPr lang="en-US" sz="1800" b="1"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603357"/>
                  </a:ext>
                </a:extLst>
              </a:tr>
              <a:tr h="441570">
                <a:tc>
                  <a:txBody>
                    <a:bodyPr/>
                    <a:lstStyle/>
                    <a:p>
                      <a:pPr algn="ctr" fontAlgn="ctr"/>
                      <a:r>
                        <a:rPr lang="en-US" sz="1800" u="none" strike="noStrike" dirty="0">
                          <a:effectLst/>
                        </a:rPr>
                        <a:t>/authors/OL3246797A</a:t>
                      </a:r>
                      <a:endParaRPr lang="en-US" sz="1800" b="0" i="0" u="none" strike="noStrike" dirty="0">
                        <a:solidFill>
                          <a:srgbClr val="000000"/>
                        </a:solidFill>
                        <a:effectLst/>
                        <a:latin typeface="Courier New" panose="02070309020205020404" pitchFamily="49"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800" u="none" strike="noStrike" kern="1200" dirty="0">
                          <a:solidFill>
                            <a:schemeClr val="dk1"/>
                          </a:solidFill>
                          <a:effectLst/>
                          <a:latin typeface="+mn-lt"/>
                          <a:ea typeface="+mn-ea"/>
                          <a:cs typeface="+mn-cs"/>
                        </a:rPr>
                        <a:t>Institute of Medicine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46</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2610203"/>
                  </a:ext>
                </a:extLst>
              </a:tr>
              <a:tr h="587076">
                <a:tc>
                  <a:txBody>
                    <a:bodyPr/>
                    <a:lstStyle/>
                    <a:p>
                      <a:pPr algn="ctr" fontAlgn="ctr"/>
                      <a:r>
                        <a:rPr lang="en-US" sz="1800" u="none" strike="noStrike" dirty="0">
                          <a:effectLst/>
                        </a:rPr>
                        <a:t>/authors/OL2756622A</a:t>
                      </a:r>
                      <a:endParaRPr lang="en-US" sz="1800" b="0" i="0" u="none" strike="noStrike" dirty="0">
                        <a:solidFill>
                          <a:srgbClr val="000000"/>
                        </a:solidFill>
                        <a:effectLst/>
                        <a:latin typeface="Courier New" panose="02070309020205020404" pitchFamily="49"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800" u="none" strike="noStrike" kern="1200" dirty="0">
                          <a:solidFill>
                            <a:schemeClr val="dk1"/>
                          </a:solidFill>
                          <a:effectLst/>
                          <a:latin typeface="+mn-lt"/>
                          <a:ea typeface="+mn-ea"/>
                          <a:cs typeface="+mn-cs"/>
                        </a:rPr>
                        <a:t>National Academy of Sciences U.S.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13</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7406419"/>
                  </a:ext>
                </a:extLst>
              </a:tr>
              <a:tr h="587076">
                <a:tc>
                  <a:txBody>
                    <a:bodyPr/>
                    <a:lstStyle/>
                    <a:p>
                      <a:pPr algn="ctr" fontAlgn="ctr"/>
                      <a:r>
                        <a:rPr lang="en-US" sz="1800" u="none" strike="noStrike" dirty="0">
                          <a:effectLst/>
                        </a:rPr>
                        <a:t>/authors/OL1901196A</a:t>
                      </a:r>
                      <a:endParaRPr lang="en-US" sz="1800" b="0" i="0" u="none" strike="noStrike" dirty="0">
                        <a:solidFill>
                          <a:srgbClr val="000000"/>
                        </a:solidFill>
                        <a:effectLst/>
                        <a:latin typeface="Courier New" panose="02070309020205020404" pitchFamily="49"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800" u="none" strike="noStrike" kern="1200" dirty="0">
                          <a:solidFill>
                            <a:schemeClr val="dk1"/>
                          </a:solidFill>
                          <a:effectLst/>
                          <a:latin typeface="+mn-lt"/>
                          <a:ea typeface="+mn-ea"/>
                          <a:cs typeface="+mn-cs"/>
                        </a:rPr>
                        <a:t>National Research Council (US)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12</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95471"/>
                  </a:ext>
                </a:extLst>
              </a:tr>
              <a:tr h="587076">
                <a:tc>
                  <a:txBody>
                    <a:bodyPr/>
                    <a:lstStyle/>
                    <a:p>
                      <a:pPr algn="ctr" fontAlgn="ctr"/>
                      <a:r>
                        <a:rPr lang="en-US" sz="1800" u="none" strike="noStrike" dirty="0">
                          <a:effectLst/>
                        </a:rPr>
                        <a:t>/authors/OL1660476A</a:t>
                      </a:r>
                      <a:endParaRPr lang="en-US" sz="1800" b="0" i="0" u="none" strike="noStrike" dirty="0">
                        <a:solidFill>
                          <a:srgbClr val="000000"/>
                        </a:solidFill>
                        <a:effectLst/>
                        <a:latin typeface="Courier New" panose="02070309020205020404" pitchFamily="49"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800" u="none" strike="noStrike" kern="1200" dirty="0">
                          <a:solidFill>
                            <a:schemeClr val="dk1"/>
                          </a:solidFill>
                          <a:effectLst/>
                          <a:latin typeface="+mn-lt"/>
                          <a:ea typeface="+mn-ea"/>
                          <a:cs typeface="+mn-cs"/>
                        </a:rPr>
                        <a:t>National Academy of Engineering.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10</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3834730"/>
                  </a:ext>
                </a:extLst>
              </a:tr>
              <a:tr h="441570">
                <a:tc>
                  <a:txBody>
                    <a:bodyPr/>
                    <a:lstStyle/>
                    <a:p>
                      <a:pPr algn="ctr" fontAlgn="ctr"/>
                      <a:r>
                        <a:rPr lang="en-US" sz="1800" u="none" strike="noStrike" dirty="0">
                          <a:effectLst/>
                        </a:rPr>
                        <a:t>/authors/OL2838553A</a:t>
                      </a:r>
                      <a:endParaRPr lang="en-US" sz="1800" b="0" i="0" u="none" strike="noStrike" dirty="0">
                        <a:solidFill>
                          <a:srgbClr val="000000"/>
                        </a:solidFill>
                        <a:effectLst/>
                        <a:latin typeface="Courier New" panose="02070309020205020404" pitchFamily="49"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800" u="none" strike="noStrike" kern="1200" dirty="0">
                          <a:solidFill>
                            <a:schemeClr val="dk1"/>
                          </a:solidFill>
                          <a:effectLst/>
                          <a:latin typeface="+mn-lt"/>
                          <a:ea typeface="+mn-ea"/>
                          <a:cs typeface="+mn-cs"/>
                        </a:rPr>
                        <a:t>Prima Temp Authors</a:t>
                      </a:r>
                      <a:br>
                        <a:rPr lang="en-US" sz="1800" u="none" strike="noStrike" kern="1200" dirty="0">
                          <a:solidFill>
                            <a:schemeClr val="dk1"/>
                          </a:solidFill>
                          <a:effectLst/>
                          <a:latin typeface="+mn-lt"/>
                          <a:ea typeface="+mn-ea"/>
                          <a:cs typeface="+mn-cs"/>
                        </a:rPr>
                      </a:br>
                      <a:endParaRPr lang="en-US" sz="1800" u="none" strike="noStrike" kern="1200" dirty="0">
                        <a:solidFill>
                          <a:schemeClr val="dk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7</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7576857"/>
                  </a:ext>
                </a:extLst>
              </a:tr>
            </a:tbl>
          </a:graphicData>
        </a:graphic>
      </p:graphicFrame>
    </p:spTree>
    <p:extLst>
      <p:ext uri="{BB962C8B-B14F-4D97-AF65-F5344CB8AC3E}">
        <p14:creationId xmlns:p14="http://schemas.microsoft.com/office/powerpoint/2010/main" val="1366137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lowchart: Document 7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63DA91-FBC6-4D6C-BCDD-28BAA901E2F8}"/>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2700" kern="1200" dirty="0">
                <a:solidFill>
                  <a:srgbClr val="FFFFFF"/>
                </a:solidFill>
                <a:latin typeface="+mj-lt"/>
                <a:ea typeface="+mj-ea"/>
                <a:cs typeface="+mj-cs"/>
              </a:rPr>
              <a:t>Task 4: Per publish year, get the number of authors that published at least one book</a:t>
            </a:r>
          </a:p>
        </p:txBody>
      </p:sp>
      <p:pic>
        <p:nvPicPr>
          <p:cNvPr id="15362" name="Picture 2" descr="Chart, histogram&#10;&#10;Description automatically generated">
            <a:extLst>
              <a:ext uri="{FF2B5EF4-FFF2-40B4-BE49-F238E27FC236}">
                <a16:creationId xmlns:a16="http://schemas.microsoft.com/office/drawing/2014/main" id="{A2ED895E-1180-4C95-A58A-884DDED25A8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10419" y="640080"/>
            <a:ext cx="7342565" cy="55788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a:extLst>
              <a:ext uri="{FF2B5EF4-FFF2-40B4-BE49-F238E27FC236}">
                <a16:creationId xmlns:a16="http://schemas.microsoft.com/office/drawing/2014/main" id="{89854586-4428-4FCE-BF22-AAD346CEA165}"/>
              </a:ext>
            </a:extLst>
          </p:cNvPr>
          <p:cNvGraphicFramePr>
            <a:graphicFrameLocks noChangeAspect="1"/>
          </p:cNvGraphicFramePr>
          <p:nvPr>
            <p:extLst>
              <p:ext uri="{D42A27DB-BD31-4B8C-83A1-F6EECF244321}">
                <p14:modId xmlns:p14="http://schemas.microsoft.com/office/powerpoint/2010/main" val="1599942671"/>
              </p:ext>
            </p:extLst>
          </p:nvPr>
        </p:nvGraphicFramePr>
        <p:xfrm>
          <a:off x="1504122" y="4115076"/>
          <a:ext cx="1411356" cy="1190832"/>
        </p:xfrm>
        <a:graphic>
          <a:graphicData uri="http://schemas.openxmlformats.org/presentationml/2006/ole">
            <mc:AlternateContent xmlns:mc="http://schemas.openxmlformats.org/markup-compatibility/2006">
              <mc:Choice xmlns:v="urn:schemas-microsoft-com:vml" Requires="v">
                <p:oleObj spid="_x0000_s15459" name="Worksheet" showAsIcon="1" r:id="rId4" imgW="914570" imgH="771459" progId="Excel.Sheet.12">
                  <p:embed/>
                </p:oleObj>
              </mc:Choice>
              <mc:Fallback>
                <p:oleObj name="Worksheet" showAsIcon="1" r:id="rId4" imgW="914570" imgH="771459" progId="Excel.Sheet.12">
                  <p:embed/>
                  <p:pic>
                    <p:nvPicPr>
                      <p:cNvPr id="0" name=""/>
                      <p:cNvPicPr/>
                      <p:nvPr/>
                    </p:nvPicPr>
                    <p:blipFill>
                      <a:blip r:embed="rId5"/>
                      <a:stretch>
                        <a:fillRect/>
                      </a:stretch>
                    </p:blipFill>
                    <p:spPr>
                      <a:xfrm>
                        <a:off x="1504122" y="4115076"/>
                        <a:ext cx="1411356" cy="1190832"/>
                      </a:xfrm>
                      <a:prstGeom prst="rect">
                        <a:avLst/>
                      </a:prstGeom>
                    </p:spPr>
                  </p:pic>
                </p:oleObj>
              </mc:Fallback>
            </mc:AlternateContent>
          </a:graphicData>
        </a:graphic>
      </p:graphicFrame>
    </p:spTree>
    <p:extLst>
      <p:ext uri="{BB962C8B-B14F-4D97-AF65-F5344CB8AC3E}">
        <p14:creationId xmlns:p14="http://schemas.microsoft.com/office/powerpoint/2010/main" val="3026447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C63DA91-FBC6-4D6C-BCDD-28BAA901E2F8}"/>
              </a:ext>
            </a:extLst>
          </p:cNvPr>
          <p:cNvSpPr>
            <a:spLocks noGrp="1"/>
          </p:cNvSpPr>
          <p:nvPr>
            <p:ph type="title"/>
          </p:nvPr>
        </p:nvSpPr>
        <p:spPr>
          <a:xfrm>
            <a:off x="958506" y="800392"/>
            <a:ext cx="10264697" cy="1212102"/>
          </a:xfrm>
        </p:spPr>
        <p:txBody>
          <a:bodyPr>
            <a:noAutofit/>
          </a:bodyPr>
          <a:lstStyle/>
          <a:p>
            <a:r>
              <a:rPr lang="en-US" sz="3200" dirty="0">
                <a:solidFill>
                  <a:srgbClr val="FFFFFF"/>
                </a:solidFill>
              </a:rPr>
              <a:t>Task 5: Find the number of authors and number of books published per month for years between 1950 and 1970</a:t>
            </a:r>
          </a:p>
        </p:txBody>
      </p:sp>
      <p:graphicFrame>
        <p:nvGraphicFramePr>
          <p:cNvPr id="11" name="Table 12">
            <a:extLst>
              <a:ext uri="{FF2B5EF4-FFF2-40B4-BE49-F238E27FC236}">
                <a16:creationId xmlns:a16="http://schemas.microsoft.com/office/drawing/2014/main" id="{E5972D84-FEFE-49F6-A72D-CF2D351A8F81}"/>
              </a:ext>
            </a:extLst>
          </p:cNvPr>
          <p:cNvGraphicFramePr>
            <a:graphicFrameLocks noGrp="1"/>
          </p:cNvGraphicFramePr>
          <p:nvPr>
            <p:extLst>
              <p:ext uri="{D42A27DB-BD31-4B8C-83A1-F6EECF244321}">
                <p14:modId xmlns:p14="http://schemas.microsoft.com/office/powerpoint/2010/main" val="3419827226"/>
              </p:ext>
            </p:extLst>
          </p:nvPr>
        </p:nvGraphicFramePr>
        <p:xfrm>
          <a:off x="2884723" y="2288736"/>
          <a:ext cx="6573079" cy="4457700"/>
        </p:xfrm>
        <a:graphic>
          <a:graphicData uri="http://schemas.openxmlformats.org/drawingml/2006/table">
            <a:tbl>
              <a:tblPr firstRow="1" bandRow="1">
                <a:tableStyleId>{5C22544A-7EE6-4342-B048-85BDC9FD1C3A}</a:tableStyleId>
              </a:tblPr>
              <a:tblGrid>
                <a:gridCol w="1112196">
                  <a:extLst>
                    <a:ext uri="{9D8B030D-6E8A-4147-A177-3AD203B41FA5}">
                      <a16:colId xmlns:a16="http://schemas.microsoft.com/office/drawing/2014/main" val="1867175959"/>
                    </a:ext>
                  </a:extLst>
                </a:gridCol>
                <a:gridCol w="2214099">
                  <a:extLst>
                    <a:ext uri="{9D8B030D-6E8A-4147-A177-3AD203B41FA5}">
                      <a16:colId xmlns:a16="http://schemas.microsoft.com/office/drawing/2014/main" val="3616004016"/>
                    </a:ext>
                  </a:extLst>
                </a:gridCol>
                <a:gridCol w="3246784">
                  <a:extLst>
                    <a:ext uri="{9D8B030D-6E8A-4147-A177-3AD203B41FA5}">
                      <a16:colId xmlns:a16="http://schemas.microsoft.com/office/drawing/2014/main" val="338877338"/>
                    </a:ext>
                  </a:extLst>
                </a:gridCol>
              </a:tblGrid>
              <a:tr h="129950">
                <a:tc>
                  <a:txBody>
                    <a:bodyPr/>
                    <a:lstStyle/>
                    <a:p>
                      <a:pPr algn="ctr" fontAlgn="ctr"/>
                      <a:r>
                        <a:rPr lang="en-US" sz="1400" b="0" i="0" u="none" strike="noStrike" dirty="0">
                          <a:solidFill>
                            <a:schemeClr val="bg1"/>
                          </a:solidFill>
                          <a:effectLst/>
                          <a:latin typeface="Arial" panose="020B0604020202020204" pitchFamily="34" charset="0"/>
                          <a:cs typeface="Arial" panose="020B0604020202020204" pitchFamily="34" charset="0"/>
                        </a:rPr>
                        <a:t>Publish Year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a:solidFill>
                            <a:schemeClr val="bg1"/>
                          </a:solidFill>
                          <a:effectLst/>
                          <a:latin typeface="Arial" panose="020B0604020202020204" pitchFamily="34" charset="0"/>
                          <a:ea typeface="+mn-ea"/>
                          <a:cs typeface="Arial" panose="020B0604020202020204" pitchFamily="34" charset="0"/>
                        </a:rPr>
                        <a:t>Books published per month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dirty="0">
                          <a:solidFill>
                            <a:schemeClr val="bg1"/>
                          </a:solidFill>
                          <a:effectLst/>
                          <a:latin typeface="Arial" panose="020B0604020202020204" pitchFamily="34" charset="0"/>
                          <a:ea typeface="+mn-ea"/>
                          <a:cs typeface="Arial" panose="020B0604020202020204" pitchFamily="34" charset="0"/>
                        </a:rPr>
                        <a:t>Authors per month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603357"/>
                  </a:ext>
                </a:extLst>
              </a:tr>
              <a:tr h="201951">
                <a:tc>
                  <a:txBody>
                    <a:bodyPr/>
                    <a:lstStyle/>
                    <a:p>
                      <a:pPr algn="ctr" fontAlgn="ctr"/>
                      <a:r>
                        <a:rPr lang="en-US" sz="1400" b="0" i="0" u="none" strike="noStrike">
                          <a:solidFill>
                            <a:srgbClr val="000000"/>
                          </a:solidFill>
                          <a:effectLst/>
                          <a:latin typeface="Arial" panose="020B0604020202020204" pitchFamily="34" charset="0"/>
                          <a:cs typeface="Arial" panose="020B0604020202020204" pitchFamily="34" charset="0"/>
                        </a:rPr>
                        <a:t>1951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9527123"/>
                  </a:ext>
                </a:extLst>
              </a:tr>
              <a:tr h="201951">
                <a:tc>
                  <a:txBody>
                    <a:bodyPr/>
                    <a:lstStyle/>
                    <a:p>
                      <a:pPr algn="ctr" fontAlgn="ctr"/>
                      <a:r>
                        <a:rPr lang="en-US" sz="1400" b="0" i="0" u="none" strike="noStrike">
                          <a:solidFill>
                            <a:srgbClr val="000000"/>
                          </a:solidFill>
                          <a:effectLst/>
                          <a:latin typeface="Arial" panose="020B0604020202020204" pitchFamily="34" charset="0"/>
                          <a:cs typeface="Arial" panose="020B0604020202020204" pitchFamily="34" charset="0"/>
                        </a:rPr>
                        <a:t>1952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007252"/>
                  </a:ext>
                </a:extLst>
              </a:tr>
              <a:tr h="201951">
                <a:tc>
                  <a:txBody>
                    <a:bodyPr/>
                    <a:lstStyle/>
                    <a:p>
                      <a:pPr algn="ctr" fontAlgn="ctr"/>
                      <a:r>
                        <a:rPr lang="en-US" sz="1400" b="0" i="0" u="none" strike="noStrike">
                          <a:solidFill>
                            <a:srgbClr val="000000"/>
                          </a:solidFill>
                          <a:effectLst/>
                          <a:latin typeface="Arial" panose="020B0604020202020204" pitchFamily="34" charset="0"/>
                          <a:cs typeface="Arial" panose="020B0604020202020204" pitchFamily="34" charset="0"/>
                        </a:rPr>
                        <a:t>1953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2025827"/>
                  </a:ext>
                </a:extLst>
              </a:tr>
              <a:tr h="201951">
                <a:tc>
                  <a:txBody>
                    <a:bodyPr/>
                    <a:lstStyle/>
                    <a:p>
                      <a:pPr algn="ctr" fontAlgn="ctr"/>
                      <a:r>
                        <a:rPr lang="en-US" sz="1400" b="0" i="0" u="none" strike="noStrike">
                          <a:solidFill>
                            <a:srgbClr val="000000"/>
                          </a:solidFill>
                          <a:effectLst/>
                          <a:latin typeface="Arial" panose="020B0604020202020204" pitchFamily="34" charset="0"/>
                          <a:cs typeface="Arial" panose="020B0604020202020204" pitchFamily="34" charset="0"/>
                        </a:rPr>
                        <a:t>1954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44094"/>
                  </a:ext>
                </a:extLst>
              </a:tr>
              <a:tr h="201951">
                <a:tc>
                  <a:txBody>
                    <a:bodyPr/>
                    <a:lstStyle/>
                    <a:p>
                      <a:pPr algn="ctr" fontAlgn="ctr"/>
                      <a:r>
                        <a:rPr lang="en-US" sz="1400" b="0" i="0" u="none" strike="noStrike">
                          <a:solidFill>
                            <a:srgbClr val="000000"/>
                          </a:solidFill>
                          <a:effectLst/>
                          <a:latin typeface="Arial" panose="020B0604020202020204" pitchFamily="34" charset="0"/>
                          <a:cs typeface="Arial" panose="020B0604020202020204" pitchFamily="34" charset="0"/>
                        </a:rPr>
                        <a:t>1955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2192925"/>
                  </a:ext>
                </a:extLst>
              </a:tr>
              <a:tr h="201951">
                <a:tc>
                  <a:txBody>
                    <a:bodyPr/>
                    <a:lstStyle/>
                    <a:p>
                      <a:pPr algn="ctr" fontAlgn="ctr"/>
                      <a:r>
                        <a:rPr lang="en-US" sz="1400" b="0" i="0" u="none" strike="noStrike">
                          <a:solidFill>
                            <a:srgbClr val="000000"/>
                          </a:solidFill>
                          <a:effectLst/>
                          <a:latin typeface="Arial" panose="020B0604020202020204" pitchFamily="34" charset="0"/>
                          <a:cs typeface="Arial" panose="020B0604020202020204" pitchFamily="34" charset="0"/>
                        </a:rPr>
                        <a:t>1956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8365311"/>
                  </a:ext>
                </a:extLst>
              </a:tr>
              <a:tr h="201951">
                <a:tc>
                  <a:txBody>
                    <a:bodyPr/>
                    <a:lstStyle/>
                    <a:p>
                      <a:pPr algn="ctr" fontAlgn="ctr"/>
                      <a:r>
                        <a:rPr lang="en-US" sz="1400" b="0" i="0" u="none" strike="noStrike">
                          <a:solidFill>
                            <a:srgbClr val="000000"/>
                          </a:solidFill>
                          <a:effectLst/>
                          <a:latin typeface="Arial" panose="020B0604020202020204" pitchFamily="34" charset="0"/>
                          <a:cs typeface="Arial" panose="020B0604020202020204" pitchFamily="34" charset="0"/>
                        </a:rPr>
                        <a:t>1957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079076"/>
                  </a:ext>
                </a:extLst>
              </a:tr>
              <a:tr h="201951">
                <a:tc>
                  <a:txBody>
                    <a:bodyPr/>
                    <a:lstStyle/>
                    <a:p>
                      <a:pPr algn="ctr" fontAlgn="ctr"/>
                      <a:r>
                        <a:rPr lang="en-US" sz="1400" b="0" i="0" u="none" strike="noStrike">
                          <a:solidFill>
                            <a:srgbClr val="000000"/>
                          </a:solidFill>
                          <a:effectLst/>
                          <a:latin typeface="Arial" panose="020B0604020202020204" pitchFamily="34" charset="0"/>
                          <a:cs typeface="Arial" panose="020B0604020202020204" pitchFamily="34" charset="0"/>
                        </a:rPr>
                        <a:t>1958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4493654"/>
                  </a:ext>
                </a:extLst>
              </a:tr>
              <a:tr h="201951">
                <a:tc>
                  <a:txBody>
                    <a:bodyPr/>
                    <a:lstStyle/>
                    <a:p>
                      <a:pPr algn="ctr" fontAlgn="ctr"/>
                      <a:r>
                        <a:rPr lang="en-US" sz="1400" b="0" i="0" u="none" strike="noStrike">
                          <a:solidFill>
                            <a:srgbClr val="000000"/>
                          </a:solidFill>
                          <a:effectLst/>
                          <a:latin typeface="Arial" panose="020B0604020202020204" pitchFamily="34" charset="0"/>
                          <a:cs typeface="Arial" panose="020B0604020202020204" pitchFamily="34" charset="0"/>
                        </a:rPr>
                        <a:t>1959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7545107"/>
                  </a:ext>
                </a:extLst>
              </a:tr>
              <a:tr h="201951">
                <a:tc>
                  <a:txBody>
                    <a:bodyPr/>
                    <a:lstStyle/>
                    <a:p>
                      <a:pPr algn="ctr" fontAlgn="ctr"/>
                      <a:r>
                        <a:rPr lang="en-US" sz="1400" b="0" i="0" u="none" strike="noStrike">
                          <a:solidFill>
                            <a:srgbClr val="000000"/>
                          </a:solidFill>
                          <a:effectLst/>
                          <a:latin typeface="Arial" panose="020B0604020202020204" pitchFamily="34" charset="0"/>
                          <a:cs typeface="Arial" panose="020B0604020202020204" pitchFamily="34" charset="0"/>
                        </a:rPr>
                        <a:t>1960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5726784"/>
                  </a:ext>
                </a:extLst>
              </a:tr>
              <a:tr h="201951">
                <a:tc>
                  <a:txBody>
                    <a:bodyPr/>
                    <a:lstStyle/>
                    <a:p>
                      <a:pPr algn="ctr" fontAlgn="ctr"/>
                      <a:r>
                        <a:rPr lang="en-US" sz="1400" b="0" i="0" u="none" strike="noStrike">
                          <a:solidFill>
                            <a:srgbClr val="000000"/>
                          </a:solidFill>
                          <a:effectLst/>
                          <a:latin typeface="Arial" panose="020B0604020202020204" pitchFamily="34" charset="0"/>
                          <a:cs typeface="Arial" panose="020B0604020202020204" pitchFamily="34" charset="0"/>
                        </a:rPr>
                        <a:t>1961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5316440"/>
                  </a:ext>
                </a:extLst>
              </a:tr>
              <a:tr h="201951">
                <a:tc>
                  <a:txBody>
                    <a:bodyPr/>
                    <a:lstStyle/>
                    <a:p>
                      <a:pPr algn="ctr" fontAlgn="ctr"/>
                      <a:r>
                        <a:rPr lang="en-US" sz="1400" b="0" i="0" u="none" strike="noStrike">
                          <a:solidFill>
                            <a:srgbClr val="000000"/>
                          </a:solidFill>
                          <a:effectLst/>
                          <a:latin typeface="Arial" panose="020B0604020202020204" pitchFamily="34" charset="0"/>
                          <a:cs typeface="Arial" panose="020B0604020202020204" pitchFamily="34" charset="0"/>
                        </a:rPr>
                        <a:t>1962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9330192"/>
                  </a:ext>
                </a:extLst>
              </a:tr>
              <a:tr h="201951">
                <a:tc>
                  <a:txBody>
                    <a:bodyPr/>
                    <a:lstStyle/>
                    <a:p>
                      <a:pPr algn="ctr" fontAlgn="ctr"/>
                      <a:r>
                        <a:rPr lang="en-US" sz="1400" b="0" i="0" u="none" strike="noStrike">
                          <a:solidFill>
                            <a:srgbClr val="000000"/>
                          </a:solidFill>
                          <a:effectLst/>
                          <a:latin typeface="Arial" panose="020B0604020202020204" pitchFamily="34" charset="0"/>
                          <a:cs typeface="Arial" panose="020B0604020202020204" pitchFamily="34" charset="0"/>
                        </a:rPr>
                        <a:t>1963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116664"/>
                  </a:ext>
                </a:extLst>
              </a:tr>
              <a:tr h="201951">
                <a:tc>
                  <a:txBody>
                    <a:bodyPr/>
                    <a:lstStyle/>
                    <a:p>
                      <a:pPr algn="ctr" fontAlgn="ctr"/>
                      <a:r>
                        <a:rPr lang="en-US" sz="1400" b="0" i="0" u="none" strike="noStrike">
                          <a:solidFill>
                            <a:srgbClr val="000000"/>
                          </a:solidFill>
                          <a:effectLst/>
                          <a:latin typeface="Arial" panose="020B0604020202020204" pitchFamily="34" charset="0"/>
                          <a:cs typeface="Arial" panose="020B0604020202020204" pitchFamily="34" charset="0"/>
                        </a:rPr>
                        <a:t>1964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106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2940187"/>
                  </a:ext>
                </a:extLst>
              </a:tr>
              <a:tr h="201951">
                <a:tc>
                  <a:txBody>
                    <a:bodyPr/>
                    <a:lstStyle/>
                    <a:p>
                      <a:pPr algn="ctr" fontAlgn="ctr"/>
                      <a:r>
                        <a:rPr lang="en-US" sz="1400" b="0" i="0" u="none" strike="noStrike">
                          <a:solidFill>
                            <a:srgbClr val="000000"/>
                          </a:solidFill>
                          <a:effectLst/>
                          <a:latin typeface="Arial" panose="020B0604020202020204" pitchFamily="34" charset="0"/>
                          <a:cs typeface="Arial" panose="020B0604020202020204" pitchFamily="34" charset="0"/>
                        </a:rPr>
                        <a:t>1965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112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2610203"/>
                  </a:ext>
                </a:extLst>
              </a:tr>
              <a:tr h="201951">
                <a:tc>
                  <a:txBody>
                    <a:bodyPr/>
                    <a:lstStyle/>
                    <a:p>
                      <a:pPr algn="ctr" fontAlgn="ctr"/>
                      <a:r>
                        <a:rPr lang="en-US" sz="1400" b="0" i="0" u="none" strike="noStrike">
                          <a:solidFill>
                            <a:srgbClr val="000000"/>
                          </a:solidFill>
                          <a:effectLst/>
                          <a:latin typeface="Arial" panose="020B0604020202020204" pitchFamily="34" charset="0"/>
                          <a:cs typeface="Arial" panose="020B0604020202020204" pitchFamily="34" charset="0"/>
                        </a:rPr>
                        <a:t>1966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7406419"/>
                  </a:ext>
                </a:extLst>
              </a:tr>
              <a:tr h="201951">
                <a:tc>
                  <a:txBody>
                    <a:bodyPr/>
                    <a:lstStyle/>
                    <a:p>
                      <a:pPr algn="ctr" fontAlgn="ctr"/>
                      <a:r>
                        <a:rPr lang="en-US" sz="1400" b="0" i="0" u="none" strike="noStrike">
                          <a:solidFill>
                            <a:srgbClr val="000000"/>
                          </a:solidFill>
                          <a:effectLst/>
                          <a:latin typeface="Arial" panose="020B0604020202020204" pitchFamily="34" charset="0"/>
                          <a:cs typeface="Arial" panose="020B0604020202020204" pitchFamily="34" charset="0"/>
                        </a:rPr>
                        <a:t>1967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110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104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95471"/>
                  </a:ext>
                </a:extLst>
              </a:tr>
              <a:tr h="201951">
                <a:tc>
                  <a:txBody>
                    <a:bodyPr/>
                    <a:lstStyle/>
                    <a:p>
                      <a:pPr algn="ctr" fontAlgn="ctr"/>
                      <a:r>
                        <a:rPr lang="en-US" sz="1400" b="0" i="0" u="none" strike="noStrike">
                          <a:solidFill>
                            <a:srgbClr val="000000"/>
                          </a:solidFill>
                          <a:effectLst/>
                          <a:latin typeface="Arial" panose="020B0604020202020204" pitchFamily="34" charset="0"/>
                          <a:cs typeface="Arial" panose="020B0604020202020204" pitchFamily="34" charset="0"/>
                        </a:rPr>
                        <a:t>1968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3834730"/>
                  </a:ext>
                </a:extLst>
              </a:tr>
              <a:tr h="201951">
                <a:tc>
                  <a:txBody>
                    <a:bodyPr/>
                    <a:lstStyle/>
                    <a:p>
                      <a:pPr algn="ctr" fontAlgn="ctr"/>
                      <a:r>
                        <a:rPr lang="en-US" sz="1400" b="0" i="0" u="none" strike="noStrike" dirty="0">
                          <a:solidFill>
                            <a:srgbClr val="000000"/>
                          </a:solidFill>
                          <a:effectLst/>
                          <a:latin typeface="Arial" panose="020B0604020202020204" pitchFamily="34" charset="0"/>
                          <a:cs typeface="Arial" panose="020B0604020202020204" pitchFamily="34" charset="0"/>
                        </a:rPr>
                        <a:t>1969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cs typeface="Arial" panose="020B0604020202020204" pitchFamily="34" charset="0"/>
                        </a:rPr>
                        <a:t>107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cs typeface="Arial" panose="020B0604020202020204" pitchFamily="34" charset="0"/>
                        </a:rPr>
                        <a:t>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7576857"/>
                  </a:ext>
                </a:extLst>
              </a:tr>
            </a:tbl>
          </a:graphicData>
        </a:graphic>
      </p:graphicFrame>
    </p:spTree>
    <p:extLst>
      <p:ext uri="{BB962C8B-B14F-4D97-AF65-F5344CB8AC3E}">
        <p14:creationId xmlns:p14="http://schemas.microsoft.com/office/powerpoint/2010/main" val="173337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C63DA91-FBC6-4D6C-BCDD-28BAA901E2F8}"/>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CASE STUDY</a:t>
            </a:r>
          </a:p>
        </p:txBody>
      </p:sp>
      <p:sp>
        <p:nvSpPr>
          <p:cNvPr id="3" name="Content Placeholder 2">
            <a:extLst>
              <a:ext uri="{FF2B5EF4-FFF2-40B4-BE49-F238E27FC236}">
                <a16:creationId xmlns:a16="http://schemas.microsoft.com/office/drawing/2014/main" id="{730C8D0C-B8A5-4319-AA74-85927BF457B2}"/>
              </a:ext>
            </a:extLst>
          </p:cNvPr>
          <p:cNvSpPr>
            <a:spLocks noGrp="1"/>
          </p:cNvSpPr>
          <p:nvPr>
            <p:ph idx="1"/>
          </p:nvPr>
        </p:nvSpPr>
        <p:spPr>
          <a:xfrm>
            <a:off x="1119322" y="2272055"/>
            <a:ext cx="10767878" cy="4367564"/>
          </a:xfrm>
        </p:spPr>
        <p:txBody>
          <a:bodyPr anchor="ctr">
            <a:normAutofit/>
          </a:bodyPr>
          <a:lstStyle/>
          <a:p>
            <a:pPr marL="216878" rtl="0">
              <a:spcBef>
                <a:spcPts val="625"/>
              </a:spcBef>
              <a:spcAft>
                <a:spcPts val="0"/>
              </a:spcAft>
            </a:pPr>
            <a:r>
              <a:rPr lang="en-US" sz="1400" b="0" i="0" u="none" strike="noStrike" dirty="0">
                <a:solidFill>
                  <a:srgbClr val="000000"/>
                </a:solidFill>
                <a:effectLst/>
                <a:latin typeface="Arial" panose="020B0604020202020204" pitchFamily="34" charset="0"/>
                <a:cs typeface="Arial" panose="020B0604020202020204" pitchFamily="34" charset="0"/>
              </a:rPr>
              <a:t>1. Load the </a:t>
            </a:r>
            <a:r>
              <a:rPr lang="en-US" sz="1400" b="1" i="0" u="none" strike="noStrike" dirty="0">
                <a:solidFill>
                  <a:srgbClr val="000000"/>
                </a:solidFill>
                <a:effectLst/>
                <a:latin typeface="Arial" panose="020B0604020202020204" pitchFamily="34" charset="0"/>
                <a:cs typeface="Arial" panose="020B0604020202020204" pitchFamily="34" charset="0"/>
              </a:rPr>
              <a:t>data </a:t>
            </a:r>
            <a:r>
              <a:rPr lang="en-US" sz="1400" b="0" i="0" u="none" strike="noStrike" dirty="0">
                <a:solidFill>
                  <a:srgbClr val="000000"/>
                </a:solidFill>
                <a:effectLst/>
                <a:latin typeface="Arial" panose="020B0604020202020204" pitchFamily="34" charset="0"/>
                <a:cs typeface="Arial" panose="020B0604020202020204" pitchFamily="34" charset="0"/>
              </a:rPr>
              <a:t>and print/make yourself familiar with the </a:t>
            </a:r>
            <a:r>
              <a:rPr lang="en-US" sz="1400" b="1" i="0" u="none" strike="noStrike" dirty="0">
                <a:solidFill>
                  <a:srgbClr val="000000"/>
                </a:solidFill>
                <a:effectLst/>
                <a:latin typeface="Arial" panose="020B0604020202020204" pitchFamily="34" charset="0"/>
                <a:cs typeface="Arial" panose="020B0604020202020204" pitchFamily="34" charset="0"/>
              </a:rPr>
              <a:t>schema. </a:t>
            </a:r>
            <a:r>
              <a:rPr lang="en-US" sz="1400" b="0" i="0" u="none" strike="noStrike" dirty="0">
                <a:solidFill>
                  <a:srgbClr val="000000"/>
                </a:solidFill>
                <a:effectLst/>
                <a:latin typeface="Arial" panose="020B0604020202020204" pitchFamily="34" charset="0"/>
                <a:cs typeface="Arial" panose="020B0604020202020204" pitchFamily="34" charset="0"/>
              </a:rPr>
              <a:t>Count the rows in the (raw) data set. </a:t>
            </a:r>
            <a:endParaRPr lang="en-US" sz="800" b="0" dirty="0">
              <a:effectLst/>
              <a:latin typeface="Arial" panose="020B0604020202020204" pitchFamily="34" charset="0"/>
              <a:cs typeface="Arial" panose="020B0604020202020204" pitchFamily="34" charset="0"/>
            </a:endParaRPr>
          </a:p>
          <a:p>
            <a:pPr marL="209982" marR="240449" indent="-228498" rtl="0">
              <a:spcBef>
                <a:spcPts val="30"/>
              </a:spcBef>
              <a:spcAft>
                <a:spcPts val="0"/>
              </a:spcAft>
            </a:pPr>
            <a:r>
              <a:rPr lang="en-US" sz="1400" b="0" i="0" u="none" strike="noStrike" dirty="0">
                <a:solidFill>
                  <a:srgbClr val="242424"/>
                </a:solidFill>
                <a:effectLst/>
                <a:latin typeface="Arial" panose="020B0604020202020204" pitchFamily="34" charset="0"/>
                <a:cs typeface="Arial" panose="020B0604020202020204" pitchFamily="34" charset="0"/>
              </a:rPr>
              <a:t>2. Apply some </a:t>
            </a:r>
            <a:r>
              <a:rPr lang="en-US" sz="1400" b="1" i="0" u="none" strike="noStrike" dirty="0">
                <a:solidFill>
                  <a:srgbClr val="242424"/>
                </a:solidFill>
                <a:effectLst/>
                <a:latin typeface="Arial" panose="020B0604020202020204" pitchFamily="34" charset="0"/>
                <a:cs typeface="Arial" panose="020B0604020202020204" pitchFamily="34" charset="0"/>
              </a:rPr>
              <a:t>data profiling </a:t>
            </a:r>
            <a:r>
              <a:rPr lang="en-US" sz="1400" b="0" i="0" u="none" strike="noStrike" dirty="0">
                <a:solidFill>
                  <a:srgbClr val="242424"/>
                </a:solidFill>
                <a:effectLst/>
                <a:latin typeface="Arial" panose="020B0604020202020204" pitchFamily="34" charset="0"/>
                <a:cs typeface="Arial" panose="020B0604020202020204" pitchFamily="34" charset="0"/>
              </a:rPr>
              <a:t>on the data set and suggest </a:t>
            </a:r>
            <a:r>
              <a:rPr lang="en-US" sz="1400" b="1" i="0" u="none" strike="noStrike" dirty="0">
                <a:solidFill>
                  <a:srgbClr val="242424"/>
                </a:solidFill>
                <a:effectLst/>
                <a:latin typeface="Arial" panose="020B0604020202020204" pitchFamily="34" charset="0"/>
                <a:cs typeface="Arial" panose="020B0604020202020204" pitchFamily="34" charset="0"/>
              </a:rPr>
              <a:t>three data quality measures </a:t>
            </a:r>
            <a:r>
              <a:rPr lang="en-US" sz="1400" b="0" i="0" u="none" strike="noStrike" dirty="0">
                <a:solidFill>
                  <a:srgbClr val="242424"/>
                </a:solidFill>
                <a:effectLst/>
                <a:latin typeface="Arial" panose="020B0604020202020204" pitchFamily="34" charset="0"/>
                <a:cs typeface="Arial" panose="020B0604020202020204" pitchFamily="34" charset="0"/>
              </a:rPr>
              <a:t>to improve the data set for the purpose of this  case study </a:t>
            </a:r>
            <a:endParaRPr lang="en-US" sz="800" b="0" dirty="0">
              <a:effectLst/>
              <a:latin typeface="Arial" panose="020B0604020202020204" pitchFamily="34" charset="0"/>
              <a:cs typeface="Arial" panose="020B0604020202020204" pitchFamily="34" charset="0"/>
            </a:endParaRPr>
          </a:p>
          <a:p>
            <a:pPr marL="206845" marR="48285" indent="-233363" rtl="0">
              <a:spcBef>
                <a:spcPts val="34"/>
              </a:spcBef>
              <a:spcAft>
                <a:spcPts val="0"/>
              </a:spcAft>
            </a:pPr>
            <a:r>
              <a:rPr lang="en-US" sz="1400" b="0" i="0" u="none" strike="noStrike" dirty="0">
                <a:solidFill>
                  <a:srgbClr val="000000"/>
                </a:solidFill>
                <a:effectLst/>
                <a:latin typeface="Arial" panose="020B0604020202020204" pitchFamily="34" charset="0"/>
                <a:cs typeface="Arial" panose="020B0604020202020204" pitchFamily="34" charset="0"/>
              </a:rPr>
              <a:t>3. Make sure your data set is </a:t>
            </a:r>
            <a:r>
              <a:rPr lang="en-US" sz="1400" b="1" i="0" u="none" strike="noStrike" dirty="0">
                <a:solidFill>
                  <a:srgbClr val="000000"/>
                </a:solidFill>
                <a:effectLst/>
                <a:latin typeface="Arial" panose="020B0604020202020204" pitchFamily="34" charset="0"/>
                <a:cs typeface="Arial" panose="020B0604020202020204" pitchFamily="34" charset="0"/>
              </a:rPr>
              <a:t>cleaned</a:t>
            </a:r>
            <a:r>
              <a:rPr lang="en-US" sz="1400" b="0" i="0" u="none" strike="noStrike" dirty="0">
                <a:solidFill>
                  <a:srgbClr val="000000"/>
                </a:solidFill>
                <a:effectLst/>
                <a:latin typeface="Arial" panose="020B0604020202020204" pitchFamily="34" charset="0"/>
                <a:cs typeface="Arial" panose="020B0604020202020204" pitchFamily="34" charset="0"/>
              </a:rPr>
              <a:t>, Don't include in results with empty/null "titles" and "number of pages" is greater than 20 and  "publishing year" is after 1950. If you decided to add additional filters due to the data profiling exercise above, pls. state them as well.  Count the rows in the filtered dataset. </a:t>
            </a:r>
            <a:endParaRPr lang="en-US" sz="800" b="0" dirty="0">
              <a:effectLst/>
              <a:latin typeface="Arial" panose="020B0604020202020204" pitchFamily="34" charset="0"/>
              <a:cs typeface="Arial" panose="020B0604020202020204" pitchFamily="34" charset="0"/>
            </a:endParaRPr>
          </a:p>
          <a:p>
            <a:pPr marL="206604" rtl="0">
              <a:spcBef>
                <a:spcPts val="34"/>
              </a:spcBef>
              <a:spcAft>
                <a:spcPts val="0"/>
              </a:spcAft>
            </a:pPr>
            <a:r>
              <a:rPr lang="en-US" sz="1400" b="0" i="0" u="none" strike="noStrike" dirty="0">
                <a:solidFill>
                  <a:srgbClr val="000000"/>
                </a:solidFill>
                <a:effectLst/>
                <a:latin typeface="Arial" panose="020B0604020202020204" pitchFamily="34" charset="0"/>
                <a:cs typeface="Arial" panose="020B0604020202020204" pitchFamily="34" charset="0"/>
              </a:rPr>
              <a:t>4. Run the following </a:t>
            </a:r>
            <a:r>
              <a:rPr lang="en-US" sz="1400" b="1" i="0" u="none" strike="noStrike" dirty="0">
                <a:solidFill>
                  <a:srgbClr val="000000"/>
                </a:solidFill>
                <a:effectLst/>
                <a:latin typeface="Arial" panose="020B0604020202020204" pitchFamily="34" charset="0"/>
                <a:cs typeface="Arial" panose="020B0604020202020204" pitchFamily="34" charset="0"/>
              </a:rPr>
              <a:t>queries </a:t>
            </a:r>
            <a:r>
              <a:rPr lang="en-US" sz="1400" b="0" i="0" u="none" strike="noStrike" dirty="0">
                <a:solidFill>
                  <a:srgbClr val="000000"/>
                </a:solidFill>
                <a:effectLst/>
                <a:latin typeface="Arial" panose="020B0604020202020204" pitchFamily="34" charset="0"/>
                <a:cs typeface="Arial" panose="020B0604020202020204" pitchFamily="34" charset="0"/>
              </a:rPr>
              <a:t>on the cleaned dataset: </a:t>
            </a:r>
            <a:endParaRPr lang="en-US" sz="800" b="0" dirty="0">
              <a:effectLst/>
              <a:latin typeface="Arial" panose="020B0604020202020204" pitchFamily="34" charset="0"/>
              <a:cs typeface="Arial" panose="020B0604020202020204" pitchFamily="34" charset="0"/>
            </a:endParaRPr>
          </a:p>
          <a:p>
            <a:pPr marL="391401" rtl="0">
              <a:spcBef>
                <a:spcPts val="25"/>
              </a:spcBef>
              <a:spcAft>
                <a:spcPts val="0"/>
              </a:spcAft>
            </a:pPr>
            <a:r>
              <a:rPr lang="en-US" sz="1400" b="0" i="0" u="none" strike="noStrike" dirty="0">
                <a:solidFill>
                  <a:srgbClr val="000000"/>
                </a:solidFill>
                <a:effectLst/>
                <a:latin typeface="Arial" panose="020B0604020202020204" pitchFamily="34" charset="0"/>
                <a:cs typeface="Arial" panose="020B0604020202020204" pitchFamily="34" charset="0"/>
              </a:rPr>
              <a:t>▪ Get the book with the most pages. </a:t>
            </a:r>
            <a:endParaRPr lang="en-US" sz="800" b="0" dirty="0">
              <a:effectLst/>
              <a:latin typeface="Arial" panose="020B0604020202020204" pitchFamily="34" charset="0"/>
              <a:cs typeface="Arial" panose="020B0604020202020204" pitchFamily="34" charset="0"/>
            </a:endParaRPr>
          </a:p>
          <a:p>
            <a:pPr marL="391376" rtl="0">
              <a:spcBef>
                <a:spcPts val="29"/>
              </a:spcBef>
              <a:spcAft>
                <a:spcPts val="0"/>
              </a:spcAft>
            </a:pPr>
            <a:r>
              <a:rPr lang="en-US" sz="1400" b="0" i="0" u="none" strike="noStrike" dirty="0">
                <a:solidFill>
                  <a:srgbClr val="000000"/>
                </a:solidFill>
                <a:effectLst/>
                <a:latin typeface="Arial" panose="020B0604020202020204" pitchFamily="34" charset="0"/>
                <a:cs typeface="Arial" panose="020B0604020202020204" pitchFamily="34" charset="0"/>
              </a:rPr>
              <a:t>▪ Find the top 5 genres with most books. </a:t>
            </a:r>
            <a:endParaRPr lang="en-US" sz="800" b="0" dirty="0">
              <a:effectLst/>
              <a:latin typeface="Arial" panose="020B0604020202020204" pitchFamily="34" charset="0"/>
              <a:cs typeface="Arial" panose="020B0604020202020204" pitchFamily="34" charset="0"/>
            </a:endParaRPr>
          </a:p>
          <a:p>
            <a:pPr marL="391376" rtl="0">
              <a:spcBef>
                <a:spcPts val="28"/>
              </a:spcBef>
              <a:spcAft>
                <a:spcPts val="0"/>
              </a:spcAft>
            </a:pPr>
            <a:r>
              <a:rPr lang="en-US" sz="1400" b="0" i="0" u="none" strike="noStrike" dirty="0">
                <a:solidFill>
                  <a:srgbClr val="000000"/>
                </a:solidFill>
                <a:effectLst/>
                <a:latin typeface="Arial" panose="020B0604020202020204" pitchFamily="34" charset="0"/>
                <a:cs typeface="Arial" panose="020B0604020202020204" pitchFamily="34" charset="0"/>
              </a:rPr>
              <a:t>▪ Retrieve the top 5 authors who (co-)authored the most books. </a:t>
            </a:r>
            <a:endParaRPr lang="en-US" sz="800" b="0" dirty="0">
              <a:effectLst/>
              <a:latin typeface="Arial" panose="020B0604020202020204" pitchFamily="34" charset="0"/>
              <a:cs typeface="Arial" panose="020B0604020202020204" pitchFamily="34" charset="0"/>
            </a:endParaRPr>
          </a:p>
          <a:p>
            <a:pPr marL="391376" rtl="0">
              <a:spcBef>
                <a:spcPts val="28"/>
              </a:spcBef>
              <a:spcAft>
                <a:spcPts val="0"/>
              </a:spcAft>
            </a:pPr>
            <a:r>
              <a:rPr lang="en-US" sz="1400" b="0" i="0" u="none" strike="noStrike" dirty="0">
                <a:solidFill>
                  <a:srgbClr val="000000"/>
                </a:solidFill>
                <a:effectLst/>
                <a:latin typeface="Arial" panose="020B0604020202020204" pitchFamily="34" charset="0"/>
                <a:cs typeface="Arial" panose="020B0604020202020204" pitchFamily="34" charset="0"/>
              </a:rPr>
              <a:t>▪ Per publish year, get the number of authors that published at least one book. </a:t>
            </a:r>
            <a:endParaRPr lang="en-US" sz="800" b="0" dirty="0">
              <a:effectLst/>
              <a:latin typeface="Arial" panose="020B0604020202020204" pitchFamily="34" charset="0"/>
              <a:cs typeface="Arial" panose="020B0604020202020204" pitchFamily="34" charset="0"/>
            </a:endParaRPr>
          </a:p>
          <a:p>
            <a:pPr marL="210210" indent="181153" rtl="0">
              <a:spcBef>
                <a:spcPts val="28"/>
              </a:spcBef>
              <a:spcAft>
                <a:spcPts val="0"/>
              </a:spcAft>
            </a:pPr>
            <a:r>
              <a:rPr lang="en-US" sz="1400" b="0" i="0" u="none" strike="noStrike" dirty="0">
                <a:solidFill>
                  <a:srgbClr val="000000"/>
                </a:solidFill>
                <a:effectLst/>
                <a:latin typeface="Arial" panose="020B0604020202020204" pitchFamily="34" charset="0"/>
                <a:cs typeface="Arial" panose="020B0604020202020204" pitchFamily="34" charset="0"/>
              </a:rPr>
              <a:t>▪ Find the number of authors and number of books published per month for years between 1950 and 1970. </a:t>
            </a:r>
            <a:endParaRPr lang="en-US" sz="1400" dirty="0">
              <a:solidFill>
                <a:srgbClr val="000000"/>
              </a:solidFill>
              <a:latin typeface="Arial" panose="020B0604020202020204" pitchFamily="34" charset="0"/>
              <a:cs typeface="Arial" panose="020B0604020202020204" pitchFamily="34" charset="0"/>
            </a:endParaRPr>
          </a:p>
          <a:p>
            <a:pPr marL="210210" indent="181153" rtl="0">
              <a:spcBef>
                <a:spcPts val="28"/>
              </a:spcBef>
              <a:spcAft>
                <a:spcPts val="0"/>
              </a:spcAft>
            </a:pPr>
            <a:endParaRPr lang="en-US" sz="1400" b="0" i="0" u="none" strike="noStrike" dirty="0">
              <a:solidFill>
                <a:srgbClr val="000000"/>
              </a:solidFill>
              <a:effectLst/>
              <a:latin typeface="Arial" panose="020B0604020202020204" pitchFamily="34" charset="0"/>
              <a:cs typeface="Arial" panose="020B0604020202020204" pitchFamily="34" charset="0"/>
            </a:endParaRPr>
          </a:p>
          <a:p>
            <a:pPr marL="210210" indent="181153" rtl="0">
              <a:spcBef>
                <a:spcPts val="28"/>
              </a:spcBef>
              <a:spcAft>
                <a:spcPts val="0"/>
              </a:spcAft>
            </a:pPr>
            <a:r>
              <a:rPr lang="en-US" sz="1400" b="0" i="0" u="none" strike="noStrike" dirty="0">
                <a:solidFill>
                  <a:srgbClr val="000000"/>
                </a:solidFill>
                <a:effectLst/>
                <a:latin typeface="Arial" panose="020B0604020202020204" pitchFamily="34" charset="0"/>
                <a:cs typeface="Arial" panose="020B0604020202020204" pitchFamily="34" charset="0"/>
              </a:rPr>
              <a:t>5. How would you design a </a:t>
            </a:r>
            <a:r>
              <a:rPr lang="en-US" sz="1400" b="1" i="0" u="none" strike="noStrike" dirty="0">
                <a:solidFill>
                  <a:srgbClr val="000000"/>
                </a:solidFill>
                <a:effectLst/>
                <a:latin typeface="Arial" panose="020B0604020202020204" pitchFamily="34" charset="0"/>
                <a:cs typeface="Arial" panose="020B0604020202020204" pitchFamily="34" charset="0"/>
              </a:rPr>
              <a:t>scheduled data pipeline</a:t>
            </a:r>
            <a:r>
              <a:rPr lang="en-US" sz="1400" b="0" i="0" u="none" strike="noStrike" dirty="0">
                <a:solidFill>
                  <a:srgbClr val="000000"/>
                </a:solidFill>
                <a:effectLst/>
                <a:latin typeface="Arial" panose="020B0604020202020204" pitchFamily="34" charset="0"/>
                <a:cs typeface="Arial" panose="020B0604020202020204" pitchFamily="34" charset="0"/>
              </a:rPr>
              <a:t>, which could load this data daily (no need to do any implementation, concept is enough)? </a:t>
            </a:r>
            <a:endParaRPr lang="en-US" sz="800" b="0" dirty="0">
              <a:effectLst/>
              <a:latin typeface="Arial" panose="020B0604020202020204" pitchFamily="34" charset="0"/>
              <a:cs typeface="Arial" panose="020B0604020202020204" pitchFamily="34" charset="0"/>
            </a:endParaRPr>
          </a:p>
          <a:p>
            <a:pPr marL="391376" rtl="0">
              <a:spcBef>
                <a:spcPts val="37"/>
              </a:spcBef>
              <a:spcAft>
                <a:spcPts val="0"/>
              </a:spcAft>
            </a:pPr>
            <a:r>
              <a:rPr lang="en-US" sz="1400" b="0" i="0" u="none" strike="noStrike" dirty="0">
                <a:solidFill>
                  <a:srgbClr val="000000"/>
                </a:solidFill>
                <a:effectLst/>
                <a:latin typeface="Arial" panose="020B0604020202020204" pitchFamily="34" charset="0"/>
                <a:cs typeface="Arial" panose="020B0604020202020204" pitchFamily="34" charset="0"/>
              </a:rPr>
              <a:t>▪ Please explain your overall approach and the design principles applied if any (and why). </a:t>
            </a:r>
            <a:endParaRPr lang="en-US" sz="800" dirty="0">
              <a:latin typeface="Arial" panose="020B0604020202020204" pitchFamily="34" charset="0"/>
              <a:cs typeface="Arial" panose="020B0604020202020204" pitchFamily="34" charset="0"/>
            </a:endParaRPr>
          </a:p>
          <a:p>
            <a:pPr marL="391376" rtl="0">
              <a:spcBef>
                <a:spcPts val="37"/>
              </a:spcBef>
              <a:spcAft>
                <a:spcPts val="0"/>
              </a:spcAft>
            </a:pPr>
            <a:r>
              <a:rPr lang="en-US" sz="1400" b="0" i="0" u="none" strike="noStrike" dirty="0">
                <a:solidFill>
                  <a:srgbClr val="000000"/>
                </a:solidFill>
                <a:effectLst/>
                <a:latin typeface="Arial" panose="020B0604020202020204" pitchFamily="34" charset="0"/>
                <a:cs typeface="Arial" panose="020B0604020202020204" pitchFamily="34" charset="0"/>
              </a:rPr>
              <a:t>▪ How would you implement the testing for the pipeline (unit, integration, UAT/reconciliation)? Please explain your approach with examples. </a:t>
            </a:r>
            <a:endParaRPr lang="en-US" sz="800" dirty="0">
              <a:latin typeface="Arial" panose="020B0604020202020204" pitchFamily="34" charset="0"/>
              <a:cs typeface="Arial" panose="020B0604020202020204" pitchFamily="34" charset="0"/>
            </a:endParaRPr>
          </a:p>
          <a:p>
            <a:pPr marL="391376" indent="-163563" rtl="0">
              <a:spcBef>
                <a:spcPts val="28"/>
              </a:spcBef>
              <a:spcAft>
                <a:spcPts val="0"/>
              </a:spcAft>
            </a:pPr>
            <a:r>
              <a:rPr lang="en-US" sz="1400" b="0" i="0" u="none" strike="noStrike" dirty="0">
                <a:solidFill>
                  <a:srgbClr val="000000"/>
                </a:solidFill>
                <a:effectLst/>
                <a:latin typeface="Arial" panose="020B0604020202020204" pitchFamily="34" charset="0"/>
                <a:cs typeface="Arial" panose="020B0604020202020204" pitchFamily="34" charset="0"/>
              </a:rPr>
              <a:t> How will you be handling the data merge on target data table(s)? Describe your approach and technical components required.</a:t>
            </a:r>
            <a:endParaRPr lang="en-US" sz="1000" b="0" dirty="0">
              <a:effectLst/>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53B4B34-4F74-443D-8F6C-6965D8DD6574}"/>
              </a:ext>
            </a:extLst>
          </p:cNvPr>
          <p:cNvSpPr txBox="1"/>
          <p:nvPr/>
        </p:nvSpPr>
        <p:spPr>
          <a:xfrm>
            <a:off x="1119322" y="2273054"/>
            <a:ext cx="6098344" cy="369332"/>
          </a:xfrm>
          <a:prstGeom prst="rect">
            <a:avLst/>
          </a:prstGeom>
          <a:noFill/>
        </p:spPr>
        <p:txBody>
          <a:bodyPr wrap="square">
            <a:spAutoFit/>
          </a:bodyPr>
          <a:lstStyle/>
          <a:p>
            <a:r>
              <a:rPr lang="en-US" b="1" i="0" u="none" strike="noStrike" dirty="0">
                <a:solidFill>
                  <a:srgbClr val="000000"/>
                </a:solidFill>
                <a:effectLst/>
              </a:rPr>
              <a:t>PROBLEM STATEMENT</a:t>
            </a:r>
            <a:endParaRPr lang="en-US" dirty="0"/>
          </a:p>
        </p:txBody>
      </p:sp>
    </p:spTree>
    <p:extLst>
      <p:ext uri="{BB962C8B-B14F-4D97-AF65-F5344CB8AC3E}">
        <p14:creationId xmlns:p14="http://schemas.microsoft.com/office/powerpoint/2010/main" val="3525086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3" descr="Metallic spheres connected in mesh">
            <a:extLst>
              <a:ext uri="{FF2B5EF4-FFF2-40B4-BE49-F238E27FC236}">
                <a16:creationId xmlns:a16="http://schemas.microsoft.com/office/drawing/2014/main" id="{DDBC7DDF-52BC-4445-B3AA-568D3CED7168}"/>
              </a:ext>
            </a:extLst>
          </p:cNvPr>
          <p:cNvPicPr>
            <a:picLocks noChangeAspect="1"/>
          </p:cNvPicPr>
          <p:nvPr/>
        </p:nvPicPr>
        <p:blipFill rotWithShape="1">
          <a:blip r:embed="rId2"/>
          <a:srcRect t="9091" r="23298"/>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18F044-0635-418F-AD4A-1E047D86D537}"/>
              </a:ext>
            </a:extLst>
          </p:cNvPr>
          <p:cNvSpPr>
            <a:spLocks noGrp="1"/>
          </p:cNvSpPr>
          <p:nvPr>
            <p:ph type="ctrTitle"/>
          </p:nvPr>
        </p:nvSpPr>
        <p:spPr>
          <a:xfrm>
            <a:off x="358711" y="1057387"/>
            <a:ext cx="4968662" cy="3204134"/>
          </a:xfrm>
        </p:spPr>
        <p:txBody>
          <a:bodyPr anchor="b">
            <a:normAutofit/>
          </a:bodyPr>
          <a:lstStyle/>
          <a:p>
            <a:r>
              <a:rPr lang="en-US" b="1" dirty="0"/>
              <a:t>DATA PIPELINE</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9703815"/>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75FDF47-8E1C-4066-BE9C-DAC43E600655}"/>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a:solidFill>
                  <a:srgbClr val="FFFFFF"/>
                </a:solidFill>
                <a:latin typeface="+mj-lt"/>
                <a:ea typeface="+mj-ea"/>
                <a:cs typeface="+mj-cs"/>
              </a:rPr>
              <a:t>DATA MODEL</a:t>
            </a:r>
          </a:p>
        </p:txBody>
      </p:sp>
      <p:graphicFrame>
        <p:nvGraphicFramePr>
          <p:cNvPr id="4" name="Table 3">
            <a:extLst>
              <a:ext uri="{FF2B5EF4-FFF2-40B4-BE49-F238E27FC236}">
                <a16:creationId xmlns:a16="http://schemas.microsoft.com/office/drawing/2014/main" id="{81120B00-99E3-406B-826D-1E0040CFBFB4}"/>
              </a:ext>
            </a:extLst>
          </p:cNvPr>
          <p:cNvGraphicFramePr>
            <a:graphicFrameLocks noGrp="1"/>
          </p:cNvGraphicFramePr>
          <p:nvPr>
            <p:extLst>
              <p:ext uri="{D42A27DB-BD31-4B8C-83A1-F6EECF244321}">
                <p14:modId xmlns:p14="http://schemas.microsoft.com/office/powerpoint/2010/main" val="2340476806"/>
              </p:ext>
            </p:extLst>
          </p:nvPr>
        </p:nvGraphicFramePr>
        <p:xfrm>
          <a:off x="4107786" y="1715079"/>
          <a:ext cx="1728305" cy="1419225"/>
        </p:xfrm>
        <a:graphic>
          <a:graphicData uri="http://schemas.openxmlformats.org/drawingml/2006/table">
            <a:tbl>
              <a:tblPr firstRow="1" bandRow="1">
                <a:tableStyleId>{5C22544A-7EE6-4342-B048-85BDC9FD1C3A}</a:tableStyleId>
              </a:tblPr>
              <a:tblGrid>
                <a:gridCol w="1728305">
                  <a:extLst>
                    <a:ext uri="{9D8B030D-6E8A-4147-A177-3AD203B41FA5}">
                      <a16:colId xmlns:a16="http://schemas.microsoft.com/office/drawing/2014/main" val="2814281073"/>
                    </a:ext>
                  </a:extLst>
                </a:gridCol>
              </a:tblGrid>
              <a:tr h="0">
                <a:tc>
                  <a:txBody>
                    <a:bodyPr/>
                    <a:lstStyle/>
                    <a:p>
                      <a:pPr marL="0" algn="ctr" defTabSz="914400" rtl="0" eaLnBrk="1" fontAlgn="b" latinLnBrk="0" hangingPunct="1"/>
                      <a:r>
                        <a:rPr lang="en-US" sz="1800" b="1" u="none" strike="noStrike" kern="1200" dirty="0">
                          <a:solidFill>
                            <a:schemeClr val="lt1"/>
                          </a:solidFill>
                          <a:effectLst/>
                          <a:latin typeface="+mn-lt"/>
                          <a:ea typeface="+mn-ea"/>
                          <a:cs typeface="+mn-cs"/>
                        </a:rPr>
                        <a:t>Authors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1905643"/>
                  </a:ext>
                </a:extLst>
              </a:tr>
              <a:tr h="12562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u="none" strike="noStrike" dirty="0">
                          <a:effectLst/>
                        </a:rPr>
                        <a:t>key</a:t>
                      </a:r>
                      <a:endParaRPr lang="en-US" sz="18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289419"/>
                  </a:ext>
                </a:extLst>
              </a:tr>
              <a:tr h="125624">
                <a:tc>
                  <a:txBody>
                    <a:bodyPr/>
                    <a:lstStyle/>
                    <a:p>
                      <a:pPr algn="ctr" fontAlgn="ctr"/>
                      <a:r>
                        <a:rPr lang="en-US" sz="1800" b="0" i="0" u="none" strike="noStrike" dirty="0">
                          <a:solidFill>
                            <a:srgbClr val="000000"/>
                          </a:solidFill>
                          <a:effectLst/>
                          <a:latin typeface="Arial" panose="020B0604020202020204" pitchFamily="34" charset="0"/>
                        </a:rPr>
                        <a:t>name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8669253"/>
                  </a:ext>
                </a:extLst>
              </a:tr>
              <a:tr h="12562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0" i="0" u="none" strike="noStrike" kern="1200" dirty="0" err="1">
                          <a:solidFill>
                            <a:srgbClr val="000000"/>
                          </a:solidFill>
                          <a:effectLst/>
                          <a:latin typeface="Arial" panose="020B0604020202020204" pitchFamily="34" charset="0"/>
                          <a:ea typeface="+mn-ea"/>
                          <a:cs typeface="+mn-cs"/>
                        </a:rPr>
                        <a:t>personal_name</a:t>
                      </a:r>
                      <a:r>
                        <a:rPr lang="en-US" sz="1800" b="0" i="0" u="none" strike="noStrike" kern="1200" dirty="0">
                          <a:solidFill>
                            <a:srgbClr val="000000"/>
                          </a:solidFill>
                          <a:effectLst/>
                          <a:latin typeface="Arial" panose="020B0604020202020204" pitchFamily="34" charset="0"/>
                          <a:ea typeface="+mn-ea"/>
                          <a:cs typeface="+mn-cs"/>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0282690"/>
                  </a:ext>
                </a:extLst>
              </a:tr>
              <a:tr h="125624">
                <a:tc>
                  <a:txBody>
                    <a:bodyPr/>
                    <a:lstStyle/>
                    <a:p>
                      <a:pPr marL="0" algn="ctr" defTabSz="914400" rtl="0" eaLnBrk="1" fontAlgn="ctr" latinLnBrk="0" hangingPunct="1"/>
                      <a:r>
                        <a:rPr lang="en-US" sz="1800" b="0" i="0" u="none" strike="noStrike" kern="1200" dirty="0" err="1">
                          <a:solidFill>
                            <a:srgbClr val="000000"/>
                          </a:solidFill>
                          <a:effectLst/>
                          <a:latin typeface="Arial" panose="020B0604020202020204" pitchFamily="34" charset="0"/>
                          <a:ea typeface="+mn-ea"/>
                          <a:cs typeface="+mn-cs"/>
                        </a:rPr>
                        <a:t>etl_date</a:t>
                      </a:r>
                      <a:endParaRPr lang="en-US" sz="1800" b="0" i="0" u="none" strike="noStrike" kern="1200" dirty="0">
                        <a:solidFill>
                          <a:srgbClr val="000000"/>
                        </a:solidFill>
                        <a:effectLst/>
                        <a:latin typeface="Arial" panose="020B0604020202020204" pitchFamily="34" charset="0"/>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4225548"/>
                  </a:ext>
                </a:extLst>
              </a:tr>
            </a:tbl>
          </a:graphicData>
        </a:graphic>
      </p:graphicFrame>
      <p:graphicFrame>
        <p:nvGraphicFramePr>
          <p:cNvPr id="5" name="Table 4">
            <a:extLst>
              <a:ext uri="{FF2B5EF4-FFF2-40B4-BE49-F238E27FC236}">
                <a16:creationId xmlns:a16="http://schemas.microsoft.com/office/drawing/2014/main" id="{2C83EF99-83DD-4023-9320-316C8684183E}"/>
              </a:ext>
            </a:extLst>
          </p:cNvPr>
          <p:cNvGraphicFramePr>
            <a:graphicFrameLocks noGrp="1"/>
          </p:cNvGraphicFramePr>
          <p:nvPr>
            <p:extLst>
              <p:ext uri="{D42A27DB-BD31-4B8C-83A1-F6EECF244321}">
                <p14:modId xmlns:p14="http://schemas.microsoft.com/office/powerpoint/2010/main" val="2125245112"/>
              </p:ext>
            </p:extLst>
          </p:nvPr>
        </p:nvGraphicFramePr>
        <p:xfrm>
          <a:off x="7192532" y="1880496"/>
          <a:ext cx="1993849" cy="3973830"/>
        </p:xfrm>
        <a:graphic>
          <a:graphicData uri="http://schemas.openxmlformats.org/drawingml/2006/table">
            <a:tbl>
              <a:tblPr firstRow="1" bandRow="1">
                <a:tableStyleId>{5C22544A-7EE6-4342-B048-85BDC9FD1C3A}</a:tableStyleId>
              </a:tblPr>
              <a:tblGrid>
                <a:gridCol w="1993849">
                  <a:extLst>
                    <a:ext uri="{9D8B030D-6E8A-4147-A177-3AD203B41FA5}">
                      <a16:colId xmlns:a16="http://schemas.microsoft.com/office/drawing/2014/main" val="262745756"/>
                    </a:ext>
                  </a:extLst>
                </a:gridCol>
              </a:tblGrid>
              <a:tr h="228254">
                <a:tc>
                  <a:txBody>
                    <a:bodyPr/>
                    <a:lstStyle/>
                    <a:p>
                      <a:pPr marL="0" algn="ctr" defTabSz="914400" rtl="0" eaLnBrk="1" fontAlgn="b" latinLnBrk="0" hangingPunct="1"/>
                      <a:r>
                        <a:rPr lang="en-US" sz="1800" b="1" u="none" strike="noStrike" kern="1200" dirty="0">
                          <a:solidFill>
                            <a:schemeClr val="lt1"/>
                          </a:solidFill>
                          <a:effectLst/>
                          <a:latin typeface="+mn-lt"/>
                          <a:ea typeface="+mn-ea"/>
                          <a:cs typeface="+mn-cs"/>
                        </a:rPr>
                        <a:t>Editions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1213282"/>
                  </a:ext>
                </a:extLst>
              </a:tr>
              <a:tr h="228254">
                <a:tc>
                  <a:txBody>
                    <a:bodyPr/>
                    <a:lstStyle/>
                    <a:p>
                      <a:pPr marL="0" algn="ctr" defTabSz="914400" rtl="0" eaLnBrk="1" fontAlgn="b" latinLnBrk="0" hangingPunct="1"/>
                      <a:r>
                        <a:rPr lang="en-US" sz="1800" b="1" i="0" u="none" strike="noStrike" kern="1200" dirty="0">
                          <a:solidFill>
                            <a:srgbClr val="000000"/>
                          </a:solidFill>
                          <a:effectLst/>
                          <a:latin typeface="Arial" panose="020B0604020202020204" pitchFamily="34" charset="0"/>
                          <a:ea typeface="+mn-ea"/>
                          <a:cs typeface="Arial" panose="020B0604020202020204" pitchFamily="34" charset="0"/>
                        </a:rPr>
                        <a:t>key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9223625"/>
                  </a:ext>
                </a:extLst>
              </a:tr>
              <a:tr h="228254">
                <a:tc>
                  <a:txBody>
                    <a:bodyPr/>
                    <a:lstStyle/>
                    <a:p>
                      <a:pPr marL="0" algn="ctr"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title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8987618"/>
                  </a:ext>
                </a:extLst>
              </a:tr>
              <a:tr h="228254">
                <a:tc>
                  <a:txBody>
                    <a:bodyPr/>
                    <a:lstStyle/>
                    <a:p>
                      <a:pPr marL="0" algn="ctr" defTabSz="914400" rtl="0" eaLnBrk="1" fontAlgn="b" latinLnBrk="0" hangingPunct="1"/>
                      <a:r>
                        <a:rPr lang="en-US" sz="1800" b="1" i="0" u="none" strike="noStrike" kern="1200" dirty="0" err="1">
                          <a:solidFill>
                            <a:srgbClr val="000000"/>
                          </a:solidFill>
                          <a:effectLst/>
                          <a:latin typeface="Arial" panose="020B0604020202020204" pitchFamily="34" charset="0"/>
                          <a:ea typeface="+mn-ea"/>
                          <a:cs typeface="Arial" panose="020B0604020202020204" pitchFamily="34" charset="0"/>
                        </a:rPr>
                        <a:t>works_key</a:t>
                      </a:r>
                      <a:endParaRPr lang="en-US" sz="18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0734560"/>
                  </a:ext>
                </a:extLst>
              </a:tr>
              <a:tr h="228254">
                <a:tc>
                  <a:txBody>
                    <a:bodyPr/>
                    <a:lstStyle/>
                    <a:p>
                      <a:pPr marL="0" algn="ctr" defTabSz="914400" rtl="0" eaLnBrk="1" fontAlgn="b" latinLnBrk="0" hangingPunct="1"/>
                      <a:r>
                        <a:rPr lang="en-US" sz="1800" b="1" i="0" u="none" strike="noStrike" kern="1200" dirty="0" err="1">
                          <a:solidFill>
                            <a:srgbClr val="000000"/>
                          </a:solidFill>
                          <a:effectLst/>
                          <a:latin typeface="Arial" panose="020B0604020202020204" pitchFamily="34" charset="0"/>
                          <a:ea typeface="+mn-ea"/>
                          <a:cs typeface="Arial" panose="020B0604020202020204" pitchFamily="34" charset="0"/>
                        </a:rPr>
                        <a:t>authors_key</a:t>
                      </a:r>
                      <a:endParaRPr lang="en-US" sz="18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577472"/>
                  </a:ext>
                </a:extLst>
              </a:tr>
              <a:tr h="228254">
                <a:tc>
                  <a:txBody>
                    <a:bodyPr/>
                    <a:lstStyle/>
                    <a:p>
                      <a:pPr marL="0" algn="ctr" defTabSz="914400" rtl="0" eaLnBrk="1" fontAlgn="b" latinLnBrk="0" hangingPunct="1"/>
                      <a:r>
                        <a:rPr lang="en-US" sz="1800" b="1" i="0" u="none" strike="noStrike" kern="1200" dirty="0" err="1">
                          <a:solidFill>
                            <a:srgbClr val="000000"/>
                          </a:solidFill>
                          <a:effectLst/>
                          <a:latin typeface="Arial" panose="020B0604020202020204" pitchFamily="34" charset="0"/>
                          <a:ea typeface="+mn-ea"/>
                          <a:cs typeface="Arial" panose="020B0604020202020204" pitchFamily="34" charset="0"/>
                        </a:rPr>
                        <a:t>language_code</a:t>
                      </a:r>
                      <a:endParaRPr lang="en-US" sz="18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61655"/>
                  </a:ext>
                </a:extLst>
              </a:tr>
              <a:tr h="228254">
                <a:tc>
                  <a:txBody>
                    <a:bodyPr/>
                    <a:lstStyle/>
                    <a:p>
                      <a:pPr marL="0" algn="ctr"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created_timestamp</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6262663"/>
                  </a:ext>
                </a:extLst>
              </a:tr>
              <a:tr h="228254">
                <a:tc>
                  <a:txBody>
                    <a:bodyPr/>
                    <a:lstStyle/>
                    <a:p>
                      <a:pPr marL="0" algn="ctr"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publish_date</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6903783"/>
                  </a:ext>
                </a:extLst>
              </a:tr>
              <a:tr h="228254">
                <a:tc>
                  <a:txBody>
                    <a:bodyPr/>
                    <a:lstStyle/>
                    <a:p>
                      <a:pPr marL="0" algn="ctr"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publish_</a:t>
                      </a:r>
                      <a:r>
                        <a:rPr lang="en-US" dirty="0" err="1">
                          <a:solidFill>
                            <a:srgbClr val="000000"/>
                          </a:solidFill>
                          <a:latin typeface="Arial" panose="020B0604020202020204" pitchFamily="34" charset="0"/>
                          <a:cs typeface="Arial" panose="020B0604020202020204" pitchFamily="34" charset="0"/>
                        </a:rPr>
                        <a:t>year</a:t>
                      </a:r>
                      <a:r>
                        <a:rPr lang="en-US" dirty="0">
                          <a:solidFill>
                            <a:srgbClr val="000000"/>
                          </a:solidFill>
                          <a:latin typeface="Arial" panose="020B0604020202020204" pitchFamily="34" charset="0"/>
                          <a:cs typeface="Arial" panose="020B0604020202020204" pitchFamily="34" charset="0"/>
                        </a:rPr>
                        <a:t> </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6451811"/>
                  </a:ext>
                </a:extLst>
              </a:tr>
              <a:tr h="228254">
                <a:tc>
                  <a:txBody>
                    <a:bodyPr/>
                    <a:lstStyle/>
                    <a:p>
                      <a:pPr marL="0" algn="ctr" defTabSz="914400" rtl="0" eaLnBrk="1" fontAlgn="b" latinLnBrk="0" hangingPunct="1"/>
                      <a:r>
                        <a:rPr lang="en-US" sz="1800" b="0" i="0" u="none" strike="noStrike" kern="1200" dirty="0" err="1">
                          <a:solidFill>
                            <a:srgbClr val="000000"/>
                          </a:solidFill>
                          <a:effectLst/>
                          <a:latin typeface="Arial" panose="020B0604020202020204" pitchFamily="34" charset="0"/>
                          <a:ea typeface="+mn-ea"/>
                          <a:cs typeface="Arial" panose="020B0604020202020204" pitchFamily="34" charset="0"/>
                        </a:rPr>
                        <a:t>number_of_pages</a:t>
                      </a:r>
                      <a:endParaRPr lang="en-US" sz="1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10348"/>
                  </a:ext>
                </a:extLst>
              </a:tr>
              <a:tr h="228254">
                <a:tc>
                  <a:txBody>
                    <a:bodyPr/>
                    <a:lstStyle/>
                    <a:p>
                      <a:pPr marL="0" algn="ctr"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subtitle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347554"/>
                  </a:ext>
                </a:extLst>
              </a:tr>
              <a:tr h="228254">
                <a:tc>
                  <a:txBody>
                    <a:bodyPr/>
                    <a:lstStyle/>
                    <a:p>
                      <a:pPr marL="0" algn="ctr" defTabSz="914400" rtl="0" eaLnBrk="1" fontAlgn="b" latinLnBrk="0" hangingPunct="1"/>
                      <a:r>
                        <a:rPr lang="en-US" sz="1800" b="0" i="0" u="none" strike="noStrike" kern="1200" dirty="0">
                          <a:solidFill>
                            <a:srgbClr val="000000"/>
                          </a:solidFill>
                          <a:effectLst/>
                          <a:latin typeface="Arial" panose="020B0604020202020204" pitchFamily="34" charset="0"/>
                          <a:ea typeface="+mn-ea"/>
                          <a:cs typeface="Arial" panose="020B0604020202020204" pitchFamily="34" charset="0"/>
                        </a:rPr>
                        <a:t>genres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5259664"/>
                  </a:ext>
                </a:extLst>
              </a:tr>
              <a:tr h="228254">
                <a:tc>
                  <a:txBody>
                    <a:bodyPr/>
                    <a:lstStyle/>
                    <a:p>
                      <a:pPr marL="0" algn="ctr" defTabSz="914400" rtl="0" eaLnBrk="1" fontAlgn="b" latinLnBrk="0" hangingPunct="1"/>
                      <a:r>
                        <a:rPr lang="en-US" sz="1800" b="1" i="0" u="none" strike="noStrike" kern="1200" dirty="0">
                          <a:solidFill>
                            <a:srgbClr val="000000"/>
                          </a:solidFill>
                          <a:effectLst/>
                          <a:latin typeface="Arial" panose="020B0604020202020204" pitchFamily="34" charset="0"/>
                          <a:ea typeface="+mn-ea"/>
                          <a:cs typeface="Arial" panose="020B0604020202020204" pitchFamily="34" charset="0"/>
                        </a:rPr>
                        <a:t>genre_group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2896154"/>
                  </a:ext>
                </a:extLst>
              </a:tr>
              <a:tr h="22825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b="0" i="0" u="none" strike="noStrike" kern="1200" dirty="0" err="1">
                          <a:solidFill>
                            <a:srgbClr val="000000"/>
                          </a:solidFill>
                          <a:effectLst/>
                          <a:latin typeface="Arial" panose="020B0604020202020204" pitchFamily="34" charset="0"/>
                          <a:ea typeface="+mn-ea"/>
                          <a:cs typeface="+mn-cs"/>
                        </a:rPr>
                        <a:t>etl_date</a:t>
                      </a:r>
                      <a:endParaRPr lang="en-US" sz="1800" b="0" i="0" u="none" strike="noStrike" kern="1200" dirty="0">
                        <a:solidFill>
                          <a:srgbClr val="000000"/>
                        </a:solidFill>
                        <a:effectLst/>
                        <a:latin typeface="Arial" panose="020B0604020202020204" pitchFamily="34" charset="0"/>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710885"/>
                  </a:ext>
                </a:extLst>
              </a:tr>
            </a:tbl>
          </a:graphicData>
        </a:graphic>
      </p:graphicFrame>
      <p:graphicFrame>
        <p:nvGraphicFramePr>
          <p:cNvPr id="6" name="Table 5">
            <a:extLst>
              <a:ext uri="{FF2B5EF4-FFF2-40B4-BE49-F238E27FC236}">
                <a16:creationId xmlns:a16="http://schemas.microsoft.com/office/drawing/2014/main" id="{0C4B1165-A3BC-4F21-925B-0BE673E8C0DD}"/>
              </a:ext>
            </a:extLst>
          </p:cNvPr>
          <p:cNvGraphicFramePr>
            <a:graphicFrameLocks noGrp="1"/>
          </p:cNvGraphicFramePr>
          <p:nvPr>
            <p:extLst>
              <p:ext uri="{D42A27DB-BD31-4B8C-83A1-F6EECF244321}">
                <p14:modId xmlns:p14="http://schemas.microsoft.com/office/powerpoint/2010/main" val="4166611434"/>
              </p:ext>
            </p:extLst>
          </p:nvPr>
        </p:nvGraphicFramePr>
        <p:xfrm>
          <a:off x="10154072" y="1612675"/>
          <a:ext cx="1728305" cy="1703070"/>
        </p:xfrm>
        <a:graphic>
          <a:graphicData uri="http://schemas.openxmlformats.org/drawingml/2006/table">
            <a:tbl>
              <a:tblPr firstRow="1" bandRow="1">
                <a:tableStyleId>{5C22544A-7EE6-4342-B048-85BDC9FD1C3A}</a:tableStyleId>
              </a:tblPr>
              <a:tblGrid>
                <a:gridCol w="1728305">
                  <a:extLst>
                    <a:ext uri="{9D8B030D-6E8A-4147-A177-3AD203B41FA5}">
                      <a16:colId xmlns:a16="http://schemas.microsoft.com/office/drawing/2014/main" val="1229188555"/>
                    </a:ext>
                  </a:extLst>
                </a:gridCol>
              </a:tblGrid>
              <a:tr h="214544">
                <a:tc>
                  <a:txBody>
                    <a:bodyPr/>
                    <a:lstStyle/>
                    <a:p>
                      <a:pPr marL="0" algn="ctr" defTabSz="914400" rtl="0" eaLnBrk="1" fontAlgn="b" latinLnBrk="0" hangingPunct="1"/>
                      <a:r>
                        <a:rPr lang="en-US" sz="1800" b="1" u="none" strike="noStrike" kern="1200" dirty="0">
                          <a:solidFill>
                            <a:schemeClr val="lt1"/>
                          </a:solidFill>
                          <a:effectLst/>
                          <a:latin typeface="+mn-lt"/>
                          <a:ea typeface="+mn-ea"/>
                          <a:cs typeface="+mn-cs"/>
                        </a:rPr>
                        <a:t>Works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2843832"/>
                  </a:ext>
                </a:extLst>
              </a:tr>
              <a:tr h="214544">
                <a:tc>
                  <a:txBody>
                    <a:bodyPr/>
                    <a:lstStyle/>
                    <a:p>
                      <a:pPr algn="ctr" fontAlgn="b"/>
                      <a:r>
                        <a:rPr lang="en-US" sz="1800" b="1" i="0" u="none" strike="noStrike" dirty="0">
                          <a:solidFill>
                            <a:srgbClr val="000000"/>
                          </a:solidFill>
                          <a:effectLst/>
                          <a:latin typeface="Arial" panose="020B0604020202020204" pitchFamily="34" charset="0"/>
                          <a:cs typeface="Arial" panose="020B0604020202020204" pitchFamily="34" charset="0"/>
                        </a:rPr>
                        <a:t>key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5137166"/>
                  </a:ext>
                </a:extLst>
              </a:tr>
              <a:tr h="214544">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title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1398425"/>
                  </a:ext>
                </a:extLst>
              </a:tr>
              <a:tr h="214544">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subtitle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7617065"/>
                  </a:ext>
                </a:extLst>
              </a:tr>
              <a:tr h="21454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authors_key</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1298838"/>
                  </a:ext>
                </a:extLst>
              </a:tr>
              <a:tr h="21454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b="0" i="0" u="none" strike="noStrike" kern="1200" dirty="0" err="1">
                          <a:solidFill>
                            <a:srgbClr val="000000"/>
                          </a:solidFill>
                          <a:effectLst/>
                          <a:latin typeface="Arial" panose="020B0604020202020204" pitchFamily="34" charset="0"/>
                          <a:ea typeface="+mn-ea"/>
                          <a:cs typeface="+mn-cs"/>
                        </a:rPr>
                        <a:t>etl_date</a:t>
                      </a:r>
                      <a:endParaRPr lang="en-US" sz="1800" b="0" i="0" u="none" strike="noStrike" kern="1200" dirty="0">
                        <a:solidFill>
                          <a:srgbClr val="000000"/>
                        </a:solidFill>
                        <a:effectLst/>
                        <a:latin typeface="Arial" panose="020B0604020202020204" pitchFamily="34" charset="0"/>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8951902"/>
                  </a:ext>
                </a:extLst>
              </a:tr>
            </a:tbl>
          </a:graphicData>
        </a:graphic>
      </p:graphicFrame>
      <p:cxnSp>
        <p:nvCxnSpPr>
          <p:cNvPr id="28" name="Connector: Elbow 27">
            <a:extLst>
              <a:ext uri="{FF2B5EF4-FFF2-40B4-BE49-F238E27FC236}">
                <a16:creationId xmlns:a16="http://schemas.microsoft.com/office/drawing/2014/main" id="{561D9BF6-ECCB-4243-85E3-C4762A007684}"/>
              </a:ext>
            </a:extLst>
          </p:cNvPr>
          <p:cNvCxnSpPr/>
          <p:nvPr/>
        </p:nvCxnSpPr>
        <p:spPr>
          <a:xfrm>
            <a:off x="5836091" y="2110154"/>
            <a:ext cx="1356441" cy="102415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3212A30-E6FC-4DA7-97BE-EA0C88177B7B}"/>
              </a:ext>
            </a:extLst>
          </p:cNvPr>
          <p:cNvCxnSpPr/>
          <p:nvPr/>
        </p:nvCxnSpPr>
        <p:spPr>
          <a:xfrm rot="10800000" flipV="1">
            <a:off x="9186381" y="2011984"/>
            <a:ext cx="953623" cy="84569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EA8B2C-48B2-48C9-8624-CC9D7A53B133}"/>
              </a:ext>
            </a:extLst>
          </p:cNvPr>
          <p:cNvSpPr txBox="1"/>
          <p:nvPr/>
        </p:nvSpPr>
        <p:spPr>
          <a:xfrm>
            <a:off x="4107785" y="59838"/>
            <a:ext cx="7920091" cy="646331"/>
          </a:xfrm>
          <a:prstGeom prst="rect">
            <a:avLst/>
          </a:prstGeom>
          <a:noFill/>
        </p:spPr>
        <p:txBody>
          <a:bodyPr wrap="square">
            <a:spAutoFit/>
          </a:bodyPr>
          <a:lstStyle/>
          <a:p>
            <a:pPr algn="l"/>
            <a:r>
              <a:rPr lang="en-US" b="1" i="0" dirty="0">
                <a:solidFill>
                  <a:srgbClr val="172B4D"/>
                </a:solidFill>
                <a:effectLst/>
                <a:latin typeface="-apple-system"/>
              </a:rPr>
              <a:t>Based on  the data analysis done on the first part, following Data model is proposed. </a:t>
            </a:r>
            <a:r>
              <a:rPr lang="en-US" b="1" dirty="0">
                <a:solidFill>
                  <a:srgbClr val="172B4D"/>
                </a:solidFill>
                <a:latin typeface="-apple-system"/>
              </a:rPr>
              <a:t>Column </a:t>
            </a:r>
            <a:r>
              <a:rPr lang="en-US" b="1" dirty="0" err="1">
                <a:solidFill>
                  <a:srgbClr val="172B4D"/>
                </a:solidFill>
                <a:latin typeface="-apple-system"/>
              </a:rPr>
              <a:t>etl_date</a:t>
            </a:r>
            <a:r>
              <a:rPr lang="en-US" b="1" dirty="0">
                <a:solidFill>
                  <a:srgbClr val="172B4D"/>
                </a:solidFill>
                <a:latin typeface="-apple-system"/>
              </a:rPr>
              <a:t> is added in all the tables.</a:t>
            </a:r>
            <a:endParaRPr lang="en-US" b="1" i="0" dirty="0">
              <a:solidFill>
                <a:srgbClr val="172B4D"/>
              </a:solidFill>
              <a:effectLst/>
              <a:latin typeface="-apple-system"/>
            </a:endParaRPr>
          </a:p>
        </p:txBody>
      </p:sp>
    </p:spTree>
    <p:extLst>
      <p:ext uri="{BB962C8B-B14F-4D97-AF65-F5344CB8AC3E}">
        <p14:creationId xmlns:p14="http://schemas.microsoft.com/office/powerpoint/2010/main" val="1730313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C63DA91-FBC6-4D6C-BCDD-28BAA901E2F8}"/>
              </a:ext>
            </a:extLst>
          </p:cNvPr>
          <p:cNvSpPr>
            <a:spLocks noGrp="1"/>
          </p:cNvSpPr>
          <p:nvPr>
            <p:ph type="title"/>
          </p:nvPr>
        </p:nvSpPr>
        <p:spPr>
          <a:xfrm>
            <a:off x="958506" y="800392"/>
            <a:ext cx="10264697" cy="1212102"/>
          </a:xfrm>
        </p:spPr>
        <p:txBody>
          <a:bodyPr>
            <a:noAutofit/>
          </a:bodyPr>
          <a:lstStyle/>
          <a:p>
            <a:r>
              <a:rPr lang="en-US" sz="3200" dirty="0">
                <a:solidFill>
                  <a:srgbClr val="FFFFFF"/>
                </a:solidFill>
              </a:rPr>
              <a:t>DATA PIPELINES</a:t>
            </a:r>
          </a:p>
        </p:txBody>
      </p:sp>
      <p:sp>
        <p:nvSpPr>
          <p:cNvPr id="3" name="TextBox 2">
            <a:extLst>
              <a:ext uri="{FF2B5EF4-FFF2-40B4-BE49-F238E27FC236}">
                <a16:creationId xmlns:a16="http://schemas.microsoft.com/office/drawing/2014/main" id="{DD522D95-BF84-4BAC-A13E-6D83A1BC10DA}"/>
              </a:ext>
            </a:extLst>
          </p:cNvPr>
          <p:cNvSpPr txBox="1"/>
          <p:nvPr/>
        </p:nvSpPr>
        <p:spPr>
          <a:xfrm>
            <a:off x="1222645" y="2341848"/>
            <a:ext cx="7695028" cy="646331"/>
          </a:xfrm>
          <a:prstGeom prst="rect">
            <a:avLst/>
          </a:prstGeom>
          <a:noFill/>
        </p:spPr>
        <p:txBody>
          <a:bodyPr wrap="square" rtlCol="0">
            <a:spAutoFit/>
          </a:bodyPr>
          <a:lstStyle/>
          <a:p>
            <a:r>
              <a:rPr lang="en-US" b="1" dirty="0"/>
              <a:t>Source</a:t>
            </a:r>
            <a:r>
              <a:rPr lang="en-US" dirty="0"/>
              <a:t>: JSON data dump                            </a:t>
            </a:r>
          </a:p>
          <a:p>
            <a:r>
              <a:rPr lang="en-US" b="1" dirty="0"/>
              <a:t>Target </a:t>
            </a:r>
            <a:r>
              <a:rPr lang="en-US" dirty="0"/>
              <a:t>: RDBMS Tables</a:t>
            </a:r>
          </a:p>
        </p:txBody>
      </p:sp>
      <p:sp>
        <p:nvSpPr>
          <p:cNvPr id="4" name="TextBox 3">
            <a:extLst>
              <a:ext uri="{FF2B5EF4-FFF2-40B4-BE49-F238E27FC236}">
                <a16:creationId xmlns:a16="http://schemas.microsoft.com/office/drawing/2014/main" id="{008FC3CE-D0E6-41E7-93DB-D1533EE3B8D0}"/>
              </a:ext>
            </a:extLst>
          </p:cNvPr>
          <p:cNvSpPr txBox="1"/>
          <p:nvPr/>
        </p:nvSpPr>
        <p:spPr>
          <a:xfrm>
            <a:off x="1119322" y="3214929"/>
            <a:ext cx="10907862" cy="3416320"/>
          </a:xfrm>
          <a:prstGeom prst="rect">
            <a:avLst/>
          </a:prstGeom>
          <a:noFill/>
        </p:spPr>
        <p:txBody>
          <a:bodyPr wrap="square" rtlCol="0">
            <a:spAutoFit/>
          </a:bodyPr>
          <a:lstStyle/>
          <a:p>
            <a:r>
              <a:rPr lang="en-US" dirty="0"/>
              <a:t>Based on our case study, 3 pipelines are proposed</a:t>
            </a:r>
          </a:p>
          <a:p>
            <a:endParaRPr lang="en-US" dirty="0"/>
          </a:p>
          <a:p>
            <a:r>
              <a:rPr lang="en-US" b="1" dirty="0"/>
              <a:t>Data collection pipeline </a:t>
            </a:r>
          </a:p>
          <a:p>
            <a:pPr marL="285750" indent="-285750">
              <a:buFont typeface="Arial" panose="020B0604020202020204" pitchFamily="34" charset="0"/>
              <a:buChar char="•"/>
            </a:pPr>
            <a:r>
              <a:rPr lang="en-US" dirty="0"/>
              <a:t> Extract data from the web and store in local bucket.</a:t>
            </a:r>
          </a:p>
          <a:p>
            <a:pPr marL="285750" indent="-285750">
              <a:buFont typeface="Arial" panose="020B0604020202020204" pitchFamily="34" charset="0"/>
              <a:buChar char="•"/>
            </a:pPr>
            <a:endParaRPr lang="en-US" dirty="0"/>
          </a:p>
          <a:p>
            <a:r>
              <a:rPr lang="en-US" b="1" dirty="0"/>
              <a:t>Data preparation pipeline         </a:t>
            </a:r>
          </a:p>
          <a:p>
            <a:pPr marL="285750" indent="-285750">
              <a:buFont typeface="Arial" panose="020B0604020202020204" pitchFamily="34" charset="0"/>
              <a:buChar char="•"/>
            </a:pPr>
            <a:r>
              <a:rPr lang="en-US" dirty="0"/>
              <a:t>Read the latest data from dump. </a:t>
            </a:r>
          </a:p>
          <a:p>
            <a:pPr marL="285750" indent="-285750">
              <a:buFont typeface="Arial" panose="020B0604020202020204" pitchFamily="34" charset="0"/>
              <a:buChar char="•"/>
            </a:pPr>
            <a:r>
              <a:rPr lang="en-US" dirty="0"/>
              <a:t>Cleanse the data and load in staging data table.</a:t>
            </a:r>
          </a:p>
          <a:p>
            <a:pPr marL="285750" indent="-285750">
              <a:buFont typeface="Arial" panose="020B0604020202020204" pitchFamily="34" charset="0"/>
              <a:buChar char="•"/>
            </a:pPr>
            <a:endParaRPr lang="en-US" dirty="0"/>
          </a:p>
          <a:p>
            <a:r>
              <a:rPr lang="en-US" b="1" dirty="0"/>
              <a:t>Final Data load pipeline  </a:t>
            </a:r>
          </a:p>
          <a:p>
            <a:pPr marL="285750" indent="-285750">
              <a:buFont typeface="Arial" panose="020B0604020202020204" pitchFamily="34" charset="0"/>
              <a:buChar char="•"/>
            </a:pPr>
            <a:r>
              <a:rPr lang="en-US" dirty="0"/>
              <a:t>Compare the delta records and delete them if exists from Target table. </a:t>
            </a:r>
          </a:p>
          <a:p>
            <a:pPr marL="285750" indent="-285750">
              <a:buFont typeface="Arial" panose="020B0604020202020204" pitchFamily="34" charset="0"/>
              <a:buChar char="•"/>
            </a:pPr>
            <a:r>
              <a:rPr lang="en-US" dirty="0"/>
              <a:t>Load the data from staging to target table.</a:t>
            </a:r>
          </a:p>
        </p:txBody>
      </p:sp>
    </p:spTree>
    <p:extLst>
      <p:ext uri="{BB962C8B-B14F-4D97-AF65-F5344CB8AC3E}">
        <p14:creationId xmlns:p14="http://schemas.microsoft.com/office/powerpoint/2010/main" val="2377758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7">
            <a:extLst>
              <a:ext uri="{FF2B5EF4-FFF2-40B4-BE49-F238E27FC236}">
                <a16:creationId xmlns:a16="http://schemas.microsoft.com/office/drawing/2014/main" id="{B0837A44-152E-4FBE-B159-6657FEC6AB92}"/>
              </a:ext>
            </a:extLst>
          </p:cNvPr>
          <p:cNvSpPr/>
          <p:nvPr/>
        </p:nvSpPr>
        <p:spPr>
          <a:xfrm>
            <a:off x="1252840" y="1411458"/>
            <a:ext cx="1237956" cy="75965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source</a:t>
            </a:r>
          </a:p>
        </p:txBody>
      </p:sp>
      <p:sp>
        <p:nvSpPr>
          <p:cNvPr id="11" name="Action Button: Document 10">
            <a:hlinkClick r:id="" action="ppaction://noaction" highlightClick="1"/>
            <a:extLst>
              <a:ext uri="{FF2B5EF4-FFF2-40B4-BE49-F238E27FC236}">
                <a16:creationId xmlns:a16="http://schemas.microsoft.com/office/drawing/2014/main" id="{06246B9F-1CB5-405A-ACE2-C3EBFB89C7A7}"/>
              </a:ext>
            </a:extLst>
          </p:cNvPr>
          <p:cNvSpPr/>
          <p:nvPr/>
        </p:nvSpPr>
        <p:spPr>
          <a:xfrm>
            <a:off x="4187769" y="1411458"/>
            <a:ext cx="886265" cy="759656"/>
          </a:xfrm>
          <a:prstGeom prst="actionButtonDocumen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Arrow: Right 11">
            <a:extLst>
              <a:ext uri="{FF2B5EF4-FFF2-40B4-BE49-F238E27FC236}">
                <a16:creationId xmlns:a16="http://schemas.microsoft.com/office/drawing/2014/main" id="{9F32FE05-BA0C-4B93-AFD7-A1B4841F71A9}"/>
              </a:ext>
            </a:extLst>
          </p:cNvPr>
          <p:cNvSpPr/>
          <p:nvPr/>
        </p:nvSpPr>
        <p:spPr>
          <a:xfrm>
            <a:off x="2490796" y="1724463"/>
            <a:ext cx="1696973" cy="105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94066748-C2C5-416E-A118-E37D2C58B06C}"/>
              </a:ext>
            </a:extLst>
          </p:cNvPr>
          <p:cNvSpPr/>
          <p:nvPr/>
        </p:nvSpPr>
        <p:spPr>
          <a:xfrm>
            <a:off x="6799143" y="1397391"/>
            <a:ext cx="1083212" cy="75965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Staging</a:t>
            </a:r>
          </a:p>
        </p:txBody>
      </p:sp>
      <p:sp>
        <p:nvSpPr>
          <p:cNvPr id="23" name="Flowchart: Magnetic Disk 22">
            <a:extLst>
              <a:ext uri="{FF2B5EF4-FFF2-40B4-BE49-F238E27FC236}">
                <a16:creationId xmlns:a16="http://schemas.microsoft.com/office/drawing/2014/main" id="{F262B479-9262-406F-ACDD-4E7517DBC2EB}"/>
              </a:ext>
            </a:extLst>
          </p:cNvPr>
          <p:cNvSpPr/>
          <p:nvPr/>
        </p:nvSpPr>
        <p:spPr>
          <a:xfrm>
            <a:off x="9607464" y="1411458"/>
            <a:ext cx="1083212" cy="75965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Target</a:t>
            </a:r>
          </a:p>
        </p:txBody>
      </p:sp>
      <p:sp>
        <p:nvSpPr>
          <p:cNvPr id="28" name="Arrow: Right 27">
            <a:extLst>
              <a:ext uri="{FF2B5EF4-FFF2-40B4-BE49-F238E27FC236}">
                <a16:creationId xmlns:a16="http://schemas.microsoft.com/office/drawing/2014/main" id="{EE9BA207-F38A-414B-A0EB-C02D63D43966}"/>
              </a:ext>
            </a:extLst>
          </p:cNvPr>
          <p:cNvSpPr/>
          <p:nvPr/>
        </p:nvSpPr>
        <p:spPr>
          <a:xfrm>
            <a:off x="5097277" y="1724462"/>
            <a:ext cx="1696973" cy="105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C8A5E99D-5CDA-4A81-BFF3-2B93F2AD68E5}"/>
              </a:ext>
            </a:extLst>
          </p:cNvPr>
          <p:cNvSpPr/>
          <p:nvPr/>
        </p:nvSpPr>
        <p:spPr>
          <a:xfrm>
            <a:off x="7896423" y="1722702"/>
            <a:ext cx="1696973" cy="105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15">
            <a:extLst>
              <a:ext uri="{FF2B5EF4-FFF2-40B4-BE49-F238E27FC236}">
                <a16:creationId xmlns:a16="http://schemas.microsoft.com/office/drawing/2014/main" id="{16B1F435-1F79-4831-BC5B-FFE94A8A1E4E}"/>
              </a:ext>
            </a:extLst>
          </p:cNvPr>
          <p:cNvSpPr/>
          <p:nvPr/>
        </p:nvSpPr>
        <p:spPr>
          <a:xfrm>
            <a:off x="4338089" y="3254326"/>
            <a:ext cx="585624" cy="534572"/>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CDC</a:t>
            </a:r>
            <a:endParaRPr lang="en-US" dirty="0"/>
          </a:p>
        </p:txBody>
      </p:sp>
      <p:sp>
        <p:nvSpPr>
          <p:cNvPr id="17" name="Arrow: Up 16">
            <a:extLst>
              <a:ext uri="{FF2B5EF4-FFF2-40B4-BE49-F238E27FC236}">
                <a16:creationId xmlns:a16="http://schemas.microsoft.com/office/drawing/2014/main" id="{1C78B241-9584-452F-94B4-C704DEAFC519}"/>
              </a:ext>
            </a:extLst>
          </p:cNvPr>
          <p:cNvSpPr/>
          <p:nvPr/>
        </p:nvSpPr>
        <p:spPr>
          <a:xfrm>
            <a:off x="4630901" y="2171113"/>
            <a:ext cx="45719" cy="10832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Connector: Elbow 20">
            <a:extLst>
              <a:ext uri="{FF2B5EF4-FFF2-40B4-BE49-F238E27FC236}">
                <a16:creationId xmlns:a16="http://schemas.microsoft.com/office/drawing/2014/main" id="{723335A1-0395-4EC0-8E94-A21924A1D1FB}"/>
              </a:ext>
            </a:extLst>
          </p:cNvPr>
          <p:cNvCxnSpPr>
            <a:cxnSpLocks/>
          </p:cNvCxnSpPr>
          <p:nvPr/>
        </p:nvCxnSpPr>
        <p:spPr>
          <a:xfrm rot="5400000" flipH="1">
            <a:off x="8737876" y="759919"/>
            <a:ext cx="14067" cy="2808321"/>
          </a:xfrm>
          <a:prstGeom prst="bentConnector3">
            <a:avLst>
              <a:gd name="adj1" fmla="val -6725329"/>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36" name="TextBox 35">
            <a:extLst>
              <a:ext uri="{FF2B5EF4-FFF2-40B4-BE49-F238E27FC236}">
                <a16:creationId xmlns:a16="http://schemas.microsoft.com/office/drawing/2014/main" id="{150D8D94-1180-428B-B23D-D6A27E6DE090}"/>
              </a:ext>
            </a:extLst>
          </p:cNvPr>
          <p:cNvSpPr txBox="1"/>
          <p:nvPr/>
        </p:nvSpPr>
        <p:spPr>
          <a:xfrm>
            <a:off x="4035852" y="1148180"/>
            <a:ext cx="1550422" cy="338554"/>
          </a:xfrm>
          <a:prstGeom prst="rect">
            <a:avLst/>
          </a:prstGeom>
          <a:noFill/>
        </p:spPr>
        <p:txBody>
          <a:bodyPr wrap="square" rtlCol="0">
            <a:spAutoFit/>
          </a:bodyPr>
          <a:lstStyle/>
          <a:p>
            <a:r>
              <a:rPr lang="en-US" sz="1600" dirty="0"/>
              <a:t>Local bucket</a:t>
            </a:r>
          </a:p>
        </p:txBody>
      </p:sp>
      <p:sp>
        <p:nvSpPr>
          <p:cNvPr id="37" name="TextBox 36">
            <a:extLst>
              <a:ext uri="{FF2B5EF4-FFF2-40B4-BE49-F238E27FC236}">
                <a16:creationId xmlns:a16="http://schemas.microsoft.com/office/drawing/2014/main" id="{1CCC6921-A09F-4ACB-A606-63481BA5988F}"/>
              </a:ext>
            </a:extLst>
          </p:cNvPr>
          <p:cNvSpPr txBox="1"/>
          <p:nvPr/>
        </p:nvSpPr>
        <p:spPr>
          <a:xfrm>
            <a:off x="477078" y="304800"/>
            <a:ext cx="3861011" cy="461665"/>
          </a:xfrm>
          <a:prstGeom prst="rect">
            <a:avLst/>
          </a:prstGeom>
          <a:noFill/>
        </p:spPr>
        <p:txBody>
          <a:bodyPr wrap="square" rtlCol="0">
            <a:spAutoFit/>
          </a:bodyPr>
          <a:lstStyle/>
          <a:p>
            <a:r>
              <a:rPr lang="en-US" sz="2400" b="1" dirty="0"/>
              <a:t>DATA FLOW DIAGRAM</a:t>
            </a:r>
          </a:p>
        </p:txBody>
      </p:sp>
      <p:sp>
        <p:nvSpPr>
          <p:cNvPr id="38" name="Flowchart: Connector 37">
            <a:extLst>
              <a:ext uri="{FF2B5EF4-FFF2-40B4-BE49-F238E27FC236}">
                <a16:creationId xmlns:a16="http://schemas.microsoft.com/office/drawing/2014/main" id="{49E1022B-73B9-4991-9A48-165489A5E954}"/>
              </a:ext>
            </a:extLst>
          </p:cNvPr>
          <p:cNvSpPr/>
          <p:nvPr/>
        </p:nvSpPr>
        <p:spPr>
          <a:xfrm>
            <a:off x="3034748" y="1397391"/>
            <a:ext cx="266756" cy="21980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41" name="Flowchart: Connector 40">
            <a:extLst>
              <a:ext uri="{FF2B5EF4-FFF2-40B4-BE49-F238E27FC236}">
                <a16:creationId xmlns:a16="http://schemas.microsoft.com/office/drawing/2014/main" id="{9F5BE837-A436-478F-B607-5F5670B7D238}"/>
              </a:ext>
            </a:extLst>
          </p:cNvPr>
          <p:cNvSpPr/>
          <p:nvPr/>
        </p:nvSpPr>
        <p:spPr>
          <a:xfrm>
            <a:off x="4705205" y="2664364"/>
            <a:ext cx="266756" cy="21980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42" name="Flowchart: Connector 41">
            <a:extLst>
              <a:ext uri="{FF2B5EF4-FFF2-40B4-BE49-F238E27FC236}">
                <a16:creationId xmlns:a16="http://schemas.microsoft.com/office/drawing/2014/main" id="{9489522A-C46C-4DF1-BA3B-DEEF83967BCF}"/>
              </a:ext>
            </a:extLst>
          </p:cNvPr>
          <p:cNvSpPr/>
          <p:nvPr/>
        </p:nvSpPr>
        <p:spPr>
          <a:xfrm>
            <a:off x="5781499" y="1385796"/>
            <a:ext cx="266756" cy="21980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43" name="Flowchart: Connector 42">
            <a:extLst>
              <a:ext uri="{FF2B5EF4-FFF2-40B4-BE49-F238E27FC236}">
                <a16:creationId xmlns:a16="http://schemas.microsoft.com/office/drawing/2014/main" id="{4B9CBBAA-FDFD-426B-8994-5E6F18991804}"/>
              </a:ext>
            </a:extLst>
          </p:cNvPr>
          <p:cNvSpPr/>
          <p:nvPr/>
        </p:nvSpPr>
        <p:spPr>
          <a:xfrm>
            <a:off x="8776677" y="3254326"/>
            <a:ext cx="266756" cy="21980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44" name="Flowchart: Connector 43">
            <a:extLst>
              <a:ext uri="{FF2B5EF4-FFF2-40B4-BE49-F238E27FC236}">
                <a16:creationId xmlns:a16="http://schemas.microsoft.com/office/drawing/2014/main" id="{3FD63524-0557-45C2-A303-FB49E5ABA744}"/>
              </a:ext>
            </a:extLst>
          </p:cNvPr>
          <p:cNvSpPr/>
          <p:nvPr/>
        </p:nvSpPr>
        <p:spPr>
          <a:xfrm>
            <a:off x="8523244" y="1411458"/>
            <a:ext cx="266756" cy="21980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39" name="TextBox 38">
            <a:extLst>
              <a:ext uri="{FF2B5EF4-FFF2-40B4-BE49-F238E27FC236}">
                <a16:creationId xmlns:a16="http://schemas.microsoft.com/office/drawing/2014/main" id="{1803939D-B3BD-4779-9E45-6507C5C40F56}"/>
              </a:ext>
            </a:extLst>
          </p:cNvPr>
          <p:cNvSpPr txBox="1"/>
          <p:nvPr/>
        </p:nvSpPr>
        <p:spPr>
          <a:xfrm>
            <a:off x="1222751" y="4517117"/>
            <a:ext cx="9117496" cy="1477328"/>
          </a:xfrm>
          <a:prstGeom prst="rect">
            <a:avLst/>
          </a:prstGeom>
          <a:noFill/>
        </p:spPr>
        <p:txBody>
          <a:bodyPr wrap="square" rtlCol="0">
            <a:spAutoFit/>
          </a:bodyPr>
          <a:lstStyle/>
          <a:p>
            <a:r>
              <a:rPr lang="en-US" dirty="0"/>
              <a:t>1) Extract data from the web and store in local bucket.</a:t>
            </a:r>
          </a:p>
          <a:p>
            <a:r>
              <a:rPr lang="en-US" dirty="0"/>
              <a:t>2) Get the CDC to extract the latest data available.</a:t>
            </a:r>
          </a:p>
          <a:p>
            <a:r>
              <a:rPr lang="en-US" dirty="0"/>
              <a:t>3) Cleanse the data and load in staging data table.</a:t>
            </a:r>
          </a:p>
          <a:p>
            <a:r>
              <a:rPr lang="en-US" dirty="0"/>
              <a:t>4) Compare the delta records and delete them if exists from Target table. </a:t>
            </a:r>
          </a:p>
          <a:p>
            <a:r>
              <a:rPr lang="en-US" dirty="0"/>
              <a:t>5) Load the data from staging to target table.</a:t>
            </a:r>
          </a:p>
        </p:txBody>
      </p:sp>
    </p:spTree>
    <p:extLst>
      <p:ext uri="{BB962C8B-B14F-4D97-AF65-F5344CB8AC3E}">
        <p14:creationId xmlns:p14="http://schemas.microsoft.com/office/powerpoint/2010/main" val="3039371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1EDC86-8904-4241-A6C6-D0BBD69E4894}"/>
              </a:ext>
            </a:extLst>
          </p:cNvPr>
          <p:cNvSpPr txBox="1"/>
          <p:nvPr/>
        </p:nvSpPr>
        <p:spPr>
          <a:xfrm>
            <a:off x="477078" y="304800"/>
            <a:ext cx="6268279" cy="461665"/>
          </a:xfrm>
          <a:prstGeom prst="rect">
            <a:avLst/>
          </a:prstGeom>
          <a:noFill/>
        </p:spPr>
        <p:txBody>
          <a:bodyPr wrap="square" rtlCol="0">
            <a:spAutoFit/>
          </a:bodyPr>
          <a:lstStyle/>
          <a:p>
            <a:r>
              <a:rPr lang="en-US" sz="2400" b="1" dirty="0"/>
              <a:t>DEVELOPMENT, TESTING AND DEPLOYMENT</a:t>
            </a:r>
          </a:p>
        </p:txBody>
      </p:sp>
      <p:sp>
        <p:nvSpPr>
          <p:cNvPr id="4" name="Smiley Face 3">
            <a:extLst>
              <a:ext uri="{FF2B5EF4-FFF2-40B4-BE49-F238E27FC236}">
                <a16:creationId xmlns:a16="http://schemas.microsoft.com/office/drawing/2014/main" id="{C50E3D86-60AC-4FFC-A5E2-FEA0815B7886}"/>
              </a:ext>
            </a:extLst>
          </p:cNvPr>
          <p:cNvSpPr/>
          <p:nvPr/>
        </p:nvSpPr>
        <p:spPr>
          <a:xfrm>
            <a:off x="198579" y="2855844"/>
            <a:ext cx="477078" cy="490330"/>
          </a:xfrm>
          <a:prstGeom prst="smileyFace">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6386" name="Picture 2" descr="Bitbucket Reviews 2021: Details, Pricing, &amp; Features | G2">
            <a:extLst>
              <a:ext uri="{FF2B5EF4-FFF2-40B4-BE49-F238E27FC236}">
                <a16:creationId xmlns:a16="http://schemas.microsoft.com/office/drawing/2014/main" id="{17DA10C2-860E-46D8-BDA2-B269C0C9D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196" y="2855844"/>
            <a:ext cx="932530" cy="49033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72AA8FEA-5B95-46B2-9E6C-6FF7B2F38ED9}"/>
              </a:ext>
            </a:extLst>
          </p:cNvPr>
          <p:cNvCxnSpPr>
            <a:cxnSpLocks/>
            <a:stCxn id="4" idx="6"/>
          </p:cNvCxnSpPr>
          <p:nvPr/>
        </p:nvCxnSpPr>
        <p:spPr>
          <a:xfrm>
            <a:off x="675657" y="3101009"/>
            <a:ext cx="80507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05D525F9-DBA2-43C9-812B-52320B9CC263}"/>
              </a:ext>
            </a:extLst>
          </p:cNvPr>
          <p:cNvSpPr txBox="1"/>
          <p:nvPr/>
        </p:nvSpPr>
        <p:spPr>
          <a:xfrm>
            <a:off x="1089326" y="3328793"/>
            <a:ext cx="1710857" cy="276999"/>
          </a:xfrm>
          <a:prstGeom prst="rect">
            <a:avLst/>
          </a:prstGeom>
          <a:noFill/>
        </p:spPr>
        <p:txBody>
          <a:bodyPr wrap="square" rtlCol="0">
            <a:spAutoFit/>
          </a:bodyPr>
          <a:lstStyle/>
          <a:p>
            <a:r>
              <a:rPr lang="en-US" sz="1200" dirty="0"/>
              <a:t>Feature-branch</a:t>
            </a:r>
          </a:p>
        </p:txBody>
      </p:sp>
      <p:sp>
        <p:nvSpPr>
          <p:cNvPr id="18" name="TextBox 17">
            <a:extLst>
              <a:ext uri="{FF2B5EF4-FFF2-40B4-BE49-F238E27FC236}">
                <a16:creationId xmlns:a16="http://schemas.microsoft.com/office/drawing/2014/main" id="{7B3F883F-F102-435E-8482-1B7882B315E4}"/>
              </a:ext>
            </a:extLst>
          </p:cNvPr>
          <p:cNvSpPr txBox="1"/>
          <p:nvPr/>
        </p:nvSpPr>
        <p:spPr>
          <a:xfrm>
            <a:off x="2802210" y="3324806"/>
            <a:ext cx="1710857" cy="461665"/>
          </a:xfrm>
          <a:prstGeom prst="rect">
            <a:avLst/>
          </a:prstGeom>
          <a:noFill/>
        </p:spPr>
        <p:txBody>
          <a:bodyPr wrap="square" rtlCol="0">
            <a:spAutoFit/>
          </a:bodyPr>
          <a:lstStyle/>
          <a:p>
            <a:r>
              <a:rPr lang="en-US" sz="1200" dirty="0"/>
              <a:t>Pull request to</a:t>
            </a:r>
          </a:p>
          <a:p>
            <a:r>
              <a:rPr lang="en-US" sz="1200" dirty="0"/>
              <a:t> Dev branch</a:t>
            </a:r>
          </a:p>
        </p:txBody>
      </p:sp>
      <p:cxnSp>
        <p:nvCxnSpPr>
          <p:cNvPr id="31" name="Connector: Elbow 30">
            <a:extLst>
              <a:ext uri="{FF2B5EF4-FFF2-40B4-BE49-F238E27FC236}">
                <a16:creationId xmlns:a16="http://schemas.microsoft.com/office/drawing/2014/main" id="{77851F58-284D-4B39-8329-2EADE78B0878}"/>
              </a:ext>
            </a:extLst>
          </p:cNvPr>
          <p:cNvCxnSpPr>
            <a:cxnSpLocks/>
          </p:cNvCxnSpPr>
          <p:nvPr/>
        </p:nvCxnSpPr>
        <p:spPr>
          <a:xfrm rot="16200000" flipH="1" flipV="1">
            <a:off x="2537863" y="1991389"/>
            <a:ext cx="18054" cy="1710857"/>
          </a:xfrm>
          <a:prstGeom prst="bentConnector3">
            <a:avLst>
              <a:gd name="adj1" fmla="val -126620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9CDA64C-7DC2-45E3-A990-6435B199E9F4}"/>
              </a:ext>
            </a:extLst>
          </p:cNvPr>
          <p:cNvSpPr txBox="1"/>
          <p:nvPr/>
        </p:nvSpPr>
        <p:spPr>
          <a:xfrm>
            <a:off x="159025" y="638291"/>
            <a:ext cx="3571461" cy="2031325"/>
          </a:xfrm>
          <a:prstGeom prst="rect">
            <a:avLst/>
          </a:prstGeom>
          <a:noFill/>
        </p:spPr>
        <p:txBody>
          <a:bodyPr wrap="square" rtlCol="0">
            <a:spAutoFit/>
          </a:bodyPr>
          <a:lstStyle/>
          <a:p>
            <a:endParaRPr lang="en-US" b="1" dirty="0"/>
          </a:p>
          <a:p>
            <a:pPr marL="285750" indent="-285750">
              <a:buFont typeface="Arial" panose="020B0604020202020204" pitchFamily="34" charset="0"/>
              <a:buChar char="•"/>
            </a:pPr>
            <a:r>
              <a:rPr lang="en-US" b="1" dirty="0"/>
              <a:t>Development</a:t>
            </a:r>
          </a:p>
          <a:p>
            <a:pPr marL="285750" indent="-285750">
              <a:buFont typeface="Arial" panose="020B0604020202020204" pitchFamily="34" charset="0"/>
              <a:buChar char="•"/>
            </a:pPr>
            <a:r>
              <a:rPr lang="en-US" b="1" dirty="0"/>
              <a:t>SIT</a:t>
            </a:r>
          </a:p>
          <a:p>
            <a:pPr marL="285750" indent="-285750">
              <a:buFont typeface="Arial" panose="020B0604020202020204" pitchFamily="34" charset="0"/>
              <a:buChar char="•"/>
            </a:pPr>
            <a:r>
              <a:rPr lang="en-US" b="1" dirty="0"/>
              <a:t>UAT</a:t>
            </a:r>
          </a:p>
          <a:p>
            <a:pPr marL="285750" indent="-285750">
              <a:buFont typeface="Arial" panose="020B0604020202020204" pitchFamily="34" charset="0"/>
              <a:buChar char="•"/>
            </a:pPr>
            <a:r>
              <a:rPr lang="en-US" b="1" dirty="0"/>
              <a:t>Production</a:t>
            </a:r>
          </a:p>
          <a:p>
            <a:pPr marL="285750" indent="-285750">
              <a:buFont typeface="Arial" panose="020B0604020202020204" pitchFamily="34" charset="0"/>
              <a:buChar char="•"/>
            </a:pPr>
            <a:endParaRPr lang="en-US" b="1" dirty="0"/>
          </a:p>
          <a:p>
            <a:endParaRPr lang="en-US" b="1" dirty="0"/>
          </a:p>
        </p:txBody>
      </p:sp>
      <p:sp>
        <p:nvSpPr>
          <p:cNvPr id="34" name="TextBox 33">
            <a:extLst>
              <a:ext uri="{FF2B5EF4-FFF2-40B4-BE49-F238E27FC236}">
                <a16:creationId xmlns:a16="http://schemas.microsoft.com/office/drawing/2014/main" id="{1F92FA2C-5C61-4F2D-88BD-892980D25C8C}"/>
              </a:ext>
            </a:extLst>
          </p:cNvPr>
          <p:cNvSpPr txBox="1"/>
          <p:nvPr/>
        </p:nvSpPr>
        <p:spPr>
          <a:xfrm>
            <a:off x="2035455" y="2353044"/>
            <a:ext cx="1710857" cy="276999"/>
          </a:xfrm>
          <a:prstGeom prst="rect">
            <a:avLst/>
          </a:prstGeom>
          <a:noFill/>
        </p:spPr>
        <p:txBody>
          <a:bodyPr wrap="square" rtlCol="0">
            <a:spAutoFit/>
          </a:bodyPr>
          <a:lstStyle/>
          <a:p>
            <a:r>
              <a:rPr lang="en-US" sz="1200" dirty="0"/>
              <a:t>Reject</a:t>
            </a:r>
          </a:p>
        </p:txBody>
      </p:sp>
      <p:pic>
        <p:nvPicPr>
          <p:cNvPr id="38" name="Picture 2" descr="Bitbucket Reviews 2021: Details, Pricing, &amp; Features | G2">
            <a:extLst>
              <a:ext uri="{FF2B5EF4-FFF2-40B4-BE49-F238E27FC236}">
                <a16:creationId xmlns:a16="http://schemas.microsoft.com/office/drawing/2014/main" id="{6B82C987-1457-4B06-960D-DBACCF04A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073" y="2790729"/>
            <a:ext cx="932530" cy="49033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7ABC5A0C-67B9-4E8A-A917-FDA4BE0D1F61}"/>
              </a:ext>
            </a:extLst>
          </p:cNvPr>
          <p:cNvSpPr txBox="1"/>
          <p:nvPr/>
        </p:nvSpPr>
        <p:spPr>
          <a:xfrm>
            <a:off x="4835901" y="3278639"/>
            <a:ext cx="1710857" cy="276999"/>
          </a:xfrm>
          <a:prstGeom prst="rect">
            <a:avLst/>
          </a:prstGeom>
          <a:noFill/>
        </p:spPr>
        <p:txBody>
          <a:bodyPr wrap="square" rtlCol="0">
            <a:spAutoFit/>
          </a:bodyPr>
          <a:lstStyle/>
          <a:p>
            <a:r>
              <a:rPr lang="en-US" sz="1200" dirty="0"/>
              <a:t>Develop Branch</a:t>
            </a:r>
          </a:p>
        </p:txBody>
      </p:sp>
      <p:sp>
        <p:nvSpPr>
          <p:cNvPr id="41" name="TextBox 40">
            <a:extLst>
              <a:ext uri="{FF2B5EF4-FFF2-40B4-BE49-F238E27FC236}">
                <a16:creationId xmlns:a16="http://schemas.microsoft.com/office/drawing/2014/main" id="{AFCF67BD-6B8E-4F07-A973-4D2EE4166ABA}"/>
              </a:ext>
            </a:extLst>
          </p:cNvPr>
          <p:cNvSpPr txBox="1"/>
          <p:nvPr/>
        </p:nvSpPr>
        <p:spPr>
          <a:xfrm>
            <a:off x="6017035" y="2455678"/>
            <a:ext cx="1710857" cy="276999"/>
          </a:xfrm>
          <a:prstGeom prst="rect">
            <a:avLst/>
          </a:prstGeom>
          <a:noFill/>
        </p:spPr>
        <p:txBody>
          <a:bodyPr wrap="square" rtlCol="0">
            <a:spAutoFit/>
          </a:bodyPr>
          <a:lstStyle/>
          <a:p>
            <a:r>
              <a:rPr lang="en-US" sz="1200" dirty="0"/>
              <a:t>Run changes in dev</a:t>
            </a:r>
          </a:p>
        </p:txBody>
      </p:sp>
      <p:sp>
        <p:nvSpPr>
          <p:cNvPr id="43" name="TextBox 42">
            <a:extLst>
              <a:ext uri="{FF2B5EF4-FFF2-40B4-BE49-F238E27FC236}">
                <a16:creationId xmlns:a16="http://schemas.microsoft.com/office/drawing/2014/main" id="{4A77AEA3-EB51-4704-B03F-5B867EECA9CF}"/>
              </a:ext>
            </a:extLst>
          </p:cNvPr>
          <p:cNvSpPr txBox="1"/>
          <p:nvPr/>
        </p:nvSpPr>
        <p:spPr>
          <a:xfrm>
            <a:off x="7350010" y="3426085"/>
            <a:ext cx="1710857" cy="461665"/>
          </a:xfrm>
          <a:prstGeom prst="rect">
            <a:avLst/>
          </a:prstGeom>
          <a:noFill/>
        </p:spPr>
        <p:txBody>
          <a:bodyPr wrap="square" rtlCol="0">
            <a:spAutoFit/>
          </a:bodyPr>
          <a:lstStyle/>
          <a:p>
            <a:r>
              <a:rPr lang="en-US" sz="1200" dirty="0"/>
              <a:t>Pull request to</a:t>
            </a:r>
          </a:p>
          <a:p>
            <a:r>
              <a:rPr lang="en-US" sz="1200" dirty="0"/>
              <a:t> sit/release branch</a:t>
            </a:r>
          </a:p>
        </p:txBody>
      </p:sp>
      <p:cxnSp>
        <p:nvCxnSpPr>
          <p:cNvPr id="46" name="Straight Arrow Connector 45">
            <a:extLst>
              <a:ext uri="{FF2B5EF4-FFF2-40B4-BE49-F238E27FC236}">
                <a16:creationId xmlns:a16="http://schemas.microsoft.com/office/drawing/2014/main" id="{7FCDA25D-B7C8-40AD-8AFA-44CD6C56A53F}"/>
              </a:ext>
            </a:extLst>
          </p:cNvPr>
          <p:cNvCxnSpPr/>
          <p:nvPr/>
        </p:nvCxnSpPr>
        <p:spPr>
          <a:xfrm>
            <a:off x="1884851" y="3099400"/>
            <a:ext cx="13240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70C5B63-B50E-45A4-AB6A-122E8CE91BE8}"/>
              </a:ext>
            </a:extLst>
          </p:cNvPr>
          <p:cNvCxnSpPr>
            <a:cxnSpLocks/>
          </p:cNvCxnSpPr>
          <p:nvPr/>
        </p:nvCxnSpPr>
        <p:spPr>
          <a:xfrm>
            <a:off x="5550007" y="3081165"/>
            <a:ext cx="850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4" name="Picture 2" descr="Bitbucket Reviews 2021: Details, Pricing, &amp; Features | G2">
            <a:extLst>
              <a:ext uri="{FF2B5EF4-FFF2-40B4-BE49-F238E27FC236}">
                <a16:creationId xmlns:a16="http://schemas.microsoft.com/office/drawing/2014/main" id="{2ADA5AF2-B43C-478C-BF1A-81275A0C2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6214" y="2871654"/>
            <a:ext cx="932530" cy="490330"/>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CBDE77C0-A170-4ECD-BC51-5123B42D393E}"/>
              </a:ext>
            </a:extLst>
          </p:cNvPr>
          <p:cNvSpPr txBox="1"/>
          <p:nvPr/>
        </p:nvSpPr>
        <p:spPr>
          <a:xfrm>
            <a:off x="10007553" y="2398917"/>
            <a:ext cx="1710857" cy="461665"/>
          </a:xfrm>
          <a:prstGeom prst="rect">
            <a:avLst/>
          </a:prstGeom>
          <a:noFill/>
        </p:spPr>
        <p:txBody>
          <a:bodyPr wrap="square" rtlCol="0">
            <a:spAutoFit/>
          </a:bodyPr>
          <a:lstStyle/>
          <a:p>
            <a:r>
              <a:rPr lang="en-US" sz="1200" dirty="0"/>
              <a:t>sit/release </a:t>
            </a:r>
          </a:p>
          <a:p>
            <a:r>
              <a:rPr lang="en-US" sz="1200" dirty="0"/>
              <a:t>branch</a:t>
            </a:r>
          </a:p>
        </p:txBody>
      </p:sp>
      <p:cxnSp>
        <p:nvCxnSpPr>
          <p:cNvPr id="58" name="Straight Arrow Connector 57">
            <a:extLst>
              <a:ext uri="{FF2B5EF4-FFF2-40B4-BE49-F238E27FC236}">
                <a16:creationId xmlns:a16="http://schemas.microsoft.com/office/drawing/2014/main" id="{4ED367D0-756E-45E8-9960-D50164C1E958}"/>
              </a:ext>
            </a:extLst>
          </p:cNvPr>
          <p:cNvCxnSpPr>
            <a:cxnSpLocks/>
            <a:stCxn id="70" idx="1"/>
          </p:cNvCxnSpPr>
          <p:nvPr/>
        </p:nvCxnSpPr>
        <p:spPr>
          <a:xfrm flipV="1">
            <a:off x="7919071" y="3099400"/>
            <a:ext cx="2262154" cy="13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865B0AC-1484-49DC-AE89-8E31C56213A7}"/>
              </a:ext>
            </a:extLst>
          </p:cNvPr>
          <p:cNvCxnSpPr>
            <a:cxnSpLocks/>
          </p:cNvCxnSpPr>
          <p:nvPr/>
        </p:nvCxnSpPr>
        <p:spPr>
          <a:xfrm>
            <a:off x="10376267" y="3347401"/>
            <a:ext cx="0" cy="1082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Flowchart: Collate 61">
            <a:extLst>
              <a:ext uri="{FF2B5EF4-FFF2-40B4-BE49-F238E27FC236}">
                <a16:creationId xmlns:a16="http://schemas.microsoft.com/office/drawing/2014/main" id="{F739CF90-8DCA-4FE6-97F0-7A292279EE93}"/>
              </a:ext>
            </a:extLst>
          </p:cNvPr>
          <p:cNvSpPr/>
          <p:nvPr/>
        </p:nvSpPr>
        <p:spPr>
          <a:xfrm>
            <a:off x="3017625" y="2775261"/>
            <a:ext cx="461904" cy="611808"/>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TextBox 66">
            <a:extLst>
              <a:ext uri="{FF2B5EF4-FFF2-40B4-BE49-F238E27FC236}">
                <a16:creationId xmlns:a16="http://schemas.microsoft.com/office/drawing/2014/main" id="{F1824DCD-5A42-472F-AD5E-88769DB8C914}"/>
              </a:ext>
            </a:extLst>
          </p:cNvPr>
          <p:cNvSpPr txBox="1"/>
          <p:nvPr/>
        </p:nvSpPr>
        <p:spPr>
          <a:xfrm>
            <a:off x="3863848" y="2566274"/>
            <a:ext cx="1324078" cy="600164"/>
          </a:xfrm>
          <a:prstGeom prst="rect">
            <a:avLst/>
          </a:prstGeom>
          <a:noFill/>
        </p:spPr>
        <p:txBody>
          <a:bodyPr wrap="square">
            <a:spAutoFit/>
          </a:bodyPr>
          <a:lstStyle/>
          <a:p>
            <a:r>
              <a:rPr lang="en-US" sz="1100" dirty="0"/>
              <a:t>Merge feature branch to Dev branch</a:t>
            </a:r>
          </a:p>
        </p:txBody>
      </p:sp>
      <p:cxnSp>
        <p:nvCxnSpPr>
          <p:cNvPr id="16388" name="Straight Arrow Connector 16387">
            <a:extLst>
              <a:ext uri="{FF2B5EF4-FFF2-40B4-BE49-F238E27FC236}">
                <a16:creationId xmlns:a16="http://schemas.microsoft.com/office/drawing/2014/main" id="{2C759622-51AE-4126-97F5-3466B898D83C}"/>
              </a:ext>
            </a:extLst>
          </p:cNvPr>
          <p:cNvCxnSpPr>
            <a:cxnSpLocks/>
            <a:stCxn id="62" idx="1"/>
          </p:cNvCxnSpPr>
          <p:nvPr/>
        </p:nvCxnSpPr>
        <p:spPr>
          <a:xfrm>
            <a:off x="3248577" y="3081165"/>
            <a:ext cx="1926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Flowchart: Collate 69">
            <a:extLst>
              <a:ext uri="{FF2B5EF4-FFF2-40B4-BE49-F238E27FC236}">
                <a16:creationId xmlns:a16="http://schemas.microsoft.com/office/drawing/2014/main" id="{52E8D149-D82B-4FA3-8837-5751CC1FC03F}"/>
              </a:ext>
            </a:extLst>
          </p:cNvPr>
          <p:cNvSpPr/>
          <p:nvPr/>
        </p:nvSpPr>
        <p:spPr>
          <a:xfrm>
            <a:off x="7688119" y="2807074"/>
            <a:ext cx="461904" cy="611808"/>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TextBox 72">
            <a:extLst>
              <a:ext uri="{FF2B5EF4-FFF2-40B4-BE49-F238E27FC236}">
                <a16:creationId xmlns:a16="http://schemas.microsoft.com/office/drawing/2014/main" id="{339705AF-9E66-4AE4-8786-5D64E3F0038A}"/>
              </a:ext>
            </a:extLst>
          </p:cNvPr>
          <p:cNvSpPr txBox="1"/>
          <p:nvPr/>
        </p:nvSpPr>
        <p:spPr>
          <a:xfrm>
            <a:off x="8574562" y="2704773"/>
            <a:ext cx="1346281" cy="461665"/>
          </a:xfrm>
          <a:prstGeom prst="rect">
            <a:avLst/>
          </a:prstGeom>
          <a:noFill/>
        </p:spPr>
        <p:txBody>
          <a:bodyPr wrap="square">
            <a:spAutoFit/>
          </a:bodyPr>
          <a:lstStyle/>
          <a:p>
            <a:r>
              <a:rPr lang="en-US" sz="1200" dirty="0"/>
              <a:t>Merge Dev to</a:t>
            </a:r>
          </a:p>
          <a:p>
            <a:r>
              <a:rPr lang="en-US" sz="1200" dirty="0"/>
              <a:t> sit/release branch</a:t>
            </a:r>
          </a:p>
        </p:txBody>
      </p:sp>
      <p:sp>
        <p:nvSpPr>
          <p:cNvPr id="16392" name="Cloud 16391">
            <a:extLst>
              <a:ext uri="{FF2B5EF4-FFF2-40B4-BE49-F238E27FC236}">
                <a16:creationId xmlns:a16="http://schemas.microsoft.com/office/drawing/2014/main" id="{FF8FD439-1AE1-4066-BB79-2C7147A26CDC}"/>
              </a:ext>
            </a:extLst>
          </p:cNvPr>
          <p:cNvSpPr/>
          <p:nvPr/>
        </p:nvSpPr>
        <p:spPr>
          <a:xfrm>
            <a:off x="6354849" y="2801961"/>
            <a:ext cx="560878" cy="54954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98" name="Connector: Elbow 16397">
            <a:extLst>
              <a:ext uri="{FF2B5EF4-FFF2-40B4-BE49-F238E27FC236}">
                <a16:creationId xmlns:a16="http://schemas.microsoft.com/office/drawing/2014/main" id="{87B3B856-15DE-4E63-A06F-CFB27B89BE0C}"/>
              </a:ext>
            </a:extLst>
          </p:cNvPr>
          <p:cNvCxnSpPr>
            <a:stCxn id="38" idx="2"/>
            <a:endCxn id="70" idx="2"/>
          </p:cNvCxnSpPr>
          <p:nvPr/>
        </p:nvCxnSpPr>
        <p:spPr>
          <a:xfrm rot="16200000" flipH="1">
            <a:off x="6588293" y="2088103"/>
            <a:ext cx="137823" cy="2523733"/>
          </a:xfrm>
          <a:prstGeom prst="bentConnector3">
            <a:avLst>
              <a:gd name="adj1" fmla="val 265865"/>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9026983A-6119-412C-994C-E3580E3030D4}"/>
              </a:ext>
            </a:extLst>
          </p:cNvPr>
          <p:cNvSpPr txBox="1"/>
          <p:nvPr/>
        </p:nvSpPr>
        <p:spPr>
          <a:xfrm>
            <a:off x="9080785" y="4601742"/>
            <a:ext cx="1710857" cy="276999"/>
          </a:xfrm>
          <a:prstGeom prst="rect">
            <a:avLst/>
          </a:prstGeom>
          <a:noFill/>
        </p:spPr>
        <p:txBody>
          <a:bodyPr wrap="square" rtlCol="0">
            <a:spAutoFit/>
          </a:bodyPr>
          <a:lstStyle/>
          <a:p>
            <a:r>
              <a:rPr lang="en-US" sz="1200" dirty="0"/>
              <a:t>Run in SIT env</a:t>
            </a:r>
          </a:p>
        </p:txBody>
      </p:sp>
      <p:sp>
        <p:nvSpPr>
          <p:cNvPr id="83" name="Cloud 82">
            <a:extLst>
              <a:ext uri="{FF2B5EF4-FFF2-40B4-BE49-F238E27FC236}">
                <a16:creationId xmlns:a16="http://schemas.microsoft.com/office/drawing/2014/main" id="{840C77FD-B4AB-4625-8F8E-8CC83FD2E673}"/>
              </a:ext>
            </a:extLst>
          </p:cNvPr>
          <p:cNvSpPr/>
          <p:nvPr/>
        </p:nvSpPr>
        <p:spPr>
          <a:xfrm>
            <a:off x="10095828" y="4429893"/>
            <a:ext cx="560878" cy="54954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Picture 2" descr="Bitbucket Reviews 2021: Details, Pricing, &amp; Features | G2">
            <a:extLst>
              <a:ext uri="{FF2B5EF4-FFF2-40B4-BE49-F238E27FC236}">
                <a16:creationId xmlns:a16="http://schemas.microsoft.com/office/drawing/2014/main" id="{3315E204-C0FA-4D6E-867A-664E13493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6214" y="5927046"/>
            <a:ext cx="932530" cy="490330"/>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B2C50FFE-57EA-482D-AB23-A97765C88D13}"/>
              </a:ext>
            </a:extLst>
          </p:cNvPr>
          <p:cNvSpPr txBox="1"/>
          <p:nvPr/>
        </p:nvSpPr>
        <p:spPr>
          <a:xfrm>
            <a:off x="10013315" y="6417376"/>
            <a:ext cx="1710857" cy="276999"/>
          </a:xfrm>
          <a:prstGeom prst="rect">
            <a:avLst/>
          </a:prstGeom>
          <a:noFill/>
        </p:spPr>
        <p:txBody>
          <a:bodyPr wrap="square" rtlCol="0">
            <a:spAutoFit/>
          </a:bodyPr>
          <a:lstStyle/>
          <a:p>
            <a:r>
              <a:rPr lang="en-US" sz="1200" dirty="0"/>
              <a:t>Hotfix branch</a:t>
            </a:r>
          </a:p>
        </p:txBody>
      </p:sp>
      <p:cxnSp>
        <p:nvCxnSpPr>
          <p:cNvPr id="89" name="Straight Arrow Connector 88">
            <a:extLst>
              <a:ext uri="{FF2B5EF4-FFF2-40B4-BE49-F238E27FC236}">
                <a16:creationId xmlns:a16="http://schemas.microsoft.com/office/drawing/2014/main" id="{358892A8-A893-476A-9FE4-017C37069411}"/>
              </a:ext>
            </a:extLst>
          </p:cNvPr>
          <p:cNvCxnSpPr>
            <a:cxnSpLocks/>
            <a:endCxn id="87" idx="0"/>
          </p:cNvCxnSpPr>
          <p:nvPr/>
        </p:nvCxnSpPr>
        <p:spPr>
          <a:xfrm>
            <a:off x="10376267" y="4923048"/>
            <a:ext cx="26212" cy="100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Flowchart: Collate 93">
            <a:extLst>
              <a:ext uri="{FF2B5EF4-FFF2-40B4-BE49-F238E27FC236}">
                <a16:creationId xmlns:a16="http://schemas.microsoft.com/office/drawing/2014/main" id="{B5F67099-443F-48D9-979A-CA1D0F28B8AA}"/>
              </a:ext>
            </a:extLst>
          </p:cNvPr>
          <p:cNvSpPr/>
          <p:nvPr/>
        </p:nvSpPr>
        <p:spPr>
          <a:xfrm>
            <a:off x="11392758" y="4477510"/>
            <a:ext cx="461904" cy="611808"/>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404" name="Connector: Elbow 16403">
            <a:extLst>
              <a:ext uri="{FF2B5EF4-FFF2-40B4-BE49-F238E27FC236}">
                <a16:creationId xmlns:a16="http://schemas.microsoft.com/office/drawing/2014/main" id="{46F8E430-8A41-4FBE-A288-33FBE87C3BB7}"/>
              </a:ext>
            </a:extLst>
          </p:cNvPr>
          <p:cNvCxnSpPr>
            <a:cxnSpLocks/>
            <a:endCxn id="94" idx="2"/>
          </p:cNvCxnSpPr>
          <p:nvPr/>
        </p:nvCxnSpPr>
        <p:spPr>
          <a:xfrm flipV="1">
            <a:off x="10438148" y="5089318"/>
            <a:ext cx="1185562" cy="10828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06F92FCB-4968-47EB-ABAB-3C5C1EC74455}"/>
              </a:ext>
            </a:extLst>
          </p:cNvPr>
          <p:cNvSpPr txBox="1"/>
          <p:nvPr/>
        </p:nvSpPr>
        <p:spPr>
          <a:xfrm>
            <a:off x="10784428" y="5215020"/>
            <a:ext cx="1710857" cy="646331"/>
          </a:xfrm>
          <a:prstGeom prst="rect">
            <a:avLst/>
          </a:prstGeom>
          <a:noFill/>
        </p:spPr>
        <p:txBody>
          <a:bodyPr wrap="square" rtlCol="0">
            <a:spAutoFit/>
          </a:bodyPr>
          <a:lstStyle/>
          <a:p>
            <a:r>
              <a:rPr lang="en-US" sz="1200" dirty="0"/>
              <a:t>Fix bug and create</a:t>
            </a:r>
          </a:p>
          <a:p>
            <a:r>
              <a:rPr lang="en-US" sz="1200" dirty="0"/>
              <a:t> Pull request to</a:t>
            </a:r>
          </a:p>
          <a:p>
            <a:r>
              <a:rPr lang="en-US" sz="1200" dirty="0"/>
              <a:t> sit/release branch</a:t>
            </a:r>
          </a:p>
        </p:txBody>
      </p:sp>
      <p:sp>
        <p:nvSpPr>
          <p:cNvPr id="101" name="TextBox 100">
            <a:extLst>
              <a:ext uri="{FF2B5EF4-FFF2-40B4-BE49-F238E27FC236}">
                <a16:creationId xmlns:a16="http://schemas.microsoft.com/office/drawing/2014/main" id="{0065D5C7-1C09-4415-8290-CDE0D4A38420}"/>
              </a:ext>
            </a:extLst>
          </p:cNvPr>
          <p:cNvSpPr txBox="1"/>
          <p:nvPr/>
        </p:nvSpPr>
        <p:spPr>
          <a:xfrm>
            <a:off x="10013315" y="5261165"/>
            <a:ext cx="1710857" cy="276999"/>
          </a:xfrm>
          <a:prstGeom prst="rect">
            <a:avLst/>
          </a:prstGeom>
          <a:noFill/>
        </p:spPr>
        <p:txBody>
          <a:bodyPr wrap="square" rtlCol="0">
            <a:spAutoFit/>
          </a:bodyPr>
          <a:lstStyle/>
          <a:p>
            <a:r>
              <a:rPr lang="en-US" sz="1200" dirty="0"/>
              <a:t>Fail</a:t>
            </a:r>
          </a:p>
        </p:txBody>
      </p:sp>
      <p:cxnSp>
        <p:nvCxnSpPr>
          <p:cNvPr id="16409" name="Connector: Elbow 16408">
            <a:extLst>
              <a:ext uri="{FF2B5EF4-FFF2-40B4-BE49-F238E27FC236}">
                <a16:creationId xmlns:a16="http://schemas.microsoft.com/office/drawing/2014/main" id="{F9550BE2-7BA0-49A9-8BC5-353FCD0174BA}"/>
              </a:ext>
            </a:extLst>
          </p:cNvPr>
          <p:cNvCxnSpPr>
            <a:cxnSpLocks/>
            <a:endCxn id="54" idx="0"/>
          </p:cNvCxnSpPr>
          <p:nvPr/>
        </p:nvCxnSpPr>
        <p:spPr>
          <a:xfrm rot="16200000" flipV="1">
            <a:off x="10210169" y="3063964"/>
            <a:ext cx="1605856" cy="1221235"/>
          </a:xfrm>
          <a:prstGeom prst="bentConnector3">
            <a:avLst>
              <a:gd name="adj1" fmla="val 114235"/>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9F30779D-2164-409A-B7C3-F40464FCF3E5}"/>
              </a:ext>
            </a:extLst>
          </p:cNvPr>
          <p:cNvSpPr txBox="1"/>
          <p:nvPr/>
        </p:nvSpPr>
        <p:spPr>
          <a:xfrm>
            <a:off x="10719617" y="3341728"/>
            <a:ext cx="1346281" cy="461665"/>
          </a:xfrm>
          <a:prstGeom prst="rect">
            <a:avLst/>
          </a:prstGeom>
          <a:noFill/>
        </p:spPr>
        <p:txBody>
          <a:bodyPr wrap="square">
            <a:spAutoFit/>
          </a:bodyPr>
          <a:lstStyle/>
          <a:p>
            <a:r>
              <a:rPr lang="en-US" sz="1200" dirty="0"/>
              <a:t>Merge hotfix  to</a:t>
            </a:r>
          </a:p>
          <a:p>
            <a:r>
              <a:rPr lang="en-US" sz="1200" dirty="0"/>
              <a:t> sit/release branch</a:t>
            </a:r>
          </a:p>
        </p:txBody>
      </p:sp>
      <p:sp>
        <p:nvSpPr>
          <p:cNvPr id="114" name="Cloud 113">
            <a:extLst>
              <a:ext uri="{FF2B5EF4-FFF2-40B4-BE49-F238E27FC236}">
                <a16:creationId xmlns:a16="http://schemas.microsoft.com/office/drawing/2014/main" id="{F0C1EBD1-D1BD-4D31-9979-F95A27EF90D7}"/>
              </a:ext>
            </a:extLst>
          </p:cNvPr>
          <p:cNvSpPr/>
          <p:nvPr/>
        </p:nvSpPr>
        <p:spPr>
          <a:xfrm>
            <a:off x="6357645" y="2801273"/>
            <a:ext cx="560878" cy="54954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4576693B-E31E-4A6A-B676-15CEA4E4217E}"/>
              </a:ext>
            </a:extLst>
          </p:cNvPr>
          <p:cNvSpPr txBox="1"/>
          <p:nvPr/>
        </p:nvSpPr>
        <p:spPr>
          <a:xfrm>
            <a:off x="7410494" y="4213660"/>
            <a:ext cx="1639654" cy="276999"/>
          </a:xfrm>
          <a:prstGeom prst="rect">
            <a:avLst/>
          </a:prstGeom>
          <a:noFill/>
        </p:spPr>
        <p:txBody>
          <a:bodyPr wrap="square" rtlCol="0">
            <a:spAutoFit/>
          </a:bodyPr>
          <a:lstStyle/>
          <a:p>
            <a:r>
              <a:rPr lang="en-US" sz="1200" dirty="0"/>
              <a:t> UAT</a:t>
            </a:r>
          </a:p>
        </p:txBody>
      </p:sp>
      <p:sp>
        <p:nvSpPr>
          <p:cNvPr id="118" name="Cloud 117">
            <a:extLst>
              <a:ext uri="{FF2B5EF4-FFF2-40B4-BE49-F238E27FC236}">
                <a16:creationId xmlns:a16="http://schemas.microsoft.com/office/drawing/2014/main" id="{CD1ECC71-499A-4FD4-97F5-445D1FDA00BE}"/>
              </a:ext>
            </a:extLst>
          </p:cNvPr>
          <p:cNvSpPr/>
          <p:nvPr/>
        </p:nvSpPr>
        <p:spPr>
          <a:xfrm>
            <a:off x="7368087" y="4434789"/>
            <a:ext cx="560878" cy="54954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18" name="Straight Arrow Connector 16417">
            <a:extLst>
              <a:ext uri="{FF2B5EF4-FFF2-40B4-BE49-F238E27FC236}">
                <a16:creationId xmlns:a16="http://schemas.microsoft.com/office/drawing/2014/main" id="{0BF78348-5A3A-46B8-9075-9EADF804CCCD}"/>
              </a:ext>
            </a:extLst>
          </p:cNvPr>
          <p:cNvCxnSpPr>
            <a:cxnSpLocks/>
          </p:cNvCxnSpPr>
          <p:nvPr/>
        </p:nvCxnSpPr>
        <p:spPr>
          <a:xfrm flipH="1">
            <a:off x="7919072" y="3112978"/>
            <a:ext cx="2262153" cy="1589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1" name="Picture 2" descr="Bitbucket Reviews 2021: Details, Pricing, &amp; Features | G2">
            <a:extLst>
              <a:ext uri="{FF2B5EF4-FFF2-40B4-BE49-F238E27FC236}">
                <a16:creationId xmlns:a16="http://schemas.microsoft.com/office/drawing/2014/main" id="{D208A472-3CCA-4A25-9A04-932A49433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460" y="5971329"/>
            <a:ext cx="932530" cy="490330"/>
          </a:xfrm>
          <a:prstGeom prst="rect">
            <a:avLst/>
          </a:prstGeom>
          <a:noFill/>
          <a:extLst>
            <a:ext uri="{909E8E84-426E-40DD-AFC4-6F175D3DCCD1}">
              <a14:hiddenFill xmlns:a14="http://schemas.microsoft.com/office/drawing/2010/main">
                <a:solidFill>
                  <a:srgbClr val="FFFFFF"/>
                </a:solidFill>
              </a14:hiddenFill>
            </a:ext>
          </a:extLst>
        </p:spPr>
      </p:pic>
      <p:cxnSp>
        <p:nvCxnSpPr>
          <p:cNvPr id="122" name="Straight Arrow Connector 121">
            <a:extLst>
              <a:ext uri="{FF2B5EF4-FFF2-40B4-BE49-F238E27FC236}">
                <a16:creationId xmlns:a16="http://schemas.microsoft.com/office/drawing/2014/main" id="{30D08078-04FB-4630-9036-D8586A8076B3}"/>
              </a:ext>
            </a:extLst>
          </p:cNvPr>
          <p:cNvCxnSpPr>
            <a:cxnSpLocks/>
            <a:endCxn id="121" idx="0"/>
          </p:cNvCxnSpPr>
          <p:nvPr/>
        </p:nvCxnSpPr>
        <p:spPr>
          <a:xfrm>
            <a:off x="7684513" y="4967331"/>
            <a:ext cx="26212" cy="100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31E45C6F-AE03-40E7-A60D-9DD2F96ABB33}"/>
              </a:ext>
            </a:extLst>
          </p:cNvPr>
          <p:cNvSpPr txBox="1"/>
          <p:nvPr/>
        </p:nvSpPr>
        <p:spPr>
          <a:xfrm>
            <a:off x="7321561" y="5305448"/>
            <a:ext cx="1710857" cy="276999"/>
          </a:xfrm>
          <a:prstGeom prst="rect">
            <a:avLst/>
          </a:prstGeom>
          <a:noFill/>
        </p:spPr>
        <p:txBody>
          <a:bodyPr wrap="square" rtlCol="0">
            <a:spAutoFit/>
          </a:bodyPr>
          <a:lstStyle/>
          <a:p>
            <a:r>
              <a:rPr lang="en-US" sz="1200" dirty="0"/>
              <a:t>Fail</a:t>
            </a:r>
          </a:p>
        </p:txBody>
      </p:sp>
      <p:sp>
        <p:nvSpPr>
          <p:cNvPr id="124" name="TextBox 123">
            <a:extLst>
              <a:ext uri="{FF2B5EF4-FFF2-40B4-BE49-F238E27FC236}">
                <a16:creationId xmlns:a16="http://schemas.microsoft.com/office/drawing/2014/main" id="{709429D4-C4C5-4A95-8F64-0B5E4B660664}"/>
              </a:ext>
            </a:extLst>
          </p:cNvPr>
          <p:cNvSpPr txBox="1"/>
          <p:nvPr/>
        </p:nvSpPr>
        <p:spPr>
          <a:xfrm>
            <a:off x="7244460" y="6402032"/>
            <a:ext cx="1710857" cy="276999"/>
          </a:xfrm>
          <a:prstGeom prst="rect">
            <a:avLst/>
          </a:prstGeom>
          <a:noFill/>
        </p:spPr>
        <p:txBody>
          <a:bodyPr wrap="square" rtlCol="0">
            <a:spAutoFit/>
          </a:bodyPr>
          <a:lstStyle/>
          <a:p>
            <a:r>
              <a:rPr lang="en-US" sz="1200" dirty="0"/>
              <a:t>Hotfix branch</a:t>
            </a:r>
          </a:p>
        </p:txBody>
      </p:sp>
      <p:sp>
        <p:nvSpPr>
          <p:cNvPr id="125" name="Flowchart: Collate 124">
            <a:extLst>
              <a:ext uri="{FF2B5EF4-FFF2-40B4-BE49-F238E27FC236}">
                <a16:creationId xmlns:a16="http://schemas.microsoft.com/office/drawing/2014/main" id="{538A63BB-16F8-4302-A5A4-25B31BC27CA1}"/>
              </a:ext>
            </a:extLst>
          </p:cNvPr>
          <p:cNvSpPr/>
          <p:nvPr/>
        </p:nvSpPr>
        <p:spPr>
          <a:xfrm>
            <a:off x="5229425" y="5910590"/>
            <a:ext cx="461904" cy="611808"/>
          </a:xfrm>
          <a:prstGeom prst="flowChartCol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TextBox 125">
            <a:extLst>
              <a:ext uri="{FF2B5EF4-FFF2-40B4-BE49-F238E27FC236}">
                <a16:creationId xmlns:a16="http://schemas.microsoft.com/office/drawing/2014/main" id="{737BED5D-520B-483B-8DC9-7C35B36C8D2A}"/>
              </a:ext>
            </a:extLst>
          </p:cNvPr>
          <p:cNvSpPr txBox="1"/>
          <p:nvPr/>
        </p:nvSpPr>
        <p:spPr>
          <a:xfrm>
            <a:off x="5610704" y="5612407"/>
            <a:ext cx="1710857" cy="646331"/>
          </a:xfrm>
          <a:prstGeom prst="rect">
            <a:avLst/>
          </a:prstGeom>
          <a:noFill/>
        </p:spPr>
        <p:txBody>
          <a:bodyPr wrap="square" rtlCol="0">
            <a:spAutoFit/>
          </a:bodyPr>
          <a:lstStyle/>
          <a:p>
            <a:r>
              <a:rPr lang="en-US" sz="1200" dirty="0"/>
              <a:t>Fix bug and create</a:t>
            </a:r>
          </a:p>
          <a:p>
            <a:r>
              <a:rPr lang="en-US" sz="1200" dirty="0"/>
              <a:t> Pull request to</a:t>
            </a:r>
          </a:p>
          <a:p>
            <a:r>
              <a:rPr lang="en-US" sz="1200" dirty="0"/>
              <a:t> sit/release branch</a:t>
            </a:r>
          </a:p>
        </p:txBody>
      </p:sp>
      <p:cxnSp>
        <p:nvCxnSpPr>
          <p:cNvPr id="16425" name="Straight Arrow Connector 16424">
            <a:extLst>
              <a:ext uri="{FF2B5EF4-FFF2-40B4-BE49-F238E27FC236}">
                <a16:creationId xmlns:a16="http://schemas.microsoft.com/office/drawing/2014/main" id="{4AA8ED74-A824-433E-8F46-55086D276939}"/>
              </a:ext>
            </a:extLst>
          </p:cNvPr>
          <p:cNvCxnSpPr>
            <a:endCxn id="125" idx="1"/>
          </p:cNvCxnSpPr>
          <p:nvPr/>
        </p:nvCxnSpPr>
        <p:spPr>
          <a:xfrm flipH="1">
            <a:off x="5460377" y="6216494"/>
            <a:ext cx="2086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5" name="Picture 2" descr="Bitbucket Reviews 2021: Details, Pricing, &amp; Features | G2">
            <a:extLst>
              <a:ext uri="{FF2B5EF4-FFF2-40B4-BE49-F238E27FC236}">
                <a16:creationId xmlns:a16="http://schemas.microsoft.com/office/drawing/2014/main" id="{7CBBC387-E070-4B89-8A89-10CC994A6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4138" y="6003625"/>
            <a:ext cx="932530" cy="490330"/>
          </a:xfrm>
          <a:prstGeom prst="rect">
            <a:avLst/>
          </a:prstGeom>
          <a:noFill/>
          <a:extLst>
            <a:ext uri="{909E8E84-426E-40DD-AFC4-6F175D3DCCD1}">
              <a14:hiddenFill xmlns:a14="http://schemas.microsoft.com/office/drawing/2010/main">
                <a:solidFill>
                  <a:srgbClr val="FFFFFF"/>
                </a:solidFill>
              </a14:hiddenFill>
            </a:ext>
          </a:extLst>
        </p:spPr>
      </p:pic>
      <p:sp>
        <p:nvSpPr>
          <p:cNvPr id="136" name="TextBox 135">
            <a:extLst>
              <a:ext uri="{FF2B5EF4-FFF2-40B4-BE49-F238E27FC236}">
                <a16:creationId xmlns:a16="http://schemas.microsoft.com/office/drawing/2014/main" id="{E8BE3849-6B37-46C2-B7CA-9AE811C97438}"/>
              </a:ext>
            </a:extLst>
          </p:cNvPr>
          <p:cNvSpPr txBox="1"/>
          <p:nvPr/>
        </p:nvSpPr>
        <p:spPr>
          <a:xfrm>
            <a:off x="2656202" y="5985661"/>
            <a:ext cx="1710857" cy="461665"/>
          </a:xfrm>
          <a:prstGeom prst="rect">
            <a:avLst/>
          </a:prstGeom>
          <a:noFill/>
        </p:spPr>
        <p:txBody>
          <a:bodyPr wrap="square" rtlCol="0">
            <a:spAutoFit/>
          </a:bodyPr>
          <a:lstStyle/>
          <a:p>
            <a:r>
              <a:rPr lang="en-US" sz="1200" dirty="0"/>
              <a:t>sit/release </a:t>
            </a:r>
          </a:p>
          <a:p>
            <a:r>
              <a:rPr lang="en-US" sz="1200" dirty="0"/>
              <a:t>branch</a:t>
            </a:r>
          </a:p>
        </p:txBody>
      </p:sp>
      <p:cxnSp>
        <p:nvCxnSpPr>
          <p:cNvPr id="16428" name="Straight Arrow Connector 16427">
            <a:extLst>
              <a:ext uri="{FF2B5EF4-FFF2-40B4-BE49-F238E27FC236}">
                <a16:creationId xmlns:a16="http://schemas.microsoft.com/office/drawing/2014/main" id="{D5B811EE-B241-4E5D-AD2A-6B335D6301BB}"/>
              </a:ext>
            </a:extLst>
          </p:cNvPr>
          <p:cNvCxnSpPr>
            <a:stCxn id="125" idx="1"/>
          </p:cNvCxnSpPr>
          <p:nvPr/>
        </p:nvCxnSpPr>
        <p:spPr>
          <a:xfrm flipH="1">
            <a:off x="3863848" y="6216494"/>
            <a:ext cx="1596529" cy="32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F4FB4E2B-F99B-4AAE-A373-32A2434B3094}"/>
              </a:ext>
            </a:extLst>
          </p:cNvPr>
          <p:cNvSpPr txBox="1"/>
          <p:nvPr/>
        </p:nvSpPr>
        <p:spPr>
          <a:xfrm>
            <a:off x="3975453" y="6263123"/>
            <a:ext cx="1346281" cy="461665"/>
          </a:xfrm>
          <a:prstGeom prst="rect">
            <a:avLst/>
          </a:prstGeom>
          <a:noFill/>
        </p:spPr>
        <p:txBody>
          <a:bodyPr wrap="square">
            <a:spAutoFit/>
          </a:bodyPr>
          <a:lstStyle/>
          <a:p>
            <a:r>
              <a:rPr lang="en-US" sz="1200" dirty="0"/>
              <a:t>Merge hotfix  to</a:t>
            </a:r>
          </a:p>
          <a:p>
            <a:r>
              <a:rPr lang="en-US" sz="1200" dirty="0"/>
              <a:t> sit/release branch</a:t>
            </a:r>
          </a:p>
        </p:txBody>
      </p:sp>
      <p:sp>
        <p:nvSpPr>
          <p:cNvPr id="140" name="TextBox 139">
            <a:extLst>
              <a:ext uri="{FF2B5EF4-FFF2-40B4-BE49-F238E27FC236}">
                <a16:creationId xmlns:a16="http://schemas.microsoft.com/office/drawing/2014/main" id="{E42065D3-D1CA-4CFE-B1DA-37D7B9383825}"/>
              </a:ext>
            </a:extLst>
          </p:cNvPr>
          <p:cNvSpPr txBox="1"/>
          <p:nvPr/>
        </p:nvSpPr>
        <p:spPr>
          <a:xfrm>
            <a:off x="3456982" y="4489526"/>
            <a:ext cx="1639654" cy="276999"/>
          </a:xfrm>
          <a:prstGeom prst="rect">
            <a:avLst/>
          </a:prstGeom>
          <a:noFill/>
        </p:spPr>
        <p:txBody>
          <a:bodyPr wrap="square" rtlCol="0">
            <a:spAutoFit/>
          </a:bodyPr>
          <a:lstStyle/>
          <a:p>
            <a:r>
              <a:rPr lang="en-US" sz="1200" dirty="0"/>
              <a:t> PROD</a:t>
            </a:r>
          </a:p>
        </p:txBody>
      </p:sp>
      <p:sp>
        <p:nvSpPr>
          <p:cNvPr id="141" name="Cloud 140">
            <a:extLst>
              <a:ext uri="{FF2B5EF4-FFF2-40B4-BE49-F238E27FC236}">
                <a16:creationId xmlns:a16="http://schemas.microsoft.com/office/drawing/2014/main" id="{2A1718C2-DFE2-4896-97B8-FD6BA26A53EB}"/>
              </a:ext>
            </a:extLst>
          </p:cNvPr>
          <p:cNvSpPr/>
          <p:nvPr/>
        </p:nvSpPr>
        <p:spPr>
          <a:xfrm>
            <a:off x="3414575" y="4710655"/>
            <a:ext cx="560878" cy="54954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30" name="Straight Arrow Connector 16429">
            <a:extLst>
              <a:ext uri="{FF2B5EF4-FFF2-40B4-BE49-F238E27FC236}">
                <a16:creationId xmlns:a16="http://schemas.microsoft.com/office/drawing/2014/main" id="{DEF6F54F-BE55-4E1A-824D-F70FBC7770DA}"/>
              </a:ext>
            </a:extLst>
          </p:cNvPr>
          <p:cNvCxnSpPr>
            <a:cxnSpLocks/>
          </p:cNvCxnSpPr>
          <p:nvPr/>
        </p:nvCxnSpPr>
        <p:spPr>
          <a:xfrm flipV="1">
            <a:off x="3695014" y="5286911"/>
            <a:ext cx="0" cy="711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F9BDFE7E-08E3-4C68-BCF6-4FF2FE6D2C39}"/>
              </a:ext>
            </a:extLst>
          </p:cNvPr>
          <p:cNvSpPr txBox="1"/>
          <p:nvPr/>
        </p:nvSpPr>
        <p:spPr>
          <a:xfrm>
            <a:off x="27063" y="3298014"/>
            <a:ext cx="1710857" cy="276999"/>
          </a:xfrm>
          <a:prstGeom prst="rect">
            <a:avLst/>
          </a:prstGeom>
          <a:noFill/>
        </p:spPr>
        <p:txBody>
          <a:bodyPr wrap="square" rtlCol="0">
            <a:spAutoFit/>
          </a:bodyPr>
          <a:lstStyle/>
          <a:p>
            <a:r>
              <a:rPr lang="en-US" sz="1200" dirty="0"/>
              <a:t>Developers</a:t>
            </a:r>
          </a:p>
        </p:txBody>
      </p:sp>
    </p:spTree>
    <p:extLst>
      <p:ext uri="{BB962C8B-B14F-4D97-AF65-F5344CB8AC3E}">
        <p14:creationId xmlns:p14="http://schemas.microsoft.com/office/powerpoint/2010/main" val="1373037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6760941-EF99-4F61-A95D-3C3E7C08D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5">
            <a:extLst>
              <a:ext uri="{FF2B5EF4-FFF2-40B4-BE49-F238E27FC236}">
                <a16:creationId xmlns:a16="http://schemas.microsoft.com/office/drawing/2014/main" id="{44D9B9FF-D6DA-4F69-B4A0-BA1550D65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A7DC0AF9-0747-4070-A6D7-DF3681B9E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74612EAD-0A8C-4C44-AFE1-3DF0669AC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8">
            <a:extLst>
              <a:ext uri="{FF2B5EF4-FFF2-40B4-BE49-F238E27FC236}">
                <a16:creationId xmlns:a16="http://schemas.microsoft.com/office/drawing/2014/main" id="{C2D46295-4D0D-487B-8972-141A047FB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24043"/>
            <a:ext cx="5288862"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F9AD139B-BB42-4567-BEEA-0C7705B0FCEE}"/>
              </a:ext>
            </a:extLst>
          </p:cNvPr>
          <p:cNvSpPr txBox="1"/>
          <p:nvPr/>
        </p:nvSpPr>
        <p:spPr>
          <a:xfrm>
            <a:off x="898399" y="1892426"/>
            <a:ext cx="3702068" cy="232606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600" b="1" kern="1200" dirty="0">
                <a:solidFill>
                  <a:srgbClr val="FFFFFF"/>
                </a:solidFill>
                <a:latin typeface="+mj-lt"/>
                <a:ea typeface="+mj-ea"/>
                <a:cs typeface="+mj-cs"/>
              </a:rPr>
              <a:t>HOW MUCH DATA IS AVAILABLE?</a:t>
            </a:r>
          </a:p>
          <a:p>
            <a:pPr>
              <a:lnSpc>
                <a:spcPct val="90000"/>
              </a:lnSpc>
              <a:spcBef>
                <a:spcPct val="0"/>
              </a:spcBef>
              <a:spcAft>
                <a:spcPts val="600"/>
              </a:spcAft>
            </a:pPr>
            <a:endParaRPr lang="en-US" sz="2400" b="1" kern="1200" dirty="0">
              <a:solidFill>
                <a:srgbClr val="FFFFFF"/>
              </a:solidFill>
              <a:latin typeface="+mj-lt"/>
              <a:ea typeface="+mj-ea"/>
              <a:cs typeface="+mj-cs"/>
            </a:endParaRPr>
          </a:p>
        </p:txBody>
      </p:sp>
      <p:graphicFrame>
        <p:nvGraphicFramePr>
          <p:cNvPr id="12" name="Table 12">
            <a:extLst>
              <a:ext uri="{FF2B5EF4-FFF2-40B4-BE49-F238E27FC236}">
                <a16:creationId xmlns:a16="http://schemas.microsoft.com/office/drawing/2014/main" id="{87F05425-A28C-4695-849B-E9F11F59669A}"/>
              </a:ext>
            </a:extLst>
          </p:cNvPr>
          <p:cNvGraphicFramePr>
            <a:graphicFrameLocks noGrp="1"/>
          </p:cNvGraphicFramePr>
          <p:nvPr>
            <p:extLst>
              <p:ext uri="{D42A27DB-BD31-4B8C-83A1-F6EECF244321}">
                <p14:modId xmlns:p14="http://schemas.microsoft.com/office/powerpoint/2010/main" val="1864303728"/>
              </p:ext>
            </p:extLst>
          </p:nvPr>
        </p:nvGraphicFramePr>
        <p:xfrm>
          <a:off x="7293091" y="1756600"/>
          <a:ext cx="3583290" cy="2836056"/>
        </p:xfrm>
        <a:graphic>
          <a:graphicData uri="http://schemas.openxmlformats.org/drawingml/2006/table">
            <a:tbl>
              <a:tblPr firstRow="1" bandRow="1">
                <a:tableStyleId>{5C22544A-7EE6-4342-B048-85BDC9FD1C3A}</a:tableStyleId>
              </a:tblPr>
              <a:tblGrid>
                <a:gridCol w="1791645">
                  <a:extLst>
                    <a:ext uri="{9D8B030D-6E8A-4147-A177-3AD203B41FA5}">
                      <a16:colId xmlns:a16="http://schemas.microsoft.com/office/drawing/2014/main" val="1867175959"/>
                    </a:ext>
                  </a:extLst>
                </a:gridCol>
                <a:gridCol w="1791645">
                  <a:extLst>
                    <a:ext uri="{9D8B030D-6E8A-4147-A177-3AD203B41FA5}">
                      <a16:colId xmlns:a16="http://schemas.microsoft.com/office/drawing/2014/main" val="3616004016"/>
                    </a:ext>
                  </a:extLst>
                </a:gridCol>
              </a:tblGrid>
              <a:tr h="709014">
                <a:tc gridSpan="2">
                  <a:txBody>
                    <a:bodyPr/>
                    <a:lstStyle/>
                    <a:p>
                      <a:r>
                        <a:rPr lang="en-US" sz="2800" dirty="0"/>
                        <a:t>Open Library Sample</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7640" marR="167640" marT="83820" marB="83820"/>
                </a:tc>
                <a:extLst>
                  <a:ext uri="{0D108BD9-81ED-4DB2-BD59-A6C34878D82A}">
                    <a16:rowId xmlns:a16="http://schemas.microsoft.com/office/drawing/2014/main" val="74900521"/>
                  </a:ext>
                </a:extLst>
              </a:tr>
              <a:tr h="709014">
                <a:tc>
                  <a:txBody>
                    <a:bodyPr/>
                    <a:lstStyle/>
                    <a:p>
                      <a:r>
                        <a:rPr lang="en-US" sz="2800" b="1" dirty="0"/>
                        <a:t>Size</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800" dirty="0"/>
                        <a:t>~140 Mb</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603357"/>
                  </a:ext>
                </a:extLst>
              </a:tr>
              <a:tr h="709014">
                <a:tc>
                  <a:txBody>
                    <a:bodyPr/>
                    <a:lstStyle/>
                    <a:p>
                      <a:r>
                        <a:rPr lang="en-US" sz="2800" b="1" dirty="0"/>
                        <a:t>Rows</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800" dirty="0"/>
                        <a:t>148163</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4474069"/>
                  </a:ext>
                </a:extLst>
              </a:tr>
              <a:tr h="709014">
                <a:tc>
                  <a:txBody>
                    <a:bodyPr/>
                    <a:lstStyle/>
                    <a:p>
                      <a:r>
                        <a:rPr lang="en-US" sz="2800" b="1" dirty="0"/>
                        <a:t>Columns</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800" dirty="0"/>
                        <a:t>77</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3251106"/>
                  </a:ext>
                </a:extLst>
              </a:tr>
            </a:tbl>
          </a:graphicData>
        </a:graphic>
      </p:graphicFrame>
    </p:spTree>
    <p:extLst>
      <p:ext uri="{BB962C8B-B14F-4D97-AF65-F5344CB8AC3E}">
        <p14:creationId xmlns:p14="http://schemas.microsoft.com/office/powerpoint/2010/main" val="197169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C63DA91-FBC6-4D6C-BCDD-28BAA901E2F8}"/>
              </a:ext>
            </a:extLst>
          </p:cNvPr>
          <p:cNvSpPr>
            <a:spLocks noGrp="1"/>
          </p:cNvSpPr>
          <p:nvPr>
            <p:ph type="title"/>
          </p:nvPr>
        </p:nvSpPr>
        <p:spPr>
          <a:xfrm>
            <a:off x="958506" y="800392"/>
            <a:ext cx="10264697" cy="1212102"/>
          </a:xfrm>
        </p:spPr>
        <p:txBody>
          <a:bodyPr>
            <a:normAutofit/>
          </a:bodyPr>
          <a:lstStyle/>
          <a:p>
            <a:r>
              <a:rPr lang="en-US" sz="4000" kern="1200" dirty="0">
                <a:solidFill>
                  <a:srgbClr val="FFFFFF"/>
                </a:solidFill>
                <a:latin typeface="+mj-lt"/>
                <a:ea typeface="+mj-ea"/>
                <a:cs typeface="+mj-cs"/>
              </a:rPr>
              <a:t>DATA DICTIONARY</a:t>
            </a:r>
            <a:endParaRPr lang="en-US" sz="4000" dirty="0">
              <a:solidFill>
                <a:srgbClr val="FFFFFF"/>
              </a:solidFill>
            </a:endParaRPr>
          </a:p>
        </p:txBody>
      </p:sp>
      <p:sp>
        <p:nvSpPr>
          <p:cNvPr id="13" name="TextBox 12">
            <a:extLst>
              <a:ext uri="{FF2B5EF4-FFF2-40B4-BE49-F238E27FC236}">
                <a16:creationId xmlns:a16="http://schemas.microsoft.com/office/drawing/2014/main" id="{653B4B34-4F74-443D-8F6C-6965D8DD6574}"/>
              </a:ext>
            </a:extLst>
          </p:cNvPr>
          <p:cNvSpPr txBox="1"/>
          <p:nvPr/>
        </p:nvSpPr>
        <p:spPr>
          <a:xfrm>
            <a:off x="1119322" y="2273054"/>
            <a:ext cx="6098344" cy="369332"/>
          </a:xfrm>
          <a:prstGeom prst="rect">
            <a:avLst/>
          </a:prstGeom>
          <a:noFill/>
        </p:spPr>
        <p:txBody>
          <a:bodyPr wrap="square">
            <a:spAutoFit/>
          </a:bodyPr>
          <a:lstStyle/>
          <a:p>
            <a:r>
              <a:rPr lang="en-US" b="1" i="0" u="none" strike="noStrike" dirty="0">
                <a:solidFill>
                  <a:srgbClr val="000000"/>
                </a:solidFill>
                <a:effectLst/>
              </a:rPr>
              <a:t>INITIAL OBSERVATIONS</a:t>
            </a:r>
            <a:endParaRPr lang="en-US" dirty="0"/>
          </a:p>
        </p:txBody>
      </p:sp>
      <p:sp>
        <p:nvSpPr>
          <p:cNvPr id="11" name="TextBox 10">
            <a:extLst>
              <a:ext uri="{FF2B5EF4-FFF2-40B4-BE49-F238E27FC236}">
                <a16:creationId xmlns:a16="http://schemas.microsoft.com/office/drawing/2014/main" id="{A113E1C9-931A-44A6-B7FB-72414783C551}"/>
              </a:ext>
            </a:extLst>
          </p:cNvPr>
          <p:cNvSpPr txBox="1"/>
          <p:nvPr/>
        </p:nvSpPr>
        <p:spPr>
          <a:xfrm>
            <a:off x="1197066" y="2738268"/>
            <a:ext cx="8880462"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a:t>43 columns have 90% or more Null values.</a:t>
            </a:r>
          </a:p>
          <a:p>
            <a:pPr marL="285750" indent="-285750">
              <a:buFont typeface="Wingdings" panose="05000000000000000000" pitchFamily="2" charset="2"/>
              <a:buChar char="q"/>
            </a:pPr>
            <a:r>
              <a:rPr lang="en-US" dirty="0"/>
              <a:t>16 columns have Null values between 50 and 90 %</a:t>
            </a:r>
          </a:p>
          <a:p>
            <a:pPr marL="285750" indent="-285750">
              <a:buFont typeface="Wingdings" panose="05000000000000000000" pitchFamily="2" charset="2"/>
              <a:buChar char="q"/>
            </a:pPr>
            <a:r>
              <a:rPr lang="en-US" dirty="0"/>
              <a:t>Data contains 3 major record types: edition, work, author</a:t>
            </a:r>
          </a:p>
          <a:p>
            <a:pPr marL="285750" indent="-285750">
              <a:buFont typeface="Wingdings" panose="05000000000000000000" pitchFamily="2" charset="2"/>
              <a:buChar char="q"/>
            </a:pPr>
            <a:r>
              <a:rPr lang="en-US" dirty="0"/>
              <a:t>Column ‘key’ can be used to identify a unique edition, work or author</a:t>
            </a:r>
          </a:p>
          <a:p>
            <a:pPr marL="285750" indent="-285750">
              <a:buFont typeface="Wingdings" panose="05000000000000000000" pitchFamily="2" charset="2"/>
              <a:buChar char="q"/>
            </a:pPr>
            <a:r>
              <a:rPr lang="en-US" dirty="0"/>
              <a:t>17 Columns have values as dictionaries or list of dictionaries</a:t>
            </a:r>
          </a:p>
          <a:p>
            <a:pPr marL="285750" indent="-285750">
              <a:buFont typeface="Wingdings" panose="05000000000000000000" pitchFamily="2" charset="2"/>
              <a:buChar char="q"/>
            </a:pPr>
            <a:r>
              <a:rPr lang="en-US" dirty="0"/>
              <a:t>There are columns which are significant only for either edition, work or author record type</a:t>
            </a:r>
          </a:p>
        </p:txBody>
      </p:sp>
      <p:graphicFrame>
        <p:nvGraphicFramePr>
          <p:cNvPr id="4" name="Object 3">
            <a:extLst>
              <a:ext uri="{FF2B5EF4-FFF2-40B4-BE49-F238E27FC236}">
                <a16:creationId xmlns:a16="http://schemas.microsoft.com/office/drawing/2014/main" id="{91AB5407-F9C2-4D15-BBF5-0F1A851EB685}"/>
              </a:ext>
            </a:extLst>
          </p:cNvPr>
          <p:cNvGraphicFramePr>
            <a:graphicFrameLocks noChangeAspect="1"/>
          </p:cNvGraphicFramePr>
          <p:nvPr>
            <p:extLst>
              <p:ext uri="{D42A27DB-BD31-4B8C-83A1-F6EECF244321}">
                <p14:modId xmlns:p14="http://schemas.microsoft.com/office/powerpoint/2010/main" val="1844962811"/>
              </p:ext>
            </p:extLst>
          </p:nvPr>
        </p:nvGraphicFramePr>
        <p:xfrm>
          <a:off x="9999783" y="2341848"/>
          <a:ext cx="1537253" cy="1297057"/>
        </p:xfrm>
        <a:graphic>
          <a:graphicData uri="http://schemas.openxmlformats.org/presentationml/2006/ole">
            <mc:AlternateContent xmlns:mc="http://schemas.openxmlformats.org/markup-compatibility/2006">
              <mc:Choice xmlns:v="urn:schemas-microsoft-com:vml" Requires="v">
                <p:oleObj spid="_x0000_s3288" name="Worksheet" showAsIcon="1" r:id="rId3" imgW="914570" imgH="771459" progId="Excel.Sheet.12">
                  <p:embed/>
                </p:oleObj>
              </mc:Choice>
              <mc:Fallback>
                <p:oleObj name="Worksheet" showAsIcon="1" r:id="rId3" imgW="914570" imgH="771459" progId="Excel.Sheet.12">
                  <p:embed/>
                  <p:pic>
                    <p:nvPicPr>
                      <p:cNvPr id="0" name=""/>
                      <p:cNvPicPr/>
                      <p:nvPr/>
                    </p:nvPicPr>
                    <p:blipFill>
                      <a:blip r:embed="rId4"/>
                      <a:stretch>
                        <a:fillRect/>
                      </a:stretch>
                    </p:blipFill>
                    <p:spPr>
                      <a:xfrm>
                        <a:off x="9999783" y="2341848"/>
                        <a:ext cx="1537253" cy="1297057"/>
                      </a:xfrm>
                      <a:prstGeom prst="rect">
                        <a:avLst/>
                      </a:prstGeom>
                    </p:spPr>
                  </p:pic>
                </p:oleObj>
              </mc:Fallback>
            </mc:AlternateContent>
          </a:graphicData>
        </a:graphic>
      </p:graphicFrame>
      <p:sp>
        <p:nvSpPr>
          <p:cNvPr id="14" name="TextBox 13">
            <a:extLst>
              <a:ext uri="{FF2B5EF4-FFF2-40B4-BE49-F238E27FC236}">
                <a16:creationId xmlns:a16="http://schemas.microsoft.com/office/drawing/2014/main" id="{B44F43E5-4E3B-4D99-B5ED-75A768ACA9A0}"/>
              </a:ext>
            </a:extLst>
          </p:cNvPr>
          <p:cNvSpPr txBox="1"/>
          <p:nvPr/>
        </p:nvSpPr>
        <p:spPr>
          <a:xfrm>
            <a:off x="1119322" y="4968723"/>
            <a:ext cx="6098344" cy="369332"/>
          </a:xfrm>
          <a:prstGeom prst="rect">
            <a:avLst/>
          </a:prstGeom>
          <a:noFill/>
        </p:spPr>
        <p:txBody>
          <a:bodyPr wrap="square">
            <a:spAutoFit/>
          </a:bodyPr>
          <a:lstStyle/>
          <a:p>
            <a:r>
              <a:rPr lang="en-US" b="1" dirty="0">
                <a:solidFill>
                  <a:srgbClr val="000000"/>
                </a:solidFill>
              </a:rPr>
              <a:t>FURTHER STEPS</a:t>
            </a:r>
            <a:endParaRPr lang="en-US" dirty="0"/>
          </a:p>
        </p:txBody>
      </p:sp>
      <p:sp>
        <p:nvSpPr>
          <p:cNvPr id="15" name="TextBox 14">
            <a:extLst>
              <a:ext uri="{FF2B5EF4-FFF2-40B4-BE49-F238E27FC236}">
                <a16:creationId xmlns:a16="http://schemas.microsoft.com/office/drawing/2014/main" id="{1C5FF108-5B11-442E-9995-112898F4ADDD}"/>
              </a:ext>
            </a:extLst>
          </p:cNvPr>
          <p:cNvSpPr txBox="1"/>
          <p:nvPr/>
        </p:nvSpPr>
        <p:spPr>
          <a:xfrm>
            <a:off x="1197066" y="5338055"/>
            <a:ext cx="7032533" cy="1200329"/>
          </a:xfrm>
          <a:prstGeom prst="rect">
            <a:avLst/>
          </a:prstGeom>
          <a:noFill/>
        </p:spPr>
        <p:txBody>
          <a:bodyPr wrap="square" rtlCol="0">
            <a:spAutoFit/>
          </a:bodyPr>
          <a:lstStyle/>
          <a:p>
            <a:pPr marL="285750" indent="-285750">
              <a:buFont typeface="Wingdings" panose="05000000000000000000" pitchFamily="2" charset="2"/>
              <a:buChar char="q"/>
            </a:pPr>
            <a:r>
              <a:rPr lang="en-US" dirty="0"/>
              <a:t>Split the data set based on the record type: Author, Work, Edition</a:t>
            </a:r>
          </a:p>
          <a:p>
            <a:pPr marL="285750" indent="-285750">
              <a:buFont typeface="Wingdings" panose="05000000000000000000" pitchFamily="2" charset="2"/>
              <a:buChar char="q"/>
            </a:pPr>
            <a:r>
              <a:rPr lang="en-US" dirty="0"/>
              <a:t>Drop the columns which are not applicable for the data set</a:t>
            </a:r>
          </a:p>
          <a:p>
            <a:pPr marL="285750" indent="-285750">
              <a:buFont typeface="Wingdings" panose="05000000000000000000" pitchFamily="2" charset="2"/>
              <a:buChar char="q"/>
            </a:pPr>
            <a:r>
              <a:rPr lang="en-US" dirty="0"/>
              <a:t>Do data profiling and cleansing for each data set separately</a:t>
            </a: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24453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C63DA91-FBC6-4D6C-BCDD-28BAA901E2F8}"/>
              </a:ext>
            </a:extLst>
          </p:cNvPr>
          <p:cNvSpPr>
            <a:spLocks noGrp="1"/>
          </p:cNvSpPr>
          <p:nvPr>
            <p:ph type="title"/>
          </p:nvPr>
        </p:nvSpPr>
        <p:spPr>
          <a:xfrm>
            <a:off x="958506" y="800392"/>
            <a:ext cx="10264697" cy="1212102"/>
          </a:xfrm>
        </p:spPr>
        <p:txBody>
          <a:bodyPr>
            <a:normAutofit/>
          </a:bodyPr>
          <a:lstStyle/>
          <a:p>
            <a:r>
              <a:rPr lang="en-US" sz="4000" kern="1200" dirty="0">
                <a:solidFill>
                  <a:srgbClr val="FFFFFF"/>
                </a:solidFill>
                <a:latin typeface="+mj-lt"/>
                <a:ea typeface="+mj-ea"/>
                <a:cs typeface="+mj-cs"/>
              </a:rPr>
              <a:t>DATA QUALITY METRICS</a:t>
            </a:r>
            <a:endParaRPr lang="en-US" sz="4000" dirty="0">
              <a:solidFill>
                <a:srgbClr val="FFFFFF"/>
              </a:solidFill>
            </a:endParaRPr>
          </a:p>
        </p:txBody>
      </p:sp>
      <p:sp>
        <p:nvSpPr>
          <p:cNvPr id="11" name="TextBox 10">
            <a:extLst>
              <a:ext uri="{FF2B5EF4-FFF2-40B4-BE49-F238E27FC236}">
                <a16:creationId xmlns:a16="http://schemas.microsoft.com/office/drawing/2014/main" id="{A113E1C9-931A-44A6-B7FB-72414783C551}"/>
              </a:ext>
            </a:extLst>
          </p:cNvPr>
          <p:cNvSpPr txBox="1"/>
          <p:nvPr/>
        </p:nvSpPr>
        <p:spPr>
          <a:xfrm>
            <a:off x="1222645" y="2252011"/>
            <a:ext cx="8880462" cy="1231106"/>
          </a:xfrm>
          <a:prstGeom prst="rect">
            <a:avLst/>
          </a:prstGeom>
          <a:noFill/>
        </p:spPr>
        <p:txBody>
          <a:bodyPr wrap="square" rtlCol="0">
            <a:spAutoFit/>
          </a:bodyPr>
          <a:lstStyle/>
          <a:p>
            <a:r>
              <a:rPr lang="en-US" sz="2000" b="1" dirty="0"/>
              <a:t>Data Completeness</a:t>
            </a:r>
          </a:p>
          <a:p>
            <a:pPr marL="285750" indent="-285750">
              <a:buFont typeface="Wingdings" panose="05000000000000000000" pitchFamily="2" charset="2"/>
              <a:buChar char="q"/>
            </a:pPr>
            <a:r>
              <a:rPr lang="en-US" dirty="0"/>
              <a:t>Check the number of NULL values in each column</a:t>
            </a:r>
          </a:p>
          <a:p>
            <a:pPr marL="285750" indent="-285750">
              <a:buFont typeface="Wingdings" panose="05000000000000000000" pitchFamily="2" charset="2"/>
              <a:buChar char="q"/>
            </a:pPr>
            <a:r>
              <a:rPr lang="en-US" dirty="0"/>
              <a:t>Eliminate columns which are having more than a threshold level percentage of NULLs</a:t>
            </a:r>
          </a:p>
          <a:p>
            <a:pPr marL="285750" indent="-285750">
              <a:buFont typeface="Wingdings" panose="05000000000000000000" pitchFamily="2" charset="2"/>
              <a:buChar char="q"/>
            </a:pPr>
            <a:r>
              <a:rPr lang="en-US" dirty="0"/>
              <a:t>Eliminate rows which has NULL values for significant columns.</a:t>
            </a:r>
          </a:p>
        </p:txBody>
      </p:sp>
      <p:sp>
        <p:nvSpPr>
          <p:cNvPr id="16" name="TextBox 15">
            <a:extLst>
              <a:ext uri="{FF2B5EF4-FFF2-40B4-BE49-F238E27FC236}">
                <a16:creationId xmlns:a16="http://schemas.microsoft.com/office/drawing/2014/main" id="{66AB4034-8413-432F-84DE-0023A30926D1}"/>
              </a:ext>
            </a:extLst>
          </p:cNvPr>
          <p:cNvSpPr txBox="1"/>
          <p:nvPr/>
        </p:nvSpPr>
        <p:spPr>
          <a:xfrm>
            <a:off x="1222645" y="3615203"/>
            <a:ext cx="8880462" cy="677108"/>
          </a:xfrm>
          <a:prstGeom prst="rect">
            <a:avLst/>
          </a:prstGeom>
          <a:noFill/>
        </p:spPr>
        <p:txBody>
          <a:bodyPr wrap="square" rtlCol="0">
            <a:spAutoFit/>
          </a:bodyPr>
          <a:lstStyle/>
          <a:p>
            <a:r>
              <a:rPr lang="en-US" sz="2000" b="1" dirty="0"/>
              <a:t>Data Uniqueness</a:t>
            </a:r>
          </a:p>
          <a:p>
            <a:pPr marL="285750" indent="-285750">
              <a:buFont typeface="Wingdings" panose="05000000000000000000" pitchFamily="2" charset="2"/>
              <a:buChar char="q"/>
            </a:pPr>
            <a:r>
              <a:rPr lang="en-US" dirty="0"/>
              <a:t>Check for duplicate records and eliminate them from the final dataset</a:t>
            </a:r>
          </a:p>
        </p:txBody>
      </p:sp>
      <p:sp>
        <p:nvSpPr>
          <p:cNvPr id="17" name="TextBox 16">
            <a:extLst>
              <a:ext uri="{FF2B5EF4-FFF2-40B4-BE49-F238E27FC236}">
                <a16:creationId xmlns:a16="http://schemas.microsoft.com/office/drawing/2014/main" id="{F29DC34D-CE52-472F-AA68-13CB19139EC3}"/>
              </a:ext>
            </a:extLst>
          </p:cNvPr>
          <p:cNvSpPr txBox="1"/>
          <p:nvPr/>
        </p:nvSpPr>
        <p:spPr>
          <a:xfrm>
            <a:off x="1222645" y="4424397"/>
            <a:ext cx="8880462" cy="1231106"/>
          </a:xfrm>
          <a:prstGeom prst="rect">
            <a:avLst/>
          </a:prstGeom>
          <a:noFill/>
        </p:spPr>
        <p:txBody>
          <a:bodyPr wrap="square" rtlCol="0">
            <a:spAutoFit/>
          </a:bodyPr>
          <a:lstStyle/>
          <a:p>
            <a:r>
              <a:rPr lang="en-US" sz="2000" b="1" dirty="0"/>
              <a:t>Data Validity</a:t>
            </a:r>
          </a:p>
          <a:p>
            <a:pPr marL="285750" indent="-285750">
              <a:buFont typeface="Wingdings" panose="05000000000000000000" pitchFamily="2" charset="2"/>
              <a:buChar char="q"/>
            </a:pPr>
            <a:r>
              <a:rPr lang="en-US" dirty="0"/>
              <a:t>Check the format of values for each columns. </a:t>
            </a:r>
          </a:p>
          <a:p>
            <a:pPr marL="285750" indent="-285750">
              <a:buFont typeface="Wingdings" panose="05000000000000000000" pitchFamily="2" charset="2"/>
              <a:buChar char="q"/>
            </a:pPr>
            <a:r>
              <a:rPr lang="en-US" dirty="0"/>
              <a:t>Check if dates or other numeric fields contains valid formats.</a:t>
            </a:r>
          </a:p>
          <a:p>
            <a:pPr marL="285750" indent="-285750">
              <a:buFont typeface="Wingdings" panose="05000000000000000000" pitchFamily="2" charset="2"/>
              <a:buChar char="q"/>
            </a:pPr>
            <a:r>
              <a:rPr lang="en-US" dirty="0"/>
              <a:t>Check for text columns if the data </a:t>
            </a:r>
          </a:p>
        </p:txBody>
      </p:sp>
      <p:sp>
        <p:nvSpPr>
          <p:cNvPr id="18" name="TextBox 17">
            <a:extLst>
              <a:ext uri="{FF2B5EF4-FFF2-40B4-BE49-F238E27FC236}">
                <a16:creationId xmlns:a16="http://schemas.microsoft.com/office/drawing/2014/main" id="{F93DCAD0-DC67-4512-8714-7B86D322F982}"/>
              </a:ext>
            </a:extLst>
          </p:cNvPr>
          <p:cNvSpPr txBox="1"/>
          <p:nvPr/>
        </p:nvSpPr>
        <p:spPr>
          <a:xfrm>
            <a:off x="1222645" y="5692937"/>
            <a:ext cx="8880462" cy="677108"/>
          </a:xfrm>
          <a:prstGeom prst="rect">
            <a:avLst/>
          </a:prstGeom>
          <a:noFill/>
        </p:spPr>
        <p:txBody>
          <a:bodyPr wrap="square" rtlCol="0">
            <a:spAutoFit/>
          </a:bodyPr>
          <a:lstStyle/>
          <a:p>
            <a:r>
              <a:rPr lang="en-US" sz="2000" b="1" dirty="0"/>
              <a:t>Data Validity</a:t>
            </a:r>
          </a:p>
          <a:p>
            <a:pPr marL="285750" indent="-285750">
              <a:buFont typeface="Wingdings" panose="05000000000000000000" pitchFamily="2" charset="2"/>
              <a:buChar char="q"/>
            </a:pPr>
            <a:r>
              <a:rPr lang="en-US" dirty="0"/>
              <a:t>Check for text columns if they contain inaccurate data like misspelled texts or other issues.</a:t>
            </a:r>
          </a:p>
        </p:txBody>
      </p:sp>
    </p:spTree>
    <p:extLst>
      <p:ext uri="{BB962C8B-B14F-4D97-AF65-F5344CB8AC3E}">
        <p14:creationId xmlns:p14="http://schemas.microsoft.com/office/powerpoint/2010/main" val="2212602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6760941-EF99-4F61-A95D-3C3E7C08D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5">
            <a:extLst>
              <a:ext uri="{FF2B5EF4-FFF2-40B4-BE49-F238E27FC236}">
                <a16:creationId xmlns:a16="http://schemas.microsoft.com/office/drawing/2014/main" id="{44D9B9FF-D6DA-4F69-B4A0-BA1550D65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A7DC0AF9-0747-4070-A6D7-DF3681B9E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74612EAD-0A8C-4C44-AFE1-3DF0669AC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8">
            <a:extLst>
              <a:ext uri="{FF2B5EF4-FFF2-40B4-BE49-F238E27FC236}">
                <a16:creationId xmlns:a16="http://schemas.microsoft.com/office/drawing/2014/main" id="{C2D46295-4D0D-487B-8972-141A047FB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24043"/>
            <a:ext cx="5288862"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F9AD139B-BB42-4567-BEEA-0C7705B0FCEE}"/>
              </a:ext>
            </a:extLst>
          </p:cNvPr>
          <p:cNvSpPr txBox="1"/>
          <p:nvPr/>
        </p:nvSpPr>
        <p:spPr>
          <a:xfrm>
            <a:off x="898399" y="1892426"/>
            <a:ext cx="3702068" cy="2326068"/>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4600" b="1" kern="1200" dirty="0">
                <a:solidFill>
                  <a:srgbClr val="FFFFFF"/>
                </a:solidFill>
                <a:latin typeface="+mj-lt"/>
                <a:ea typeface="+mj-ea"/>
                <a:cs typeface="+mj-cs"/>
              </a:rPr>
              <a:t>HOW MUCH DATA IS AVAILABLE FOR EACH TYPE?</a:t>
            </a:r>
          </a:p>
          <a:p>
            <a:pPr>
              <a:lnSpc>
                <a:spcPct val="90000"/>
              </a:lnSpc>
              <a:spcBef>
                <a:spcPct val="0"/>
              </a:spcBef>
              <a:spcAft>
                <a:spcPts val="600"/>
              </a:spcAft>
            </a:pPr>
            <a:endParaRPr lang="en-US" sz="2400" b="1" kern="1200" dirty="0">
              <a:solidFill>
                <a:srgbClr val="FFFFFF"/>
              </a:solidFill>
              <a:latin typeface="+mj-lt"/>
              <a:ea typeface="+mj-ea"/>
              <a:cs typeface="+mj-cs"/>
            </a:endParaRPr>
          </a:p>
        </p:txBody>
      </p:sp>
      <p:graphicFrame>
        <p:nvGraphicFramePr>
          <p:cNvPr id="12" name="Table 12">
            <a:extLst>
              <a:ext uri="{FF2B5EF4-FFF2-40B4-BE49-F238E27FC236}">
                <a16:creationId xmlns:a16="http://schemas.microsoft.com/office/drawing/2014/main" id="{87F05425-A28C-4695-849B-E9F11F59669A}"/>
              </a:ext>
            </a:extLst>
          </p:cNvPr>
          <p:cNvGraphicFramePr>
            <a:graphicFrameLocks noGrp="1"/>
          </p:cNvGraphicFramePr>
          <p:nvPr>
            <p:extLst>
              <p:ext uri="{D42A27DB-BD31-4B8C-83A1-F6EECF244321}">
                <p14:modId xmlns:p14="http://schemas.microsoft.com/office/powerpoint/2010/main" val="2786312066"/>
              </p:ext>
            </p:extLst>
          </p:nvPr>
        </p:nvGraphicFramePr>
        <p:xfrm>
          <a:off x="7096806" y="2045234"/>
          <a:ext cx="3975859" cy="2348865"/>
        </p:xfrm>
        <a:graphic>
          <a:graphicData uri="http://schemas.openxmlformats.org/drawingml/2006/table">
            <a:tbl>
              <a:tblPr firstRow="1" bandRow="1">
                <a:tableStyleId>{5C22544A-7EE6-4342-B048-85BDC9FD1C3A}</a:tableStyleId>
              </a:tblPr>
              <a:tblGrid>
                <a:gridCol w="2251366">
                  <a:extLst>
                    <a:ext uri="{9D8B030D-6E8A-4147-A177-3AD203B41FA5}">
                      <a16:colId xmlns:a16="http://schemas.microsoft.com/office/drawing/2014/main" val="1867175959"/>
                    </a:ext>
                  </a:extLst>
                </a:gridCol>
                <a:gridCol w="1724493">
                  <a:extLst>
                    <a:ext uri="{9D8B030D-6E8A-4147-A177-3AD203B41FA5}">
                      <a16:colId xmlns:a16="http://schemas.microsoft.com/office/drawing/2014/main" val="3616004016"/>
                    </a:ext>
                  </a:extLst>
                </a:gridCol>
              </a:tblGrid>
              <a:tr h="352612">
                <a:tc>
                  <a:txBody>
                    <a:bodyPr/>
                    <a:lstStyle/>
                    <a:p>
                      <a:pPr algn="ctr"/>
                      <a:r>
                        <a:rPr lang="en-US" sz="2000" b="1" dirty="0">
                          <a:latin typeface="Arial" panose="020B0604020202020204" pitchFamily="34" charset="0"/>
                          <a:cs typeface="Arial" panose="020B0604020202020204" pitchFamily="34" charset="0"/>
                        </a:rPr>
                        <a:t>Type</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Arial" panose="020B0604020202020204" pitchFamily="34" charset="0"/>
                          <a:cs typeface="Arial" panose="020B0604020202020204" pitchFamily="34" charset="0"/>
                        </a:rPr>
                        <a:t>Row count</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603357"/>
                  </a:ext>
                </a:extLst>
              </a:tr>
              <a:tr h="352612">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/type/author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Arial" panose="020B0604020202020204" pitchFamily="34" charset="0"/>
                          <a:cs typeface="Arial" panose="020B0604020202020204" pitchFamily="34" charset="0"/>
                        </a:rPr>
                        <a:t>339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4474069"/>
                  </a:ext>
                </a:extLst>
              </a:tr>
              <a:tr h="352612">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/type/delete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Arial" panose="020B0604020202020204" pitchFamily="34" charset="0"/>
                          <a:cs typeface="Arial" panose="020B0604020202020204" pitchFamily="34" charset="0"/>
                        </a:rPr>
                        <a:t>236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7172211"/>
                  </a:ext>
                </a:extLst>
              </a:tr>
              <a:tr h="352612">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/type/edition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Arial" panose="020B0604020202020204" pitchFamily="34" charset="0"/>
                          <a:cs typeface="Arial" panose="020B0604020202020204" pitchFamily="34" charset="0"/>
                        </a:rPr>
                        <a:t>143166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2610203"/>
                  </a:ext>
                </a:extLst>
              </a:tr>
              <a:tr h="352612">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/type/redirect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738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0584768"/>
                  </a:ext>
                </a:extLst>
              </a:tr>
              <a:tr h="352612">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/type/work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3684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3251106"/>
                  </a:ext>
                </a:extLst>
              </a:tr>
            </a:tbl>
          </a:graphicData>
        </a:graphic>
      </p:graphicFrame>
      <p:sp>
        <p:nvSpPr>
          <p:cNvPr id="9" name="TextBox 8">
            <a:extLst>
              <a:ext uri="{FF2B5EF4-FFF2-40B4-BE49-F238E27FC236}">
                <a16:creationId xmlns:a16="http://schemas.microsoft.com/office/drawing/2014/main" id="{93818DC3-8B58-4B57-A097-FAEC921E3AB6}"/>
              </a:ext>
            </a:extLst>
          </p:cNvPr>
          <p:cNvSpPr txBox="1"/>
          <p:nvPr/>
        </p:nvSpPr>
        <p:spPr>
          <a:xfrm>
            <a:off x="6304284" y="5692776"/>
            <a:ext cx="6000591" cy="1600438"/>
          </a:xfrm>
          <a:prstGeom prst="rect">
            <a:avLst/>
          </a:prstGeom>
          <a:noFill/>
        </p:spPr>
        <p:txBody>
          <a:bodyPr wrap="square" rtlCol="0">
            <a:spAutoFit/>
          </a:bodyPr>
          <a:lstStyle/>
          <a:p>
            <a:r>
              <a:rPr lang="en-US" sz="2000" b="1" dirty="0"/>
              <a:t>Notes</a:t>
            </a:r>
            <a:endParaRPr lang="en-US" sz="2400" b="1" dirty="0"/>
          </a:p>
          <a:p>
            <a:pPr marL="285750" indent="-285750">
              <a:buFont typeface="Wingdings" panose="05000000000000000000" pitchFamily="2" charset="2"/>
              <a:buChar char="q"/>
            </a:pPr>
            <a:r>
              <a:rPr lang="en-US" sz="1400" dirty="0">
                <a:latin typeface="Arial" panose="020B0604020202020204" pitchFamily="34" charset="0"/>
                <a:cs typeface="Arial" panose="020B0604020202020204" pitchFamily="34" charset="0"/>
              </a:rPr>
              <a:t>Types ‘delete’ and ‘</a:t>
            </a:r>
            <a:r>
              <a:rPr lang="en-US" sz="1400" b="0" i="0" u="none" strike="noStrike" dirty="0">
                <a:solidFill>
                  <a:srgbClr val="000000"/>
                </a:solidFill>
                <a:effectLst/>
                <a:latin typeface="Arial" panose="020B0604020202020204" pitchFamily="34" charset="0"/>
                <a:cs typeface="Arial" panose="020B0604020202020204" pitchFamily="34" charset="0"/>
              </a:rPr>
              <a:t>redirect</a:t>
            </a:r>
            <a:r>
              <a:rPr lang="en-US" sz="1400" dirty="0">
                <a:latin typeface="Arial" panose="020B0604020202020204" pitchFamily="34" charset="0"/>
                <a:cs typeface="Arial" panose="020B0604020202020204" pitchFamily="34" charset="0"/>
              </a:rPr>
              <a:t>’  are not considered for the case study</a:t>
            </a:r>
          </a:p>
          <a:p>
            <a:pPr marL="285750" indent="-285750">
              <a:buFont typeface="Wingdings" panose="05000000000000000000" pitchFamily="2" charset="2"/>
              <a:buChar char="q"/>
            </a:pPr>
            <a:r>
              <a:rPr lang="en-US" sz="1400" dirty="0">
                <a:latin typeface="Arial" panose="020B0604020202020204" pitchFamily="34" charset="0"/>
                <a:cs typeface="Arial" panose="020B0604020202020204" pitchFamily="34" charset="0"/>
              </a:rPr>
              <a:t>Type ‘delete’ is records which are deleted</a:t>
            </a:r>
          </a:p>
          <a:p>
            <a:pPr marL="285750" indent="-285750">
              <a:buFont typeface="Wingdings" panose="05000000000000000000" pitchFamily="2" charset="2"/>
              <a:buChar char="q"/>
            </a:pPr>
            <a:r>
              <a:rPr lang="en-US" sz="1400" dirty="0">
                <a:latin typeface="Arial" panose="020B0604020202020204" pitchFamily="34" charset="0"/>
                <a:cs typeface="Arial" panose="020B0604020202020204" pitchFamily="34" charset="0"/>
              </a:rPr>
              <a:t>Type ‘</a:t>
            </a:r>
            <a:r>
              <a:rPr lang="en-US" sz="1400" b="0" i="0" u="none" strike="noStrike" dirty="0">
                <a:solidFill>
                  <a:srgbClr val="000000"/>
                </a:solidFill>
                <a:effectLst/>
                <a:latin typeface="Arial" panose="020B0604020202020204" pitchFamily="34" charset="0"/>
                <a:cs typeface="Arial" panose="020B0604020202020204" pitchFamily="34" charset="0"/>
              </a:rPr>
              <a:t>redirect</a:t>
            </a:r>
            <a:r>
              <a:rPr lang="en-US" sz="1400" dirty="0">
                <a:latin typeface="Arial" panose="020B0604020202020204" pitchFamily="34" charset="0"/>
                <a:cs typeface="Arial" panose="020B0604020202020204" pitchFamily="34" charset="0"/>
              </a:rPr>
              <a:t>’ is records which are redirected to a different page</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195251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853714B-D938-449A-9C83-2A3801FA8DA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AUTHOR</a:t>
            </a:r>
          </a:p>
        </p:txBody>
      </p:sp>
      <p:graphicFrame>
        <p:nvGraphicFramePr>
          <p:cNvPr id="20" name="Table 12">
            <a:extLst>
              <a:ext uri="{FF2B5EF4-FFF2-40B4-BE49-F238E27FC236}">
                <a16:creationId xmlns:a16="http://schemas.microsoft.com/office/drawing/2014/main" id="{5E588A5A-BA2F-4367-B33E-CB658A8134EF}"/>
              </a:ext>
            </a:extLst>
          </p:cNvPr>
          <p:cNvGraphicFramePr>
            <a:graphicFrameLocks noGrp="1"/>
          </p:cNvGraphicFramePr>
          <p:nvPr>
            <p:extLst>
              <p:ext uri="{D42A27DB-BD31-4B8C-83A1-F6EECF244321}">
                <p14:modId xmlns:p14="http://schemas.microsoft.com/office/powerpoint/2010/main" val="3867704803"/>
              </p:ext>
            </p:extLst>
          </p:nvPr>
        </p:nvGraphicFramePr>
        <p:xfrm>
          <a:off x="5459896" y="2365264"/>
          <a:ext cx="3856382" cy="2439108"/>
        </p:xfrm>
        <a:graphic>
          <a:graphicData uri="http://schemas.openxmlformats.org/drawingml/2006/table">
            <a:tbl>
              <a:tblPr firstRow="1" bandRow="1">
                <a:tableStyleId>{5C22544A-7EE6-4342-B048-85BDC9FD1C3A}</a:tableStyleId>
              </a:tblPr>
              <a:tblGrid>
                <a:gridCol w="2316950">
                  <a:extLst>
                    <a:ext uri="{9D8B030D-6E8A-4147-A177-3AD203B41FA5}">
                      <a16:colId xmlns:a16="http://schemas.microsoft.com/office/drawing/2014/main" val="1867175959"/>
                    </a:ext>
                  </a:extLst>
                </a:gridCol>
                <a:gridCol w="1539432">
                  <a:extLst>
                    <a:ext uri="{9D8B030D-6E8A-4147-A177-3AD203B41FA5}">
                      <a16:colId xmlns:a16="http://schemas.microsoft.com/office/drawing/2014/main" val="3616004016"/>
                    </a:ext>
                  </a:extLst>
                </a:gridCol>
              </a:tblGrid>
              <a:tr h="709014">
                <a:tc gridSpan="2">
                  <a:txBody>
                    <a:bodyPr/>
                    <a:lstStyle/>
                    <a:p>
                      <a:r>
                        <a:rPr lang="en-US" sz="2800" dirty="0"/>
                        <a:t>Rows after removing duplicates: 332</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3300" dirty="0"/>
                    </a:p>
                  </a:txBody>
                  <a:tcPr marL="167640" marR="167640" marT="83820" marB="83820"/>
                </a:tc>
                <a:extLst>
                  <a:ext uri="{0D108BD9-81ED-4DB2-BD59-A6C34878D82A}">
                    <a16:rowId xmlns:a16="http://schemas.microsoft.com/office/drawing/2014/main" val="74900521"/>
                  </a:ext>
                </a:extLst>
              </a:tr>
              <a:tr h="709014">
                <a:tc>
                  <a:txBody>
                    <a:bodyPr/>
                    <a:lstStyle/>
                    <a:p>
                      <a:r>
                        <a:rPr lang="en-US" sz="2400" b="1" dirty="0"/>
                        <a:t>Total rows</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dirty="0"/>
                        <a:t>339</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603357"/>
                  </a:ext>
                </a:extLst>
              </a:tr>
              <a:tr h="709014">
                <a:tc>
                  <a:txBody>
                    <a:bodyPr/>
                    <a:lstStyle/>
                    <a:p>
                      <a:r>
                        <a:rPr lang="en-US" sz="2400" b="1" dirty="0"/>
                        <a:t>Duplicate rows</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dirty="0"/>
                        <a:t>7</a:t>
                      </a:r>
                    </a:p>
                  </a:txBody>
                  <a:tcPr marL="167640" marR="167640" marT="83820" marB="83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4474069"/>
                  </a:ext>
                </a:extLst>
              </a:tr>
            </a:tbl>
          </a:graphicData>
        </a:graphic>
      </p:graphicFrame>
      <p:sp>
        <p:nvSpPr>
          <p:cNvPr id="5" name="TextBox 4">
            <a:extLst>
              <a:ext uri="{FF2B5EF4-FFF2-40B4-BE49-F238E27FC236}">
                <a16:creationId xmlns:a16="http://schemas.microsoft.com/office/drawing/2014/main" id="{96D36890-D017-48E1-BECA-D4D5D5859E2E}"/>
              </a:ext>
            </a:extLst>
          </p:cNvPr>
          <p:cNvSpPr txBox="1"/>
          <p:nvPr/>
        </p:nvSpPr>
        <p:spPr>
          <a:xfrm flipH="1">
            <a:off x="4280451" y="478712"/>
            <a:ext cx="7911547" cy="923330"/>
          </a:xfrm>
          <a:prstGeom prst="rect">
            <a:avLst/>
          </a:prstGeom>
          <a:noFill/>
        </p:spPr>
        <p:txBody>
          <a:bodyPr wrap="square" rtlCol="0">
            <a:spAutoFit/>
          </a:bodyPr>
          <a:lstStyle/>
          <a:p>
            <a:r>
              <a:rPr lang="en-US" b="1" dirty="0"/>
              <a:t>Data quality check 1</a:t>
            </a:r>
            <a:r>
              <a:rPr lang="en-US" dirty="0"/>
              <a:t>: Multiple versions of records can be available for each record due to multiple revisions. Check for the duplicates based on key and pick the record with latest revision number.</a:t>
            </a:r>
          </a:p>
        </p:txBody>
      </p:sp>
    </p:spTree>
    <p:extLst>
      <p:ext uri="{BB962C8B-B14F-4D97-AF65-F5344CB8AC3E}">
        <p14:creationId xmlns:p14="http://schemas.microsoft.com/office/powerpoint/2010/main" val="197522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853714B-D938-449A-9C83-2A3801FA8DA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AUTHOR</a:t>
            </a:r>
          </a:p>
        </p:txBody>
      </p:sp>
      <p:sp>
        <p:nvSpPr>
          <p:cNvPr id="5" name="TextBox 4">
            <a:extLst>
              <a:ext uri="{FF2B5EF4-FFF2-40B4-BE49-F238E27FC236}">
                <a16:creationId xmlns:a16="http://schemas.microsoft.com/office/drawing/2014/main" id="{96D36890-D017-48E1-BECA-D4D5D5859E2E}"/>
              </a:ext>
            </a:extLst>
          </p:cNvPr>
          <p:cNvSpPr txBox="1"/>
          <p:nvPr/>
        </p:nvSpPr>
        <p:spPr>
          <a:xfrm flipH="1">
            <a:off x="4280453" y="478712"/>
            <a:ext cx="7911547" cy="646331"/>
          </a:xfrm>
          <a:prstGeom prst="rect">
            <a:avLst/>
          </a:prstGeom>
          <a:noFill/>
        </p:spPr>
        <p:txBody>
          <a:bodyPr wrap="square" rtlCol="0">
            <a:spAutoFit/>
          </a:bodyPr>
          <a:lstStyle/>
          <a:p>
            <a:r>
              <a:rPr lang="en-US" b="1" dirty="0"/>
              <a:t>Data quality check 2</a:t>
            </a:r>
            <a:r>
              <a:rPr lang="en-US" dirty="0"/>
              <a:t>: Pick the columns which are only significant for type author  and check for NULLs in each column</a:t>
            </a:r>
          </a:p>
        </p:txBody>
      </p:sp>
      <p:graphicFrame>
        <p:nvGraphicFramePr>
          <p:cNvPr id="11" name="Table 12">
            <a:extLst>
              <a:ext uri="{FF2B5EF4-FFF2-40B4-BE49-F238E27FC236}">
                <a16:creationId xmlns:a16="http://schemas.microsoft.com/office/drawing/2014/main" id="{C7A8CEF3-3653-45E9-B226-C68E587F38DB}"/>
              </a:ext>
            </a:extLst>
          </p:cNvPr>
          <p:cNvGraphicFramePr>
            <a:graphicFrameLocks noGrp="1"/>
          </p:cNvGraphicFramePr>
          <p:nvPr>
            <p:extLst>
              <p:ext uri="{D42A27DB-BD31-4B8C-83A1-F6EECF244321}">
                <p14:modId xmlns:p14="http://schemas.microsoft.com/office/powerpoint/2010/main" val="3393863670"/>
              </p:ext>
            </p:extLst>
          </p:nvPr>
        </p:nvGraphicFramePr>
        <p:xfrm>
          <a:off x="5639067" y="1655467"/>
          <a:ext cx="3975859" cy="3878732"/>
        </p:xfrm>
        <a:graphic>
          <a:graphicData uri="http://schemas.openxmlformats.org/drawingml/2006/table">
            <a:tbl>
              <a:tblPr firstRow="1" bandRow="1">
                <a:tableStyleId>{5C22544A-7EE6-4342-B048-85BDC9FD1C3A}</a:tableStyleId>
              </a:tblPr>
              <a:tblGrid>
                <a:gridCol w="2251366">
                  <a:extLst>
                    <a:ext uri="{9D8B030D-6E8A-4147-A177-3AD203B41FA5}">
                      <a16:colId xmlns:a16="http://schemas.microsoft.com/office/drawing/2014/main" val="1867175959"/>
                    </a:ext>
                  </a:extLst>
                </a:gridCol>
                <a:gridCol w="1724493">
                  <a:extLst>
                    <a:ext uri="{9D8B030D-6E8A-4147-A177-3AD203B41FA5}">
                      <a16:colId xmlns:a16="http://schemas.microsoft.com/office/drawing/2014/main" val="3616004016"/>
                    </a:ext>
                  </a:extLst>
                </a:gridCol>
              </a:tblGrid>
              <a:tr h="352612">
                <a:tc>
                  <a:txBody>
                    <a:bodyPr/>
                    <a:lstStyle/>
                    <a:p>
                      <a:pPr marL="0" algn="l" defTabSz="914400" rtl="0" eaLnBrk="1" fontAlgn="b" latinLnBrk="0" hangingPunct="1"/>
                      <a:r>
                        <a:rPr lang="en-US" sz="1800" b="1" u="none" strike="noStrike" kern="1200" dirty="0">
                          <a:solidFill>
                            <a:schemeClr val="lt1"/>
                          </a:solidFill>
                          <a:effectLst/>
                          <a:latin typeface="+mn-lt"/>
                          <a:ea typeface="+mn-ea"/>
                          <a:cs typeface="+mn-cs"/>
                        </a:rPr>
                        <a:t>Columns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dirty="0">
                          <a:effectLst/>
                        </a:rPr>
                        <a:t>% of NULLs</a:t>
                      </a:r>
                      <a:endParaRPr lang="en-US" sz="1800" b="1"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603357"/>
                  </a:ext>
                </a:extLst>
              </a:tr>
              <a:tr h="352612">
                <a:tc>
                  <a:txBody>
                    <a:bodyPr/>
                    <a:lstStyle/>
                    <a:p>
                      <a:pPr algn="l" fontAlgn="ctr"/>
                      <a:r>
                        <a:rPr lang="en-US" sz="1800" u="none" strike="noStrike" dirty="0" err="1">
                          <a:effectLst/>
                        </a:rPr>
                        <a:t>uris</a:t>
                      </a:r>
                      <a:endParaRPr lang="en-US" sz="18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100</a:t>
                      </a:r>
                      <a:endParaRPr lang="en-US" sz="18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5603881"/>
                  </a:ext>
                </a:extLst>
              </a:tr>
              <a:tr h="352612">
                <a:tc>
                  <a:txBody>
                    <a:bodyPr/>
                    <a:lstStyle/>
                    <a:p>
                      <a:pPr algn="l" fontAlgn="ctr"/>
                      <a:r>
                        <a:rPr lang="en-US" sz="1800" u="none" strike="noStrike" dirty="0">
                          <a:effectLst/>
                        </a:rPr>
                        <a:t>location</a:t>
                      </a:r>
                      <a:endParaRPr lang="en-US" sz="18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99.6988</a:t>
                      </a:r>
                      <a:endParaRPr lang="en-US" sz="18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7384324"/>
                  </a:ext>
                </a:extLst>
              </a:tr>
              <a:tr h="352612">
                <a:tc>
                  <a:txBody>
                    <a:bodyPr/>
                    <a:lstStyle/>
                    <a:p>
                      <a:pPr algn="l" fontAlgn="ctr"/>
                      <a:r>
                        <a:rPr lang="en-US" sz="1800" u="none" strike="noStrike" dirty="0">
                          <a:effectLst/>
                        </a:rPr>
                        <a:t>links</a:t>
                      </a:r>
                      <a:endParaRPr lang="en-US" sz="18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99.39759</a:t>
                      </a:r>
                      <a:endParaRPr lang="en-US" sz="18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0666099"/>
                  </a:ext>
                </a:extLst>
              </a:tr>
              <a:tr h="352612">
                <a:tc>
                  <a:txBody>
                    <a:bodyPr/>
                    <a:lstStyle/>
                    <a:p>
                      <a:pPr algn="l" fontAlgn="ctr"/>
                      <a:r>
                        <a:rPr lang="en-US" sz="1800" u="none" strike="noStrike" dirty="0">
                          <a:effectLst/>
                        </a:rPr>
                        <a:t>bio</a:t>
                      </a:r>
                      <a:endParaRPr lang="en-US" sz="18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97.89157</a:t>
                      </a:r>
                      <a:endParaRPr lang="en-US" sz="18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3721677"/>
                  </a:ext>
                </a:extLst>
              </a:tr>
              <a:tr h="352612">
                <a:tc>
                  <a:txBody>
                    <a:bodyPr/>
                    <a:lstStyle/>
                    <a:p>
                      <a:pPr algn="l" fontAlgn="ctr"/>
                      <a:r>
                        <a:rPr lang="en-US" sz="1800" u="none" strike="noStrike" dirty="0" err="1">
                          <a:effectLst/>
                        </a:rPr>
                        <a:t>death_date</a:t>
                      </a:r>
                      <a:endParaRPr lang="en-US" sz="18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97.59036</a:t>
                      </a:r>
                      <a:endParaRPr lang="en-US" sz="18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790982"/>
                  </a:ext>
                </a:extLst>
              </a:tr>
              <a:tr h="352612">
                <a:tc>
                  <a:txBody>
                    <a:bodyPr/>
                    <a:lstStyle/>
                    <a:p>
                      <a:pPr algn="l" fontAlgn="ctr"/>
                      <a:r>
                        <a:rPr lang="en-US" sz="1800" u="none" strike="noStrike" dirty="0" err="1">
                          <a:effectLst/>
                        </a:rPr>
                        <a:t>birth_date</a:t>
                      </a:r>
                      <a:endParaRPr lang="en-US" sz="18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95.18072</a:t>
                      </a:r>
                      <a:endParaRPr lang="en-US" sz="18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4474069"/>
                  </a:ext>
                </a:extLst>
              </a:tr>
              <a:tr h="352612">
                <a:tc>
                  <a:txBody>
                    <a:bodyPr/>
                    <a:lstStyle/>
                    <a:p>
                      <a:pPr algn="l" fontAlgn="ctr"/>
                      <a:r>
                        <a:rPr lang="en-US" sz="1800" u="none" strike="noStrike" dirty="0" err="1">
                          <a:effectLst/>
                        </a:rPr>
                        <a:t>alternate_names</a:t>
                      </a:r>
                      <a:endParaRPr lang="en-US" sz="18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92.16868</a:t>
                      </a:r>
                      <a:endParaRPr lang="en-US" sz="18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7172211"/>
                  </a:ext>
                </a:extLst>
              </a:tr>
              <a:tr h="352612">
                <a:tc>
                  <a:txBody>
                    <a:bodyPr/>
                    <a:lstStyle/>
                    <a:p>
                      <a:pPr algn="l" fontAlgn="ctr"/>
                      <a:r>
                        <a:rPr lang="en-US" sz="1800" u="none" strike="noStrike" dirty="0" err="1">
                          <a:effectLst/>
                        </a:rPr>
                        <a:t>personal_name</a:t>
                      </a:r>
                      <a:endParaRPr lang="en-US" sz="18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87.6506</a:t>
                      </a:r>
                      <a:endParaRPr lang="en-US" sz="18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2610203"/>
                  </a:ext>
                </a:extLst>
              </a:tr>
              <a:tr h="352612">
                <a:tc>
                  <a:txBody>
                    <a:bodyPr/>
                    <a:lstStyle/>
                    <a:p>
                      <a:pPr algn="l" fontAlgn="ctr"/>
                      <a:r>
                        <a:rPr lang="en-US" sz="1800" u="none" strike="noStrike">
                          <a:effectLst/>
                        </a:rPr>
                        <a:t>key</a:t>
                      </a:r>
                      <a:endParaRPr lang="en-US" sz="1800" b="0" i="0" u="none" strike="noStrike">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0</a:t>
                      </a:r>
                      <a:endParaRPr lang="en-US" sz="18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0584768"/>
                  </a:ext>
                </a:extLst>
              </a:tr>
              <a:tr h="352612">
                <a:tc>
                  <a:txBody>
                    <a:bodyPr/>
                    <a:lstStyle/>
                    <a:p>
                      <a:pPr algn="l" fontAlgn="ctr"/>
                      <a:r>
                        <a:rPr lang="en-US" sz="1800" u="none" strike="noStrike" dirty="0">
                          <a:effectLst/>
                        </a:rPr>
                        <a:t>name</a:t>
                      </a:r>
                      <a:endParaRPr lang="en-US" sz="18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0</a:t>
                      </a:r>
                      <a:endParaRPr lang="en-US" sz="18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3251106"/>
                  </a:ext>
                </a:extLst>
              </a:tr>
            </a:tbl>
          </a:graphicData>
        </a:graphic>
      </p:graphicFrame>
    </p:spTree>
    <p:extLst>
      <p:ext uri="{BB962C8B-B14F-4D97-AF65-F5344CB8AC3E}">
        <p14:creationId xmlns:p14="http://schemas.microsoft.com/office/powerpoint/2010/main" val="2157577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1589</TotalTime>
  <Words>2703</Words>
  <Application>Microsoft Office PowerPoint</Application>
  <PresentationFormat>Widescreen</PresentationFormat>
  <Paragraphs>589</Paragraphs>
  <Slides>34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43" baseType="lpstr">
      <vt:lpstr>-apple-system</vt:lpstr>
      <vt:lpstr>Arial</vt:lpstr>
      <vt:lpstr>Calibri</vt:lpstr>
      <vt:lpstr>Calibri Light</vt:lpstr>
      <vt:lpstr>Courier New</vt:lpstr>
      <vt:lpstr>Wingdings</vt:lpstr>
      <vt:lpstr>Office Theme</vt:lpstr>
      <vt:lpstr>Microsoft Excel Worksheet</vt:lpstr>
      <vt:lpstr>Worksheet</vt:lpstr>
      <vt:lpstr>PowerPoint Presentation</vt:lpstr>
      <vt:lpstr>CASE STUDY</vt:lpstr>
      <vt:lpstr>CASE STUDY</vt:lpstr>
      <vt:lpstr>PowerPoint Presentation</vt:lpstr>
      <vt:lpstr>DATA DICTIONARY</vt:lpstr>
      <vt:lpstr>DATA QUALITY METRICS</vt:lpstr>
      <vt:lpstr>PowerPoint Presentation</vt:lpstr>
      <vt:lpstr>AUTHOR</vt:lpstr>
      <vt:lpstr>AUTHOR</vt:lpstr>
      <vt:lpstr>AUTHOR</vt:lpstr>
      <vt:lpstr>WORK</vt:lpstr>
      <vt:lpstr>WORK</vt:lpstr>
      <vt:lpstr>WORK</vt:lpstr>
      <vt:lpstr>WORK</vt:lpstr>
      <vt:lpstr>EDITION</vt:lpstr>
      <vt:lpstr>EDITION</vt:lpstr>
      <vt:lpstr>EDITION</vt:lpstr>
      <vt:lpstr>EDITION</vt:lpstr>
      <vt:lpstr>EDITION</vt:lpstr>
      <vt:lpstr>EDITION</vt:lpstr>
      <vt:lpstr>EDITION</vt:lpstr>
      <vt:lpstr>EDITION</vt:lpstr>
      <vt:lpstr>EDITION</vt:lpstr>
      <vt:lpstr>EDITION</vt:lpstr>
      <vt:lpstr>Task 1: Get the book with the most pages</vt:lpstr>
      <vt:lpstr>Task 2: Find the top 5 genres with most books</vt:lpstr>
      <vt:lpstr>Task 3: Retrieve the top 5 authors who (co-)authored the most books. </vt:lpstr>
      <vt:lpstr>Task 4: Per publish year, get the number of authors that published at least one book</vt:lpstr>
      <vt:lpstr>Task 5: Find the number of authors and number of books published per month for years between 1950 and 1970</vt:lpstr>
      <vt:lpstr>DATA PIPELINE</vt:lpstr>
      <vt:lpstr>PowerPoint Presentation</vt:lpstr>
      <vt:lpstr>DATA PIPELINES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Jithin Babu</dc:creator>
  <cp:lastModifiedBy>Jithin Babu</cp:lastModifiedBy>
  <cp:revision>208</cp:revision>
  <dcterms:created xsi:type="dcterms:W3CDTF">2021-11-14T07:23:09Z</dcterms:created>
  <dcterms:modified xsi:type="dcterms:W3CDTF">2021-11-15T10:46:35Z</dcterms:modified>
</cp:coreProperties>
</file>