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42" r:id="rId2"/>
    <p:sldId id="543" r:id="rId3"/>
    <p:sldId id="584" r:id="rId4"/>
    <p:sldId id="545" r:id="rId5"/>
    <p:sldId id="583" r:id="rId6"/>
    <p:sldId id="546" r:id="rId7"/>
    <p:sldId id="548" r:id="rId8"/>
    <p:sldId id="547" r:id="rId9"/>
    <p:sldId id="550" r:id="rId10"/>
    <p:sldId id="551" r:id="rId11"/>
    <p:sldId id="567" r:id="rId12"/>
    <p:sldId id="552" r:id="rId13"/>
    <p:sldId id="553" r:id="rId14"/>
    <p:sldId id="554" r:id="rId15"/>
    <p:sldId id="589" r:id="rId16"/>
    <p:sldId id="590" r:id="rId17"/>
    <p:sldId id="592" r:id="rId18"/>
    <p:sldId id="593" r:id="rId19"/>
    <p:sldId id="301" r:id="rId20"/>
    <p:sldId id="594" r:id="rId21"/>
    <p:sldId id="595" r:id="rId22"/>
    <p:sldId id="591" r:id="rId23"/>
    <p:sldId id="555" r:id="rId24"/>
    <p:sldId id="558" r:id="rId25"/>
    <p:sldId id="559" r:id="rId26"/>
    <p:sldId id="569" r:id="rId27"/>
    <p:sldId id="563" r:id="rId28"/>
    <p:sldId id="564" r:id="rId29"/>
    <p:sldId id="565" r:id="rId30"/>
    <p:sldId id="574" r:id="rId31"/>
    <p:sldId id="570" r:id="rId32"/>
    <p:sldId id="572" r:id="rId33"/>
    <p:sldId id="573" r:id="rId34"/>
    <p:sldId id="579" r:id="rId35"/>
  </p:sldIdLst>
  <p:sldSz cx="9144000" cy="6858000" type="screen4x3"/>
  <p:notesSz cx="7302500" cy="9586913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1CF"/>
    <a:srgbClr val="F6F5BD"/>
    <a:srgbClr val="F1C7C7"/>
    <a:srgbClr val="B3B3B3"/>
    <a:srgbClr val="E6E6E6"/>
    <a:srgbClr val="990000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3" autoAdjust="0"/>
    <p:restoredTop sz="94643" autoAdjust="0"/>
  </p:normalViewPr>
  <p:slideViewPr>
    <p:cSldViewPr snapToObjects="1">
      <p:cViewPr varScale="1">
        <p:scale>
          <a:sx n="69" d="100"/>
          <a:sy n="69" d="100"/>
        </p:scale>
        <p:origin x="141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800"/>
              <a:t>Concurrent Socket Programming</a:t>
            </a:r>
            <a:br>
              <a:rPr lang="en-US" sz="2800"/>
            </a:br>
            <a:br>
              <a:rPr lang="en-US" sz="2800"/>
            </a:br>
            <a:endParaRPr lang="en-US" sz="2800" b="0"/>
          </a:p>
        </p:txBody>
      </p:sp>
      <p:sp>
        <p:nvSpPr>
          <p:cNvPr id="9232" name="Text Placeholder 2">
            <a:extLst>
              <a:ext uri="{FF2B5EF4-FFF2-40B4-BE49-F238E27FC236}">
                <a16:creationId xmlns:a16="http://schemas.microsoft.com/office/drawing/2014/main" id="{C4616599-D43D-6982-AD80-0347F2DE2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485775"/>
            <a:ext cx="8716962" cy="781050"/>
          </a:xfrm>
        </p:spPr>
        <p:txBody>
          <a:bodyPr/>
          <a:lstStyle/>
          <a:p>
            <a:r>
              <a:rPr lang="en-US" dirty="0"/>
              <a:t>Process-Based Concurrent Echo Server</a:t>
            </a:r>
            <a:br>
              <a:rPr lang="en-US" dirty="0"/>
            </a:br>
            <a:r>
              <a:rPr lang="en-US" dirty="0"/>
              <a:t>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2" y="2063750"/>
            <a:ext cx="6053137" cy="17543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 </a:t>
            </a:r>
          </a:p>
          <a:p>
            <a:r>
              <a:rPr lang="en-US" sz="1800" dirty="0">
                <a:solidFill>
                  <a:srgbClr val="C200FF"/>
                </a:solidFill>
                <a:latin typeface="Menlo-Regular"/>
              </a:rPr>
              <a:t>    while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(-1, 0, WNOHANG)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3" y="4518025"/>
            <a:ext cx="8307387" cy="1927225"/>
          </a:xfrm>
        </p:spPr>
        <p:txBody>
          <a:bodyPr/>
          <a:lstStyle/>
          <a:p>
            <a:pPr lvl="1"/>
            <a:r>
              <a:rPr lang="en-US" sz="2600" dirty="0"/>
              <a:t>Reap all zombie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010" y="3440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/>
              <a:t>Concurrent 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390513"/>
            <a:ext cx="3294062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1. Server blocks in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, waiting for connection request on listening descriptor </a:t>
            </a:r>
            <a:r>
              <a:rPr lang="en-US" sz="2000" i="1" dirty="0" err="1">
                <a:latin typeface="Courier New" pitchFamily="49" charset="0"/>
              </a:rPr>
              <a:t>listenfd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277572"/>
            <a:ext cx="366287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2. Client makes connection request by calling </a:t>
            </a:r>
            <a:r>
              <a:rPr lang="en-US" sz="20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693584"/>
            <a:ext cx="4010025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3. Server returns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r>
              <a:rPr lang="en-US" sz="2000" i="1" dirty="0">
                <a:latin typeface="Calibri" pitchFamily="34" charset="0"/>
              </a:rPr>
              <a:t> from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. Forks child to handle client.  Connection is now established between </a:t>
            </a:r>
            <a:r>
              <a:rPr lang="en-US" sz="2000" i="1" dirty="0" err="1">
                <a:latin typeface="Courier New" pitchFamily="49" charset="0"/>
              </a:rPr>
              <a:t>clientfd</a:t>
            </a:r>
            <a:r>
              <a:rPr lang="en-US" sz="2000" i="1" dirty="0">
                <a:latin typeface="Calibri" pitchFamily="34" charset="0"/>
              </a:rPr>
              <a:t> and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/>
      <p:bldP spid="740358" grpId="0" animBg="1"/>
      <p:bldP spid="740359" grpId="0"/>
      <p:bldP spid="740360" grpId="0"/>
      <p:bldP spid="740361" grpId="0" animBg="1"/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80" grpId="0" animBg="1"/>
      <p:bldP spid="740357" grpId="0" animBg="1"/>
      <p:bldP spid="740364" grpId="0" animBg="1"/>
      <p:bldP spid="740372" grpId="0" animBg="1"/>
      <p:bldP spid="740355" grpId="0" animBg="1"/>
      <p:bldP spid="740362" grpId="0" animBg="1"/>
      <p:bldP spid="740370" grpId="0" animBg="1"/>
      <p:bldP spid="29" grpId="0" animBg="1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729394" y="29337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2 data</a:t>
            </a: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Process-based Server Execution 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independent child process</a:t>
            </a:r>
          </a:p>
          <a:p>
            <a:pPr lvl="1"/>
            <a:r>
              <a:rPr lang="en-US" sz="2600" dirty="0"/>
              <a:t>No shared state between them</a:t>
            </a:r>
          </a:p>
          <a:p>
            <a:pPr lvl="1"/>
            <a:r>
              <a:rPr lang="en-US" sz="2600" dirty="0"/>
              <a:t>Both parent &amp; child have copies of </a:t>
            </a:r>
            <a:r>
              <a:rPr lang="en-US" sz="2600" dirty="0" err="1"/>
              <a:t>listenfd</a:t>
            </a:r>
            <a:r>
              <a:rPr lang="en-US" sz="2600" dirty="0"/>
              <a:t> and </a:t>
            </a:r>
            <a:r>
              <a:rPr lang="en-US" sz="2600" dirty="0" err="1"/>
              <a:t>connfd</a:t>
            </a:r>
            <a:endParaRPr lang="en-US" sz="2600" dirty="0"/>
          </a:p>
          <a:p>
            <a:pPr lvl="2"/>
            <a:r>
              <a:rPr lang="en-US" sz="2200" dirty="0"/>
              <a:t>Parent must close </a:t>
            </a:r>
            <a:r>
              <a:rPr lang="en-US" sz="2200" dirty="0" err="1">
                <a:latin typeface="Courier New"/>
                <a:cs typeface="Courier New"/>
              </a:rPr>
              <a:t>connfd</a:t>
            </a:r>
            <a:endParaRPr lang="en-US" sz="2200" dirty="0">
              <a:latin typeface="Courier New"/>
              <a:cs typeface="Courier New"/>
            </a:endParaRPr>
          </a:p>
          <a:p>
            <a:pPr lvl="2"/>
            <a:r>
              <a:rPr lang="en-US" sz="2200" dirty="0"/>
              <a:t>Child should close </a:t>
            </a:r>
            <a:r>
              <a:rPr lang="en-US" sz="2200" dirty="0" err="1">
                <a:latin typeface="Courier New"/>
                <a:cs typeface="Courier New"/>
              </a:rPr>
              <a:t>listenfd</a:t>
            </a:r>
            <a:r>
              <a:rPr lang="en-US" sz="2200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1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process</a:t>
            </a: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2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process</a:t>
            </a: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Listening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process</a:t>
            </a:r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831866" y="1600200"/>
            <a:ext cx="227646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Connection requests</a:t>
            </a:r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341420" y="29337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 dirty="0"/>
              <a:t>Issues with Process-based Servers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r>
              <a:rPr lang="en-US" sz="2600" dirty="0"/>
              <a:t>Listening server process must reap zombie children</a:t>
            </a:r>
          </a:p>
          <a:p>
            <a:pPr lvl="1"/>
            <a:r>
              <a:rPr lang="en-US" sz="2200" dirty="0"/>
              <a:t>to avoid fatal memory leak</a:t>
            </a:r>
          </a:p>
          <a:p>
            <a:r>
              <a:rPr lang="en-US" sz="2600" dirty="0"/>
              <a:t>Parent process must </a:t>
            </a:r>
            <a:r>
              <a:rPr lang="en-US" sz="2600" dirty="0">
                <a:latin typeface="Courier New" pitchFamily="49" charset="0"/>
              </a:rPr>
              <a:t>close</a:t>
            </a:r>
            <a:r>
              <a:rPr lang="en-US" sz="2600" dirty="0"/>
              <a:t> its copy of </a:t>
            </a:r>
            <a:r>
              <a:rPr lang="en-US" sz="2600" dirty="0" err="1">
                <a:latin typeface="Courier New" pitchFamily="49" charset="0"/>
              </a:rPr>
              <a:t>connfd</a:t>
            </a:r>
            <a:endParaRPr lang="en-US" sz="2600" dirty="0"/>
          </a:p>
          <a:p>
            <a:pPr lvl="1"/>
            <a:r>
              <a:rPr lang="en-US" sz="2200" dirty="0"/>
              <a:t>Kernel keeps reference count for each socket/open file</a:t>
            </a:r>
          </a:p>
          <a:p>
            <a:pPr lvl="1"/>
            <a:r>
              <a:rPr lang="en-US" sz="2200" dirty="0"/>
              <a:t>After fork, </a:t>
            </a:r>
            <a:r>
              <a:rPr lang="en-US" sz="2200" dirty="0" err="1">
                <a:latin typeface="Courier New" pitchFamily="49" charset="0"/>
              </a:rPr>
              <a:t>refcnt(connfd</a:t>
            </a:r>
            <a:r>
              <a:rPr lang="en-US" sz="2200" dirty="0">
                <a:latin typeface="Courier New" pitchFamily="49" charset="0"/>
              </a:rPr>
              <a:t>) = 2</a:t>
            </a:r>
            <a:endParaRPr lang="en-US" sz="2200" dirty="0"/>
          </a:p>
          <a:p>
            <a:pPr lvl="1"/>
            <a:r>
              <a:rPr lang="en-US" sz="2200" dirty="0"/>
              <a:t>Connection will not be closed until </a:t>
            </a:r>
            <a:r>
              <a:rPr lang="en-US" sz="2200" dirty="0" err="1">
                <a:latin typeface="Courier New" pitchFamily="49" charset="0"/>
              </a:rPr>
              <a:t>refcnt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connfd</a:t>
            </a:r>
            <a:r>
              <a:rPr lang="en-US" sz="2200" dirty="0">
                <a:latin typeface="Courier New" pitchFamily="49" charset="0"/>
              </a:rPr>
              <a:t>) = 0</a:t>
            </a:r>
            <a:endParaRPr 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 dirty="0"/>
              <a:t>Pros and Cons of Process-based Servers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752599"/>
            <a:ext cx="8737600" cy="49085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+ Handle multiple connections concurrently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Clean sharing model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global variables (no)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Simple and straightforward</a:t>
            </a:r>
          </a:p>
          <a:p>
            <a:pPr>
              <a:lnSpc>
                <a:spcPct val="85000"/>
              </a:lnSpc>
            </a:pPr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Additional overhead for process control</a:t>
            </a:r>
          </a:p>
          <a:p>
            <a:pPr>
              <a:lnSpc>
                <a:spcPct val="85000"/>
              </a:lnSpc>
            </a:pPr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Nontrivial to share data between processes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Requires IPC (</a:t>
            </a:r>
            <a:r>
              <a:rPr lang="en-US" sz="2200" dirty="0" err="1"/>
              <a:t>interprocess</a:t>
            </a:r>
            <a:r>
              <a:rPr lang="en-US" sz="2200" dirty="0"/>
              <a:t> communication) mechanisms</a:t>
            </a:r>
          </a:p>
          <a:p>
            <a:pPr lvl="2">
              <a:lnSpc>
                <a:spcPct val="97000"/>
              </a:lnSpc>
              <a:buFont typeface="Wingdings" pitchFamily="2" charset="2"/>
              <a:buChar char="§"/>
            </a:pPr>
            <a:r>
              <a:rPr lang="en-US" dirty="0"/>
              <a:t>FIFO’s (named pipes),  System V shared memory and semaphores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767638" cy="573087"/>
          </a:xfrm>
        </p:spPr>
        <p:txBody>
          <a:bodyPr/>
          <a:lstStyle/>
          <a:p>
            <a:r>
              <a:rPr lang="en-US" dirty="0"/>
              <a:t>Approach #2: Event-based Servers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54163"/>
            <a:ext cx="8307387" cy="4686300"/>
          </a:xfrm>
        </p:spPr>
        <p:txBody>
          <a:bodyPr/>
          <a:lstStyle/>
          <a:p>
            <a:r>
              <a:rPr lang="en-US" dirty="0"/>
              <a:t>Server maintains set of active connections</a:t>
            </a:r>
          </a:p>
          <a:p>
            <a:pPr lvl="1"/>
            <a:r>
              <a:rPr lang="en-US" dirty="0"/>
              <a:t>Array of </a:t>
            </a:r>
            <a:r>
              <a:rPr lang="en-US" dirty="0" err="1"/>
              <a:t>connfd’s</a:t>
            </a:r>
            <a:endParaRPr lang="en-US" dirty="0"/>
          </a:p>
          <a:p>
            <a:r>
              <a:rPr lang="en-US" dirty="0"/>
              <a:t>Repeat:</a:t>
            </a:r>
          </a:p>
          <a:p>
            <a:pPr lvl="1"/>
            <a:r>
              <a:rPr lang="en-US" dirty="0"/>
              <a:t>Determine which descriptors (</a:t>
            </a:r>
            <a:r>
              <a:rPr lang="en-US" dirty="0" err="1"/>
              <a:t>connfd’s</a:t>
            </a:r>
            <a:r>
              <a:rPr lang="en-US" dirty="0"/>
              <a:t> or </a:t>
            </a:r>
            <a:r>
              <a:rPr lang="en-US" dirty="0" err="1"/>
              <a:t>listenfd</a:t>
            </a:r>
            <a:r>
              <a:rPr lang="en-US" dirty="0"/>
              <a:t>) have pending inputs</a:t>
            </a:r>
          </a:p>
          <a:p>
            <a:pPr lvl="2"/>
            <a:r>
              <a:rPr lang="en-US" dirty="0"/>
              <a:t>e.g., using </a:t>
            </a:r>
            <a:r>
              <a:rPr lang="en-US" dirty="0">
                <a:latin typeface="Courier New"/>
                <a:cs typeface="Courier New"/>
              </a:rPr>
              <a:t>select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epoll</a:t>
            </a:r>
            <a:r>
              <a:rPr lang="en-US" dirty="0"/>
              <a:t> functions</a:t>
            </a:r>
          </a:p>
          <a:p>
            <a:pPr lvl="2"/>
            <a:r>
              <a:rPr lang="en-US" dirty="0"/>
              <a:t>arrival of pending input is an </a:t>
            </a:r>
            <a:r>
              <a:rPr lang="en-US" i="1" dirty="0"/>
              <a:t>event</a:t>
            </a:r>
          </a:p>
          <a:p>
            <a:pPr lvl="1"/>
            <a:r>
              <a:rPr lang="en-US" dirty="0"/>
              <a:t>If  </a:t>
            </a:r>
            <a:r>
              <a:rPr lang="en-US" dirty="0" err="1"/>
              <a:t>listenfd</a:t>
            </a:r>
            <a:r>
              <a:rPr lang="en-US" dirty="0"/>
              <a:t> has input, then </a:t>
            </a:r>
            <a:r>
              <a:rPr lang="en-US" dirty="0">
                <a:latin typeface="Courier New"/>
                <a:cs typeface="Courier New"/>
              </a:rPr>
              <a:t>accept</a:t>
            </a:r>
            <a:r>
              <a:rPr lang="en-US" dirty="0"/>
              <a:t> connection</a:t>
            </a:r>
          </a:p>
          <a:p>
            <a:pPr lvl="2"/>
            <a:r>
              <a:rPr lang="en-US" dirty="0"/>
              <a:t>and add new </a:t>
            </a:r>
            <a:r>
              <a:rPr lang="en-US" dirty="0" err="1"/>
              <a:t>connfd</a:t>
            </a:r>
            <a:r>
              <a:rPr lang="en-US" dirty="0"/>
              <a:t> to array</a:t>
            </a:r>
          </a:p>
          <a:p>
            <a:pPr lvl="1"/>
            <a:r>
              <a:rPr lang="en-US" dirty="0"/>
              <a:t>Service all </a:t>
            </a:r>
            <a:r>
              <a:rPr lang="en-US" dirty="0" err="1"/>
              <a:t>connfd’s</a:t>
            </a:r>
            <a:r>
              <a:rPr lang="en-US" dirty="0"/>
              <a:t> with pending inputs</a:t>
            </a:r>
          </a:p>
          <a:p>
            <a:endParaRPr lang="en-US" dirty="0"/>
          </a:p>
          <a:p>
            <a:r>
              <a:rPr lang="en-US" dirty="0"/>
              <a:t>Details for select-based server in book</a:t>
            </a:r>
          </a:p>
        </p:txBody>
      </p:sp>
    </p:spTree>
    <p:extLst>
      <p:ext uri="{BB962C8B-B14F-4D97-AF65-F5344CB8AC3E}">
        <p14:creationId xmlns:p14="http://schemas.microsoft.com/office/powerpoint/2010/main" val="272582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Multiplexed Event Processing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287869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10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95400" y="2459593"/>
            <a:ext cx="8579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clientfd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2374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43000" y="35962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0" y="3955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-1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4313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-1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43000" y="46725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12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43000" y="50313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43000" y="53901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-1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143000" y="5748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-1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43000" y="6107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-1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" y="28707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" y="32215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" y="357243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" y="392326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6200" y="427410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" y="462494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6200" y="497578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6200" y="532661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200" y="56774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200" y="60282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9</a:t>
            </a: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2286000" y="2916791"/>
            <a:ext cx="228600" cy="990601"/>
          </a:xfrm>
          <a:prstGeom prst="righ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2286000" y="3907393"/>
            <a:ext cx="2286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286000" y="4669393"/>
            <a:ext cx="228600" cy="720725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2286000" y="5431393"/>
            <a:ext cx="228600" cy="1023382"/>
          </a:xfrm>
          <a:prstGeom prst="righ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600" y="3221593"/>
            <a:ext cx="7537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Active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514600" y="4135993"/>
            <a:ext cx="8915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Inactive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14600" y="4866243"/>
            <a:ext cx="7537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Active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14600" y="6085443"/>
            <a:ext cx="122822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Never Used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066800" y="1849993"/>
            <a:ext cx="1233030" cy="369332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listenfd = 3 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4029579" y="28564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10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4181979" y="2437368"/>
            <a:ext cx="8579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clientfd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4029579" y="3215243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4029579" y="3574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4029579" y="3932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-1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029579" y="42915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-1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029579" y="4650343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12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4029579" y="5009118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4029579" y="5367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-1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029579" y="5726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-1</a:t>
            </a: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4029579" y="608544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-1</a:t>
            </a:r>
          </a:p>
        </p:txBody>
      </p: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3953379" y="1827768"/>
            <a:ext cx="1233030" cy="369332"/>
          </a:xfrm>
          <a:prstGeom prst="rect">
            <a:avLst/>
          </a:prstGeom>
          <a:solidFill>
            <a:srgbClr val="D5F1CF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listenfd = 3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1489645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Active Descriptors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81400" y="1501775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Pending Inputs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5186410" y="1958976"/>
            <a:ext cx="833391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0" name="Straight Arrow Connector 59"/>
          <p:cNvCxnSpPr>
            <a:endCxn id="38" idx="3"/>
          </p:cNvCxnSpPr>
          <p:nvPr/>
        </p:nvCxnSpPr>
        <p:spPr bwMode="auto">
          <a:xfrm rot="10800000">
            <a:off x="5020180" y="3399910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rot="10800000">
            <a:off x="5029201" y="4840844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10800000">
            <a:off x="5029201" y="5228709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 flipH="1" flipV="1">
            <a:off x="4152603" y="3364165"/>
            <a:ext cx="3733800" cy="9021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5021561" y="1132443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Read and service</a:t>
            </a:r>
          </a:p>
        </p:txBody>
      </p:sp>
    </p:spTree>
    <p:extLst>
      <p:ext uri="{BB962C8B-B14F-4D97-AF65-F5344CB8AC3E}">
        <p14:creationId xmlns:p14="http://schemas.microsoft.com/office/powerpoint/2010/main" val="3518592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E19D-4E8A-73A6-70AC-8BD75F84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Select( 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656B-BB65-5C7D-F2DF-6EE87F46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What does select() do?</a:t>
            </a:r>
          </a:p>
          <a:p>
            <a:pPr lvl="1"/>
            <a:r>
              <a:rPr lang="en-US" altLang="en-US" sz="2400" dirty="0"/>
              <a:t>Can be permanent blocking, time-limited blocking or non-blocking</a:t>
            </a:r>
          </a:p>
          <a:p>
            <a:pPr lvl="1"/>
            <a:r>
              <a:rPr lang="en-US" altLang="en-US" sz="2400" dirty="0"/>
              <a:t>Input: a set of file descriptors</a:t>
            </a:r>
          </a:p>
          <a:p>
            <a:pPr lvl="1"/>
            <a:r>
              <a:rPr lang="en-US" altLang="en-US" sz="2400" dirty="0"/>
              <a:t>Output: info on the file-descriptors’ status</a:t>
            </a:r>
          </a:p>
          <a:p>
            <a:pPr lvl="1"/>
            <a:r>
              <a:rPr lang="en-US" altLang="en-US" sz="2400" dirty="0"/>
              <a:t>Therefore, can identify sockets that are “ready for use”: calls involving that socket will return immediately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8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1B39-53A7-33E7-096E-5F7F1AA0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Select() </a:t>
            </a:r>
            <a:r>
              <a:rPr lang="en-US" dirty="0" err="1"/>
              <a:t>Continutes</a:t>
            </a:r>
            <a:r>
              <a:rPr lang="en-US" dirty="0"/>
              <a:t>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2AF8-5A91-B889-9D9C-83963C77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int status = select()</a:t>
            </a:r>
          </a:p>
          <a:p>
            <a:pPr lvl="1"/>
            <a:r>
              <a:rPr lang="en-US" altLang="en-US" sz="2400" dirty="0"/>
              <a:t>Status: # of ready objects, -1 if error</a:t>
            </a:r>
          </a:p>
          <a:p>
            <a:pPr lvl="1"/>
            <a:r>
              <a:rPr lang="en-US" altLang="en-US" sz="2400" dirty="0" err="1"/>
              <a:t>nfds</a:t>
            </a:r>
            <a:r>
              <a:rPr lang="en-US" altLang="en-US" sz="2400" dirty="0"/>
              <a:t>: 1 +largest file descriptor to check</a:t>
            </a:r>
          </a:p>
          <a:p>
            <a:pPr lvl="1"/>
            <a:r>
              <a:rPr lang="en-US" altLang="en-US" sz="2400" dirty="0" err="1"/>
              <a:t>readfds</a:t>
            </a:r>
            <a:r>
              <a:rPr lang="en-US" altLang="en-US" sz="2400" dirty="0"/>
              <a:t>: list of descriptors to check if read-ready</a:t>
            </a:r>
          </a:p>
          <a:p>
            <a:pPr lvl="1"/>
            <a:r>
              <a:rPr lang="en-US" altLang="en-US" sz="2400" dirty="0" err="1"/>
              <a:t>writefds</a:t>
            </a:r>
            <a:r>
              <a:rPr lang="en-US" altLang="en-US" sz="2400" dirty="0"/>
              <a:t>: list of descriptors to check if write-ready</a:t>
            </a:r>
          </a:p>
          <a:p>
            <a:pPr lvl="1"/>
            <a:r>
              <a:rPr lang="en-US" altLang="en-US" sz="2400" dirty="0" err="1"/>
              <a:t>exceptfds</a:t>
            </a:r>
            <a:r>
              <a:rPr lang="en-US" altLang="en-US" sz="2400" dirty="0"/>
              <a:t>: list of descriptors to check if an exception is registered</a:t>
            </a:r>
          </a:p>
          <a:p>
            <a:pPr lvl="1"/>
            <a:r>
              <a:rPr lang="en-US" altLang="en-US" sz="2400" dirty="0"/>
              <a:t>Timeout: time after which select returns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32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B8BDEDD-98E5-6394-1107-413319D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428910-26C9-668E-679D-97741FE5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4D125-8BD0-4878-B588-E4E0CE1FD881}" type="slidenum">
              <a:rPr lang="en-US" altLang="en-US" smtClean="0"/>
              <a:pPr/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ADA16271-A5FF-184D-6BE7-4C144A135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01775"/>
            <a:ext cx="7848600" cy="474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176" tIns="45588" rIns="91176" bIns="45588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next=0;				/* original socket */</a:t>
            </a: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newfd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[10]; 			/* new socket descriptors */</a:t>
            </a: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while(1) {</a:t>
            </a: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fd_set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readfds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FD_ZERO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(&amp;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readfds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FD_SET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&amp;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readfds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/* Now use FD_SET to initialize other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newfd’s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that have already been returned by accept() */</a:t>
            </a: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maxfd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+1, &amp;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readfds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0, 0, 0);</a:t>
            </a: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if(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FD_ISSET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&amp;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readfds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 {</a:t>
            </a: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newfd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next++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=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...); </a:t>
            </a: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}</a:t>
            </a: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/* do the following for each descriptor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newfd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*/</a:t>
            </a: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if(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FD_ISSET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newfd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], &amp;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readfds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 {</a:t>
            </a: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newfd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],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buf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sizeof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buf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/* process data */</a:t>
            </a: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}</a:t>
            </a:r>
          </a:p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4B1ACB2-84FA-208E-8ADA-459904DEA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r>
              <a:rPr lang="en-US" altLang="en-US"/>
              <a:t>Socket I/O: select()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3FA7A53F-E569-D2DC-F5AE-CDA6AC8DC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224588"/>
            <a:ext cx="8991600" cy="404812"/>
          </a:xfrm>
        </p:spPr>
        <p:txBody>
          <a:bodyPr lIns="82058" tIns="41029" rIns="82058" bIns="41029"/>
          <a:lstStyle/>
          <a:p>
            <a:r>
              <a:rPr lang="en-US" altLang="en-US" sz="2000" b="1">
                <a:solidFill>
                  <a:srgbClr val="CC0000"/>
                </a:solidFill>
              </a:rPr>
              <a:t>Now the web server can support multiple connections...</a:t>
            </a:r>
          </a:p>
        </p:txBody>
      </p:sp>
    </p:spTree>
    <p:extLst>
      <p:ext uri="{BB962C8B-B14F-4D97-AF65-F5344CB8AC3E}">
        <p14:creationId xmlns:p14="http://schemas.microsoft.com/office/powerpoint/2010/main" val="86413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Programming is Hard!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human mind tends to be sequential</a:t>
            </a:r>
          </a:p>
          <a:p>
            <a:endParaRPr lang="en-US" sz="2600" dirty="0"/>
          </a:p>
          <a:p>
            <a:r>
              <a:rPr lang="en-US" sz="2600" dirty="0"/>
              <a:t>The notion of time is often misleading</a:t>
            </a:r>
          </a:p>
          <a:p>
            <a:endParaRPr lang="en-US" sz="2600" dirty="0"/>
          </a:p>
          <a:p>
            <a:r>
              <a:rPr lang="en-US" sz="2600" dirty="0"/>
              <a:t>Thinking about all possible sequences of events in a computer system is at least error prone and frequently impossible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0501-CF2A-4E51-FED7-81DDB34E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() continues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1EA1-7099-E98C-9544-5D226227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set </a:t>
            </a:r>
            <a:r>
              <a:rPr lang="en-US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listenfd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readset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FD_SET(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listenfd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select the ready descriptor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nready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select(maxfdp1, &amp;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NULL, NULL, NULL);</a:t>
            </a:r>
            <a:endParaRPr lang="en-IN" b="0" dirty="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if </a:t>
            </a:r>
            <a:r>
              <a:rPr lang="en-US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socket is readable then handle</a:t>
            </a:r>
          </a:p>
          <a:p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it by accepting the connection</a:t>
            </a:r>
            <a:endParaRPr lang="en-US" b="0" dirty="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944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A0AF-4210-60FF-5D4D-F33DD7D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Select() continues…                                                    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2BBADC5-B741-55E0-9BF9-7048529C7B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6875" y="2001440"/>
            <a:ext cx="807913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(FD_ISSET(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listenfd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connfd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accept(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listenfd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childpid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fork()) == 0)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listenfd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bzero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(buffer));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"Message From TCP client: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connfd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buffer,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(buffer));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connfd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*)message,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(buffer));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connfd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                                     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connfd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66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Event-based Servers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97013"/>
            <a:ext cx="83073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+ One logical control flow and address space.</a:t>
            </a:r>
          </a:p>
          <a:p>
            <a:pPr>
              <a:lnSpc>
                <a:spcPct val="85000"/>
              </a:lnSpc>
            </a:pPr>
            <a:r>
              <a:rPr lang="en-US" dirty="0"/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lang="en-US" dirty="0"/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Design of choice for high-performance Web servers and search engines. e.g.,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nginx</a:t>
            </a:r>
            <a:r>
              <a:rPr lang="en-US" dirty="0"/>
              <a:t>, Tornado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>
                <a:latin typeface="Arial Black"/>
              </a:rPr>
              <a:t>–</a:t>
            </a:r>
            <a:r>
              <a:rPr lang="en-US" dirty="0"/>
              <a:t> Significantly more complex to code than process- or thread-based designs.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Arial Black"/>
              </a:rPr>
              <a:t>–</a:t>
            </a:r>
            <a:r>
              <a:rPr lang="en-US" dirty="0"/>
              <a:t> Hard to provide fine-grained concurrency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how to deal with partial HTTP request headers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Black"/>
              </a:rPr>
              <a:t>– </a:t>
            </a:r>
            <a:r>
              <a:rPr lang="en-US" dirty="0"/>
              <a:t>Cannot take advantage of multi-core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Single thread of control</a:t>
            </a:r>
          </a:p>
        </p:txBody>
      </p:sp>
    </p:spTree>
    <p:extLst>
      <p:ext uri="{BB962C8B-B14F-4D97-AF65-F5344CB8AC3E}">
        <p14:creationId xmlns:p14="http://schemas.microsoft.com/office/powerpoint/2010/main" val="3838384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#3: Thread-based Servers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 sz="2600" dirty="0"/>
              <a:t>Very similar to approach #1 (process-based)</a:t>
            </a:r>
          </a:p>
          <a:p>
            <a:pPr lvl="1"/>
            <a:r>
              <a:rPr lang="en-US" dirty="0"/>
              <a:t>	…</a:t>
            </a:r>
            <a:r>
              <a:rPr lang="en-US" sz="2200" dirty="0"/>
              <a:t>but using threads instead of processes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879041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Thread 1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SP1</a:t>
            </a:r>
          </a:p>
          <a:p>
            <a:r>
              <a:rPr lang="en-US" sz="1800" dirty="0"/>
              <a:t>    PC1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275818" y="3181290"/>
            <a:ext cx="2451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538410" cy="3524310"/>
            <a:chOff x="3200400" y="3181290"/>
            <a:chExt cx="2538410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/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48786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/>
                <a:t>0</a:t>
              </a:r>
              <a:endParaRPr lang="en-US" sz="1100"/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/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309940" y="3181290"/>
              <a:ext cx="242887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78606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Kernel context:</a:t>
              </a:r>
            </a:p>
            <a:p>
              <a:r>
                <a:rPr lang="en-US" sz="1400" dirty="0"/>
                <a:t>   </a:t>
              </a:r>
              <a:r>
                <a:rPr lang="en-US" sz="1800" dirty="0"/>
                <a:t>VM structures</a:t>
              </a:r>
            </a:p>
            <a:p>
              <a:r>
                <a:rPr lang="en-US" sz="1800" dirty="0"/>
                <a:t>   Descriptor table</a:t>
              </a:r>
            </a:p>
            <a:p>
              <a:r>
                <a:rPr lang="en-US" sz="1800" dirty="0"/>
                <a:t>   </a:t>
              </a:r>
              <a:r>
                <a:rPr lang="en-US" sz="1800" dirty="0" err="1"/>
                <a:t>brk</a:t>
              </a:r>
              <a:r>
                <a:rPr lang="en-US" sz="1800" dirty="0"/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19400" y="3200400"/>
            <a:ext cx="2405201" cy="2807534"/>
            <a:chOff x="6248400" y="3181290"/>
            <a:chExt cx="2405201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879041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Thread 2 context:</a:t>
              </a:r>
            </a:p>
            <a:p>
              <a:r>
                <a:rPr lang="en-US" sz="1800" dirty="0"/>
                <a:t>    Data registers</a:t>
              </a:r>
            </a:p>
            <a:p>
              <a:r>
                <a:rPr lang="en-US" sz="1800" dirty="0"/>
                <a:t>    Condition codes</a:t>
              </a:r>
            </a:p>
            <a:p>
              <a:r>
                <a:rPr lang="en-US" sz="1800" dirty="0"/>
                <a:t>    SP2</a:t>
              </a:r>
            </a:p>
            <a:p>
              <a:r>
                <a:rPr lang="en-US" sz="1800" dirty="0"/>
                <a:t>    PC2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248400" y="3181290"/>
              <a:ext cx="2405201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Thread 2 (peer thread)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Threads associated with process form a pool of peers</a:t>
            </a:r>
          </a:p>
          <a:p>
            <a:pPr lvl="1"/>
            <a:r>
              <a:rPr lang="en-US" sz="2200" dirty="0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540375" y="2606675"/>
            <a:ext cx="216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690563" y="2562225"/>
            <a:ext cx="42021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shared code, data</a:t>
            </a:r>
          </a:p>
          <a:p>
            <a:pPr algn="ctr"/>
            <a:r>
              <a:rPr lang="en-US" sz="1800"/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Threads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Two threads are </a:t>
            </a:r>
            <a:r>
              <a:rPr lang="en-US" sz="2600" i="1" dirty="0"/>
              <a:t>concurrent</a:t>
            </a:r>
            <a:r>
              <a:rPr lang="en-US" sz="2600" dirty="0"/>
              <a:t> if their flows overlap in time</a:t>
            </a:r>
          </a:p>
          <a:p>
            <a:r>
              <a:rPr lang="en-US" sz="2600" dirty="0"/>
              <a:t>Otherwise, they are sequential</a:t>
            </a:r>
          </a:p>
          <a:p>
            <a:endParaRPr lang="en-US" sz="22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sz="2200" dirty="0"/>
              <a:t>Concurrent: A &amp; B, A&amp;C</a:t>
            </a:r>
          </a:p>
          <a:p>
            <a:pPr lvl="1"/>
            <a:r>
              <a:rPr lang="en-US" sz="2200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194175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432175" y="4513263"/>
            <a:ext cx="6238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"Hello, world!\n"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739823" y="1397436"/>
            <a:ext cx="5743580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 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 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hello.c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-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Pthreads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"hello, world" program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Menlo-Regular"/>
              </a:rPr>
              <a:t>    exit(0);                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14798" y="1905000"/>
            <a:ext cx="4953002" cy="1752600"/>
            <a:chOff x="4114798" y="1905000"/>
            <a:chExt cx="4953002" cy="1752600"/>
          </a:xfrm>
        </p:grpSpPr>
        <p:sp>
          <p:nvSpPr>
            <p:cNvPr id="808964" name="Text Box 4"/>
            <p:cNvSpPr txBox="1">
              <a:spLocks noChangeArrowheads="1"/>
            </p:cNvSpPr>
            <p:nvPr/>
          </p:nvSpPr>
          <p:spPr bwMode="auto">
            <a:xfrm>
              <a:off x="7108609" y="1905000"/>
              <a:ext cx="1959191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/>
                <a:t>Thread attributes </a:t>
              </a:r>
            </a:p>
            <a:p>
              <a:pPr algn="ctr"/>
              <a:r>
                <a:rPr lang="en-US" sz="2000" i="1"/>
                <a:t>(usually NULL)</a:t>
              </a:r>
            </a:p>
          </p:txBody>
        </p:sp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99380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19799" y="3870558"/>
            <a:ext cx="2971801" cy="707886"/>
            <a:chOff x="6019799" y="3191014"/>
            <a:chExt cx="2971801" cy="707886"/>
          </a:xfrm>
        </p:grpSpPr>
        <p:sp>
          <p:nvSpPr>
            <p:cNvPr id="808965" name="Text Box 5"/>
            <p:cNvSpPr txBox="1">
              <a:spLocks noChangeArrowheads="1"/>
            </p:cNvSpPr>
            <p:nvPr/>
          </p:nvSpPr>
          <p:spPr bwMode="auto">
            <a:xfrm>
              <a:off x="6973099" y="3191014"/>
              <a:ext cx="2018501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/>
                <a:t>Thread arguments</a:t>
              </a:r>
            </a:p>
            <a:p>
              <a:pPr algn="ctr"/>
              <a:r>
                <a:rPr lang="en-US" sz="2000" i="1"/>
                <a:t>(void *p) </a:t>
              </a:r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 flipH="1" flipV="1">
              <a:off x="6019799" y="3191014"/>
              <a:ext cx="953296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00372" y="4114800"/>
            <a:ext cx="4648200" cy="1552714"/>
            <a:chOff x="3810000" y="3857486"/>
            <a:chExt cx="4648200" cy="1552714"/>
          </a:xfrm>
        </p:grpSpPr>
        <p:sp>
          <p:nvSpPr>
            <p:cNvPr id="808966" name="Text Box 6"/>
            <p:cNvSpPr txBox="1">
              <a:spLocks noChangeArrowheads="1"/>
            </p:cNvSpPr>
            <p:nvPr/>
          </p:nvSpPr>
          <p:spPr bwMode="auto">
            <a:xfrm>
              <a:off x="6949228" y="4702314"/>
              <a:ext cx="1508972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/>
                <a:t>Return value</a:t>
              </a:r>
            </a:p>
            <a:p>
              <a:pPr algn="ctr"/>
              <a:r>
                <a:rPr lang="en-US" sz="2000" i="1" dirty="0"/>
                <a:t>(void **p)</a:t>
              </a:r>
            </a:p>
          </p:txBody>
        </p:sp>
        <p:sp>
          <p:nvSpPr>
            <p:cNvPr id="808969" name="Line 9"/>
            <p:cNvSpPr>
              <a:spLocks noChangeShapeType="1"/>
            </p:cNvSpPr>
            <p:nvPr/>
          </p:nvSpPr>
          <p:spPr bwMode="auto">
            <a:xfrm flipH="1" flipV="1">
              <a:off x="3810000" y="3857486"/>
              <a:ext cx="3163098" cy="1162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6336268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5198" y="2058888"/>
            <a:ext cx="2803172" cy="1598712"/>
            <a:chOff x="4114798" y="2058888"/>
            <a:chExt cx="5061281" cy="159871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7000337" y="2058888"/>
              <a:ext cx="2175742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/>
                <a:t>Thread ID</a:t>
              </a: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88553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52998" y="3087588"/>
            <a:ext cx="3988944" cy="570012"/>
            <a:chOff x="4952998" y="2058888"/>
            <a:chExt cx="3988944" cy="570012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234473" y="2058888"/>
              <a:ext cx="1707469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/>
                <a:t>Thread routine</a:t>
              </a: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4952998" y="22860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65695" y="4321313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Threaded “hello,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291166" y="1370290"/>
            <a:ext cx="1246968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Main 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6286217" y="2602190"/>
            <a:ext cx="1226117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Peer 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2895600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6724650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800850" y="3551238"/>
            <a:ext cx="1822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return NULL;</a:t>
            </a:r>
            <a:endParaRPr lang="en-US" sz="1800" dirty="0"/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2895600" y="24384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459789" y="3502710"/>
            <a:ext cx="240406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2914650" y="38703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-280612" y="5024348"/>
            <a:ext cx="313176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b="0" dirty="0">
                <a:latin typeface="Courier New" pitchFamily="49" charset="0"/>
              </a:rPr>
              <a:t>exit()</a:t>
            </a:r>
            <a:r>
              <a:rPr lang="en-US" sz="1800" b="0" dirty="0"/>
              <a:t>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514350" y="2209800"/>
            <a:ext cx="2305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Pthread_create</a:t>
            </a:r>
            <a:r>
              <a:rPr lang="en-US" sz="1800" b="0" dirty="0"/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793750" y="2971800"/>
            <a:ext cx="202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Pthread_join</a:t>
            </a:r>
            <a:r>
              <a:rPr lang="en-US" sz="1800" b="0" dirty="0"/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2514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b="0"/>
              <a:t>Pthread_join() 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781800" y="32004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()</a:t>
            </a:r>
            <a:endParaRPr lang="en-US" sz="1800" dirty="0"/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800850" y="3810000"/>
            <a:ext cx="122611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terminates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146050" y="2514600"/>
            <a:ext cx="2673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 err="1"/>
              <a:t>Pthread_create</a:t>
            </a:r>
            <a:r>
              <a:rPr lang="en-US" sz="1800" b="0" dirty="0"/>
              <a:t>() 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564906" y="1225927"/>
            <a:ext cx="6180346" cy="37856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connfdp = malloc(</a:t>
            </a:r>
            <a:r>
              <a:rPr lang="nl-NL" sz="1600" dirty="0">
                <a:solidFill>
                  <a:srgbClr val="C200FF"/>
                </a:solidFill>
                <a:latin typeface="Menlo-Regular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));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*connfdp = accept(listenfd,  (</a:t>
            </a:r>
            <a:r>
              <a:rPr lang="nl-NL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*) &amp;clientaddr, &amp;clientlen);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pthread_create(&amp;tid, </a:t>
            </a:r>
            <a:r>
              <a:rPr lang="nl-NL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thread, connfdp);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6764" y="48884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90513" y="5638799"/>
            <a:ext cx="8548687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sz="2600" dirty="0" err="1">
                <a:latin typeface="Courier New"/>
                <a:cs typeface="Courier New"/>
              </a:rPr>
              <a:t>malloc</a:t>
            </a:r>
            <a:r>
              <a:rPr lang="en-US" sz="2600" dirty="0"/>
              <a:t> of connected descriptor necessary to </a:t>
            </a:r>
            <a:r>
              <a:rPr lang="en-US" sz="2600"/>
              <a:t>avoid deadly race </a:t>
            </a:r>
            <a:r>
              <a:rPr lang="en-US" sz="2600" dirty="0"/>
              <a:t>(later)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4"/>
            <a:ext cx="8534400" cy="5114925"/>
          </a:xfrm>
        </p:spPr>
        <p:txBody>
          <a:bodyPr/>
          <a:lstStyle/>
          <a:p>
            <a:r>
              <a:rPr lang="en-US" sz="2600" dirty="0"/>
              <a:t>Classical problem classes of concurrent programs:</a:t>
            </a:r>
          </a:p>
          <a:p>
            <a:pPr lvl="1"/>
            <a:r>
              <a:rPr lang="en-US" sz="2200" b="1" i="1" dirty="0"/>
              <a:t>Races:</a:t>
            </a:r>
            <a:r>
              <a:rPr lang="en-US" sz="2200" dirty="0"/>
              <a:t> outcome depends on arbitrary scheduling decisions elsewhere in the system</a:t>
            </a:r>
          </a:p>
          <a:p>
            <a:pPr lvl="2"/>
            <a:r>
              <a:rPr lang="en-US" dirty="0"/>
              <a:t>Example: who gets the last seat on the airplane?</a:t>
            </a:r>
          </a:p>
          <a:p>
            <a:pPr lvl="1"/>
            <a:r>
              <a:rPr lang="en-US" sz="2200" b="1" i="1" dirty="0"/>
              <a:t>Deadlock:</a:t>
            </a:r>
            <a:r>
              <a:rPr lang="en-US" sz="2200" dirty="0"/>
              <a:t> improper resource allocation prevents forward progress</a:t>
            </a:r>
          </a:p>
          <a:p>
            <a:pPr lvl="2"/>
            <a:r>
              <a:rPr lang="en-US" dirty="0"/>
              <a:t>Example: traffic gridlock</a:t>
            </a:r>
          </a:p>
          <a:p>
            <a:pPr lvl="1"/>
            <a:r>
              <a:rPr lang="en-US" sz="2200" b="1" i="1" dirty="0" err="1"/>
              <a:t>Livelock</a:t>
            </a:r>
            <a:r>
              <a:rPr lang="en-US" sz="2200" b="1" i="1" dirty="0"/>
              <a:t> / Starvation / Fairness</a:t>
            </a:r>
            <a:r>
              <a:rPr lang="en-US" sz="2200" dirty="0"/>
              <a:t>: external events and/or system scheduling decisions can prevent sub-task progress</a:t>
            </a:r>
          </a:p>
          <a:p>
            <a:pPr lvl="2"/>
            <a:r>
              <a:rPr lang="en-US" dirty="0"/>
              <a:t>Example: people always jump in front of you in line</a:t>
            </a:r>
          </a:p>
          <a:p>
            <a:r>
              <a:rPr lang="en-US" sz="2600" dirty="0"/>
              <a:t>Many aspects of concurrent programming are beyond the scope of our course..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838200" y="1407855"/>
            <a:ext cx="3166188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255837"/>
          </a:xfrm>
        </p:spPr>
        <p:txBody>
          <a:bodyPr/>
          <a:lstStyle/>
          <a:p>
            <a:pPr lvl="1"/>
            <a:r>
              <a:rPr lang="en-US" sz="2600" dirty="0"/>
              <a:t>Run thread in “detached” mode.</a:t>
            </a:r>
          </a:p>
          <a:p>
            <a:pPr lvl="2"/>
            <a:r>
              <a:rPr lang="en-US" sz="2200" dirty="0"/>
              <a:t>Runs independently of other threads</a:t>
            </a:r>
          </a:p>
          <a:p>
            <a:pPr lvl="2"/>
            <a:r>
              <a:rPr lang="en-US" sz="2200" dirty="0"/>
              <a:t>Reaped automatically (by kernel) when it terminates</a:t>
            </a:r>
          </a:p>
          <a:p>
            <a:pPr lvl="1"/>
            <a:r>
              <a:rPr lang="en-US" sz="2600" dirty="0"/>
              <a:t>Free storage allocated to hold </a:t>
            </a:r>
            <a:r>
              <a:rPr lang="en-US" sz="2600" dirty="0" err="1">
                <a:latin typeface="Courier New"/>
                <a:cs typeface="Courier New"/>
              </a:rPr>
              <a:t>connfd</a:t>
            </a:r>
            <a:r>
              <a:rPr lang="en-US" sz="2600" dirty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sz="2600" dirty="0">
                <a:latin typeface="+mn-lt"/>
                <a:cs typeface="Courier New"/>
              </a:rPr>
              <a:t>Close </a:t>
            </a:r>
            <a:r>
              <a:rPr lang="en-US" sz="2600" dirty="0" err="1">
                <a:latin typeface="Courier New"/>
                <a:cs typeface="Courier New"/>
              </a:rPr>
              <a:t>connfd</a:t>
            </a:r>
            <a:r>
              <a:rPr lang="en-US" sz="2600" dirty="0">
                <a:latin typeface="+mn-lt"/>
                <a:cs typeface="Courier New"/>
              </a:rPr>
              <a:t> (important!)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7112" y="35930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49" name="Rectangle 13"/>
          <p:cNvSpPr>
            <a:spLocks noChangeArrowheads="1"/>
          </p:cNvSpPr>
          <p:nvPr/>
        </p:nvSpPr>
        <p:spPr bwMode="auto">
          <a:xfrm>
            <a:off x="1676400" y="1295400"/>
            <a:ext cx="4191000" cy="2895600"/>
          </a:xfrm>
          <a:prstGeom prst="rect">
            <a:avLst/>
          </a:prstGeom>
          <a:solidFill>
            <a:srgbClr val="F1C7C7">
              <a:alpha val="38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Thread-based Server 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86043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individual peer thread</a:t>
            </a:r>
          </a:p>
          <a:p>
            <a:pPr lvl="1"/>
            <a:r>
              <a:rPr lang="en-US" sz="2600" dirty="0"/>
              <a:t>Threads share all process state except TID</a:t>
            </a:r>
          </a:p>
          <a:p>
            <a:pPr lvl="1"/>
            <a:r>
              <a:rPr lang="en-US" sz="2600" dirty="0"/>
              <a:t>Each thread has a separate stack for local variables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1</a:t>
            </a:r>
          </a:p>
          <a:p>
            <a:pPr algn="ctr"/>
            <a:r>
              <a:rPr lang="en-US" sz="1800" dirty="0"/>
              <a:t>server </a:t>
            </a:r>
          </a:p>
          <a:p>
            <a:pPr algn="ctr"/>
            <a:r>
              <a:rPr lang="en-US" sz="1800" dirty="0"/>
              <a:t>peer</a:t>
            </a:r>
          </a:p>
          <a:p>
            <a:pPr algn="ctr"/>
            <a:r>
              <a:rPr lang="en-US" sz="1800" dirty="0"/>
              <a:t>thread</a:t>
            </a: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2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peer</a:t>
            </a:r>
          </a:p>
          <a:p>
            <a:pPr algn="ctr"/>
            <a:r>
              <a:rPr lang="en-US" sz="1800" dirty="0"/>
              <a:t>thread</a:t>
            </a: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2004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Listening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main thread</a:t>
            </a:r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906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/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831866" y="1600200"/>
            <a:ext cx="227646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Connection requests</a:t>
            </a:r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228600" y="287649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881794" y="287649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2 data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2" y="1311275"/>
            <a:ext cx="86248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Must run “detached” to avoid memory leak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any point in time, a thread is either </a:t>
            </a:r>
            <a:r>
              <a:rPr lang="en-US" sz="2200" i="1" dirty="0"/>
              <a:t>joinable</a:t>
            </a:r>
            <a:r>
              <a:rPr lang="en-US" sz="2200" dirty="0"/>
              <a:t> or </a:t>
            </a:r>
            <a:r>
              <a:rPr lang="en-US" sz="2200" i="1" dirty="0"/>
              <a:t>detached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i="1" dirty="0"/>
              <a:t>Joinable</a:t>
            </a:r>
            <a:r>
              <a:rPr lang="en-US" sz="2200" dirty="0"/>
              <a:t> thread can be reaped and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resources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Detached </a:t>
            </a:r>
            <a:r>
              <a:rPr lang="en-US" sz="2200" dirty="0"/>
              <a:t>thread cannot be reaped or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termination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Default state is joinable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pthread_detach(pthread_self</a:t>
            </a:r>
            <a:r>
              <a:rPr lang="en-US" dirty="0">
                <a:latin typeface="Courier New" pitchFamily="49" charset="0"/>
              </a:rPr>
              <a:t>())</a:t>
            </a:r>
            <a:r>
              <a:rPr lang="en-US" dirty="0"/>
              <a:t> to make detached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Must be careful to avoid unintended sharing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example, passing pointer to main thread’s stack</a:t>
            </a:r>
          </a:p>
          <a:p>
            <a:pPr lvl="2">
              <a:lnSpc>
                <a:spcPct val="90000"/>
              </a:lnSpc>
            </a:pPr>
            <a:r>
              <a:rPr lang="en-US" sz="1800" dirty="0" err="1">
                <a:latin typeface="Courier New" pitchFamily="49" charset="0"/>
              </a:rPr>
              <a:t>pthread_create</a:t>
            </a:r>
            <a:r>
              <a:rPr lang="en-US" sz="1800" dirty="0">
                <a:latin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, NULL, thread, (void *)&amp;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600" dirty="0"/>
              <a:t>All functions called by a thread must be </a:t>
            </a:r>
            <a:r>
              <a:rPr lang="en-US" sz="2600" i="1" dirty="0"/>
              <a:t>thread-safe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(next lecture)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224462"/>
          </a:xfrm>
        </p:spPr>
        <p:txBody>
          <a:bodyPr/>
          <a:lstStyle/>
          <a:p>
            <a:r>
              <a:rPr lang="en-US" sz="2600" dirty="0"/>
              <a:t>+ Easy to share data structures between threads</a:t>
            </a:r>
          </a:p>
          <a:p>
            <a:pPr lvl="1"/>
            <a:r>
              <a:rPr lang="en-US" sz="2200" dirty="0"/>
              <a:t>e.g., logging information, file cache</a:t>
            </a:r>
          </a:p>
          <a:p>
            <a:r>
              <a:rPr lang="en-US" sz="2600" dirty="0"/>
              <a:t>+ Threads are more efficient than processes</a:t>
            </a:r>
          </a:p>
          <a:p>
            <a:endParaRPr lang="en-US" sz="1400" dirty="0"/>
          </a:p>
          <a:p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Unintentional sharing can introduce subtle and hard-to-reproduce errors!</a:t>
            </a:r>
          </a:p>
          <a:p>
            <a:pPr lvl="1"/>
            <a:r>
              <a:rPr lang="en-US" sz="2200" dirty="0"/>
              <a:t>The ease with which data can be shared is both the greatest strength and the greatest weakness of threads</a:t>
            </a:r>
          </a:p>
          <a:p>
            <a:pPr lvl="1"/>
            <a:r>
              <a:rPr lang="en-US" sz="2200" dirty="0"/>
              <a:t>Hard to know which data shared &amp; which private</a:t>
            </a:r>
          </a:p>
          <a:p>
            <a:pPr lvl="1"/>
            <a:r>
              <a:rPr lang="en-US" sz="2200" dirty="0"/>
              <a:t>Hard to detect by testing</a:t>
            </a:r>
          </a:p>
          <a:p>
            <a:pPr lvl="2"/>
            <a:r>
              <a:rPr lang="en-US" dirty="0"/>
              <a:t>Probability of bad race outcome very low</a:t>
            </a:r>
          </a:p>
          <a:p>
            <a:pPr lvl="2"/>
            <a:r>
              <a:rPr lang="en-US" dirty="0"/>
              <a:t>But nonzero!</a:t>
            </a:r>
          </a:p>
          <a:p>
            <a:pPr lvl="1"/>
            <a:r>
              <a:rPr lang="en-US" sz="2200" dirty="0"/>
              <a:t>Future lectures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47650"/>
            <a:ext cx="9093200" cy="781050"/>
          </a:xfrm>
        </p:spPr>
        <p:txBody>
          <a:bodyPr/>
          <a:lstStyle/>
          <a:p>
            <a:r>
              <a:rPr lang="en-US" dirty="0"/>
              <a:t>Summary: Approaches to Concurrency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486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Process-based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High overhead in adding/removing clients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Event-based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Tedious and low level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Total control over scheduling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Very low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Cannot create as fine grained a level of concurrency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Does not make use of multi-core</a:t>
            </a:r>
            <a:endParaRPr lang="en-US" sz="2600" b="0" dirty="0"/>
          </a:p>
          <a:p>
            <a:pPr>
              <a:lnSpc>
                <a:spcPct val="85000"/>
              </a:lnSpc>
            </a:pPr>
            <a:r>
              <a:rPr lang="en-US" sz="2600" dirty="0"/>
              <a:t>Thread-based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Easy to share resources: Perhaps too easy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Medium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Not much control over scheduling policies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Difficult to debug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Event orderings not repeatable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Server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599" cy="21804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202668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32349" y="4648200"/>
            <a:ext cx="191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Wait for server to finish with 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6294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411663" y="6069833"/>
            <a:ext cx="2217737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Second Client Block?</a:t>
            </a:r>
          </a:p>
        </p:txBody>
      </p:sp>
      <p:sp>
        <p:nvSpPr>
          <p:cNvPr id="57" name="Content Placeholder 56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1076325"/>
          </a:xfrm>
        </p:spPr>
        <p:txBody>
          <a:bodyPr/>
          <a:lstStyle/>
          <a:p>
            <a:r>
              <a:rPr lang="en-US" sz="2400" dirty="0"/>
              <a:t>Second client attempts to connect to iterative server</a:t>
            </a:r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Call to connect returns</a:t>
            </a:r>
          </a:p>
          <a:p>
            <a:pPr lvl="1"/>
            <a:r>
              <a:rPr lang="en-US" sz="2000" dirty="0"/>
              <a:t>Even though connection not yet accepted</a:t>
            </a:r>
          </a:p>
          <a:p>
            <a:pPr lvl="1"/>
            <a:r>
              <a:rPr lang="en-US" sz="2000" dirty="0"/>
              <a:t>Server side TCP manager queues request</a:t>
            </a:r>
          </a:p>
          <a:p>
            <a:pPr lvl="1"/>
            <a:r>
              <a:rPr lang="en-US" sz="2000" dirty="0"/>
              <a:t>Feature known as “TCP listen backlog”</a:t>
            </a:r>
          </a:p>
          <a:p>
            <a:r>
              <a:rPr lang="en-US" sz="2400" dirty="0"/>
              <a:t>Call to </a:t>
            </a:r>
            <a:r>
              <a:rPr lang="en-US" sz="2400" dirty="0" err="1"/>
              <a:t>rio_writen</a:t>
            </a:r>
            <a:r>
              <a:rPr lang="en-US" sz="2400" dirty="0"/>
              <a:t> returns</a:t>
            </a:r>
          </a:p>
          <a:p>
            <a:pPr lvl="1"/>
            <a:r>
              <a:rPr lang="en-US" sz="2000" dirty="0"/>
              <a:t>Server side TCP manager buffers input data</a:t>
            </a:r>
          </a:p>
          <a:p>
            <a:r>
              <a:rPr lang="en-US" sz="2400" dirty="0"/>
              <a:t>Call to </a:t>
            </a:r>
            <a:r>
              <a:rPr lang="en-US" sz="2400" dirty="0" err="1"/>
              <a:t>rio_readlineb</a:t>
            </a:r>
            <a:r>
              <a:rPr lang="en-US" sz="2400" dirty="0"/>
              <a:t> blocks</a:t>
            </a:r>
          </a:p>
          <a:p>
            <a:pPr lvl="1"/>
            <a:r>
              <a:rPr lang="en-US" sz="2000" dirty="0"/>
              <a:t>Server hasn’t written anything for it to read yet.</a:t>
            </a:r>
          </a:p>
          <a:p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2362200" y="2478087"/>
              <a:ext cx="91275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>
              <a:off x="2819400" y="3392487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3048000" y="5221287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9" name="Rectangle 21"/>
            <p:cNvSpPr>
              <a:spLocks noChangeArrowheads="1"/>
            </p:cNvSpPr>
            <p:nvPr/>
          </p:nvSpPr>
          <p:spPr bwMode="auto"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2819400" y="53895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2819400" y="60753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3581400" y="59070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3581400" y="65928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4" name="Text Box 36"/>
            <p:cNvSpPr txBox="1">
              <a:spLocks noChangeArrowheads="1"/>
            </p:cNvSpPr>
            <p:nvPr/>
          </p:nvSpPr>
          <p:spPr bwMode="auto">
            <a:xfrm>
              <a:off x="3632402" y="4611687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759860" name="AutoShape 52"/>
            <p:cNvSpPr>
              <a:spLocks/>
            </p:cNvSpPr>
            <p:nvPr/>
          </p:nvSpPr>
          <p:spPr bwMode="auto">
            <a:xfrm>
              <a:off x="1752600" y="3011487"/>
              <a:ext cx="152400" cy="24384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61" name="Text Box 53"/>
            <p:cNvSpPr txBox="1">
              <a:spLocks noChangeArrowheads="1"/>
            </p:cNvSpPr>
            <p:nvPr/>
          </p:nvSpPr>
          <p:spPr bwMode="auto">
            <a:xfrm>
              <a:off x="0" y="4046537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</a:rPr>
                <a:t>open_clientfd</a:t>
              </a:r>
            </a:p>
          </p:txBody>
        </p:sp>
        <p:sp>
          <p:nvSpPr>
            <p:cNvPr id="759863" name="Rectangle 55"/>
            <p:cNvSpPr>
              <a:spLocks noChangeArrowheads="1"/>
            </p:cNvSpPr>
            <p:nvPr/>
          </p:nvSpPr>
          <p:spPr bwMode="auto"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connect</a:t>
              </a: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334963"/>
            <a:ext cx="8991600" cy="573087"/>
          </a:xfrm>
        </p:spPr>
        <p:txBody>
          <a:bodyPr/>
          <a:lstStyle/>
          <a:p>
            <a:r>
              <a:rPr lang="en-US" dirty="0"/>
              <a:t>Fundamental Flaw of Iterative Servers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366147"/>
            <a:ext cx="8470900" cy="1150937"/>
          </a:xfrm>
        </p:spPr>
        <p:txBody>
          <a:bodyPr/>
          <a:lstStyle/>
          <a:p>
            <a:r>
              <a:rPr lang="en-US" sz="2600" dirty="0"/>
              <a:t>Solution: use </a:t>
            </a:r>
            <a:r>
              <a:rPr lang="en-US" sz="2600" i="1" dirty="0">
                <a:solidFill>
                  <a:srgbClr val="FF0000"/>
                </a:solidFill>
              </a:rPr>
              <a:t>concurrent servers </a:t>
            </a:r>
            <a:r>
              <a:rPr lang="en-US" sz="2600" dirty="0"/>
              <a:t>instead</a:t>
            </a:r>
          </a:p>
          <a:p>
            <a:pPr lvl="1"/>
            <a:r>
              <a:rPr lang="en-US" dirty="0"/>
              <a:t>Concurrent servers use multiple concurrent flows to serve multiple clients at the same time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465141" y="3519488"/>
            <a:ext cx="1610838" cy="18466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User goes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out to lunch</a:t>
            </a:r>
          </a:p>
          <a:p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2000" b="0" dirty="0">
                <a:solidFill>
                  <a:srgbClr val="FF0000"/>
                </a:solidFill>
              </a:rPr>
              <a:t>Client 1 blocks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waiting for user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to type in data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6629400" y="3403937"/>
            <a:ext cx="1552604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Client 2 blocks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waiting to read 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from server</a:t>
            </a:r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2960797" y="3705761"/>
            <a:ext cx="1458803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Server blocks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waiting for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data from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Client 1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89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68750" y="11334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Server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785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2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209800" y="17414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034730" y="15906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07785" y="19928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419600" y="22098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24734" y="24278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2971800" y="2397364"/>
            <a:ext cx="14313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784414" y="27432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629400" y="25146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209800" y="26479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4419600" y="27701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629400" y="2895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209800" y="30337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469443" y="30525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922270" y="30596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971800" y="3334822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/>
              <a:t>Approaches for Writing Concurrent Servers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/>
              <a:t>Allow server to handle multiple clients 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1. Process-based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private address space</a:t>
            </a:r>
          </a:p>
          <a:p>
            <a:pPr marL="0" indent="0">
              <a:buNone/>
            </a:pPr>
            <a:r>
              <a:rPr lang="en-US" sz="2600" dirty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flows</a:t>
            </a:r>
          </a:p>
          <a:p>
            <a:pPr lvl="1"/>
            <a:r>
              <a:rPr lang="en-US" sz="2200" dirty="0"/>
              <a:t>All flows share the same address space</a:t>
            </a:r>
          </a:p>
          <a:p>
            <a:pPr lvl="1"/>
            <a:r>
              <a:rPr lang="en-US" sz="2200" dirty="0"/>
              <a:t>Uses technique called </a:t>
            </a:r>
            <a:r>
              <a:rPr lang="en-US" sz="2200" i="1" dirty="0"/>
              <a:t>I/O multiplexing</a:t>
            </a:r>
            <a:r>
              <a:rPr lang="en-US" sz="2200" i="1" dirty="0">
                <a:solidFill>
                  <a:srgbClr val="FF0000"/>
                </a:solidFill>
              </a:rPr>
              <a:t>. </a:t>
            </a:r>
            <a:endParaRPr lang="en-US" sz="2200" dirty="0"/>
          </a:p>
          <a:p>
            <a:pPr marL="0" indent="0">
              <a:buNone/>
            </a:pPr>
            <a:r>
              <a:rPr lang="en-US" sz="2600" dirty="0"/>
              <a:t>3. Thread-based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same address space</a:t>
            </a:r>
          </a:p>
          <a:p>
            <a:pPr lvl="1"/>
            <a:r>
              <a:rPr lang="en-US" sz="2200" dirty="0"/>
              <a:t>Hybrid of of process-based and event-based.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#1: Process-based Servers</a:t>
            </a:r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/>
              <a:t>Spawn separate process for each client</a:t>
            </a:r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7391400" y="208915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373868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05034" y="2666999"/>
            <a:ext cx="2971800" cy="257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031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User goes out to lunch</a:t>
            </a:r>
          </a:p>
          <a:p>
            <a:endParaRPr lang="en-US" sz="1800" b="0" dirty="0"/>
          </a:p>
          <a:p>
            <a:r>
              <a:rPr lang="en-US" sz="1800" dirty="0">
                <a:solidFill>
                  <a:srgbClr val="FF0000"/>
                </a:solidFill>
              </a:rPr>
              <a:t>Client 1 blocks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37338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3003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2209800" y="3962400"/>
            <a:ext cx="1524000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Child blocks waiting for data from Client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closes its listening socket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close(connfd);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Child closes connection with client */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exit(0);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exits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closes connected socket (important!)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Process-Based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28462</TotalTime>
  <Words>2634</Words>
  <Application>Microsoft Office PowerPoint</Application>
  <PresentationFormat>On-screen Show (4:3)</PresentationFormat>
  <Paragraphs>551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Black</vt:lpstr>
      <vt:lpstr>Arial Narrow</vt:lpstr>
      <vt:lpstr>Calibri</vt:lpstr>
      <vt:lpstr>Consolas</vt:lpstr>
      <vt:lpstr>Courier New</vt:lpstr>
      <vt:lpstr>Menlo-Regular</vt:lpstr>
      <vt:lpstr>Times New Roman</vt:lpstr>
      <vt:lpstr>Wingdings</vt:lpstr>
      <vt:lpstr>Wingdings 2</vt:lpstr>
      <vt:lpstr>template2007</vt:lpstr>
      <vt:lpstr>Concurrent Socket Programming  </vt:lpstr>
      <vt:lpstr>Concurrent Programming is Hard!</vt:lpstr>
      <vt:lpstr>Concurrent Programming is Hard!</vt:lpstr>
      <vt:lpstr>Iterative Servers</vt:lpstr>
      <vt:lpstr>Where Does Second Client Block?</vt:lpstr>
      <vt:lpstr>Fundamental Flaw of Iterative Servers</vt:lpstr>
      <vt:lpstr>Approaches for Writing Concurrent Servers</vt:lpstr>
      <vt:lpstr>Approach #1: Process-based Servers</vt:lpstr>
      <vt:lpstr>Process-Based Concurrent Echo Server</vt:lpstr>
      <vt:lpstr>Process-Based Concurrent Echo Server (cont)</vt:lpstr>
      <vt:lpstr>Concurrent Server: accept Illustrated</vt:lpstr>
      <vt:lpstr>Process-based Server Execution Model</vt:lpstr>
      <vt:lpstr>Issues with Process-based Servers</vt:lpstr>
      <vt:lpstr>Pros and Cons of Process-based Servers</vt:lpstr>
      <vt:lpstr>Approach #2: Event-based Servers</vt:lpstr>
      <vt:lpstr>I/O Multiplexed Event Processing</vt:lpstr>
      <vt:lpstr>Select( )</vt:lpstr>
      <vt:lpstr>Select() Continutes….</vt:lpstr>
      <vt:lpstr>Socket I/O: select()</vt:lpstr>
      <vt:lpstr>Select () continues</vt:lpstr>
      <vt:lpstr> Select() continues…                                                    </vt:lpstr>
      <vt:lpstr>Pros and Cons of Event-based Servers</vt:lpstr>
      <vt:lpstr>Approach #3: Thread-based Servers</vt:lpstr>
      <vt:lpstr>A Process With Multiple Threads</vt:lpstr>
      <vt:lpstr>Logical View of Threads</vt:lpstr>
      <vt:lpstr>Concurrent Threads</vt:lpstr>
      <vt:lpstr>The Pthreads "hello, world" Program</vt:lpstr>
      <vt:lpstr>Execution of Threaded “hello, world”</vt:lpstr>
      <vt:lpstr>Thread-Based Concurrent Echo Server</vt:lpstr>
      <vt:lpstr>Thread-Based Concurrent Server (cont)</vt:lpstr>
      <vt:lpstr>Thread-based Server Execution Model</vt:lpstr>
      <vt:lpstr>Issues With Thread-Based Servers</vt:lpstr>
      <vt:lpstr>Pros and Cons of Thread-Based Designs</vt:lpstr>
      <vt:lpstr>Summary: Approaches to Concurrency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9270</cp:lastModifiedBy>
  <cp:revision>936</cp:revision>
  <cp:lastPrinted>2012-11-14T01:18:46Z</cp:lastPrinted>
  <dcterms:created xsi:type="dcterms:W3CDTF">2012-11-14T01:16:09Z</dcterms:created>
  <dcterms:modified xsi:type="dcterms:W3CDTF">2023-01-24T10:58:22Z</dcterms:modified>
</cp:coreProperties>
</file>