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2ZpMWG8oQ0JIkp5KybX5gkdEY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c1a5f932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eac1a5f93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c1a5f932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eac1a5f9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c1a5f932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eac1a5f93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c1a5f932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eac1a5f93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ac1a5f932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eac1a5f93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c1a5f932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eac1a5f93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c1a5f93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eac1a5f93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c0a3f694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ge8c0a3f69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c1a5f93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eac1a5f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c1a5f932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ac1a5f9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c1a5f93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eac1a5f9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c1a5f93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eac1a5f93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c1a5f932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eac1a5f9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6725" y="-6724"/>
            <a:ext cx="12250763" cy="36399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1524000" y="1676260"/>
            <a:ext cx="9144000" cy="196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524000" y="3794188"/>
            <a:ext cx="9144000" cy="75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1459006" y="179585"/>
            <a:ext cx="41282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CYBERSKILLS 2 </a:t>
            </a: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41686" y="6581950"/>
            <a:ext cx="2619218" cy="26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492049" y="6568279"/>
            <a:ext cx="2619218" cy="265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5" descr="A picture containing text, clip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4545" y="6460435"/>
            <a:ext cx="1444768" cy="43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sz="4000" b="1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sz="2400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0" y="2"/>
            <a:ext cx="12192000" cy="15195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8200" y="167611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172200" y="167611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0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5183188" y="1676318"/>
            <a:ext cx="6172200" cy="406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839788" y="1676318"/>
            <a:ext cx="3932237" cy="407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05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5183188" y="1675117"/>
            <a:ext cx="6172200" cy="4155621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839788" y="1675117"/>
            <a:ext cx="3932237" cy="416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5853869" y="6553200"/>
            <a:ext cx="475342" cy="29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-8920" y="6511024"/>
            <a:ext cx="12200920" cy="36490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-1" y="0"/>
            <a:ext cx="12192000" cy="1519518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 txBox="1"/>
          <p:nvPr/>
        </p:nvSpPr>
        <p:spPr>
          <a:xfrm>
            <a:off x="9522047" y="6562884"/>
            <a:ext cx="19736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CYBERSKILLS 2 </a:t>
            </a: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838200" y="1666960"/>
            <a:ext cx="10515600" cy="451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12271248" y="722376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3281680" y="6542488"/>
            <a:ext cx="231780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2021 CyberSkills2Work.org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/>
          <p:nvPr/>
        </p:nvSpPr>
        <p:spPr>
          <a:xfrm>
            <a:off x="6833333" y="6528817"/>
            <a:ext cx="243987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 to Networks (</a:t>
            </a: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DSU-0012</a:t>
            </a: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" descr="A picture containing text, clipar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74545" y="6460435"/>
            <a:ext cx="1444768" cy="4366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kills2work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cyberskills2work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1524000" y="1676260"/>
            <a:ext cx="9144000" cy="196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CyberSkills2Work</a:t>
            </a:r>
            <a:br>
              <a:rPr lang="en-US"/>
            </a:br>
            <a:r>
              <a:rPr lang="en-US" sz="2400"/>
              <a:t>The National Cybersecurity Workforce Development Program</a:t>
            </a:r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1524000" y="3794188"/>
            <a:ext cx="9144000" cy="218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b="1">
                <a:solidFill>
                  <a:schemeClr val="dk1"/>
                </a:solidFill>
              </a:rPr>
              <a:t>Intro to Networks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DSU-0012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Dakota State University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Introduction to Networking  / 1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c1a5f932_0_29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MPLS Example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4" name="Google Shape;124;geac1a5f932_0_29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300">
              <a:solidFill>
                <a:srgbClr val="595959"/>
              </a:solidFill>
            </a:endParaRPr>
          </a:p>
        </p:txBody>
      </p:sp>
      <p:pic>
        <p:nvPicPr>
          <p:cNvPr id="125" name="Google Shape;125;geac1a5f932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050" y="1792607"/>
            <a:ext cx="9527899" cy="426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c1a5f932_0_34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Peer-to-Peer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1" name="Google Shape;131;geac1a5f932_0_34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Also known as P2P</a:t>
            </a:r>
            <a:endParaRPr sz="24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Are interconnected nodes</a:t>
            </a:r>
            <a:endParaRPr sz="24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Decentralized</a:t>
            </a:r>
            <a:endParaRPr sz="24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Some examples are: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FTP</a:t>
            </a:r>
            <a:endParaRPr sz="20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VOIP</a:t>
            </a:r>
            <a:endParaRPr sz="2000" dirty="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 dirty="0">
              <a:solidFill>
                <a:srgbClr val="595959"/>
              </a:solidFill>
            </a:endParaRPr>
          </a:p>
        </p:txBody>
      </p:sp>
      <p:pic>
        <p:nvPicPr>
          <p:cNvPr id="132" name="Google Shape;132;geac1a5f932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8768" y="1671050"/>
            <a:ext cx="5369581" cy="45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c1a5f932_0_40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Client-Server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8" name="Google Shape;138;geac1a5f932_0_40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Also known as C2S</a:t>
            </a:r>
            <a:endParaRPr sz="24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Single server uses a network OS for</a:t>
            </a:r>
            <a:endParaRPr sz="2400" dirty="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rgbClr val="595959"/>
                </a:solidFill>
              </a:rPr>
              <a:t>controlling the network</a:t>
            </a:r>
            <a:endParaRPr sz="24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This improves scalability, security, and</a:t>
            </a:r>
            <a:endParaRPr sz="2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rgbClr val="595959"/>
                </a:solidFill>
              </a:rPr>
              <a:t>	optimizes the network performance</a:t>
            </a:r>
            <a:endParaRPr sz="24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Some examples are:</a:t>
            </a:r>
            <a:endParaRPr sz="2400" dirty="0">
              <a:solidFill>
                <a:srgbClr val="595959"/>
              </a:solidFill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Email</a:t>
            </a:r>
            <a:endParaRPr sz="2000" dirty="0">
              <a:solidFill>
                <a:srgbClr val="595959"/>
              </a:solidFill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Printing</a:t>
            </a:r>
            <a:endParaRPr sz="2000" dirty="0">
              <a:solidFill>
                <a:srgbClr val="595959"/>
              </a:solidFill>
            </a:endParaRPr>
          </a:p>
          <a:p>
            <a:pPr marL="13716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The web</a:t>
            </a:r>
            <a:endParaRPr sz="20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 dirty="0">
              <a:solidFill>
                <a:srgbClr val="595959"/>
              </a:solidFill>
            </a:endParaRPr>
          </a:p>
        </p:txBody>
      </p:sp>
      <p:pic>
        <p:nvPicPr>
          <p:cNvPr id="139" name="Google Shape;139;geac1a5f932_0_40"/>
          <p:cNvPicPr preferRelativeResize="0"/>
          <p:nvPr/>
        </p:nvPicPr>
        <p:blipFill rotWithShape="1">
          <a:blip r:embed="rId3">
            <a:alphaModFix/>
          </a:blip>
          <a:srcRect l="-5130" r="5130"/>
          <a:stretch/>
        </p:blipFill>
        <p:spPr>
          <a:xfrm>
            <a:off x="5951400" y="2047200"/>
            <a:ext cx="5897800" cy="37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ac1a5f932_0_45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Transmission Modes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5" name="Google Shape;145;geac1a5f932_0_45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Simplex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Half-Duplex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Full-Duplex</a:t>
            </a:r>
            <a:endParaRPr sz="2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595959"/>
                </a:solidFill>
              </a:rPr>
              <a:t>Bandwidth...</a:t>
            </a:r>
            <a:endParaRPr sz="2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c1a5f932_0_50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Simplex Mode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1" name="Google Shape;151;geac1a5f932_0_50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Singular Direction at a time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Radio and TV transmission, keyboard, mouse, etc.</a:t>
            </a:r>
            <a:endParaRPr sz="2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595959"/>
              </a:solidFill>
            </a:endParaRPr>
          </a:p>
        </p:txBody>
      </p:sp>
      <p:pic>
        <p:nvPicPr>
          <p:cNvPr id="152" name="Google Shape;152;geac1a5f932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568" y="3066800"/>
            <a:ext cx="6430875" cy="31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c1a5f932_0_55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Half-Duplex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58" name="Google Shape;158;geac1a5f932_0_55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Two way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Only one sender/receiver at a time</a:t>
            </a:r>
            <a:endParaRPr sz="24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595959"/>
              </a:solidFill>
            </a:endParaRPr>
          </a:p>
        </p:txBody>
      </p:sp>
      <p:pic>
        <p:nvPicPr>
          <p:cNvPr id="159" name="Google Shape;159;geac1a5f932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550" y="3054950"/>
            <a:ext cx="7266900" cy="31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c1a5f932_0_60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Full-Duplex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5" name="Google Shape;165;geac1a5f932_0_60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Simultaneous two-way communication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Double bandwidth compared to half-duplex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Channel capacity divided by two directions of communication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Ex. Phone Network</a:t>
            </a:r>
            <a:endParaRPr sz="2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595959"/>
              </a:solidFill>
            </a:endParaRPr>
          </a:p>
        </p:txBody>
      </p:sp>
      <p:pic>
        <p:nvPicPr>
          <p:cNvPr id="166" name="Google Shape;166;geac1a5f932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4300" y="3495150"/>
            <a:ext cx="7043400" cy="28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Program and Course Information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This course is part of the National Cybersecurity Workforce Development Program, CyberSkills2</a:t>
            </a:r>
            <a:r>
              <a:rPr lang="en-US" dirty="0"/>
              <a:t>Work,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funded by the National Security Agency under the NCAE-C-003-2020 - NCAE-C Cyber Curriculum and Research 2020 Program. </a:t>
            </a:r>
            <a:endParaRPr dirty="0"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For additional information</a:t>
            </a:r>
            <a:r>
              <a:rPr lang="en-US" dirty="0"/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3742"/>
              <a:buNone/>
            </a:pPr>
            <a:endParaRPr sz="3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solidFill>
                  <a:srgbClr val="000000"/>
                </a:solidFill>
              </a:rPr>
              <a:t>Program Website: 	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CyberSkills2Work.org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solidFill>
                  <a:srgbClr val="000000"/>
                </a:solidFill>
              </a:rPr>
              <a:t>Program Contact: 	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info@cyberskills2work.org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dirty="0"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solidFill>
                  <a:srgbClr val="000000"/>
                </a:solidFill>
              </a:rPr>
              <a:t>The course was developed by Dakota State University.</a:t>
            </a:r>
            <a:endParaRPr dirty="0"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solidFill>
                  <a:srgbClr val="000000"/>
                </a:solidFill>
              </a:rPr>
              <a:t>Institution/faculty POC: Tyler </a:t>
            </a:r>
            <a:r>
              <a:rPr lang="en-US" dirty="0" err="1">
                <a:solidFill>
                  <a:srgbClr val="000000"/>
                </a:solidFill>
              </a:rPr>
              <a:t>Flaagan</a:t>
            </a:r>
            <a:r>
              <a:rPr lang="en-US" dirty="0">
                <a:solidFill>
                  <a:srgbClr val="000000"/>
                </a:solidFill>
              </a:rPr>
              <a:t>; Cody </a:t>
            </a:r>
            <a:r>
              <a:rPr lang="en-US" dirty="0" err="1">
                <a:solidFill>
                  <a:srgbClr val="000000"/>
                </a:solidFill>
              </a:rPr>
              <a:t>Welu</a:t>
            </a:r>
            <a:r>
              <a:rPr lang="en-US" dirty="0">
                <a:solidFill>
                  <a:srgbClr val="000000"/>
                </a:solidFill>
              </a:rPr>
              <a:t>; Shawn </a:t>
            </a:r>
            <a:r>
              <a:rPr lang="en-US" dirty="0" err="1">
                <a:solidFill>
                  <a:srgbClr val="000000"/>
                </a:solidFill>
              </a:rPr>
              <a:t>Zwach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solidFill>
                  <a:srgbClr val="000000"/>
                </a:solidFill>
              </a:rPr>
              <a:t>Institution/faculty POC Email: Tyler.Flaagan@dsu.edu; Cody.Welu@dsu.edu; Shawn.Zwach@dsu.edu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solidFill>
                  <a:srgbClr val="000000"/>
                </a:solidFill>
              </a:rPr>
              <a:t>Course Version: 1.0</a:t>
            </a:r>
            <a:endParaRPr dirty="0"/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706"/>
              <a:buNone/>
            </a:pPr>
            <a:r>
              <a:rPr lang="en-US" dirty="0">
                <a:solidFill>
                  <a:srgbClr val="000000"/>
                </a:solidFill>
              </a:rPr>
              <a:t>Course Date: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LAN (Local Area Network)</a:t>
            </a:r>
            <a:endParaRPr dirty="0"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Normally restricted to a smaller area</a:t>
            </a:r>
            <a:endParaRPr sz="2400" dirty="0">
              <a:solidFill>
                <a:srgbClr val="595959"/>
              </a:solidFill>
            </a:endParaRPr>
          </a:p>
          <a:p>
            <a:pPr marL="685800" lvl="1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Office location, department within the office, home office</a:t>
            </a:r>
            <a:endParaRPr sz="2000" dirty="0">
              <a:solidFill>
                <a:srgbClr val="595959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LANs are normally arranged in “workgroups”</a:t>
            </a:r>
            <a:endParaRPr sz="2400" dirty="0">
              <a:solidFill>
                <a:srgbClr val="595959"/>
              </a:solidFill>
            </a:endParaRPr>
          </a:p>
          <a:p>
            <a:pPr marL="685800" lvl="1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Workgroups are a group of devices not associated via security, basically they are just physically on the same segment of the network</a:t>
            </a:r>
            <a:endParaRPr sz="2000" dirty="0">
              <a:solidFill>
                <a:srgbClr val="595959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Hub &amp; Switch</a:t>
            </a:r>
            <a:endParaRPr sz="2400" dirty="0">
              <a:solidFill>
                <a:srgbClr val="595959"/>
              </a:solidFill>
            </a:endParaRPr>
          </a:p>
          <a:p>
            <a:pPr marL="685800" lvl="1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For now, just know them as devices that connect the network, will be explained later</a:t>
            </a:r>
            <a:endParaRPr sz="2000" dirty="0">
              <a:solidFill>
                <a:srgbClr val="595959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To access servers/resources on LAN you must be connected to it</a:t>
            </a:r>
            <a:endParaRPr sz="2400" dirty="0">
              <a:solidFill>
                <a:srgbClr val="595959"/>
              </a:solidFill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 sz="2400" dirty="0">
                <a:solidFill>
                  <a:srgbClr val="595959"/>
                </a:solidFill>
              </a:rPr>
              <a:t>Without a router, you can’t access one LAN from another LAN</a:t>
            </a:r>
            <a:endParaRPr sz="2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c0a3f694_0_13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Workgroup Example - Isolated LAN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6" name="Google Shape;86;ge8c0a3f694_0_13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pic>
        <p:nvPicPr>
          <p:cNvPr id="87" name="Google Shape;87;ge8c0a3f694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1612" y="1671050"/>
            <a:ext cx="6226187" cy="45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c1a5f932_0_0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Router Connecting Two LANs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3" name="Google Shape;93;geac1a5f932_0_0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pic>
        <p:nvPicPr>
          <p:cNvPr id="94" name="Google Shape;94;geac1a5f93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74275"/>
            <a:ext cx="10515600" cy="409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c1a5f932_0_6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Things Seen on the LAN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0" name="Google Shape;100;geac1a5f932_0_6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Servers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Computers that are very powerful</a:t>
            </a:r>
            <a:endParaRPr sz="20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Normally runs special programs and software</a:t>
            </a:r>
            <a:endParaRPr sz="20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Can manage different services on the network</a:t>
            </a:r>
            <a:endParaRPr sz="20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Assists in maintaining/controlling network</a:t>
            </a:r>
            <a:endParaRPr sz="20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Highly specialized and usually only have one important role per OS</a:t>
            </a:r>
            <a:endParaRPr sz="20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Workstations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Computers end users use</a:t>
            </a:r>
            <a:endParaRPr sz="20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Specifically computers</a:t>
            </a:r>
            <a:endParaRPr sz="20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Does not apply to anything like printers</a:t>
            </a:r>
            <a:endParaRPr sz="20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Hosts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Any network connected device with an IP address</a:t>
            </a:r>
            <a:endParaRPr sz="2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c1a5f932_0_12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Dedicated Server Types Seen on LAN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6" name="Google Shape;106;geac1a5f932_0_12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Mail Server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Handles emails</a:t>
            </a:r>
            <a:endParaRPr sz="20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File Server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Stores files that can be accessed</a:t>
            </a:r>
            <a:endParaRPr sz="20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Print Server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Controls and manages network connected printers</a:t>
            </a:r>
            <a:endParaRPr sz="20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Web Server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Hosts websites and handles HTTP for the web content/pages. Can host internal or external web pages</a:t>
            </a:r>
            <a:endParaRPr sz="2000" dirty="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 dirty="0">
                <a:solidFill>
                  <a:srgbClr val="595959"/>
                </a:solidFill>
              </a:rPr>
              <a:t>Proxy Server</a:t>
            </a:r>
            <a:endParaRPr sz="2400" dirty="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 dirty="0">
                <a:solidFill>
                  <a:srgbClr val="595959"/>
                </a:solidFill>
              </a:rPr>
              <a:t>Handles proxying, which means being an intermediary for requests from clients</a:t>
            </a:r>
            <a:endParaRPr sz="2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ac1a5f932_0_19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/>
              <a:t>WAN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0"/>
          </a:p>
        </p:txBody>
      </p:sp>
      <p:sp>
        <p:nvSpPr>
          <p:cNvPr id="112" name="Google Shape;112;geac1a5f932_0_19"/>
          <p:cNvSpPr txBox="1">
            <a:spLocks noGrp="1"/>
          </p:cNvSpPr>
          <p:nvPr>
            <p:ph type="body" idx="1"/>
          </p:nvPr>
        </p:nvSpPr>
        <p:spPr>
          <a:xfrm>
            <a:off x="838200" y="1671059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Wide Area Network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Connects several LANs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Internet is a worldwide WAN</a:t>
            </a:r>
            <a:endParaRPr sz="24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Is over a large geographic area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Can also link separate locations</a:t>
            </a:r>
            <a:endParaRPr sz="20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Different from LAN</a:t>
            </a:r>
            <a:endParaRPr sz="24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Normally relies on a router or open ports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Slower than LANs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You can choose the times you are connected to a WAN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WANs use private or public data transport media</a:t>
            </a:r>
            <a:endParaRPr sz="2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c1a5f932_0_24"/>
          <p:cNvSpPr txBox="1">
            <a:spLocks noGrp="1"/>
          </p:cNvSpPr>
          <p:nvPr>
            <p:ph type="title"/>
          </p:nvPr>
        </p:nvSpPr>
        <p:spPr>
          <a:xfrm>
            <a:off x="838200" y="825200"/>
            <a:ext cx="1051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Multiprotocol Label Switching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8" name="Google Shape;118;geac1a5f932_0_24"/>
          <p:cNvSpPr txBox="1">
            <a:spLocks noGrp="1"/>
          </p:cNvSpPr>
          <p:nvPr>
            <p:ph type="body" idx="1"/>
          </p:nvPr>
        </p:nvSpPr>
        <p:spPr>
          <a:xfrm>
            <a:off x="838200" y="1526800"/>
            <a:ext cx="10515600" cy="4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Also known as MPLS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WAN protocol</a:t>
            </a:r>
            <a:endParaRPr sz="24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Pros over other WAN protocols</a:t>
            </a:r>
            <a:endParaRPr sz="24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Prioritizes data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Redundant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One to many connection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Layout flexibility</a:t>
            </a:r>
            <a:endParaRPr sz="2000">
              <a:solidFill>
                <a:srgbClr val="595959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It is a type of switching mechanism</a:t>
            </a:r>
            <a:endParaRPr sz="24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Puts labels on data</a:t>
            </a:r>
            <a:endParaRPr sz="2000">
              <a:solidFill>
                <a:srgbClr val="595959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○"/>
            </a:pPr>
            <a:r>
              <a:rPr lang="en-US" sz="2000">
                <a:solidFill>
                  <a:srgbClr val="595959"/>
                </a:solidFill>
              </a:rPr>
              <a:t>Uses labels to forward data</a:t>
            </a:r>
            <a:endParaRPr sz="20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571</Words>
  <Application>Microsoft Office PowerPoint</Application>
  <PresentationFormat>Widescreen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CyberSkills2Work The National Cybersecurity Workforce Development Program</vt:lpstr>
      <vt:lpstr>Program and Course Information</vt:lpstr>
      <vt:lpstr>LAN (Local Area Network)</vt:lpstr>
      <vt:lpstr>Workgroup Example - Isolated LAN </vt:lpstr>
      <vt:lpstr>Router Connecting Two LANs  </vt:lpstr>
      <vt:lpstr>Things Seen on the LAN   </vt:lpstr>
      <vt:lpstr>Dedicated Server Types Seen on LAN </vt:lpstr>
      <vt:lpstr>WAN </vt:lpstr>
      <vt:lpstr>Multiprotocol Label Switching </vt:lpstr>
      <vt:lpstr>MPLS Example </vt:lpstr>
      <vt:lpstr>Peer-to-Peer </vt:lpstr>
      <vt:lpstr>Client-Server </vt:lpstr>
      <vt:lpstr>Data Transmission Modes </vt:lpstr>
      <vt:lpstr>Simplex Mode </vt:lpstr>
      <vt:lpstr>Half-Duplex </vt:lpstr>
      <vt:lpstr>Full-Duplex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CyberSkills2Work The National Cybersecurity Workforce Development Program</dc:title>
  <dc:creator>Ben Woods</dc:creator>
  <cp:lastModifiedBy>Ouyporn, Joshua</cp:lastModifiedBy>
  <cp:revision>2</cp:revision>
  <dcterms:created xsi:type="dcterms:W3CDTF">2021-07-05T17:35:19Z</dcterms:created>
  <dcterms:modified xsi:type="dcterms:W3CDTF">2022-06-14T20:34:28Z</dcterms:modified>
</cp:coreProperties>
</file>