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9" r:id="rId2"/>
    <p:sldId id="270" r:id="rId3"/>
    <p:sldId id="279" r:id="rId4"/>
    <p:sldId id="280" r:id="rId5"/>
    <p:sldId id="291" r:id="rId6"/>
    <p:sldId id="292" r:id="rId7"/>
    <p:sldId id="281" r:id="rId8"/>
    <p:sldId id="282" r:id="rId9"/>
    <p:sldId id="284" r:id="rId10"/>
    <p:sldId id="283" r:id="rId11"/>
    <p:sldId id="285" r:id="rId12"/>
    <p:sldId id="286" r:id="rId13"/>
    <p:sldId id="287" r:id="rId14"/>
    <p:sldId id="288" r:id="rId15"/>
    <p:sldId id="289" r:id="rId16"/>
    <p:sldId id="290" r:id="rId17"/>
    <p:sldId id="278"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710"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custT="1"/>
      <dgm:spPr/>
      <dgm:t>
        <a:bodyPr/>
        <a:lstStyle/>
        <a:p>
          <a:r>
            <a:rPr lang="en-GB" sz="1600" b="1" dirty="0">
              <a:solidFill>
                <a:schemeClr val="accent6">
                  <a:lumMod val="75000"/>
                </a:schemeClr>
              </a:solidFill>
            </a:rPr>
            <a:t>Read the Data</a:t>
          </a:r>
          <a:endParaRPr lang="en-US" sz="1600" b="1" dirty="0">
            <a:solidFill>
              <a:schemeClr val="accent6">
                <a:lumMod val="75000"/>
              </a:schemeClr>
            </a:solidFill>
          </a:endParaRP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custT="1"/>
      <dgm:spPr/>
      <dgm:t>
        <a:bodyPr/>
        <a:lstStyle/>
        <a:p>
          <a:r>
            <a:rPr lang="en-GB" sz="1600" b="1" dirty="0">
              <a:solidFill>
                <a:schemeClr val="accent6">
                  <a:lumMod val="75000"/>
                </a:schemeClr>
              </a:solidFill>
            </a:rPr>
            <a:t>Analyse the data</a:t>
          </a:r>
          <a:endParaRPr lang="en-US" sz="1600" b="1" dirty="0">
            <a:solidFill>
              <a:schemeClr val="accent6">
                <a:lumMod val="75000"/>
              </a:schemeClr>
            </a:solidFill>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custT="1"/>
      <dgm:spPr/>
      <dgm:t>
        <a:bodyPr/>
        <a:lstStyle/>
        <a:p>
          <a:r>
            <a:rPr lang="en-GB" sz="1600" b="1" dirty="0">
              <a:solidFill>
                <a:schemeClr val="accent6">
                  <a:lumMod val="75000"/>
                </a:schemeClr>
              </a:solidFill>
            </a:rPr>
            <a:t>Prepare the data</a:t>
          </a:r>
          <a:endParaRPr lang="en-US" sz="1600" b="1" dirty="0">
            <a:solidFill>
              <a:schemeClr val="accent6">
                <a:lumMod val="75000"/>
              </a:schemeClr>
            </a:solidFill>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tyle>
          <a:lnRef idx="3">
            <a:schemeClr val="lt1"/>
          </a:lnRef>
          <a:fillRef idx="1">
            <a:schemeClr val="accent6"/>
          </a:fillRef>
          <a:effectRef idx="1">
            <a:schemeClr val="accent6"/>
          </a:effectRef>
          <a:fontRef idx="minor">
            <a:schemeClr val="lt1"/>
          </a:fontRef>
        </dgm:style>
      </dgm:prSet>
      <dgm:spPr/>
    </dgm:pt>
    <dgm:pt modelId="{F7900C8A-1824-4A43-9837-6728FC5D6C66}" type="pres">
      <dgm:prSet presAssocID="{DE64F379-B3AB-47C7-9A21-EE3117D55DE1}" presName="Parent1" presStyleLbl="revTx" presStyleIdx="0" presStyleCnt="3">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tyle>
          <a:lnRef idx="3">
            <a:schemeClr val="lt1"/>
          </a:lnRef>
          <a:fillRef idx="1">
            <a:schemeClr val="accent6"/>
          </a:fillRef>
          <a:effectRef idx="1">
            <a:schemeClr val="accent6"/>
          </a:effectRef>
          <a:fontRef idx="minor">
            <a:schemeClr val="lt1"/>
          </a:fontRef>
        </dgm:style>
      </dgm:prSet>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tyle>
          <a:lnRef idx="3">
            <a:schemeClr val="lt1"/>
          </a:lnRef>
          <a:fillRef idx="1">
            <a:schemeClr val="accent6"/>
          </a:fillRef>
          <a:effectRef idx="1">
            <a:schemeClr val="accent6"/>
          </a:effectRef>
          <a:fontRef idx="minor">
            <a:schemeClr val="lt1"/>
          </a:fontRef>
        </dgm:style>
      </dgm:prSet>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custT="1"/>
      <dgm:spPr/>
      <dgm:t>
        <a:bodyPr/>
        <a:lstStyle/>
        <a:p>
          <a:r>
            <a:rPr lang="en-GB" sz="1600" b="1" dirty="0">
              <a:solidFill>
                <a:srgbClr val="0070C0"/>
              </a:solidFill>
            </a:rPr>
            <a:t>Outlier Analysis</a:t>
          </a:r>
          <a:endParaRPr lang="en-US" sz="1600" b="1" dirty="0">
            <a:solidFill>
              <a:srgbClr val="0070C0"/>
            </a:solidFill>
          </a:endParaRP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custT="1"/>
      <dgm:spPr/>
      <dgm:t>
        <a:bodyPr/>
        <a:lstStyle/>
        <a:p>
          <a:r>
            <a:rPr lang="en-GB" sz="1600" b="1" dirty="0">
              <a:solidFill>
                <a:srgbClr val="0070C0"/>
              </a:solidFill>
            </a:rPr>
            <a:t>Visualize the Data</a:t>
          </a:r>
          <a:endParaRPr lang="en-US" sz="1600" b="1" dirty="0">
            <a:solidFill>
              <a:srgbClr val="0070C0"/>
            </a:solidFill>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custT="1"/>
      <dgm:spPr/>
      <dgm:t>
        <a:bodyPr/>
        <a:lstStyle/>
        <a:p>
          <a:r>
            <a:rPr lang="en-GB" sz="1600" b="1" dirty="0">
              <a:solidFill>
                <a:srgbClr val="0070C0"/>
              </a:solidFill>
            </a:rPr>
            <a:t>Scale the data</a:t>
          </a:r>
          <a:endParaRPr lang="en-US" sz="1600" b="1" dirty="0">
            <a:solidFill>
              <a:srgbClr val="0070C0"/>
            </a:solidFill>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pPr/>
    </dgm:pt>
    <dgm:pt modelId="{F7900C8A-1824-4A43-9837-6728FC5D6C66}" type="pres">
      <dgm:prSet presAssocID="{DE64F379-B3AB-47C7-9A21-EE3117D55DE1}" presName="Parent1" presStyleLbl="revTx" presStyleIdx="0" presStyleCnt="3">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dgm:spPr/>
      <dgm:t>
        <a:bodyPr/>
        <a:lstStyle/>
        <a:p>
          <a:r>
            <a:rPr lang="en-GB" b="1" dirty="0">
              <a:solidFill>
                <a:schemeClr val="accent2">
                  <a:lumMod val="75000"/>
                </a:schemeClr>
              </a:solidFill>
            </a:rPr>
            <a:t>Hopkins Readiness</a:t>
          </a:r>
          <a:endParaRPr lang="en-US" b="1" dirty="0">
            <a:solidFill>
              <a:schemeClr val="accent2">
                <a:lumMod val="75000"/>
              </a:schemeClr>
            </a:solidFill>
          </a:endParaRP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dgm:spPr/>
      <dgm:t>
        <a:bodyPr/>
        <a:lstStyle/>
        <a:p>
          <a:r>
            <a:rPr lang="en-GB" b="1" dirty="0">
              <a:solidFill>
                <a:schemeClr val="accent2">
                  <a:lumMod val="75000"/>
                </a:schemeClr>
              </a:solidFill>
            </a:rPr>
            <a:t>K Means Clustering</a:t>
          </a:r>
          <a:endParaRPr lang="en-US" b="1" dirty="0">
            <a:solidFill>
              <a:schemeClr val="accent2">
                <a:lumMod val="75000"/>
              </a:schemeClr>
            </a:solidFill>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dgm:spPr/>
      <dgm:t>
        <a:bodyPr/>
        <a:lstStyle/>
        <a:p>
          <a:r>
            <a:rPr lang="en-GB" b="1" dirty="0">
              <a:solidFill>
                <a:schemeClr val="accent2">
                  <a:lumMod val="75000"/>
                </a:schemeClr>
              </a:solidFill>
            </a:rPr>
            <a:t>Hierarchical Clustering</a:t>
          </a:r>
          <a:endParaRPr lang="en-US" b="1" dirty="0">
            <a:solidFill>
              <a:schemeClr val="accent2">
                <a:lumMod val="75000"/>
              </a:schemeClr>
            </a:solidFill>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tyle>
          <a:lnRef idx="3">
            <a:schemeClr val="lt1"/>
          </a:lnRef>
          <a:fillRef idx="1">
            <a:schemeClr val="accent2"/>
          </a:fillRef>
          <a:effectRef idx="1">
            <a:schemeClr val="accent2"/>
          </a:effectRef>
          <a:fontRef idx="minor">
            <a:schemeClr val="lt1"/>
          </a:fontRef>
        </dgm:style>
      </dgm:prSet>
      <dgm:spPr/>
    </dgm:pt>
    <dgm:pt modelId="{F7900C8A-1824-4A43-9837-6728FC5D6C66}" type="pres">
      <dgm:prSet presAssocID="{DE64F379-B3AB-47C7-9A21-EE3117D55DE1}" presName="Parent1" presStyleLbl="revTx" presStyleIdx="0" presStyleCnt="3">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tyle>
          <a:lnRef idx="3">
            <a:schemeClr val="lt1"/>
          </a:lnRef>
          <a:fillRef idx="1">
            <a:schemeClr val="accent2"/>
          </a:fillRef>
          <a:effectRef idx="1">
            <a:schemeClr val="accent2"/>
          </a:effectRef>
          <a:fontRef idx="minor">
            <a:schemeClr val="lt1"/>
          </a:fontRef>
        </dgm:style>
      </dgm:prSet>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tyle>
          <a:lnRef idx="3">
            <a:schemeClr val="lt1"/>
          </a:lnRef>
          <a:fillRef idx="1">
            <a:schemeClr val="accent2"/>
          </a:fillRef>
          <a:effectRef idx="1">
            <a:schemeClr val="accent2"/>
          </a:effectRef>
          <a:fontRef idx="minor">
            <a:schemeClr val="lt1"/>
          </a:fontRef>
        </dgm:style>
      </dgm:prSet>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sp>
    <dsp:sp modelId="{F7900C8A-1824-4A43-9837-6728FC5D6C66}">
      <dsp:nvSpPr>
        <dsp:cNvPr id="0" name=""/>
        <dsp:cNvSpPr/>
      </dsp:nvSpPr>
      <dsp:spPr>
        <a:xfrm>
          <a:off x="1711678" y="1094964"/>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rPr>
            <a:t>Read the Data</a:t>
          </a:r>
          <a:endParaRPr lang="en-US" sz="1600" b="1" kern="1200" dirty="0">
            <a:solidFill>
              <a:schemeClr val="accent6">
                <a:lumMod val="75000"/>
              </a:schemeClr>
            </a:solidFill>
          </a:endParaRPr>
        </a:p>
      </dsp:txBody>
      <dsp:txXfrm>
        <a:off x="1711678" y="1094964"/>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rPr>
            <a:t>Analyse the data</a:t>
          </a:r>
          <a:endParaRPr lang="en-US" sz="1600" b="1" kern="1200" dirty="0">
            <a:solidFill>
              <a:schemeClr val="accent6">
                <a:lumMod val="75000"/>
              </a:schemeClr>
            </a:solidFill>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rPr>
            <a:t>Prepare the data</a:t>
          </a:r>
          <a:endParaRPr lang="en-US" sz="1600" b="1" kern="1200" dirty="0">
            <a:solidFill>
              <a:schemeClr val="accent6">
                <a:lumMod val="75000"/>
              </a:schemeClr>
            </a:solidFill>
          </a:endParaRPr>
        </a:p>
      </dsp:txBody>
      <dsp:txXfrm>
        <a:off x="1714494" y="3573547"/>
        <a:ext cx="1190610" cy="595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00C8A-1824-4A43-9837-6728FC5D6C66}">
      <dsp:nvSpPr>
        <dsp:cNvPr id="0" name=""/>
        <dsp:cNvSpPr/>
      </dsp:nvSpPr>
      <dsp:spPr>
        <a:xfrm>
          <a:off x="1711678" y="1094964"/>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rPr>
            <a:t>Outlier Analysis</a:t>
          </a:r>
          <a:endParaRPr lang="en-US" sz="1600" b="1" kern="1200" dirty="0">
            <a:solidFill>
              <a:srgbClr val="0070C0"/>
            </a:solidFill>
          </a:endParaRPr>
        </a:p>
      </dsp:txBody>
      <dsp:txXfrm>
        <a:off x="1711678" y="1094964"/>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rPr>
            <a:t>Visualize the Data</a:t>
          </a:r>
          <a:endParaRPr lang="en-US" sz="1600" b="1" kern="1200" dirty="0">
            <a:solidFill>
              <a:srgbClr val="0070C0"/>
            </a:solidFill>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rPr>
            <a:t>Scale the data</a:t>
          </a:r>
          <a:endParaRPr lang="en-US" sz="1600" b="1" kern="1200" dirty="0">
            <a:solidFill>
              <a:srgbClr val="0070C0"/>
            </a:solidFill>
          </a:endParaRPr>
        </a:p>
      </dsp:txBody>
      <dsp:txXfrm>
        <a:off x="1714494" y="3573547"/>
        <a:ext cx="1190610" cy="595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7900C8A-1824-4A43-9837-6728FC5D6C66}">
      <dsp:nvSpPr>
        <dsp:cNvPr id="0" name=""/>
        <dsp:cNvSpPr/>
      </dsp:nvSpPr>
      <dsp:spPr>
        <a:xfrm>
          <a:off x="1711678" y="1094964"/>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b="1" kern="1200" dirty="0">
              <a:solidFill>
                <a:schemeClr val="accent2">
                  <a:lumMod val="75000"/>
                </a:schemeClr>
              </a:solidFill>
            </a:rPr>
            <a:t>Hopkins Readiness</a:t>
          </a:r>
          <a:endParaRPr lang="en-US" sz="1500" b="1" kern="1200" dirty="0">
            <a:solidFill>
              <a:schemeClr val="accent2">
                <a:lumMod val="75000"/>
              </a:schemeClr>
            </a:solidFill>
          </a:endParaRPr>
        </a:p>
      </dsp:txBody>
      <dsp:txXfrm>
        <a:off x="1711678" y="1094964"/>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b="1" kern="1200" dirty="0">
              <a:solidFill>
                <a:schemeClr val="accent2">
                  <a:lumMod val="75000"/>
                </a:schemeClr>
              </a:solidFill>
            </a:rPr>
            <a:t>K Means Clustering</a:t>
          </a:r>
          <a:endParaRPr lang="en-US" sz="1500" b="1" kern="1200" dirty="0">
            <a:solidFill>
              <a:schemeClr val="accent2">
                <a:lumMod val="75000"/>
              </a:schemeClr>
            </a:solidFill>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b="1" kern="1200" dirty="0">
              <a:solidFill>
                <a:schemeClr val="accent2">
                  <a:lumMod val="75000"/>
                </a:schemeClr>
              </a:solidFill>
            </a:rPr>
            <a:t>Hierarchical Clustering</a:t>
          </a:r>
          <a:endParaRPr lang="en-US" sz="1500" b="1" kern="1200" dirty="0">
            <a:solidFill>
              <a:schemeClr val="accent2">
                <a:lumMod val="75000"/>
              </a:schemeClr>
            </a:solidFill>
          </a:endParaRPr>
        </a:p>
      </dsp:txBody>
      <dsp:txXfrm>
        <a:off x="1714494" y="3573547"/>
        <a:ext cx="1190610" cy="59516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32031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43345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07819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413280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1374963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9753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90628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406891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58177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75676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14482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44151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980848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65170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pic>
        <p:nvPicPr>
          <p:cNvPr id="8" name="Picture 7">
            <a:extLst>
              <a:ext uri="{FF2B5EF4-FFF2-40B4-BE49-F238E27FC236}">
                <a16:creationId xmlns:a16="http://schemas.microsoft.com/office/drawing/2014/main" id="{A305E006-003A-4DD6-B24F-1C1B1448871A}"/>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3000" contrast="-62000"/>
                    </a14:imgEffect>
                  </a14:imgLayer>
                </a14:imgProps>
              </a:ext>
              <a:ext uri="{28A0092B-C50C-407E-A947-70E740481C1C}">
                <a14:useLocalDpi xmlns:a14="http://schemas.microsoft.com/office/drawing/2010/main"/>
              </a:ext>
            </a:extLst>
          </a:blip>
          <a:stretch>
            <a:fillRect/>
          </a:stretch>
        </p:blipFill>
        <p:spPr>
          <a:xfrm>
            <a:off x="11176865" y="6386979"/>
            <a:ext cx="994563" cy="444001"/>
          </a:xfrm>
          <a:prstGeom prst="rect">
            <a:avLst/>
          </a:prstGeom>
        </p:spPr>
      </p:pic>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ngall.com/business-growth-chart-png" TargetMode="Externa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emreportunesco.wordpress.com/2011/10/16/how-to-reduce-poverty%E2%80%99s-impact-on-education/" TargetMode="Externa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5.jp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notesSlide" Target="../notesSlides/notesSlide2.xml"/><Relationship Id="rId16" Type="http://schemas.openxmlformats.org/officeDocument/2006/relationships/diagramLayout" Target="../diagrams/layout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hyperlink" Target="https://www.maxpixel.net/Information-Chart-Statistics-Graph-Data-Analysis-3411311" TargetMode="External"/><Relationship Id="rId9" Type="http://schemas.microsoft.com/office/2007/relationships/diagramDrawing" Target="../diagrams/drawing1.xml"/><Relationship Id="rId14"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E0E40A-1AF2-4178-9133-C9B460429069}"/>
              </a:ext>
            </a:extLst>
          </p:cNvPr>
          <p:cNvSpPr/>
          <p:nvPr/>
        </p:nvSpPr>
        <p:spPr>
          <a:xfrm>
            <a:off x="1256720" y="0"/>
            <a:ext cx="10958372" cy="7062781"/>
          </a:xfrm>
          <a:prstGeom prst="rect">
            <a:avLst/>
          </a:prstGeom>
          <a:blipFill dpi="0" rotWithShape="1">
            <a:blip r:embed="rId2">
              <a:alphaModFix amt="8000"/>
            </a:blip>
            <a:srcRect/>
            <a:stretch>
              <a:fillRect/>
            </a:stretch>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4" name="Title 3"/>
          <p:cNvSpPr>
            <a:spLocks noGrp="1"/>
          </p:cNvSpPr>
          <p:nvPr>
            <p:ph type="ctrTitle"/>
          </p:nvPr>
        </p:nvSpPr>
        <p:spPr>
          <a:xfrm>
            <a:off x="1153021" y="1828799"/>
            <a:ext cx="9753600" cy="3048001"/>
          </a:xfrm>
        </p:spPr>
        <p:txBody>
          <a:bodyPr/>
          <a:lstStyle/>
          <a:p>
            <a:r>
              <a:rPr lang="en-US" b="1" dirty="0">
                <a:solidFill>
                  <a:schemeClr val="accent5">
                    <a:lumMod val="75000"/>
                  </a:schemeClr>
                </a:solidFill>
                <a:latin typeface="Ubuntu" panose="020B0504030602030204" pitchFamily="34" charset="0"/>
              </a:rPr>
              <a:t>HELP International – NGO</a:t>
            </a:r>
            <a:br>
              <a:rPr lang="en-US" dirty="0">
                <a:solidFill>
                  <a:schemeClr val="accent5">
                    <a:lumMod val="75000"/>
                  </a:schemeClr>
                </a:solidFill>
                <a:latin typeface="Ubuntu" panose="020B0504030602030204" pitchFamily="34" charset="0"/>
              </a:rPr>
            </a:br>
            <a:r>
              <a:rPr lang="en-US" sz="3600" b="1" dirty="0">
                <a:solidFill>
                  <a:schemeClr val="accent5">
                    <a:lumMod val="75000"/>
                  </a:schemeClr>
                </a:solidFill>
                <a:latin typeface="Ubuntu" panose="020B0504030602030204" pitchFamily="34" charset="0"/>
              </a:rPr>
              <a:t>Fighting Poverty</a:t>
            </a:r>
            <a:endParaRPr lang="en-US" b="1" dirty="0">
              <a:solidFill>
                <a:schemeClr val="accent5">
                  <a:lumMod val="75000"/>
                </a:schemeClr>
              </a:solidFill>
              <a:latin typeface="Ubuntu" panose="020B0504030602030204" pitchFamily="34" charset="0"/>
            </a:endParaRPr>
          </a:p>
        </p:txBody>
      </p:sp>
      <p:sp>
        <p:nvSpPr>
          <p:cNvPr id="5" name="Subtitle 4"/>
          <p:cNvSpPr>
            <a:spLocks noGrp="1"/>
          </p:cNvSpPr>
          <p:nvPr>
            <p:ph type="subTitle" idx="1"/>
          </p:nvPr>
        </p:nvSpPr>
        <p:spPr>
          <a:xfrm>
            <a:off x="4078188" y="5309099"/>
            <a:ext cx="5184576" cy="1143000"/>
          </a:xfrm>
        </p:spPr>
        <p:txBody>
          <a:bodyPr/>
          <a:lstStyle/>
          <a:p>
            <a:pPr algn="r"/>
            <a:r>
              <a:rPr lang="en-US" b="1" i="1" dirty="0">
                <a:solidFill>
                  <a:srgbClr val="0070C0"/>
                </a:solidFill>
              </a:rPr>
              <a:t>Author : Jithin Prakash K</a:t>
            </a:r>
          </a:p>
          <a:p>
            <a:pPr algn="r"/>
            <a:r>
              <a:rPr lang="en-US" b="1" i="1" dirty="0">
                <a:solidFill>
                  <a:srgbClr val="0070C0"/>
                </a:solidFill>
              </a:rPr>
              <a:t>Clustering Assignment</a:t>
            </a:r>
          </a:p>
          <a:p>
            <a:pPr algn="r"/>
            <a:r>
              <a:rPr lang="en-US" sz="1800" i="1" dirty="0">
                <a:solidFill>
                  <a:srgbClr val="0070C0"/>
                </a:solidFill>
              </a:rPr>
              <a:t>DSC June 2020</a:t>
            </a:r>
          </a:p>
        </p:txBody>
      </p:sp>
      <p:pic>
        <p:nvPicPr>
          <p:cNvPr id="2" name="Picture 1">
            <a:extLst>
              <a:ext uri="{FF2B5EF4-FFF2-40B4-BE49-F238E27FC236}">
                <a16:creationId xmlns:a16="http://schemas.microsoft.com/office/drawing/2014/main" id="{EBA575BC-91DA-406E-A235-0658DEA459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77534" y="5309099"/>
            <a:ext cx="1989125" cy="888002"/>
          </a:xfrm>
          <a:prstGeom prst="rect">
            <a:avLst/>
          </a:prstGeom>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K-Means Clustering</a:t>
            </a:r>
            <a:r>
              <a:rPr kumimoji="0" lang="en-US" sz="40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 </a:t>
            </a:r>
            <a:r>
              <a:rPr kumimoji="0" lang="en-US" sz="24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(3/4)…</a:t>
            </a:r>
            <a:endParaRPr lang="en-US" dirty="0">
              <a:solidFill>
                <a:schemeClr val="accent5">
                  <a:lumMod val="75000"/>
                </a:schemeClr>
              </a:solidFill>
              <a:latin typeface="Ubuntu" panose="020B0504030602030204" pitchFamily="34" charset="0"/>
            </a:endParaRPr>
          </a:p>
        </p:txBody>
      </p:sp>
      <p:pic>
        <p:nvPicPr>
          <p:cNvPr id="4100" name="Picture 4">
            <a:extLst>
              <a:ext uri="{FF2B5EF4-FFF2-40B4-BE49-F238E27FC236}">
                <a16:creationId xmlns:a16="http://schemas.microsoft.com/office/drawing/2014/main" id="{635431EF-A51C-4F14-9EE1-812F9D899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9" y="1255762"/>
            <a:ext cx="10772383"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D124DA82-7CCE-40DE-9CD3-0A01EEDB0894}"/>
              </a:ext>
            </a:extLst>
          </p:cNvPr>
          <p:cNvSpPr>
            <a:spLocks noChangeArrowheads="1"/>
          </p:cNvSpPr>
          <p:nvPr/>
        </p:nvSpPr>
        <p:spPr bwMode="auto">
          <a:xfrm>
            <a:off x="4222205" y="4596264"/>
            <a:ext cx="7183214" cy="1661993"/>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70C0"/>
                </a:solidFill>
                <a:effectLst/>
                <a:latin typeface="Century Gothic (Body)"/>
              </a:rPr>
              <a:t>Cluster-0</a:t>
            </a:r>
            <a:r>
              <a:rPr kumimoji="0" lang="en-US" altLang="en-US" sz="1400" b="0" i="0" u="none" strike="noStrike" cap="none" normalizeH="0" baseline="0" dirty="0">
                <a:ln>
                  <a:noFill/>
                </a:ln>
                <a:solidFill>
                  <a:srgbClr val="0070C0"/>
                </a:solidFill>
                <a:effectLst/>
                <a:latin typeface="Century Gothic (Body)"/>
              </a:rPr>
              <a:t> has low median and less distribution for GDPP and income and higher median and spread for child morality.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70C0"/>
                </a:solidFill>
                <a:effectLst/>
                <a:latin typeface="Century Gothic (Body)"/>
              </a:rPr>
              <a:t>Cluster-1</a:t>
            </a:r>
            <a:r>
              <a:rPr kumimoji="0" lang="en-US" altLang="en-US" sz="1400" b="0" i="0" u="none" strike="noStrike" cap="none" normalizeH="0" baseline="0" dirty="0">
                <a:ln>
                  <a:noFill/>
                </a:ln>
                <a:solidFill>
                  <a:srgbClr val="0070C0"/>
                </a:solidFill>
                <a:effectLst/>
                <a:latin typeface="Century Gothic (Body)"/>
              </a:rPr>
              <a:t> has median at lower side for GDPP , income and child morality, however the distribution and mean are higher than cluster-0 and lower than cluster-2 for income and GDPP.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70C0"/>
                </a:solidFill>
                <a:effectLst/>
                <a:latin typeface="Century Gothic (Body)"/>
              </a:rPr>
              <a:t>Cluster-2</a:t>
            </a:r>
            <a:r>
              <a:rPr kumimoji="0" lang="en-US" altLang="en-US" sz="1400" b="0" i="0" u="none" strike="noStrike" cap="none" normalizeH="0" baseline="0" dirty="0">
                <a:ln>
                  <a:noFill/>
                </a:ln>
                <a:solidFill>
                  <a:srgbClr val="0070C0"/>
                </a:solidFill>
                <a:effectLst/>
                <a:latin typeface="Century Gothic (Body)"/>
              </a:rPr>
              <a:t> has high median and higher spread for GDPP and income, however the spread and median is low for child morality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 b="0" i="0" u="none" strike="noStrike" cap="none" normalizeH="0" baseline="0" dirty="0">
              <a:ln>
                <a:noFill/>
              </a:ln>
              <a:solidFill>
                <a:srgbClr val="0070C0"/>
              </a:solidFill>
              <a:effectLst/>
              <a:latin typeface="Century Gothic (Body)"/>
            </a:endParaRPr>
          </a:p>
        </p:txBody>
      </p:sp>
      <p:graphicFrame>
        <p:nvGraphicFramePr>
          <p:cNvPr id="7" name="Table 6">
            <a:extLst>
              <a:ext uri="{FF2B5EF4-FFF2-40B4-BE49-F238E27FC236}">
                <a16:creationId xmlns:a16="http://schemas.microsoft.com/office/drawing/2014/main" id="{8F7E0301-CAA4-4E72-A9D0-D400C15D6A87}"/>
              </a:ext>
            </a:extLst>
          </p:cNvPr>
          <p:cNvGraphicFramePr>
            <a:graphicFrameLocks noGrp="1"/>
          </p:cNvGraphicFramePr>
          <p:nvPr>
            <p:extLst>
              <p:ext uri="{D42A27DB-BD31-4B8C-83A1-F6EECF244321}">
                <p14:modId xmlns:p14="http://schemas.microsoft.com/office/powerpoint/2010/main" val="3843661082"/>
              </p:ext>
            </p:extLst>
          </p:nvPr>
        </p:nvGraphicFramePr>
        <p:xfrm>
          <a:off x="981844" y="4579782"/>
          <a:ext cx="3146240" cy="1657530"/>
        </p:xfrm>
        <a:graphic>
          <a:graphicData uri="http://schemas.openxmlformats.org/drawingml/2006/table">
            <a:tbl>
              <a:tblPr/>
              <a:tblGrid>
                <a:gridCol w="727393">
                  <a:extLst>
                    <a:ext uri="{9D8B030D-6E8A-4147-A177-3AD203B41FA5}">
                      <a16:colId xmlns:a16="http://schemas.microsoft.com/office/drawing/2014/main" val="2178633098"/>
                    </a:ext>
                  </a:extLst>
                </a:gridCol>
                <a:gridCol w="652780">
                  <a:extLst>
                    <a:ext uri="{9D8B030D-6E8A-4147-A177-3AD203B41FA5}">
                      <a16:colId xmlns:a16="http://schemas.microsoft.com/office/drawing/2014/main" val="438047960"/>
                    </a:ext>
                  </a:extLst>
                </a:gridCol>
                <a:gridCol w="794067">
                  <a:extLst>
                    <a:ext uri="{9D8B030D-6E8A-4147-A177-3AD203B41FA5}">
                      <a16:colId xmlns:a16="http://schemas.microsoft.com/office/drawing/2014/main" val="4148619329"/>
                    </a:ext>
                  </a:extLst>
                </a:gridCol>
                <a:gridCol w="972000">
                  <a:extLst>
                    <a:ext uri="{9D8B030D-6E8A-4147-A177-3AD203B41FA5}">
                      <a16:colId xmlns:a16="http://schemas.microsoft.com/office/drawing/2014/main" val="261341833"/>
                    </a:ext>
                  </a:extLst>
                </a:gridCol>
              </a:tblGrid>
              <a:tr h="400110">
                <a:tc>
                  <a:txBody>
                    <a:bodyPr/>
                    <a:lstStyle/>
                    <a:p>
                      <a:pPr algn="ctr"/>
                      <a:r>
                        <a:rPr lang="en-US" sz="1200" dirty="0">
                          <a:solidFill>
                            <a:schemeClr val="bg1"/>
                          </a:solidFill>
                        </a:rPr>
                        <a:t>Cluster</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GDPP</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Income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Child Mortality</a:t>
                      </a: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15324403"/>
                  </a:ext>
                </a:extLst>
              </a:tr>
              <a:tr h="400110">
                <a:tc>
                  <a:txBody>
                    <a:bodyPr/>
                    <a:lstStyle/>
                    <a:p>
                      <a:pPr algn="ctr"/>
                      <a:r>
                        <a:rPr lang="en-US" sz="1200" dirty="0">
                          <a:solidFill>
                            <a:srgbClr val="0070C0"/>
                          </a:solidFill>
                        </a:rPr>
                        <a:t>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301776369"/>
                  </a:ext>
                </a:extLst>
              </a:tr>
              <a:tr h="400110">
                <a:tc>
                  <a:txBody>
                    <a:bodyPr/>
                    <a:lstStyle/>
                    <a:p>
                      <a:pPr algn="ctr"/>
                      <a:r>
                        <a:rPr lang="en-US" sz="1200">
                          <a:solidFill>
                            <a:srgbClr val="0070C0"/>
                          </a:solidFill>
                        </a:rPr>
                        <a:t>1</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396337081"/>
                  </a:ext>
                </a:extLst>
              </a:tr>
              <a:tr h="400110">
                <a:tc>
                  <a:txBody>
                    <a:bodyPr/>
                    <a:lstStyle/>
                    <a:p>
                      <a:pPr algn="ctr"/>
                      <a:r>
                        <a:rPr lang="en-US" sz="1200">
                          <a:solidFill>
                            <a:srgbClr val="0070C0"/>
                          </a:solidFill>
                        </a:rPr>
                        <a:t>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534394809"/>
                  </a:ext>
                </a:extLst>
              </a:tr>
            </a:tbl>
          </a:graphicData>
        </a:graphic>
      </p:graphicFrame>
    </p:spTree>
    <p:extLst>
      <p:ext uri="{BB962C8B-B14F-4D97-AF65-F5344CB8AC3E}">
        <p14:creationId xmlns:p14="http://schemas.microsoft.com/office/powerpoint/2010/main" val="20029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K-Means Clustering</a:t>
            </a:r>
            <a:r>
              <a:rPr kumimoji="0" lang="en-US" sz="40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 </a:t>
            </a:r>
            <a:r>
              <a:rPr kumimoji="0" lang="en-US" sz="24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(4/4)</a:t>
            </a:r>
            <a:endParaRPr lang="en-US" dirty="0">
              <a:solidFill>
                <a:schemeClr val="accent5">
                  <a:lumMod val="75000"/>
                </a:schemeClr>
              </a:solidFill>
              <a:latin typeface="Ubuntu" panose="020B0504030602030204" pitchFamily="34" charset="0"/>
            </a:endParaRPr>
          </a:p>
        </p:txBody>
      </p:sp>
      <p:sp>
        <p:nvSpPr>
          <p:cNvPr id="5" name="Rectangle 7">
            <a:extLst>
              <a:ext uri="{FF2B5EF4-FFF2-40B4-BE49-F238E27FC236}">
                <a16:creationId xmlns:a16="http://schemas.microsoft.com/office/drawing/2014/main" id="{D124DA82-7CCE-40DE-9CD3-0A01EEDB0894}"/>
              </a:ext>
            </a:extLst>
          </p:cNvPr>
          <p:cNvSpPr>
            <a:spLocks noChangeArrowheads="1"/>
          </p:cNvSpPr>
          <p:nvPr/>
        </p:nvSpPr>
        <p:spPr bwMode="auto">
          <a:xfrm>
            <a:off x="1053852" y="4982924"/>
            <a:ext cx="5346948" cy="1600438"/>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solidFill>
                  <a:srgbClr val="0070C0"/>
                </a:solidFill>
              </a:rPr>
              <a:t>Cluster 0</a:t>
            </a:r>
            <a:r>
              <a:rPr lang="en-GB" sz="1400" dirty="0">
                <a:solidFill>
                  <a:srgbClr val="0070C0"/>
                </a:solidFill>
              </a:rPr>
              <a:t> - Low GDPP, Low Income and High Child mortality </a:t>
            </a:r>
            <a:r>
              <a:rPr lang="en-GB" sz="1400" b="1" i="1" dirty="0">
                <a:solidFill>
                  <a:srgbClr val="0070C0"/>
                </a:solidFill>
              </a:rPr>
              <a:t>- These are the countries who are in need of aid.</a:t>
            </a:r>
          </a:p>
          <a:p>
            <a:endParaRPr lang="en-GB" sz="1400" dirty="0">
              <a:solidFill>
                <a:srgbClr val="0070C0"/>
              </a:solidFill>
            </a:endParaRPr>
          </a:p>
          <a:p>
            <a:r>
              <a:rPr lang="en-GB" sz="1400" b="1" dirty="0">
                <a:solidFill>
                  <a:srgbClr val="0070C0"/>
                </a:solidFill>
              </a:rPr>
              <a:t>Cluster 1</a:t>
            </a:r>
            <a:r>
              <a:rPr lang="en-GB" sz="1400" dirty="0">
                <a:solidFill>
                  <a:srgbClr val="0070C0"/>
                </a:solidFill>
              </a:rPr>
              <a:t> - Low GDPP, Low Income and Low Child Mortality</a:t>
            </a:r>
          </a:p>
          <a:p>
            <a:endParaRPr lang="en-GB" sz="1400" dirty="0">
              <a:solidFill>
                <a:srgbClr val="0070C0"/>
              </a:solidFill>
            </a:endParaRPr>
          </a:p>
          <a:p>
            <a:r>
              <a:rPr lang="en-GB" sz="1400" b="1" dirty="0">
                <a:solidFill>
                  <a:srgbClr val="0070C0"/>
                </a:solidFill>
              </a:rPr>
              <a:t>Cluster 2</a:t>
            </a:r>
            <a:r>
              <a:rPr lang="en-GB" sz="1400" dirty="0">
                <a:solidFill>
                  <a:srgbClr val="0070C0"/>
                </a:solidFill>
              </a:rPr>
              <a:t> - High GDPP, High Income and Low Child Mortality. </a:t>
            </a:r>
            <a:r>
              <a:rPr lang="en-GB" sz="1400" b="1" i="1" dirty="0">
                <a:solidFill>
                  <a:srgbClr val="0070C0"/>
                </a:solidFill>
              </a:rPr>
              <a:t>– These are the developed Countries</a:t>
            </a:r>
          </a:p>
        </p:txBody>
      </p:sp>
      <p:pic>
        <p:nvPicPr>
          <p:cNvPr id="6146" name="Picture 2">
            <a:extLst>
              <a:ext uri="{FF2B5EF4-FFF2-40B4-BE49-F238E27FC236}">
                <a16:creationId xmlns:a16="http://schemas.microsoft.com/office/drawing/2014/main" id="{7AB09A4C-E956-48F4-9E31-4E2E69F67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9" y="1426443"/>
            <a:ext cx="5743575" cy="3514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0C43750-382A-4291-BAA3-EF054B1FED1A}"/>
              </a:ext>
            </a:extLst>
          </p:cNvPr>
          <p:cNvGraphicFramePr>
            <a:graphicFrameLocks noGrp="1"/>
          </p:cNvGraphicFramePr>
          <p:nvPr>
            <p:extLst>
              <p:ext uri="{D42A27DB-BD31-4B8C-83A1-F6EECF244321}">
                <p14:modId xmlns:p14="http://schemas.microsoft.com/office/powerpoint/2010/main" val="5117371"/>
              </p:ext>
            </p:extLst>
          </p:nvPr>
        </p:nvGraphicFramePr>
        <p:xfrm>
          <a:off x="6598468" y="1628800"/>
          <a:ext cx="4954177" cy="4573010"/>
        </p:xfrm>
        <a:graphic>
          <a:graphicData uri="http://schemas.openxmlformats.org/drawingml/2006/table">
            <a:tbl>
              <a:tblPr/>
              <a:tblGrid>
                <a:gridCol w="594043">
                  <a:extLst>
                    <a:ext uri="{9D8B030D-6E8A-4147-A177-3AD203B41FA5}">
                      <a16:colId xmlns:a16="http://schemas.microsoft.com/office/drawing/2014/main" val="3968051136"/>
                    </a:ext>
                  </a:extLst>
                </a:gridCol>
                <a:gridCol w="1638205">
                  <a:extLst>
                    <a:ext uri="{9D8B030D-6E8A-4147-A177-3AD203B41FA5}">
                      <a16:colId xmlns:a16="http://schemas.microsoft.com/office/drawing/2014/main" val="222484968"/>
                    </a:ext>
                  </a:extLst>
                </a:gridCol>
                <a:gridCol w="632143">
                  <a:extLst>
                    <a:ext uri="{9D8B030D-6E8A-4147-A177-3AD203B41FA5}">
                      <a16:colId xmlns:a16="http://schemas.microsoft.com/office/drawing/2014/main" val="2275381578"/>
                    </a:ext>
                  </a:extLst>
                </a:gridCol>
                <a:gridCol w="1295718">
                  <a:extLst>
                    <a:ext uri="{9D8B030D-6E8A-4147-A177-3AD203B41FA5}">
                      <a16:colId xmlns:a16="http://schemas.microsoft.com/office/drawing/2014/main" val="941647043"/>
                    </a:ext>
                  </a:extLst>
                </a:gridCol>
                <a:gridCol w="794068">
                  <a:extLst>
                    <a:ext uri="{9D8B030D-6E8A-4147-A177-3AD203B41FA5}">
                      <a16:colId xmlns:a16="http://schemas.microsoft.com/office/drawing/2014/main" val="595889726"/>
                    </a:ext>
                  </a:extLst>
                </a:gridCol>
              </a:tblGrid>
              <a:tr h="411581">
                <a:tc>
                  <a:txBody>
                    <a:bodyPr/>
                    <a:lstStyle/>
                    <a:p>
                      <a:pPr algn="ctr"/>
                      <a:r>
                        <a:rPr lang="en-GB" sz="1200" b="1" dirty="0" err="1">
                          <a:solidFill>
                            <a:schemeClr val="bg1"/>
                          </a:solidFill>
                        </a:rPr>
                        <a:t>Sl</a:t>
                      </a:r>
                      <a:r>
                        <a:rPr lang="en-GB" sz="1200" b="1" dirty="0">
                          <a:solidFill>
                            <a:schemeClr val="bg1"/>
                          </a:solidFill>
                        </a:rPr>
                        <a:t> No</a:t>
                      </a:r>
                      <a:endParaRPr lang="en-US" sz="1200" b="1"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Country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GDPP</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Child mortality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Income</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481207707"/>
                  </a:ext>
                </a:extLst>
              </a:tr>
              <a:tr h="411581">
                <a:tc>
                  <a:txBody>
                    <a:bodyPr/>
                    <a:lstStyle/>
                    <a:p>
                      <a:pPr algn="ctr"/>
                      <a:r>
                        <a:rPr lang="en-US" sz="1200" b="1" dirty="0">
                          <a:solidFill>
                            <a:srgbClr val="0070C0"/>
                          </a:solidFill>
                        </a:rPr>
                        <a:t>1</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a:solidFill>
                            <a:srgbClr val="0070C0"/>
                          </a:solidFill>
                        </a:rPr>
                        <a:t>Burundi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231.0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93.6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764.0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816237142"/>
                  </a:ext>
                </a:extLst>
              </a:tr>
              <a:tr h="411581">
                <a:tc>
                  <a:txBody>
                    <a:bodyPr/>
                    <a:lstStyle/>
                    <a:p>
                      <a:pPr algn="ctr"/>
                      <a:r>
                        <a:rPr lang="en-US" sz="1200" b="1" dirty="0">
                          <a:solidFill>
                            <a:srgbClr val="0070C0"/>
                          </a:solidFill>
                        </a:rPr>
                        <a:t>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Liberia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327.0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89.3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700.0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32864705"/>
                  </a:ext>
                </a:extLst>
              </a:tr>
              <a:tr h="411581">
                <a:tc>
                  <a:txBody>
                    <a:bodyPr/>
                    <a:lstStyle/>
                    <a:p>
                      <a:pPr algn="ctr"/>
                      <a:r>
                        <a:rPr lang="en-US" sz="1200" b="1" dirty="0">
                          <a:solidFill>
                            <a:srgbClr val="0070C0"/>
                          </a:solidFill>
                        </a:rPr>
                        <a:t>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a:solidFill>
                            <a:srgbClr val="0070C0"/>
                          </a:solidFill>
                        </a:rPr>
                        <a:t>Congo, Dem. Rep.</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334.0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116.0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609.0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029825504"/>
                  </a:ext>
                </a:extLst>
              </a:tr>
              <a:tr h="411581">
                <a:tc>
                  <a:txBody>
                    <a:bodyPr/>
                    <a:lstStyle/>
                    <a:p>
                      <a:pPr algn="ctr"/>
                      <a:r>
                        <a:rPr lang="en-US" sz="1200" b="1" dirty="0">
                          <a:solidFill>
                            <a:srgbClr val="0070C0"/>
                          </a:solidFill>
                        </a:rPr>
                        <a:t>4</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a:solidFill>
                            <a:srgbClr val="0070C0"/>
                          </a:solidFill>
                        </a:rPr>
                        <a:t>Niger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348.0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123.0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814.0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809438973"/>
                  </a:ext>
                </a:extLst>
              </a:tr>
              <a:tr h="411581">
                <a:tc>
                  <a:txBody>
                    <a:bodyPr/>
                    <a:lstStyle/>
                    <a:p>
                      <a:pPr algn="ctr"/>
                      <a:r>
                        <a:rPr lang="en-US" sz="1200" b="1">
                          <a:solidFill>
                            <a:srgbClr val="0070C0"/>
                          </a:solidFill>
                        </a:rPr>
                        <a:t>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Sierra Leone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399.0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160.0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1220.0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43471415"/>
                  </a:ext>
                </a:extLst>
              </a:tr>
              <a:tr h="411581">
                <a:tc>
                  <a:txBody>
                    <a:bodyPr/>
                    <a:lstStyle/>
                    <a:p>
                      <a:pPr algn="ctr"/>
                      <a:r>
                        <a:rPr lang="en-US" sz="1200" b="1">
                          <a:solidFill>
                            <a:srgbClr val="0070C0"/>
                          </a:solidFill>
                        </a:rPr>
                        <a:t>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Madagascar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413.0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62.2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1390.0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48162507"/>
                  </a:ext>
                </a:extLst>
              </a:tr>
              <a:tr h="411581">
                <a:tc>
                  <a:txBody>
                    <a:bodyPr/>
                    <a:lstStyle/>
                    <a:p>
                      <a:pPr algn="ctr"/>
                      <a:r>
                        <a:rPr lang="en-US" sz="1200" b="1">
                          <a:solidFill>
                            <a:srgbClr val="0070C0"/>
                          </a:solidFill>
                        </a:rPr>
                        <a:t>7</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Mozambique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419.0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101.0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918.0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37690097"/>
                  </a:ext>
                </a:extLst>
              </a:tr>
              <a:tr h="411581">
                <a:tc>
                  <a:txBody>
                    <a:bodyPr/>
                    <a:lstStyle/>
                    <a:p>
                      <a:pPr algn="ctr"/>
                      <a:r>
                        <a:rPr lang="en-US" sz="1200" b="1">
                          <a:solidFill>
                            <a:srgbClr val="0070C0"/>
                          </a:solidFill>
                        </a:rPr>
                        <a:t>8</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Central African Republic</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446.0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149.0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888.0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938894443"/>
                  </a:ext>
                </a:extLst>
              </a:tr>
              <a:tr h="411581">
                <a:tc>
                  <a:txBody>
                    <a:bodyPr/>
                    <a:lstStyle/>
                    <a:p>
                      <a:pPr algn="ctr"/>
                      <a:r>
                        <a:rPr lang="en-US" sz="1200" b="1" dirty="0">
                          <a:solidFill>
                            <a:srgbClr val="0070C0"/>
                          </a:solidFill>
                        </a:rPr>
                        <a:t>9</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Malawi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459.0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90.5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1030.0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31310935"/>
                  </a:ext>
                </a:extLst>
              </a:tr>
              <a:tr h="411581">
                <a:tc>
                  <a:txBody>
                    <a:bodyPr/>
                    <a:lstStyle/>
                    <a:p>
                      <a:pPr algn="ctr"/>
                      <a:r>
                        <a:rPr lang="en-GB" sz="1200" b="1" dirty="0">
                          <a:solidFill>
                            <a:srgbClr val="0070C0"/>
                          </a:solidFill>
                        </a:rPr>
                        <a:t>1</a:t>
                      </a:r>
                      <a:r>
                        <a:rPr lang="en-US" sz="1200" b="1" dirty="0">
                          <a:solidFill>
                            <a:srgbClr val="0070C0"/>
                          </a:solidFill>
                        </a:rPr>
                        <a:t>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Eritrea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482.0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55.2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1420.0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609068011"/>
                  </a:ext>
                </a:extLst>
              </a:tr>
            </a:tbl>
          </a:graphicData>
        </a:graphic>
      </p:graphicFrame>
      <p:sp>
        <p:nvSpPr>
          <p:cNvPr id="11" name="TextBox 10">
            <a:extLst>
              <a:ext uri="{FF2B5EF4-FFF2-40B4-BE49-F238E27FC236}">
                <a16:creationId xmlns:a16="http://schemas.microsoft.com/office/drawing/2014/main" id="{C9F294BD-0500-4DFC-AE0E-39E1839F9306}"/>
              </a:ext>
            </a:extLst>
          </p:cNvPr>
          <p:cNvSpPr txBox="1"/>
          <p:nvPr/>
        </p:nvSpPr>
        <p:spPr>
          <a:xfrm>
            <a:off x="6598468" y="980728"/>
            <a:ext cx="4954177" cy="584775"/>
          </a:xfrm>
          <a:prstGeom prst="rect">
            <a:avLst/>
          </a:prstGeom>
          <a:noFill/>
          <a:ln>
            <a:noFill/>
          </a:ln>
        </p:spPr>
        <p:txBody>
          <a:bodyPr wrap="square">
            <a:spAutoFit/>
          </a:bodyPr>
          <a:lstStyle/>
          <a:p>
            <a:pPr algn="ctr"/>
            <a:r>
              <a:rPr lang="en-GB" sz="1600" b="1" dirty="0">
                <a:solidFill>
                  <a:srgbClr val="0070C0"/>
                </a:solidFill>
              </a:rPr>
              <a:t>COUNTRIES THAT REQUIRE AID </a:t>
            </a:r>
          </a:p>
          <a:p>
            <a:pPr algn="ctr"/>
            <a:r>
              <a:rPr lang="en-GB" sz="1600" b="1" dirty="0">
                <a:solidFill>
                  <a:srgbClr val="0070C0"/>
                </a:solidFill>
              </a:rPr>
              <a:t>( UNDER DEVELOPED COUNTRIES )</a:t>
            </a:r>
            <a:endParaRPr lang="en-US" sz="1600" dirty="0">
              <a:solidFill>
                <a:srgbClr val="0070C0"/>
              </a:solidFill>
            </a:endParaRPr>
          </a:p>
        </p:txBody>
      </p:sp>
    </p:spTree>
    <p:extLst>
      <p:ext uri="{BB962C8B-B14F-4D97-AF65-F5344CB8AC3E}">
        <p14:creationId xmlns:p14="http://schemas.microsoft.com/office/powerpoint/2010/main" val="285945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Hierarchical Clustering </a:t>
            </a:r>
            <a:r>
              <a:rPr lang="en-US" sz="2400" dirty="0">
                <a:solidFill>
                  <a:schemeClr val="accent5">
                    <a:lumMod val="75000"/>
                  </a:schemeClr>
                </a:solidFill>
                <a:latin typeface="Ubuntu" panose="020B0504030602030204" pitchFamily="34" charset="0"/>
              </a:rPr>
              <a:t>(1/4)…</a:t>
            </a:r>
            <a:endParaRPr lang="en-US" dirty="0">
              <a:solidFill>
                <a:schemeClr val="accent5">
                  <a:lumMod val="75000"/>
                </a:schemeClr>
              </a:solidFill>
              <a:latin typeface="Ubuntu" panose="020B0504030602030204" pitchFamily="34" charset="0"/>
            </a:endParaRPr>
          </a:p>
        </p:txBody>
      </p:sp>
      <p:sp>
        <p:nvSpPr>
          <p:cNvPr id="13" name="Rectangle 12">
            <a:extLst>
              <a:ext uri="{FF2B5EF4-FFF2-40B4-BE49-F238E27FC236}">
                <a16:creationId xmlns:a16="http://schemas.microsoft.com/office/drawing/2014/main" id="{BD5FB40D-5FE9-4733-8012-FCE6482550C0}"/>
              </a:ext>
            </a:extLst>
          </p:cNvPr>
          <p:cNvSpPr/>
          <p:nvPr/>
        </p:nvSpPr>
        <p:spPr>
          <a:xfrm>
            <a:off x="722627" y="5157192"/>
            <a:ext cx="10772383" cy="122413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pPr>
            <a:r>
              <a:rPr lang="en-GB" sz="1600" dirty="0">
                <a:solidFill>
                  <a:srgbClr val="0070C0"/>
                </a:solidFill>
              </a:rPr>
              <a:t>The dendrogram is not proper for single Linkage.</a:t>
            </a:r>
          </a:p>
          <a:p>
            <a:pPr>
              <a:lnSpc>
                <a:spcPct val="150000"/>
              </a:lnSpc>
            </a:pPr>
            <a:r>
              <a:rPr lang="en-GB" sz="1600" dirty="0">
                <a:solidFill>
                  <a:srgbClr val="0070C0"/>
                </a:solidFill>
              </a:rPr>
              <a:t>Dendrogram shows proper distinction for complete linkage.</a:t>
            </a:r>
          </a:p>
          <a:p>
            <a:pPr>
              <a:lnSpc>
                <a:spcPct val="150000"/>
              </a:lnSpc>
            </a:pPr>
            <a:r>
              <a:rPr lang="en-GB" sz="1600" dirty="0">
                <a:solidFill>
                  <a:srgbClr val="0070C0"/>
                </a:solidFill>
              </a:rPr>
              <a:t>Number of cluster (k) = 4 seems to be a good option. (cut tree distance is : 8-10)</a:t>
            </a:r>
          </a:p>
        </p:txBody>
      </p:sp>
      <p:sp>
        <p:nvSpPr>
          <p:cNvPr id="6" name="TextBox 5">
            <a:extLst>
              <a:ext uri="{FF2B5EF4-FFF2-40B4-BE49-F238E27FC236}">
                <a16:creationId xmlns:a16="http://schemas.microsoft.com/office/drawing/2014/main" id="{92C75F77-743E-47BD-A843-369E855AF2D9}"/>
              </a:ext>
            </a:extLst>
          </p:cNvPr>
          <p:cNvSpPr txBox="1"/>
          <p:nvPr/>
        </p:nvSpPr>
        <p:spPr>
          <a:xfrm>
            <a:off x="722626" y="1569204"/>
            <a:ext cx="5147665" cy="369332"/>
          </a:xfrm>
          <a:prstGeom prst="rect">
            <a:avLst/>
          </a:prstGeom>
          <a:noFill/>
          <a:ln>
            <a:noFill/>
          </a:ln>
        </p:spPr>
        <p:txBody>
          <a:bodyPr wrap="square">
            <a:spAutoFit/>
          </a:bodyPr>
          <a:lstStyle/>
          <a:p>
            <a:r>
              <a:rPr lang="en-US" b="1" dirty="0">
                <a:solidFill>
                  <a:schemeClr val="accent5">
                    <a:lumMod val="75000"/>
                  </a:schemeClr>
                </a:solidFill>
              </a:rPr>
              <a:t>Single Linkage</a:t>
            </a:r>
          </a:p>
        </p:txBody>
      </p:sp>
      <p:pic>
        <p:nvPicPr>
          <p:cNvPr id="10244" name="Picture 4">
            <a:extLst>
              <a:ext uri="{FF2B5EF4-FFF2-40B4-BE49-F238E27FC236}">
                <a16:creationId xmlns:a16="http://schemas.microsoft.com/office/drawing/2014/main" id="{434D4978-70AD-4AD1-92B2-A230EA057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6" y="2062974"/>
            <a:ext cx="5371786" cy="2770718"/>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FA18C90-8206-43BD-8DDD-A036D5D37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428" y="2062974"/>
            <a:ext cx="5371786" cy="2770718"/>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FD97E8A-F25A-4306-9123-4D2E42FAF040}"/>
              </a:ext>
            </a:extLst>
          </p:cNvPr>
          <p:cNvSpPr txBox="1"/>
          <p:nvPr/>
        </p:nvSpPr>
        <p:spPr>
          <a:xfrm>
            <a:off x="6238428" y="1569204"/>
            <a:ext cx="5147665" cy="369332"/>
          </a:xfrm>
          <a:prstGeom prst="rect">
            <a:avLst/>
          </a:prstGeom>
          <a:noFill/>
          <a:ln>
            <a:noFill/>
          </a:ln>
        </p:spPr>
        <p:txBody>
          <a:bodyPr wrap="square">
            <a:spAutoFit/>
          </a:bodyPr>
          <a:lstStyle/>
          <a:p>
            <a:r>
              <a:rPr lang="en-US" b="1" dirty="0">
                <a:solidFill>
                  <a:schemeClr val="accent5">
                    <a:lumMod val="75000"/>
                  </a:schemeClr>
                </a:solidFill>
              </a:rPr>
              <a:t>Complete Linkage</a:t>
            </a:r>
          </a:p>
        </p:txBody>
      </p:sp>
    </p:spTree>
    <p:extLst>
      <p:ext uri="{BB962C8B-B14F-4D97-AF65-F5344CB8AC3E}">
        <p14:creationId xmlns:p14="http://schemas.microsoft.com/office/powerpoint/2010/main" val="180109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Hierarchical Clustering </a:t>
            </a:r>
            <a:r>
              <a:rPr lang="en-US" sz="2400" dirty="0">
                <a:solidFill>
                  <a:schemeClr val="accent5">
                    <a:lumMod val="75000"/>
                  </a:schemeClr>
                </a:solidFill>
                <a:latin typeface="Ubuntu" panose="020B0504030602030204" pitchFamily="34" charset="0"/>
              </a:rPr>
              <a:t>(2/4)…</a:t>
            </a:r>
            <a:endParaRPr lang="en-US" dirty="0">
              <a:solidFill>
                <a:schemeClr val="accent5">
                  <a:lumMod val="75000"/>
                </a:schemeClr>
              </a:solidFill>
              <a:latin typeface="Ubuntu" panose="020B0504030602030204" pitchFamily="34" charset="0"/>
            </a:endParaRPr>
          </a:p>
        </p:txBody>
      </p:sp>
      <p:sp>
        <p:nvSpPr>
          <p:cNvPr id="12" name="Rectangle 11">
            <a:extLst>
              <a:ext uri="{FF2B5EF4-FFF2-40B4-BE49-F238E27FC236}">
                <a16:creationId xmlns:a16="http://schemas.microsoft.com/office/drawing/2014/main" id="{90870AA8-BCF6-4978-B9CD-3E719437E1ED}"/>
              </a:ext>
            </a:extLst>
          </p:cNvPr>
          <p:cNvSpPr/>
          <p:nvPr/>
        </p:nvSpPr>
        <p:spPr>
          <a:xfrm>
            <a:off x="1197868" y="4437112"/>
            <a:ext cx="10225136" cy="187220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lnSpc>
                <a:spcPct val="150000"/>
              </a:lnSpc>
            </a:pPr>
            <a:r>
              <a:rPr lang="en-GB" sz="1400" b="1" dirty="0">
                <a:solidFill>
                  <a:srgbClr val="0070C0"/>
                </a:solidFill>
              </a:rPr>
              <a:t>Cluster 0 </a:t>
            </a:r>
            <a:r>
              <a:rPr lang="en-GB" sz="1400" dirty="0">
                <a:solidFill>
                  <a:srgbClr val="0070C0"/>
                </a:solidFill>
              </a:rPr>
              <a:t>has low GDPP, low income and high child mortality.</a:t>
            </a:r>
          </a:p>
          <a:p>
            <a:pPr algn="just">
              <a:lnSpc>
                <a:spcPct val="150000"/>
              </a:lnSpc>
            </a:pPr>
            <a:r>
              <a:rPr lang="en-GB" sz="1400" b="1" dirty="0">
                <a:solidFill>
                  <a:srgbClr val="0070C0"/>
                </a:solidFill>
              </a:rPr>
              <a:t>Cluster 1 </a:t>
            </a:r>
            <a:r>
              <a:rPr lang="en-GB" sz="1400" dirty="0">
                <a:solidFill>
                  <a:srgbClr val="0070C0"/>
                </a:solidFill>
              </a:rPr>
              <a:t>has low GDPP, low income and low child mortality.</a:t>
            </a:r>
          </a:p>
          <a:p>
            <a:pPr algn="just">
              <a:lnSpc>
                <a:spcPct val="150000"/>
              </a:lnSpc>
            </a:pPr>
            <a:r>
              <a:rPr lang="en-GB" sz="1400" b="1" dirty="0">
                <a:solidFill>
                  <a:srgbClr val="0070C0"/>
                </a:solidFill>
              </a:rPr>
              <a:t>Cluster 2 </a:t>
            </a:r>
            <a:r>
              <a:rPr lang="en-GB" sz="1400" dirty="0">
                <a:solidFill>
                  <a:srgbClr val="0070C0"/>
                </a:solidFill>
              </a:rPr>
              <a:t>has high GDPP, high income and low child mortality.</a:t>
            </a:r>
          </a:p>
          <a:p>
            <a:pPr algn="just">
              <a:lnSpc>
                <a:spcPct val="150000"/>
              </a:lnSpc>
            </a:pPr>
            <a:r>
              <a:rPr lang="en-GB" sz="1400" b="1" dirty="0">
                <a:solidFill>
                  <a:srgbClr val="0070C0"/>
                </a:solidFill>
              </a:rPr>
              <a:t>Cluster 3 </a:t>
            </a:r>
            <a:r>
              <a:rPr lang="en-GB" sz="1400" dirty="0">
                <a:solidFill>
                  <a:srgbClr val="0070C0"/>
                </a:solidFill>
              </a:rPr>
              <a:t>has low GDPP, low income and high child mortality.</a:t>
            </a:r>
          </a:p>
        </p:txBody>
      </p:sp>
      <p:pic>
        <p:nvPicPr>
          <p:cNvPr id="9219" name="Picture 3">
            <a:extLst>
              <a:ext uri="{FF2B5EF4-FFF2-40B4-BE49-F238E27FC236}">
                <a16:creationId xmlns:a16="http://schemas.microsoft.com/office/drawing/2014/main" id="{F58F5B19-E493-41D3-A5C4-C990EBA6B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9" y="1700808"/>
            <a:ext cx="1069785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8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Hierarchical Clustering </a:t>
            </a:r>
            <a:r>
              <a:rPr lang="en-US" sz="2400" dirty="0">
                <a:solidFill>
                  <a:schemeClr val="accent5">
                    <a:lumMod val="75000"/>
                  </a:schemeClr>
                </a:solidFill>
                <a:latin typeface="Ubuntu" panose="020B0504030602030204" pitchFamily="34" charset="0"/>
              </a:rPr>
              <a:t>(3/4)…</a:t>
            </a:r>
            <a:endParaRPr lang="en-US" dirty="0">
              <a:solidFill>
                <a:schemeClr val="accent5">
                  <a:lumMod val="75000"/>
                </a:schemeClr>
              </a:solidFill>
              <a:latin typeface="Ubuntu" panose="020B0504030602030204" pitchFamily="34" charset="0"/>
            </a:endParaRPr>
          </a:p>
        </p:txBody>
      </p:sp>
      <p:sp>
        <p:nvSpPr>
          <p:cNvPr id="5" name="Rectangle 7">
            <a:extLst>
              <a:ext uri="{FF2B5EF4-FFF2-40B4-BE49-F238E27FC236}">
                <a16:creationId xmlns:a16="http://schemas.microsoft.com/office/drawing/2014/main" id="{D124DA82-7CCE-40DE-9CD3-0A01EEDB0894}"/>
              </a:ext>
            </a:extLst>
          </p:cNvPr>
          <p:cNvSpPr>
            <a:spLocks noChangeArrowheads="1"/>
          </p:cNvSpPr>
          <p:nvPr/>
        </p:nvSpPr>
        <p:spPr bwMode="auto">
          <a:xfrm>
            <a:off x="4574808" y="4592049"/>
            <a:ext cx="6552728" cy="2035429"/>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14000"/>
              </a:lnSpc>
            </a:pPr>
            <a:r>
              <a:rPr lang="en-GB" sz="1400" b="1" dirty="0">
                <a:solidFill>
                  <a:srgbClr val="0070C0"/>
                </a:solidFill>
              </a:rPr>
              <a:t>Cluster 0 </a:t>
            </a:r>
            <a:r>
              <a:rPr lang="en-GB" sz="1400" dirty="0">
                <a:solidFill>
                  <a:srgbClr val="0070C0"/>
                </a:solidFill>
              </a:rPr>
              <a:t>has lower distributions for GDPP and income and higher distribution for child morality.</a:t>
            </a:r>
          </a:p>
          <a:p>
            <a:pPr algn="just">
              <a:lnSpc>
                <a:spcPct val="114000"/>
              </a:lnSpc>
            </a:pPr>
            <a:r>
              <a:rPr lang="en-GB" sz="1400" b="1" dirty="0">
                <a:solidFill>
                  <a:srgbClr val="0070C0"/>
                </a:solidFill>
              </a:rPr>
              <a:t>Cluster-1</a:t>
            </a:r>
            <a:r>
              <a:rPr lang="en-GB" sz="1400" dirty="0">
                <a:solidFill>
                  <a:srgbClr val="0070C0"/>
                </a:solidFill>
              </a:rPr>
              <a:t> has higher spread for income and GDPP and lower spread and median for child mortality.</a:t>
            </a:r>
          </a:p>
          <a:p>
            <a:pPr algn="just">
              <a:lnSpc>
                <a:spcPct val="114000"/>
              </a:lnSpc>
            </a:pPr>
            <a:r>
              <a:rPr lang="en-GB" sz="1400" b="1" dirty="0">
                <a:solidFill>
                  <a:srgbClr val="0070C0"/>
                </a:solidFill>
              </a:rPr>
              <a:t>Cluster-2</a:t>
            </a:r>
            <a:r>
              <a:rPr lang="en-GB" sz="1400" dirty="0">
                <a:solidFill>
                  <a:srgbClr val="0070C0"/>
                </a:solidFill>
              </a:rPr>
              <a:t> has higher spread and median for income and GDPP and lower spread and median for child mortality.</a:t>
            </a:r>
          </a:p>
          <a:p>
            <a:pPr algn="just">
              <a:lnSpc>
                <a:spcPct val="114000"/>
              </a:lnSpc>
            </a:pPr>
            <a:r>
              <a:rPr lang="en-GB" sz="1400" b="1" dirty="0">
                <a:solidFill>
                  <a:srgbClr val="0070C0"/>
                </a:solidFill>
              </a:rPr>
              <a:t>Cluster-3</a:t>
            </a:r>
            <a:r>
              <a:rPr lang="en-GB" sz="1400" dirty="0">
                <a:solidFill>
                  <a:srgbClr val="0070C0"/>
                </a:solidFill>
              </a:rPr>
              <a:t> has only 1 data point lower value for GDPP and income and higher value for child morality.</a:t>
            </a:r>
          </a:p>
        </p:txBody>
      </p:sp>
      <p:graphicFrame>
        <p:nvGraphicFramePr>
          <p:cNvPr id="7" name="Table 6">
            <a:extLst>
              <a:ext uri="{FF2B5EF4-FFF2-40B4-BE49-F238E27FC236}">
                <a16:creationId xmlns:a16="http://schemas.microsoft.com/office/drawing/2014/main" id="{8F7E0301-CAA4-4E72-A9D0-D400C15D6A87}"/>
              </a:ext>
            </a:extLst>
          </p:cNvPr>
          <p:cNvGraphicFramePr>
            <a:graphicFrameLocks noGrp="1"/>
          </p:cNvGraphicFramePr>
          <p:nvPr>
            <p:extLst>
              <p:ext uri="{D42A27DB-BD31-4B8C-83A1-F6EECF244321}">
                <p14:modId xmlns:p14="http://schemas.microsoft.com/office/powerpoint/2010/main" val="2706970677"/>
              </p:ext>
            </p:extLst>
          </p:nvPr>
        </p:nvGraphicFramePr>
        <p:xfrm>
          <a:off x="1269876" y="4579782"/>
          <a:ext cx="3182240" cy="2057640"/>
        </p:xfrm>
        <a:graphic>
          <a:graphicData uri="http://schemas.openxmlformats.org/drawingml/2006/table">
            <a:tbl>
              <a:tblPr/>
              <a:tblGrid>
                <a:gridCol w="727393">
                  <a:extLst>
                    <a:ext uri="{9D8B030D-6E8A-4147-A177-3AD203B41FA5}">
                      <a16:colId xmlns:a16="http://schemas.microsoft.com/office/drawing/2014/main" val="2178633098"/>
                    </a:ext>
                  </a:extLst>
                </a:gridCol>
                <a:gridCol w="652780">
                  <a:extLst>
                    <a:ext uri="{9D8B030D-6E8A-4147-A177-3AD203B41FA5}">
                      <a16:colId xmlns:a16="http://schemas.microsoft.com/office/drawing/2014/main" val="438047960"/>
                    </a:ext>
                  </a:extLst>
                </a:gridCol>
                <a:gridCol w="794067">
                  <a:extLst>
                    <a:ext uri="{9D8B030D-6E8A-4147-A177-3AD203B41FA5}">
                      <a16:colId xmlns:a16="http://schemas.microsoft.com/office/drawing/2014/main" val="4148619329"/>
                    </a:ext>
                  </a:extLst>
                </a:gridCol>
                <a:gridCol w="1008000">
                  <a:extLst>
                    <a:ext uri="{9D8B030D-6E8A-4147-A177-3AD203B41FA5}">
                      <a16:colId xmlns:a16="http://schemas.microsoft.com/office/drawing/2014/main" val="261341833"/>
                    </a:ext>
                  </a:extLst>
                </a:gridCol>
              </a:tblGrid>
              <a:tr h="400110">
                <a:tc>
                  <a:txBody>
                    <a:bodyPr/>
                    <a:lstStyle/>
                    <a:p>
                      <a:pPr algn="ctr"/>
                      <a:r>
                        <a:rPr lang="en-US" sz="1200" dirty="0">
                          <a:solidFill>
                            <a:schemeClr val="bg1"/>
                          </a:solidFill>
                        </a:rPr>
                        <a:t>Cluster</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GDPP</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Income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dirty="0">
                          <a:solidFill>
                            <a:schemeClr val="bg1"/>
                          </a:solidFill>
                        </a:rPr>
                        <a:t>Child Mortality</a:t>
                      </a: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15324403"/>
                  </a:ext>
                </a:extLst>
              </a:tr>
              <a:tr h="400110">
                <a:tc>
                  <a:txBody>
                    <a:bodyPr/>
                    <a:lstStyle/>
                    <a:p>
                      <a:pPr algn="ctr"/>
                      <a:r>
                        <a:rPr lang="en-US" sz="1200" dirty="0">
                          <a:solidFill>
                            <a:srgbClr val="0070C0"/>
                          </a:solidFill>
                        </a:rPr>
                        <a:t>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301776369"/>
                  </a:ext>
                </a:extLst>
              </a:tr>
              <a:tr h="400110">
                <a:tc>
                  <a:txBody>
                    <a:bodyPr/>
                    <a:lstStyle/>
                    <a:p>
                      <a:pPr algn="ctr"/>
                      <a:r>
                        <a:rPr lang="en-US" sz="1200">
                          <a:solidFill>
                            <a:srgbClr val="0070C0"/>
                          </a:solidFill>
                        </a:rPr>
                        <a:t>1</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396337081"/>
                  </a:ext>
                </a:extLst>
              </a:tr>
              <a:tr h="400110">
                <a:tc>
                  <a:txBody>
                    <a:bodyPr/>
                    <a:lstStyle/>
                    <a:p>
                      <a:pPr algn="ctr"/>
                      <a:r>
                        <a:rPr lang="en-US" sz="1200">
                          <a:solidFill>
                            <a:srgbClr val="0070C0"/>
                          </a:solidFill>
                        </a:rPr>
                        <a:t>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High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US" sz="1200" dirty="0">
                          <a:solidFill>
                            <a:srgbClr val="0070C0"/>
                          </a:solidFill>
                        </a:rPr>
                        <a:t>Low</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534394809"/>
                  </a:ext>
                </a:extLst>
              </a:tr>
              <a:tr h="400110">
                <a:tc>
                  <a:txBody>
                    <a:bodyPr/>
                    <a:lstStyle/>
                    <a:p>
                      <a:pPr algn="ctr"/>
                      <a:r>
                        <a:rPr lang="en-GB" sz="1200" dirty="0">
                          <a:solidFill>
                            <a:srgbClr val="0070C0"/>
                          </a:solidFill>
                        </a:rPr>
                        <a:t>3</a:t>
                      </a:r>
                      <a:endParaRPr lang="en-US" sz="1200"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GB" sz="1200" dirty="0">
                          <a:solidFill>
                            <a:srgbClr val="0070C0"/>
                          </a:solidFill>
                        </a:rPr>
                        <a:t>Low</a:t>
                      </a:r>
                      <a:endParaRPr lang="en-US" sz="1200"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GB" sz="1200" dirty="0">
                          <a:solidFill>
                            <a:srgbClr val="0070C0"/>
                          </a:solidFill>
                        </a:rPr>
                        <a:t>Low</a:t>
                      </a:r>
                      <a:endParaRPr lang="en-US" sz="1200"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n-GB" sz="1200" dirty="0">
                          <a:solidFill>
                            <a:srgbClr val="0070C0"/>
                          </a:solidFill>
                        </a:rPr>
                        <a:t>High</a:t>
                      </a:r>
                      <a:endParaRPr lang="en-US" sz="1200"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43428984"/>
                  </a:ext>
                </a:extLst>
              </a:tr>
            </a:tbl>
          </a:graphicData>
        </a:graphic>
      </p:graphicFrame>
      <p:pic>
        <p:nvPicPr>
          <p:cNvPr id="8194" name="Picture 2">
            <a:extLst>
              <a:ext uri="{FF2B5EF4-FFF2-40B4-BE49-F238E27FC236}">
                <a16:creationId xmlns:a16="http://schemas.microsoft.com/office/drawing/2014/main" id="{5C8A95DD-715E-403D-898D-E8BD618DC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 y="1268760"/>
            <a:ext cx="10772382"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74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Hierarchical Clustering </a:t>
            </a:r>
            <a:r>
              <a:rPr lang="en-US" sz="2400" dirty="0">
                <a:solidFill>
                  <a:schemeClr val="accent5">
                    <a:lumMod val="75000"/>
                  </a:schemeClr>
                </a:solidFill>
                <a:latin typeface="Ubuntu" panose="020B0504030602030204" pitchFamily="34" charset="0"/>
              </a:rPr>
              <a:t>(4/4)</a:t>
            </a:r>
            <a:endParaRPr lang="en-US" dirty="0">
              <a:solidFill>
                <a:schemeClr val="accent5">
                  <a:lumMod val="75000"/>
                </a:schemeClr>
              </a:solidFill>
              <a:latin typeface="Ubuntu" panose="020B0504030602030204" pitchFamily="34" charset="0"/>
            </a:endParaRPr>
          </a:p>
        </p:txBody>
      </p:sp>
      <p:sp>
        <p:nvSpPr>
          <p:cNvPr id="5" name="Rectangle 7">
            <a:extLst>
              <a:ext uri="{FF2B5EF4-FFF2-40B4-BE49-F238E27FC236}">
                <a16:creationId xmlns:a16="http://schemas.microsoft.com/office/drawing/2014/main" id="{D124DA82-7CCE-40DE-9CD3-0A01EEDB0894}"/>
              </a:ext>
            </a:extLst>
          </p:cNvPr>
          <p:cNvSpPr>
            <a:spLocks noChangeArrowheads="1"/>
          </p:cNvSpPr>
          <p:nvPr/>
        </p:nvSpPr>
        <p:spPr bwMode="auto">
          <a:xfrm>
            <a:off x="1053852" y="5090645"/>
            <a:ext cx="5346948" cy="138499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solidFill>
                  <a:srgbClr val="0070C0"/>
                </a:solidFill>
              </a:rPr>
              <a:t>Cluster 0 and Cluster 3 - </a:t>
            </a:r>
            <a:r>
              <a:rPr lang="en-GB" sz="1400" dirty="0">
                <a:solidFill>
                  <a:srgbClr val="0070C0"/>
                </a:solidFill>
              </a:rPr>
              <a:t>Low GDPP, Low Income and High Child mortality - </a:t>
            </a:r>
            <a:r>
              <a:rPr lang="en-GB" sz="1400" b="1" i="1" dirty="0">
                <a:solidFill>
                  <a:srgbClr val="0070C0"/>
                </a:solidFill>
              </a:rPr>
              <a:t>These are the countries who are in need of aid.</a:t>
            </a:r>
          </a:p>
          <a:p>
            <a:r>
              <a:rPr lang="en-GB" sz="1400" b="1" dirty="0">
                <a:solidFill>
                  <a:srgbClr val="0070C0"/>
                </a:solidFill>
              </a:rPr>
              <a:t>Cluster 1 </a:t>
            </a:r>
            <a:r>
              <a:rPr lang="en-GB" sz="1400" dirty="0">
                <a:solidFill>
                  <a:srgbClr val="0070C0"/>
                </a:solidFill>
              </a:rPr>
              <a:t>- Low GDPP, Low Income and Low Child Mortality</a:t>
            </a:r>
          </a:p>
          <a:p>
            <a:r>
              <a:rPr lang="en-GB" sz="1400" b="1" dirty="0">
                <a:solidFill>
                  <a:srgbClr val="0070C0"/>
                </a:solidFill>
              </a:rPr>
              <a:t>Cluster 2 -</a:t>
            </a:r>
            <a:r>
              <a:rPr lang="en-GB" sz="1400" dirty="0">
                <a:solidFill>
                  <a:srgbClr val="0070C0"/>
                </a:solidFill>
              </a:rPr>
              <a:t> High GDPP, High Income and Low Child Mortality.</a:t>
            </a:r>
          </a:p>
        </p:txBody>
      </p:sp>
      <p:graphicFrame>
        <p:nvGraphicFramePr>
          <p:cNvPr id="2" name="Table 1">
            <a:extLst>
              <a:ext uri="{FF2B5EF4-FFF2-40B4-BE49-F238E27FC236}">
                <a16:creationId xmlns:a16="http://schemas.microsoft.com/office/drawing/2014/main" id="{A0C43750-382A-4291-BAA3-EF054B1FED1A}"/>
              </a:ext>
            </a:extLst>
          </p:cNvPr>
          <p:cNvGraphicFramePr>
            <a:graphicFrameLocks noGrp="1"/>
          </p:cNvGraphicFramePr>
          <p:nvPr>
            <p:extLst>
              <p:ext uri="{D42A27DB-BD31-4B8C-83A1-F6EECF244321}">
                <p14:modId xmlns:p14="http://schemas.microsoft.com/office/powerpoint/2010/main" val="1105762167"/>
              </p:ext>
            </p:extLst>
          </p:nvPr>
        </p:nvGraphicFramePr>
        <p:xfrm>
          <a:off x="6598467" y="2060848"/>
          <a:ext cx="4947257" cy="4021200"/>
        </p:xfrm>
        <a:graphic>
          <a:graphicData uri="http://schemas.openxmlformats.org/drawingml/2006/table">
            <a:tbl>
              <a:tblPr/>
              <a:tblGrid>
                <a:gridCol w="594043">
                  <a:extLst>
                    <a:ext uri="{9D8B030D-6E8A-4147-A177-3AD203B41FA5}">
                      <a16:colId xmlns:a16="http://schemas.microsoft.com/office/drawing/2014/main" val="3968051136"/>
                    </a:ext>
                  </a:extLst>
                </a:gridCol>
                <a:gridCol w="1566198">
                  <a:extLst>
                    <a:ext uri="{9D8B030D-6E8A-4147-A177-3AD203B41FA5}">
                      <a16:colId xmlns:a16="http://schemas.microsoft.com/office/drawing/2014/main" val="222484968"/>
                    </a:ext>
                  </a:extLst>
                </a:gridCol>
                <a:gridCol w="697230">
                  <a:extLst>
                    <a:ext uri="{9D8B030D-6E8A-4147-A177-3AD203B41FA5}">
                      <a16:colId xmlns:a16="http://schemas.microsoft.com/office/drawing/2014/main" val="2275381578"/>
                    </a:ext>
                  </a:extLst>
                </a:gridCol>
                <a:gridCol w="1295718">
                  <a:extLst>
                    <a:ext uri="{9D8B030D-6E8A-4147-A177-3AD203B41FA5}">
                      <a16:colId xmlns:a16="http://schemas.microsoft.com/office/drawing/2014/main" val="941647043"/>
                    </a:ext>
                  </a:extLst>
                </a:gridCol>
                <a:gridCol w="794068">
                  <a:extLst>
                    <a:ext uri="{9D8B030D-6E8A-4147-A177-3AD203B41FA5}">
                      <a16:colId xmlns:a16="http://schemas.microsoft.com/office/drawing/2014/main" val="595889726"/>
                    </a:ext>
                  </a:extLst>
                </a:gridCol>
              </a:tblGrid>
              <a:tr h="324000">
                <a:tc>
                  <a:txBody>
                    <a:bodyPr/>
                    <a:lstStyle/>
                    <a:p>
                      <a:pPr algn="ctr"/>
                      <a:r>
                        <a:rPr lang="en-GB" sz="1200" b="1" dirty="0" err="1">
                          <a:solidFill>
                            <a:schemeClr val="bg1"/>
                          </a:solidFill>
                        </a:rPr>
                        <a:t>Sl</a:t>
                      </a:r>
                      <a:r>
                        <a:rPr lang="en-GB" sz="1200" b="1" dirty="0">
                          <a:solidFill>
                            <a:schemeClr val="bg1"/>
                          </a:solidFill>
                        </a:rPr>
                        <a:t> No</a:t>
                      </a:r>
                      <a:endParaRPr lang="en-US" sz="1200" b="1"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Country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GDPP</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Child mortality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bg1"/>
                          </a:solidFill>
                        </a:rPr>
                        <a:t>Income</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481207707"/>
                  </a:ext>
                </a:extLst>
              </a:tr>
              <a:tr h="324000">
                <a:tc>
                  <a:txBody>
                    <a:bodyPr/>
                    <a:lstStyle/>
                    <a:p>
                      <a:pPr algn="ctr"/>
                      <a:r>
                        <a:rPr lang="en-GB" sz="1200" b="1" dirty="0">
                          <a:solidFill>
                            <a:srgbClr val="0070C0"/>
                          </a:solidFill>
                        </a:rPr>
                        <a:t>1</a:t>
                      </a:r>
                      <a:endParaRPr lang="en-US" sz="1200" b="1"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Burundi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231.0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93.6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764.0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32864705"/>
                  </a:ext>
                </a:extLst>
              </a:tr>
              <a:tr h="324000">
                <a:tc>
                  <a:txBody>
                    <a:bodyPr/>
                    <a:lstStyle/>
                    <a:p>
                      <a:pPr algn="ctr"/>
                      <a:r>
                        <a:rPr lang="en-US" sz="1200" b="1" dirty="0">
                          <a:solidFill>
                            <a:srgbClr val="0070C0"/>
                          </a:solidFill>
                        </a:rPr>
                        <a:t>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Liberia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327.0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89.3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700.0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029825504"/>
                  </a:ext>
                </a:extLst>
              </a:tr>
              <a:tr h="324000">
                <a:tc>
                  <a:txBody>
                    <a:bodyPr/>
                    <a:lstStyle/>
                    <a:p>
                      <a:pPr algn="ctr"/>
                      <a:r>
                        <a:rPr lang="en-US" sz="1200" b="1" dirty="0">
                          <a:solidFill>
                            <a:srgbClr val="0070C0"/>
                          </a:solidFill>
                        </a:rPr>
                        <a:t>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Congo, Dem. Rep.</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334.0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116.0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609.0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809438973"/>
                  </a:ext>
                </a:extLst>
              </a:tr>
              <a:tr h="324000">
                <a:tc>
                  <a:txBody>
                    <a:bodyPr/>
                    <a:lstStyle/>
                    <a:p>
                      <a:pPr algn="ctr"/>
                      <a:r>
                        <a:rPr lang="en-US" sz="1200" b="1" dirty="0">
                          <a:solidFill>
                            <a:srgbClr val="0070C0"/>
                          </a:solidFill>
                        </a:rPr>
                        <a:t>4</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Niger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348.0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123.0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814.0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43471415"/>
                  </a:ext>
                </a:extLst>
              </a:tr>
              <a:tr h="324000">
                <a:tc>
                  <a:txBody>
                    <a:bodyPr/>
                    <a:lstStyle/>
                    <a:p>
                      <a:pPr algn="ctr"/>
                      <a:r>
                        <a:rPr lang="en-US" sz="1200" b="1" dirty="0">
                          <a:solidFill>
                            <a:srgbClr val="0070C0"/>
                          </a:solidFill>
                        </a:rPr>
                        <a:t>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Sierra Leone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399.0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160.0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a:solidFill>
                            <a:srgbClr val="0070C0"/>
                          </a:solidFill>
                        </a:rPr>
                        <a:t>1220.0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48162507"/>
                  </a:ext>
                </a:extLst>
              </a:tr>
              <a:tr h="324000">
                <a:tc>
                  <a:txBody>
                    <a:bodyPr/>
                    <a:lstStyle/>
                    <a:p>
                      <a:pPr algn="ctr"/>
                      <a:r>
                        <a:rPr lang="en-US" sz="1200" b="1" dirty="0">
                          <a:solidFill>
                            <a:srgbClr val="0070C0"/>
                          </a:solidFill>
                        </a:rPr>
                        <a:t>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Madagascar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413.0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62.2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1390.0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37690097"/>
                  </a:ext>
                </a:extLst>
              </a:tr>
              <a:tr h="324000">
                <a:tc>
                  <a:txBody>
                    <a:bodyPr/>
                    <a:lstStyle/>
                    <a:p>
                      <a:pPr algn="ctr"/>
                      <a:r>
                        <a:rPr lang="en-US" sz="1200" b="1" dirty="0">
                          <a:solidFill>
                            <a:srgbClr val="0070C0"/>
                          </a:solidFill>
                        </a:rPr>
                        <a:t>7</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Mozambique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419.0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101.0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918.0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938894443"/>
                  </a:ext>
                </a:extLst>
              </a:tr>
              <a:tr h="324000">
                <a:tc>
                  <a:txBody>
                    <a:bodyPr/>
                    <a:lstStyle/>
                    <a:p>
                      <a:pPr algn="ctr"/>
                      <a:r>
                        <a:rPr lang="en-US" sz="1200" b="1" dirty="0">
                          <a:solidFill>
                            <a:srgbClr val="0070C0"/>
                          </a:solidFill>
                        </a:rPr>
                        <a:t>8</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Central African Republic</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446.0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149.0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888.0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31310935"/>
                  </a:ext>
                </a:extLst>
              </a:tr>
              <a:tr h="324000">
                <a:tc>
                  <a:txBody>
                    <a:bodyPr/>
                    <a:lstStyle/>
                    <a:p>
                      <a:pPr algn="ctr"/>
                      <a:r>
                        <a:rPr lang="en-US" sz="1200" b="1" dirty="0">
                          <a:solidFill>
                            <a:srgbClr val="0070C0"/>
                          </a:solidFill>
                        </a:rPr>
                        <a:t>9</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Malawi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459.0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90.5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1030.0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609068011"/>
                  </a:ext>
                </a:extLst>
              </a:tr>
              <a:tr h="324000">
                <a:tc>
                  <a:txBody>
                    <a:bodyPr/>
                    <a:lstStyle/>
                    <a:p>
                      <a:pPr algn="ctr"/>
                      <a:r>
                        <a:rPr lang="en-GB" sz="1200" b="1" dirty="0">
                          <a:solidFill>
                            <a:srgbClr val="0070C0"/>
                          </a:solidFill>
                        </a:rPr>
                        <a:t>1</a:t>
                      </a:r>
                      <a:r>
                        <a:rPr lang="en-US" sz="1200" b="1" dirty="0">
                          <a:solidFill>
                            <a:srgbClr val="0070C0"/>
                          </a:solidFill>
                        </a:rPr>
                        <a:t>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200" b="1" dirty="0">
                          <a:solidFill>
                            <a:srgbClr val="0070C0"/>
                          </a:solidFill>
                        </a:rPr>
                        <a:t>Eritrea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482.0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55.2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200" b="1" dirty="0">
                          <a:solidFill>
                            <a:srgbClr val="0070C0"/>
                          </a:solidFill>
                        </a:rPr>
                        <a:t>1420.0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55800692"/>
                  </a:ext>
                </a:extLst>
              </a:tr>
              <a:tr h="324000">
                <a:tc>
                  <a:txBody>
                    <a:bodyPr/>
                    <a:lstStyle/>
                    <a:p>
                      <a:pPr algn="ctr"/>
                      <a:r>
                        <a:rPr lang="en-GB" sz="1200" b="1" dirty="0">
                          <a:solidFill>
                            <a:srgbClr val="0070C0"/>
                          </a:solidFill>
                        </a:rPr>
                        <a:t>11</a:t>
                      </a:r>
                      <a:endParaRPr lang="en-US" sz="1200" b="1"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marL="0" algn="l" defTabSz="914400" rtl="0" eaLnBrk="1" latinLnBrk="0" hangingPunct="1"/>
                      <a:r>
                        <a:rPr lang="en-US" sz="1200" b="1" kern="1200" dirty="0">
                          <a:solidFill>
                            <a:srgbClr val="0070C0"/>
                          </a:solidFill>
                          <a:latin typeface="+mn-lt"/>
                          <a:ea typeface="+mn-ea"/>
                          <a:cs typeface="+mn-cs"/>
                        </a:rPr>
                        <a:t>Nigeria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marL="0" algn="r" defTabSz="914400" rtl="0" eaLnBrk="1" latinLnBrk="0" hangingPunct="1"/>
                      <a:r>
                        <a:rPr lang="en-US" sz="1200" b="1" kern="1200" dirty="0">
                          <a:solidFill>
                            <a:srgbClr val="0070C0"/>
                          </a:solidFill>
                          <a:latin typeface="+mn-lt"/>
                          <a:ea typeface="+mn-ea"/>
                          <a:cs typeface="+mn-cs"/>
                        </a:rPr>
                        <a:t>2330.0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marL="0" algn="r" defTabSz="914400" rtl="0" eaLnBrk="1" latinLnBrk="0" hangingPunct="1"/>
                      <a:r>
                        <a:rPr lang="en-US" sz="1200" b="1" kern="1200" dirty="0">
                          <a:solidFill>
                            <a:srgbClr val="0070C0"/>
                          </a:solidFill>
                          <a:latin typeface="+mn-lt"/>
                          <a:ea typeface="+mn-ea"/>
                          <a:cs typeface="+mn-cs"/>
                        </a:rPr>
                        <a:t>130.0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marL="0" algn="r" defTabSz="914400" rtl="0" eaLnBrk="1" latinLnBrk="0" hangingPunct="1"/>
                      <a:r>
                        <a:rPr lang="en-US" sz="1200" b="1" kern="1200" dirty="0">
                          <a:solidFill>
                            <a:srgbClr val="0070C0"/>
                          </a:solidFill>
                          <a:latin typeface="+mn-lt"/>
                          <a:ea typeface="+mn-ea"/>
                          <a:cs typeface="+mn-cs"/>
                        </a:rPr>
                        <a:t>5150.0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47652716"/>
                  </a:ext>
                </a:extLst>
              </a:tr>
            </a:tbl>
          </a:graphicData>
        </a:graphic>
      </p:graphicFrame>
      <p:sp>
        <p:nvSpPr>
          <p:cNvPr id="11" name="TextBox 10">
            <a:extLst>
              <a:ext uri="{FF2B5EF4-FFF2-40B4-BE49-F238E27FC236}">
                <a16:creationId xmlns:a16="http://schemas.microsoft.com/office/drawing/2014/main" id="{C9F294BD-0500-4DFC-AE0E-39E1839F9306}"/>
              </a:ext>
            </a:extLst>
          </p:cNvPr>
          <p:cNvSpPr txBox="1"/>
          <p:nvPr/>
        </p:nvSpPr>
        <p:spPr>
          <a:xfrm>
            <a:off x="6598467" y="1420915"/>
            <a:ext cx="4947257" cy="584775"/>
          </a:xfrm>
          <a:prstGeom prst="rect">
            <a:avLst/>
          </a:prstGeom>
          <a:noFill/>
          <a:ln>
            <a:noFill/>
          </a:ln>
        </p:spPr>
        <p:txBody>
          <a:bodyPr wrap="square">
            <a:spAutoFit/>
          </a:bodyPr>
          <a:lstStyle/>
          <a:p>
            <a:pPr algn="ctr"/>
            <a:r>
              <a:rPr lang="en-GB" sz="1600" b="1" dirty="0">
                <a:solidFill>
                  <a:srgbClr val="0070C0"/>
                </a:solidFill>
              </a:rPr>
              <a:t>COUNTRIES THAT REQUIRE AID </a:t>
            </a:r>
          </a:p>
          <a:p>
            <a:pPr algn="ctr"/>
            <a:r>
              <a:rPr lang="en-GB" sz="1600" b="1" dirty="0">
                <a:solidFill>
                  <a:srgbClr val="0070C0"/>
                </a:solidFill>
              </a:rPr>
              <a:t>( UNDER DEVELOPED COUNTRIES )</a:t>
            </a:r>
            <a:endParaRPr lang="en-US" sz="1600" dirty="0">
              <a:solidFill>
                <a:srgbClr val="0070C0"/>
              </a:solidFill>
            </a:endParaRPr>
          </a:p>
        </p:txBody>
      </p:sp>
      <p:pic>
        <p:nvPicPr>
          <p:cNvPr id="7170" name="Picture 2">
            <a:extLst>
              <a:ext uri="{FF2B5EF4-FFF2-40B4-BE49-F238E27FC236}">
                <a16:creationId xmlns:a16="http://schemas.microsoft.com/office/drawing/2014/main" id="{BA6C289B-B835-4F00-A8B1-CF623511F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12" y="1426443"/>
            <a:ext cx="57435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2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pPr algn="ctr"/>
            <a:r>
              <a:rPr lang="en-GB" dirty="0">
                <a:solidFill>
                  <a:schemeClr val="accent5">
                    <a:lumMod val="75000"/>
                  </a:schemeClr>
                </a:solidFill>
                <a:latin typeface="Ubuntu" panose="020B0504030602030204" pitchFamily="34" charset="0"/>
              </a:rPr>
              <a:t>countries in the direst need of aid</a:t>
            </a:r>
            <a:endParaRPr lang="en-US" dirty="0">
              <a:solidFill>
                <a:schemeClr val="accent5">
                  <a:lumMod val="75000"/>
                </a:schemeClr>
              </a:solidFill>
              <a:latin typeface="Ubuntu" panose="020B0504030602030204" pitchFamily="34" charset="0"/>
            </a:endParaRPr>
          </a:p>
        </p:txBody>
      </p:sp>
      <p:graphicFrame>
        <p:nvGraphicFramePr>
          <p:cNvPr id="2" name="Table 1">
            <a:extLst>
              <a:ext uri="{FF2B5EF4-FFF2-40B4-BE49-F238E27FC236}">
                <a16:creationId xmlns:a16="http://schemas.microsoft.com/office/drawing/2014/main" id="{A0C43750-382A-4291-BAA3-EF054B1FED1A}"/>
              </a:ext>
            </a:extLst>
          </p:cNvPr>
          <p:cNvGraphicFramePr>
            <a:graphicFrameLocks noGrp="1"/>
          </p:cNvGraphicFramePr>
          <p:nvPr>
            <p:extLst>
              <p:ext uri="{D42A27DB-BD31-4B8C-83A1-F6EECF244321}">
                <p14:modId xmlns:p14="http://schemas.microsoft.com/office/powerpoint/2010/main" val="2390197591"/>
              </p:ext>
            </p:extLst>
          </p:nvPr>
        </p:nvGraphicFramePr>
        <p:xfrm>
          <a:off x="2674937" y="1412776"/>
          <a:ext cx="7024802" cy="4752000"/>
        </p:xfrm>
        <a:graphic>
          <a:graphicData uri="http://schemas.openxmlformats.org/drawingml/2006/table">
            <a:tbl>
              <a:tblPr/>
              <a:tblGrid>
                <a:gridCol w="733743">
                  <a:extLst>
                    <a:ext uri="{9D8B030D-6E8A-4147-A177-3AD203B41FA5}">
                      <a16:colId xmlns:a16="http://schemas.microsoft.com/office/drawing/2014/main" val="3968051136"/>
                    </a:ext>
                  </a:extLst>
                </a:gridCol>
                <a:gridCol w="2653030">
                  <a:extLst>
                    <a:ext uri="{9D8B030D-6E8A-4147-A177-3AD203B41FA5}">
                      <a16:colId xmlns:a16="http://schemas.microsoft.com/office/drawing/2014/main" val="222484968"/>
                    </a:ext>
                  </a:extLst>
                </a:gridCol>
                <a:gridCol w="968806">
                  <a:extLst>
                    <a:ext uri="{9D8B030D-6E8A-4147-A177-3AD203B41FA5}">
                      <a16:colId xmlns:a16="http://schemas.microsoft.com/office/drawing/2014/main" val="2275381578"/>
                    </a:ext>
                  </a:extLst>
                </a:gridCol>
                <a:gridCol w="1668780">
                  <a:extLst>
                    <a:ext uri="{9D8B030D-6E8A-4147-A177-3AD203B41FA5}">
                      <a16:colId xmlns:a16="http://schemas.microsoft.com/office/drawing/2014/main" val="941647043"/>
                    </a:ext>
                  </a:extLst>
                </a:gridCol>
                <a:gridCol w="1000443">
                  <a:extLst>
                    <a:ext uri="{9D8B030D-6E8A-4147-A177-3AD203B41FA5}">
                      <a16:colId xmlns:a16="http://schemas.microsoft.com/office/drawing/2014/main" val="595889726"/>
                    </a:ext>
                  </a:extLst>
                </a:gridCol>
              </a:tblGrid>
              <a:tr h="432000">
                <a:tc>
                  <a:txBody>
                    <a:bodyPr/>
                    <a:lstStyle/>
                    <a:p>
                      <a:pPr algn="ctr"/>
                      <a:r>
                        <a:rPr lang="en-GB" sz="1600" b="1" dirty="0" err="1">
                          <a:solidFill>
                            <a:schemeClr val="bg1"/>
                          </a:solidFill>
                        </a:rPr>
                        <a:t>Sl</a:t>
                      </a:r>
                      <a:r>
                        <a:rPr lang="en-GB" sz="1600" b="1" dirty="0">
                          <a:solidFill>
                            <a:schemeClr val="bg1"/>
                          </a:solidFill>
                        </a:rPr>
                        <a:t> No</a:t>
                      </a:r>
                      <a:endParaRPr lang="en-US" sz="1600" b="1"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600" b="1" dirty="0">
                          <a:solidFill>
                            <a:schemeClr val="bg1"/>
                          </a:solidFill>
                        </a:rPr>
                        <a:t>Country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600" b="1" dirty="0">
                          <a:solidFill>
                            <a:schemeClr val="bg1"/>
                          </a:solidFill>
                        </a:rPr>
                        <a:t>GDPP</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600" b="1" dirty="0">
                          <a:solidFill>
                            <a:schemeClr val="bg1"/>
                          </a:solidFill>
                        </a:rPr>
                        <a:t>Child mortality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algn="ctr"/>
                      <a:r>
                        <a:rPr lang="en-US" sz="1600" b="1" dirty="0">
                          <a:solidFill>
                            <a:schemeClr val="bg1"/>
                          </a:solidFill>
                        </a:rPr>
                        <a:t>Income</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481207707"/>
                  </a:ext>
                </a:extLst>
              </a:tr>
              <a:tr h="432000">
                <a:tc>
                  <a:txBody>
                    <a:bodyPr/>
                    <a:lstStyle/>
                    <a:p>
                      <a:pPr algn="ctr"/>
                      <a:r>
                        <a:rPr lang="en-GB" sz="1600" b="0" dirty="0">
                          <a:solidFill>
                            <a:srgbClr val="0070C0"/>
                          </a:solidFill>
                        </a:rPr>
                        <a:t>1</a:t>
                      </a:r>
                      <a:endParaRPr lang="en-US" sz="1600" b="0" dirty="0">
                        <a:solidFill>
                          <a:srgbClr val="0070C0"/>
                        </a:solidFill>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Burundi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231.0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93.6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764.0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32864705"/>
                  </a:ext>
                </a:extLst>
              </a:tr>
              <a:tr h="432000">
                <a:tc>
                  <a:txBody>
                    <a:bodyPr/>
                    <a:lstStyle/>
                    <a:p>
                      <a:pPr algn="ctr"/>
                      <a:r>
                        <a:rPr lang="en-US" sz="1600" b="0" dirty="0">
                          <a:solidFill>
                            <a:srgbClr val="0070C0"/>
                          </a:solidFill>
                        </a:rPr>
                        <a:t>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Liberia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327.0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89.3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700.0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029825504"/>
                  </a:ext>
                </a:extLst>
              </a:tr>
              <a:tr h="432000">
                <a:tc>
                  <a:txBody>
                    <a:bodyPr/>
                    <a:lstStyle/>
                    <a:p>
                      <a:pPr algn="ctr"/>
                      <a:r>
                        <a:rPr lang="en-US" sz="1600" b="0" dirty="0">
                          <a:solidFill>
                            <a:srgbClr val="0070C0"/>
                          </a:solidFill>
                        </a:rPr>
                        <a:t>3</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Congo, Dem. Rep.</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334.0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116.0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a:solidFill>
                            <a:srgbClr val="0070C0"/>
                          </a:solidFill>
                        </a:rPr>
                        <a:t>609.0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809438973"/>
                  </a:ext>
                </a:extLst>
              </a:tr>
              <a:tr h="432000">
                <a:tc>
                  <a:txBody>
                    <a:bodyPr/>
                    <a:lstStyle/>
                    <a:p>
                      <a:pPr algn="ctr"/>
                      <a:r>
                        <a:rPr lang="en-US" sz="1600" b="0" dirty="0">
                          <a:solidFill>
                            <a:srgbClr val="0070C0"/>
                          </a:solidFill>
                        </a:rPr>
                        <a:t>4</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Niger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348.0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123.0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a:solidFill>
                            <a:srgbClr val="0070C0"/>
                          </a:solidFill>
                        </a:rPr>
                        <a:t>814.0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43471415"/>
                  </a:ext>
                </a:extLst>
              </a:tr>
              <a:tr h="432000">
                <a:tc>
                  <a:txBody>
                    <a:bodyPr/>
                    <a:lstStyle/>
                    <a:p>
                      <a:pPr algn="ctr"/>
                      <a:r>
                        <a:rPr lang="en-US" sz="1600" b="0" dirty="0">
                          <a:solidFill>
                            <a:srgbClr val="0070C0"/>
                          </a:solidFill>
                        </a:rPr>
                        <a:t>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Sierra Leone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399.0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160.0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a:solidFill>
                            <a:srgbClr val="0070C0"/>
                          </a:solidFill>
                        </a:rPr>
                        <a:t>1220.0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48162507"/>
                  </a:ext>
                </a:extLst>
              </a:tr>
              <a:tr h="432000">
                <a:tc>
                  <a:txBody>
                    <a:bodyPr/>
                    <a:lstStyle/>
                    <a:p>
                      <a:pPr algn="ctr"/>
                      <a:r>
                        <a:rPr lang="en-US" sz="1600" b="0" dirty="0">
                          <a:solidFill>
                            <a:srgbClr val="0070C0"/>
                          </a:solidFill>
                        </a:rPr>
                        <a:t>6</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Madagascar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413.0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62.2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1390.0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637690097"/>
                  </a:ext>
                </a:extLst>
              </a:tr>
              <a:tr h="432000">
                <a:tc>
                  <a:txBody>
                    <a:bodyPr/>
                    <a:lstStyle/>
                    <a:p>
                      <a:pPr algn="ctr"/>
                      <a:r>
                        <a:rPr lang="en-US" sz="1600" b="0" dirty="0">
                          <a:solidFill>
                            <a:srgbClr val="0070C0"/>
                          </a:solidFill>
                        </a:rPr>
                        <a:t>7</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Mozambique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419.0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101.0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918.0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938894443"/>
                  </a:ext>
                </a:extLst>
              </a:tr>
              <a:tr h="432000">
                <a:tc>
                  <a:txBody>
                    <a:bodyPr/>
                    <a:lstStyle/>
                    <a:p>
                      <a:pPr algn="ctr"/>
                      <a:r>
                        <a:rPr lang="en-US" sz="1600" b="0" dirty="0">
                          <a:solidFill>
                            <a:srgbClr val="0070C0"/>
                          </a:solidFill>
                        </a:rPr>
                        <a:t>8</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Central African Republic</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446.0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149.0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888.0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31310935"/>
                  </a:ext>
                </a:extLst>
              </a:tr>
              <a:tr h="432000">
                <a:tc>
                  <a:txBody>
                    <a:bodyPr/>
                    <a:lstStyle/>
                    <a:p>
                      <a:pPr algn="ctr"/>
                      <a:r>
                        <a:rPr lang="en-US" sz="1600" b="0" dirty="0">
                          <a:solidFill>
                            <a:srgbClr val="0070C0"/>
                          </a:solidFill>
                        </a:rPr>
                        <a:t>9</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Malawi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459.0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90.5</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1030.0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609068011"/>
                  </a:ext>
                </a:extLst>
              </a:tr>
              <a:tr h="432000">
                <a:tc>
                  <a:txBody>
                    <a:bodyPr/>
                    <a:lstStyle/>
                    <a:p>
                      <a:pPr algn="ctr"/>
                      <a:r>
                        <a:rPr lang="en-GB" sz="1600" b="0" dirty="0">
                          <a:solidFill>
                            <a:srgbClr val="0070C0"/>
                          </a:solidFill>
                        </a:rPr>
                        <a:t>1</a:t>
                      </a:r>
                      <a:r>
                        <a:rPr lang="en-US" sz="1600" b="0" dirty="0">
                          <a:solidFill>
                            <a:srgbClr val="0070C0"/>
                          </a:solidFill>
                        </a:rPr>
                        <a:t>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r>
                        <a:rPr lang="en-US" sz="1600" b="0" dirty="0">
                          <a:solidFill>
                            <a:srgbClr val="0070C0"/>
                          </a:solidFill>
                        </a:rPr>
                        <a:t>Eritrea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482.0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55.2</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n-US" sz="1600" b="0" dirty="0">
                          <a:solidFill>
                            <a:srgbClr val="0070C0"/>
                          </a:solidFill>
                        </a:rPr>
                        <a:t>1420.0</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55800692"/>
                  </a:ext>
                </a:extLst>
              </a:tr>
            </a:tbl>
          </a:graphicData>
        </a:graphic>
      </p:graphicFrame>
    </p:spTree>
    <p:extLst>
      <p:ext uri="{BB962C8B-B14F-4D97-AF65-F5344CB8AC3E}">
        <p14:creationId xmlns:p14="http://schemas.microsoft.com/office/powerpoint/2010/main" val="180553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B8515-22E8-43DF-B53A-126D813546FC}"/>
              </a:ext>
            </a:extLst>
          </p:cNvPr>
          <p:cNvSpPr/>
          <p:nvPr/>
        </p:nvSpPr>
        <p:spPr>
          <a:xfrm>
            <a:off x="0" y="0"/>
            <a:ext cx="12188825" cy="6858000"/>
          </a:xfrm>
          <a:prstGeom prst="rect">
            <a:avLst/>
          </a:prstGeom>
          <a:blipFill dpi="0" rotWithShape="1">
            <a:blip r:embed="rId2">
              <a:alphaModFix amt="7000"/>
              <a:duotone>
                <a:schemeClr val="accent5">
                  <a:shade val="45000"/>
                  <a:satMod val="135000"/>
                </a:schemeClr>
                <a:prstClr val="white"/>
              </a:duotone>
              <a:extLst>
                <a:ext uri="{837473B0-CC2E-450A-ABE3-18F120FF3D39}">
                  <a1611:picAttrSrcUrl xmlns:a1611="http://schemas.microsoft.com/office/drawing/2016/11/main" r:id="rId3"/>
                </a:ext>
              </a:extLst>
            </a:blip>
            <a:srcRect/>
            <a:stretch>
              <a:fillRect/>
            </a:stretch>
          </a:bli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6" name="Title 5">
            <a:extLst>
              <a:ext uri="{FF2B5EF4-FFF2-40B4-BE49-F238E27FC236}">
                <a16:creationId xmlns:a16="http://schemas.microsoft.com/office/drawing/2014/main" id="{418EA0CC-953C-4161-A5D0-27248C80E9D9}"/>
              </a:ext>
            </a:extLst>
          </p:cNvPr>
          <p:cNvSpPr>
            <a:spLocks noGrp="1"/>
          </p:cNvSpPr>
          <p:nvPr>
            <p:ph type="title"/>
          </p:nvPr>
        </p:nvSpPr>
        <p:spPr>
          <a:xfrm>
            <a:off x="1217614" y="2060848"/>
            <a:ext cx="9753600" cy="2362199"/>
          </a:xfrm>
        </p:spPr>
        <p:txBody>
          <a:bodyPr>
            <a:normAutofit/>
          </a:bodyPr>
          <a:lstStyle/>
          <a:p>
            <a:r>
              <a:rPr lang="en-GB" sz="7200" dirty="0">
                <a:latin typeface="Ubuntu" panose="020B0504030602030204" pitchFamily="34" charset="0"/>
              </a:rPr>
              <a:t>Thank YOU</a:t>
            </a:r>
            <a:endParaRPr lang="en-US" sz="7200" dirty="0">
              <a:latin typeface="Ubuntu" panose="020B0504030602030204" pitchFamily="34" charset="0"/>
            </a:endParaRPr>
          </a:p>
        </p:txBody>
      </p:sp>
    </p:spTree>
    <p:extLst>
      <p:ext uri="{BB962C8B-B14F-4D97-AF65-F5344CB8AC3E}">
        <p14:creationId xmlns:p14="http://schemas.microsoft.com/office/powerpoint/2010/main" val="119637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C63130-7F7D-47FB-9D18-B41D66B5A9BB}"/>
              </a:ext>
            </a:extLst>
          </p:cNvPr>
          <p:cNvSpPr/>
          <p:nvPr/>
        </p:nvSpPr>
        <p:spPr>
          <a:xfrm>
            <a:off x="0" y="1600200"/>
            <a:ext cx="12188825" cy="6653336"/>
          </a:xfrm>
          <a:prstGeom prst="rect">
            <a:avLst/>
          </a:prstGeom>
          <a:blipFill dpi="0" rotWithShape="1">
            <a:blip r:embed="rId3">
              <a:alphaModFix amt="18000"/>
              <a:extLst>
                <a:ext uri="{837473B0-CC2E-450A-ABE3-18F120FF3D39}">
                  <a1611:picAttrSrcUrl xmlns:a1611="http://schemas.microsoft.com/office/drawing/2016/11/main" r:id="rId4"/>
                </a:ext>
              </a:extLst>
            </a:blip>
            <a:srcRect/>
            <a:stretch>
              <a:fillRect/>
            </a:stretch>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3" name="Title 2"/>
          <p:cNvSpPr>
            <a:spLocks noGrp="1"/>
          </p:cNvSpPr>
          <p:nvPr>
            <p:ph type="title"/>
          </p:nvPr>
        </p:nvSpPr>
        <p:spPr>
          <a:xfrm>
            <a:off x="693812" y="274638"/>
            <a:ext cx="10801200" cy="1325562"/>
          </a:xfrm>
        </p:spPr>
        <p:txBody>
          <a:bodyPr anchor="ctr"/>
          <a:lstStyle/>
          <a:p>
            <a:r>
              <a:rPr lang="en-US" dirty="0">
                <a:solidFill>
                  <a:schemeClr val="accent5">
                    <a:lumMod val="75000"/>
                  </a:schemeClr>
                </a:solidFill>
                <a:latin typeface="Ubuntu" panose="020B0504030602030204" pitchFamily="34" charset="0"/>
              </a:rPr>
              <a:t>Problem statement.</a:t>
            </a:r>
          </a:p>
        </p:txBody>
      </p:sp>
      <p:sp>
        <p:nvSpPr>
          <p:cNvPr id="2" name="Content Placeholder 1"/>
          <p:cNvSpPr>
            <a:spLocks noGrp="1"/>
          </p:cNvSpPr>
          <p:nvPr>
            <p:ph idx="1"/>
          </p:nvPr>
        </p:nvSpPr>
        <p:spPr>
          <a:xfrm>
            <a:off x="693812" y="1828800"/>
            <a:ext cx="10801200" cy="4343400"/>
          </a:xfrm>
        </p:spPr>
        <p:txBody>
          <a:bodyPr/>
          <a:lstStyle/>
          <a:p>
            <a:pPr marL="45720" indent="0" algn="just">
              <a:buNone/>
            </a:pPr>
            <a:r>
              <a:rPr lang="en-GB" dirty="0">
                <a:solidFill>
                  <a:srgbClr val="0070C0"/>
                </a:solidFill>
                <a:latin typeface="Ubuntu" panose="020B0504030602030204" pitchFamily="34" charset="0"/>
              </a:rPr>
              <a:t>HELP International – NGO, has an objective to eliminate poverty by providing the people of backward countries with basic amenities and relief during the time of disasters and natural calamities.</a:t>
            </a:r>
          </a:p>
          <a:p>
            <a:pPr marL="45720" indent="0" algn="just">
              <a:buNone/>
            </a:pPr>
            <a:r>
              <a:rPr lang="en-GB" dirty="0">
                <a:solidFill>
                  <a:srgbClr val="0070C0"/>
                </a:solidFill>
                <a:latin typeface="Ubuntu" panose="020B0504030602030204" pitchFamily="34" charset="0"/>
              </a:rPr>
              <a:t>A sum of $10 Million fund is raised recently. This amount needs to be strategically and effectively used across the globe. An analysis need performed to find the countries that are in direst need of money.</a:t>
            </a:r>
            <a:endParaRPr lang="en-US" dirty="0">
              <a:solidFill>
                <a:srgbClr val="0070C0"/>
              </a:solidFill>
              <a:latin typeface="Ubuntu" panose="020B0504030602030204" pitchFamily="34"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61823D-84AD-44E9-8085-D119864FCDF0}"/>
              </a:ext>
            </a:extLst>
          </p:cNvPr>
          <p:cNvSpPr/>
          <p:nvPr/>
        </p:nvSpPr>
        <p:spPr>
          <a:xfrm>
            <a:off x="-1" y="0"/>
            <a:ext cx="12188825" cy="6858000"/>
          </a:xfrm>
          <a:prstGeom prst="rect">
            <a:avLst/>
          </a:prstGeom>
          <a:blipFill dpi="0" rotWithShape="1">
            <a:blip r:embed="rId3">
              <a:alphaModFix amt="3000"/>
              <a:extLst>
                <a:ext uri="{837473B0-CC2E-450A-ABE3-18F120FF3D39}">
                  <a1611:picAttrSrcUrl xmlns:a1611="http://schemas.microsoft.com/office/drawing/2016/11/main" r:id="rId4"/>
                </a:ext>
              </a:extLst>
            </a:blip>
            <a:srcRect/>
            <a:stretch>
              <a:fillRect/>
            </a:stretch>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3" name="Title 2"/>
          <p:cNvSpPr>
            <a:spLocks noGrp="1"/>
          </p:cNvSpPr>
          <p:nvPr>
            <p:ph type="title"/>
          </p:nvPr>
        </p:nvSpPr>
        <p:spPr>
          <a:xfrm>
            <a:off x="716983" y="274638"/>
            <a:ext cx="10754859" cy="1325562"/>
          </a:xfrm>
        </p:spPr>
        <p:txBody>
          <a:bodyPr anchor="ctr"/>
          <a:lstStyle/>
          <a:p>
            <a:r>
              <a:rPr lang="en-US" dirty="0">
                <a:solidFill>
                  <a:schemeClr val="accent5">
                    <a:lumMod val="75000"/>
                  </a:schemeClr>
                </a:solidFill>
                <a:latin typeface="Ubuntu" panose="020B0504030602030204" pitchFamily="34" charset="0"/>
              </a:rPr>
              <a:t>analysis approach</a:t>
            </a:r>
          </a:p>
        </p:txBody>
      </p:sp>
      <p:graphicFrame>
        <p:nvGraphicFramePr>
          <p:cNvPr id="8" name="Diagram 7">
            <a:extLst>
              <a:ext uri="{FF2B5EF4-FFF2-40B4-BE49-F238E27FC236}">
                <a16:creationId xmlns:a16="http://schemas.microsoft.com/office/drawing/2014/main" id="{82DAE0C9-B9A1-46F3-85FF-EDA903A61D73}"/>
              </a:ext>
            </a:extLst>
          </p:cNvPr>
          <p:cNvGraphicFramePr/>
          <p:nvPr>
            <p:extLst>
              <p:ext uri="{D42A27DB-BD31-4B8C-83A1-F6EECF244321}">
                <p14:modId xmlns:p14="http://schemas.microsoft.com/office/powerpoint/2010/main" val="2656005411"/>
              </p:ext>
            </p:extLst>
          </p:nvPr>
        </p:nvGraphicFramePr>
        <p:xfrm>
          <a:off x="261764" y="1612144"/>
          <a:ext cx="4023691" cy="5094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9" name="Diagram 8">
            <a:extLst>
              <a:ext uri="{FF2B5EF4-FFF2-40B4-BE49-F238E27FC236}">
                <a16:creationId xmlns:a16="http://schemas.microsoft.com/office/drawing/2014/main" id="{C013C41E-E33A-49CF-9333-942A8A302EBC}"/>
              </a:ext>
            </a:extLst>
          </p:cNvPr>
          <p:cNvGraphicFramePr/>
          <p:nvPr>
            <p:extLst>
              <p:ext uri="{D42A27DB-BD31-4B8C-83A1-F6EECF244321}">
                <p14:modId xmlns:p14="http://schemas.microsoft.com/office/powerpoint/2010/main" val="1781851408"/>
              </p:ext>
            </p:extLst>
          </p:nvPr>
        </p:nvGraphicFramePr>
        <p:xfrm>
          <a:off x="2926060" y="1575286"/>
          <a:ext cx="4023691" cy="509407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0" name="Diagram 9">
            <a:extLst>
              <a:ext uri="{FF2B5EF4-FFF2-40B4-BE49-F238E27FC236}">
                <a16:creationId xmlns:a16="http://schemas.microsoft.com/office/drawing/2014/main" id="{F19BED24-407C-4644-B9BB-266B5A0E9EBA}"/>
              </a:ext>
            </a:extLst>
          </p:cNvPr>
          <p:cNvGraphicFramePr/>
          <p:nvPr>
            <p:extLst>
              <p:ext uri="{D42A27DB-BD31-4B8C-83A1-F6EECF244321}">
                <p14:modId xmlns:p14="http://schemas.microsoft.com/office/powerpoint/2010/main" val="3664624897"/>
              </p:ext>
            </p:extLst>
          </p:nvPr>
        </p:nvGraphicFramePr>
        <p:xfrm>
          <a:off x="5674348" y="1575286"/>
          <a:ext cx="4023691" cy="509407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2" name="Group 11">
            <a:extLst>
              <a:ext uri="{FF2B5EF4-FFF2-40B4-BE49-F238E27FC236}">
                <a16:creationId xmlns:a16="http://schemas.microsoft.com/office/drawing/2014/main" id="{7BA76424-CB47-4BBA-8D67-8E74C24FD877}"/>
              </a:ext>
            </a:extLst>
          </p:cNvPr>
          <p:cNvGrpSpPr/>
          <p:nvPr/>
        </p:nvGrpSpPr>
        <p:grpSpPr>
          <a:xfrm>
            <a:off x="1573917" y="1423918"/>
            <a:ext cx="1863261" cy="441508"/>
            <a:chOff x="1821" y="0"/>
            <a:chExt cx="1863261" cy="441508"/>
          </a:xfrm>
        </p:grpSpPr>
        <p:sp>
          <p:nvSpPr>
            <p:cNvPr id="13" name="Arrow: Chevron 12">
              <a:extLst>
                <a:ext uri="{FF2B5EF4-FFF2-40B4-BE49-F238E27FC236}">
                  <a16:creationId xmlns:a16="http://schemas.microsoft.com/office/drawing/2014/main" id="{843C9B33-0316-45AC-A10F-88FDD65A843F}"/>
                </a:ext>
              </a:extLst>
            </p:cNvPr>
            <p:cNvSpPr/>
            <p:nvPr/>
          </p:nvSpPr>
          <p:spPr>
            <a:xfrm>
              <a:off x="1821" y="0"/>
              <a:ext cx="1863261" cy="441508"/>
            </a:xfrm>
            <a:prstGeom prst="chevron">
              <a:avLst/>
            </a:prstGeom>
            <a:ln>
              <a:noFill/>
            </a:ln>
          </p:spPr>
          <p:style>
            <a:lnRef idx="2">
              <a:schemeClr val="accent6">
                <a:shade val="50000"/>
              </a:schemeClr>
            </a:lnRef>
            <a:fillRef idx="1">
              <a:schemeClr val="accent6"/>
            </a:fillRef>
            <a:effectRef idx="0">
              <a:schemeClr val="accent6"/>
            </a:effectRef>
            <a:fontRef idx="minor">
              <a:schemeClr val="lt1"/>
            </a:fontRef>
          </p:style>
        </p:sp>
        <p:sp>
          <p:nvSpPr>
            <p:cNvPr id="14" name="Arrow: Chevron 4">
              <a:extLst>
                <a:ext uri="{FF2B5EF4-FFF2-40B4-BE49-F238E27FC236}">
                  <a16:creationId xmlns:a16="http://schemas.microsoft.com/office/drawing/2014/main" id="{5642485D-F954-404C-BE34-A2471F2D6E03}"/>
                </a:ext>
              </a:extLst>
            </p:cNvPr>
            <p:cNvSpPr txBox="1"/>
            <p:nvPr/>
          </p:nvSpPr>
          <p:spPr>
            <a:xfrm>
              <a:off x="222575" y="0"/>
              <a:ext cx="1421753" cy="44150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Step 1</a:t>
              </a:r>
              <a:endParaRPr lang="en-US" sz="2500" kern="1200" dirty="0"/>
            </a:p>
          </p:txBody>
        </p:sp>
      </p:grpSp>
      <p:grpSp>
        <p:nvGrpSpPr>
          <p:cNvPr id="15" name="Group 14">
            <a:extLst>
              <a:ext uri="{FF2B5EF4-FFF2-40B4-BE49-F238E27FC236}">
                <a16:creationId xmlns:a16="http://schemas.microsoft.com/office/drawing/2014/main" id="{B2D61D2C-4229-496E-A734-7AB8D530A880}"/>
              </a:ext>
            </a:extLst>
          </p:cNvPr>
          <p:cNvGrpSpPr/>
          <p:nvPr/>
        </p:nvGrpSpPr>
        <p:grpSpPr>
          <a:xfrm>
            <a:off x="4133910" y="1423918"/>
            <a:ext cx="1863261" cy="441508"/>
            <a:chOff x="1821" y="0"/>
            <a:chExt cx="1863261" cy="441508"/>
          </a:xfrm>
        </p:grpSpPr>
        <p:sp>
          <p:nvSpPr>
            <p:cNvPr id="16" name="Arrow: Chevron 15">
              <a:extLst>
                <a:ext uri="{FF2B5EF4-FFF2-40B4-BE49-F238E27FC236}">
                  <a16:creationId xmlns:a16="http://schemas.microsoft.com/office/drawing/2014/main" id="{5EF963CF-665F-42CE-8578-EC1FD0E5690F}"/>
                </a:ext>
              </a:extLst>
            </p:cNvPr>
            <p:cNvSpPr/>
            <p:nvPr/>
          </p:nvSpPr>
          <p:spPr>
            <a:xfrm>
              <a:off x="1821" y="0"/>
              <a:ext cx="1863261" cy="441508"/>
            </a:xfrm>
            <a:prstGeom prst="chevron">
              <a:avLst/>
            </a:prstGeom>
            <a:ln>
              <a:noFill/>
            </a:ln>
          </p:spPr>
          <p:style>
            <a:lnRef idx="3">
              <a:schemeClr val="lt1"/>
            </a:lnRef>
            <a:fillRef idx="1">
              <a:schemeClr val="accent1"/>
            </a:fillRef>
            <a:effectRef idx="1">
              <a:schemeClr val="accent1"/>
            </a:effectRef>
            <a:fontRef idx="minor">
              <a:schemeClr val="lt1"/>
            </a:fontRef>
          </p:style>
        </p:sp>
        <p:sp>
          <p:nvSpPr>
            <p:cNvPr id="17" name="Arrow: Chevron 4">
              <a:extLst>
                <a:ext uri="{FF2B5EF4-FFF2-40B4-BE49-F238E27FC236}">
                  <a16:creationId xmlns:a16="http://schemas.microsoft.com/office/drawing/2014/main" id="{7899BF9E-420B-448D-B871-F8F9F60B36DD}"/>
                </a:ext>
              </a:extLst>
            </p:cNvPr>
            <p:cNvSpPr txBox="1"/>
            <p:nvPr/>
          </p:nvSpPr>
          <p:spPr>
            <a:xfrm>
              <a:off x="222575" y="0"/>
              <a:ext cx="1421753" cy="441508"/>
            </a:xfrm>
            <a:prstGeom prst="rect">
              <a:avLst/>
            </a:prstGeom>
            <a:ln>
              <a:noFill/>
            </a:ln>
          </p:spPr>
          <p:style>
            <a:lnRef idx="3">
              <a:schemeClr val="lt1"/>
            </a:lnRef>
            <a:fillRef idx="1">
              <a:schemeClr val="accent1"/>
            </a:fillRef>
            <a:effectRef idx="1">
              <a:schemeClr val="accent1"/>
            </a:effectRef>
            <a:fontRef idx="minor">
              <a:schemeClr val="lt1"/>
            </a:fontRef>
          </p:style>
          <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Step 2</a:t>
              </a:r>
              <a:endParaRPr lang="en-US" sz="2500" kern="1200" dirty="0"/>
            </a:p>
          </p:txBody>
        </p:sp>
      </p:grpSp>
      <p:grpSp>
        <p:nvGrpSpPr>
          <p:cNvPr id="18" name="Group 17">
            <a:extLst>
              <a:ext uri="{FF2B5EF4-FFF2-40B4-BE49-F238E27FC236}">
                <a16:creationId xmlns:a16="http://schemas.microsoft.com/office/drawing/2014/main" id="{2AE778A6-2465-4206-95CA-3D95F195A51E}"/>
              </a:ext>
            </a:extLst>
          </p:cNvPr>
          <p:cNvGrpSpPr/>
          <p:nvPr/>
        </p:nvGrpSpPr>
        <p:grpSpPr>
          <a:xfrm>
            <a:off x="6754562" y="1423918"/>
            <a:ext cx="1863261" cy="441508"/>
            <a:chOff x="1821" y="0"/>
            <a:chExt cx="1863261" cy="441508"/>
          </a:xfrm>
        </p:grpSpPr>
        <p:sp>
          <p:nvSpPr>
            <p:cNvPr id="19" name="Arrow: Chevron 18">
              <a:extLst>
                <a:ext uri="{FF2B5EF4-FFF2-40B4-BE49-F238E27FC236}">
                  <a16:creationId xmlns:a16="http://schemas.microsoft.com/office/drawing/2014/main" id="{0CE57F2E-3869-4846-8298-0A178A42CBBB}"/>
                </a:ext>
              </a:extLst>
            </p:cNvPr>
            <p:cNvSpPr/>
            <p:nvPr/>
          </p:nvSpPr>
          <p:spPr>
            <a:xfrm>
              <a:off x="1821" y="0"/>
              <a:ext cx="1863261" cy="441508"/>
            </a:xfrm>
            <a:prstGeom prst="chevron">
              <a:avLst/>
            </a:prstGeom>
            <a:ln>
              <a:noFill/>
            </a:ln>
          </p:spPr>
          <p:style>
            <a:lnRef idx="3">
              <a:schemeClr val="lt1"/>
            </a:lnRef>
            <a:fillRef idx="1">
              <a:schemeClr val="accent2"/>
            </a:fillRef>
            <a:effectRef idx="1">
              <a:schemeClr val="accent2"/>
            </a:effectRef>
            <a:fontRef idx="minor">
              <a:schemeClr val="lt1"/>
            </a:fontRef>
          </p:style>
        </p:sp>
        <p:sp>
          <p:nvSpPr>
            <p:cNvPr id="20" name="Arrow: Chevron 4">
              <a:extLst>
                <a:ext uri="{FF2B5EF4-FFF2-40B4-BE49-F238E27FC236}">
                  <a16:creationId xmlns:a16="http://schemas.microsoft.com/office/drawing/2014/main" id="{22457C4F-4EDA-4FBB-8F4C-4EEFB3E5FE9E}"/>
                </a:ext>
              </a:extLst>
            </p:cNvPr>
            <p:cNvSpPr txBox="1"/>
            <p:nvPr/>
          </p:nvSpPr>
          <p:spPr>
            <a:xfrm>
              <a:off x="222575" y="0"/>
              <a:ext cx="1421753" cy="441508"/>
            </a:xfrm>
            <a:prstGeom prst="rect">
              <a:avLst/>
            </a:prstGeom>
            <a:ln>
              <a:noFill/>
            </a:ln>
          </p:spPr>
          <p:style>
            <a:lnRef idx="3">
              <a:schemeClr val="lt1"/>
            </a:lnRef>
            <a:fillRef idx="1">
              <a:schemeClr val="accent2"/>
            </a:fillRef>
            <a:effectRef idx="1">
              <a:schemeClr val="accent2"/>
            </a:effectRef>
            <a:fontRef idx="minor">
              <a:schemeClr val="lt1"/>
            </a:fontRef>
          </p:style>
          <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Step 3</a:t>
              </a:r>
              <a:endParaRPr lang="en-US" sz="2500" kern="1200" dirty="0"/>
            </a:p>
          </p:txBody>
        </p:sp>
      </p:grpSp>
      <p:sp>
        <p:nvSpPr>
          <p:cNvPr id="21" name="Circle: Hollow 20">
            <a:extLst>
              <a:ext uri="{FF2B5EF4-FFF2-40B4-BE49-F238E27FC236}">
                <a16:creationId xmlns:a16="http://schemas.microsoft.com/office/drawing/2014/main" id="{07637C41-CC43-4E6A-AF92-F107CF664731}"/>
              </a:ext>
            </a:extLst>
          </p:cNvPr>
          <p:cNvSpPr/>
          <p:nvPr/>
        </p:nvSpPr>
        <p:spPr>
          <a:xfrm>
            <a:off x="9369026" y="2875248"/>
            <a:ext cx="2160241" cy="2088232"/>
          </a:xfrm>
          <a:prstGeom prst="donut">
            <a:avLst>
              <a:gd name="adj" fmla="val 11636"/>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1600" b="1" dirty="0">
                <a:solidFill>
                  <a:schemeClr val="accent4">
                    <a:lumMod val="75000"/>
                  </a:schemeClr>
                </a:solidFill>
              </a:rPr>
              <a:t>Decision Making</a:t>
            </a:r>
            <a:endParaRPr lang="en-US" sz="1600" b="1" dirty="0">
              <a:solidFill>
                <a:schemeClr val="accent4">
                  <a:lumMod val="75000"/>
                </a:schemeClr>
              </a:solidFill>
            </a:endParaRPr>
          </a:p>
        </p:txBody>
      </p:sp>
      <p:grpSp>
        <p:nvGrpSpPr>
          <p:cNvPr id="22" name="Group 21">
            <a:extLst>
              <a:ext uri="{FF2B5EF4-FFF2-40B4-BE49-F238E27FC236}">
                <a16:creationId xmlns:a16="http://schemas.microsoft.com/office/drawing/2014/main" id="{6A75EFFF-BCD2-4182-A15F-F3B8EC1D3938}"/>
              </a:ext>
            </a:extLst>
          </p:cNvPr>
          <p:cNvGrpSpPr/>
          <p:nvPr/>
        </p:nvGrpSpPr>
        <p:grpSpPr>
          <a:xfrm>
            <a:off x="9464565" y="1423918"/>
            <a:ext cx="1863261" cy="441508"/>
            <a:chOff x="1821" y="0"/>
            <a:chExt cx="1863261" cy="441508"/>
          </a:xfrm>
        </p:grpSpPr>
        <p:sp>
          <p:nvSpPr>
            <p:cNvPr id="23" name="Arrow: Chevron 22">
              <a:extLst>
                <a:ext uri="{FF2B5EF4-FFF2-40B4-BE49-F238E27FC236}">
                  <a16:creationId xmlns:a16="http://schemas.microsoft.com/office/drawing/2014/main" id="{A86BB828-90B8-4109-8173-7AFE10AFFF53}"/>
                </a:ext>
              </a:extLst>
            </p:cNvPr>
            <p:cNvSpPr/>
            <p:nvPr/>
          </p:nvSpPr>
          <p:spPr>
            <a:xfrm>
              <a:off x="1821" y="0"/>
              <a:ext cx="1863261" cy="441508"/>
            </a:xfrm>
            <a:prstGeom prst="chevron">
              <a:avLst>
                <a:gd name="adj" fmla="val 0"/>
              </a:avLst>
            </a:prstGeom>
            <a:ln>
              <a:noFill/>
            </a:ln>
          </p:spPr>
          <p:style>
            <a:lnRef idx="3">
              <a:schemeClr val="lt1"/>
            </a:lnRef>
            <a:fillRef idx="1">
              <a:schemeClr val="accent4"/>
            </a:fillRef>
            <a:effectRef idx="1">
              <a:schemeClr val="accent4"/>
            </a:effectRef>
            <a:fontRef idx="minor">
              <a:schemeClr val="lt1"/>
            </a:fontRef>
          </p:style>
        </p:sp>
        <p:sp>
          <p:nvSpPr>
            <p:cNvPr id="24" name="Arrow: Chevron 4">
              <a:extLst>
                <a:ext uri="{FF2B5EF4-FFF2-40B4-BE49-F238E27FC236}">
                  <a16:creationId xmlns:a16="http://schemas.microsoft.com/office/drawing/2014/main" id="{3C45FEA1-B352-45DA-8095-7FC92E6FD36E}"/>
                </a:ext>
              </a:extLst>
            </p:cNvPr>
            <p:cNvSpPr txBox="1"/>
            <p:nvPr/>
          </p:nvSpPr>
          <p:spPr>
            <a:xfrm>
              <a:off x="222575" y="0"/>
              <a:ext cx="1421753" cy="441508"/>
            </a:xfrm>
            <a:prstGeom prst="rect">
              <a:avLst/>
            </a:prstGeom>
            <a:ln>
              <a:noFill/>
            </a:ln>
          </p:spPr>
          <p:style>
            <a:lnRef idx="3">
              <a:schemeClr val="lt1"/>
            </a:lnRef>
            <a:fillRef idx="1">
              <a:schemeClr val="accent4"/>
            </a:fillRef>
            <a:effectRef idx="1">
              <a:schemeClr val="accent4"/>
            </a:effectRef>
            <a:fontRef idx="minor">
              <a:schemeClr val="lt1"/>
            </a:fontRef>
          </p:style>
          <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Step 4</a:t>
              </a:r>
              <a:endParaRPr lang="en-US" sz="2500" kern="1200" dirty="0"/>
            </a:p>
          </p:txBody>
        </p:sp>
      </p:grpSp>
    </p:spTree>
    <p:extLst>
      <p:ext uri="{BB962C8B-B14F-4D97-AF65-F5344CB8AC3E}">
        <p14:creationId xmlns:p14="http://schemas.microsoft.com/office/powerpoint/2010/main" val="224973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Box Plots for the features</a:t>
            </a:r>
          </a:p>
        </p:txBody>
      </p:sp>
      <p:grpSp>
        <p:nvGrpSpPr>
          <p:cNvPr id="9" name="Group 8">
            <a:extLst>
              <a:ext uri="{FF2B5EF4-FFF2-40B4-BE49-F238E27FC236}">
                <a16:creationId xmlns:a16="http://schemas.microsoft.com/office/drawing/2014/main" id="{C12B3CE2-1EB1-49AE-B86C-80FA1651B14C}"/>
              </a:ext>
            </a:extLst>
          </p:cNvPr>
          <p:cNvGrpSpPr/>
          <p:nvPr/>
        </p:nvGrpSpPr>
        <p:grpSpPr>
          <a:xfrm>
            <a:off x="693812" y="1340768"/>
            <a:ext cx="7773175" cy="5190513"/>
            <a:chOff x="1341884" y="1340768"/>
            <a:chExt cx="7773175" cy="5190513"/>
          </a:xfrm>
        </p:grpSpPr>
        <p:pic>
          <p:nvPicPr>
            <p:cNvPr id="1026" name="Picture 2">
              <a:extLst>
                <a:ext uri="{FF2B5EF4-FFF2-40B4-BE49-F238E27FC236}">
                  <a16:creationId xmlns:a16="http://schemas.microsoft.com/office/drawing/2014/main" id="{B5E739A4-484A-4156-A392-FB2B66D538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164"/>
            <a:stretch/>
          </p:blipFill>
          <p:spPr bwMode="auto">
            <a:xfrm>
              <a:off x="1341884" y="1340768"/>
              <a:ext cx="5184576" cy="38649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52144E1-4117-4F0A-9273-3BF138FA64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836" b="65703"/>
            <a:stretch/>
          </p:blipFill>
          <p:spPr bwMode="auto">
            <a:xfrm>
              <a:off x="1370702" y="5205719"/>
              <a:ext cx="2572544" cy="1325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79589673-D723-4C6F-85ED-453DE850E4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836" t="33443" b="32259"/>
            <a:stretch/>
          </p:blipFill>
          <p:spPr bwMode="auto">
            <a:xfrm>
              <a:off x="3969531" y="5205718"/>
              <a:ext cx="257254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44336AD8-14C3-4D26-8D23-39F942A9E9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836" t="65703"/>
            <a:stretch/>
          </p:blipFill>
          <p:spPr bwMode="auto">
            <a:xfrm>
              <a:off x="6542515" y="5181135"/>
              <a:ext cx="2572544" cy="132556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a:extLst>
              <a:ext uri="{FF2B5EF4-FFF2-40B4-BE49-F238E27FC236}">
                <a16:creationId xmlns:a16="http://schemas.microsoft.com/office/drawing/2014/main" id="{BD5FB40D-5FE9-4733-8012-FCE6482550C0}"/>
              </a:ext>
            </a:extLst>
          </p:cNvPr>
          <p:cNvSpPr/>
          <p:nvPr/>
        </p:nvSpPr>
        <p:spPr>
          <a:xfrm>
            <a:off x="5950396" y="1484784"/>
            <a:ext cx="5544617" cy="3671767"/>
          </a:xfrm>
          <a:prstGeom prst="rect">
            <a:avLst/>
          </a:prstGeom>
          <a:no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just">
              <a:lnSpc>
                <a:spcPct val="110000"/>
              </a:lnSpc>
            </a:pPr>
            <a:r>
              <a:rPr lang="en-GB" sz="1200" b="1" dirty="0">
                <a:solidFill>
                  <a:srgbClr val="0070C0"/>
                </a:solidFill>
              </a:rPr>
              <a:t>Child mortality</a:t>
            </a:r>
            <a:r>
              <a:rPr lang="en-GB" sz="1200" dirty="0">
                <a:solidFill>
                  <a:srgbClr val="0070C0"/>
                </a:solidFill>
              </a:rPr>
              <a:t> ranges between 0-145 with median 20 and there are outliers towards higher mortality.</a:t>
            </a:r>
          </a:p>
          <a:p>
            <a:pPr algn="just">
              <a:lnSpc>
                <a:spcPct val="110000"/>
              </a:lnSpc>
            </a:pPr>
            <a:r>
              <a:rPr lang="en-GB" sz="1200" b="1" dirty="0">
                <a:solidFill>
                  <a:srgbClr val="0070C0"/>
                </a:solidFill>
              </a:rPr>
              <a:t>Exports</a:t>
            </a:r>
            <a:r>
              <a:rPr lang="en-GB" sz="1200" dirty="0">
                <a:solidFill>
                  <a:srgbClr val="0070C0"/>
                </a:solidFill>
              </a:rPr>
              <a:t> ranges between 0-15000 with median 1700 and there are outliers towards higher Export values.</a:t>
            </a:r>
          </a:p>
          <a:p>
            <a:pPr algn="just">
              <a:lnSpc>
                <a:spcPct val="110000"/>
              </a:lnSpc>
            </a:pPr>
            <a:r>
              <a:rPr lang="en-GB" sz="1200" b="1" dirty="0">
                <a:solidFill>
                  <a:srgbClr val="0070C0"/>
                </a:solidFill>
              </a:rPr>
              <a:t>Health</a:t>
            </a:r>
            <a:r>
              <a:rPr lang="en-GB" sz="1200" dirty="0">
                <a:solidFill>
                  <a:srgbClr val="0070C0"/>
                </a:solidFill>
              </a:rPr>
              <a:t> ranges between 0-2100 with median 320 and there are outliers towards higher Health values.</a:t>
            </a:r>
          </a:p>
          <a:p>
            <a:pPr algn="just">
              <a:lnSpc>
                <a:spcPct val="110000"/>
              </a:lnSpc>
            </a:pPr>
            <a:r>
              <a:rPr lang="en-GB" sz="1200" b="1" dirty="0">
                <a:solidFill>
                  <a:srgbClr val="0070C0"/>
                </a:solidFill>
              </a:rPr>
              <a:t>Imports</a:t>
            </a:r>
            <a:r>
              <a:rPr lang="en-GB" sz="1200" dirty="0">
                <a:solidFill>
                  <a:srgbClr val="0070C0"/>
                </a:solidFill>
              </a:rPr>
              <a:t> ranges between 0-18000 with median 2050 and there are outliers towards higher Import values.</a:t>
            </a:r>
          </a:p>
          <a:p>
            <a:pPr algn="just">
              <a:lnSpc>
                <a:spcPct val="110000"/>
              </a:lnSpc>
            </a:pPr>
            <a:r>
              <a:rPr lang="en-GB" sz="1200" b="1" dirty="0">
                <a:solidFill>
                  <a:srgbClr val="0070C0"/>
                </a:solidFill>
              </a:rPr>
              <a:t>Income</a:t>
            </a:r>
            <a:r>
              <a:rPr lang="en-GB" sz="1200" dirty="0">
                <a:solidFill>
                  <a:srgbClr val="0070C0"/>
                </a:solidFill>
              </a:rPr>
              <a:t> value ranges between 0-50000 with median 9950 and there are outliers towards higher incomes.</a:t>
            </a:r>
          </a:p>
          <a:p>
            <a:pPr algn="just">
              <a:lnSpc>
                <a:spcPct val="110000"/>
              </a:lnSpc>
            </a:pPr>
            <a:r>
              <a:rPr lang="en-GB" sz="1200" b="1" dirty="0">
                <a:solidFill>
                  <a:srgbClr val="0070C0"/>
                </a:solidFill>
              </a:rPr>
              <a:t>Inflation</a:t>
            </a:r>
            <a:r>
              <a:rPr lang="en-GB" sz="1200" dirty="0">
                <a:solidFill>
                  <a:srgbClr val="0070C0"/>
                </a:solidFill>
              </a:rPr>
              <a:t> value ranges between -4-25 with median 5 and there are outliers towards higher values of inflation.</a:t>
            </a:r>
          </a:p>
          <a:p>
            <a:pPr algn="just">
              <a:lnSpc>
                <a:spcPct val="110000"/>
              </a:lnSpc>
            </a:pPr>
            <a:r>
              <a:rPr lang="en-GB" sz="1200" b="1" dirty="0">
                <a:solidFill>
                  <a:srgbClr val="0070C0"/>
                </a:solidFill>
              </a:rPr>
              <a:t>Life Expectancy</a:t>
            </a:r>
            <a:r>
              <a:rPr lang="en-GB" sz="1200" dirty="0">
                <a:solidFill>
                  <a:srgbClr val="0070C0"/>
                </a:solidFill>
              </a:rPr>
              <a:t> value ranges between 51-84 with median 72 and there are outliers towards lower values.</a:t>
            </a:r>
          </a:p>
          <a:p>
            <a:pPr algn="just">
              <a:lnSpc>
                <a:spcPct val="110000"/>
              </a:lnSpc>
            </a:pPr>
            <a:r>
              <a:rPr lang="en-GB" sz="1200" b="1" dirty="0">
                <a:solidFill>
                  <a:srgbClr val="0070C0"/>
                </a:solidFill>
              </a:rPr>
              <a:t>Total Fertility</a:t>
            </a:r>
            <a:r>
              <a:rPr lang="en-GB" sz="1200" dirty="0">
                <a:solidFill>
                  <a:srgbClr val="0070C0"/>
                </a:solidFill>
              </a:rPr>
              <a:t> value ranges between 1-6.5 with median 2.4 and there are outliers towards higher values.</a:t>
            </a:r>
          </a:p>
          <a:p>
            <a:pPr algn="just">
              <a:lnSpc>
                <a:spcPct val="110000"/>
              </a:lnSpc>
            </a:pPr>
            <a:r>
              <a:rPr lang="en-GB" sz="1200" b="1" dirty="0">
                <a:solidFill>
                  <a:srgbClr val="0070C0"/>
                </a:solidFill>
              </a:rPr>
              <a:t>GDPP</a:t>
            </a:r>
            <a:r>
              <a:rPr lang="en-GB" sz="1200" dirty="0">
                <a:solidFill>
                  <a:srgbClr val="0070C0"/>
                </a:solidFill>
              </a:rPr>
              <a:t> value ranges between 0-30000 with median 5000 and there are outliers towards higher GDPP values.</a:t>
            </a:r>
          </a:p>
        </p:txBody>
      </p:sp>
    </p:spTree>
    <p:extLst>
      <p:ext uri="{BB962C8B-B14F-4D97-AF65-F5344CB8AC3E}">
        <p14:creationId xmlns:p14="http://schemas.microsoft.com/office/powerpoint/2010/main" val="4634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normAutofit/>
          </a:bodyPr>
          <a:lstStyle/>
          <a:p>
            <a:r>
              <a:rPr lang="en-US" sz="3800" dirty="0">
                <a:solidFill>
                  <a:schemeClr val="accent5">
                    <a:lumMod val="75000"/>
                  </a:schemeClr>
                </a:solidFill>
                <a:latin typeface="Ubuntu" panose="020B0504030602030204" pitchFamily="34" charset="0"/>
              </a:rPr>
              <a:t>TOP 10 Developed countries - EDA</a:t>
            </a:r>
          </a:p>
        </p:txBody>
      </p:sp>
      <p:pic>
        <p:nvPicPr>
          <p:cNvPr id="1028" name="Picture 4">
            <a:extLst>
              <a:ext uri="{FF2B5EF4-FFF2-40B4-BE49-F238E27FC236}">
                <a16:creationId xmlns:a16="http://schemas.microsoft.com/office/drawing/2014/main" id="{CA9D09FC-C38E-4D33-AB9E-36AB4415D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28" y="1268760"/>
            <a:ext cx="10153128" cy="551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92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normAutofit/>
          </a:bodyPr>
          <a:lstStyle/>
          <a:p>
            <a:r>
              <a:rPr lang="en-US" sz="3800" dirty="0">
                <a:solidFill>
                  <a:schemeClr val="accent5">
                    <a:lumMod val="75000"/>
                  </a:schemeClr>
                </a:solidFill>
                <a:latin typeface="Ubuntu" panose="020B0504030602030204" pitchFamily="34" charset="0"/>
              </a:rPr>
              <a:t>TOP 10 under Developed countries - EDA</a:t>
            </a:r>
          </a:p>
        </p:txBody>
      </p:sp>
      <p:pic>
        <p:nvPicPr>
          <p:cNvPr id="2050" name="Picture 2">
            <a:extLst>
              <a:ext uri="{FF2B5EF4-FFF2-40B4-BE49-F238E27FC236}">
                <a16:creationId xmlns:a16="http://schemas.microsoft.com/office/drawing/2014/main" id="{039B4E0A-0C1E-44AF-B86F-31F9B0FDC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9" y="1239162"/>
            <a:ext cx="10412343" cy="54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Correlation heatmap</a:t>
            </a:r>
          </a:p>
        </p:txBody>
      </p:sp>
      <p:sp>
        <p:nvSpPr>
          <p:cNvPr id="13" name="Rectangle 12">
            <a:extLst>
              <a:ext uri="{FF2B5EF4-FFF2-40B4-BE49-F238E27FC236}">
                <a16:creationId xmlns:a16="http://schemas.microsoft.com/office/drawing/2014/main" id="{BD5FB40D-5FE9-4733-8012-FCE6482550C0}"/>
              </a:ext>
            </a:extLst>
          </p:cNvPr>
          <p:cNvSpPr/>
          <p:nvPr/>
        </p:nvSpPr>
        <p:spPr>
          <a:xfrm>
            <a:off x="7534572" y="1844824"/>
            <a:ext cx="4072988" cy="384308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en-GB" sz="1400" b="1" dirty="0">
                <a:solidFill>
                  <a:srgbClr val="0070C0"/>
                </a:solidFill>
              </a:rPr>
              <a:t>Life expectancy</a:t>
            </a:r>
            <a:r>
              <a:rPr lang="en-GB" sz="1400" dirty="0">
                <a:solidFill>
                  <a:srgbClr val="0070C0"/>
                </a:solidFill>
              </a:rPr>
              <a:t> and </a:t>
            </a:r>
            <a:r>
              <a:rPr lang="en-GB" sz="1400" b="1" dirty="0">
                <a:solidFill>
                  <a:srgbClr val="0070C0"/>
                </a:solidFill>
              </a:rPr>
              <a:t>child mortality</a:t>
            </a:r>
            <a:r>
              <a:rPr lang="en-GB" sz="1400" dirty="0">
                <a:solidFill>
                  <a:srgbClr val="0070C0"/>
                </a:solidFill>
              </a:rPr>
              <a:t> are highly negatively correlated.</a:t>
            </a:r>
          </a:p>
          <a:p>
            <a:endParaRPr lang="en-GB" sz="1400" dirty="0">
              <a:solidFill>
                <a:srgbClr val="0070C0"/>
              </a:solidFill>
            </a:endParaRPr>
          </a:p>
          <a:p>
            <a:r>
              <a:rPr lang="en-GB" sz="1400" b="1" dirty="0">
                <a:solidFill>
                  <a:srgbClr val="0070C0"/>
                </a:solidFill>
              </a:rPr>
              <a:t>Total fertility</a:t>
            </a:r>
            <a:r>
              <a:rPr lang="en-GB" sz="1400" dirty="0">
                <a:solidFill>
                  <a:srgbClr val="0070C0"/>
                </a:solidFill>
              </a:rPr>
              <a:t> and </a:t>
            </a:r>
            <a:r>
              <a:rPr lang="en-GB" sz="1400" b="1" dirty="0">
                <a:solidFill>
                  <a:srgbClr val="0070C0"/>
                </a:solidFill>
              </a:rPr>
              <a:t>child mortality</a:t>
            </a:r>
            <a:r>
              <a:rPr lang="en-GB" sz="1400" dirty="0">
                <a:solidFill>
                  <a:srgbClr val="0070C0"/>
                </a:solidFill>
              </a:rPr>
              <a:t> are highly positively correlated.</a:t>
            </a:r>
          </a:p>
          <a:p>
            <a:pPr>
              <a:buFont typeface="Arial" panose="020B0604020202020204" pitchFamily="34" charset="0"/>
              <a:buChar char="•"/>
            </a:pPr>
            <a:endParaRPr lang="en-GB" sz="1400" b="1" dirty="0">
              <a:solidFill>
                <a:srgbClr val="0070C0"/>
              </a:solidFill>
            </a:endParaRPr>
          </a:p>
          <a:p>
            <a:r>
              <a:rPr lang="en-GB" sz="1400" b="1" dirty="0">
                <a:solidFill>
                  <a:srgbClr val="0070C0"/>
                </a:solidFill>
              </a:rPr>
              <a:t>Life expectancy</a:t>
            </a:r>
            <a:r>
              <a:rPr lang="en-GB" sz="1400" dirty="0">
                <a:solidFill>
                  <a:srgbClr val="0070C0"/>
                </a:solidFill>
              </a:rPr>
              <a:t> and </a:t>
            </a:r>
            <a:r>
              <a:rPr lang="en-GB" sz="1400" b="1" dirty="0">
                <a:solidFill>
                  <a:srgbClr val="0070C0"/>
                </a:solidFill>
              </a:rPr>
              <a:t>total fertility</a:t>
            </a:r>
            <a:r>
              <a:rPr lang="en-GB" sz="1400" dirty="0">
                <a:solidFill>
                  <a:srgbClr val="0070C0"/>
                </a:solidFill>
              </a:rPr>
              <a:t> are negatively correlated.</a:t>
            </a:r>
          </a:p>
          <a:p>
            <a:endParaRPr lang="en-GB" sz="1400" b="1" dirty="0">
              <a:solidFill>
                <a:srgbClr val="0070C0"/>
              </a:solidFill>
            </a:endParaRPr>
          </a:p>
          <a:p>
            <a:r>
              <a:rPr lang="en-GB" sz="1400" b="1" dirty="0">
                <a:solidFill>
                  <a:srgbClr val="0070C0"/>
                </a:solidFill>
              </a:rPr>
              <a:t>Imports</a:t>
            </a:r>
            <a:r>
              <a:rPr lang="en-GB" sz="1400" dirty="0">
                <a:solidFill>
                  <a:srgbClr val="0070C0"/>
                </a:solidFill>
              </a:rPr>
              <a:t> and </a:t>
            </a:r>
            <a:r>
              <a:rPr lang="en-GB" sz="1400" b="1" dirty="0">
                <a:solidFill>
                  <a:srgbClr val="0070C0"/>
                </a:solidFill>
              </a:rPr>
              <a:t>exports</a:t>
            </a:r>
            <a:r>
              <a:rPr lang="en-GB" sz="1400" dirty="0">
                <a:solidFill>
                  <a:srgbClr val="0070C0"/>
                </a:solidFill>
              </a:rPr>
              <a:t> are positively correlated.</a:t>
            </a:r>
          </a:p>
          <a:p>
            <a:endParaRPr lang="en-GB" sz="1400" dirty="0">
              <a:solidFill>
                <a:srgbClr val="0070C0"/>
              </a:solidFill>
            </a:endParaRPr>
          </a:p>
          <a:p>
            <a:r>
              <a:rPr lang="en-GB" sz="1400" b="1" dirty="0">
                <a:solidFill>
                  <a:srgbClr val="0070C0"/>
                </a:solidFill>
              </a:rPr>
              <a:t>Income</a:t>
            </a:r>
            <a:r>
              <a:rPr lang="en-GB" sz="1400" dirty="0">
                <a:solidFill>
                  <a:srgbClr val="0070C0"/>
                </a:solidFill>
              </a:rPr>
              <a:t> and </a:t>
            </a:r>
            <a:r>
              <a:rPr lang="en-GB" sz="1400" b="1" dirty="0">
                <a:solidFill>
                  <a:srgbClr val="0070C0"/>
                </a:solidFill>
              </a:rPr>
              <a:t>exports</a:t>
            </a:r>
            <a:r>
              <a:rPr lang="en-GB" sz="1400" dirty="0">
                <a:solidFill>
                  <a:srgbClr val="0070C0"/>
                </a:solidFill>
              </a:rPr>
              <a:t> are highly positively correlated.</a:t>
            </a:r>
          </a:p>
          <a:p>
            <a:pPr>
              <a:buFont typeface="Arial" panose="020B0604020202020204" pitchFamily="34" charset="0"/>
              <a:buChar char="•"/>
            </a:pPr>
            <a:endParaRPr lang="en-GB" sz="1400" b="1" dirty="0">
              <a:solidFill>
                <a:srgbClr val="0070C0"/>
              </a:solidFill>
            </a:endParaRPr>
          </a:p>
          <a:p>
            <a:r>
              <a:rPr lang="en-GB" sz="1400" b="1" dirty="0">
                <a:solidFill>
                  <a:srgbClr val="0070C0"/>
                </a:solidFill>
              </a:rPr>
              <a:t>GDPP</a:t>
            </a:r>
            <a:r>
              <a:rPr lang="en-GB" sz="1400" dirty="0">
                <a:solidFill>
                  <a:srgbClr val="0070C0"/>
                </a:solidFill>
              </a:rPr>
              <a:t> is highly positively correlated with </a:t>
            </a:r>
            <a:r>
              <a:rPr lang="en-GB" sz="1400" b="1" dirty="0">
                <a:solidFill>
                  <a:srgbClr val="0070C0"/>
                </a:solidFill>
              </a:rPr>
              <a:t>Income, Imports, Health and Exports</a:t>
            </a:r>
            <a:endParaRPr lang="en-GB" sz="1400" dirty="0">
              <a:solidFill>
                <a:srgbClr val="0070C0"/>
              </a:solidFill>
            </a:endParaRPr>
          </a:p>
        </p:txBody>
      </p:sp>
      <p:pic>
        <p:nvPicPr>
          <p:cNvPr id="2050" name="Picture 2">
            <a:extLst>
              <a:ext uri="{FF2B5EF4-FFF2-40B4-BE49-F238E27FC236}">
                <a16:creationId xmlns:a16="http://schemas.microsoft.com/office/drawing/2014/main" id="{40B23F46-07F0-4D8B-AEC8-988361B73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90" y="1600200"/>
            <a:ext cx="6696934"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89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K-Means Clustering </a:t>
            </a:r>
            <a:r>
              <a:rPr lang="en-US" sz="2400" dirty="0">
                <a:solidFill>
                  <a:schemeClr val="accent5">
                    <a:lumMod val="75000"/>
                  </a:schemeClr>
                </a:solidFill>
                <a:latin typeface="Ubuntu" panose="020B0504030602030204" pitchFamily="34" charset="0"/>
              </a:rPr>
              <a:t>(1/4)…</a:t>
            </a:r>
            <a:endParaRPr lang="en-US" dirty="0">
              <a:solidFill>
                <a:schemeClr val="accent5">
                  <a:lumMod val="75000"/>
                </a:schemeClr>
              </a:solidFill>
              <a:latin typeface="Ubuntu" panose="020B0504030602030204" pitchFamily="34" charset="0"/>
            </a:endParaRPr>
          </a:p>
        </p:txBody>
      </p:sp>
      <p:sp>
        <p:nvSpPr>
          <p:cNvPr id="13" name="Rectangle 12">
            <a:extLst>
              <a:ext uri="{FF2B5EF4-FFF2-40B4-BE49-F238E27FC236}">
                <a16:creationId xmlns:a16="http://schemas.microsoft.com/office/drawing/2014/main" id="{BD5FB40D-5FE9-4733-8012-FCE6482550C0}"/>
              </a:ext>
            </a:extLst>
          </p:cNvPr>
          <p:cNvSpPr/>
          <p:nvPr/>
        </p:nvSpPr>
        <p:spPr>
          <a:xfrm>
            <a:off x="722627" y="5288796"/>
            <a:ext cx="10772383" cy="66048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solidFill>
                  <a:srgbClr val="0070C0"/>
                </a:solidFill>
              </a:rPr>
              <a:t>Both Elbow curve and Silhouette Score shows that number of clusters (k) = 3 is apt number for the clusters.</a:t>
            </a:r>
          </a:p>
        </p:txBody>
      </p:sp>
      <p:sp>
        <p:nvSpPr>
          <p:cNvPr id="6" name="TextBox 5">
            <a:extLst>
              <a:ext uri="{FF2B5EF4-FFF2-40B4-BE49-F238E27FC236}">
                <a16:creationId xmlns:a16="http://schemas.microsoft.com/office/drawing/2014/main" id="{92C75F77-743E-47BD-A843-369E855AF2D9}"/>
              </a:ext>
            </a:extLst>
          </p:cNvPr>
          <p:cNvSpPr txBox="1"/>
          <p:nvPr/>
        </p:nvSpPr>
        <p:spPr>
          <a:xfrm>
            <a:off x="722626" y="1569204"/>
            <a:ext cx="5147665" cy="369332"/>
          </a:xfrm>
          <a:prstGeom prst="rect">
            <a:avLst/>
          </a:prstGeom>
          <a:noFill/>
          <a:ln>
            <a:noFill/>
          </a:ln>
        </p:spPr>
        <p:txBody>
          <a:bodyPr wrap="square">
            <a:spAutoFit/>
          </a:bodyPr>
          <a:lstStyle/>
          <a:p>
            <a:pPr algn="ctr"/>
            <a:r>
              <a:rPr lang="en-US" b="1" dirty="0">
                <a:solidFill>
                  <a:schemeClr val="accent5">
                    <a:lumMod val="75000"/>
                  </a:schemeClr>
                </a:solidFill>
              </a:rPr>
              <a:t>Elbow-curve / Sum of Squared Distance</a:t>
            </a:r>
          </a:p>
        </p:txBody>
      </p:sp>
      <p:pic>
        <p:nvPicPr>
          <p:cNvPr id="3076" name="Picture 4">
            <a:extLst>
              <a:ext uri="{FF2B5EF4-FFF2-40B4-BE49-F238E27FC236}">
                <a16:creationId xmlns:a16="http://schemas.microsoft.com/office/drawing/2014/main" id="{D23AA1A1-DBDC-4DAC-A3D1-8E17DEA8D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6" y="2144906"/>
            <a:ext cx="5147665" cy="27962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D03E885-C8E1-4E6F-864E-56FAD6978DFF}"/>
              </a:ext>
            </a:extLst>
          </p:cNvPr>
          <p:cNvSpPr txBox="1"/>
          <p:nvPr/>
        </p:nvSpPr>
        <p:spPr>
          <a:xfrm>
            <a:off x="6094412" y="1569204"/>
            <a:ext cx="5212405" cy="369332"/>
          </a:xfrm>
          <a:prstGeom prst="rect">
            <a:avLst/>
          </a:prstGeom>
          <a:noFill/>
          <a:ln>
            <a:noFill/>
          </a:ln>
        </p:spPr>
        <p:txBody>
          <a:bodyPr wrap="square">
            <a:spAutoFit/>
          </a:bodyPr>
          <a:lstStyle/>
          <a:p>
            <a:pPr algn="ctr"/>
            <a:r>
              <a:rPr lang="en-US" b="1" dirty="0">
                <a:solidFill>
                  <a:schemeClr val="accent5">
                    <a:lumMod val="75000"/>
                  </a:schemeClr>
                </a:solidFill>
              </a:rPr>
              <a:t>Silhouette Score</a:t>
            </a:r>
          </a:p>
        </p:txBody>
      </p:sp>
      <p:pic>
        <p:nvPicPr>
          <p:cNvPr id="3078" name="Picture 6">
            <a:extLst>
              <a:ext uri="{FF2B5EF4-FFF2-40B4-BE49-F238E27FC236}">
                <a16:creationId xmlns:a16="http://schemas.microsoft.com/office/drawing/2014/main" id="{79E845A2-A90F-4866-AA97-CADD14283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785" y="2144906"/>
            <a:ext cx="5190032" cy="27962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6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629" y="274638"/>
            <a:ext cx="10772383" cy="1325562"/>
          </a:xfrm>
        </p:spPr>
        <p:txBody>
          <a:bodyPr anchor="ctr"/>
          <a:lstStyle/>
          <a:p>
            <a:r>
              <a:rPr lang="en-US" dirty="0">
                <a:solidFill>
                  <a:schemeClr val="accent5">
                    <a:lumMod val="75000"/>
                  </a:schemeClr>
                </a:solidFill>
                <a:latin typeface="Ubuntu" panose="020B0504030602030204" pitchFamily="34" charset="0"/>
              </a:rPr>
              <a:t>K-Means Clustering</a:t>
            </a:r>
            <a:r>
              <a:rPr kumimoji="0" lang="en-US" sz="40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 </a:t>
            </a:r>
            <a:r>
              <a:rPr kumimoji="0" lang="en-US" sz="2400" b="0" i="0" u="none" strike="noStrike" kern="1200" cap="all" spc="0" normalizeH="0" baseline="0" noProof="0" dirty="0">
                <a:ln>
                  <a:noFill/>
                </a:ln>
                <a:solidFill>
                  <a:srgbClr val="4472C4">
                    <a:lumMod val="75000"/>
                  </a:srgbClr>
                </a:solidFill>
                <a:effectLst/>
                <a:uLnTx/>
                <a:uFillTx/>
                <a:latin typeface="Ubuntu" panose="020B0504030602030204" pitchFamily="34" charset="0"/>
                <a:ea typeface="+mj-ea"/>
                <a:cs typeface="+mj-cs"/>
              </a:rPr>
              <a:t>(2/4)…</a:t>
            </a:r>
            <a:endParaRPr lang="en-US" dirty="0">
              <a:solidFill>
                <a:schemeClr val="accent5">
                  <a:lumMod val="75000"/>
                </a:schemeClr>
              </a:solidFill>
              <a:latin typeface="Ubuntu" panose="020B0504030602030204" pitchFamily="34" charset="0"/>
            </a:endParaRPr>
          </a:p>
        </p:txBody>
      </p:sp>
      <p:sp>
        <p:nvSpPr>
          <p:cNvPr id="13" name="Rectangle 12">
            <a:extLst>
              <a:ext uri="{FF2B5EF4-FFF2-40B4-BE49-F238E27FC236}">
                <a16:creationId xmlns:a16="http://schemas.microsoft.com/office/drawing/2014/main" id="{BD5FB40D-5FE9-4733-8012-FCE6482550C0}"/>
              </a:ext>
            </a:extLst>
          </p:cNvPr>
          <p:cNvSpPr/>
          <p:nvPr/>
        </p:nvSpPr>
        <p:spPr>
          <a:xfrm>
            <a:off x="1197868" y="4437112"/>
            <a:ext cx="3024336" cy="1872208"/>
          </a:xfrm>
          <a:prstGeom prst="rect">
            <a:avLst/>
          </a:prstGeom>
          <a:noFill/>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1400" dirty="0">
                <a:solidFill>
                  <a:srgbClr val="0070C0"/>
                </a:solidFill>
              </a:rPr>
              <a:t>Cluster 0 is distributed in low GDPP and high child mortality.</a:t>
            </a:r>
          </a:p>
          <a:p>
            <a:pPr algn="just"/>
            <a:endParaRPr lang="en-GB" sz="1400" dirty="0">
              <a:solidFill>
                <a:srgbClr val="0070C0"/>
              </a:solidFill>
            </a:endParaRPr>
          </a:p>
          <a:p>
            <a:pPr algn="just"/>
            <a:r>
              <a:rPr lang="en-GB" sz="1400" dirty="0">
                <a:solidFill>
                  <a:srgbClr val="0070C0"/>
                </a:solidFill>
              </a:rPr>
              <a:t>Cluster 1 is distributed in low GDPP and low child mortality.</a:t>
            </a:r>
          </a:p>
          <a:p>
            <a:pPr algn="just"/>
            <a:endParaRPr lang="en-GB" sz="1400" dirty="0">
              <a:solidFill>
                <a:srgbClr val="0070C0"/>
              </a:solidFill>
            </a:endParaRPr>
          </a:p>
          <a:p>
            <a:pPr algn="just"/>
            <a:r>
              <a:rPr lang="en-GB" sz="1400" dirty="0">
                <a:solidFill>
                  <a:srgbClr val="0070C0"/>
                </a:solidFill>
              </a:rPr>
              <a:t>Cluster 2 is distributed in high GDPP and low child mortality.</a:t>
            </a:r>
          </a:p>
        </p:txBody>
      </p:sp>
      <p:pic>
        <p:nvPicPr>
          <p:cNvPr id="4098" name="Picture 2">
            <a:extLst>
              <a:ext uri="{FF2B5EF4-FFF2-40B4-BE49-F238E27FC236}">
                <a16:creationId xmlns:a16="http://schemas.microsoft.com/office/drawing/2014/main" id="{BF8CDE03-CE9B-49DD-8FE7-B3DF065E0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7" y="1412776"/>
            <a:ext cx="10772383" cy="28119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F6B2B00-F628-4BA2-A100-E35D0A74EABB}"/>
              </a:ext>
            </a:extLst>
          </p:cNvPr>
          <p:cNvSpPr/>
          <p:nvPr/>
        </p:nvSpPr>
        <p:spPr>
          <a:xfrm>
            <a:off x="4798268" y="4437112"/>
            <a:ext cx="3024336" cy="1872208"/>
          </a:xfrm>
          <a:prstGeom prst="rect">
            <a:avLst/>
          </a:prstGeom>
          <a:noFill/>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1400" dirty="0">
                <a:solidFill>
                  <a:srgbClr val="0070C0"/>
                </a:solidFill>
              </a:rPr>
              <a:t>Cluster 0 is distributed in low income and high child mortality.</a:t>
            </a:r>
          </a:p>
          <a:p>
            <a:pPr algn="just"/>
            <a:endParaRPr lang="en-GB" sz="1400" dirty="0">
              <a:solidFill>
                <a:srgbClr val="0070C0"/>
              </a:solidFill>
            </a:endParaRPr>
          </a:p>
          <a:p>
            <a:pPr algn="just"/>
            <a:r>
              <a:rPr lang="en-GB" sz="1400" dirty="0">
                <a:solidFill>
                  <a:srgbClr val="0070C0"/>
                </a:solidFill>
              </a:rPr>
              <a:t>Cluster 1 is distributed in low income and low child mortality.</a:t>
            </a:r>
          </a:p>
          <a:p>
            <a:pPr algn="just"/>
            <a:endParaRPr lang="en-GB" sz="1400" dirty="0">
              <a:solidFill>
                <a:srgbClr val="0070C0"/>
              </a:solidFill>
            </a:endParaRPr>
          </a:p>
          <a:p>
            <a:pPr algn="just"/>
            <a:r>
              <a:rPr lang="en-GB" sz="1400" dirty="0">
                <a:solidFill>
                  <a:srgbClr val="0070C0"/>
                </a:solidFill>
              </a:rPr>
              <a:t>Cluster 2 is distributed in high income and low child mortality.</a:t>
            </a:r>
          </a:p>
        </p:txBody>
      </p:sp>
      <p:sp>
        <p:nvSpPr>
          <p:cNvPr id="12" name="Rectangle 11">
            <a:extLst>
              <a:ext uri="{FF2B5EF4-FFF2-40B4-BE49-F238E27FC236}">
                <a16:creationId xmlns:a16="http://schemas.microsoft.com/office/drawing/2014/main" id="{90870AA8-BCF6-4978-B9CD-3E719437E1ED}"/>
              </a:ext>
            </a:extLst>
          </p:cNvPr>
          <p:cNvSpPr/>
          <p:nvPr/>
        </p:nvSpPr>
        <p:spPr>
          <a:xfrm>
            <a:off x="8398668" y="4437112"/>
            <a:ext cx="3024336" cy="1872208"/>
          </a:xfrm>
          <a:prstGeom prst="rect">
            <a:avLst/>
          </a:prstGeom>
          <a:noFill/>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1400" dirty="0">
                <a:solidFill>
                  <a:srgbClr val="0070C0"/>
                </a:solidFill>
              </a:rPr>
              <a:t>Cluster 0 is distributed in low income and low GDPP.</a:t>
            </a:r>
          </a:p>
          <a:p>
            <a:pPr algn="just"/>
            <a:endParaRPr lang="en-GB" sz="1400" dirty="0">
              <a:solidFill>
                <a:srgbClr val="0070C0"/>
              </a:solidFill>
            </a:endParaRPr>
          </a:p>
          <a:p>
            <a:pPr algn="just"/>
            <a:r>
              <a:rPr lang="en-GB" sz="1400" dirty="0">
                <a:solidFill>
                  <a:srgbClr val="0070C0"/>
                </a:solidFill>
              </a:rPr>
              <a:t>Cluster 1 is distributed in average income and average GDPP.</a:t>
            </a:r>
          </a:p>
          <a:p>
            <a:pPr algn="just"/>
            <a:endParaRPr lang="en-GB" sz="1400" dirty="0">
              <a:solidFill>
                <a:srgbClr val="0070C0"/>
              </a:solidFill>
            </a:endParaRPr>
          </a:p>
          <a:p>
            <a:pPr algn="just"/>
            <a:r>
              <a:rPr lang="en-GB" sz="1400" dirty="0">
                <a:solidFill>
                  <a:srgbClr val="0070C0"/>
                </a:solidFill>
              </a:rPr>
              <a:t>Cluster 2 is distributed in high income and high GDPP.</a:t>
            </a:r>
          </a:p>
        </p:txBody>
      </p:sp>
    </p:spTree>
    <p:extLst>
      <p:ext uri="{BB962C8B-B14F-4D97-AF65-F5344CB8AC3E}">
        <p14:creationId xmlns:p14="http://schemas.microsoft.com/office/powerpoint/2010/main" val="274736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564</TotalTime>
  <Words>1267</Words>
  <Application>Microsoft Office PowerPoint</Application>
  <PresentationFormat>Custom</PresentationFormat>
  <Paragraphs>338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Century Gothic (Body)</vt:lpstr>
      <vt:lpstr>Ubuntu</vt:lpstr>
      <vt:lpstr>World country report presentation</vt:lpstr>
      <vt:lpstr>HELP International – NGO Fighting Poverty</vt:lpstr>
      <vt:lpstr>Problem statement.</vt:lpstr>
      <vt:lpstr>analysis approach</vt:lpstr>
      <vt:lpstr>Box Plots for the features</vt:lpstr>
      <vt:lpstr>TOP 10 Developed countries - EDA</vt:lpstr>
      <vt:lpstr>TOP 10 under Developed countries - EDA</vt:lpstr>
      <vt:lpstr>Correlation heatmap</vt:lpstr>
      <vt:lpstr>K-Means Clustering (1/4)…</vt:lpstr>
      <vt:lpstr>K-Means Clustering (2/4)…</vt:lpstr>
      <vt:lpstr>K-Means Clustering (3/4)…</vt:lpstr>
      <vt:lpstr>K-Means Clustering (4/4)</vt:lpstr>
      <vt:lpstr>Hierarchical Clustering (1/4)…</vt:lpstr>
      <vt:lpstr>Hierarchical Clustering (2/4)…</vt:lpstr>
      <vt:lpstr>Hierarchical Clustering (3/4)…</vt:lpstr>
      <vt:lpstr>Hierarchical Clustering (4/4)</vt:lpstr>
      <vt:lpstr>countries in the direst need of aid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International – NGO Fighting Poverty</dc:title>
  <dc:creator>Jithin Prakash</dc:creator>
  <cp:lastModifiedBy>Jithin Prakash</cp:lastModifiedBy>
  <cp:revision>35</cp:revision>
  <dcterms:created xsi:type="dcterms:W3CDTF">2020-11-08T18:12:43Z</dcterms:created>
  <dcterms:modified xsi:type="dcterms:W3CDTF">2020-11-09T10:47:07Z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