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notesMasterIdLst>
    <p:notesMasterId r:id="rId23"/>
  </p:notesMasterIdLst>
  <p:handoutMasterIdLst>
    <p:handoutMasterId r:id="rId24"/>
  </p:handoutMasterIdLst>
  <p:sldIdLst>
    <p:sldId id="256" r:id="rId2"/>
    <p:sldId id="338" r:id="rId3"/>
    <p:sldId id="337" r:id="rId4"/>
    <p:sldId id="258" r:id="rId5"/>
    <p:sldId id="341" r:id="rId6"/>
    <p:sldId id="342" r:id="rId7"/>
    <p:sldId id="345" r:id="rId8"/>
    <p:sldId id="347" r:id="rId9"/>
    <p:sldId id="348" r:id="rId10"/>
    <p:sldId id="349" r:id="rId11"/>
    <p:sldId id="350" r:id="rId12"/>
    <p:sldId id="351" r:id="rId13"/>
    <p:sldId id="352" r:id="rId14"/>
    <p:sldId id="355" r:id="rId15"/>
    <p:sldId id="356" r:id="rId16"/>
    <p:sldId id="357" r:id="rId17"/>
    <p:sldId id="358" r:id="rId18"/>
    <p:sldId id="360" r:id="rId19"/>
    <p:sldId id="361" r:id="rId20"/>
    <p:sldId id="353" r:id="rId21"/>
    <p:sldId id="3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143" userDrawn="1">
          <p15:clr>
            <a:srgbClr val="A4A3A4"/>
          </p15:clr>
        </p15:guide>
        <p15:guide id="3" pos="751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3204" autoAdjust="0"/>
  </p:normalViewPr>
  <p:slideViewPr>
    <p:cSldViewPr snapToGrid="0">
      <p:cViewPr varScale="1">
        <p:scale>
          <a:sx n="66" d="100"/>
          <a:sy n="66" d="100"/>
        </p:scale>
        <p:origin x="1157" y="48"/>
      </p:cViewPr>
      <p:guideLst>
        <p:guide orient="horz" pos="255"/>
        <p:guide pos="143"/>
        <p:guide pos="7514"/>
      </p:guideLst>
    </p:cSldViewPr>
  </p:slideViewPr>
  <p:notesTextViewPr>
    <p:cViewPr>
      <p:scale>
        <a:sx n="1" d="1"/>
        <a:sy n="1" d="1"/>
      </p:scale>
      <p:origin x="0" y="0"/>
    </p:cViewPr>
  </p:notesTextViewPr>
  <p:notesViewPr>
    <p:cSldViewPr snapToGrid="0" showGuides="1">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AD8A55-D64A-4A8C-90A8-909E88D335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317D25-C9B8-40DE-8D59-337AA2A07E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F2879-E802-4CA7-BD3D-8111EE1E6102}" type="datetimeFigureOut">
              <a:rPr lang="en-US" smtClean="0"/>
              <a:t>8/31/2020</a:t>
            </a:fld>
            <a:endParaRPr lang="en-US" dirty="0"/>
          </a:p>
        </p:txBody>
      </p:sp>
      <p:sp>
        <p:nvSpPr>
          <p:cNvPr id="4" name="Footer Placeholder 3">
            <a:extLst>
              <a:ext uri="{FF2B5EF4-FFF2-40B4-BE49-F238E27FC236}">
                <a16:creationId xmlns:a16="http://schemas.microsoft.com/office/drawing/2014/main" id="{FCC87EC2-696F-4981-B0F7-8D0BEAE7C2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652689-4592-47E7-AC6F-532CE7A38E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68CE7-903E-4B89-B784-5B29AB52CF5C}" type="slidenum">
              <a:rPr lang="en-US" smtClean="0"/>
              <a:t>‹#›</a:t>
            </a:fld>
            <a:endParaRPr lang="en-US" dirty="0"/>
          </a:p>
        </p:txBody>
      </p:sp>
    </p:spTree>
    <p:extLst>
      <p:ext uri="{BB962C8B-B14F-4D97-AF65-F5344CB8AC3E}">
        <p14:creationId xmlns:p14="http://schemas.microsoft.com/office/powerpoint/2010/main" val="2303395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9B81D-5782-45FA-9749-3B5A8C66B40B}" type="datetimeFigureOut">
              <a:rPr lang="en-US" smtClean="0"/>
              <a:t>8/31/2020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2DB1-42C7-44E5-A969-6FF12DE29F84}" type="slidenum">
              <a:rPr lang="en-US" smtClean="0"/>
              <a:t>‹#›</a:t>
            </a:fld>
            <a:endParaRPr lang="en-US" dirty="0"/>
          </a:p>
        </p:txBody>
      </p:sp>
    </p:spTree>
    <p:extLst>
      <p:ext uri="{BB962C8B-B14F-4D97-AF65-F5344CB8AC3E}">
        <p14:creationId xmlns:p14="http://schemas.microsoft.com/office/powerpoint/2010/main" val="400239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Ubuntu" panose="020B0504030602030204" pitchFamily="34" charset="0"/>
              </a:rPr>
              <a:t>Data is imbalanced.</a:t>
            </a:r>
            <a:endParaRPr lang="en-US" dirty="0">
              <a:latin typeface="Ubuntu" panose="020B0504030602030204" pitchFamily="34" charset="0"/>
            </a:endParaRPr>
          </a:p>
        </p:txBody>
      </p:sp>
      <p:sp>
        <p:nvSpPr>
          <p:cNvPr id="4" name="Slide Number Placeholder 3"/>
          <p:cNvSpPr>
            <a:spLocks noGrp="1"/>
          </p:cNvSpPr>
          <p:nvPr>
            <p:ph type="sldNum" sz="quarter" idx="5"/>
          </p:nvPr>
        </p:nvSpPr>
        <p:spPr/>
        <p:txBody>
          <a:bodyPr/>
          <a:lstStyle/>
          <a:p>
            <a:fld id="{CE972DB1-42C7-44E5-A969-6FF12DE29F84}" type="slidenum">
              <a:rPr lang="en-US" smtClean="0"/>
              <a:t>5</a:t>
            </a:fld>
            <a:endParaRPr lang="en-US" dirty="0"/>
          </a:p>
        </p:txBody>
      </p:sp>
    </p:spTree>
    <p:extLst>
      <p:ext uri="{BB962C8B-B14F-4D97-AF65-F5344CB8AC3E}">
        <p14:creationId xmlns:p14="http://schemas.microsoft.com/office/powerpoint/2010/main" val="368070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Ratio of males are higher for defaulters, </a:t>
            </a:r>
            <a:endParaRPr lang="en-US" dirty="0"/>
          </a:p>
          <a:p>
            <a:r>
              <a:rPr lang="en-GB" sz="1200" dirty="0">
                <a:latin typeface="Ubuntu" panose="020B0504030602030204" pitchFamily="34" charset="0"/>
                <a:cs typeface="Arial" panose="020B0604020202020204" pitchFamily="34" charset="0"/>
              </a:rPr>
              <a:t>Bank should focus more on Commercial associates and Pensioners </a:t>
            </a:r>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7</a:t>
            </a:fld>
            <a:endParaRPr lang="en-US" dirty="0"/>
          </a:p>
        </p:txBody>
      </p:sp>
    </p:spTree>
    <p:extLst>
      <p:ext uri="{BB962C8B-B14F-4D97-AF65-F5344CB8AC3E}">
        <p14:creationId xmlns:p14="http://schemas.microsoft.com/office/powerpoint/2010/main" val="244809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Ubuntu" panose="020B0504030602030204" pitchFamily="34" charset="0"/>
                <a:cs typeface="Arial" panose="020B0604020202020204" pitchFamily="34" charset="0"/>
              </a:rPr>
              <a:t>Loans taken by clients with Higher education shows a high ratio for non-defaulter. So bank should concentrate more on such clients as well.</a:t>
            </a:r>
          </a:p>
          <a:p>
            <a:r>
              <a:rPr lang="en-GB" sz="1200" dirty="0">
                <a:latin typeface="Ubuntu" panose="020B0504030602030204" pitchFamily="34" charset="0"/>
                <a:cs typeface="Arial" panose="020B0604020202020204" pitchFamily="34" charset="0"/>
              </a:rPr>
              <a:t>The same is true for those who live in Rented Apartments as well, so both the categories tend to have higher chance of payment difficulties</a:t>
            </a:r>
            <a:endParaRPr lang="en-US" dirty="0"/>
          </a:p>
          <a:p>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8</a:t>
            </a:fld>
            <a:endParaRPr lang="en-US" dirty="0"/>
          </a:p>
        </p:txBody>
      </p:sp>
    </p:spTree>
    <p:extLst>
      <p:ext uri="{BB962C8B-B14F-4D97-AF65-F5344CB8AC3E}">
        <p14:creationId xmlns:p14="http://schemas.microsoft.com/office/powerpoint/2010/main" val="281938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Ubuntu" panose="020B0504030602030204" pitchFamily="34" charset="0"/>
                <a:cs typeface="Arial" panose="020B0604020202020204" pitchFamily="34" charset="0"/>
              </a:rPr>
              <a:t>Ratio of cash loan defaulters are higher in Males. Men who avail cash loan have a higher chance of payment difficulties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Ubuntu" panose="020B0504030602030204" pitchFamily="34" charset="0"/>
                <a:cs typeface="Arial" panose="020B0604020202020204" pitchFamily="34" charset="0"/>
              </a:rPr>
              <a:t>Working people have a higher default rate for cash loans, where as pensioners and commercial associates are largely non-defaulters for cash loans and revolving loans</a:t>
            </a:r>
            <a:endParaRPr lang="en-GB" sz="1000" dirty="0">
              <a:latin typeface="Ubuntu" panose="020B0504030602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10</a:t>
            </a:fld>
            <a:endParaRPr lang="en-US" dirty="0"/>
          </a:p>
        </p:txBody>
      </p:sp>
    </p:spTree>
    <p:extLst>
      <p:ext uri="{BB962C8B-B14F-4D97-AF65-F5344CB8AC3E}">
        <p14:creationId xmlns:p14="http://schemas.microsoft.com/office/powerpoint/2010/main" val="1024122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Ubuntu" panose="020B0504030602030204" pitchFamily="34" charset="0"/>
                <a:cs typeface="Arial" panose="020B0604020202020204" pitchFamily="34" charset="0"/>
              </a:rPr>
              <a:t>Clients with academic degree have defaulters where the income is higher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Ubuntu" panose="020B0504030602030204" pitchFamily="34" charset="0"/>
                <a:cs typeface="Arial" panose="020B0604020202020204" pitchFamily="34" charset="0"/>
              </a:rPr>
              <a:t>Clients with academic degree have defaulters when the credit amount is higher.</a:t>
            </a:r>
            <a:endParaRPr lang="en-GB" sz="1000" dirty="0">
              <a:latin typeface="Ubuntu" panose="020B0504030602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11</a:t>
            </a:fld>
            <a:endParaRPr lang="en-US" dirty="0"/>
          </a:p>
        </p:txBody>
      </p:sp>
    </p:spTree>
    <p:extLst>
      <p:ext uri="{BB962C8B-B14F-4D97-AF65-F5344CB8AC3E}">
        <p14:creationId xmlns:p14="http://schemas.microsoft.com/office/powerpoint/2010/main" val="74901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Ubuntu" panose="020B0504030602030204" pitchFamily="34" charset="0"/>
                <a:cs typeface="Arial" panose="020B0604020202020204" pitchFamily="34" charset="0"/>
              </a:rPr>
              <a:t>For Businessman and students, the credit amount is not available in the defaulter dataset. Bank has to concentrate more on such groups.</a:t>
            </a:r>
          </a:p>
          <a:p>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12</a:t>
            </a:fld>
            <a:endParaRPr lang="en-US" dirty="0"/>
          </a:p>
        </p:txBody>
      </p:sp>
    </p:spTree>
    <p:extLst>
      <p:ext uri="{BB962C8B-B14F-4D97-AF65-F5344CB8AC3E}">
        <p14:creationId xmlns:p14="http://schemas.microsoft.com/office/powerpoint/2010/main" val="338385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75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5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92874"/>
            <a:ext cx="12188825" cy="365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42858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14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7"/>
            <a:ext cx="10058400" cy="813535"/>
          </a:xfrm>
        </p:spPr>
        <p:txBody>
          <a:bodyPr/>
          <a:lstStyle>
            <a:lvl1pPr marL="0">
              <a:defRPr/>
            </a:lvl1pPr>
          </a:lstStyle>
          <a:p>
            <a:r>
              <a:rPr lang="en-US" dirty="0"/>
              <a:t>Click to edit Master title style</a:t>
            </a:r>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56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41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76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18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27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41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812280"/>
            <a:ext cx="1218882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 y="6774065"/>
            <a:ext cx="121888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061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48A87A34-81AB-432B-8DAE-1953F412C126}" type="datetimeFigureOut">
              <a:rPr lang="en-US" smtClean="0"/>
              <a:t>8/31/2020</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7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32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8/31/2020</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61965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775" r:id="rId12"/>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p:txBody>
          <a:bodyPr anchor="ctr">
            <a:normAutofit/>
          </a:bodyPr>
          <a:lstStyle/>
          <a:p>
            <a:pPr algn="ctr"/>
            <a:r>
              <a:rPr lang="en-US" sz="6600" dirty="0">
                <a:solidFill>
                  <a:srgbClr val="0070C0"/>
                </a:solidFill>
                <a:latin typeface="Ubuntu" panose="020B0504030602030204" pitchFamily="34" charset="0"/>
                <a:ea typeface="Roboto" panose="02000000000000000000" pitchFamily="2" charset="0"/>
                <a:cs typeface="Arial" panose="020B0604020202020204" pitchFamily="34" charset="0"/>
              </a:rPr>
              <a:t>CREDIT </a:t>
            </a:r>
            <a:br>
              <a:rPr lang="en-US" sz="6600" dirty="0">
                <a:solidFill>
                  <a:srgbClr val="0070C0"/>
                </a:solidFill>
                <a:latin typeface="Ubuntu" panose="020B0504030602030204" pitchFamily="34" charset="0"/>
                <a:ea typeface="Roboto" panose="02000000000000000000" pitchFamily="2" charset="0"/>
                <a:cs typeface="Arial" panose="020B0604020202020204" pitchFamily="34" charset="0"/>
              </a:rPr>
            </a:br>
            <a:r>
              <a:rPr lang="en-US" sz="6600" dirty="0">
                <a:solidFill>
                  <a:srgbClr val="0070C0"/>
                </a:solidFill>
                <a:latin typeface="Ubuntu" panose="020B0504030602030204" pitchFamily="34" charset="0"/>
                <a:ea typeface="Roboto" panose="02000000000000000000" pitchFamily="2" charset="0"/>
                <a:cs typeface="Arial" panose="020B0604020202020204" pitchFamily="34" charset="0"/>
              </a:rPr>
              <a:t>EDA CASE STUDY</a:t>
            </a:r>
          </a:p>
        </p:txBody>
      </p:sp>
      <p:sp>
        <p:nvSpPr>
          <p:cNvPr id="5" name="Subtitle 4">
            <a:extLst>
              <a:ext uri="{FF2B5EF4-FFF2-40B4-BE49-F238E27FC236}">
                <a16:creationId xmlns:a16="http://schemas.microsoft.com/office/drawing/2014/main" id="{48A47B13-9C5D-4366-B757-DB2709620AA7}"/>
              </a:ext>
            </a:extLst>
          </p:cNvPr>
          <p:cNvSpPr>
            <a:spLocks noGrp="1"/>
          </p:cNvSpPr>
          <p:nvPr>
            <p:ph type="subTitle" idx="1"/>
          </p:nvPr>
        </p:nvSpPr>
        <p:spPr/>
        <p:txBody>
          <a:bodyPr>
            <a:normAutofit/>
          </a:bodyPr>
          <a:lstStyle/>
          <a:p>
            <a:pPr algn="r"/>
            <a:r>
              <a:rPr lang="en-US" sz="1600" b="1" dirty="0" err="1">
                <a:solidFill>
                  <a:srgbClr val="0070C0"/>
                </a:solidFill>
                <a:latin typeface="Ubuntu" panose="020B0504030602030204" pitchFamily="34" charset="0"/>
                <a:ea typeface="Roboto" panose="02000000000000000000" pitchFamily="2" charset="0"/>
                <a:cs typeface="Arial" panose="020B0604020202020204" pitchFamily="34" charset="0"/>
              </a:rPr>
              <a:t>jithin</a:t>
            </a:r>
            <a:r>
              <a:rPr lang="en-US" sz="1600" b="1" dirty="0">
                <a:solidFill>
                  <a:srgbClr val="0070C0"/>
                </a:solidFill>
                <a:latin typeface="Ubuntu" panose="020B0504030602030204" pitchFamily="34" charset="0"/>
                <a:ea typeface="Roboto" panose="02000000000000000000" pitchFamily="2" charset="0"/>
                <a:cs typeface="Arial" panose="020B0604020202020204" pitchFamily="34" charset="0"/>
              </a:rPr>
              <a:t> Prakash K</a:t>
            </a:r>
          </a:p>
          <a:p>
            <a:pPr algn="r"/>
            <a:r>
              <a:rPr lang="en-US" sz="1600" b="1" dirty="0">
                <a:solidFill>
                  <a:srgbClr val="0070C0"/>
                </a:solidFill>
                <a:latin typeface="Ubuntu" panose="020B0504030602030204" pitchFamily="34" charset="0"/>
                <a:ea typeface="Roboto" panose="02000000000000000000" pitchFamily="2" charset="0"/>
                <a:cs typeface="Arial" panose="020B0604020202020204" pitchFamily="34" charset="0"/>
              </a:rPr>
              <a:t>ABHISHEK </a:t>
            </a:r>
            <a:r>
              <a:rPr lang="en-US" sz="1600" b="1" dirty="0" err="1">
                <a:solidFill>
                  <a:srgbClr val="0070C0"/>
                </a:solidFill>
                <a:latin typeface="Ubuntu" panose="020B0504030602030204" pitchFamily="34" charset="0"/>
                <a:ea typeface="Roboto" panose="02000000000000000000" pitchFamily="2" charset="0"/>
                <a:cs typeface="Arial" panose="020B0604020202020204" pitchFamily="34" charset="0"/>
              </a:rPr>
              <a:t>BHattACHARYA</a:t>
            </a:r>
            <a:endParaRPr lang="en-US" sz="1600" b="1" dirty="0">
              <a:solidFill>
                <a:srgbClr val="0070C0"/>
              </a:solidFill>
              <a:latin typeface="Ubuntu" panose="020B0504030602030204" pitchFamily="34" charset="0"/>
              <a:ea typeface="Roboto" panose="02000000000000000000" pitchFamily="2" charset="0"/>
              <a:cs typeface="Arial" panose="020B0604020202020204" pitchFamily="34" charset="0"/>
            </a:endParaRPr>
          </a:p>
        </p:txBody>
      </p:sp>
      <p:pic>
        <p:nvPicPr>
          <p:cNvPr id="7" name="Picture 6">
            <a:extLst>
              <a:ext uri="{FF2B5EF4-FFF2-40B4-BE49-F238E27FC236}">
                <a16:creationId xmlns:a16="http://schemas.microsoft.com/office/drawing/2014/main" id="{58AC3B48-8B5E-4F82-9495-21A9D0AFD179}"/>
              </a:ext>
            </a:extLst>
          </p:cNvPr>
          <p:cNvPicPr>
            <a:picLocks noChangeAspect="1"/>
          </p:cNvPicPr>
          <p:nvPr/>
        </p:nvPicPr>
        <p:blipFill>
          <a:blip r:embed="rId2"/>
          <a:stretch>
            <a:fillRect/>
          </a:stretch>
        </p:blipFill>
        <p:spPr>
          <a:xfrm>
            <a:off x="924560" y="4455621"/>
            <a:ext cx="1989125" cy="888002"/>
          </a:xfrm>
          <a:prstGeom prst="rect">
            <a:avLst/>
          </a:prstGeom>
        </p:spPr>
      </p:pic>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Categorical - Categorical variables</a:t>
            </a:r>
          </a:p>
        </p:txBody>
      </p:sp>
      <p:sp>
        <p:nvSpPr>
          <p:cNvPr id="2" name="TextBox 1">
            <a:extLst>
              <a:ext uri="{FF2B5EF4-FFF2-40B4-BE49-F238E27FC236}">
                <a16:creationId xmlns:a16="http://schemas.microsoft.com/office/drawing/2014/main" id="{5E9E4216-0074-44CE-94B9-A4189BF4EA2A}"/>
              </a:ext>
            </a:extLst>
          </p:cNvPr>
          <p:cNvSpPr txBox="1"/>
          <p:nvPr/>
        </p:nvSpPr>
        <p:spPr>
          <a:xfrm>
            <a:off x="419828" y="3078568"/>
            <a:ext cx="5279932" cy="1138773"/>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For both genders, cash loans are of higher number for defaulters and non-defaulters. Women who avail revolving loans have higher non-defaulters count. </a:t>
            </a:r>
            <a:r>
              <a:rPr lang="en-GB" sz="1200" b="1" i="1" dirty="0">
                <a:latin typeface="Ubuntu" panose="020B0504030602030204" pitchFamily="34" charset="0"/>
                <a:cs typeface="Arial" panose="020B0604020202020204" pitchFamily="34" charset="0"/>
              </a:rPr>
              <a:t>Ratio of cash loan defaulters are higher in Males. </a:t>
            </a:r>
          </a:p>
          <a:p>
            <a:pPr algn="just"/>
            <a:r>
              <a:rPr lang="en-GB" sz="1200" b="1" i="1" dirty="0">
                <a:latin typeface="Ubuntu" panose="020B0504030602030204" pitchFamily="34" charset="0"/>
                <a:cs typeface="Arial" panose="020B0604020202020204" pitchFamily="34" charset="0"/>
              </a:rPr>
              <a:t>Men who avail cash loan have a higher chance of payment difficulties</a:t>
            </a:r>
            <a:endParaRPr lang="en-GB" sz="1000" b="1" i="1" dirty="0">
              <a:latin typeface="Ubuntu" panose="020B0504030602030204" pitchFamily="34" charset="0"/>
              <a:cs typeface="Arial" panose="020B0604020202020204" pitchFamily="34" charset="0"/>
            </a:endParaRPr>
          </a:p>
        </p:txBody>
      </p:sp>
      <p:pic>
        <p:nvPicPr>
          <p:cNvPr id="14338" name="Picture 2">
            <a:extLst>
              <a:ext uri="{FF2B5EF4-FFF2-40B4-BE49-F238E27FC236}">
                <a16:creationId xmlns:a16="http://schemas.microsoft.com/office/drawing/2014/main" id="{BEE1DFB4-46CE-479D-A9A6-F891B448D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48" y="822960"/>
            <a:ext cx="5733092" cy="225560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A505FC2-45B6-4012-A3FF-D6D0FB739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685" y="2214880"/>
            <a:ext cx="6282603" cy="4065587"/>
          </a:xfrm>
          <a:prstGeom prst="rect">
            <a:avLst/>
          </a:prstGeom>
          <a:noFill/>
          <a:extLst>
            <a:ext uri="{909E8E84-426E-40DD-AFC4-6F175D3DCCD1}">
              <a14:hiddenFill xmlns:a14="http://schemas.microsoft.com/office/drawing/2010/main">
                <a:solidFill>
                  <a:srgbClr val="FFFFFF"/>
                </a:solidFill>
              </a14:hiddenFill>
            </a:ext>
          </a:extLst>
        </p:spPr>
      </p:pic>
      <p:sp>
        <p:nvSpPr>
          <p:cNvPr id="3" name="Isosceles Triangle 2">
            <a:extLst>
              <a:ext uri="{FF2B5EF4-FFF2-40B4-BE49-F238E27FC236}">
                <a16:creationId xmlns:a16="http://schemas.microsoft.com/office/drawing/2014/main" id="{24272A25-3C92-44CC-B06B-FAF494CF7181}"/>
              </a:ext>
            </a:extLst>
          </p:cNvPr>
          <p:cNvSpPr/>
          <p:nvPr/>
        </p:nvSpPr>
        <p:spPr>
          <a:xfrm>
            <a:off x="1503680" y="3152036"/>
            <a:ext cx="130810" cy="1906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254C7ED-8E62-486B-B82A-CEBB682C3D93}"/>
              </a:ext>
            </a:extLst>
          </p:cNvPr>
          <p:cNvSpPr txBox="1"/>
          <p:nvPr/>
        </p:nvSpPr>
        <p:spPr>
          <a:xfrm>
            <a:off x="385384" y="4587696"/>
            <a:ext cx="5279932" cy="1692771"/>
          </a:xfrm>
          <a:prstGeom prst="rect">
            <a:avLst/>
          </a:prstGeom>
          <a:noFill/>
        </p:spPr>
        <p:txBody>
          <a:bodyPr wrap="square">
            <a:spAutoFit/>
          </a:bodyPr>
          <a:lstStyle/>
          <a:p>
            <a:pPr algn="r"/>
            <a:r>
              <a:rPr lang="en-GB" sz="1400" b="1" dirty="0">
                <a:latin typeface="Ubuntu" panose="020B0504030602030204" pitchFamily="34" charset="0"/>
                <a:cs typeface="Arial" panose="020B0604020202020204" pitchFamily="34" charset="0"/>
              </a:rPr>
              <a:t>Inferences   -</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The Ratio of loan defaulter is low for both cash and revolving loans for commercial associate, Pensioners and state servants, but for working people it shows same trend for both defaulters and non-defaulters.</a:t>
            </a:r>
          </a:p>
          <a:p>
            <a:pPr algn="just"/>
            <a:endParaRPr lang="en-GB" sz="800" dirty="0">
              <a:latin typeface="Ubuntu" panose="020B0504030602030204" pitchFamily="34" charset="0"/>
              <a:cs typeface="Arial" panose="020B0604020202020204" pitchFamily="34" charset="0"/>
            </a:endParaRPr>
          </a:p>
          <a:p>
            <a:pPr algn="just"/>
            <a:r>
              <a:rPr lang="en-GB" sz="1200" b="1" i="1" dirty="0">
                <a:latin typeface="Ubuntu" panose="020B0504030602030204" pitchFamily="34" charset="0"/>
                <a:cs typeface="Arial" panose="020B0604020202020204" pitchFamily="34" charset="0"/>
              </a:rPr>
              <a:t>Working people have a higher default rate for cash loans, where as pensioners and commercial associates are largely non-defaulters for cash loans and revolving loans</a:t>
            </a:r>
            <a:endParaRPr lang="en-GB" sz="1000" b="1" i="1" dirty="0">
              <a:latin typeface="Ubuntu" panose="020B0504030602030204" pitchFamily="34" charset="0"/>
              <a:cs typeface="Arial" panose="020B0604020202020204" pitchFamily="34" charset="0"/>
            </a:endParaRPr>
          </a:p>
        </p:txBody>
      </p:sp>
      <p:sp>
        <p:nvSpPr>
          <p:cNvPr id="13" name="Isosceles Triangle 12">
            <a:extLst>
              <a:ext uri="{FF2B5EF4-FFF2-40B4-BE49-F238E27FC236}">
                <a16:creationId xmlns:a16="http://schemas.microsoft.com/office/drawing/2014/main" id="{674D6CC1-0E3A-419D-B89A-9A08F2F02CED}"/>
              </a:ext>
            </a:extLst>
          </p:cNvPr>
          <p:cNvSpPr/>
          <p:nvPr/>
        </p:nvSpPr>
        <p:spPr>
          <a:xfrm rot="5400000">
            <a:off x="5490167" y="4649246"/>
            <a:ext cx="144332" cy="1993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155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Continuous - Categorical variables…1/2</a:t>
            </a:r>
          </a:p>
        </p:txBody>
      </p:sp>
      <p:sp>
        <p:nvSpPr>
          <p:cNvPr id="2" name="TextBox 1">
            <a:extLst>
              <a:ext uri="{FF2B5EF4-FFF2-40B4-BE49-F238E27FC236}">
                <a16:creationId xmlns:a16="http://schemas.microsoft.com/office/drawing/2014/main" id="{5E9E4216-0074-44CE-94B9-A4189BF4EA2A}"/>
              </a:ext>
            </a:extLst>
          </p:cNvPr>
          <p:cNvSpPr txBox="1"/>
          <p:nvPr/>
        </p:nvSpPr>
        <p:spPr>
          <a:xfrm>
            <a:off x="256644" y="4474844"/>
            <a:ext cx="5673658" cy="1877437"/>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All the Education types except Academic degree shows a similar trend of Credit amount for both defaulters and non-defaulters. </a:t>
            </a:r>
            <a:r>
              <a:rPr lang="en-GB" sz="1200" b="1" i="1" dirty="0">
                <a:latin typeface="Ubuntu" panose="020B0504030602030204" pitchFamily="34" charset="0"/>
                <a:cs typeface="Arial" panose="020B0604020202020204" pitchFamily="34" charset="0"/>
              </a:rPr>
              <a:t>For Academic degree, spread of credit amount is more for non-defaulters and normal from median which is around 60000,</a:t>
            </a:r>
            <a:r>
              <a:rPr lang="en-GB" sz="1200" dirty="0">
                <a:latin typeface="Ubuntu" panose="020B0504030602030204" pitchFamily="34" charset="0"/>
                <a:cs typeface="Arial" panose="020B0604020202020204" pitchFamily="34" charset="0"/>
              </a:rPr>
              <a:t> for defaulters the spread is short and skewed, the median is higher at ~800000 approx. </a:t>
            </a:r>
          </a:p>
          <a:p>
            <a:pPr algn="just"/>
            <a:endParaRPr lang="en-GB" sz="1200" dirty="0">
              <a:latin typeface="Ubuntu" panose="020B0504030602030204" pitchFamily="34" charset="0"/>
              <a:cs typeface="Arial" panose="020B0604020202020204" pitchFamily="34" charset="0"/>
            </a:endParaRPr>
          </a:p>
          <a:p>
            <a:pPr algn="just"/>
            <a:r>
              <a:rPr lang="en-GB" sz="1200" b="1" i="1" dirty="0">
                <a:latin typeface="Ubuntu" panose="020B0504030602030204" pitchFamily="34" charset="0"/>
                <a:cs typeface="Arial" panose="020B0604020202020204" pitchFamily="34" charset="0"/>
              </a:rPr>
              <a:t>Clients with academic degree have defaulters when the credit amount is higher.</a:t>
            </a:r>
            <a:endParaRPr lang="en-GB" sz="1000" b="1" i="1" dirty="0">
              <a:latin typeface="Ubuntu" panose="020B0504030602030204" pitchFamily="34" charset="0"/>
              <a:cs typeface="Arial" panose="020B0604020202020204" pitchFamily="34" charset="0"/>
            </a:endParaRPr>
          </a:p>
        </p:txBody>
      </p:sp>
      <p:pic>
        <p:nvPicPr>
          <p:cNvPr id="15362" name="Picture 2">
            <a:extLst>
              <a:ext uri="{FF2B5EF4-FFF2-40B4-BE49-F238E27FC236}">
                <a16:creationId xmlns:a16="http://schemas.microsoft.com/office/drawing/2014/main" id="{E3E6FA37-6A70-438B-8A22-C046AB14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44" y="895860"/>
            <a:ext cx="5703288" cy="34831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636AC7F9-24CD-4EAA-9055-AFCBD4F4F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699" y="847782"/>
            <a:ext cx="5703289" cy="35311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41807A3-A56A-4517-A26E-2FCCAE9BDC60}"/>
              </a:ext>
            </a:extLst>
          </p:cNvPr>
          <p:cNvSpPr txBox="1"/>
          <p:nvPr/>
        </p:nvSpPr>
        <p:spPr>
          <a:xfrm>
            <a:off x="6232069" y="4231004"/>
            <a:ext cx="5673658" cy="2062103"/>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All the Education types except Academic degree shows a similar trend of income for both defaulters and non-defaulters. The median values for these education types are a bit lower for the defaulters. For Academic degree, spread of income is more for non-defaulters and normal from median which is around 200000, for defaulters the spread is short and the median lies much higher at ~340000 approx.</a:t>
            </a:r>
          </a:p>
          <a:p>
            <a:pPr algn="just"/>
            <a:r>
              <a:rPr lang="en-GB" sz="1200" b="1" i="1" dirty="0">
                <a:latin typeface="Ubuntu" panose="020B0504030602030204" pitchFamily="34" charset="0"/>
                <a:cs typeface="Arial" panose="020B0604020202020204" pitchFamily="34" charset="0"/>
              </a:rPr>
              <a:t>Clients with academic degree have defaulters where the income is higher, however the spread of non-defaulters are higher, so bank has to concentrate on such groups .</a:t>
            </a:r>
            <a:endParaRPr lang="en-GB" sz="1000" b="1" i="1" dirty="0">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264237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Continuous - Categorical variables…2/2</a:t>
            </a:r>
          </a:p>
        </p:txBody>
      </p:sp>
      <p:sp>
        <p:nvSpPr>
          <p:cNvPr id="2" name="TextBox 1">
            <a:extLst>
              <a:ext uri="{FF2B5EF4-FFF2-40B4-BE49-F238E27FC236}">
                <a16:creationId xmlns:a16="http://schemas.microsoft.com/office/drawing/2014/main" id="{5E9E4216-0074-44CE-94B9-A4189BF4EA2A}"/>
              </a:ext>
            </a:extLst>
          </p:cNvPr>
          <p:cNvSpPr txBox="1"/>
          <p:nvPr/>
        </p:nvSpPr>
        <p:spPr>
          <a:xfrm>
            <a:off x="227013" y="4231004"/>
            <a:ext cx="5673658" cy="1692771"/>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For </a:t>
            </a:r>
            <a:r>
              <a:rPr lang="en-GB" sz="1200" b="1" dirty="0">
                <a:latin typeface="Ubuntu" panose="020B0504030602030204" pitchFamily="34" charset="0"/>
                <a:cs typeface="Arial" panose="020B0604020202020204" pitchFamily="34" charset="0"/>
              </a:rPr>
              <a:t>Businessman and students</a:t>
            </a:r>
            <a:r>
              <a:rPr lang="en-GB" sz="1200" dirty="0">
                <a:latin typeface="Ubuntu" panose="020B0504030602030204" pitchFamily="34" charset="0"/>
                <a:cs typeface="Arial" panose="020B0604020202020204" pitchFamily="34" charset="0"/>
              </a:rPr>
              <a:t>, the credit amount is not available in the defaulter dataset. </a:t>
            </a:r>
            <a:r>
              <a:rPr lang="en-GB" sz="1200" b="1" i="1" dirty="0">
                <a:latin typeface="Ubuntu" panose="020B0504030602030204" pitchFamily="34" charset="0"/>
                <a:cs typeface="Arial" panose="020B0604020202020204" pitchFamily="34" charset="0"/>
              </a:rPr>
              <a:t>Bank has to concentrate more on such groups.</a:t>
            </a:r>
          </a:p>
          <a:p>
            <a:pPr algn="just"/>
            <a:endParaRPr lang="en-GB" sz="12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Maternity leave shows a uniform normal distribution from median for defaulters whereas it is skewed for non-defaulters. Also with a higher Credit Amount, Maternity leave types tend to have higher defaulters. Median lies much higher for maternity leaves in case of defaulters.</a:t>
            </a:r>
            <a:endParaRPr lang="en-GB" sz="1000" dirty="0">
              <a:latin typeface="Ubuntu" panose="020B0504030602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41807A3-A56A-4517-A26E-2FCCAE9BDC60}"/>
              </a:ext>
            </a:extLst>
          </p:cNvPr>
          <p:cNvSpPr txBox="1"/>
          <p:nvPr/>
        </p:nvSpPr>
        <p:spPr>
          <a:xfrm>
            <a:off x="6232069" y="4231004"/>
            <a:ext cx="5673658" cy="1877437"/>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b="1" dirty="0">
                <a:latin typeface="Ubuntu" panose="020B0504030602030204" pitchFamily="34" charset="0"/>
                <a:cs typeface="Arial" panose="020B0604020202020204" pitchFamily="34" charset="0"/>
              </a:rPr>
              <a:t>For the Businessman, Pensioner and Students there are no defaulter values for days employed</a:t>
            </a:r>
          </a:p>
          <a:p>
            <a:pPr algn="just"/>
            <a:r>
              <a:rPr lang="en-GB" sz="1200" dirty="0">
                <a:latin typeface="Ubuntu" panose="020B0504030602030204" pitchFamily="34" charset="0"/>
                <a:cs typeface="Arial" panose="020B0604020202020204" pitchFamily="34" charset="0"/>
              </a:rPr>
              <a:t>For Maternity leave, the days employed is higher for defaulters and the distribution is normal from median. Median lies much higher at above 3000days.</a:t>
            </a:r>
          </a:p>
          <a:p>
            <a:pPr algn="just"/>
            <a:r>
              <a:rPr lang="en-GB" sz="1200" dirty="0">
                <a:latin typeface="Ubuntu" panose="020B0504030602030204" pitchFamily="34" charset="0"/>
                <a:cs typeface="Arial" panose="020B0604020202020204" pitchFamily="34" charset="0"/>
              </a:rPr>
              <a:t>For other categories of income type, defaulter median lie lower than that of non-defaulters, i.e. median employed date are lower for defaulters i.e. at the start of their careers</a:t>
            </a:r>
            <a:endParaRPr lang="en-GB" sz="1000" dirty="0">
              <a:latin typeface="Ubuntu" panose="020B0504030602030204" pitchFamily="34" charset="0"/>
              <a:cs typeface="Arial" panose="020B0604020202020204" pitchFamily="34" charset="0"/>
            </a:endParaRPr>
          </a:p>
        </p:txBody>
      </p:sp>
      <p:pic>
        <p:nvPicPr>
          <p:cNvPr id="16386" name="Picture 2">
            <a:extLst>
              <a:ext uri="{FF2B5EF4-FFF2-40B4-BE49-F238E27FC236}">
                <a16:creationId xmlns:a16="http://schemas.microsoft.com/office/drawing/2014/main" id="{98B4613D-7E99-4755-881B-DCA7429FF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44" y="959757"/>
            <a:ext cx="5432107" cy="30687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5AF54018-7086-4AEF-97F5-FDE875ABF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070" y="938963"/>
            <a:ext cx="5552882" cy="317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62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rgbClr val="0070C0"/>
                </a:solidFill>
                <a:latin typeface="Ubuntu" panose="020B0504030602030204" pitchFamily="34" charset="0"/>
                <a:cs typeface="Arial" panose="020B0604020202020204" pitchFamily="34" charset="0"/>
              </a:rPr>
              <a:t>Previous Application</a:t>
            </a:r>
          </a:p>
        </p:txBody>
      </p:sp>
      <p:sp>
        <p:nvSpPr>
          <p:cNvPr id="8" name="TextBox 7">
            <a:extLst>
              <a:ext uri="{FF2B5EF4-FFF2-40B4-BE49-F238E27FC236}">
                <a16:creationId xmlns:a16="http://schemas.microsoft.com/office/drawing/2014/main" id="{7B2435CD-F526-4049-9904-AF326A0FC0E5}"/>
              </a:ext>
            </a:extLst>
          </p:cNvPr>
          <p:cNvSpPr txBox="1"/>
          <p:nvPr/>
        </p:nvSpPr>
        <p:spPr>
          <a:xfrm>
            <a:off x="5367973" y="1975042"/>
            <a:ext cx="5564187" cy="3493264"/>
          </a:xfrm>
          <a:prstGeom prst="rect">
            <a:avLst/>
          </a:prstGeom>
          <a:noFill/>
        </p:spPr>
        <p:txBody>
          <a:bodyPr wrap="square">
            <a:spAutoFit/>
          </a:bodyPr>
          <a:lstStyle/>
          <a:p>
            <a:pPr>
              <a:lnSpc>
                <a:spcPct val="120000"/>
              </a:lnSpc>
            </a:pPr>
            <a:r>
              <a:rPr lang="en-GB" sz="1500" b="1" dirty="0">
                <a:latin typeface="Ubuntu" panose="020B0504030602030204" pitchFamily="34" charset="0"/>
                <a:cs typeface="Arial" panose="020B0604020202020204" pitchFamily="34" charset="0"/>
              </a:rPr>
              <a:t>Inferences drawn from graphs present</a:t>
            </a:r>
          </a:p>
          <a:p>
            <a:pPr>
              <a:lnSpc>
                <a:spcPct val="120000"/>
              </a:lnSpc>
            </a:pPr>
            <a:r>
              <a:rPr lang="en-GB" sz="1500" dirty="0">
                <a:latin typeface="Ubuntu" panose="020B0504030602030204" pitchFamily="34" charset="0"/>
                <a:cs typeface="Arial" panose="020B0604020202020204" pitchFamily="34" charset="0"/>
              </a:rPr>
              <a:t>From the above analysis, it is clear that</a:t>
            </a:r>
          </a:p>
          <a:p>
            <a:pPr marL="285750" indent="-285750">
              <a:lnSpc>
                <a:spcPct val="12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    62.7% loans are Approved</a:t>
            </a:r>
          </a:p>
          <a:p>
            <a:pPr marL="285750" indent="-285750">
              <a:lnSpc>
                <a:spcPct val="12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    18.4% loans are Cancelled</a:t>
            </a:r>
          </a:p>
          <a:p>
            <a:pPr marL="285750" indent="-285750">
              <a:lnSpc>
                <a:spcPct val="12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    17.4% loans are Refused and</a:t>
            </a:r>
          </a:p>
          <a:p>
            <a:pPr marL="285750" indent="-285750">
              <a:lnSpc>
                <a:spcPct val="12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    1.6% loans are Unused</a:t>
            </a:r>
          </a:p>
          <a:p>
            <a:pPr marL="285750" indent="-285750">
              <a:buFont typeface="Arial" panose="020B0604020202020204" pitchFamily="34" charset="0"/>
              <a:buChar char="•"/>
            </a:pPr>
            <a:endParaRPr lang="en-GB" sz="1500" dirty="0">
              <a:latin typeface="Ubuntu" panose="020B0504030602030204" pitchFamily="34" charset="0"/>
              <a:cs typeface="Arial" panose="020B0604020202020204" pitchFamily="34" charset="0"/>
            </a:endParaRPr>
          </a:p>
          <a:p>
            <a:r>
              <a:rPr lang="en-GB" sz="1500" dirty="0">
                <a:latin typeface="Ubuntu" panose="020B0504030602030204" pitchFamily="34" charset="0"/>
                <a:cs typeface="Arial" panose="020B0604020202020204" pitchFamily="34" charset="0"/>
              </a:rPr>
              <a:t>The loan approval rate looks good as per the graph for previous applications made by the clients</a:t>
            </a:r>
          </a:p>
          <a:p>
            <a:endParaRPr lang="en-GB" sz="800" dirty="0">
              <a:latin typeface="Ubuntu" panose="020B0504030602030204" pitchFamily="34" charset="0"/>
              <a:cs typeface="Arial" panose="020B0604020202020204" pitchFamily="34" charset="0"/>
            </a:endParaRPr>
          </a:p>
          <a:p>
            <a:r>
              <a:rPr lang="en-GB" sz="1500" dirty="0">
                <a:latin typeface="Ubuntu" panose="020B0504030602030204" pitchFamily="34" charset="0"/>
                <a:cs typeface="Arial" panose="020B0604020202020204" pitchFamily="34" charset="0"/>
              </a:rPr>
              <a:t>The amount of loans cancelled and refused are almost present in equal ratio</a:t>
            </a:r>
          </a:p>
          <a:p>
            <a:endParaRPr lang="en-GB" sz="800" dirty="0">
              <a:latin typeface="Ubuntu" panose="020B0504030602030204" pitchFamily="34" charset="0"/>
              <a:cs typeface="Arial" panose="020B0604020202020204" pitchFamily="34" charset="0"/>
            </a:endParaRPr>
          </a:p>
          <a:p>
            <a:r>
              <a:rPr lang="en-GB" sz="1500" dirty="0">
                <a:latin typeface="Ubuntu" panose="020B0504030602030204" pitchFamily="34" charset="0"/>
                <a:cs typeface="Arial" panose="020B0604020202020204" pitchFamily="34" charset="0"/>
              </a:rPr>
              <a:t>There is a very less percentage of loans which went unused.</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Outcome of previous applications is NAME CONTRACT STATUS</a:t>
            </a:r>
            <a:endParaRPr lang="en-US" sz="2400" dirty="0">
              <a:solidFill>
                <a:schemeClr val="accent3">
                  <a:lumMod val="75000"/>
                </a:schemeClr>
              </a:solidFill>
              <a:latin typeface="Ubuntu" panose="020B0504030602030204" pitchFamily="34" charset="0"/>
              <a:cs typeface="Arial" panose="020B0604020202020204" pitchFamily="34" charset="0"/>
            </a:endParaRPr>
          </a:p>
        </p:txBody>
      </p:sp>
      <p:pic>
        <p:nvPicPr>
          <p:cNvPr id="2" name="Picture 2">
            <a:extLst>
              <a:ext uri="{FF2B5EF4-FFF2-40B4-BE49-F238E27FC236}">
                <a16:creationId xmlns:a16="http://schemas.microsoft.com/office/drawing/2014/main" id="{E1B4DA16-F23E-4134-ABE0-C8AEF4089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868" y="1873824"/>
            <a:ext cx="33528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5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43840" y="404813"/>
            <a:ext cx="1144901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Univariate analysis of categorical variable</a:t>
            </a:r>
          </a:p>
        </p:txBody>
      </p:sp>
      <p:sp>
        <p:nvSpPr>
          <p:cNvPr id="14" name="TextBox 13">
            <a:extLst>
              <a:ext uri="{FF2B5EF4-FFF2-40B4-BE49-F238E27FC236}">
                <a16:creationId xmlns:a16="http://schemas.microsoft.com/office/drawing/2014/main" id="{37817438-2247-4A93-BEB6-96B80C8FB1F0}"/>
              </a:ext>
            </a:extLst>
          </p:cNvPr>
          <p:cNvSpPr txBox="1"/>
          <p:nvPr/>
        </p:nvSpPr>
        <p:spPr>
          <a:xfrm>
            <a:off x="7504906" y="1088900"/>
            <a:ext cx="4460081" cy="1738938"/>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b="1" dirty="0">
              <a:latin typeface="Ubuntu" panose="020B0504030602030204" pitchFamily="34" charset="0"/>
              <a:cs typeface="Arial" panose="020B0604020202020204" pitchFamily="34" charset="0"/>
            </a:endParaRP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Consumer loans are higher in number for Approved and Unused loans.</a:t>
            </a: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Cash loans are more for cancelled and refused loan status types.</a:t>
            </a: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Consumer loans are very less in number for cancelled loans compared to other 3 categories.</a:t>
            </a:r>
          </a:p>
        </p:txBody>
      </p:sp>
      <p:pic>
        <p:nvPicPr>
          <p:cNvPr id="20482" name="Picture 2">
            <a:extLst>
              <a:ext uri="{FF2B5EF4-FFF2-40B4-BE49-F238E27FC236}">
                <a16:creationId xmlns:a16="http://schemas.microsoft.com/office/drawing/2014/main" id="{E8D1A6E1-0CAF-462E-9EDF-BC9C4AEA7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871220"/>
            <a:ext cx="7271067" cy="26685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34BEC2DB-7AE7-4CAD-AC02-D15DDF47D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9" y="3596018"/>
            <a:ext cx="7271067" cy="26995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71A1BC-2DF2-4D43-99CB-826866EF6D79}"/>
              </a:ext>
            </a:extLst>
          </p:cNvPr>
          <p:cNvSpPr txBox="1"/>
          <p:nvPr/>
        </p:nvSpPr>
        <p:spPr>
          <a:xfrm>
            <a:off x="7504906" y="3799972"/>
            <a:ext cx="4460081" cy="2385268"/>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b="1" dirty="0">
              <a:latin typeface="Ubuntu" panose="020B0504030602030204" pitchFamily="34" charset="0"/>
              <a:cs typeface="Arial" panose="020B0604020202020204" pitchFamily="34" charset="0"/>
            </a:endParaRP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In all the loan status types, the highest number of loans are taken by client who is a repeater, i.e. the clients do reapply for loans most of the time.</a:t>
            </a: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New clients have a higher chance of loans approved as per the previous data.</a:t>
            </a: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Refreshed loans are higher compared to new loans in case of cancelled loans and unused loans.</a:t>
            </a:r>
          </a:p>
          <a:p>
            <a:pPr marL="285750" indent="-2857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For refused loans refreshed loans and new loans are approximately equal in number</a:t>
            </a:r>
          </a:p>
        </p:txBody>
      </p:sp>
    </p:spTree>
    <p:extLst>
      <p:ext uri="{BB962C8B-B14F-4D97-AF65-F5344CB8AC3E}">
        <p14:creationId xmlns:p14="http://schemas.microsoft.com/office/powerpoint/2010/main" val="76191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43840" y="404813"/>
            <a:ext cx="1144901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Univariate analysis of categorical variable</a:t>
            </a:r>
          </a:p>
        </p:txBody>
      </p:sp>
      <p:sp>
        <p:nvSpPr>
          <p:cNvPr id="14" name="TextBox 13">
            <a:extLst>
              <a:ext uri="{FF2B5EF4-FFF2-40B4-BE49-F238E27FC236}">
                <a16:creationId xmlns:a16="http://schemas.microsoft.com/office/drawing/2014/main" id="{37817438-2247-4A93-BEB6-96B80C8FB1F0}"/>
              </a:ext>
            </a:extLst>
          </p:cNvPr>
          <p:cNvSpPr txBox="1"/>
          <p:nvPr/>
        </p:nvSpPr>
        <p:spPr>
          <a:xfrm>
            <a:off x="7504907" y="887518"/>
            <a:ext cx="4460081" cy="2092881"/>
          </a:xfrm>
          <a:prstGeom prst="rect">
            <a:avLst/>
          </a:prstGeom>
          <a:noFill/>
        </p:spPr>
        <p:txBody>
          <a:bodyPr wrap="square">
            <a:spAutoFit/>
          </a:bodyPr>
          <a:lstStyle/>
          <a:p>
            <a:pPr algn="just"/>
            <a:r>
              <a:rPr lang="en-GB" sz="1500" b="1" dirty="0">
                <a:latin typeface="Ubuntu" panose="020B0504030602030204" pitchFamily="34" charset="0"/>
                <a:cs typeface="Arial" panose="020B0604020202020204" pitchFamily="34" charset="0"/>
              </a:rPr>
              <a:t>Inferences</a:t>
            </a:r>
          </a:p>
          <a:p>
            <a:pPr algn="just"/>
            <a:endParaRPr lang="en-GB" sz="700" b="1" dirty="0">
              <a:latin typeface="Ubuntu" panose="020B0504030602030204" pitchFamily="34" charset="0"/>
              <a:cs typeface="Arial" panose="020B0604020202020204" pitchFamily="34" charset="0"/>
            </a:endParaRP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Number of loans approved are higher in case of POS.</a:t>
            </a: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More number of refused loans are Cash portfolio type.</a:t>
            </a: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All the types show very low or nil quantity for 'cars' portfolio</a:t>
            </a: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For Cancelled and Unused, Unknown (XNA) portfolios have highest count.</a:t>
            </a:r>
          </a:p>
        </p:txBody>
      </p:sp>
      <p:pic>
        <p:nvPicPr>
          <p:cNvPr id="22530" name="Picture 2">
            <a:extLst>
              <a:ext uri="{FF2B5EF4-FFF2-40B4-BE49-F238E27FC236}">
                <a16:creationId xmlns:a16="http://schemas.microsoft.com/office/drawing/2014/main" id="{7EB92E4E-6DD0-4BB8-BDD0-6FDC1D4D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887518"/>
            <a:ext cx="7199866" cy="2294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D2760993-D039-46A0-BEAA-87A298C28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3330718"/>
            <a:ext cx="7199866" cy="294615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E97B82-71BF-4161-957A-C1AB2A43AE88}"/>
              </a:ext>
            </a:extLst>
          </p:cNvPr>
          <p:cNvSpPr txBox="1"/>
          <p:nvPr/>
        </p:nvSpPr>
        <p:spPr>
          <a:xfrm>
            <a:off x="7504907" y="4068976"/>
            <a:ext cx="4460081" cy="1469633"/>
          </a:xfrm>
          <a:prstGeom prst="rect">
            <a:avLst/>
          </a:prstGeom>
          <a:noFill/>
        </p:spPr>
        <p:txBody>
          <a:bodyPr wrap="square">
            <a:spAutoFit/>
          </a:bodyPr>
          <a:lstStyle/>
          <a:p>
            <a:pPr algn="just"/>
            <a:r>
              <a:rPr lang="en-GB" sz="1500" b="1" dirty="0">
                <a:latin typeface="Ubuntu" panose="020B0504030602030204" pitchFamily="34" charset="0"/>
                <a:cs typeface="Arial" panose="020B0604020202020204" pitchFamily="34" charset="0"/>
              </a:rPr>
              <a:t>Inferences</a:t>
            </a:r>
          </a:p>
          <a:p>
            <a:pPr algn="just"/>
            <a:endParaRPr lang="en-GB" sz="700" b="1" dirty="0">
              <a:latin typeface="Ubuntu" panose="020B0504030602030204" pitchFamily="34" charset="0"/>
              <a:cs typeface="Arial" panose="020B0604020202020204" pitchFamily="34" charset="0"/>
            </a:endParaRP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Most number of loans are from Country-wide channel for Approved and unused loan types.</a:t>
            </a:r>
          </a:p>
          <a:p>
            <a:pPr marL="285750" indent="-2857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285750" indent="-285750" algn="just">
              <a:buFont typeface="Arial" panose="020B0604020202020204" pitchFamily="34" charset="0"/>
              <a:buChar char="•"/>
            </a:pPr>
            <a:r>
              <a:rPr lang="en-GB" sz="1350" dirty="0">
                <a:latin typeface="Ubuntu" panose="020B0504030602030204" pitchFamily="34" charset="0"/>
                <a:cs typeface="Arial" panose="020B0604020202020204" pitchFamily="34" charset="0"/>
              </a:rPr>
              <a:t>Most number of cancelled and refused loans are in the credit and cash offices</a:t>
            </a:r>
          </a:p>
        </p:txBody>
      </p:sp>
    </p:spTree>
    <p:extLst>
      <p:ext uri="{BB962C8B-B14F-4D97-AF65-F5344CB8AC3E}">
        <p14:creationId xmlns:p14="http://schemas.microsoft.com/office/powerpoint/2010/main" val="225176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Continuous - Continuous variables</a:t>
            </a:r>
          </a:p>
        </p:txBody>
      </p:sp>
      <p:sp>
        <p:nvSpPr>
          <p:cNvPr id="2" name="TextBox 1">
            <a:extLst>
              <a:ext uri="{FF2B5EF4-FFF2-40B4-BE49-F238E27FC236}">
                <a16:creationId xmlns:a16="http://schemas.microsoft.com/office/drawing/2014/main" id="{5E9E4216-0074-44CE-94B9-A4189BF4EA2A}"/>
              </a:ext>
            </a:extLst>
          </p:cNvPr>
          <p:cNvSpPr txBox="1"/>
          <p:nvPr/>
        </p:nvSpPr>
        <p:spPr>
          <a:xfrm>
            <a:off x="423460" y="4177357"/>
            <a:ext cx="11269391" cy="1877437"/>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AMT_APPLICATION and AMT_GOODS_PRICE shows a very high positive linear correlation for all the loan types. For refused loan types, there is a spread for the lower values of the AMT_APPLICATION and AMT_GOODS_PRICE</a:t>
            </a:r>
          </a:p>
          <a:p>
            <a:pPr algn="just"/>
            <a:endParaRPr lang="en-GB" sz="12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AMT_CREDIT and AMT_GOODS_PRICE shows a very high positive linear correlation for all the loan types. The amount for CREDIT and GOODS PRICE is higher for refused types compared to the approved loan types.</a:t>
            </a:r>
          </a:p>
          <a:p>
            <a:pPr algn="just"/>
            <a:endParaRPr lang="en-GB" sz="1200" dirty="0">
              <a:latin typeface="Ubuntu" panose="020B0504030602030204" pitchFamily="34" charset="0"/>
              <a:cs typeface="Arial" panose="020B0604020202020204" pitchFamily="34" charset="0"/>
            </a:endParaRPr>
          </a:p>
          <a:p>
            <a:pPr algn="just"/>
            <a:r>
              <a:rPr lang="en-GB" sz="1200" dirty="0">
                <a:latin typeface="Ubuntu" panose="020B0504030602030204" pitchFamily="34" charset="0"/>
                <a:cs typeface="Arial" panose="020B0604020202020204" pitchFamily="34" charset="0"/>
              </a:rPr>
              <a:t>AMT_CREDIT and AMT_APPLICATION also shows a very high positive linear correlation for all the loan status types. The amount for CREDIT and APPLICATION is higher for refused types compared to the approved loan types. </a:t>
            </a:r>
            <a:endParaRPr lang="en-GB" sz="1000" dirty="0">
              <a:latin typeface="Ubuntu" panose="020B0504030602030204" pitchFamily="34" charset="0"/>
              <a:cs typeface="Arial" panose="020B0604020202020204" pitchFamily="34" charset="0"/>
            </a:endParaRPr>
          </a:p>
        </p:txBody>
      </p:sp>
      <p:pic>
        <p:nvPicPr>
          <p:cNvPr id="23554" name="Picture 2">
            <a:extLst>
              <a:ext uri="{FF2B5EF4-FFF2-40B4-BE49-F238E27FC236}">
                <a16:creationId xmlns:a16="http://schemas.microsoft.com/office/drawing/2014/main" id="{66271298-60EA-4358-862E-9946D3057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53" y="882998"/>
            <a:ext cx="3665556" cy="30489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9015E8CA-D2C6-46C2-A568-30270AC97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921" y="882998"/>
            <a:ext cx="3665557" cy="30489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88E6297A-62DF-4547-AEAD-480B6F8B0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8834" y="882998"/>
            <a:ext cx="3665557" cy="30489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9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Categorical - Categorical variables …1/2</a:t>
            </a:r>
          </a:p>
        </p:txBody>
      </p:sp>
      <p:sp>
        <p:nvSpPr>
          <p:cNvPr id="2" name="TextBox 1">
            <a:extLst>
              <a:ext uri="{FF2B5EF4-FFF2-40B4-BE49-F238E27FC236}">
                <a16:creationId xmlns:a16="http://schemas.microsoft.com/office/drawing/2014/main" id="{5E9E4216-0074-44CE-94B9-A4189BF4EA2A}"/>
              </a:ext>
            </a:extLst>
          </p:cNvPr>
          <p:cNvSpPr txBox="1"/>
          <p:nvPr/>
        </p:nvSpPr>
        <p:spPr>
          <a:xfrm>
            <a:off x="7648734" y="1200977"/>
            <a:ext cx="3903623" cy="1692771"/>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Approved : New loans are much higher for consumer loans. For refreshed and repeated also consumer loans have higher numbers compared to cash and revolving loans. </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Refused : Cash loans are much higher for repeaters compared to other contract types</a:t>
            </a:r>
          </a:p>
        </p:txBody>
      </p:sp>
      <p:pic>
        <p:nvPicPr>
          <p:cNvPr id="24578" name="Picture 2">
            <a:extLst>
              <a:ext uri="{FF2B5EF4-FFF2-40B4-BE49-F238E27FC236}">
                <a16:creationId xmlns:a16="http://schemas.microsoft.com/office/drawing/2014/main" id="{64D2F0F2-23DD-4497-B9DB-85FE29A34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301"/>
          <a:stretch/>
        </p:blipFill>
        <p:spPr bwMode="auto">
          <a:xfrm>
            <a:off x="712509" y="922501"/>
            <a:ext cx="6795731" cy="264801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F17D8311-A7ED-41B9-B422-1FCE0805A8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9515"/>
          <a:stretch/>
        </p:blipFill>
        <p:spPr bwMode="auto">
          <a:xfrm>
            <a:off x="712509" y="3763325"/>
            <a:ext cx="6795731" cy="268986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E4ACA1-64F4-4806-971B-B31DD43D9236}"/>
              </a:ext>
            </a:extLst>
          </p:cNvPr>
          <p:cNvSpPr txBox="1"/>
          <p:nvPr/>
        </p:nvSpPr>
        <p:spPr>
          <a:xfrm>
            <a:off x="7648734" y="4261870"/>
            <a:ext cx="4186357" cy="1692771"/>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 For Approved loan type, New loans are much higher for POS portfolio. For refreshed and repeated also POS portfolio has higher numbers compared to cash and cards portfolio.</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Refused loan type, Cash portfolio are much higher for repeaters compared to other portfolios.</a:t>
            </a:r>
          </a:p>
        </p:txBody>
      </p:sp>
    </p:spTree>
    <p:extLst>
      <p:ext uri="{BB962C8B-B14F-4D97-AF65-F5344CB8AC3E}">
        <p14:creationId xmlns:p14="http://schemas.microsoft.com/office/powerpoint/2010/main" val="82489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Categorical - Categorical variables…2/2</a:t>
            </a:r>
          </a:p>
        </p:txBody>
      </p:sp>
      <p:sp>
        <p:nvSpPr>
          <p:cNvPr id="3" name="TextBox 2">
            <a:extLst>
              <a:ext uri="{FF2B5EF4-FFF2-40B4-BE49-F238E27FC236}">
                <a16:creationId xmlns:a16="http://schemas.microsoft.com/office/drawing/2014/main" id="{1E640B99-AB90-4DD9-AC32-635F3F995C4D}"/>
              </a:ext>
            </a:extLst>
          </p:cNvPr>
          <p:cNvSpPr txBox="1"/>
          <p:nvPr/>
        </p:nvSpPr>
        <p:spPr>
          <a:xfrm>
            <a:off x="1699256" y="4743268"/>
            <a:ext cx="8793487" cy="1877437"/>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Approved loan type, Repeater client type has higher number of loans for Unknown (XNA - Null) and x-sell Product types.</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Refused loan type, Repeater client type has higher number of loans for x-sell Product types, also Repeater client type has higher loans for other product types as well.</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Walk-in - repeaters have a high tendency of loans getting refused and New - Unknowns have a higher chance of approved loans..</a:t>
            </a:r>
          </a:p>
        </p:txBody>
      </p:sp>
      <p:pic>
        <p:nvPicPr>
          <p:cNvPr id="25602" name="Picture 2">
            <a:extLst>
              <a:ext uri="{FF2B5EF4-FFF2-40B4-BE49-F238E27FC236}">
                <a16:creationId xmlns:a16="http://schemas.microsoft.com/office/drawing/2014/main" id="{AC9DDDD7-83DE-4743-932F-E5D7242A7C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869"/>
          <a:stretch/>
        </p:blipFill>
        <p:spPr bwMode="auto">
          <a:xfrm>
            <a:off x="1194821" y="997460"/>
            <a:ext cx="9530222" cy="374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02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Continuous - Categorical variables</a:t>
            </a:r>
          </a:p>
        </p:txBody>
      </p:sp>
      <p:pic>
        <p:nvPicPr>
          <p:cNvPr id="27650" name="Picture 2">
            <a:extLst>
              <a:ext uri="{FF2B5EF4-FFF2-40B4-BE49-F238E27FC236}">
                <a16:creationId xmlns:a16="http://schemas.microsoft.com/office/drawing/2014/main" id="{16CD1E83-BEDC-4E1B-A539-32DDF3458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852093"/>
            <a:ext cx="6539547" cy="5441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C2DEC4-2E5B-44A6-AAE5-BE375F7E8191}"/>
              </a:ext>
            </a:extLst>
          </p:cNvPr>
          <p:cNvSpPr txBox="1"/>
          <p:nvPr/>
        </p:nvSpPr>
        <p:spPr>
          <a:xfrm>
            <a:off x="6852286" y="1139815"/>
            <a:ext cx="5046026" cy="5016758"/>
          </a:xfrm>
          <a:prstGeom prst="rect">
            <a:avLst/>
          </a:prstGeom>
          <a:noFill/>
        </p:spPr>
        <p:txBody>
          <a:bodyPr wrap="square">
            <a:spAutoFit/>
          </a:bodyPr>
          <a:lstStyle/>
          <a:p>
            <a:pPr algn="just"/>
            <a:r>
              <a:rPr lang="en-GB" sz="1400" b="1" dirty="0">
                <a:latin typeface="Ubuntu" panose="020B0504030602030204" pitchFamily="34" charset="0"/>
                <a:cs typeface="Arial" panose="020B0604020202020204" pitchFamily="34" charset="0"/>
              </a:rPr>
              <a:t>Inferences</a:t>
            </a:r>
          </a:p>
          <a:p>
            <a:pPr algn="just"/>
            <a:endParaRPr lang="en-GB" sz="6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Approved loan type, low-normal yield group has wider spread for the credit amount. All the yield groups have outliers towards the higher side. The median for high is lower at around 40k. median for  Unknown (XNA) is highest at 150k.</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Refused loan type, low-action yield group has wider spread for the credit amount. Unknown(XNA), high and middle yield groups have outliers towards the higher side. The median for Unknown (XNA) is lower at around 80k. Median for low-action and low-normal yield group is highest at 500k.</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Cancelled loan type, Unknown (XNA) yield groups shows lowest spread for the credit amount. Unknown (XNA) has more data at 0 and outliers for rest of the amount towards the higher side. The median for Unknown (XNA) is lower at around 0. Median for low-normal yield groups is highest at 480k.</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200" dirty="0">
                <a:latin typeface="Ubuntu" panose="020B0504030602030204" pitchFamily="34" charset="0"/>
                <a:cs typeface="Arial" panose="020B0604020202020204" pitchFamily="34" charset="0"/>
              </a:rPr>
              <a:t>For Unused loan type, low-action and middle yield groups shows wider spread for the credit amount, however low-normal has a highest value for the median at around 110k. High yield group has the lowest spread and lowest median at around 45k. low-action do not have any data for unused loan type. Unknown (XNA) and high yield groups have outliers towards the higher application amount value.</a:t>
            </a:r>
          </a:p>
        </p:txBody>
      </p:sp>
    </p:spTree>
    <p:extLst>
      <p:ext uri="{BB962C8B-B14F-4D97-AF65-F5344CB8AC3E}">
        <p14:creationId xmlns:p14="http://schemas.microsoft.com/office/powerpoint/2010/main" val="333475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753CB4-C90D-4CF1-A01B-F0A940FF492F}"/>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rgbClr val="0070C0"/>
                </a:solidFill>
                <a:latin typeface="Ubuntu" panose="020B0504030602030204" pitchFamily="34" charset="0"/>
                <a:cs typeface="Arial" panose="020B0604020202020204" pitchFamily="34" charset="0"/>
              </a:rPr>
              <a:t>Introduction</a:t>
            </a:r>
            <a:endParaRPr lang="en-US" sz="4000" dirty="0">
              <a:solidFill>
                <a:srgbClr val="0070C0"/>
              </a:solidFill>
            </a:endParaRPr>
          </a:p>
        </p:txBody>
      </p:sp>
      <p:sp>
        <p:nvSpPr>
          <p:cNvPr id="6" name="TextBox 5">
            <a:extLst>
              <a:ext uri="{FF2B5EF4-FFF2-40B4-BE49-F238E27FC236}">
                <a16:creationId xmlns:a16="http://schemas.microsoft.com/office/drawing/2014/main" id="{DF12E133-8048-42D1-8A02-37CEA22CDD2F}"/>
              </a:ext>
            </a:extLst>
          </p:cNvPr>
          <p:cNvSpPr txBox="1"/>
          <p:nvPr/>
        </p:nvSpPr>
        <p:spPr>
          <a:xfrm>
            <a:off x="479429" y="1054357"/>
            <a:ext cx="11233151" cy="2497800"/>
          </a:xfrm>
          <a:prstGeom prst="rect">
            <a:avLst/>
          </a:prstGeom>
          <a:noFill/>
        </p:spPr>
        <p:txBody>
          <a:bodyPr wrap="square">
            <a:spAutoFit/>
          </a:bodyPr>
          <a:lstStyle/>
          <a:p>
            <a:pPr algn="just">
              <a:lnSpc>
                <a:spcPct val="110000"/>
              </a:lnSpc>
            </a:pPr>
            <a:r>
              <a:rPr lang="en-US" sz="1500" dirty="0">
                <a:latin typeface="Ubuntu" panose="020B0504030602030204" pitchFamily="34" charset="0"/>
                <a:cs typeface="Arial" panose="020B0604020202020204" pitchFamily="34" charset="0"/>
              </a:rPr>
              <a:t>This case study is performed in accordance with the data provided for current and previous loan application status for customers. The case study will help to analyze the factors involved for the customers to pay or not to pay the loan. There are numerous parameters which came into play during this analysis and with the help of different statistical techniques we have tried to get a good amount of insight on the Loan applicant tendency of paying or defaulting a loan. </a:t>
            </a:r>
          </a:p>
          <a:p>
            <a:pPr algn="just">
              <a:lnSpc>
                <a:spcPct val="110000"/>
              </a:lnSpc>
            </a:pPr>
            <a:endParaRPr lang="en-US" sz="1100" dirty="0">
              <a:latin typeface="Ubuntu" panose="020B0504030602030204" pitchFamily="34" charset="0"/>
              <a:cs typeface="Arial" panose="020B0604020202020204" pitchFamily="34" charset="0"/>
            </a:endParaRPr>
          </a:p>
          <a:p>
            <a:pPr algn="just">
              <a:lnSpc>
                <a:spcPct val="110000"/>
              </a:lnSpc>
            </a:pPr>
            <a:r>
              <a:rPr lang="en-US" sz="1500" dirty="0">
                <a:latin typeface="Ubuntu" panose="020B0504030602030204" pitchFamily="34" charset="0"/>
                <a:cs typeface="Arial" panose="020B0604020202020204" pitchFamily="34" charset="0"/>
              </a:rPr>
              <a:t>Since the dataset provided for case study is pretty large , the objective is to consider those variable which has a direct impact on the application of the customer also consider the variables with a correct amount of data.</a:t>
            </a:r>
          </a:p>
          <a:p>
            <a:pPr algn="just">
              <a:lnSpc>
                <a:spcPct val="110000"/>
              </a:lnSpc>
            </a:pPr>
            <a:endParaRPr lang="en-US" sz="1100" dirty="0">
              <a:latin typeface="Ubuntu" panose="020B0504030602030204" pitchFamily="34" charset="0"/>
              <a:cs typeface="Arial" panose="020B0604020202020204" pitchFamily="34" charset="0"/>
            </a:endParaRPr>
          </a:p>
          <a:p>
            <a:pPr algn="just">
              <a:lnSpc>
                <a:spcPct val="110000"/>
              </a:lnSpc>
            </a:pPr>
            <a:r>
              <a:rPr lang="en-US" sz="1500" dirty="0">
                <a:latin typeface="Ubuntu" panose="020B0504030602030204" pitchFamily="34" charset="0"/>
                <a:cs typeface="Arial" panose="020B0604020202020204" pitchFamily="34" charset="0"/>
              </a:rPr>
              <a:t>The whole study has been done on the google colab IDE using Python coding utilizing the numpy, pandas, matplotlib, seaborn libraries.</a:t>
            </a:r>
            <a:endParaRPr lang="en-US" sz="1500" dirty="0"/>
          </a:p>
        </p:txBody>
      </p:sp>
      <p:sp>
        <p:nvSpPr>
          <p:cNvPr id="7" name="TextBox 6">
            <a:extLst>
              <a:ext uri="{FF2B5EF4-FFF2-40B4-BE49-F238E27FC236}">
                <a16:creationId xmlns:a16="http://schemas.microsoft.com/office/drawing/2014/main" id="{BE6454B7-63F1-4DAC-87D1-5C7E84869F6F}"/>
              </a:ext>
            </a:extLst>
          </p:cNvPr>
          <p:cNvSpPr txBox="1"/>
          <p:nvPr/>
        </p:nvSpPr>
        <p:spPr>
          <a:xfrm>
            <a:off x="479429" y="4236931"/>
            <a:ext cx="11234734" cy="2010359"/>
          </a:xfrm>
          <a:prstGeom prst="rect">
            <a:avLst/>
          </a:prstGeom>
          <a:noFill/>
        </p:spPr>
        <p:txBody>
          <a:bodyPr wrap="square">
            <a:spAutoFit/>
          </a:bodyPr>
          <a:lstStyle/>
          <a:p>
            <a:pPr algn="just">
              <a:lnSpc>
                <a:spcPct val="120000"/>
              </a:lnSpc>
            </a:pPr>
            <a:r>
              <a:rPr lang="en-US" sz="1500" dirty="0">
                <a:latin typeface="Ubuntu" panose="020B0504030602030204" pitchFamily="34" charset="0"/>
                <a:cs typeface="Arial" panose="020B0604020202020204" pitchFamily="34" charset="0"/>
              </a:rPr>
              <a:t>The case study has been done by keeping several things in mind which includes several considerations like analyzing the missing values, imputation method with reasons to replace the missing values (but for this EDA the missing data has been kept as it is). </a:t>
            </a:r>
          </a:p>
          <a:p>
            <a:pPr algn="just">
              <a:lnSpc>
                <a:spcPct val="120000"/>
              </a:lnSpc>
            </a:pPr>
            <a:endParaRPr lang="en-US" sz="1100" dirty="0">
              <a:latin typeface="Ubuntu" panose="020B0504030602030204" pitchFamily="34" charset="0"/>
              <a:cs typeface="Arial" panose="020B0604020202020204" pitchFamily="34" charset="0"/>
            </a:endParaRPr>
          </a:p>
          <a:p>
            <a:pPr algn="just">
              <a:lnSpc>
                <a:spcPct val="120000"/>
              </a:lnSpc>
            </a:pPr>
            <a:r>
              <a:rPr lang="en-US" sz="1500" dirty="0">
                <a:latin typeface="Ubuntu" panose="020B0504030602030204" pitchFamily="34" charset="0"/>
                <a:cs typeface="Arial" panose="020B0604020202020204" pitchFamily="34" charset="0"/>
              </a:rPr>
              <a:t>The analysis has been done on the columns/variable which may not be impacting the analysis and can be removed for the sake of improving efficiency of data retrieval. Identifying the variables as Categorical and Numerical and then deducing their correlation is also a part of this study. The analysis also includes several statistical methods like univariate and bivariate analysis along with data computation which includes binning.</a:t>
            </a:r>
            <a:endParaRPr lang="en-US" sz="1500" dirty="0"/>
          </a:p>
        </p:txBody>
      </p:sp>
      <p:sp>
        <p:nvSpPr>
          <p:cNvPr id="8" name="Title 1">
            <a:extLst>
              <a:ext uri="{FF2B5EF4-FFF2-40B4-BE49-F238E27FC236}">
                <a16:creationId xmlns:a16="http://schemas.microsoft.com/office/drawing/2014/main" id="{A320BFA7-49C1-4083-9C9F-AF3C9A1AB9AD}"/>
              </a:ext>
            </a:extLst>
          </p:cNvPr>
          <p:cNvSpPr txBox="1">
            <a:spLocks/>
          </p:cNvSpPr>
          <p:nvPr/>
        </p:nvSpPr>
        <p:spPr>
          <a:xfrm>
            <a:off x="479429" y="3581399"/>
            <a:ext cx="10058400"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rgbClr val="0070C0"/>
                </a:solidFill>
                <a:latin typeface="Ubuntu" panose="020B0504030602030204" pitchFamily="34" charset="0"/>
                <a:cs typeface="Arial" panose="020B0604020202020204" pitchFamily="34" charset="0"/>
              </a:rPr>
              <a:t>Approach</a:t>
            </a:r>
            <a:endParaRPr lang="en-US" sz="4000" dirty="0">
              <a:solidFill>
                <a:srgbClr val="0070C0"/>
              </a:solidFill>
            </a:endParaRPr>
          </a:p>
        </p:txBody>
      </p:sp>
    </p:spTree>
    <p:extLst>
      <p:ext uri="{BB962C8B-B14F-4D97-AF65-F5344CB8AC3E}">
        <p14:creationId xmlns:p14="http://schemas.microsoft.com/office/powerpoint/2010/main" val="332541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B87E-8643-4C27-80BE-9997849FB16F}"/>
              </a:ext>
            </a:extLst>
          </p:cNvPr>
          <p:cNvSpPr>
            <a:spLocks noGrp="1"/>
          </p:cNvSpPr>
          <p:nvPr>
            <p:ph type="title" idx="4294967295"/>
          </p:nvPr>
        </p:nvSpPr>
        <p:spPr>
          <a:xfrm>
            <a:off x="432122" y="0"/>
            <a:ext cx="10058400" cy="1290637"/>
          </a:xfrm>
        </p:spPr>
        <p:txBody>
          <a:bodyPr/>
          <a:lstStyle/>
          <a:p>
            <a:r>
              <a:rPr lang="en-US" sz="4800" dirty="0">
                <a:solidFill>
                  <a:srgbClr val="0070C0"/>
                </a:solidFill>
                <a:latin typeface="Ubuntu" panose="020B0504030602030204" pitchFamily="34" charset="0"/>
                <a:cs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407FECCD-8224-4AF4-ADCB-93EF80E5ADF6}"/>
              </a:ext>
            </a:extLst>
          </p:cNvPr>
          <p:cNvSpPr>
            <a:spLocks noGrp="1"/>
          </p:cNvSpPr>
          <p:nvPr>
            <p:ph idx="4294967295"/>
          </p:nvPr>
        </p:nvSpPr>
        <p:spPr>
          <a:xfrm>
            <a:off x="524719" y="1347787"/>
            <a:ext cx="11177286" cy="5203484"/>
          </a:xfrm>
        </p:spPr>
        <p:txBody>
          <a:bodyPr>
            <a:normAutofit/>
          </a:bodyPr>
          <a:lstStyle/>
          <a:p>
            <a:pPr marL="717550" indent="-449263">
              <a:lnSpc>
                <a:spcPct val="130000"/>
              </a:lnSpc>
              <a:buFont typeface="Wingdings" panose="05000000000000000000" pitchFamily="2" charset="2"/>
              <a:buChar char="Ø"/>
            </a:pPr>
            <a:r>
              <a:rPr lang="en-GB" sz="1400" dirty="0">
                <a:latin typeface="Ubuntu" panose="020B0504030602030204" pitchFamily="34" charset="0"/>
              </a:rPr>
              <a:t>Current application data is imbalanced  - There are far more number (92%) of loans repaid on time, than those (8%) are defaulted.</a:t>
            </a:r>
          </a:p>
          <a:p>
            <a:pPr marL="268287" indent="0">
              <a:lnSpc>
                <a:spcPct val="130000"/>
              </a:lnSpc>
              <a:buNone/>
            </a:pPr>
            <a:r>
              <a:rPr lang="en-GB" sz="1400" dirty="0">
                <a:latin typeface="Ubuntu" panose="020B0504030602030204" pitchFamily="34" charset="0"/>
              </a:rPr>
              <a:t>Bank should try to limit</a:t>
            </a:r>
          </a:p>
          <a:p>
            <a:pPr marL="1010150" lvl="1" indent="-449263">
              <a:lnSpc>
                <a:spcPct val="130000"/>
              </a:lnSpc>
              <a:buFont typeface="Wingdings" panose="05000000000000000000" pitchFamily="2" charset="2"/>
              <a:buChar char="Ø"/>
            </a:pPr>
            <a:r>
              <a:rPr lang="en-GB" sz="1400" dirty="0">
                <a:latin typeface="Ubuntu" panose="020B0504030602030204" pitchFamily="34" charset="0"/>
              </a:rPr>
              <a:t>Ratio of males are higher for defaulters,  especially </a:t>
            </a:r>
            <a:r>
              <a:rPr lang="en-GB" sz="1400" dirty="0">
                <a:latin typeface="Ubuntu" panose="020B0504030602030204" pitchFamily="34" charset="0"/>
                <a:cs typeface="Arial" panose="020B0604020202020204" pitchFamily="34" charset="0"/>
              </a:rPr>
              <a:t>Men who avail cash loan have a higher chance of payment difficulties</a:t>
            </a:r>
            <a:endParaRPr lang="en-GB" sz="1400" dirty="0">
              <a:latin typeface="Ubuntu" panose="020B0504030602030204" pitchFamily="34" charset="0"/>
            </a:endParaRPr>
          </a:p>
          <a:p>
            <a:pPr marL="1010150" lvl="1" indent="-449263">
              <a:lnSpc>
                <a:spcPct val="130000"/>
              </a:lnSpc>
              <a:buFont typeface="Wingdings" panose="05000000000000000000" pitchFamily="2" charset="2"/>
              <a:buChar char="Ø"/>
            </a:pPr>
            <a:r>
              <a:rPr lang="en-GB" sz="1400" dirty="0">
                <a:latin typeface="Ubuntu" panose="020B0504030602030204" pitchFamily="34" charset="0"/>
                <a:cs typeface="Arial" panose="020B0604020202020204" pitchFamily="34" charset="0"/>
              </a:rPr>
              <a:t>Working people have a higher default rate for cash loans</a:t>
            </a:r>
          </a:p>
          <a:p>
            <a:pPr marL="1010150" lvl="1" indent="-449263">
              <a:lnSpc>
                <a:spcPct val="130000"/>
              </a:lnSpc>
              <a:buFont typeface="Wingdings" panose="05000000000000000000" pitchFamily="2" charset="2"/>
              <a:buChar char="Ø"/>
            </a:pPr>
            <a:r>
              <a:rPr lang="en-GB" sz="1400" dirty="0">
                <a:latin typeface="Ubuntu" panose="020B0504030602030204" pitchFamily="34" charset="0"/>
              </a:rPr>
              <a:t>Clients living with parents and in Rented Apartments tend to have higher chance of payment difficulties</a:t>
            </a:r>
          </a:p>
          <a:p>
            <a:pPr marL="560887" lvl="1" indent="0">
              <a:lnSpc>
                <a:spcPct val="130000"/>
              </a:lnSpc>
              <a:buNone/>
            </a:pPr>
            <a:r>
              <a:rPr lang="en-GB" sz="1400" dirty="0">
                <a:latin typeface="Ubuntu" panose="020B0504030602030204" pitchFamily="34" charset="0"/>
                <a:cs typeface="Arial" panose="020B0604020202020204" pitchFamily="34" charset="0"/>
              </a:rPr>
              <a:t>defaulters are more in such groups</a:t>
            </a:r>
            <a:endParaRPr lang="en-GB" sz="1000" dirty="0">
              <a:latin typeface="Ubuntu" panose="020B0504030602030204" pitchFamily="34" charset="0"/>
            </a:endParaRPr>
          </a:p>
          <a:p>
            <a:pPr marL="268287" indent="0">
              <a:lnSpc>
                <a:spcPct val="130000"/>
              </a:lnSpc>
              <a:buNone/>
            </a:pPr>
            <a:r>
              <a:rPr lang="en-GB" sz="1400" dirty="0">
                <a:latin typeface="Ubuntu" panose="020B0504030602030204" pitchFamily="34" charset="0"/>
                <a:cs typeface="Arial" panose="020B0604020202020204" pitchFamily="34" charset="0"/>
              </a:rPr>
              <a:t>Bank should focus more on </a:t>
            </a:r>
          </a:p>
          <a:p>
            <a:pPr marL="1010150" lvl="1" indent="-449263">
              <a:lnSpc>
                <a:spcPct val="130000"/>
              </a:lnSpc>
              <a:buFont typeface="Wingdings" panose="05000000000000000000" pitchFamily="2" charset="2"/>
              <a:buChar char="Ø"/>
            </a:pPr>
            <a:r>
              <a:rPr lang="en-GB" sz="1400" dirty="0">
                <a:latin typeface="Ubuntu" panose="020B0504030602030204" pitchFamily="34" charset="0"/>
                <a:cs typeface="Arial" panose="020B0604020202020204" pitchFamily="34" charset="0"/>
              </a:rPr>
              <a:t>Businessman and students.</a:t>
            </a:r>
          </a:p>
          <a:p>
            <a:pPr marL="1010150" lvl="1" indent="-449263">
              <a:lnSpc>
                <a:spcPct val="130000"/>
              </a:lnSpc>
              <a:buFont typeface="Wingdings" panose="05000000000000000000" pitchFamily="2" charset="2"/>
              <a:buChar char="Ø"/>
            </a:pPr>
            <a:r>
              <a:rPr lang="en-GB" sz="1400" dirty="0">
                <a:latin typeface="Ubuntu" panose="020B0504030602030204" pitchFamily="34" charset="0"/>
                <a:cs typeface="Arial" panose="020B0604020202020204" pitchFamily="34" charset="0"/>
              </a:rPr>
              <a:t>Commercial associates and Pensioners.</a:t>
            </a:r>
          </a:p>
          <a:p>
            <a:pPr marL="1010150" lvl="1" indent="-449263">
              <a:lnSpc>
                <a:spcPct val="130000"/>
              </a:lnSpc>
              <a:buFont typeface="Wingdings" panose="05000000000000000000" pitchFamily="2" charset="2"/>
              <a:buChar char="Ø"/>
            </a:pPr>
            <a:r>
              <a:rPr lang="en-GB" sz="1400" dirty="0">
                <a:latin typeface="Ubuntu" panose="020B0504030602030204" pitchFamily="34" charset="0"/>
              </a:rPr>
              <a:t>Clients with higher education.</a:t>
            </a:r>
          </a:p>
          <a:p>
            <a:pPr marL="1010150" lvl="1" indent="-449263">
              <a:lnSpc>
                <a:spcPct val="130000"/>
              </a:lnSpc>
              <a:buFont typeface="Wingdings" panose="05000000000000000000" pitchFamily="2" charset="2"/>
              <a:buChar char="Ø"/>
            </a:pPr>
            <a:r>
              <a:rPr lang="en-GB" sz="1400" dirty="0">
                <a:latin typeface="Ubuntu" panose="020B0504030602030204" pitchFamily="34" charset="0"/>
                <a:cs typeface="Arial" panose="020B0604020202020204" pitchFamily="34" charset="0"/>
              </a:rPr>
              <a:t>Clients with academic degree have defaulters when the credit amount and income is higher, bank should concentrate more on clients with academic degree with nominal credit amount, when amount goes higher chances are more for defaulting.</a:t>
            </a:r>
          </a:p>
          <a:p>
            <a:pPr marL="560887" lvl="1" indent="0">
              <a:lnSpc>
                <a:spcPct val="130000"/>
              </a:lnSpc>
              <a:buNone/>
            </a:pPr>
            <a:r>
              <a:rPr lang="en-GB" sz="1400" dirty="0">
                <a:latin typeface="Ubuntu" panose="020B0504030602030204" pitchFamily="34" charset="0"/>
                <a:cs typeface="Arial" panose="020B0604020202020204" pitchFamily="34" charset="0"/>
              </a:rPr>
              <a:t>defaulters are less in such groups</a:t>
            </a:r>
            <a:endParaRPr lang="en-US" sz="1400" dirty="0">
              <a:latin typeface="Ubuntu" panose="020B0504030602030204" pitchFamily="34" charset="0"/>
            </a:endParaRPr>
          </a:p>
        </p:txBody>
      </p:sp>
    </p:spTree>
    <p:extLst>
      <p:ext uri="{BB962C8B-B14F-4D97-AF65-F5344CB8AC3E}">
        <p14:creationId xmlns:p14="http://schemas.microsoft.com/office/powerpoint/2010/main" val="182573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3E291C-4772-4CF8-8DA0-1B3D0B456AE6}"/>
              </a:ext>
            </a:extLst>
          </p:cNvPr>
          <p:cNvSpPr txBox="1">
            <a:spLocks/>
          </p:cNvSpPr>
          <p:nvPr/>
        </p:nvSpPr>
        <p:spPr>
          <a:xfrm>
            <a:off x="0" y="2448561"/>
            <a:ext cx="12192000" cy="1705818"/>
          </a:xfrm>
          <a:prstGeom prst="rect">
            <a:avLst/>
          </a:prstGeom>
        </p:spPr>
        <p:txBody>
          <a:bodyPr anchor="ct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pPr algn="ctr"/>
            <a:r>
              <a:rPr lang="en-US" sz="9600" dirty="0">
                <a:solidFill>
                  <a:srgbClr val="0070C0"/>
                </a:solidFill>
                <a:latin typeface="Ubuntu" panose="020B0504030602030204" pitchFamily="34" charset="0"/>
                <a:cs typeface="Arial" panose="020B0604020202020204" pitchFamily="34" charset="0"/>
              </a:rPr>
              <a:t>Thank you</a:t>
            </a:r>
            <a:endParaRPr lang="en-US" sz="9600" dirty="0"/>
          </a:p>
        </p:txBody>
      </p:sp>
    </p:spTree>
    <p:extLst>
      <p:ext uri="{BB962C8B-B14F-4D97-AF65-F5344CB8AC3E}">
        <p14:creationId xmlns:p14="http://schemas.microsoft.com/office/powerpoint/2010/main" val="29772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6E098-ECA4-4A98-80B2-98609BF470A9}"/>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rgbClr val="0070C0"/>
                </a:solidFill>
                <a:latin typeface="Ubuntu" panose="020B0504030602030204" pitchFamily="34" charset="0"/>
                <a:cs typeface="Arial" panose="020B0604020202020204" pitchFamily="34" charset="0"/>
              </a:rPr>
              <a:t>Key Steps Involved</a:t>
            </a:r>
            <a:endParaRPr lang="en-US" sz="4000" dirty="0">
              <a:solidFill>
                <a:srgbClr val="0070C0"/>
              </a:solidFill>
            </a:endParaRPr>
          </a:p>
        </p:txBody>
      </p:sp>
      <p:sp>
        <p:nvSpPr>
          <p:cNvPr id="9" name="TextBox 8">
            <a:extLst>
              <a:ext uri="{FF2B5EF4-FFF2-40B4-BE49-F238E27FC236}">
                <a16:creationId xmlns:a16="http://schemas.microsoft.com/office/drawing/2014/main" id="{DEA2E558-963E-4CD6-B6D8-379DCCF04F95}"/>
              </a:ext>
            </a:extLst>
          </p:cNvPr>
          <p:cNvSpPr txBox="1"/>
          <p:nvPr/>
        </p:nvSpPr>
        <p:spPr>
          <a:xfrm>
            <a:off x="479429" y="996301"/>
            <a:ext cx="11233151" cy="52477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Reading and loading the data from source file in python pandas data frame.</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Analysing the data-frame to get the information of the columns, datatypes, their statistical values like mean, median, mode  and percentiles.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To remove the columns from analysis having large amount of null values (more than 50%)</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Finding the missing values and providing suggestions to impute the same.</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Data transformation to convert some negative values in positive  like no. of days, prices etc.</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Finding out the category and numerical variables.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Analysing the numeric variables to detect the outliers.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Performing binning operation on continuous variables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Getting the correlation between the Target and other variables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Performing univariate , bivariate and multivariate analysis for different variables to understand the relationship between them.</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Finding the correlation between different variables and their effects on the Target Variable.</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Plotting different charts for better insights and easy understanding.</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Concluding the insights.</a:t>
            </a:r>
            <a:endParaRPr lang="en-US" sz="1500" dirty="0"/>
          </a:p>
        </p:txBody>
      </p:sp>
    </p:spTree>
    <p:extLst>
      <p:ext uri="{BB962C8B-B14F-4D97-AF65-F5344CB8AC3E}">
        <p14:creationId xmlns:p14="http://schemas.microsoft.com/office/powerpoint/2010/main" val="224127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rgbClr val="0070C0"/>
                </a:solidFill>
                <a:latin typeface="Ubuntu" panose="020B0504030602030204" pitchFamily="34" charset="0"/>
                <a:cs typeface="Arial" panose="020B0604020202020204" pitchFamily="34" charset="0"/>
              </a:rPr>
              <a:t>Current Application</a:t>
            </a:r>
          </a:p>
        </p:txBody>
      </p:sp>
      <p:sp>
        <p:nvSpPr>
          <p:cNvPr id="8" name="TextBox 7">
            <a:extLst>
              <a:ext uri="{FF2B5EF4-FFF2-40B4-BE49-F238E27FC236}">
                <a16:creationId xmlns:a16="http://schemas.microsoft.com/office/drawing/2014/main" id="{7B2435CD-F526-4049-9904-AF326A0FC0E5}"/>
              </a:ext>
            </a:extLst>
          </p:cNvPr>
          <p:cNvSpPr txBox="1"/>
          <p:nvPr/>
        </p:nvSpPr>
        <p:spPr>
          <a:xfrm>
            <a:off x="481013" y="1815649"/>
            <a:ext cx="4483105" cy="2814681"/>
          </a:xfrm>
          <a:prstGeom prst="rect">
            <a:avLst/>
          </a:prstGeom>
          <a:noFill/>
        </p:spPr>
        <p:txBody>
          <a:bodyPr wrap="square">
            <a:spAutoFit/>
          </a:bodyPr>
          <a:lstStyle/>
          <a:p>
            <a:pPr>
              <a:lnSpc>
                <a:spcPct val="150000"/>
              </a:lnSpc>
            </a:pPr>
            <a:r>
              <a:rPr lang="en-GB" sz="1500" b="1" dirty="0">
                <a:latin typeface="Ubuntu" panose="020B0504030602030204" pitchFamily="34" charset="0"/>
                <a:cs typeface="Arial" panose="020B0604020202020204" pitchFamily="34" charset="0"/>
              </a:rPr>
              <a:t>Inferences drawn from graphs present</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Loan Annuity, Price of Goods have outliers present</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No. of days before applying the client change the phone have negative values and also have outliers</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External Source columns does not seem to have outliers present – this is normalized data.</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Distribution of Numerical variables having null values &lt; 15%</a:t>
            </a:r>
            <a:endParaRPr lang="en-US" sz="2400" dirty="0">
              <a:solidFill>
                <a:schemeClr val="accent3">
                  <a:lumMod val="75000"/>
                </a:schemeClr>
              </a:solidFill>
              <a:latin typeface="Ubuntu" panose="020B050403060203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DF3345F-B5AE-4D42-9BF2-2BF579171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1738177"/>
            <a:ext cx="6915150" cy="2969626"/>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7817438-2247-4A93-BEB6-96B80C8FB1F0}"/>
              </a:ext>
            </a:extLst>
          </p:cNvPr>
          <p:cNvSpPr txBox="1"/>
          <p:nvPr/>
        </p:nvSpPr>
        <p:spPr>
          <a:xfrm>
            <a:off x="527840" y="4785275"/>
            <a:ext cx="11184739" cy="1429687"/>
          </a:xfrm>
          <a:prstGeom prst="rect">
            <a:avLst/>
          </a:prstGeom>
          <a:noFill/>
        </p:spPr>
        <p:txBody>
          <a:bodyPr wrap="square">
            <a:spAutoFit/>
          </a:bodyPr>
          <a:lstStyle/>
          <a:p>
            <a:pPr>
              <a:lnSpc>
                <a:spcPct val="150000"/>
              </a:lnSpc>
            </a:pPr>
            <a:r>
              <a:rPr lang="en-GB" sz="1500" b="1" dirty="0">
                <a:latin typeface="Ubuntu" panose="020B0504030602030204" pitchFamily="34" charset="0"/>
                <a:cs typeface="Arial" panose="020B0604020202020204" pitchFamily="34" charset="0"/>
              </a:rPr>
              <a:t>Imputation techniques suggested</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Numeric data - For Null values and outliers can be  imputed using median</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Numeric data - For Null values without outliers can be  imputed using mean</a:t>
            </a:r>
          </a:p>
          <a:p>
            <a:pPr marL="285750" indent="-285750">
              <a:lnSpc>
                <a:spcPct val="150000"/>
              </a:lnSpc>
              <a:buFont typeface="Arial" panose="020B0604020202020204" pitchFamily="34" charset="0"/>
              <a:buChar char="•"/>
            </a:pPr>
            <a:r>
              <a:rPr lang="en-GB" sz="1500" dirty="0">
                <a:latin typeface="Ubuntu" panose="020B0504030602030204" pitchFamily="34" charset="0"/>
                <a:cs typeface="Arial" panose="020B0604020202020204" pitchFamily="34" charset="0"/>
              </a:rPr>
              <a:t>Categorical data - The missing values can be  imputed using mode categories.</a:t>
            </a:r>
          </a:p>
        </p:txBody>
      </p:sp>
    </p:spTree>
    <p:extLst>
      <p:ext uri="{BB962C8B-B14F-4D97-AF65-F5344CB8AC3E}">
        <p14:creationId xmlns:p14="http://schemas.microsoft.com/office/powerpoint/2010/main" val="11120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B2435CD-F526-4049-9904-AF326A0FC0E5}"/>
              </a:ext>
            </a:extLst>
          </p:cNvPr>
          <p:cNvSpPr txBox="1"/>
          <p:nvPr/>
        </p:nvSpPr>
        <p:spPr>
          <a:xfrm>
            <a:off x="481013" y="898982"/>
            <a:ext cx="11073777" cy="1083438"/>
          </a:xfrm>
          <a:prstGeom prst="rect">
            <a:avLst/>
          </a:prstGeom>
          <a:noFill/>
        </p:spPr>
        <p:txBody>
          <a:bodyPr wrap="square">
            <a:spAutoFit/>
          </a:bodyPr>
          <a:lstStyle/>
          <a:p>
            <a:pPr>
              <a:lnSpc>
                <a:spcPct val="150000"/>
              </a:lnSpc>
            </a:pPr>
            <a:r>
              <a:rPr lang="en-GB" sz="1500" b="1" dirty="0">
                <a:latin typeface="Ubuntu" panose="020B0504030602030204" pitchFamily="34" charset="0"/>
                <a:cs typeface="Arial" panose="020B0604020202020204" pitchFamily="34" charset="0"/>
              </a:rPr>
              <a:t>Data Imbalance check is crucial, as this will depend the father prediction methodologies and data insights.</a:t>
            </a:r>
          </a:p>
          <a:p>
            <a:pPr>
              <a:lnSpc>
                <a:spcPct val="150000"/>
              </a:lnSpc>
            </a:pPr>
            <a:endParaRPr lang="en-GB" sz="1500" dirty="0">
              <a:latin typeface="Ubuntu" panose="020B0504030602030204" pitchFamily="34" charset="0"/>
              <a:cs typeface="Arial" panose="020B0604020202020204" pitchFamily="34" charset="0"/>
            </a:endParaRPr>
          </a:p>
          <a:p>
            <a:pPr>
              <a:lnSpc>
                <a:spcPct val="150000"/>
              </a:lnSpc>
            </a:pPr>
            <a:r>
              <a:rPr lang="en-GB" sz="1500" dirty="0">
                <a:latin typeface="Ubuntu" panose="020B0504030602030204" pitchFamily="34" charset="0"/>
                <a:cs typeface="Arial" panose="020B0604020202020204" pitchFamily="34" charset="0"/>
              </a:rPr>
              <a:t>Checking the data imbalance for the TARGET variable.</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81013" y="404813"/>
            <a:ext cx="11211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Analysing Imbalance for Target variable</a:t>
            </a:r>
          </a:p>
        </p:txBody>
      </p:sp>
      <p:sp>
        <p:nvSpPr>
          <p:cNvPr id="14" name="TextBox 13">
            <a:extLst>
              <a:ext uri="{FF2B5EF4-FFF2-40B4-BE49-F238E27FC236}">
                <a16:creationId xmlns:a16="http://schemas.microsoft.com/office/drawing/2014/main" id="{37817438-2247-4A93-BEB6-96B80C8FB1F0}"/>
              </a:ext>
            </a:extLst>
          </p:cNvPr>
          <p:cNvSpPr txBox="1"/>
          <p:nvPr/>
        </p:nvSpPr>
        <p:spPr>
          <a:xfrm>
            <a:off x="5103305" y="2272843"/>
            <a:ext cx="5467858" cy="3393237"/>
          </a:xfrm>
          <a:prstGeom prst="rect">
            <a:avLst/>
          </a:prstGeom>
          <a:noFill/>
        </p:spPr>
        <p:txBody>
          <a:bodyPr wrap="square">
            <a:spAutoFit/>
          </a:bodyPr>
          <a:lstStyle/>
          <a:p>
            <a:pPr algn="just">
              <a:lnSpc>
                <a:spcPct val="150000"/>
              </a:lnSpc>
            </a:pPr>
            <a:r>
              <a:rPr lang="en-GB" sz="1500" b="1" dirty="0">
                <a:latin typeface="Ubuntu" panose="020B0504030602030204" pitchFamily="34" charset="0"/>
                <a:cs typeface="Arial" panose="020B0604020202020204" pitchFamily="34" charset="0"/>
              </a:rPr>
              <a:t>Inferences</a:t>
            </a:r>
          </a:p>
          <a:p>
            <a:pPr algn="just">
              <a:lnSpc>
                <a:spcPct val="150000"/>
              </a:lnSpc>
            </a:pPr>
            <a:endParaRPr lang="en-GB" sz="800" b="1" dirty="0">
              <a:latin typeface="Ubuntu" panose="020B0504030602030204" pitchFamily="34" charset="0"/>
              <a:cs typeface="Arial" panose="020B0604020202020204" pitchFamily="34" charset="0"/>
            </a:endParaRPr>
          </a:p>
          <a:p>
            <a:pPr algn="just"/>
            <a:r>
              <a:rPr lang="en-GB" sz="1500" dirty="0">
                <a:latin typeface="Ubuntu" panose="020B0504030602030204" pitchFamily="34" charset="0"/>
                <a:cs typeface="Arial" panose="020B0604020202020204" pitchFamily="34" charset="0"/>
              </a:rPr>
              <a:t>From the graph, it is clear that there are </a:t>
            </a:r>
          </a:p>
          <a:p>
            <a:pPr marL="742950" lvl="1" indent="-285750" algn="just">
              <a:buFont typeface="Arial" panose="020B0604020202020204" pitchFamily="34" charset="0"/>
              <a:buChar char="•"/>
            </a:pPr>
            <a:r>
              <a:rPr lang="en-GB" sz="1500" dirty="0">
                <a:latin typeface="Ubuntu" panose="020B0504030602030204" pitchFamily="34" charset="0"/>
                <a:cs typeface="Arial" panose="020B0604020202020204" pitchFamily="34" charset="0"/>
              </a:rPr>
              <a:t>approximately </a:t>
            </a:r>
            <a:r>
              <a:rPr lang="en-GB" sz="1500" b="1" dirty="0">
                <a:latin typeface="Ubuntu" panose="020B0504030602030204" pitchFamily="34" charset="0"/>
                <a:cs typeface="Arial" panose="020B0604020202020204" pitchFamily="34" charset="0"/>
              </a:rPr>
              <a:t>91.9% </a:t>
            </a:r>
            <a:r>
              <a:rPr lang="en-GB" sz="1500" dirty="0">
                <a:latin typeface="Ubuntu" panose="020B0504030602030204" pitchFamily="34" charset="0"/>
                <a:cs typeface="Arial" panose="020B0604020202020204" pitchFamily="34" charset="0"/>
              </a:rPr>
              <a:t>of values of TARGET as 0 </a:t>
            </a:r>
          </a:p>
          <a:p>
            <a:pPr marL="742950" lvl="1" indent="-285750" algn="just">
              <a:buFont typeface="Arial" panose="020B0604020202020204" pitchFamily="34" charset="0"/>
              <a:buChar char="•"/>
            </a:pPr>
            <a:r>
              <a:rPr lang="en-GB" sz="1500" dirty="0">
                <a:latin typeface="Ubuntu" panose="020B0504030602030204" pitchFamily="34" charset="0"/>
                <a:cs typeface="Arial" panose="020B0604020202020204" pitchFamily="34" charset="0"/>
              </a:rPr>
              <a:t>only </a:t>
            </a:r>
            <a:r>
              <a:rPr lang="en-GB" sz="1500" b="1" dirty="0">
                <a:latin typeface="Ubuntu" panose="020B0504030602030204" pitchFamily="34" charset="0"/>
                <a:cs typeface="Arial" panose="020B0604020202020204" pitchFamily="34" charset="0"/>
              </a:rPr>
              <a:t>8.1% </a:t>
            </a:r>
            <a:r>
              <a:rPr lang="en-GB" sz="1500" dirty="0">
                <a:latin typeface="Ubuntu" panose="020B0504030602030204" pitchFamily="34" charset="0"/>
                <a:cs typeface="Arial" panose="020B0604020202020204" pitchFamily="34" charset="0"/>
              </a:rPr>
              <a:t>as 1 </a:t>
            </a:r>
          </a:p>
          <a:p>
            <a:pPr algn="just"/>
            <a:endParaRPr lang="en-GB" sz="1500" dirty="0">
              <a:latin typeface="Ubuntu" panose="020B0504030602030204" pitchFamily="34" charset="0"/>
              <a:cs typeface="Arial" panose="020B0604020202020204" pitchFamily="34" charset="0"/>
            </a:endParaRPr>
          </a:p>
          <a:p>
            <a:pPr algn="just"/>
            <a:r>
              <a:rPr lang="en-GB" sz="1500" dirty="0">
                <a:latin typeface="Ubuntu" panose="020B0504030602030204" pitchFamily="34" charset="0"/>
                <a:cs typeface="Arial" panose="020B0604020202020204" pitchFamily="34" charset="0"/>
              </a:rPr>
              <a:t> i.e. 91.9% clients with No payment difficulties and there are 8.1% clients with payment difficulties</a:t>
            </a:r>
          </a:p>
          <a:p>
            <a:pPr marL="285750" indent="-285750" algn="just">
              <a:buFont typeface="Arial" panose="020B0604020202020204" pitchFamily="34" charset="0"/>
              <a:buChar char="•"/>
            </a:pPr>
            <a:endParaRPr lang="en-GB" sz="1500" dirty="0">
              <a:latin typeface="Ubuntu" panose="020B0504030602030204" pitchFamily="34" charset="0"/>
              <a:cs typeface="Arial" panose="020B0604020202020204" pitchFamily="34" charset="0"/>
            </a:endParaRPr>
          </a:p>
          <a:p>
            <a:pPr algn="just"/>
            <a:r>
              <a:rPr lang="en-GB" sz="1500" dirty="0">
                <a:latin typeface="Ubuntu" panose="020B0504030602030204" pitchFamily="34" charset="0"/>
                <a:cs typeface="Arial" panose="020B0604020202020204" pitchFamily="34" charset="0"/>
              </a:rPr>
              <a:t>The difference in the Target variable is huge and hence there is a clear imbalance in the data.</a:t>
            </a:r>
          </a:p>
          <a:p>
            <a:pPr algn="just"/>
            <a:endParaRPr lang="en-GB" sz="1500" dirty="0">
              <a:latin typeface="Ubuntu" panose="020B0504030602030204" pitchFamily="34" charset="0"/>
              <a:cs typeface="Arial" panose="020B0604020202020204" pitchFamily="34" charset="0"/>
            </a:endParaRPr>
          </a:p>
          <a:p>
            <a:pPr algn="just"/>
            <a:r>
              <a:rPr lang="en-GB" sz="1500" dirty="0">
                <a:latin typeface="Ubuntu" panose="020B0504030602030204" pitchFamily="34" charset="0"/>
                <a:cs typeface="Arial" panose="020B0604020202020204" pitchFamily="34" charset="0"/>
              </a:rPr>
              <a:t>There are far more number of loans repaid on time, than those are defaulted.</a:t>
            </a:r>
          </a:p>
        </p:txBody>
      </p:sp>
      <p:pic>
        <p:nvPicPr>
          <p:cNvPr id="2" name="Picture 2">
            <a:extLst>
              <a:ext uri="{FF2B5EF4-FFF2-40B4-BE49-F238E27FC236}">
                <a16:creationId xmlns:a16="http://schemas.microsoft.com/office/drawing/2014/main" id="{D88939D6-D593-407F-BC5A-0474DD07F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060" y="2272843"/>
            <a:ext cx="28194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481013" y="404813"/>
            <a:ext cx="11211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Top 10 correlated variables</a:t>
            </a:r>
          </a:p>
        </p:txBody>
      </p:sp>
      <p:sp>
        <p:nvSpPr>
          <p:cNvPr id="14" name="TextBox 13">
            <a:extLst>
              <a:ext uri="{FF2B5EF4-FFF2-40B4-BE49-F238E27FC236}">
                <a16:creationId xmlns:a16="http://schemas.microsoft.com/office/drawing/2014/main" id="{37817438-2247-4A93-BEB6-96B80C8FB1F0}"/>
              </a:ext>
            </a:extLst>
          </p:cNvPr>
          <p:cNvSpPr txBox="1"/>
          <p:nvPr/>
        </p:nvSpPr>
        <p:spPr>
          <a:xfrm>
            <a:off x="5623531" y="502849"/>
            <a:ext cx="5984577" cy="1831271"/>
          </a:xfrm>
          <a:prstGeom prst="rect">
            <a:avLst/>
          </a:prstGeom>
          <a:noFill/>
        </p:spPr>
        <p:txBody>
          <a:bodyPr wrap="square">
            <a:spAutoFit/>
          </a:bodyPr>
          <a:lstStyle/>
          <a:p>
            <a:pPr algn="just"/>
            <a:r>
              <a:rPr lang="en-GB" sz="1500" b="1" dirty="0">
                <a:latin typeface="Ubuntu" panose="020B0504030602030204" pitchFamily="34" charset="0"/>
                <a:cs typeface="Arial" panose="020B0604020202020204" pitchFamily="34" charset="0"/>
              </a:rPr>
              <a:t>Inference</a:t>
            </a:r>
          </a:p>
          <a:p>
            <a:pPr algn="just"/>
            <a:endParaRPr lang="en-GB" sz="800" b="1" dirty="0">
              <a:latin typeface="Ubuntu" panose="020B0504030602030204" pitchFamily="34" charset="0"/>
              <a:cs typeface="Arial" panose="020B0604020202020204" pitchFamily="34" charset="0"/>
            </a:endParaRPr>
          </a:p>
          <a:p>
            <a:pPr algn="just"/>
            <a:r>
              <a:rPr lang="en-GB" sz="1500" i="1" dirty="0">
                <a:latin typeface="Ubuntu" panose="020B0504030602030204" pitchFamily="34" charset="0"/>
                <a:cs typeface="Arial" panose="020B0604020202020204" pitchFamily="34" charset="0"/>
              </a:rPr>
              <a:t>Same analysis is carried out for the defaulter and non-defaulter dataset and found to be similar for top correlations</a:t>
            </a:r>
          </a:p>
          <a:p>
            <a:pPr algn="just"/>
            <a:endParaRPr lang="en-GB" sz="1050" dirty="0">
              <a:latin typeface="Ubuntu" panose="020B0504030602030204" pitchFamily="34" charset="0"/>
              <a:cs typeface="Arial" panose="020B0604020202020204" pitchFamily="34" charset="0"/>
            </a:endParaRPr>
          </a:p>
          <a:p>
            <a:pPr algn="just"/>
            <a:r>
              <a:rPr lang="en-GB" sz="1500" dirty="0">
                <a:latin typeface="Ubuntu" panose="020B0504030602030204" pitchFamily="34" charset="0"/>
                <a:cs typeface="Arial" panose="020B0604020202020204" pitchFamily="34" charset="0"/>
              </a:rPr>
              <a:t>From the heat map it is evident that there is a strong relation exists between  the following variables: </a:t>
            </a:r>
          </a:p>
          <a:p>
            <a:pPr algn="just"/>
            <a:endParaRPr lang="en-GB" sz="1500" dirty="0">
              <a:latin typeface="Ubuntu" panose="020B050403060203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2D958B62-B511-4026-A813-57DC2806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13" y="866774"/>
            <a:ext cx="5223575" cy="54731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B4763B9-AFAD-45AE-8567-4498FF9F64DD}"/>
              </a:ext>
            </a:extLst>
          </p:cNvPr>
          <p:cNvGraphicFramePr>
            <a:graphicFrameLocks noGrp="1"/>
          </p:cNvGraphicFramePr>
          <p:nvPr>
            <p:extLst>
              <p:ext uri="{D42A27DB-BD31-4B8C-83A1-F6EECF244321}">
                <p14:modId xmlns:p14="http://schemas.microsoft.com/office/powerpoint/2010/main" val="2048251978"/>
              </p:ext>
            </p:extLst>
          </p:nvPr>
        </p:nvGraphicFramePr>
        <p:xfrm>
          <a:off x="5628303" y="2088027"/>
          <a:ext cx="6344658" cy="4035300"/>
        </p:xfrm>
        <a:graphic>
          <a:graphicData uri="http://schemas.openxmlformats.org/drawingml/2006/table">
            <a:tbl>
              <a:tblPr>
                <a:tableStyleId>{21E4AEA4-8DFA-4A89-87EB-49C32662AFE0}</a:tableStyleId>
              </a:tblPr>
              <a:tblGrid>
                <a:gridCol w="2485463">
                  <a:extLst>
                    <a:ext uri="{9D8B030D-6E8A-4147-A177-3AD203B41FA5}">
                      <a16:colId xmlns:a16="http://schemas.microsoft.com/office/drawing/2014/main" val="2268216738"/>
                    </a:ext>
                  </a:extLst>
                </a:gridCol>
                <a:gridCol w="2458658">
                  <a:extLst>
                    <a:ext uri="{9D8B030D-6E8A-4147-A177-3AD203B41FA5}">
                      <a16:colId xmlns:a16="http://schemas.microsoft.com/office/drawing/2014/main" val="3472488652"/>
                    </a:ext>
                  </a:extLst>
                </a:gridCol>
                <a:gridCol w="1400537">
                  <a:extLst>
                    <a:ext uri="{9D8B030D-6E8A-4147-A177-3AD203B41FA5}">
                      <a16:colId xmlns:a16="http://schemas.microsoft.com/office/drawing/2014/main" val="3517424553"/>
                    </a:ext>
                  </a:extLst>
                </a:gridCol>
              </a:tblGrid>
              <a:tr h="151804">
                <a:tc>
                  <a:txBody>
                    <a:bodyPr/>
                    <a:lstStyle/>
                    <a:p>
                      <a:pPr algn="ctr"/>
                      <a:r>
                        <a:rPr lang="en-US" sz="1500" b="1" dirty="0">
                          <a:solidFill>
                            <a:schemeClr val="bg1"/>
                          </a:solidFill>
                        </a:rPr>
                        <a:t>ATTRIBUTE_1</a:t>
                      </a:r>
                    </a:p>
                  </a:txBody>
                  <a:tcPr marL="75900" marR="75900" marT="37950" marB="37950" anchor="ctr">
                    <a:solidFill>
                      <a:schemeClr val="accent6">
                        <a:lumMod val="75000"/>
                      </a:schemeClr>
                    </a:solidFill>
                  </a:tcPr>
                </a:tc>
                <a:tc>
                  <a:txBody>
                    <a:bodyPr/>
                    <a:lstStyle/>
                    <a:p>
                      <a:pPr algn="ctr"/>
                      <a:r>
                        <a:rPr lang="en-US" sz="1500" b="1" dirty="0">
                          <a:solidFill>
                            <a:schemeClr val="bg1"/>
                          </a:solidFill>
                        </a:rPr>
                        <a:t>ATTRIBUTE_2</a:t>
                      </a:r>
                    </a:p>
                  </a:txBody>
                  <a:tcPr marL="75900" marR="75900" marT="37950" marB="37950" anchor="ctr">
                    <a:solidFill>
                      <a:schemeClr val="accent6">
                        <a:lumMod val="75000"/>
                      </a:schemeClr>
                    </a:solidFill>
                  </a:tcPr>
                </a:tc>
                <a:tc>
                  <a:txBody>
                    <a:bodyPr/>
                    <a:lstStyle/>
                    <a:p>
                      <a:pPr algn="ctr"/>
                      <a:r>
                        <a:rPr lang="en-US" sz="1500" b="1" dirty="0">
                          <a:solidFill>
                            <a:schemeClr val="bg1"/>
                          </a:solidFill>
                        </a:rPr>
                        <a:t>CORRELATION</a:t>
                      </a:r>
                    </a:p>
                  </a:txBody>
                  <a:tcPr marL="75900" marR="75900" marT="37950" marB="37950" anchor="ctr">
                    <a:solidFill>
                      <a:schemeClr val="accent6">
                        <a:lumMod val="75000"/>
                      </a:schemeClr>
                    </a:solidFill>
                  </a:tcPr>
                </a:tc>
                <a:extLst>
                  <a:ext uri="{0D108BD9-81ED-4DB2-BD59-A6C34878D82A}">
                    <a16:rowId xmlns:a16="http://schemas.microsoft.com/office/drawing/2014/main" val="1125121991"/>
                  </a:ext>
                </a:extLst>
              </a:tr>
              <a:tr h="303602">
                <a:tc>
                  <a:txBody>
                    <a:bodyPr/>
                    <a:lstStyle/>
                    <a:p>
                      <a:pPr algn="ctr"/>
                      <a:r>
                        <a:rPr lang="en-US" sz="1500" dirty="0"/>
                        <a:t>FLOORSMAX_MEDI</a:t>
                      </a:r>
                    </a:p>
                  </a:txBody>
                  <a:tcPr marL="75900" marR="75900" marT="37950" marB="37950" anchor="ctr"/>
                </a:tc>
                <a:tc>
                  <a:txBody>
                    <a:bodyPr/>
                    <a:lstStyle/>
                    <a:p>
                      <a:pPr algn="ctr"/>
                      <a:r>
                        <a:rPr lang="en-US" sz="1500" dirty="0"/>
                        <a:t>FLOORSMAX_AVG</a:t>
                      </a:r>
                    </a:p>
                  </a:txBody>
                  <a:tcPr marL="75900" marR="75900" marT="37950" marB="37950" anchor="ctr"/>
                </a:tc>
                <a:tc>
                  <a:txBody>
                    <a:bodyPr/>
                    <a:lstStyle/>
                    <a:p>
                      <a:pPr algn="ctr"/>
                      <a:r>
                        <a:rPr lang="en-US" sz="1500" dirty="0"/>
                        <a:t>0.997034</a:t>
                      </a:r>
                    </a:p>
                  </a:txBody>
                  <a:tcPr marL="75900" marR="75900" marT="37950" marB="37950" anchor="ctr"/>
                </a:tc>
                <a:extLst>
                  <a:ext uri="{0D108BD9-81ED-4DB2-BD59-A6C34878D82A}">
                    <a16:rowId xmlns:a16="http://schemas.microsoft.com/office/drawing/2014/main" val="2198735598"/>
                  </a:ext>
                </a:extLst>
              </a:tr>
              <a:tr h="531303">
                <a:tc>
                  <a:txBody>
                    <a:bodyPr/>
                    <a:lstStyle/>
                    <a:p>
                      <a:pPr algn="ctr"/>
                      <a:r>
                        <a:rPr lang="en-US" sz="1500" dirty="0"/>
                        <a:t>YEARS_BEGINEXPLUATATION_MEDI</a:t>
                      </a:r>
                    </a:p>
                  </a:txBody>
                  <a:tcPr marL="75900" marR="75900" marT="37950" marB="37950" anchor="ctr"/>
                </a:tc>
                <a:tc>
                  <a:txBody>
                    <a:bodyPr/>
                    <a:lstStyle/>
                    <a:p>
                      <a:pPr algn="ctr"/>
                      <a:r>
                        <a:rPr lang="en-US" sz="1500" dirty="0"/>
                        <a:t>YEARS_BEGINEXPLUATATION_AVG</a:t>
                      </a:r>
                    </a:p>
                  </a:txBody>
                  <a:tcPr marL="75900" marR="75900" marT="37950" marB="37950" anchor="ctr"/>
                </a:tc>
                <a:tc>
                  <a:txBody>
                    <a:bodyPr/>
                    <a:lstStyle/>
                    <a:p>
                      <a:pPr algn="ctr"/>
                      <a:r>
                        <a:rPr lang="en-US" sz="1500" dirty="0"/>
                        <a:t>0.993825</a:t>
                      </a:r>
                    </a:p>
                  </a:txBody>
                  <a:tcPr marL="75900" marR="75900" marT="37950" marB="37950" anchor="ctr"/>
                </a:tc>
                <a:extLst>
                  <a:ext uri="{0D108BD9-81ED-4DB2-BD59-A6C34878D82A}">
                    <a16:rowId xmlns:a16="http://schemas.microsoft.com/office/drawing/2014/main" val="2053466500"/>
                  </a:ext>
                </a:extLst>
              </a:tr>
              <a:tr h="303602">
                <a:tc>
                  <a:txBody>
                    <a:bodyPr/>
                    <a:lstStyle/>
                    <a:p>
                      <a:pPr algn="ctr"/>
                      <a:r>
                        <a:rPr lang="en-US" sz="1500" dirty="0"/>
                        <a:t>FLOORSMAX_MEDI</a:t>
                      </a:r>
                    </a:p>
                  </a:txBody>
                  <a:tcPr marL="75900" marR="75900" marT="37950" marB="37950" anchor="ctr"/>
                </a:tc>
                <a:tc>
                  <a:txBody>
                    <a:bodyPr/>
                    <a:lstStyle/>
                    <a:p>
                      <a:pPr algn="ctr"/>
                      <a:r>
                        <a:rPr lang="en-US" sz="1500" dirty="0"/>
                        <a:t>FLOORSMAX_MODE</a:t>
                      </a:r>
                    </a:p>
                  </a:txBody>
                  <a:tcPr marL="75900" marR="75900" marT="37950" marB="37950" anchor="ctr"/>
                </a:tc>
                <a:tc>
                  <a:txBody>
                    <a:bodyPr/>
                    <a:lstStyle/>
                    <a:p>
                      <a:pPr algn="ctr"/>
                      <a:r>
                        <a:rPr lang="en-US" sz="1500" dirty="0"/>
                        <a:t>0.988237</a:t>
                      </a:r>
                    </a:p>
                  </a:txBody>
                  <a:tcPr marL="75900" marR="75900" marT="37950" marB="37950" anchor="ctr"/>
                </a:tc>
                <a:extLst>
                  <a:ext uri="{0D108BD9-81ED-4DB2-BD59-A6C34878D82A}">
                    <a16:rowId xmlns:a16="http://schemas.microsoft.com/office/drawing/2014/main" val="1289579721"/>
                  </a:ext>
                </a:extLst>
              </a:tr>
              <a:tr h="303602">
                <a:tc>
                  <a:txBody>
                    <a:bodyPr/>
                    <a:lstStyle/>
                    <a:p>
                      <a:pPr algn="ctr"/>
                      <a:r>
                        <a:rPr lang="en-US" sz="1500" dirty="0"/>
                        <a:t>AMT_GOODS_PRICE</a:t>
                      </a:r>
                    </a:p>
                  </a:txBody>
                  <a:tcPr marL="75900" marR="75900" marT="37950" marB="37950" anchor="ctr"/>
                </a:tc>
                <a:tc>
                  <a:txBody>
                    <a:bodyPr/>
                    <a:lstStyle/>
                    <a:p>
                      <a:pPr algn="ctr"/>
                      <a:r>
                        <a:rPr lang="en-US" sz="1500" dirty="0"/>
                        <a:t>AMT_CREDIT</a:t>
                      </a:r>
                    </a:p>
                  </a:txBody>
                  <a:tcPr marL="75900" marR="75900" marT="37950" marB="37950" anchor="ctr"/>
                </a:tc>
                <a:tc>
                  <a:txBody>
                    <a:bodyPr/>
                    <a:lstStyle/>
                    <a:p>
                      <a:pPr algn="ctr"/>
                      <a:r>
                        <a:rPr lang="en-US" sz="1500" dirty="0"/>
                        <a:t>0.986968</a:t>
                      </a:r>
                    </a:p>
                  </a:txBody>
                  <a:tcPr marL="75900" marR="75900" marT="37950" marB="37950" anchor="ctr"/>
                </a:tc>
                <a:extLst>
                  <a:ext uri="{0D108BD9-81ED-4DB2-BD59-A6C34878D82A}">
                    <a16:rowId xmlns:a16="http://schemas.microsoft.com/office/drawing/2014/main" val="279828388"/>
                  </a:ext>
                </a:extLst>
              </a:tr>
              <a:tr h="303602">
                <a:tc>
                  <a:txBody>
                    <a:bodyPr/>
                    <a:lstStyle/>
                    <a:p>
                      <a:pPr algn="ctr"/>
                      <a:r>
                        <a:rPr lang="en-US" sz="1500" dirty="0"/>
                        <a:t>FLOORSMAX_MODE</a:t>
                      </a:r>
                    </a:p>
                  </a:txBody>
                  <a:tcPr marL="75900" marR="75900" marT="37950" marB="37950" anchor="ctr"/>
                </a:tc>
                <a:tc>
                  <a:txBody>
                    <a:bodyPr/>
                    <a:lstStyle/>
                    <a:p>
                      <a:pPr algn="ctr"/>
                      <a:r>
                        <a:rPr lang="en-US" sz="1500" dirty="0"/>
                        <a:t>FLOORSMAX_AVG</a:t>
                      </a:r>
                    </a:p>
                  </a:txBody>
                  <a:tcPr marL="75900" marR="75900" marT="37950" marB="37950" anchor="ctr"/>
                </a:tc>
                <a:tc>
                  <a:txBody>
                    <a:bodyPr/>
                    <a:lstStyle/>
                    <a:p>
                      <a:pPr algn="ctr"/>
                      <a:r>
                        <a:rPr lang="en-US" sz="1500" dirty="0"/>
                        <a:t>0.985689</a:t>
                      </a:r>
                    </a:p>
                  </a:txBody>
                  <a:tcPr marL="75900" marR="75900" marT="37950" marB="37950" anchor="ctr"/>
                </a:tc>
                <a:extLst>
                  <a:ext uri="{0D108BD9-81ED-4DB2-BD59-A6C34878D82A}">
                    <a16:rowId xmlns:a16="http://schemas.microsoft.com/office/drawing/2014/main" val="1374220863"/>
                  </a:ext>
                </a:extLst>
              </a:tr>
              <a:tr h="531303">
                <a:tc>
                  <a:txBody>
                    <a:bodyPr/>
                    <a:lstStyle/>
                    <a:p>
                      <a:pPr algn="ctr"/>
                      <a:r>
                        <a:rPr lang="en-US" sz="1500" dirty="0"/>
                        <a:t>YEARS_BEGINEXPLUATATION_MODE</a:t>
                      </a:r>
                    </a:p>
                  </a:txBody>
                  <a:tcPr marL="75900" marR="75900" marT="37950" marB="37950" anchor="ctr"/>
                </a:tc>
                <a:tc>
                  <a:txBody>
                    <a:bodyPr/>
                    <a:lstStyle/>
                    <a:p>
                      <a:pPr algn="ctr"/>
                      <a:r>
                        <a:rPr lang="en-US" sz="1500" dirty="0"/>
                        <a:t>YEARS_BEGINEXPLUATATION_AVG</a:t>
                      </a:r>
                    </a:p>
                  </a:txBody>
                  <a:tcPr marL="75900" marR="75900" marT="37950" marB="37950" anchor="ctr"/>
                </a:tc>
                <a:tc>
                  <a:txBody>
                    <a:bodyPr/>
                    <a:lstStyle/>
                    <a:p>
                      <a:pPr algn="ctr"/>
                      <a:r>
                        <a:rPr lang="en-US" sz="1500" dirty="0"/>
                        <a:t>0.971893</a:t>
                      </a:r>
                    </a:p>
                  </a:txBody>
                  <a:tcPr marL="75900" marR="75900" marT="37950" marB="37950" anchor="ctr"/>
                </a:tc>
                <a:extLst>
                  <a:ext uri="{0D108BD9-81ED-4DB2-BD59-A6C34878D82A}">
                    <a16:rowId xmlns:a16="http://schemas.microsoft.com/office/drawing/2014/main" val="1785363366"/>
                  </a:ext>
                </a:extLst>
              </a:tr>
              <a:tr h="531303">
                <a:tc>
                  <a:txBody>
                    <a:bodyPr/>
                    <a:lstStyle/>
                    <a:p>
                      <a:pPr algn="ctr"/>
                      <a:r>
                        <a:rPr lang="en-US" sz="1500" dirty="0"/>
                        <a:t>YEARS_BEGINEXPLUATATION_MEDI</a:t>
                      </a:r>
                    </a:p>
                  </a:txBody>
                  <a:tcPr marL="75900" marR="75900" marT="37950" marB="37950" anchor="ctr"/>
                </a:tc>
                <a:tc>
                  <a:txBody>
                    <a:bodyPr/>
                    <a:lstStyle/>
                    <a:p>
                      <a:pPr algn="ctr"/>
                      <a:r>
                        <a:rPr lang="en-US" sz="1500" dirty="0"/>
                        <a:t>YEARS_BEGINEXPLUATATION_MODE</a:t>
                      </a:r>
                    </a:p>
                  </a:txBody>
                  <a:tcPr marL="75900" marR="75900" marT="37950" marB="37950" anchor="ctr"/>
                </a:tc>
                <a:tc>
                  <a:txBody>
                    <a:bodyPr/>
                    <a:lstStyle/>
                    <a:p>
                      <a:pPr algn="ctr"/>
                      <a:r>
                        <a:rPr lang="en-US" sz="1500" dirty="0"/>
                        <a:t>0.963539</a:t>
                      </a:r>
                    </a:p>
                  </a:txBody>
                  <a:tcPr marL="75900" marR="75900" marT="37950" marB="37950" anchor="ctr"/>
                </a:tc>
                <a:extLst>
                  <a:ext uri="{0D108BD9-81ED-4DB2-BD59-A6C34878D82A}">
                    <a16:rowId xmlns:a16="http://schemas.microsoft.com/office/drawing/2014/main" val="761548202"/>
                  </a:ext>
                </a:extLst>
              </a:tr>
              <a:tr h="303602">
                <a:tc>
                  <a:txBody>
                    <a:bodyPr/>
                    <a:lstStyle/>
                    <a:p>
                      <a:pPr algn="ctr"/>
                      <a:r>
                        <a:rPr lang="en-US" sz="1500" dirty="0"/>
                        <a:t>AMT_GOODS_PRICE</a:t>
                      </a:r>
                    </a:p>
                  </a:txBody>
                  <a:tcPr marL="75900" marR="75900" marT="37950" marB="37950" anchor="ctr"/>
                </a:tc>
                <a:tc>
                  <a:txBody>
                    <a:bodyPr/>
                    <a:lstStyle/>
                    <a:p>
                      <a:pPr algn="ctr"/>
                      <a:r>
                        <a:rPr lang="en-US" sz="1500" dirty="0"/>
                        <a:t>AMT_ANNUITY</a:t>
                      </a:r>
                    </a:p>
                  </a:txBody>
                  <a:tcPr marL="75900" marR="75900" marT="37950" marB="37950" anchor="ctr"/>
                </a:tc>
                <a:tc>
                  <a:txBody>
                    <a:bodyPr/>
                    <a:lstStyle/>
                    <a:p>
                      <a:pPr algn="ctr"/>
                      <a:r>
                        <a:rPr lang="en-US" sz="1500" dirty="0"/>
                        <a:t>0.775109</a:t>
                      </a:r>
                    </a:p>
                  </a:txBody>
                  <a:tcPr marL="75900" marR="75900" marT="37950" marB="37950" anchor="ctr"/>
                </a:tc>
                <a:extLst>
                  <a:ext uri="{0D108BD9-81ED-4DB2-BD59-A6C34878D82A}">
                    <a16:rowId xmlns:a16="http://schemas.microsoft.com/office/drawing/2014/main" val="2310902918"/>
                  </a:ext>
                </a:extLst>
              </a:tr>
              <a:tr h="303602">
                <a:tc>
                  <a:txBody>
                    <a:bodyPr/>
                    <a:lstStyle/>
                    <a:p>
                      <a:pPr algn="ctr"/>
                      <a:r>
                        <a:rPr lang="en-US" sz="1500" dirty="0"/>
                        <a:t>AMT_ANNUITY</a:t>
                      </a:r>
                    </a:p>
                  </a:txBody>
                  <a:tcPr marL="75900" marR="75900" marT="37950" marB="37950" anchor="ctr"/>
                </a:tc>
                <a:tc>
                  <a:txBody>
                    <a:bodyPr/>
                    <a:lstStyle/>
                    <a:p>
                      <a:pPr algn="ctr"/>
                      <a:r>
                        <a:rPr lang="en-US" sz="1500" dirty="0"/>
                        <a:t>AMT_CREDIT</a:t>
                      </a:r>
                    </a:p>
                  </a:txBody>
                  <a:tcPr marL="75900" marR="75900" marT="37950" marB="37950" anchor="ctr"/>
                </a:tc>
                <a:tc>
                  <a:txBody>
                    <a:bodyPr/>
                    <a:lstStyle/>
                    <a:p>
                      <a:pPr algn="ctr"/>
                      <a:r>
                        <a:rPr lang="en-US" sz="1500" dirty="0"/>
                        <a:t>0.770138</a:t>
                      </a:r>
                    </a:p>
                  </a:txBody>
                  <a:tcPr marL="75900" marR="75900" marT="37950" marB="37950" anchor="ctr"/>
                </a:tc>
                <a:extLst>
                  <a:ext uri="{0D108BD9-81ED-4DB2-BD59-A6C34878D82A}">
                    <a16:rowId xmlns:a16="http://schemas.microsoft.com/office/drawing/2014/main" val="504349983"/>
                  </a:ext>
                </a:extLst>
              </a:tr>
              <a:tr h="303602">
                <a:tc>
                  <a:txBody>
                    <a:bodyPr/>
                    <a:lstStyle/>
                    <a:p>
                      <a:pPr algn="ctr"/>
                      <a:r>
                        <a:rPr lang="en-US" sz="1500" dirty="0"/>
                        <a:t>TOTALAREA_MODE</a:t>
                      </a:r>
                    </a:p>
                  </a:txBody>
                  <a:tcPr marL="75900" marR="75900" marT="37950" marB="37950" anchor="ctr"/>
                </a:tc>
                <a:tc>
                  <a:txBody>
                    <a:bodyPr/>
                    <a:lstStyle/>
                    <a:p>
                      <a:pPr algn="ctr"/>
                      <a:r>
                        <a:rPr lang="en-US" sz="1500" dirty="0"/>
                        <a:t>FLOORSMAX_AVG</a:t>
                      </a:r>
                    </a:p>
                  </a:txBody>
                  <a:tcPr marL="75900" marR="75900" marT="37950" marB="37950" anchor="ctr"/>
                </a:tc>
                <a:tc>
                  <a:txBody>
                    <a:bodyPr/>
                    <a:lstStyle/>
                    <a:p>
                      <a:pPr algn="ctr"/>
                      <a:r>
                        <a:rPr lang="en-US" sz="1500" dirty="0"/>
                        <a:t>0.632595</a:t>
                      </a:r>
                    </a:p>
                  </a:txBody>
                  <a:tcPr marL="75900" marR="75900" marT="37950" marB="37950" anchor="ctr"/>
                </a:tc>
                <a:extLst>
                  <a:ext uri="{0D108BD9-81ED-4DB2-BD59-A6C34878D82A}">
                    <a16:rowId xmlns:a16="http://schemas.microsoft.com/office/drawing/2014/main" val="2007442248"/>
                  </a:ext>
                </a:extLst>
              </a:tr>
            </a:tbl>
          </a:graphicData>
        </a:graphic>
      </p:graphicFrame>
    </p:spTree>
    <p:extLst>
      <p:ext uri="{BB962C8B-B14F-4D97-AF65-F5344CB8AC3E}">
        <p14:creationId xmlns:p14="http://schemas.microsoft.com/office/powerpoint/2010/main" val="338170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Univariate analysis of categorical variable</a:t>
            </a:r>
          </a:p>
          <a:p>
            <a:endParaRPr lang="en-GB" sz="1100" dirty="0">
              <a:solidFill>
                <a:schemeClr val="accent3">
                  <a:lumMod val="75000"/>
                </a:schemeClr>
              </a:solidFill>
              <a:latin typeface="Ubuntu" panose="020B0504030602030204" pitchFamily="34" charset="0"/>
              <a:cs typeface="Arial" panose="020B0604020202020204" pitchFamily="34" charset="0"/>
            </a:endParaRPr>
          </a:p>
          <a:p>
            <a:r>
              <a:rPr lang="en-GB" sz="2000" dirty="0">
                <a:solidFill>
                  <a:schemeClr val="tx1"/>
                </a:solidFill>
                <a:latin typeface="Ubuntu" panose="020B0504030602030204" pitchFamily="34" charset="0"/>
                <a:cs typeface="Arial" panose="020B0604020202020204" pitchFamily="34" charset="0"/>
              </a:rPr>
              <a:t>Gender , Income Type</a:t>
            </a:r>
          </a:p>
        </p:txBody>
      </p:sp>
      <p:pic>
        <p:nvPicPr>
          <p:cNvPr id="8196" name="Picture 4">
            <a:extLst>
              <a:ext uri="{FF2B5EF4-FFF2-40B4-BE49-F238E27FC236}">
                <a16:creationId xmlns:a16="http://schemas.microsoft.com/office/drawing/2014/main" id="{3B878844-5569-4C0B-937E-60D86F3C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 y="1313522"/>
            <a:ext cx="5472747" cy="270562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6768B23-B71E-43F5-BE19-0A9604AF4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583" y="404813"/>
            <a:ext cx="5923280" cy="3930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9E4216-0074-44CE-94B9-A4189BF4EA2A}"/>
              </a:ext>
            </a:extLst>
          </p:cNvPr>
          <p:cNvSpPr txBox="1"/>
          <p:nvPr/>
        </p:nvSpPr>
        <p:spPr>
          <a:xfrm>
            <a:off x="480695" y="4420576"/>
            <a:ext cx="5334000" cy="1523494"/>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Females have taken higher number of loans compared to males for both defaulters and non-defaulters</a:t>
            </a:r>
          </a:p>
          <a:p>
            <a:pPr algn="just"/>
            <a:endParaRPr lang="en-GB" sz="14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The ration of graph for males are higher for defaulters, i.e. </a:t>
            </a:r>
            <a:r>
              <a:rPr lang="en-GB" sz="1400" b="1" i="1" dirty="0">
                <a:latin typeface="Ubuntu" panose="020B0504030602030204" pitchFamily="34" charset="0"/>
                <a:cs typeface="Arial" panose="020B0604020202020204" pitchFamily="34" charset="0"/>
              </a:rPr>
              <a:t>Male have higher chance to become defaulters.</a:t>
            </a:r>
            <a:endParaRPr lang="en-GB" sz="1050" b="1" i="1" dirty="0">
              <a:latin typeface="Ubuntu" panose="020B0504030602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52C601F-7A47-4559-8F93-7EEB23CBAD0B}"/>
              </a:ext>
            </a:extLst>
          </p:cNvPr>
          <p:cNvSpPr txBox="1"/>
          <p:nvPr/>
        </p:nvSpPr>
        <p:spPr>
          <a:xfrm>
            <a:off x="6096000" y="4420576"/>
            <a:ext cx="5747068" cy="1685077"/>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b="1"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Working type clients availed higher number of loans across defaulters and non-defaulters.</a:t>
            </a:r>
          </a:p>
          <a:p>
            <a:pPr algn="just"/>
            <a:endParaRPr lang="en-GB" sz="1050" dirty="0">
              <a:latin typeface="Ubuntu" panose="020B0504030602030204" pitchFamily="34" charset="0"/>
              <a:cs typeface="Arial" panose="020B0604020202020204" pitchFamily="34" charset="0"/>
            </a:endParaRPr>
          </a:p>
          <a:p>
            <a:pPr algn="just"/>
            <a:r>
              <a:rPr lang="en-GB" sz="1400" b="1" i="1" dirty="0">
                <a:latin typeface="Ubuntu" panose="020B0504030602030204" pitchFamily="34" charset="0"/>
                <a:cs typeface="Arial" panose="020B0604020202020204" pitchFamily="34" charset="0"/>
              </a:rPr>
              <a:t>Commercial Associates and pensioners have higher ratio for non-defaulters, i.e. Bank should focus more on Commercial associates and Pensioners </a:t>
            </a:r>
            <a:endParaRPr lang="en-GB" sz="1050" b="1" i="1" dirty="0">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87026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Univariate analysis of categorical variable</a:t>
            </a:r>
          </a:p>
          <a:p>
            <a:endParaRPr lang="en-GB" sz="1100" dirty="0">
              <a:solidFill>
                <a:schemeClr val="accent3">
                  <a:lumMod val="75000"/>
                </a:schemeClr>
              </a:solidFill>
              <a:latin typeface="Ubuntu" panose="020B0504030602030204" pitchFamily="34" charset="0"/>
              <a:cs typeface="Arial" panose="020B0604020202020204" pitchFamily="34" charset="0"/>
            </a:endParaRPr>
          </a:p>
          <a:p>
            <a:r>
              <a:rPr lang="en-GB" sz="2000" dirty="0">
                <a:solidFill>
                  <a:schemeClr val="tx1"/>
                </a:solidFill>
                <a:latin typeface="Ubuntu" panose="020B0504030602030204" pitchFamily="34" charset="0"/>
                <a:cs typeface="Arial" panose="020B0604020202020204" pitchFamily="34" charset="0"/>
              </a:rPr>
              <a:t>Education Type, Housing Type</a:t>
            </a:r>
          </a:p>
        </p:txBody>
      </p:sp>
      <p:sp>
        <p:nvSpPr>
          <p:cNvPr id="2" name="TextBox 1">
            <a:extLst>
              <a:ext uri="{FF2B5EF4-FFF2-40B4-BE49-F238E27FC236}">
                <a16:creationId xmlns:a16="http://schemas.microsoft.com/office/drawing/2014/main" id="{5E9E4216-0074-44CE-94B9-A4189BF4EA2A}"/>
              </a:ext>
            </a:extLst>
          </p:cNvPr>
          <p:cNvSpPr txBox="1"/>
          <p:nvPr/>
        </p:nvSpPr>
        <p:spPr>
          <a:xfrm>
            <a:off x="402818" y="4727470"/>
            <a:ext cx="5747068" cy="1900520"/>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Most number of loans are taken by clients who have completed secondary(special) education. </a:t>
            </a:r>
          </a:p>
          <a:p>
            <a:pPr algn="just"/>
            <a:endParaRPr lang="en-GB" sz="1400" dirty="0">
              <a:latin typeface="Ubuntu" panose="020B0504030602030204" pitchFamily="34" charset="0"/>
              <a:cs typeface="Arial" panose="020B0604020202020204" pitchFamily="34" charset="0"/>
            </a:endParaRPr>
          </a:p>
          <a:p>
            <a:pPr algn="just"/>
            <a:r>
              <a:rPr lang="en-GB" sz="1400" b="1" i="1" dirty="0">
                <a:latin typeface="Ubuntu" panose="020B0504030602030204" pitchFamily="34" charset="0"/>
                <a:cs typeface="Arial" panose="020B0604020202020204" pitchFamily="34" charset="0"/>
              </a:rPr>
              <a:t>Loans taken by clients with Higher education shows a high ratio for non-defaulter. So bank should concentrate more on such clients as well.</a:t>
            </a:r>
          </a:p>
          <a:p>
            <a:pPr algn="just"/>
            <a:endParaRPr lang="en-GB" sz="1050" dirty="0">
              <a:latin typeface="Ubuntu" panose="020B050403060203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486BC545-5E8A-436B-A909-65F63FCFF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32" y="1235871"/>
            <a:ext cx="5611000" cy="340223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8FFDB18-2389-4586-B6DE-0DB45D9EE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40" y="894080"/>
            <a:ext cx="5353011" cy="35789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A8BF98-9EF0-410A-91DA-D9967662E52B}"/>
              </a:ext>
            </a:extLst>
          </p:cNvPr>
          <p:cNvSpPr txBox="1"/>
          <p:nvPr/>
        </p:nvSpPr>
        <p:spPr>
          <a:xfrm>
            <a:off x="6471920" y="4727470"/>
            <a:ext cx="5564188" cy="1738938"/>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Most clients who availed the loan own a House/Apartment. </a:t>
            </a:r>
          </a:p>
          <a:p>
            <a:pPr algn="just"/>
            <a:endParaRPr lang="en-GB" sz="14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Ratio of People who live </a:t>
            </a:r>
            <a:r>
              <a:rPr lang="en-GB" sz="1400" b="1" i="1" dirty="0">
                <a:latin typeface="Ubuntu" panose="020B0504030602030204" pitchFamily="34" charset="0"/>
                <a:cs typeface="Arial" panose="020B0604020202020204" pitchFamily="34" charset="0"/>
              </a:rPr>
              <a:t>With Parents </a:t>
            </a:r>
            <a:r>
              <a:rPr lang="en-GB" sz="1400" dirty="0">
                <a:latin typeface="Ubuntu" panose="020B0504030602030204" pitchFamily="34" charset="0"/>
                <a:cs typeface="Arial" panose="020B0604020202020204" pitchFamily="34" charset="0"/>
              </a:rPr>
              <a:t>is </a:t>
            </a:r>
            <a:r>
              <a:rPr lang="en-GB" sz="1400" b="1" i="1" dirty="0">
                <a:latin typeface="Ubuntu" panose="020B0504030602030204" pitchFamily="34" charset="0"/>
                <a:cs typeface="Arial" panose="020B0604020202020204" pitchFamily="34" charset="0"/>
              </a:rPr>
              <a:t>more for defaulter </a:t>
            </a:r>
            <a:r>
              <a:rPr lang="en-GB" sz="1400" dirty="0">
                <a:latin typeface="Ubuntu" panose="020B0504030602030204" pitchFamily="34" charset="0"/>
                <a:cs typeface="Arial" panose="020B0604020202020204" pitchFamily="34" charset="0"/>
              </a:rPr>
              <a:t>than non-defaulters. Those who live in </a:t>
            </a:r>
            <a:r>
              <a:rPr lang="en-GB" sz="1400" b="1" i="1" dirty="0">
                <a:latin typeface="Ubuntu" panose="020B0504030602030204" pitchFamily="34" charset="0"/>
                <a:cs typeface="Arial" panose="020B0604020202020204" pitchFamily="34" charset="0"/>
              </a:rPr>
              <a:t>Rented Apartments </a:t>
            </a:r>
            <a:r>
              <a:rPr lang="en-GB" sz="1400" dirty="0">
                <a:latin typeface="Ubuntu" panose="020B0504030602030204" pitchFamily="34" charset="0"/>
                <a:cs typeface="Arial" panose="020B0604020202020204" pitchFamily="34" charset="0"/>
              </a:rPr>
              <a:t>show similar results, so both the categories tend to have higher chance of payment difficulties</a:t>
            </a:r>
            <a:endParaRPr lang="en-GB" sz="1050" dirty="0">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8524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FBDCF0-B5B7-4EAE-81C2-02BE83AD93CF}"/>
              </a:ext>
            </a:extLst>
          </p:cNvPr>
          <p:cNvSpPr txBox="1">
            <a:spLocks/>
          </p:cNvSpPr>
          <p:nvPr/>
        </p:nvSpPr>
        <p:spPr>
          <a:xfrm>
            <a:off x="227013" y="404813"/>
            <a:ext cx="11465838"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400" dirty="0">
                <a:solidFill>
                  <a:schemeClr val="accent3">
                    <a:lumMod val="75000"/>
                  </a:schemeClr>
                </a:solidFill>
                <a:latin typeface="Ubuntu" panose="020B0504030602030204" pitchFamily="34" charset="0"/>
                <a:cs typeface="Arial" panose="020B0604020202020204" pitchFamily="34" charset="0"/>
              </a:rPr>
              <a:t>Bivariate analysis – Continuous - Continuous variables</a:t>
            </a:r>
          </a:p>
          <a:p>
            <a:endParaRPr lang="en-GB" sz="1100" dirty="0">
              <a:solidFill>
                <a:schemeClr val="accent3">
                  <a:lumMod val="75000"/>
                </a:schemeClr>
              </a:solidFill>
              <a:latin typeface="Ubuntu" panose="020B0504030602030204" pitchFamily="34" charset="0"/>
              <a:cs typeface="Arial" panose="020B0604020202020204" pitchFamily="34" charset="0"/>
            </a:endParaRPr>
          </a:p>
          <a:p>
            <a:r>
              <a:rPr lang="en-GB" sz="2000" dirty="0">
                <a:solidFill>
                  <a:schemeClr val="tx1"/>
                </a:solidFill>
                <a:latin typeface="Ubuntu" panose="020B0504030602030204" pitchFamily="34" charset="0"/>
                <a:cs typeface="Arial" panose="020B0604020202020204" pitchFamily="34" charset="0"/>
              </a:rPr>
              <a:t>Credit, Annuity, Goods price amounts</a:t>
            </a:r>
          </a:p>
        </p:txBody>
      </p:sp>
      <p:sp>
        <p:nvSpPr>
          <p:cNvPr id="2" name="TextBox 1">
            <a:extLst>
              <a:ext uri="{FF2B5EF4-FFF2-40B4-BE49-F238E27FC236}">
                <a16:creationId xmlns:a16="http://schemas.microsoft.com/office/drawing/2014/main" id="{5E9E4216-0074-44CE-94B9-A4189BF4EA2A}"/>
              </a:ext>
            </a:extLst>
          </p:cNvPr>
          <p:cNvSpPr txBox="1"/>
          <p:nvPr/>
        </p:nvSpPr>
        <p:spPr>
          <a:xfrm>
            <a:off x="5959932" y="4014401"/>
            <a:ext cx="5747068" cy="2077492"/>
          </a:xfrm>
          <a:prstGeom prst="rect">
            <a:avLst/>
          </a:prstGeom>
          <a:noFill/>
        </p:spPr>
        <p:txBody>
          <a:bodyPr wrap="square">
            <a:spAutoFit/>
          </a:bodyPr>
          <a:lstStyle/>
          <a:p>
            <a:pPr algn="just"/>
            <a:r>
              <a:rPr lang="en-GB" sz="1600" b="1" dirty="0">
                <a:latin typeface="Ubuntu" panose="020B0504030602030204" pitchFamily="34" charset="0"/>
                <a:cs typeface="Arial" panose="020B0604020202020204" pitchFamily="34" charset="0"/>
              </a:rPr>
              <a:t>Inferences</a:t>
            </a:r>
          </a:p>
          <a:p>
            <a:pPr algn="just"/>
            <a:endParaRPr lang="en-GB" sz="700" dirty="0">
              <a:latin typeface="Ubuntu" panose="020B0504030602030204" pitchFamily="34" charset="0"/>
              <a:cs typeface="Arial" panose="020B0604020202020204" pitchFamily="34" charset="0"/>
            </a:endParaRPr>
          </a:p>
          <a:p>
            <a:pPr marL="171450" indent="-1714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AMT_ANNUITY vs AMT_CREDIT </a:t>
            </a:r>
          </a:p>
          <a:p>
            <a:pPr marL="171450" indent="-1714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AMT_ANNUITY vs AMT_GOODS_PRICE</a:t>
            </a:r>
          </a:p>
          <a:p>
            <a:pPr marL="171450" indent="-171450" algn="just">
              <a:buFont typeface="Arial" panose="020B0604020202020204" pitchFamily="34" charset="0"/>
              <a:buChar char="•"/>
            </a:pPr>
            <a:r>
              <a:rPr lang="en-GB" sz="1400" dirty="0">
                <a:latin typeface="Ubuntu" panose="020B0504030602030204" pitchFamily="34" charset="0"/>
                <a:cs typeface="Arial" panose="020B0604020202020204" pitchFamily="34" charset="0"/>
              </a:rPr>
              <a:t>AMT_CREDIT vs AMT_GOODS_PRICE</a:t>
            </a:r>
          </a:p>
          <a:p>
            <a:pPr marL="171450" indent="-171450" algn="just">
              <a:buFont typeface="Arial" panose="020B0604020202020204" pitchFamily="34" charset="0"/>
              <a:buChar char="•"/>
            </a:pPr>
            <a:endParaRPr lang="en-GB" sz="1200" dirty="0">
              <a:latin typeface="Ubuntu" panose="020B0504030602030204" pitchFamily="34" charset="0"/>
              <a:cs typeface="Arial" panose="020B0604020202020204" pitchFamily="34" charset="0"/>
            </a:endParaRPr>
          </a:p>
          <a:p>
            <a:pPr algn="just"/>
            <a:r>
              <a:rPr lang="en-GB" sz="1400" dirty="0">
                <a:latin typeface="Ubuntu" panose="020B0504030602030204" pitchFamily="34" charset="0"/>
                <a:cs typeface="Arial" panose="020B0604020202020204" pitchFamily="34" charset="0"/>
              </a:rPr>
              <a:t>All the three continuous variables shows a high positive linear correlation, i.e. as x variables go higher y variable also is higher. For defaulters the correlation is bit low compared to non-defaulters. </a:t>
            </a:r>
            <a:r>
              <a:rPr lang="en-GB" sz="1200" dirty="0">
                <a:latin typeface="Ubuntu" panose="020B0504030602030204" pitchFamily="34" charset="0"/>
                <a:cs typeface="Arial" panose="020B0604020202020204" pitchFamily="34" charset="0"/>
              </a:rPr>
              <a:t> </a:t>
            </a:r>
          </a:p>
          <a:p>
            <a:pPr algn="just"/>
            <a:endParaRPr lang="en-GB" sz="1000" dirty="0">
              <a:latin typeface="Ubuntu" panose="020B0504030602030204" pitchFamily="34" charset="0"/>
              <a:cs typeface="Arial" panose="020B0604020202020204" pitchFamily="34" charset="0"/>
            </a:endParaRPr>
          </a:p>
        </p:txBody>
      </p:sp>
      <p:pic>
        <p:nvPicPr>
          <p:cNvPr id="12290" name="Picture 2">
            <a:extLst>
              <a:ext uri="{FF2B5EF4-FFF2-40B4-BE49-F238E27FC236}">
                <a16:creationId xmlns:a16="http://schemas.microsoft.com/office/drawing/2014/main" id="{EE931F83-468C-4E6A-BF70-47D1B5F0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1319278"/>
            <a:ext cx="5554811" cy="228422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B9905FF5-A4A9-4D67-8693-32CF9188E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3921760"/>
            <a:ext cx="5554811" cy="2284221"/>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153077FB-70D3-4F19-863A-9CA0F262F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9932" y="1363820"/>
            <a:ext cx="5554811" cy="228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8811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2313</TotalTime>
  <Words>2730</Words>
  <Application>Microsoft Office PowerPoint</Application>
  <PresentationFormat>Widescreen</PresentationFormat>
  <Paragraphs>263</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Ubuntu</vt:lpstr>
      <vt:lpstr>Wingdings</vt:lpstr>
      <vt:lpstr>Retrospect</vt:lpstr>
      <vt:lpstr>CREDIT  EDA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Bhattacharya, Abhishek</dc:creator>
  <cp:lastModifiedBy>Jithin Prakash</cp:lastModifiedBy>
  <cp:revision>239</cp:revision>
  <cp:lastPrinted>2020-08-29T11:44:29Z</cp:lastPrinted>
  <dcterms:created xsi:type="dcterms:W3CDTF">2019-06-16T18:29:35Z</dcterms:created>
  <dcterms:modified xsi:type="dcterms:W3CDTF">2020-08-31T16:19:01Z</dcterms:modified>
</cp:coreProperties>
</file>