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Lst>
  <p:notesMasterIdLst>
    <p:notesMasterId r:id="rId23"/>
  </p:notesMasterIdLst>
  <p:handoutMasterIdLst>
    <p:handoutMasterId r:id="rId24"/>
  </p:handoutMasterIdLst>
  <p:sldIdLst>
    <p:sldId id="256" r:id="rId2"/>
    <p:sldId id="338" r:id="rId3"/>
    <p:sldId id="386" r:id="rId4"/>
    <p:sldId id="364" r:id="rId5"/>
    <p:sldId id="337" r:id="rId6"/>
    <p:sldId id="279" r:id="rId7"/>
    <p:sldId id="258" r:id="rId8"/>
    <p:sldId id="365" r:id="rId9"/>
    <p:sldId id="382" r:id="rId10"/>
    <p:sldId id="383" r:id="rId11"/>
    <p:sldId id="369" r:id="rId12"/>
    <p:sldId id="371" r:id="rId13"/>
    <p:sldId id="373" r:id="rId14"/>
    <p:sldId id="370" r:id="rId15"/>
    <p:sldId id="375" r:id="rId16"/>
    <p:sldId id="374" r:id="rId17"/>
    <p:sldId id="377" r:id="rId18"/>
    <p:sldId id="376" r:id="rId19"/>
    <p:sldId id="384" r:id="rId20"/>
    <p:sldId id="353" r:id="rId21"/>
    <p:sldId id="3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302" userDrawn="1">
          <p15:clr>
            <a:srgbClr val="A4A3A4"/>
          </p15:clr>
        </p15:guide>
        <p15:guide id="3" pos="7514" userDrawn="1">
          <p15:clr>
            <a:srgbClr val="A4A3A4"/>
          </p15:clr>
        </p15:guide>
        <p15:guide id="4" orient="horz" pos="77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6"/>
    <a:srgbClr val="DF64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5090" autoAdjust="0"/>
  </p:normalViewPr>
  <p:slideViewPr>
    <p:cSldViewPr snapToGrid="0">
      <p:cViewPr varScale="1">
        <p:scale>
          <a:sx n="80" d="100"/>
          <a:sy n="80" d="100"/>
        </p:scale>
        <p:origin x="610" y="58"/>
      </p:cViewPr>
      <p:guideLst>
        <p:guide orient="horz" pos="255"/>
        <p:guide pos="302"/>
        <p:guide pos="7514"/>
        <p:guide orient="horz" pos="777"/>
      </p:guideLst>
    </p:cSldViewPr>
  </p:slideViewPr>
  <p:notesTextViewPr>
    <p:cViewPr>
      <p:scale>
        <a:sx n="1" d="1"/>
        <a:sy n="1" d="1"/>
      </p:scale>
      <p:origin x="0" y="0"/>
    </p:cViewPr>
  </p:notesTextViewPr>
  <p:notesViewPr>
    <p:cSldViewPr snapToGrid="0" showGuides="1">
      <p:cViewPr varScale="1">
        <p:scale>
          <a:sx n="61" d="100"/>
          <a:sy n="61" d="100"/>
        </p:scale>
        <p:origin x="3168"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81785-3AD0-4E8F-8BB0-17D8F069F699}" type="doc">
      <dgm:prSet loTypeId="urn:microsoft.com/office/officeart/2009/layout/CircleArrowProcess" loCatId="process" qsTypeId="urn:microsoft.com/office/officeart/2005/8/quickstyle/simple1" qsCatId="simple" csTypeId="urn:microsoft.com/office/officeart/2005/8/colors/accent1_2" csCatId="accent1" phldr="1"/>
      <dgm:spPr/>
    </dgm:pt>
    <dgm:pt modelId="{DE64F379-B3AB-47C7-9A21-EE3117D55DE1}">
      <dgm:prSet phldrT="[Text]" custT="1"/>
      <dgm:spPr/>
      <dgm:t>
        <a:bodyPr/>
        <a:lstStyle/>
        <a:p>
          <a:r>
            <a:rPr lang="en-GB" sz="1600" b="1" dirty="0">
              <a:solidFill>
                <a:schemeClr val="accent6">
                  <a:lumMod val="75000"/>
                </a:schemeClr>
              </a:solidFill>
              <a:latin typeface="Ubuntu Light" panose="020B0304030602030204" pitchFamily="34" charset="0"/>
            </a:rPr>
            <a:t>Read the Data</a:t>
          </a:r>
          <a:endParaRPr lang="en-US" sz="1600" b="1" dirty="0">
            <a:solidFill>
              <a:schemeClr val="accent6">
                <a:lumMod val="75000"/>
              </a:schemeClr>
            </a:solidFill>
            <a:latin typeface="Ubuntu Light" panose="020B0304030602030204" pitchFamily="34" charset="0"/>
          </a:endParaRPr>
        </a:p>
      </dgm:t>
    </dgm:pt>
    <dgm:pt modelId="{DF5D4145-E647-49F4-9A1D-A3BAD27B4B93}" type="parTrans" cxnId="{07010A21-F723-4CB0-BE1E-4AE543DD13F2}">
      <dgm:prSet/>
      <dgm:spPr/>
      <dgm:t>
        <a:bodyPr/>
        <a:lstStyle/>
        <a:p>
          <a:endParaRPr lang="en-US"/>
        </a:p>
      </dgm:t>
    </dgm:pt>
    <dgm:pt modelId="{A4B81C81-6B0F-442E-BE0F-EE474CD8DBA5}" type="sibTrans" cxnId="{07010A21-F723-4CB0-BE1E-4AE543DD13F2}">
      <dgm:prSet/>
      <dgm:spPr/>
      <dgm:t>
        <a:bodyPr/>
        <a:lstStyle/>
        <a:p>
          <a:endParaRPr lang="en-US"/>
        </a:p>
      </dgm:t>
    </dgm:pt>
    <dgm:pt modelId="{7E7FDAD4-4AA5-405E-8A50-10C27AF4782E}">
      <dgm:prSet phldrT="[Text]" custT="1"/>
      <dgm:spPr/>
      <dgm:t>
        <a:bodyPr/>
        <a:lstStyle/>
        <a:p>
          <a:r>
            <a:rPr lang="en-GB" sz="1600" b="1" dirty="0">
              <a:solidFill>
                <a:schemeClr val="accent6">
                  <a:lumMod val="75000"/>
                </a:schemeClr>
              </a:solidFill>
              <a:latin typeface="Ubuntu Light" panose="020B0304030602030204" pitchFamily="34" charset="0"/>
            </a:rPr>
            <a:t>Analyse the data</a:t>
          </a:r>
          <a:endParaRPr lang="en-US" sz="1600" b="1" dirty="0">
            <a:solidFill>
              <a:schemeClr val="accent6">
                <a:lumMod val="75000"/>
              </a:schemeClr>
            </a:solidFill>
            <a:latin typeface="Ubuntu Light" panose="020B0304030602030204" pitchFamily="34" charset="0"/>
          </a:endParaRPr>
        </a:p>
      </dgm:t>
    </dgm:pt>
    <dgm:pt modelId="{B7041C64-0A19-4EC2-A803-30587DAA7BEC}" type="parTrans" cxnId="{CD9AA51A-EEC6-404B-8866-C768EAE40E72}">
      <dgm:prSet/>
      <dgm:spPr/>
      <dgm:t>
        <a:bodyPr/>
        <a:lstStyle/>
        <a:p>
          <a:endParaRPr lang="en-US"/>
        </a:p>
      </dgm:t>
    </dgm:pt>
    <dgm:pt modelId="{44F22A8C-A365-40B4-9993-CF32EC93BA22}" type="sibTrans" cxnId="{CD9AA51A-EEC6-404B-8866-C768EAE40E72}">
      <dgm:prSet/>
      <dgm:spPr/>
      <dgm:t>
        <a:bodyPr/>
        <a:lstStyle/>
        <a:p>
          <a:endParaRPr lang="en-US"/>
        </a:p>
      </dgm:t>
    </dgm:pt>
    <dgm:pt modelId="{77815357-D8F1-4078-BD4A-A820503D71BF}">
      <dgm:prSet phldrT="[Text]" custT="1"/>
      <dgm:spPr/>
      <dgm:t>
        <a:bodyPr/>
        <a:lstStyle/>
        <a:p>
          <a:r>
            <a:rPr lang="en-GB" sz="1600" b="1" dirty="0">
              <a:solidFill>
                <a:schemeClr val="accent6">
                  <a:lumMod val="75000"/>
                </a:schemeClr>
              </a:solidFill>
              <a:latin typeface="Ubuntu Light" panose="020B0304030602030204" pitchFamily="34" charset="0"/>
            </a:rPr>
            <a:t>Prepare the data</a:t>
          </a:r>
          <a:endParaRPr lang="en-US" sz="1600" b="1" dirty="0">
            <a:solidFill>
              <a:schemeClr val="accent6">
                <a:lumMod val="75000"/>
              </a:schemeClr>
            </a:solidFill>
            <a:latin typeface="Ubuntu Light" panose="020B0304030602030204" pitchFamily="34" charset="0"/>
          </a:endParaRPr>
        </a:p>
      </dgm:t>
    </dgm:pt>
    <dgm:pt modelId="{987FA0A1-F7BB-4AB3-B9F1-10EFBD0660F2}" type="parTrans" cxnId="{36987134-1A6E-492D-AEB4-61F5C62D8794}">
      <dgm:prSet/>
      <dgm:spPr/>
      <dgm:t>
        <a:bodyPr/>
        <a:lstStyle/>
        <a:p>
          <a:endParaRPr lang="en-US"/>
        </a:p>
      </dgm:t>
    </dgm:pt>
    <dgm:pt modelId="{899D8C72-5829-4A9A-B724-C935FE81ED29}" type="sibTrans" cxnId="{36987134-1A6E-492D-AEB4-61F5C62D8794}">
      <dgm:prSet/>
      <dgm:spPr/>
      <dgm:t>
        <a:bodyPr/>
        <a:lstStyle/>
        <a:p>
          <a:endParaRPr lang="en-US"/>
        </a:p>
      </dgm:t>
    </dgm:pt>
    <dgm:pt modelId="{9940DBDE-E0F9-4BA5-8D9F-19339A07FE93}" type="pres">
      <dgm:prSet presAssocID="{0D181785-3AD0-4E8F-8BB0-17D8F069F699}" presName="Name0" presStyleCnt="0">
        <dgm:presLayoutVars>
          <dgm:chMax val="7"/>
          <dgm:chPref val="7"/>
          <dgm:dir/>
          <dgm:animLvl val="lvl"/>
        </dgm:presLayoutVars>
      </dgm:prSet>
      <dgm:spPr/>
    </dgm:pt>
    <dgm:pt modelId="{ED10FC4E-0C59-4CF5-AFB4-98204B2580C3}" type="pres">
      <dgm:prSet presAssocID="{DE64F379-B3AB-47C7-9A21-EE3117D55DE1}" presName="Accent1" presStyleCnt="0"/>
      <dgm:spPr/>
    </dgm:pt>
    <dgm:pt modelId="{48E19D7F-40CD-434D-BA66-7F0F9D8240BC}" type="pres">
      <dgm:prSet presAssocID="{DE64F379-B3AB-47C7-9A21-EE3117D55DE1}" presName="Accent" presStyleLbl="node1" presStyleIdx="0" presStyleCnt="3">
        <dgm:style>
          <a:lnRef idx="3">
            <a:schemeClr val="lt1"/>
          </a:lnRef>
          <a:fillRef idx="1">
            <a:schemeClr val="accent6"/>
          </a:fillRef>
          <a:effectRef idx="1">
            <a:schemeClr val="accent6"/>
          </a:effectRef>
          <a:fontRef idx="minor">
            <a:schemeClr val="lt1"/>
          </a:fontRef>
        </dgm:style>
      </dgm:prSet>
      <dgm:spPr/>
    </dgm:pt>
    <dgm:pt modelId="{F7900C8A-1824-4A43-9837-6728FC5D6C66}" type="pres">
      <dgm:prSet presAssocID="{DE64F379-B3AB-47C7-9A21-EE3117D55DE1}" presName="Parent1" presStyleLbl="revTx" presStyleIdx="0" presStyleCnt="3">
        <dgm:presLayoutVars>
          <dgm:chMax val="1"/>
          <dgm:chPref val="1"/>
          <dgm:bulletEnabled val="1"/>
        </dgm:presLayoutVars>
      </dgm:prSet>
      <dgm:spPr/>
    </dgm:pt>
    <dgm:pt modelId="{40F8E29A-AED9-41F1-86A7-D26FBAC05B17}" type="pres">
      <dgm:prSet presAssocID="{7E7FDAD4-4AA5-405E-8A50-10C27AF4782E}" presName="Accent2" presStyleCnt="0"/>
      <dgm:spPr/>
    </dgm:pt>
    <dgm:pt modelId="{A15A666D-350B-4853-8B79-02EB540F32C8}" type="pres">
      <dgm:prSet presAssocID="{7E7FDAD4-4AA5-405E-8A50-10C27AF4782E}" presName="Accent" presStyleLbl="node1" presStyleIdx="1" presStyleCnt="3">
        <dgm:style>
          <a:lnRef idx="3">
            <a:schemeClr val="lt1"/>
          </a:lnRef>
          <a:fillRef idx="1">
            <a:schemeClr val="accent6"/>
          </a:fillRef>
          <a:effectRef idx="1">
            <a:schemeClr val="accent6"/>
          </a:effectRef>
          <a:fontRef idx="minor">
            <a:schemeClr val="lt1"/>
          </a:fontRef>
        </dgm:style>
      </dgm:prSet>
      <dgm:spPr/>
    </dgm:pt>
    <dgm:pt modelId="{2167C297-5A3E-4940-95DB-287F8B89372A}" type="pres">
      <dgm:prSet presAssocID="{7E7FDAD4-4AA5-405E-8A50-10C27AF4782E}" presName="Parent2" presStyleLbl="revTx" presStyleIdx="1" presStyleCnt="3">
        <dgm:presLayoutVars>
          <dgm:chMax val="1"/>
          <dgm:chPref val="1"/>
          <dgm:bulletEnabled val="1"/>
        </dgm:presLayoutVars>
      </dgm:prSet>
      <dgm:spPr/>
    </dgm:pt>
    <dgm:pt modelId="{9C9F9FCB-49B2-45B1-99D4-D560661DABCD}" type="pres">
      <dgm:prSet presAssocID="{77815357-D8F1-4078-BD4A-A820503D71BF}" presName="Accent3" presStyleCnt="0"/>
      <dgm:spPr/>
    </dgm:pt>
    <dgm:pt modelId="{D7C30356-04A9-43E4-AE55-756F6E6D1DA1}" type="pres">
      <dgm:prSet presAssocID="{77815357-D8F1-4078-BD4A-A820503D71BF}" presName="Accent" presStyleLbl="node1" presStyleIdx="2" presStyleCnt="3">
        <dgm:style>
          <a:lnRef idx="3">
            <a:schemeClr val="lt1"/>
          </a:lnRef>
          <a:fillRef idx="1">
            <a:schemeClr val="accent6"/>
          </a:fillRef>
          <a:effectRef idx="1">
            <a:schemeClr val="accent6"/>
          </a:effectRef>
          <a:fontRef idx="minor">
            <a:schemeClr val="lt1"/>
          </a:fontRef>
        </dgm:style>
      </dgm:prSet>
      <dgm:spPr/>
    </dgm:pt>
    <dgm:pt modelId="{697E97D1-2DFF-4965-86D5-F6F3F405DDE4}" type="pres">
      <dgm:prSet presAssocID="{77815357-D8F1-4078-BD4A-A820503D71BF}" presName="Parent3" presStyleLbl="revTx" presStyleIdx="2" presStyleCnt="3">
        <dgm:presLayoutVars>
          <dgm:chMax val="1"/>
          <dgm:chPref val="1"/>
          <dgm:bulletEnabled val="1"/>
        </dgm:presLayoutVars>
      </dgm:prSet>
      <dgm:spPr/>
    </dgm:pt>
  </dgm:ptLst>
  <dgm:cxnLst>
    <dgm:cxn modelId="{CD9AA51A-EEC6-404B-8866-C768EAE40E72}" srcId="{0D181785-3AD0-4E8F-8BB0-17D8F069F699}" destId="{7E7FDAD4-4AA5-405E-8A50-10C27AF4782E}" srcOrd="1" destOrd="0" parTransId="{B7041C64-0A19-4EC2-A803-30587DAA7BEC}" sibTransId="{44F22A8C-A365-40B4-9993-CF32EC93BA22}"/>
    <dgm:cxn modelId="{07010A21-F723-4CB0-BE1E-4AE543DD13F2}" srcId="{0D181785-3AD0-4E8F-8BB0-17D8F069F699}" destId="{DE64F379-B3AB-47C7-9A21-EE3117D55DE1}" srcOrd="0" destOrd="0" parTransId="{DF5D4145-E647-49F4-9A1D-A3BAD27B4B93}" sibTransId="{A4B81C81-6B0F-442E-BE0F-EE474CD8DBA5}"/>
    <dgm:cxn modelId="{36987134-1A6E-492D-AEB4-61F5C62D8794}" srcId="{0D181785-3AD0-4E8F-8BB0-17D8F069F699}" destId="{77815357-D8F1-4078-BD4A-A820503D71BF}" srcOrd="2" destOrd="0" parTransId="{987FA0A1-F7BB-4AB3-B9F1-10EFBD0660F2}" sibTransId="{899D8C72-5829-4A9A-B724-C935FE81ED29}"/>
    <dgm:cxn modelId="{3A626A6B-332F-417D-BAA9-42C1C40A3E3A}" type="presOf" srcId="{DE64F379-B3AB-47C7-9A21-EE3117D55DE1}" destId="{F7900C8A-1824-4A43-9837-6728FC5D6C66}" srcOrd="0" destOrd="0" presId="urn:microsoft.com/office/officeart/2009/layout/CircleArrowProcess"/>
    <dgm:cxn modelId="{5CFFD57E-F0A0-4D83-8CDC-7B95953397E5}" type="presOf" srcId="{77815357-D8F1-4078-BD4A-A820503D71BF}" destId="{697E97D1-2DFF-4965-86D5-F6F3F405DDE4}" srcOrd="0" destOrd="0" presId="urn:microsoft.com/office/officeart/2009/layout/CircleArrowProcess"/>
    <dgm:cxn modelId="{A68D07AF-0A6F-40CB-8DD9-06E5E22E4E9A}" type="presOf" srcId="{0D181785-3AD0-4E8F-8BB0-17D8F069F699}" destId="{9940DBDE-E0F9-4BA5-8D9F-19339A07FE93}" srcOrd="0" destOrd="0" presId="urn:microsoft.com/office/officeart/2009/layout/CircleArrowProcess"/>
    <dgm:cxn modelId="{AB2F1CDC-41A3-4BB4-979C-D8A6E1A965F9}" type="presOf" srcId="{7E7FDAD4-4AA5-405E-8A50-10C27AF4782E}" destId="{2167C297-5A3E-4940-95DB-287F8B89372A}" srcOrd="0" destOrd="0" presId="urn:microsoft.com/office/officeart/2009/layout/CircleArrowProcess"/>
    <dgm:cxn modelId="{20FB3D29-5CFC-4073-8502-6635302952C9}" type="presParOf" srcId="{9940DBDE-E0F9-4BA5-8D9F-19339A07FE93}" destId="{ED10FC4E-0C59-4CF5-AFB4-98204B2580C3}" srcOrd="0" destOrd="0" presId="urn:microsoft.com/office/officeart/2009/layout/CircleArrowProcess"/>
    <dgm:cxn modelId="{5BC43345-F808-46CA-84BB-6BAFB1F443DD}" type="presParOf" srcId="{ED10FC4E-0C59-4CF5-AFB4-98204B2580C3}" destId="{48E19D7F-40CD-434D-BA66-7F0F9D8240BC}" srcOrd="0" destOrd="0" presId="urn:microsoft.com/office/officeart/2009/layout/CircleArrowProcess"/>
    <dgm:cxn modelId="{B26F4814-DA8A-4F9F-910E-81A36F9F7980}" type="presParOf" srcId="{9940DBDE-E0F9-4BA5-8D9F-19339A07FE93}" destId="{F7900C8A-1824-4A43-9837-6728FC5D6C66}" srcOrd="1" destOrd="0" presId="urn:microsoft.com/office/officeart/2009/layout/CircleArrowProcess"/>
    <dgm:cxn modelId="{2699BF5A-CB13-4637-B685-27C7568448EE}" type="presParOf" srcId="{9940DBDE-E0F9-4BA5-8D9F-19339A07FE93}" destId="{40F8E29A-AED9-41F1-86A7-D26FBAC05B17}" srcOrd="2" destOrd="0" presId="urn:microsoft.com/office/officeart/2009/layout/CircleArrowProcess"/>
    <dgm:cxn modelId="{80687AF4-76A8-49DC-807E-1EE98D02DD72}" type="presParOf" srcId="{40F8E29A-AED9-41F1-86A7-D26FBAC05B17}" destId="{A15A666D-350B-4853-8B79-02EB540F32C8}" srcOrd="0" destOrd="0" presId="urn:microsoft.com/office/officeart/2009/layout/CircleArrowProcess"/>
    <dgm:cxn modelId="{D471016A-18F7-4105-8562-FD0D636B2E72}" type="presParOf" srcId="{9940DBDE-E0F9-4BA5-8D9F-19339A07FE93}" destId="{2167C297-5A3E-4940-95DB-287F8B89372A}" srcOrd="3" destOrd="0" presId="urn:microsoft.com/office/officeart/2009/layout/CircleArrowProcess"/>
    <dgm:cxn modelId="{C56F4BA3-32F9-48E6-992A-A6819341723C}" type="presParOf" srcId="{9940DBDE-E0F9-4BA5-8D9F-19339A07FE93}" destId="{9C9F9FCB-49B2-45B1-99D4-D560661DABCD}" srcOrd="4" destOrd="0" presId="urn:microsoft.com/office/officeart/2009/layout/CircleArrowProcess"/>
    <dgm:cxn modelId="{79A22B6C-C310-42B4-9F78-03B28CAC10CD}" type="presParOf" srcId="{9C9F9FCB-49B2-45B1-99D4-D560661DABCD}" destId="{D7C30356-04A9-43E4-AE55-756F6E6D1DA1}" srcOrd="0" destOrd="0" presId="urn:microsoft.com/office/officeart/2009/layout/CircleArrowProcess"/>
    <dgm:cxn modelId="{9185A2D9-055C-46D3-832C-AE70B788E081}" type="presParOf" srcId="{9940DBDE-E0F9-4BA5-8D9F-19339A07FE93}" destId="{697E97D1-2DFF-4965-86D5-F6F3F405DDE4}"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181785-3AD0-4E8F-8BB0-17D8F069F699}" type="doc">
      <dgm:prSet loTypeId="urn:microsoft.com/office/officeart/2009/layout/CircleArrowProcess" loCatId="process" qsTypeId="urn:microsoft.com/office/officeart/2005/8/quickstyle/simple1" qsCatId="simple" csTypeId="urn:microsoft.com/office/officeart/2005/8/colors/accent1_2" csCatId="accent1" phldr="1"/>
      <dgm:spPr/>
    </dgm:pt>
    <dgm:pt modelId="{DE64F379-B3AB-47C7-9A21-EE3117D55DE1}">
      <dgm:prSet phldrT="[Text]" custT="1"/>
      <dgm:spPr/>
      <dgm:t>
        <a:bodyPr/>
        <a:lstStyle/>
        <a:p>
          <a:r>
            <a:rPr lang="en-GB" sz="1600" b="1" dirty="0">
              <a:solidFill>
                <a:srgbClr val="0070C0"/>
              </a:solidFill>
              <a:latin typeface="Ubuntu Light" panose="020B0304030602030204" pitchFamily="34" charset="0"/>
            </a:rPr>
            <a:t>Outlier Analysis</a:t>
          </a:r>
          <a:endParaRPr lang="en-US" sz="1600" b="1" dirty="0">
            <a:solidFill>
              <a:srgbClr val="0070C0"/>
            </a:solidFill>
            <a:latin typeface="Ubuntu Light" panose="020B0304030602030204" pitchFamily="34" charset="0"/>
          </a:endParaRPr>
        </a:p>
      </dgm:t>
    </dgm:pt>
    <dgm:pt modelId="{DF5D4145-E647-49F4-9A1D-A3BAD27B4B93}" type="parTrans" cxnId="{07010A21-F723-4CB0-BE1E-4AE543DD13F2}">
      <dgm:prSet/>
      <dgm:spPr/>
      <dgm:t>
        <a:bodyPr/>
        <a:lstStyle/>
        <a:p>
          <a:endParaRPr lang="en-US"/>
        </a:p>
      </dgm:t>
    </dgm:pt>
    <dgm:pt modelId="{A4B81C81-6B0F-442E-BE0F-EE474CD8DBA5}" type="sibTrans" cxnId="{07010A21-F723-4CB0-BE1E-4AE543DD13F2}">
      <dgm:prSet/>
      <dgm:spPr/>
      <dgm:t>
        <a:bodyPr/>
        <a:lstStyle/>
        <a:p>
          <a:endParaRPr lang="en-US"/>
        </a:p>
      </dgm:t>
    </dgm:pt>
    <dgm:pt modelId="{7E7FDAD4-4AA5-405E-8A50-10C27AF4782E}">
      <dgm:prSet phldrT="[Text]" custT="1"/>
      <dgm:spPr/>
      <dgm:t>
        <a:bodyPr/>
        <a:lstStyle/>
        <a:p>
          <a:r>
            <a:rPr lang="en-GB" sz="1600" b="1" dirty="0">
              <a:solidFill>
                <a:srgbClr val="0070C0"/>
              </a:solidFill>
              <a:latin typeface="Ubuntu Light" panose="020B0304030602030204" pitchFamily="34" charset="0"/>
            </a:rPr>
            <a:t>Visualize the Data</a:t>
          </a:r>
          <a:endParaRPr lang="en-US" sz="1600" b="1" dirty="0">
            <a:solidFill>
              <a:srgbClr val="0070C0"/>
            </a:solidFill>
            <a:latin typeface="Ubuntu Light" panose="020B0304030602030204" pitchFamily="34" charset="0"/>
          </a:endParaRPr>
        </a:p>
      </dgm:t>
    </dgm:pt>
    <dgm:pt modelId="{B7041C64-0A19-4EC2-A803-30587DAA7BEC}" type="parTrans" cxnId="{CD9AA51A-EEC6-404B-8866-C768EAE40E72}">
      <dgm:prSet/>
      <dgm:spPr/>
      <dgm:t>
        <a:bodyPr/>
        <a:lstStyle/>
        <a:p>
          <a:endParaRPr lang="en-US"/>
        </a:p>
      </dgm:t>
    </dgm:pt>
    <dgm:pt modelId="{44F22A8C-A365-40B4-9993-CF32EC93BA22}" type="sibTrans" cxnId="{CD9AA51A-EEC6-404B-8866-C768EAE40E72}">
      <dgm:prSet/>
      <dgm:spPr/>
      <dgm:t>
        <a:bodyPr/>
        <a:lstStyle/>
        <a:p>
          <a:endParaRPr lang="en-US"/>
        </a:p>
      </dgm:t>
    </dgm:pt>
    <dgm:pt modelId="{77815357-D8F1-4078-BD4A-A820503D71BF}">
      <dgm:prSet phldrT="[Text]" custT="1"/>
      <dgm:spPr/>
      <dgm:t>
        <a:bodyPr/>
        <a:lstStyle/>
        <a:p>
          <a:r>
            <a:rPr lang="en-GB" sz="1600" b="1" dirty="0">
              <a:solidFill>
                <a:srgbClr val="0070C0"/>
              </a:solidFill>
              <a:latin typeface="Ubuntu Light" panose="020B0304030602030204" pitchFamily="34" charset="0"/>
            </a:rPr>
            <a:t>Scale the data</a:t>
          </a:r>
          <a:endParaRPr lang="en-US" sz="1600" b="1" dirty="0">
            <a:solidFill>
              <a:srgbClr val="0070C0"/>
            </a:solidFill>
            <a:latin typeface="Ubuntu Light" panose="020B0304030602030204" pitchFamily="34" charset="0"/>
          </a:endParaRPr>
        </a:p>
      </dgm:t>
    </dgm:pt>
    <dgm:pt modelId="{987FA0A1-F7BB-4AB3-B9F1-10EFBD0660F2}" type="parTrans" cxnId="{36987134-1A6E-492D-AEB4-61F5C62D8794}">
      <dgm:prSet/>
      <dgm:spPr/>
      <dgm:t>
        <a:bodyPr/>
        <a:lstStyle/>
        <a:p>
          <a:endParaRPr lang="en-US"/>
        </a:p>
      </dgm:t>
    </dgm:pt>
    <dgm:pt modelId="{899D8C72-5829-4A9A-B724-C935FE81ED29}" type="sibTrans" cxnId="{36987134-1A6E-492D-AEB4-61F5C62D8794}">
      <dgm:prSet/>
      <dgm:spPr/>
      <dgm:t>
        <a:bodyPr/>
        <a:lstStyle/>
        <a:p>
          <a:endParaRPr lang="en-US"/>
        </a:p>
      </dgm:t>
    </dgm:pt>
    <dgm:pt modelId="{9940DBDE-E0F9-4BA5-8D9F-19339A07FE93}" type="pres">
      <dgm:prSet presAssocID="{0D181785-3AD0-4E8F-8BB0-17D8F069F699}" presName="Name0" presStyleCnt="0">
        <dgm:presLayoutVars>
          <dgm:chMax val="7"/>
          <dgm:chPref val="7"/>
          <dgm:dir/>
          <dgm:animLvl val="lvl"/>
        </dgm:presLayoutVars>
      </dgm:prSet>
      <dgm:spPr/>
    </dgm:pt>
    <dgm:pt modelId="{ED10FC4E-0C59-4CF5-AFB4-98204B2580C3}" type="pres">
      <dgm:prSet presAssocID="{DE64F379-B3AB-47C7-9A21-EE3117D55DE1}" presName="Accent1" presStyleCnt="0"/>
      <dgm:spPr/>
    </dgm:pt>
    <dgm:pt modelId="{48E19D7F-40CD-434D-BA66-7F0F9D8240BC}" type="pres">
      <dgm:prSet presAssocID="{DE64F379-B3AB-47C7-9A21-EE3117D55DE1}" presName="Accent" presStyleLbl="node1" presStyleIdx="0" presStyleCnt="3"/>
      <dgm:spPr/>
    </dgm:pt>
    <dgm:pt modelId="{F7900C8A-1824-4A43-9837-6728FC5D6C66}" type="pres">
      <dgm:prSet presAssocID="{DE64F379-B3AB-47C7-9A21-EE3117D55DE1}" presName="Parent1" presStyleLbl="revTx" presStyleIdx="0" presStyleCnt="3">
        <dgm:presLayoutVars>
          <dgm:chMax val="1"/>
          <dgm:chPref val="1"/>
          <dgm:bulletEnabled val="1"/>
        </dgm:presLayoutVars>
      </dgm:prSet>
      <dgm:spPr/>
    </dgm:pt>
    <dgm:pt modelId="{40F8E29A-AED9-41F1-86A7-D26FBAC05B17}" type="pres">
      <dgm:prSet presAssocID="{7E7FDAD4-4AA5-405E-8A50-10C27AF4782E}" presName="Accent2" presStyleCnt="0"/>
      <dgm:spPr/>
    </dgm:pt>
    <dgm:pt modelId="{A15A666D-350B-4853-8B79-02EB540F32C8}" type="pres">
      <dgm:prSet presAssocID="{7E7FDAD4-4AA5-405E-8A50-10C27AF4782E}" presName="Accent" presStyleLbl="node1" presStyleIdx="1" presStyleCnt="3"/>
      <dgm:spPr/>
    </dgm:pt>
    <dgm:pt modelId="{2167C297-5A3E-4940-95DB-287F8B89372A}" type="pres">
      <dgm:prSet presAssocID="{7E7FDAD4-4AA5-405E-8A50-10C27AF4782E}" presName="Parent2" presStyleLbl="revTx" presStyleIdx="1" presStyleCnt="3">
        <dgm:presLayoutVars>
          <dgm:chMax val="1"/>
          <dgm:chPref val="1"/>
          <dgm:bulletEnabled val="1"/>
        </dgm:presLayoutVars>
      </dgm:prSet>
      <dgm:spPr/>
    </dgm:pt>
    <dgm:pt modelId="{9C9F9FCB-49B2-45B1-99D4-D560661DABCD}" type="pres">
      <dgm:prSet presAssocID="{77815357-D8F1-4078-BD4A-A820503D71BF}" presName="Accent3" presStyleCnt="0"/>
      <dgm:spPr/>
    </dgm:pt>
    <dgm:pt modelId="{D7C30356-04A9-43E4-AE55-756F6E6D1DA1}" type="pres">
      <dgm:prSet presAssocID="{77815357-D8F1-4078-BD4A-A820503D71BF}" presName="Accent" presStyleLbl="node1" presStyleIdx="2" presStyleCnt="3"/>
      <dgm:spPr/>
    </dgm:pt>
    <dgm:pt modelId="{697E97D1-2DFF-4965-86D5-F6F3F405DDE4}" type="pres">
      <dgm:prSet presAssocID="{77815357-D8F1-4078-BD4A-A820503D71BF}" presName="Parent3" presStyleLbl="revTx" presStyleIdx="2" presStyleCnt="3">
        <dgm:presLayoutVars>
          <dgm:chMax val="1"/>
          <dgm:chPref val="1"/>
          <dgm:bulletEnabled val="1"/>
        </dgm:presLayoutVars>
      </dgm:prSet>
      <dgm:spPr/>
    </dgm:pt>
  </dgm:ptLst>
  <dgm:cxnLst>
    <dgm:cxn modelId="{CD9AA51A-EEC6-404B-8866-C768EAE40E72}" srcId="{0D181785-3AD0-4E8F-8BB0-17D8F069F699}" destId="{7E7FDAD4-4AA5-405E-8A50-10C27AF4782E}" srcOrd="1" destOrd="0" parTransId="{B7041C64-0A19-4EC2-A803-30587DAA7BEC}" sibTransId="{44F22A8C-A365-40B4-9993-CF32EC93BA22}"/>
    <dgm:cxn modelId="{07010A21-F723-4CB0-BE1E-4AE543DD13F2}" srcId="{0D181785-3AD0-4E8F-8BB0-17D8F069F699}" destId="{DE64F379-B3AB-47C7-9A21-EE3117D55DE1}" srcOrd="0" destOrd="0" parTransId="{DF5D4145-E647-49F4-9A1D-A3BAD27B4B93}" sibTransId="{A4B81C81-6B0F-442E-BE0F-EE474CD8DBA5}"/>
    <dgm:cxn modelId="{36987134-1A6E-492D-AEB4-61F5C62D8794}" srcId="{0D181785-3AD0-4E8F-8BB0-17D8F069F699}" destId="{77815357-D8F1-4078-BD4A-A820503D71BF}" srcOrd="2" destOrd="0" parTransId="{987FA0A1-F7BB-4AB3-B9F1-10EFBD0660F2}" sibTransId="{899D8C72-5829-4A9A-B724-C935FE81ED29}"/>
    <dgm:cxn modelId="{3A626A6B-332F-417D-BAA9-42C1C40A3E3A}" type="presOf" srcId="{DE64F379-B3AB-47C7-9A21-EE3117D55DE1}" destId="{F7900C8A-1824-4A43-9837-6728FC5D6C66}" srcOrd="0" destOrd="0" presId="urn:microsoft.com/office/officeart/2009/layout/CircleArrowProcess"/>
    <dgm:cxn modelId="{5CFFD57E-F0A0-4D83-8CDC-7B95953397E5}" type="presOf" srcId="{77815357-D8F1-4078-BD4A-A820503D71BF}" destId="{697E97D1-2DFF-4965-86D5-F6F3F405DDE4}" srcOrd="0" destOrd="0" presId="urn:microsoft.com/office/officeart/2009/layout/CircleArrowProcess"/>
    <dgm:cxn modelId="{A68D07AF-0A6F-40CB-8DD9-06E5E22E4E9A}" type="presOf" srcId="{0D181785-3AD0-4E8F-8BB0-17D8F069F699}" destId="{9940DBDE-E0F9-4BA5-8D9F-19339A07FE93}" srcOrd="0" destOrd="0" presId="urn:microsoft.com/office/officeart/2009/layout/CircleArrowProcess"/>
    <dgm:cxn modelId="{AB2F1CDC-41A3-4BB4-979C-D8A6E1A965F9}" type="presOf" srcId="{7E7FDAD4-4AA5-405E-8A50-10C27AF4782E}" destId="{2167C297-5A3E-4940-95DB-287F8B89372A}" srcOrd="0" destOrd="0" presId="urn:microsoft.com/office/officeart/2009/layout/CircleArrowProcess"/>
    <dgm:cxn modelId="{20FB3D29-5CFC-4073-8502-6635302952C9}" type="presParOf" srcId="{9940DBDE-E0F9-4BA5-8D9F-19339A07FE93}" destId="{ED10FC4E-0C59-4CF5-AFB4-98204B2580C3}" srcOrd="0" destOrd="0" presId="urn:microsoft.com/office/officeart/2009/layout/CircleArrowProcess"/>
    <dgm:cxn modelId="{5BC43345-F808-46CA-84BB-6BAFB1F443DD}" type="presParOf" srcId="{ED10FC4E-0C59-4CF5-AFB4-98204B2580C3}" destId="{48E19D7F-40CD-434D-BA66-7F0F9D8240BC}" srcOrd="0" destOrd="0" presId="urn:microsoft.com/office/officeart/2009/layout/CircleArrowProcess"/>
    <dgm:cxn modelId="{B26F4814-DA8A-4F9F-910E-81A36F9F7980}" type="presParOf" srcId="{9940DBDE-E0F9-4BA5-8D9F-19339A07FE93}" destId="{F7900C8A-1824-4A43-9837-6728FC5D6C66}" srcOrd="1" destOrd="0" presId="urn:microsoft.com/office/officeart/2009/layout/CircleArrowProcess"/>
    <dgm:cxn modelId="{2699BF5A-CB13-4637-B685-27C7568448EE}" type="presParOf" srcId="{9940DBDE-E0F9-4BA5-8D9F-19339A07FE93}" destId="{40F8E29A-AED9-41F1-86A7-D26FBAC05B17}" srcOrd="2" destOrd="0" presId="urn:microsoft.com/office/officeart/2009/layout/CircleArrowProcess"/>
    <dgm:cxn modelId="{80687AF4-76A8-49DC-807E-1EE98D02DD72}" type="presParOf" srcId="{40F8E29A-AED9-41F1-86A7-D26FBAC05B17}" destId="{A15A666D-350B-4853-8B79-02EB540F32C8}" srcOrd="0" destOrd="0" presId="urn:microsoft.com/office/officeart/2009/layout/CircleArrowProcess"/>
    <dgm:cxn modelId="{D471016A-18F7-4105-8562-FD0D636B2E72}" type="presParOf" srcId="{9940DBDE-E0F9-4BA5-8D9F-19339A07FE93}" destId="{2167C297-5A3E-4940-95DB-287F8B89372A}" srcOrd="3" destOrd="0" presId="urn:microsoft.com/office/officeart/2009/layout/CircleArrowProcess"/>
    <dgm:cxn modelId="{C56F4BA3-32F9-48E6-992A-A6819341723C}" type="presParOf" srcId="{9940DBDE-E0F9-4BA5-8D9F-19339A07FE93}" destId="{9C9F9FCB-49B2-45B1-99D4-D560661DABCD}" srcOrd="4" destOrd="0" presId="urn:microsoft.com/office/officeart/2009/layout/CircleArrowProcess"/>
    <dgm:cxn modelId="{79A22B6C-C310-42B4-9F78-03B28CAC10CD}" type="presParOf" srcId="{9C9F9FCB-49B2-45B1-99D4-D560661DABCD}" destId="{D7C30356-04A9-43E4-AE55-756F6E6D1DA1}" srcOrd="0" destOrd="0" presId="urn:microsoft.com/office/officeart/2009/layout/CircleArrowProcess"/>
    <dgm:cxn modelId="{9185A2D9-055C-46D3-832C-AE70B788E081}" type="presParOf" srcId="{9940DBDE-E0F9-4BA5-8D9F-19339A07FE93}" destId="{697E97D1-2DFF-4965-86D5-F6F3F405DDE4}" srcOrd="5" destOrd="0" presId="urn:microsoft.com/office/officeart/2009/layout/CircleArrow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181785-3AD0-4E8F-8BB0-17D8F069F699}" type="doc">
      <dgm:prSet loTypeId="urn:microsoft.com/office/officeart/2009/layout/CircleArrowProcess" loCatId="process" qsTypeId="urn:microsoft.com/office/officeart/2005/8/quickstyle/simple1" qsCatId="simple" csTypeId="urn:microsoft.com/office/officeart/2005/8/colors/accent1_2" csCatId="accent1" phldr="1"/>
      <dgm:spPr/>
    </dgm:pt>
    <dgm:pt modelId="{DE64F379-B3AB-47C7-9A21-EE3117D55DE1}">
      <dgm:prSet phldrT="[Text]"/>
      <dgm:spPr/>
      <dgm:t>
        <a:bodyPr/>
        <a:lstStyle/>
        <a:p>
          <a:r>
            <a:rPr lang="en-US" b="1" dirty="0">
              <a:solidFill>
                <a:schemeClr val="accent2">
                  <a:lumMod val="75000"/>
                </a:schemeClr>
              </a:solidFill>
              <a:latin typeface="Ubuntu Light" panose="020B0304030602030204" pitchFamily="34" charset="0"/>
            </a:rPr>
            <a:t>Recursive Feature Elimination</a:t>
          </a:r>
        </a:p>
      </dgm:t>
    </dgm:pt>
    <dgm:pt modelId="{DF5D4145-E647-49F4-9A1D-A3BAD27B4B93}" type="parTrans" cxnId="{07010A21-F723-4CB0-BE1E-4AE543DD13F2}">
      <dgm:prSet/>
      <dgm:spPr/>
      <dgm:t>
        <a:bodyPr/>
        <a:lstStyle/>
        <a:p>
          <a:endParaRPr lang="en-US"/>
        </a:p>
      </dgm:t>
    </dgm:pt>
    <dgm:pt modelId="{A4B81C81-6B0F-442E-BE0F-EE474CD8DBA5}" type="sibTrans" cxnId="{07010A21-F723-4CB0-BE1E-4AE543DD13F2}">
      <dgm:prSet/>
      <dgm:spPr/>
      <dgm:t>
        <a:bodyPr/>
        <a:lstStyle/>
        <a:p>
          <a:endParaRPr lang="en-US"/>
        </a:p>
      </dgm:t>
    </dgm:pt>
    <dgm:pt modelId="{7E7FDAD4-4AA5-405E-8A50-10C27AF4782E}">
      <dgm:prSet phldrT="[Text]"/>
      <dgm:spPr/>
      <dgm:t>
        <a:bodyPr/>
        <a:lstStyle/>
        <a:p>
          <a:r>
            <a:rPr lang="en-GB" b="1" dirty="0">
              <a:solidFill>
                <a:schemeClr val="accent2">
                  <a:lumMod val="75000"/>
                </a:schemeClr>
              </a:solidFill>
              <a:latin typeface="Ubuntu Light" panose="020B0304030602030204" pitchFamily="34" charset="0"/>
            </a:rPr>
            <a:t>Variance Inflation Factor</a:t>
          </a:r>
          <a:endParaRPr lang="en-US" b="1" dirty="0">
            <a:solidFill>
              <a:schemeClr val="accent2">
                <a:lumMod val="75000"/>
              </a:schemeClr>
            </a:solidFill>
            <a:latin typeface="Ubuntu Light" panose="020B0304030602030204" pitchFamily="34" charset="0"/>
          </a:endParaRPr>
        </a:p>
      </dgm:t>
    </dgm:pt>
    <dgm:pt modelId="{B7041C64-0A19-4EC2-A803-30587DAA7BEC}" type="parTrans" cxnId="{CD9AA51A-EEC6-404B-8866-C768EAE40E72}">
      <dgm:prSet/>
      <dgm:spPr/>
      <dgm:t>
        <a:bodyPr/>
        <a:lstStyle/>
        <a:p>
          <a:endParaRPr lang="en-US"/>
        </a:p>
      </dgm:t>
    </dgm:pt>
    <dgm:pt modelId="{44F22A8C-A365-40B4-9993-CF32EC93BA22}" type="sibTrans" cxnId="{CD9AA51A-EEC6-404B-8866-C768EAE40E72}">
      <dgm:prSet/>
      <dgm:spPr/>
      <dgm:t>
        <a:bodyPr/>
        <a:lstStyle/>
        <a:p>
          <a:endParaRPr lang="en-US"/>
        </a:p>
      </dgm:t>
    </dgm:pt>
    <dgm:pt modelId="{77815357-D8F1-4078-BD4A-A820503D71BF}">
      <dgm:prSet phldrT="[Text]"/>
      <dgm:spPr/>
      <dgm:t>
        <a:bodyPr/>
        <a:lstStyle/>
        <a:p>
          <a:r>
            <a:rPr lang="en-GB" b="1" dirty="0">
              <a:solidFill>
                <a:schemeClr val="accent2">
                  <a:lumMod val="75000"/>
                </a:schemeClr>
              </a:solidFill>
              <a:latin typeface="Ubuntu Light" panose="020B0304030602030204" pitchFamily="34" charset="0"/>
            </a:rPr>
            <a:t>Confusion Matrix, Accuracy</a:t>
          </a:r>
          <a:endParaRPr lang="en-US" b="1" dirty="0">
            <a:solidFill>
              <a:schemeClr val="accent2">
                <a:lumMod val="75000"/>
              </a:schemeClr>
            </a:solidFill>
            <a:latin typeface="Ubuntu Light" panose="020B0304030602030204" pitchFamily="34" charset="0"/>
          </a:endParaRPr>
        </a:p>
      </dgm:t>
    </dgm:pt>
    <dgm:pt modelId="{987FA0A1-F7BB-4AB3-B9F1-10EFBD0660F2}" type="parTrans" cxnId="{36987134-1A6E-492D-AEB4-61F5C62D8794}">
      <dgm:prSet/>
      <dgm:spPr/>
      <dgm:t>
        <a:bodyPr/>
        <a:lstStyle/>
        <a:p>
          <a:endParaRPr lang="en-US"/>
        </a:p>
      </dgm:t>
    </dgm:pt>
    <dgm:pt modelId="{899D8C72-5829-4A9A-B724-C935FE81ED29}" type="sibTrans" cxnId="{36987134-1A6E-492D-AEB4-61F5C62D8794}">
      <dgm:prSet/>
      <dgm:spPr/>
      <dgm:t>
        <a:bodyPr/>
        <a:lstStyle/>
        <a:p>
          <a:endParaRPr lang="en-US"/>
        </a:p>
      </dgm:t>
    </dgm:pt>
    <dgm:pt modelId="{9940DBDE-E0F9-4BA5-8D9F-19339A07FE93}" type="pres">
      <dgm:prSet presAssocID="{0D181785-3AD0-4E8F-8BB0-17D8F069F699}" presName="Name0" presStyleCnt="0">
        <dgm:presLayoutVars>
          <dgm:chMax val="7"/>
          <dgm:chPref val="7"/>
          <dgm:dir/>
          <dgm:animLvl val="lvl"/>
        </dgm:presLayoutVars>
      </dgm:prSet>
      <dgm:spPr/>
    </dgm:pt>
    <dgm:pt modelId="{ED10FC4E-0C59-4CF5-AFB4-98204B2580C3}" type="pres">
      <dgm:prSet presAssocID="{DE64F379-B3AB-47C7-9A21-EE3117D55DE1}" presName="Accent1" presStyleCnt="0"/>
      <dgm:spPr/>
    </dgm:pt>
    <dgm:pt modelId="{48E19D7F-40CD-434D-BA66-7F0F9D8240BC}" type="pres">
      <dgm:prSet presAssocID="{DE64F379-B3AB-47C7-9A21-EE3117D55DE1}" presName="Accent" presStyleLbl="node1" presStyleIdx="0" presStyleCnt="3">
        <dgm:style>
          <a:lnRef idx="3">
            <a:schemeClr val="lt1"/>
          </a:lnRef>
          <a:fillRef idx="1">
            <a:schemeClr val="accent2"/>
          </a:fillRef>
          <a:effectRef idx="1">
            <a:schemeClr val="accent2"/>
          </a:effectRef>
          <a:fontRef idx="minor">
            <a:schemeClr val="lt1"/>
          </a:fontRef>
        </dgm:style>
      </dgm:prSet>
      <dgm:spPr/>
    </dgm:pt>
    <dgm:pt modelId="{F7900C8A-1824-4A43-9837-6728FC5D6C66}" type="pres">
      <dgm:prSet presAssocID="{DE64F379-B3AB-47C7-9A21-EE3117D55DE1}" presName="Parent1" presStyleLbl="revTx" presStyleIdx="0" presStyleCnt="3" custLinFactNeighborY="-11670">
        <dgm:presLayoutVars>
          <dgm:chMax val="1"/>
          <dgm:chPref val="1"/>
          <dgm:bulletEnabled val="1"/>
        </dgm:presLayoutVars>
      </dgm:prSet>
      <dgm:spPr/>
    </dgm:pt>
    <dgm:pt modelId="{40F8E29A-AED9-41F1-86A7-D26FBAC05B17}" type="pres">
      <dgm:prSet presAssocID="{7E7FDAD4-4AA5-405E-8A50-10C27AF4782E}" presName="Accent2" presStyleCnt="0"/>
      <dgm:spPr/>
    </dgm:pt>
    <dgm:pt modelId="{A15A666D-350B-4853-8B79-02EB540F32C8}" type="pres">
      <dgm:prSet presAssocID="{7E7FDAD4-4AA5-405E-8A50-10C27AF4782E}" presName="Accent" presStyleLbl="node1" presStyleIdx="1" presStyleCnt="3">
        <dgm:style>
          <a:lnRef idx="3">
            <a:schemeClr val="lt1"/>
          </a:lnRef>
          <a:fillRef idx="1">
            <a:schemeClr val="accent2"/>
          </a:fillRef>
          <a:effectRef idx="1">
            <a:schemeClr val="accent2"/>
          </a:effectRef>
          <a:fontRef idx="minor">
            <a:schemeClr val="lt1"/>
          </a:fontRef>
        </dgm:style>
      </dgm:prSet>
      <dgm:spPr/>
    </dgm:pt>
    <dgm:pt modelId="{2167C297-5A3E-4940-95DB-287F8B89372A}" type="pres">
      <dgm:prSet presAssocID="{7E7FDAD4-4AA5-405E-8A50-10C27AF4782E}" presName="Parent2" presStyleLbl="revTx" presStyleIdx="1" presStyleCnt="3">
        <dgm:presLayoutVars>
          <dgm:chMax val="1"/>
          <dgm:chPref val="1"/>
          <dgm:bulletEnabled val="1"/>
        </dgm:presLayoutVars>
      </dgm:prSet>
      <dgm:spPr/>
    </dgm:pt>
    <dgm:pt modelId="{9C9F9FCB-49B2-45B1-99D4-D560661DABCD}" type="pres">
      <dgm:prSet presAssocID="{77815357-D8F1-4078-BD4A-A820503D71BF}" presName="Accent3" presStyleCnt="0"/>
      <dgm:spPr/>
    </dgm:pt>
    <dgm:pt modelId="{D7C30356-04A9-43E4-AE55-756F6E6D1DA1}" type="pres">
      <dgm:prSet presAssocID="{77815357-D8F1-4078-BD4A-A820503D71BF}" presName="Accent" presStyleLbl="node1" presStyleIdx="2" presStyleCnt="3">
        <dgm:style>
          <a:lnRef idx="3">
            <a:schemeClr val="lt1"/>
          </a:lnRef>
          <a:fillRef idx="1">
            <a:schemeClr val="accent2"/>
          </a:fillRef>
          <a:effectRef idx="1">
            <a:schemeClr val="accent2"/>
          </a:effectRef>
          <a:fontRef idx="minor">
            <a:schemeClr val="lt1"/>
          </a:fontRef>
        </dgm:style>
      </dgm:prSet>
      <dgm:spPr/>
    </dgm:pt>
    <dgm:pt modelId="{697E97D1-2DFF-4965-86D5-F6F3F405DDE4}" type="pres">
      <dgm:prSet presAssocID="{77815357-D8F1-4078-BD4A-A820503D71BF}" presName="Parent3" presStyleLbl="revTx" presStyleIdx="2" presStyleCnt="3">
        <dgm:presLayoutVars>
          <dgm:chMax val="1"/>
          <dgm:chPref val="1"/>
          <dgm:bulletEnabled val="1"/>
        </dgm:presLayoutVars>
      </dgm:prSet>
      <dgm:spPr/>
    </dgm:pt>
  </dgm:ptLst>
  <dgm:cxnLst>
    <dgm:cxn modelId="{CD9AA51A-EEC6-404B-8866-C768EAE40E72}" srcId="{0D181785-3AD0-4E8F-8BB0-17D8F069F699}" destId="{7E7FDAD4-4AA5-405E-8A50-10C27AF4782E}" srcOrd="1" destOrd="0" parTransId="{B7041C64-0A19-4EC2-A803-30587DAA7BEC}" sibTransId="{44F22A8C-A365-40B4-9993-CF32EC93BA22}"/>
    <dgm:cxn modelId="{07010A21-F723-4CB0-BE1E-4AE543DD13F2}" srcId="{0D181785-3AD0-4E8F-8BB0-17D8F069F699}" destId="{DE64F379-B3AB-47C7-9A21-EE3117D55DE1}" srcOrd="0" destOrd="0" parTransId="{DF5D4145-E647-49F4-9A1D-A3BAD27B4B93}" sibTransId="{A4B81C81-6B0F-442E-BE0F-EE474CD8DBA5}"/>
    <dgm:cxn modelId="{36987134-1A6E-492D-AEB4-61F5C62D8794}" srcId="{0D181785-3AD0-4E8F-8BB0-17D8F069F699}" destId="{77815357-D8F1-4078-BD4A-A820503D71BF}" srcOrd="2" destOrd="0" parTransId="{987FA0A1-F7BB-4AB3-B9F1-10EFBD0660F2}" sibTransId="{899D8C72-5829-4A9A-B724-C935FE81ED29}"/>
    <dgm:cxn modelId="{3A626A6B-332F-417D-BAA9-42C1C40A3E3A}" type="presOf" srcId="{DE64F379-B3AB-47C7-9A21-EE3117D55DE1}" destId="{F7900C8A-1824-4A43-9837-6728FC5D6C66}" srcOrd="0" destOrd="0" presId="urn:microsoft.com/office/officeart/2009/layout/CircleArrowProcess"/>
    <dgm:cxn modelId="{5CFFD57E-F0A0-4D83-8CDC-7B95953397E5}" type="presOf" srcId="{77815357-D8F1-4078-BD4A-A820503D71BF}" destId="{697E97D1-2DFF-4965-86D5-F6F3F405DDE4}" srcOrd="0" destOrd="0" presId="urn:microsoft.com/office/officeart/2009/layout/CircleArrowProcess"/>
    <dgm:cxn modelId="{A68D07AF-0A6F-40CB-8DD9-06E5E22E4E9A}" type="presOf" srcId="{0D181785-3AD0-4E8F-8BB0-17D8F069F699}" destId="{9940DBDE-E0F9-4BA5-8D9F-19339A07FE93}" srcOrd="0" destOrd="0" presId="urn:microsoft.com/office/officeart/2009/layout/CircleArrowProcess"/>
    <dgm:cxn modelId="{AB2F1CDC-41A3-4BB4-979C-D8A6E1A965F9}" type="presOf" srcId="{7E7FDAD4-4AA5-405E-8A50-10C27AF4782E}" destId="{2167C297-5A3E-4940-95DB-287F8B89372A}" srcOrd="0" destOrd="0" presId="urn:microsoft.com/office/officeart/2009/layout/CircleArrowProcess"/>
    <dgm:cxn modelId="{20FB3D29-5CFC-4073-8502-6635302952C9}" type="presParOf" srcId="{9940DBDE-E0F9-4BA5-8D9F-19339A07FE93}" destId="{ED10FC4E-0C59-4CF5-AFB4-98204B2580C3}" srcOrd="0" destOrd="0" presId="urn:microsoft.com/office/officeart/2009/layout/CircleArrowProcess"/>
    <dgm:cxn modelId="{5BC43345-F808-46CA-84BB-6BAFB1F443DD}" type="presParOf" srcId="{ED10FC4E-0C59-4CF5-AFB4-98204B2580C3}" destId="{48E19D7F-40CD-434D-BA66-7F0F9D8240BC}" srcOrd="0" destOrd="0" presId="urn:microsoft.com/office/officeart/2009/layout/CircleArrowProcess"/>
    <dgm:cxn modelId="{B26F4814-DA8A-4F9F-910E-81A36F9F7980}" type="presParOf" srcId="{9940DBDE-E0F9-4BA5-8D9F-19339A07FE93}" destId="{F7900C8A-1824-4A43-9837-6728FC5D6C66}" srcOrd="1" destOrd="0" presId="urn:microsoft.com/office/officeart/2009/layout/CircleArrowProcess"/>
    <dgm:cxn modelId="{2699BF5A-CB13-4637-B685-27C7568448EE}" type="presParOf" srcId="{9940DBDE-E0F9-4BA5-8D9F-19339A07FE93}" destId="{40F8E29A-AED9-41F1-86A7-D26FBAC05B17}" srcOrd="2" destOrd="0" presId="urn:microsoft.com/office/officeart/2009/layout/CircleArrowProcess"/>
    <dgm:cxn modelId="{80687AF4-76A8-49DC-807E-1EE98D02DD72}" type="presParOf" srcId="{40F8E29A-AED9-41F1-86A7-D26FBAC05B17}" destId="{A15A666D-350B-4853-8B79-02EB540F32C8}" srcOrd="0" destOrd="0" presId="urn:microsoft.com/office/officeart/2009/layout/CircleArrowProcess"/>
    <dgm:cxn modelId="{D471016A-18F7-4105-8562-FD0D636B2E72}" type="presParOf" srcId="{9940DBDE-E0F9-4BA5-8D9F-19339A07FE93}" destId="{2167C297-5A3E-4940-95DB-287F8B89372A}" srcOrd="3" destOrd="0" presId="urn:microsoft.com/office/officeart/2009/layout/CircleArrowProcess"/>
    <dgm:cxn modelId="{C56F4BA3-32F9-48E6-992A-A6819341723C}" type="presParOf" srcId="{9940DBDE-E0F9-4BA5-8D9F-19339A07FE93}" destId="{9C9F9FCB-49B2-45B1-99D4-D560661DABCD}" srcOrd="4" destOrd="0" presId="urn:microsoft.com/office/officeart/2009/layout/CircleArrowProcess"/>
    <dgm:cxn modelId="{79A22B6C-C310-42B4-9F78-03B28CAC10CD}" type="presParOf" srcId="{9C9F9FCB-49B2-45B1-99D4-D560661DABCD}" destId="{D7C30356-04A9-43E4-AE55-756F6E6D1DA1}" srcOrd="0" destOrd="0" presId="urn:microsoft.com/office/officeart/2009/layout/CircleArrowProcess"/>
    <dgm:cxn modelId="{9185A2D9-055C-46D3-832C-AE70B788E081}" type="presParOf" srcId="{9940DBDE-E0F9-4BA5-8D9F-19339A07FE93}" destId="{697E97D1-2DFF-4965-86D5-F6F3F405DDE4}" srcOrd="5" destOrd="0" presId="urn:microsoft.com/office/officeart/2009/layout/CircleArrowProces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9D7F-40CD-434D-BA66-7F0F9D8240BC}">
      <dsp:nvSpPr>
        <dsp:cNvPr id="0" name=""/>
        <dsp:cNvSpPr/>
      </dsp:nvSpPr>
      <dsp:spPr>
        <a:xfrm>
          <a:off x="1238089" y="321297"/>
          <a:ext cx="2142615" cy="2142941"/>
        </a:xfrm>
        <a:prstGeom prst="circularArrow">
          <a:avLst>
            <a:gd name="adj1" fmla="val 10980"/>
            <a:gd name="adj2" fmla="val 1142322"/>
            <a:gd name="adj3" fmla="val 4500000"/>
            <a:gd name="adj4" fmla="val 10800000"/>
            <a:gd name="adj5" fmla="val 12500"/>
          </a:avLst>
        </a:prstGeom>
        <a:solidFill>
          <a:schemeClr val="accent6"/>
        </a:solidFill>
        <a:ln w="2540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sp>
    <dsp:sp modelId="{F7900C8A-1824-4A43-9837-6728FC5D6C66}">
      <dsp:nvSpPr>
        <dsp:cNvPr id="0" name=""/>
        <dsp:cNvSpPr/>
      </dsp:nvSpPr>
      <dsp:spPr>
        <a:xfrm>
          <a:off x="1711678" y="1094964"/>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6">
                  <a:lumMod val="75000"/>
                </a:schemeClr>
              </a:solidFill>
              <a:latin typeface="Ubuntu Light" panose="020B0304030602030204" pitchFamily="34" charset="0"/>
            </a:rPr>
            <a:t>Read the Data</a:t>
          </a:r>
          <a:endParaRPr lang="en-US" sz="1600" b="1" kern="1200" dirty="0">
            <a:solidFill>
              <a:schemeClr val="accent6">
                <a:lumMod val="75000"/>
              </a:schemeClr>
            </a:solidFill>
            <a:latin typeface="Ubuntu Light" panose="020B0304030602030204" pitchFamily="34" charset="0"/>
          </a:endParaRPr>
        </a:p>
      </dsp:txBody>
      <dsp:txXfrm>
        <a:off x="1711678" y="1094964"/>
        <a:ext cx="1190610" cy="595162"/>
      </dsp:txXfrm>
    </dsp:sp>
    <dsp:sp modelId="{A15A666D-350B-4853-8B79-02EB540F32C8}">
      <dsp:nvSpPr>
        <dsp:cNvPr id="0" name=""/>
        <dsp:cNvSpPr/>
      </dsp:nvSpPr>
      <dsp:spPr>
        <a:xfrm>
          <a:off x="642985" y="1552576"/>
          <a:ext cx="2142615" cy="2142941"/>
        </a:xfrm>
        <a:prstGeom prst="leftCircularArrow">
          <a:avLst>
            <a:gd name="adj1" fmla="val 10980"/>
            <a:gd name="adj2" fmla="val 1142322"/>
            <a:gd name="adj3" fmla="val 6300000"/>
            <a:gd name="adj4" fmla="val 18900000"/>
            <a:gd name="adj5" fmla="val 12500"/>
          </a:avLst>
        </a:prstGeom>
        <a:solidFill>
          <a:schemeClr val="accent6"/>
        </a:solidFill>
        <a:ln w="2540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sp>
    <dsp:sp modelId="{2167C297-5A3E-4940-95DB-287F8B89372A}">
      <dsp:nvSpPr>
        <dsp:cNvPr id="0" name=""/>
        <dsp:cNvSpPr/>
      </dsp:nvSpPr>
      <dsp:spPr>
        <a:xfrm>
          <a:off x="1118988" y="2333366"/>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6">
                  <a:lumMod val="75000"/>
                </a:schemeClr>
              </a:solidFill>
              <a:latin typeface="Ubuntu Light" panose="020B0304030602030204" pitchFamily="34" charset="0"/>
            </a:rPr>
            <a:t>Analyse the data</a:t>
          </a:r>
          <a:endParaRPr lang="en-US" sz="1600" b="1" kern="1200" dirty="0">
            <a:solidFill>
              <a:schemeClr val="accent6">
                <a:lumMod val="75000"/>
              </a:schemeClr>
            </a:solidFill>
            <a:latin typeface="Ubuntu Light" panose="020B0304030602030204" pitchFamily="34" charset="0"/>
          </a:endParaRPr>
        </a:p>
      </dsp:txBody>
      <dsp:txXfrm>
        <a:off x="1118988" y="2333366"/>
        <a:ext cx="1190610" cy="595162"/>
      </dsp:txXfrm>
    </dsp:sp>
    <dsp:sp modelId="{D7C30356-04A9-43E4-AE55-756F6E6D1DA1}">
      <dsp:nvSpPr>
        <dsp:cNvPr id="0" name=""/>
        <dsp:cNvSpPr/>
      </dsp:nvSpPr>
      <dsp:spPr>
        <a:xfrm>
          <a:off x="1390587" y="2931199"/>
          <a:ext cx="1840838" cy="1841576"/>
        </a:xfrm>
        <a:prstGeom prst="blockArc">
          <a:avLst>
            <a:gd name="adj1" fmla="val 13500000"/>
            <a:gd name="adj2" fmla="val 10800000"/>
            <a:gd name="adj3" fmla="val 12740"/>
          </a:avLst>
        </a:prstGeom>
        <a:solidFill>
          <a:schemeClr val="accent6"/>
        </a:solidFill>
        <a:ln w="2540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sp>
    <dsp:sp modelId="{697E97D1-2DFF-4965-86D5-F6F3F405DDE4}">
      <dsp:nvSpPr>
        <dsp:cNvPr id="0" name=""/>
        <dsp:cNvSpPr/>
      </dsp:nvSpPr>
      <dsp:spPr>
        <a:xfrm>
          <a:off x="1714494" y="3573547"/>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6">
                  <a:lumMod val="75000"/>
                </a:schemeClr>
              </a:solidFill>
              <a:latin typeface="Ubuntu Light" panose="020B0304030602030204" pitchFamily="34" charset="0"/>
            </a:rPr>
            <a:t>Prepare the data</a:t>
          </a:r>
          <a:endParaRPr lang="en-US" sz="1600" b="1" kern="1200" dirty="0">
            <a:solidFill>
              <a:schemeClr val="accent6">
                <a:lumMod val="75000"/>
              </a:schemeClr>
            </a:solidFill>
            <a:latin typeface="Ubuntu Light" panose="020B0304030602030204" pitchFamily="34" charset="0"/>
          </a:endParaRPr>
        </a:p>
      </dsp:txBody>
      <dsp:txXfrm>
        <a:off x="1714494" y="3573547"/>
        <a:ext cx="1190610" cy="595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9D7F-40CD-434D-BA66-7F0F9D8240BC}">
      <dsp:nvSpPr>
        <dsp:cNvPr id="0" name=""/>
        <dsp:cNvSpPr/>
      </dsp:nvSpPr>
      <dsp:spPr>
        <a:xfrm>
          <a:off x="1238089" y="321297"/>
          <a:ext cx="2142615" cy="214294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00C8A-1824-4A43-9837-6728FC5D6C66}">
      <dsp:nvSpPr>
        <dsp:cNvPr id="0" name=""/>
        <dsp:cNvSpPr/>
      </dsp:nvSpPr>
      <dsp:spPr>
        <a:xfrm>
          <a:off x="1711678" y="1094964"/>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0070C0"/>
              </a:solidFill>
              <a:latin typeface="Ubuntu Light" panose="020B0304030602030204" pitchFamily="34" charset="0"/>
            </a:rPr>
            <a:t>Outlier Analysis</a:t>
          </a:r>
          <a:endParaRPr lang="en-US" sz="1600" b="1" kern="1200" dirty="0">
            <a:solidFill>
              <a:srgbClr val="0070C0"/>
            </a:solidFill>
            <a:latin typeface="Ubuntu Light" panose="020B0304030602030204" pitchFamily="34" charset="0"/>
          </a:endParaRPr>
        </a:p>
      </dsp:txBody>
      <dsp:txXfrm>
        <a:off x="1711678" y="1094964"/>
        <a:ext cx="1190610" cy="595162"/>
      </dsp:txXfrm>
    </dsp:sp>
    <dsp:sp modelId="{A15A666D-350B-4853-8B79-02EB540F32C8}">
      <dsp:nvSpPr>
        <dsp:cNvPr id="0" name=""/>
        <dsp:cNvSpPr/>
      </dsp:nvSpPr>
      <dsp:spPr>
        <a:xfrm>
          <a:off x="642985" y="1552576"/>
          <a:ext cx="2142615" cy="214294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67C297-5A3E-4940-95DB-287F8B89372A}">
      <dsp:nvSpPr>
        <dsp:cNvPr id="0" name=""/>
        <dsp:cNvSpPr/>
      </dsp:nvSpPr>
      <dsp:spPr>
        <a:xfrm>
          <a:off x="1118988" y="2333366"/>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0070C0"/>
              </a:solidFill>
              <a:latin typeface="Ubuntu Light" panose="020B0304030602030204" pitchFamily="34" charset="0"/>
            </a:rPr>
            <a:t>Visualize the Data</a:t>
          </a:r>
          <a:endParaRPr lang="en-US" sz="1600" b="1" kern="1200" dirty="0">
            <a:solidFill>
              <a:srgbClr val="0070C0"/>
            </a:solidFill>
            <a:latin typeface="Ubuntu Light" panose="020B0304030602030204" pitchFamily="34" charset="0"/>
          </a:endParaRPr>
        </a:p>
      </dsp:txBody>
      <dsp:txXfrm>
        <a:off x="1118988" y="2333366"/>
        <a:ext cx="1190610" cy="595162"/>
      </dsp:txXfrm>
    </dsp:sp>
    <dsp:sp modelId="{D7C30356-04A9-43E4-AE55-756F6E6D1DA1}">
      <dsp:nvSpPr>
        <dsp:cNvPr id="0" name=""/>
        <dsp:cNvSpPr/>
      </dsp:nvSpPr>
      <dsp:spPr>
        <a:xfrm>
          <a:off x="1390587" y="2931199"/>
          <a:ext cx="1840838" cy="1841576"/>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E97D1-2DFF-4965-86D5-F6F3F405DDE4}">
      <dsp:nvSpPr>
        <dsp:cNvPr id="0" name=""/>
        <dsp:cNvSpPr/>
      </dsp:nvSpPr>
      <dsp:spPr>
        <a:xfrm>
          <a:off x="1714494" y="3573547"/>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0070C0"/>
              </a:solidFill>
              <a:latin typeface="Ubuntu Light" panose="020B0304030602030204" pitchFamily="34" charset="0"/>
            </a:rPr>
            <a:t>Scale the data</a:t>
          </a:r>
          <a:endParaRPr lang="en-US" sz="1600" b="1" kern="1200" dirty="0">
            <a:solidFill>
              <a:srgbClr val="0070C0"/>
            </a:solidFill>
            <a:latin typeface="Ubuntu Light" panose="020B0304030602030204" pitchFamily="34" charset="0"/>
          </a:endParaRPr>
        </a:p>
      </dsp:txBody>
      <dsp:txXfrm>
        <a:off x="1714494" y="3573547"/>
        <a:ext cx="1190610" cy="5951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9D7F-40CD-434D-BA66-7F0F9D8240BC}">
      <dsp:nvSpPr>
        <dsp:cNvPr id="0" name=""/>
        <dsp:cNvSpPr/>
      </dsp:nvSpPr>
      <dsp:spPr>
        <a:xfrm>
          <a:off x="1238089" y="321297"/>
          <a:ext cx="2142615" cy="2142941"/>
        </a:xfrm>
        <a:prstGeom prst="circularArrow">
          <a:avLst>
            <a:gd name="adj1" fmla="val 10980"/>
            <a:gd name="adj2" fmla="val 1142322"/>
            <a:gd name="adj3" fmla="val 4500000"/>
            <a:gd name="adj4" fmla="val 10800000"/>
            <a:gd name="adj5" fmla="val 12500"/>
          </a:avLst>
        </a:prstGeom>
        <a:solidFill>
          <a:schemeClr val="accent2"/>
        </a:solidFill>
        <a:ln w="2540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sp>
    <dsp:sp modelId="{F7900C8A-1824-4A43-9837-6728FC5D6C66}">
      <dsp:nvSpPr>
        <dsp:cNvPr id="0" name=""/>
        <dsp:cNvSpPr/>
      </dsp:nvSpPr>
      <dsp:spPr>
        <a:xfrm>
          <a:off x="1711678" y="1025509"/>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2">
                  <a:lumMod val="75000"/>
                </a:schemeClr>
              </a:solidFill>
              <a:latin typeface="Ubuntu Light" panose="020B0304030602030204" pitchFamily="34" charset="0"/>
            </a:rPr>
            <a:t>Recursive Feature Elimination</a:t>
          </a:r>
        </a:p>
      </dsp:txBody>
      <dsp:txXfrm>
        <a:off x="1711678" y="1025509"/>
        <a:ext cx="1190610" cy="595162"/>
      </dsp:txXfrm>
    </dsp:sp>
    <dsp:sp modelId="{A15A666D-350B-4853-8B79-02EB540F32C8}">
      <dsp:nvSpPr>
        <dsp:cNvPr id="0" name=""/>
        <dsp:cNvSpPr/>
      </dsp:nvSpPr>
      <dsp:spPr>
        <a:xfrm>
          <a:off x="642985" y="1552576"/>
          <a:ext cx="2142615" cy="2142941"/>
        </a:xfrm>
        <a:prstGeom prst="leftCircularArrow">
          <a:avLst>
            <a:gd name="adj1" fmla="val 10980"/>
            <a:gd name="adj2" fmla="val 1142322"/>
            <a:gd name="adj3" fmla="val 6300000"/>
            <a:gd name="adj4" fmla="val 18900000"/>
            <a:gd name="adj5" fmla="val 12500"/>
          </a:avLst>
        </a:prstGeom>
        <a:solidFill>
          <a:schemeClr val="accent2"/>
        </a:solidFill>
        <a:ln w="2540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sp>
    <dsp:sp modelId="{2167C297-5A3E-4940-95DB-287F8B89372A}">
      <dsp:nvSpPr>
        <dsp:cNvPr id="0" name=""/>
        <dsp:cNvSpPr/>
      </dsp:nvSpPr>
      <dsp:spPr>
        <a:xfrm>
          <a:off x="1118988" y="2333366"/>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accent2">
                  <a:lumMod val="75000"/>
                </a:schemeClr>
              </a:solidFill>
              <a:latin typeface="Ubuntu Light" panose="020B0304030602030204" pitchFamily="34" charset="0"/>
            </a:rPr>
            <a:t>Variance Inflation Factor</a:t>
          </a:r>
          <a:endParaRPr lang="en-US" sz="1400" b="1" kern="1200" dirty="0">
            <a:solidFill>
              <a:schemeClr val="accent2">
                <a:lumMod val="75000"/>
              </a:schemeClr>
            </a:solidFill>
            <a:latin typeface="Ubuntu Light" panose="020B0304030602030204" pitchFamily="34" charset="0"/>
          </a:endParaRPr>
        </a:p>
      </dsp:txBody>
      <dsp:txXfrm>
        <a:off x="1118988" y="2333366"/>
        <a:ext cx="1190610" cy="595162"/>
      </dsp:txXfrm>
    </dsp:sp>
    <dsp:sp modelId="{D7C30356-04A9-43E4-AE55-756F6E6D1DA1}">
      <dsp:nvSpPr>
        <dsp:cNvPr id="0" name=""/>
        <dsp:cNvSpPr/>
      </dsp:nvSpPr>
      <dsp:spPr>
        <a:xfrm>
          <a:off x="1390587" y="2931199"/>
          <a:ext cx="1840838" cy="1841576"/>
        </a:xfrm>
        <a:prstGeom prst="blockArc">
          <a:avLst>
            <a:gd name="adj1" fmla="val 13500000"/>
            <a:gd name="adj2" fmla="val 10800000"/>
            <a:gd name="adj3" fmla="val 12740"/>
          </a:avLst>
        </a:prstGeom>
        <a:solidFill>
          <a:schemeClr val="accent2"/>
        </a:solidFill>
        <a:ln w="2540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sp>
    <dsp:sp modelId="{697E97D1-2DFF-4965-86D5-F6F3F405DDE4}">
      <dsp:nvSpPr>
        <dsp:cNvPr id="0" name=""/>
        <dsp:cNvSpPr/>
      </dsp:nvSpPr>
      <dsp:spPr>
        <a:xfrm>
          <a:off x="1714494" y="3573547"/>
          <a:ext cx="1190610" cy="595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accent2">
                  <a:lumMod val="75000"/>
                </a:schemeClr>
              </a:solidFill>
              <a:latin typeface="Ubuntu Light" panose="020B0304030602030204" pitchFamily="34" charset="0"/>
            </a:rPr>
            <a:t>Confusion Matrix, Accuracy</a:t>
          </a:r>
          <a:endParaRPr lang="en-US" sz="1400" b="1" kern="1200" dirty="0">
            <a:solidFill>
              <a:schemeClr val="accent2">
                <a:lumMod val="75000"/>
              </a:schemeClr>
            </a:solidFill>
            <a:latin typeface="Ubuntu Light" panose="020B0304030602030204" pitchFamily="34" charset="0"/>
          </a:endParaRPr>
        </a:p>
      </dsp:txBody>
      <dsp:txXfrm>
        <a:off x="1714494" y="3573547"/>
        <a:ext cx="1190610" cy="59516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AD8A55-D64A-4A8C-90A8-909E88D335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317D25-C9B8-40DE-8D59-337AA2A07E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F2879-E802-4CA7-BD3D-8111EE1E6102}" type="datetimeFigureOut">
              <a:rPr lang="en-US" smtClean="0"/>
              <a:t>11/23/2020</a:t>
            </a:fld>
            <a:endParaRPr lang="en-US" dirty="0"/>
          </a:p>
        </p:txBody>
      </p:sp>
      <p:sp>
        <p:nvSpPr>
          <p:cNvPr id="4" name="Footer Placeholder 3">
            <a:extLst>
              <a:ext uri="{FF2B5EF4-FFF2-40B4-BE49-F238E27FC236}">
                <a16:creationId xmlns:a16="http://schemas.microsoft.com/office/drawing/2014/main" id="{FCC87EC2-696F-4981-B0F7-8D0BEAE7C2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652689-4592-47E7-AC6F-532CE7A38E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968CE7-903E-4B89-B784-5B29AB52CF5C}" type="slidenum">
              <a:rPr lang="en-US" smtClean="0"/>
              <a:t>‹#›</a:t>
            </a:fld>
            <a:endParaRPr lang="en-US" dirty="0"/>
          </a:p>
        </p:txBody>
      </p:sp>
    </p:spTree>
    <p:extLst>
      <p:ext uri="{BB962C8B-B14F-4D97-AF65-F5344CB8AC3E}">
        <p14:creationId xmlns:p14="http://schemas.microsoft.com/office/powerpoint/2010/main" val="2303395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9B81D-5782-45FA-9749-3B5A8C66B40B}" type="datetimeFigureOut">
              <a:rPr lang="en-US" smtClean="0"/>
              <a:t>11/23/2020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2DB1-42C7-44E5-A969-6FF12DE29F84}" type="slidenum">
              <a:rPr lang="en-US" smtClean="0"/>
              <a:t>‹#›</a:t>
            </a:fld>
            <a:endParaRPr lang="en-US" dirty="0"/>
          </a:p>
        </p:txBody>
      </p:sp>
    </p:spTree>
    <p:extLst>
      <p:ext uri="{BB962C8B-B14F-4D97-AF65-F5344CB8AC3E}">
        <p14:creationId xmlns:p14="http://schemas.microsoft.com/office/powerpoint/2010/main" val="400239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dirty="0"/>
          </a:p>
        </p:txBody>
      </p:sp>
    </p:spTree>
    <p:extLst>
      <p:ext uri="{BB962C8B-B14F-4D97-AF65-F5344CB8AC3E}">
        <p14:creationId xmlns:p14="http://schemas.microsoft.com/office/powerpoint/2010/main" val="390628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72DB1-42C7-44E5-A969-6FF12DE29F84}" type="slidenum">
              <a:rPr lang="en-US" smtClean="0"/>
              <a:t>7</a:t>
            </a:fld>
            <a:endParaRPr lang="en-US" dirty="0"/>
          </a:p>
        </p:txBody>
      </p:sp>
    </p:spTree>
    <p:extLst>
      <p:ext uri="{BB962C8B-B14F-4D97-AF65-F5344CB8AC3E}">
        <p14:creationId xmlns:p14="http://schemas.microsoft.com/office/powerpoint/2010/main" val="251258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inboundcycle.com/academia/recursos-graficos-gratuitos/ilustracion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75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054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92874"/>
            <a:ext cx="12188825" cy="365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42858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146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7"/>
            <a:ext cx="10058400" cy="813535"/>
          </a:xfrm>
        </p:spPr>
        <p:txBody>
          <a:bodyPr/>
          <a:lstStyle>
            <a:lvl1pPr marL="0">
              <a:defRPr/>
            </a:lvl1pPr>
          </a:lstStyle>
          <a:p>
            <a:r>
              <a:rPr lang="en-US" dirty="0"/>
              <a:t>Click to edit Master 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56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41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76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18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527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241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812280"/>
            <a:ext cx="12188825"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 y="6774065"/>
            <a:ext cx="121888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Rectangle 9">
            <a:extLst>
              <a:ext uri="{FF2B5EF4-FFF2-40B4-BE49-F238E27FC236}">
                <a16:creationId xmlns:a16="http://schemas.microsoft.com/office/drawing/2014/main" id="{4D0CB6AA-A5FF-4912-913C-DB7E8E18016E}"/>
              </a:ext>
            </a:extLst>
          </p:cNvPr>
          <p:cNvSpPr/>
          <p:nvPr userDrawn="1"/>
        </p:nvSpPr>
        <p:spPr>
          <a:xfrm>
            <a:off x="1479118" y="0"/>
            <a:ext cx="8961120" cy="6310665"/>
          </a:xfrm>
          <a:prstGeom prst="rect">
            <a:avLst/>
          </a:prstGeom>
          <a:blipFill dpi="0" rotWithShape="1">
            <a:blip r:embed="rId2">
              <a:alphaModFix amt="4000"/>
              <a:extLst>
                <a:ext uri="{837473B0-CC2E-450A-ABE3-18F120FF3D39}">
                  <a1611:picAttrSrcUrl xmlns:a1611="http://schemas.microsoft.com/office/drawing/2016/11/main" r:id="rId3"/>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061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48A87A34-81AB-432B-8DAE-1953F412C126}" type="datetimeFigureOut">
              <a:rPr lang="en-US" smtClean="0"/>
              <a:t>11/23/2020</a:t>
            </a:fld>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607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320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11/23/2020</a:t>
            </a:fld>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361965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775" r:id="rId12"/>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notesSlide" Target="../notesSlides/notesSlide1.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slideLayout" Target="../slideLayouts/slideLayout7.xml"/><Relationship Id="rId16" Type="http://schemas.openxmlformats.org/officeDocument/2006/relationships/diagramQuickStyle" Target="../diagrams/quickStyle3.xml"/><Relationship Id="rId1" Type="http://schemas.openxmlformats.org/officeDocument/2006/relationships/themeOverride" Target="../theme/themeOverride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0B0B-4CA5-438D-B038-610E5C3D1A55}"/>
              </a:ext>
            </a:extLst>
          </p:cNvPr>
          <p:cNvSpPr>
            <a:spLocks noGrp="1"/>
          </p:cNvSpPr>
          <p:nvPr>
            <p:ph type="ctrTitle"/>
          </p:nvPr>
        </p:nvSpPr>
        <p:spPr/>
        <p:txBody>
          <a:bodyPr anchor="ctr">
            <a:normAutofit/>
          </a:bodyPr>
          <a:lstStyle/>
          <a:p>
            <a:pPr algn="ctr"/>
            <a:r>
              <a:rPr lang="en-US" sz="6600" dirty="0">
                <a:solidFill>
                  <a:srgbClr val="0070C0"/>
                </a:solidFill>
                <a:latin typeface="Ubuntu" panose="020B0504030602030204" pitchFamily="34" charset="0"/>
                <a:ea typeface="Roboto" panose="02000000000000000000" pitchFamily="2" charset="0"/>
                <a:cs typeface="Arial" panose="020B0604020202020204" pitchFamily="34" charset="0"/>
              </a:rPr>
              <a:t>LEAD SCORE CASE STUDY</a:t>
            </a:r>
          </a:p>
        </p:txBody>
      </p:sp>
      <p:sp>
        <p:nvSpPr>
          <p:cNvPr id="5" name="Subtitle 4">
            <a:extLst>
              <a:ext uri="{FF2B5EF4-FFF2-40B4-BE49-F238E27FC236}">
                <a16:creationId xmlns:a16="http://schemas.microsoft.com/office/drawing/2014/main" id="{48A47B13-9C5D-4366-B757-DB2709620AA7}"/>
              </a:ext>
            </a:extLst>
          </p:cNvPr>
          <p:cNvSpPr>
            <a:spLocks noGrp="1"/>
          </p:cNvSpPr>
          <p:nvPr>
            <p:ph type="subTitle" idx="1"/>
          </p:nvPr>
        </p:nvSpPr>
        <p:spPr/>
        <p:txBody>
          <a:bodyPr>
            <a:normAutofit/>
          </a:bodyPr>
          <a:lstStyle/>
          <a:p>
            <a:pPr algn="r"/>
            <a:r>
              <a:rPr lang="en-US" sz="1600" b="1" dirty="0">
                <a:solidFill>
                  <a:srgbClr val="0070C0"/>
                </a:solidFill>
                <a:latin typeface="Ubuntu" panose="020B0504030602030204" pitchFamily="34" charset="0"/>
                <a:ea typeface="Roboto" panose="02000000000000000000" pitchFamily="2" charset="0"/>
                <a:cs typeface="Arial" panose="020B0604020202020204" pitchFamily="34" charset="0"/>
              </a:rPr>
              <a:t>jithin Prakash K</a:t>
            </a:r>
          </a:p>
          <a:p>
            <a:pPr algn="r"/>
            <a:r>
              <a:rPr lang="en-US" sz="1600" b="1" dirty="0">
                <a:solidFill>
                  <a:srgbClr val="0070C0"/>
                </a:solidFill>
                <a:latin typeface="Ubuntu" panose="020B0504030602030204" pitchFamily="34" charset="0"/>
                <a:ea typeface="Roboto" panose="02000000000000000000" pitchFamily="2" charset="0"/>
                <a:cs typeface="Arial" panose="020B0604020202020204" pitchFamily="34" charset="0"/>
              </a:rPr>
              <a:t>ABHISHEK BHattACHARYA</a:t>
            </a:r>
          </a:p>
        </p:txBody>
      </p:sp>
      <p:pic>
        <p:nvPicPr>
          <p:cNvPr id="7" name="Picture 6">
            <a:extLst>
              <a:ext uri="{FF2B5EF4-FFF2-40B4-BE49-F238E27FC236}">
                <a16:creationId xmlns:a16="http://schemas.microsoft.com/office/drawing/2014/main" id="{58AC3B48-8B5E-4F82-9495-21A9D0AFD179}"/>
              </a:ext>
            </a:extLst>
          </p:cNvPr>
          <p:cNvPicPr>
            <a:picLocks noChangeAspect="1"/>
          </p:cNvPicPr>
          <p:nvPr/>
        </p:nvPicPr>
        <p:blipFill>
          <a:blip r:embed="rId2"/>
          <a:stretch>
            <a:fillRect/>
          </a:stretch>
        </p:blipFill>
        <p:spPr>
          <a:xfrm>
            <a:off x="1229360" y="4455621"/>
            <a:ext cx="1989125" cy="888002"/>
          </a:xfrm>
          <a:prstGeom prst="rect">
            <a:avLst/>
          </a:prstGeom>
        </p:spPr>
      </p:pic>
      <p:sp>
        <p:nvSpPr>
          <p:cNvPr id="4" name="Rectangle 3">
            <a:extLst>
              <a:ext uri="{FF2B5EF4-FFF2-40B4-BE49-F238E27FC236}">
                <a16:creationId xmlns:a16="http://schemas.microsoft.com/office/drawing/2014/main" id="{F2D54377-F2F3-4129-BAB6-9C1E8043E930}"/>
              </a:ext>
            </a:extLst>
          </p:cNvPr>
          <p:cNvSpPr/>
          <p:nvPr/>
        </p:nvSpPr>
        <p:spPr>
          <a:xfrm>
            <a:off x="2455650" y="1056640"/>
            <a:ext cx="9218190" cy="4460240"/>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23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Categorical Features Visualization </a:t>
            </a:r>
            <a:r>
              <a:rPr lang="en-US" sz="2000" dirty="0">
                <a:solidFill>
                  <a:srgbClr val="0070C0"/>
                </a:solidFill>
                <a:latin typeface="Ubuntu" panose="020B0504030602030204" pitchFamily="34" charset="0"/>
                <a:cs typeface="Arial" panose="020B0604020202020204" pitchFamily="34" charset="0"/>
              </a:rPr>
              <a:t>(3/3)</a:t>
            </a:r>
            <a:endParaRPr lang="en-US" sz="3600" dirty="0">
              <a:solidFill>
                <a:srgbClr val="0070C0"/>
              </a:solidFill>
              <a:latin typeface="Ubuntu" panose="020B0504030602030204" pitchFamily="34" charset="0"/>
              <a:cs typeface="Arial" panose="020B0604020202020204" pitchFamily="34" charset="0"/>
            </a:endParaRP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552727" y="5257800"/>
            <a:ext cx="5469967" cy="1095375"/>
          </a:xfrm>
          <a:prstGeom prst="rect">
            <a:avLst/>
          </a:prstGeom>
        </p:spPr>
        <p:txBody>
          <a:bodyPr/>
          <a:lstStyle>
            <a:defPPr>
              <a:defRPr lang="en-US"/>
            </a:defPPr>
            <a:lvl1pPr marL="285750" indent="-285750" algn="just" defTabSz="914400">
              <a:lnSpc>
                <a:spcPct val="100000"/>
              </a:lnSpc>
              <a:spcBef>
                <a:spcPct val="0"/>
              </a:spcBef>
              <a:buFont typeface="Arial" panose="020B0604020202020204" pitchFamily="34" charset="0"/>
              <a:buChar char="•"/>
              <a:defRPr sz="1400" b="0" i="0" spc="-50" baseline="0">
                <a:solidFill>
                  <a:srgbClr val="212121"/>
                </a:solidFill>
                <a:effectLst/>
                <a:latin typeface="Ubuntu Light" panose="020B0304030602030204" pitchFamily="34" charset="0"/>
                <a:ea typeface="+mj-ea"/>
                <a:cs typeface="+mj-cs"/>
              </a:defRPr>
            </a:lvl1pPr>
          </a:lstStyle>
          <a:p>
            <a:r>
              <a:rPr lang="en-GB" dirty="0"/>
              <a:t>Unemployed are high in both converted and non converted categories.</a:t>
            </a:r>
          </a:p>
          <a:p>
            <a:r>
              <a:rPr lang="en-GB" dirty="0"/>
              <a:t>The rate of leads conversion is higher for Working Professional.</a:t>
            </a:r>
          </a:p>
        </p:txBody>
      </p:sp>
      <p:sp>
        <p:nvSpPr>
          <p:cNvPr id="10" name="Title 1">
            <a:extLst>
              <a:ext uri="{FF2B5EF4-FFF2-40B4-BE49-F238E27FC236}">
                <a16:creationId xmlns:a16="http://schemas.microsoft.com/office/drawing/2014/main" id="{580F8DE0-7E14-44BA-8651-3FE05CECE684}"/>
              </a:ext>
            </a:extLst>
          </p:cNvPr>
          <p:cNvSpPr txBox="1">
            <a:spLocks/>
          </p:cNvSpPr>
          <p:nvPr/>
        </p:nvSpPr>
        <p:spPr>
          <a:xfrm>
            <a:off x="6502113" y="5257800"/>
            <a:ext cx="5469967" cy="1312140"/>
          </a:xfrm>
          <a:prstGeom prst="rect">
            <a:avLst/>
          </a:prstGeom>
        </p:spPr>
        <p:txBody>
          <a:bodyPr/>
          <a:lstStyle>
            <a:defPPr>
              <a:defRPr lang="en-US"/>
            </a:defPPr>
            <a:lvl1pPr marL="285750" indent="-285750" algn="just" defTabSz="914400">
              <a:lnSpc>
                <a:spcPct val="100000"/>
              </a:lnSpc>
              <a:spcBef>
                <a:spcPct val="0"/>
              </a:spcBef>
              <a:buFont typeface="Arial" panose="020B0604020202020204" pitchFamily="34" charset="0"/>
              <a:buChar char="•"/>
              <a:defRPr sz="1400" b="0" i="0" spc="-50" baseline="0">
                <a:solidFill>
                  <a:srgbClr val="212121"/>
                </a:solidFill>
                <a:effectLst/>
                <a:latin typeface="Ubuntu Light" panose="020B0304030602030204" pitchFamily="34" charset="0"/>
                <a:ea typeface="+mj-ea"/>
                <a:cs typeface="+mj-cs"/>
              </a:defRPr>
            </a:lvl1pPr>
          </a:lstStyle>
          <a:p>
            <a:r>
              <a:rPr lang="en-GB" dirty="0"/>
              <a:t>Modified has more number of leads, however the conversion rate is low.</a:t>
            </a:r>
          </a:p>
          <a:p>
            <a:r>
              <a:rPr lang="en-GB" dirty="0"/>
              <a:t>Total number of leads are less from Others category</a:t>
            </a:r>
          </a:p>
          <a:p>
            <a:r>
              <a:rPr lang="en-GB" dirty="0"/>
              <a:t>SMS Sent has higher lead conversion rate and number.</a:t>
            </a:r>
          </a:p>
        </p:txBody>
      </p:sp>
      <p:pic>
        <p:nvPicPr>
          <p:cNvPr id="4" name="Picture 3">
            <a:extLst>
              <a:ext uri="{FF2B5EF4-FFF2-40B4-BE49-F238E27FC236}">
                <a16:creationId xmlns:a16="http://schemas.microsoft.com/office/drawing/2014/main" id="{E71200F4-39D2-4C3D-9903-BC940A87F174}"/>
              </a:ext>
            </a:extLst>
          </p:cNvPr>
          <p:cNvPicPr>
            <a:picLocks noChangeAspect="1"/>
          </p:cNvPicPr>
          <p:nvPr/>
        </p:nvPicPr>
        <p:blipFill>
          <a:blip r:embed="rId2"/>
          <a:stretch>
            <a:fillRect/>
          </a:stretch>
        </p:blipFill>
        <p:spPr>
          <a:xfrm>
            <a:off x="533677" y="1147693"/>
            <a:ext cx="5543265" cy="3864570"/>
          </a:xfrm>
          <a:prstGeom prst="rect">
            <a:avLst/>
          </a:prstGeom>
        </p:spPr>
      </p:pic>
      <p:pic>
        <p:nvPicPr>
          <p:cNvPr id="8" name="Picture 7">
            <a:extLst>
              <a:ext uri="{FF2B5EF4-FFF2-40B4-BE49-F238E27FC236}">
                <a16:creationId xmlns:a16="http://schemas.microsoft.com/office/drawing/2014/main" id="{2AAB4B2D-9D12-4DCA-92D0-675BFD5BFCC7}"/>
              </a:ext>
            </a:extLst>
          </p:cNvPr>
          <p:cNvPicPr>
            <a:picLocks noChangeAspect="1"/>
          </p:cNvPicPr>
          <p:nvPr/>
        </p:nvPicPr>
        <p:blipFill>
          <a:blip r:embed="rId3"/>
          <a:stretch>
            <a:fillRect/>
          </a:stretch>
        </p:blipFill>
        <p:spPr>
          <a:xfrm>
            <a:off x="6243147" y="1147693"/>
            <a:ext cx="5469424" cy="4142859"/>
          </a:xfrm>
          <a:prstGeom prst="rect">
            <a:avLst/>
          </a:prstGeom>
        </p:spPr>
      </p:pic>
    </p:spTree>
    <p:extLst>
      <p:ext uri="{BB962C8B-B14F-4D97-AF65-F5344CB8AC3E}">
        <p14:creationId xmlns:p14="http://schemas.microsoft.com/office/powerpoint/2010/main" val="29689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37151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Numerical Features Visualization</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45530"/>
            <a:ext cx="11233151" cy="77375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2400" dirty="0">
              <a:solidFill>
                <a:schemeClr val="accent3">
                  <a:lumMod val="75000"/>
                </a:schemeClr>
              </a:solidFill>
              <a:latin typeface="Ubuntu" panose="020B050403060203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6173A6DA-9A32-44BB-A52F-1A5AB98BB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0" y="1136137"/>
            <a:ext cx="8075033" cy="20941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661CC27-577A-44DD-8EA4-651D83162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94" y="3934326"/>
            <a:ext cx="8075033" cy="20143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FB5F96-70EA-4CAF-9135-AE435D8F1D75}"/>
              </a:ext>
            </a:extLst>
          </p:cNvPr>
          <p:cNvSpPr txBox="1"/>
          <p:nvPr/>
        </p:nvSpPr>
        <p:spPr>
          <a:xfrm>
            <a:off x="8468727" y="1298062"/>
            <a:ext cx="3538789" cy="1600438"/>
          </a:xfrm>
          <a:prstGeom prst="rect">
            <a:avLst/>
          </a:prstGeom>
          <a:noFill/>
        </p:spPr>
        <p:txBody>
          <a:bodyPr wrap="square">
            <a:spAutoFit/>
          </a:bodyPr>
          <a:lstStyle/>
          <a:p>
            <a:pPr marL="285750" indent="-285750" algn="just">
              <a:buFont typeface="Arial" panose="020B0604020202020204" pitchFamily="34" charset="0"/>
              <a:buChar char="•"/>
            </a:pPr>
            <a:r>
              <a:rPr lang="en-US" sz="1400" dirty="0">
                <a:solidFill>
                  <a:srgbClr val="212121"/>
                </a:solidFill>
                <a:latin typeface="Ubuntu Light" panose="020B0304030602030204" pitchFamily="34" charset="0"/>
              </a:rPr>
              <a:t>The Median of total visits for non converted is 2.7 and max is at 7.5 </a:t>
            </a:r>
          </a:p>
          <a:p>
            <a:pPr marL="285750" indent="-285750" algn="just">
              <a:buFont typeface="Arial" panose="020B0604020202020204" pitchFamily="34" charset="0"/>
              <a:buChar char="•"/>
            </a:pPr>
            <a:r>
              <a:rPr lang="en-US" sz="1400" dirty="0">
                <a:solidFill>
                  <a:srgbClr val="212121"/>
                </a:solidFill>
                <a:latin typeface="Ubuntu Light" panose="020B0304030602030204" pitchFamily="34" charset="0"/>
              </a:rPr>
              <a:t>The Median of total visits for converted is around 2.7 and max is at 12.5. </a:t>
            </a:r>
          </a:p>
          <a:p>
            <a:pPr marL="285750" indent="-285750" algn="just">
              <a:buFont typeface="Arial" panose="020B0604020202020204" pitchFamily="34" charset="0"/>
              <a:buChar char="•"/>
            </a:pPr>
            <a:r>
              <a:rPr lang="en-US" sz="1400" dirty="0">
                <a:solidFill>
                  <a:srgbClr val="212121"/>
                </a:solidFill>
                <a:latin typeface="Ubuntu Light" panose="020B0304030602030204" pitchFamily="34" charset="0"/>
              </a:rPr>
              <a:t>The spread is more for converted, with minimum and 25th percentile at 0.</a:t>
            </a:r>
          </a:p>
        </p:txBody>
      </p:sp>
      <p:sp>
        <p:nvSpPr>
          <p:cNvPr id="13" name="TextBox 12">
            <a:extLst>
              <a:ext uri="{FF2B5EF4-FFF2-40B4-BE49-F238E27FC236}">
                <a16:creationId xmlns:a16="http://schemas.microsoft.com/office/drawing/2014/main" id="{32556068-4AF3-408D-9A9B-CC61C1166B28}"/>
              </a:ext>
            </a:extLst>
          </p:cNvPr>
          <p:cNvSpPr txBox="1"/>
          <p:nvPr/>
        </p:nvSpPr>
        <p:spPr>
          <a:xfrm>
            <a:off x="8449677" y="4018126"/>
            <a:ext cx="3538789" cy="2031325"/>
          </a:xfrm>
          <a:prstGeom prst="rect">
            <a:avLst/>
          </a:prstGeom>
          <a:noFill/>
        </p:spPr>
        <p:txBody>
          <a:bodyPr wrap="square">
            <a:spAutoFit/>
          </a:bodyPr>
          <a:lstStyle>
            <a:defPPr>
              <a:defRPr lang="en-US"/>
            </a:defPPr>
            <a:lvl1pPr marL="285750" indent="-285750" algn="just">
              <a:buFont typeface="Arial" panose="020B0604020202020204" pitchFamily="34" charset="0"/>
              <a:buChar char="•"/>
              <a:defRPr sz="1400">
                <a:solidFill>
                  <a:srgbClr val="212121"/>
                </a:solidFill>
                <a:latin typeface="Ubuntu Light" panose="020B0304030602030204" pitchFamily="34" charset="0"/>
              </a:defRPr>
            </a:lvl1pPr>
          </a:lstStyle>
          <a:p>
            <a:r>
              <a:rPr lang="en-US" dirty="0"/>
              <a:t>The box plot has outliers at higher values.</a:t>
            </a:r>
          </a:p>
          <a:p>
            <a:r>
              <a:rPr lang="en-US" dirty="0"/>
              <a:t>The Median of Page View per visit for non converted is 2 and max is at 6</a:t>
            </a:r>
          </a:p>
          <a:p>
            <a:r>
              <a:rPr lang="en-US" dirty="0"/>
              <a:t>The Median of Page View per visit for converted is around 2 and max is at 7.8. </a:t>
            </a:r>
          </a:p>
          <a:p>
            <a:r>
              <a:rPr lang="en-US" dirty="0"/>
              <a:t>The spread is more for converted, with minimum and 25th percentile at 0 </a:t>
            </a:r>
          </a:p>
        </p:txBody>
      </p:sp>
    </p:spTree>
    <p:extLst>
      <p:ext uri="{BB962C8B-B14F-4D97-AF65-F5344CB8AC3E}">
        <p14:creationId xmlns:p14="http://schemas.microsoft.com/office/powerpoint/2010/main" val="182280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37151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Numerical Features – Pair plot and Heatmap</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45530"/>
            <a:ext cx="11233151" cy="77375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2400" dirty="0">
              <a:solidFill>
                <a:schemeClr val="accent3">
                  <a:lumMod val="75000"/>
                </a:schemeClr>
              </a:solidFill>
              <a:latin typeface="Ubuntu" panose="020B0504030602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A275703-FAC3-4039-B924-060090A1F4E3}"/>
              </a:ext>
            </a:extLst>
          </p:cNvPr>
          <p:cNvSpPr txBox="1"/>
          <p:nvPr/>
        </p:nvSpPr>
        <p:spPr>
          <a:xfrm>
            <a:off x="7450603" y="4839761"/>
            <a:ext cx="3660593" cy="1384995"/>
          </a:xfrm>
          <a:prstGeom prst="rect">
            <a:avLst/>
          </a:prstGeom>
          <a:noFill/>
        </p:spPr>
        <p:txBody>
          <a:bodyPr wrap="square">
            <a:spAutoFit/>
          </a:bodyPr>
          <a:lstStyle/>
          <a:p>
            <a:pPr marL="285750" indent="-285750" algn="just">
              <a:buFont typeface="Arial" panose="020B0604020202020204" pitchFamily="34" charset="0"/>
              <a:buChar char="•"/>
            </a:pPr>
            <a:r>
              <a:rPr lang="en-GB" sz="1400" dirty="0">
                <a:latin typeface="Ubuntu Light" panose="020B0304030602030204" pitchFamily="34" charset="0"/>
              </a:rPr>
              <a:t>The distribution plot shows that all the numerical data is right skewed and the converted leads show a bimodal trend</a:t>
            </a:r>
            <a:r>
              <a:rPr lang="en-IN" sz="1400" dirty="0">
                <a:latin typeface="Ubuntu Light" panose="020B0304030602030204" pitchFamily="34" charset="0"/>
              </a:rPr>
              <a:t>.</a:t>
            </a:r>
          </a:p>
          <a:p>
            <a:pPr marL="285750" indent="-285750" algn="just">
              <a:buFont typeface="Arial" panose="020B0604020202020204" pitchFamily="34" charset="0"/>
              <a:buChar char="•"/>
            </a:pPr>
            <a:endParaRPr lang="en-IN" sz="1400" dirty="0">
              <a:latin typeface="Ubuntu Light" panose="020B0304030602030204" pitchFamily="34" charset="0"/>
            </a:endParaRPr>
          </a:p>
          <a:p>
            <a:pPr marL="285750" indent="-285750" algn="just">
              <a:buFont typeface="Arial" panose="020B0604020202020204" pitchFamily="34" charset="0"/>
              <a:buChar char="•"/>
            </a:pPr>
            <a:r>
              <a:rPr lang="en-IN" sz="1400" dirty="0">
                <a:latin typeface="Ubuntu Light" panose="020B0304030602030204" pitchFamily="34" charset="0"/>
              </a:rPr>
              <a:t>Total Visits and Page Views per Visit are positively correlated</a:t>
            </a:r>
          </a:p>
        </p:txBody>
      </p:sp>
      <p:pic>
        <p:nvPicPr>
          <p:cNvPr id="7" name="Picture 2">
            <a:extLst>
              <a:ext uri="{FF2B5EF4-FFF2-40B4-BE49-F238E27FC236}">
                <a16:creationId xmlns:a16="http://schemas.microsoft.com/office/drawing/2014/main" id="{F83387FE-428C-49F4-AC07-4ED68AF99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041" y="1044160"/>
            <a:ext cx="4225155" cy="34188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718D8E-D823-4A4D-AAE9-1A2EADEAEDF3}"/>
              </a:ext>
            </a:extLst>
          </p:cNvPr>
          <p:cNvPicPr>
            <a:picLocks noChangeAspect="1"/>
          </p:cNvPicPr>
          <p:nvPr/>
        </p:nvPicPr>
        <p:blipFill>
          <a:blip r:embed="rId3"/>
          <a:stretch>
            <a:fillRect/>
          </a:stretch>
        </p:blipFill>
        <p:spPr>
          <a:xfrm>
            <a:off x="596994" y="938586"/>
            <a:ext cx="6440413" cy="5618932"/>
          </a:xfrm>
          <a:prstGeom prst="rect">
            <a:avLst/>
          </a:prstGeom>
        </p:spPr>
      </p:pic>
    </p:spTree>
    <p:extLst>
      <p:ext uri="{BB962C8B-B14F-4D97-AF65-F5344CB8AC3E}">
        <p14:creationId xmlns:p14="http://schemas.microsoft.com/office/powerpoint/2010/main" val="4037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26187"/>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Correlation with dummy variables</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45530"/>
            <a:ext cx="11233151" cy="77375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2400" dirty="0">
              <a:solidFill>
                <a:schemeClr val="accent3">
                  <a:lumMod val="75000"/>
                </a:schemeClr>
              </a:solidFill>
              <a:latin typeface="Ubuntu" panose="020B05040306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2556068-4AF3-408D-9A9B-CC61C1166B28}"/>
              </a:ext>
            </a:extLst>
          </p:cNvPr>
          <p:cNvSpPr txBox="1"/>
          <p:nvPr/>
        </p:nvSpPr>
        <p:spPr>
          <a:xfrm>
            <a:off x="8611789" y="1018834"/>
            <a:ext cx="3316687" cy="4401205"/>
          </a:xfrm>
          <a:prstGeom prst="rect">
            <a:avLst/>
          </a:prstGeom>
          <a:noFill/>
        </p:spPr>
        <p:txBody>
          <a:bodyPr wrap="square">
            <a:spAutoFit/>
          </a:bodyPr>
          <a:lstStyle/>
          <a:p>
            <a:pPr marL="285750" indent="-285750" algn="just">
              <a:buFont typeface="Arial" panose="020B0604020202020204" pitchFamily="34" charset="0"/>
              <a:buChar char="•"/>
            </a:pPr>
            <a:r>
              <a:rPr lang="en-US" sz="1400" b="0" i="0" dirty="0">
                <a:solidFill>
                  <a:srgbClr val="212121"/>
                </a:solidFill>
                <a:effectLst/>
                <a:latin typeface="Ubuntu Light" panose="020B0304030602030204" pitchFamily="34" charset="0"/>
              </a:rPr>
              <a:t>Lead Origin API and Lead Origin Landing Page Submission are highly negatively correlated.</a:t>
            </a:r>
          </a:p>
          <a:p>
            <a:pPr marL="285750" indent="-285750" algn="just">
              <a:buFont typeface="Arial" panose="020B0604020202020204" pitchFamily="34" charset="0"/>
              <a:buChar char="•"/>
            </a:pPr>
            <a:endParaRPr lang="en-US" sz="1400" b="0" i="0" dirty="0">
              <a:solidFill>
                <a:srgbClr val="212121"/>
              </a:solidFill>
              <a:effectLst/>
              <a:latin typeface="Ubuntu Light" panose="020B0304030602030204" pitchFamily="34" charset="0"/>
            </a:endParaRPr>
          </a:p>
          <a:p>
            <a:pPr marL="285750" indent="-285750" algn="just">
              <a:buFont typeface="Arial" panose="020B0604020202020204" pitchFamily="34" charset="0"/>
              <a:buChar char="•"/>
            </a:pPr>
            <a:r>
              <a:rPr lang="en-US" sz="1400" b="0" i="0" dirty="0">
                <a:solidFill>
                  <a:srgbClr val="212121"/>
                </a:solidFill>
                <a:effectLst/>
                <a:latin typeface="Ubuntu Light" panose="020B0304030602030204" pitchFamily="34" charset="0"/>
              </a:rPr>
              <a:t>Lead Source Reference and Lead Origin Lead Add form are highly positively correlated.</a:t>
            </a:r>
          </a:p>
          <a:p>
            <a:pPr marL="285750" indent="-285750" algn="just">
              <a:buFont typeface="Arial" panose="020B0604020202020204" pitchFamily="34" charset="0"/>
              <a:buChar char="•"/>
            </a:pPr>
            <a:endParaRPr lang="en-US" sz="1400" b="0" i="0" dirty="0">
              <a:solidFill>
                <a:srgbClr val="212121"/>
              </a:solidFill>
              <a:effectLst/>
              <a:latin typeface="Ubuntu Light" panose="020B0304030602030204" pitchFamily="34" charset="0"/>
            </a:endParaRPr>
          </a:p>
          <a:p>
            <a:pPr marL="285750" indent="-285750" algn="just">
              <a:buFont typeface="Arial" panose="020B0604020202020204" pitchFamily="34" charset="0"/>
              <a:buChar char="•"/>
            </a:pPr>
            <a:r>
              <a:rPr lang="en-US" sz="1400" b="0" i="0" dirty="0">
                <a:solidFill>
                  <a:srgbClr val="212121"/>
                </a:solidFill>
                <a:effectLst/>
                <a:latin typeface="Ubuntu Light" panose="020B0304030602030204" pitchFamily="34" charset="0"/>
              </a:rPr>
              <a:t>Last Notable activity email link clicked and Last activity email link clicked are highly positively correlated.</a:t>
            </a:r>
          </a:p>
          <a:p>
            <a:pPr marL="285750" indent="-285750" algn="just">
              <a:buFont typeface="Arial" panose="020B0604020202020204" pitchFamily="34" charset="0"/>
              <a:buChar char="•"/>
            </a:pPr>
            <a:endParaRPr lang="en-US" sz="1400" b="0" i="0" dirty="0">
              <a:solidFill>
                <a:srgbClr val="212121"/>
              </a:solidFill>
              <a:effectLst/>
              <a:latin typeface="Ubuntu Light" panose="020B0304030602030204" pitchFamily="34" charset="0"/>
            </a:endParaRPr>
          </a:p>
          <a:p>
            <a:pPr marL="285750" indent="-285750" algn="just">
              <a:buFont typeface="Arial" panose="020B0604020202020204" pitchFamily="34" charset="0"/>
              <a:buChar char="•"/>
            </a:pPr>
            <a:r>
              <a:rPr lang="en-US" sz="1400" b="0" i="0" dirty="0">
                <a:solidFill>
                  <a:srgbClr val="212121"/>
                </a:solidFill>
                <a:effectLst/>
                <a:latin typeface="Ubuntu Light" panose="020B0304030602030204" pitchFamily="34" charset="0"/>
              </a:rPr>
              <a:t>Last Notable activity email opened and Last activity email opened are highly positively correlated.</a:t>
            </a:r>
          </a:p>
          <a:p>
            <a:pPr marL="285750" indent="-285750" algn="just">
              <a:buFont typeface="Arial" panose="020B0604020202020204" pitchFamily="34" charset="0"/>
              <a:buChar char="•"/>
            </a:pPr>
            <a:endParaRPr lang="en-US" sz="1400" b="0" i="0" dirty="0">
              <a:solidFill>
                <a:srgbClr val="212121"/>
              </a:solidFill>
              <a:effectLst/>
              <a:latin typeface="Ubuntu Light" panose="020B0304030602030204" pitchFamily="34" charset="0"/>
            </a:endParaRPr>
          </a:p>
          <a:p>
            <a:pPr marL="285750" indent="-285750" algn="just">
              <a:buFont typeface="Arial" panose="020B0604020202020204" pitchFamily="34" charset="0"/>
              <a:buChar char="•"/>
            </a:pPr>
            <a:r>
              <a:rPr lang="en-US" sz="1400" b="0" i="0" dirty="0">
                <a:solidFill>
                  <a:srgbClr val="212121"/>
                </a:solidFill>
                <a:effectLst/>
                <a:latin typeface="Ubuntu Light" panose="020B0304030602030204" pitchFamily="34" charset="0"/>
              </a:rPr>
              <a:t>Last Notable activity SMS sent and Last activity SMS sent are highly positively correlated.</a:t>
            </a:r>
          </a:p>
        </p:txBody>
      </p:sp>
      <p:pic>
        <p:nvPicPr>
          <p:cNvPr id="6146" name="Picture 2">
            <a:extLst>
              <a:ext uri="{FF2B5EF4-FFF2-40B4-BE49-F238E27FC236}">
                <a16:creationId xmlns:a16="http://schemas.microsoft.com/office/drawing/2014/main" id="{FE2DB5D0-4E52-42F9-AF33-463B58999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0" y="1093143"/>
            <a:ext cx="8132369" cy="563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11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04813"/>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Model building with all features</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45530"/>
            <a:ext cx="11233151" cy="77375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2400" dirty="0">
              <a:solidFill>
                <a:schemeClr val="accent3">
                  <a:lumMod val="75000"/>
                </a:schemeClr>
              </a:solidFill>
              <a:latin typeface="Ubuntu" panose="020B05040306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2556068-4AF3-408D-9A9B-CC61C1166B28}"/>
              </a:ext>
            </a:extLst>
          </p:cNvPr>
          <p:cNvSpPr txBox="1"/>
          <p:nvPr/>
        </p:nvSpPr>
        <p:spPr>
          <a:xfrm>
            <a:off x="7441570" y="2951946"/>
            <a:ext cx="4271010" cy="738664"/>
          </a:xfrm>
          <a:prstGeom prst="rect">
            <a:avLst/>
          </a:prstGeom>
          <a:noFill/>
        </p:spPr>
        <p:txBody>
          <a:bodyPr wrap="square">
            <a:spAutoFit/>
          </a:bodyPr>
          <a:lstStyle/>
          <a:p>
            <a:pPr algn="just"/>
            <a:r>
              <a:rPr lang="en-US" sz="1400" dirty="0">
                <a:solidFill>
                  <a:srgbClr val="212121"/>
                </a:solidFill>
                <a:latin typeface="Ubuntu Light" panose="020B0304030602030204" pitchFamily="34" charset="0"/>
              </a:rPr>
              <a:t>It is evident from the results that most of the features are having higher p-values and those can be eliminated using </a:t>
            </a:r>
            <a:r>
              <a:rPr lang="en-US" sz="1400" b="0" i="0" dirty="0">
                <a:solidFill>
                  <a:srgbClr val="212121"/>
                </a:solidFill>
                <a:effectLst/>
                <a:latin typeface="Ubuntu Light" panose="020B0304030602030204" pitchFamily="34" charset="0"/>
              </a:rPr>
              <a:t>RFE method.</a:t>
            </a:r>
          </a:p>
        </p:txBody>
      </p:sp>
      <p:pic>
        <p:nvPicPr>
          <p:cNvPr id="7" name="Picture 6">
            <a:extLst>
              <a:ext uri="{FF2B5EF4-FFF2-40B4-BE49-F238E27FC236}">
                <a16:creationId xmlns:a16="http://schemas.microsoft.com/office/drawing/2014/main" id="{99D17645-D46E-4CDE-A59E-3E5E442C43F3}"/>
              </a:ext>
            </a:extLst>
          </p:cNvPr>
          <p:cNvPicPr>
            <a:picLocks noChangeAspect="1"/>
          </p:cNvPicPr>
          <p:nvPr/>
        </p:nvPicPr>
        <p:blipFill>
          <a:blip r:embed="rId2"/>
          <a:stretch>
            <a:fillRect/>
          </a:stretch>
        </p:blipFill>
        <p:spPr>
          <a:xfrm>
            <a:off x="479420" y="997460"/>
            <a:ext cx="6592230" cy="5680182"/>
          </a:xfrm>
          <a:prstGeom prst="rect">
            <a:avLst/>
          </a:prstGeom>
        </p:spPr>
      </p:pic>
    </p:spTree>
    <p:extLst>
      <p:ext uri="{BB962C8B-B14F-4D97-AF65-F5344CB8AC3E}">
        <p14:creationId xmlns:p14="http://schemas.microsoft.com/office/powerpoint/2010/main" val="372770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4" y="442115"/>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Model building after applying RFE</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45530"/>
            <a:ext cx="11233151" cy="77375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2400" dirty="0">
              <a:solidFill>
                <a:schemeClr val="accent3">
                  <a:lumMod val="75000"/>
                </a:schemeClr>
              </a:solidFill>
              <a:latin typeface="Ubuntu" panose="020B05040306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2556068-4AF3-408D-9A9B-CC61C1166B28}"/>
              </a:ext>
            </a:extLst>
          </p:cNvPr>
          <p:cNvSpPr txBox="1"/>
          <p:nvPr/>
        </p:nvSpPr>
        <p:spPr>
          <a:xfrm>
            <a:off x="7864631" y="5246334"/>
            <a:ext cx="3836514" cy="1169551"/>
          </a:xfrm>
          <a:prstGeom prst="rect">
            <a:avLst/>
          </a:prstGeom>
          <a:noFill/>
          <a:ln>
            <a:solidFill>
              <a:schemeClr val="accent1"/>
            </a:solidFill>
          </a:ln>
        </p:spPr>
        <p:txBody>
          <a:bodyPr wrap="square">
            <a:spAutoFit/>
          </a:bodyPr>
          <a:lstStyle/>
          <a:p>
            <a:pPr algn="just"/>
            <a:r>
              <a:rPr lang="en-US" sz="1400" dirty="0">
                <a:solidFill>
                  <a:srgbClr val="212121"/>
                </a:solidFill>
                <a:latin typeface="Ubuntu Light" panose="020B0304030602030204" pitchFamily="34" charset="0"/>
              </a:rPr>
              <a:t>The RFE methods helps in eliminating most of the features with collinearity.</a:t>
            </a:r>
          </a:p>
          <a:p>
            <a:pPr algn="just"/>
            <a:endParaRPr lang="en-US" sz="1400" dirty="0">
              <a:solidFill>
                <a:srgbClr val="212121"/>
              </a:solidFill>
              <a:latin typeface="Ubuntu Light" panose="020B0304030602030204" pitchFamily="34" charset="0"/>
            </a:endParaRPr>
          </a:p>
          <a:p>
            <a:pPr algn="just"/>
            <a:r>
              <a:rPr lang="en-US" sz="1400" dirty="0">
                <a:solidFill>
                  <a:srgbClr val="212121"/>
                </a:solidFill>
                <a:latin typeface="Ubuntu Light" panose="020B0304030602030204" pitchFamily="34" charset="0"/>
              </a:rPr>
              <a:t>Further, model is fine tuned by eliminating features having higher p-values and VIF.</a:t>
            </a:r>
            <a:endParaRPr lang="en-US" sz="1400" b="0" i="0" dirty="0">
              <a:solidFill>
                <a:srgbClr val="212121"/>
              </a:solidFill>
              <a:effectLst/>
              <a:latin typeface="Ubuntu Light" panose="020B0304030602030204" pitchFamily="34" charset="0"/>
            </a:endParaRPr>
          </a:p>
        </p:txBody>
      </p:sp>
      <p:pic>
        <p:nvPicPr>
          <p:cNvPr id="2" name="Picture 1">
            <a:extLst>
              <a:ext uri="{FF2B5EF4-FFF2-40B4-BE49-F238E27FC236}">
                <a16:creationId xmlns:a16="http://schemas.microsoft.com/office/drawing/2014/main" id="{F192503F-24CE-4975-862B-96A47E46A6CB}"/>
              </a:ext>
            </a:extLst>
          </p:cNvPr>
          <p:cNvPicPr>
            <a:picLocks noChangeAspect="1"/>
          </p:cNvPicPr>
          <p:nvPr/>
        </p:nvPicPr>
        <p:blipFill>
          <a:blip r:embed="rId2"/>
          <a:stretch>
            <a:fillRect/>
          </a:stretch>
        </p:blipFill>
        <p:spPr>
          <a:xfrm>
            <a:off x="479424" y="1034762"/>
            <a:ext cx="7066607" cy="2851438"/>
          </a:xfrm>
          <a:prstGeom prst="rect">
            <a:avLst/>
          </a:prstGeom>
        </p:spPr>
      </p:pic>
      <p:pic>
        <p:nvPicPr>
          <p:cNvPr id="7" name="Picture 6">
            <a:extLst>
              <a:ext uri="{FF2B5EF4-FFF2-40B4-BE49-F238E27FC236}">
                <a16:creationId xmlns:a16="http://schemas.microsoft.com/office/drawing/2014/main" id="{4215768F-F187-4B38-B3D1-4070F17B4AD0}"/>
              </a:ext>
            </a:extLst>
          </p:cNvPr>
          <p:cNvPicPr>
            <a:picLocks noChangeAspect="1"/>
          </p:cNvPicPr>
          <p:nvPr/>
        </p:nvPicPr>
        <p:blipFill>
          <a:blip r:embed="rId3"/>
          <a:stretch>
            <a:fillRect/>
          </a:stretch>
        </p:blipFill>
        <p:spPr>
          <a:xfrm>
            <a:off x="7722556" y="733738"/>
            <a:ext cx="3619814" cy="4282811"/>
          </a:xfrm>
          <a:prstGeom prst="rect">
            <a:avLst/>
          </a:prstGeom>
        </p:spPr>
      </p:pic>
      <p:pic>
        <p:nvPicPr>
          <p:cNvPr id="8" name="Picture 7">
            <a:extLst>
              <a:ext uri="{FF2B5EF4-FFF2-40B4-BE49-F238E27FC236}">
                <a16:creationId xmlns:a16="http://schemas.microsoft.com/office/drawing/2014/main" id="{EF803465-B35E-48FA-88BC-CADF79DFDF80}"/>
              </a:ext>
            </a:extLst>
          </p:cNvPr>
          <p:cNvPicPr>
            <a:picLocks noChangeAspect="1"/>
          </p:cNvPicPr>
          <p:nvPr/>
        </p:nvPicPr>
        <p:blipFill rotWithShape="1">
          <a:blip r:embed="rId4"/>
          <a:srcRect l="27471"/>
          <a:stretch/>
        </p:blipFill>
        <p:spPr>
          <a:xfrm>
            <a:off x="491181" y="3939818"/>
            <a:ext cx="7054850" cy="2672323"/>
          </a:xfrm>
          <a:prstGeom prst="rect">
            <a:avLst/>
          </a:prstGeom>
        </p:spPr>
      </p:pic>
    </p:spTree>
    <p:extLst>
      <p:ext uri="{BB962C8B-B14F-4D97-AF65-F5344CB8AC3E}">
        <p14:creationId xmlns:p14="http://schemas.microsoft.com/office/powerpoint/2010/main" val="2416383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397001"/>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Final Model</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45530"/>
            <a:ext cx="11233151" cy="77375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2400" dirty="0">
              <a:solidFill>
                <a:schemeClr val="accent3">
                  <a:lumMod val="75000"/>
                </a:schemeClr>
              </a:solidFill>
              <a:latin typeface="Ubuntu" panose="020B05040306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2556068-4AF3-408D-9A9B-CC61C1166B28}"/>
              </a:ext>
            </a:extLst>
          </p:cNvPr>
          <p:cNvSpPr txBox="1"/>
          <p:nvPr/>
        </p:nvSpPr>
        <p:spPr>
          <a:xfrm>
            <a:off x="0" y="6206485"/>
            <a:ext cx="12192000" cy="338554"/>
          </a:xfrm>
          <a:prstGeom prst="rect">
            <a:avLst/>
          </a:prstGeom>
          <a:noFill/>
        </p:spPr>
        <p:txBody>
          <a:bodyPr wrap="square">
            <a:spAutoFit/>
          </a:bodyPr>
          <a:lstStyle/>
          <a:p>
            <a:pPr algn="ctr"/>
            <a:r>
              <a:rPr lang="en-US" sz="1600" b="1" dirty="0">
                <a:solidFill>
                  <a:srgbClr val="212121"/>
                </a:solidFill>
                <a:latin typeface="Ubuntu Light" panose="020B0304030602030204" pitchFamily="34" charset="0"/>
              </a:rPr>
              <a:t>The final model clearly depicts that all the features are having p-value less than 0.05 and VIF &lt; 5.</a:t>
            </a:r>
            <a:endParaRPr lang="en-US" sz="1600" b="1" i="0" dirty="0">
              <a:solidFill>
                <a:srgbClr val="212121"/>
              </a:solidFill>
              <a:effectLst/>
              <a:latin typeface="Ubuntu Light" panose="020B0304030602030204" pitchFamily="34" charset="0"/>
            </a:endParaRPr>
          </a:p>
        </p:txBody>
      </p:sp>
      <p:pic>
        <p:nvPicPr>
          <p:cNvPr id="3" name="Picture 2">
            <a:extLst>
              <a:ext uri="{FF2B5EF4-FFF2-40B4-BE49-F238E27FC236}">
                <a16:creationId xmlns:a16="http://schemas.microsoft.com/office/drawing/2014/main" id="{0A26D140-9E88-48FB-BD9C-FB35E359D824}"/>
              </a:ext>
            </a:extLst>
          </p:cNvPr>
          <p:cNvPicPr>
            <a:picLocks noChangeAspect="1"/>
          </p:cNvPicPr>
          <p:nvPr/>
        </p:nvPicPr>
        <p:blipFill>
          <a:blip r:embed="rId2"/>
          <a:stretch>
            <a:fillRect/>
          </a:stretch>
        </p:blipFill>
        <p:spPr>
          <a:xfrm>
            <a:off x="601798" y="1145530"/>
            <a:ext cx="7872142" cy="4732430"/>
          </a:xfrm>
          <a:prstGeom prst="rect">
            <a:avLst/>
          </a:prstGeom>
        </p:spPr>
      </p:pic>
      <p:pic>
        <p:nvPicPr>
          <p:cNvPr id="5" name="Picture 4">
            <a:extLst>
              <a:ext uri="{FF2B5EF4-FFF2-40B4-BE49-F238E27FC236}">
                <a16:creationId xmlns:a16="http://schemas.microsoft.com/office/drawing/2014/main" id="{6DE77030-5A07-4787-9B75-5A2860A44259}"/>
              </a:ext>
            </a:extLst>
          </p:cNvPr>
          <p:cNvPicPr>
            <a:picLocks noChangeAspect="1"/>
          </p:cNvPicPr>
          <p:nvPr/>
        </p:nvPicPr>
        <p:blipFill>
          <a:blip r:embed="rId3"/>
          <a:stretch>
            <a:fillRect/>
          </a:stretch>
        </p:blipFill>
        <p:spPr>
          <a:xfrm>
            <a:off x="8527582" y="854441"/>
            <a:ext cx="3307367" cy="3711262"/>
          </a:xfrm>
          <a:prstGeom prst="rect">
            <a:avLst/>
          </a:prstGeom>
        </p:spPr>
      </p:pic>
    </p:spTree>
    <p:extLst>
      <p:ext uri="{BB962C8B-B14F-4D97-AF65-F5344CB8AC3E}">
        <p14:creationId xmlns:p14="http://schemas.microsoft.com/office/powerpoint/2010/main" val="18715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04813"/>
            <a:ext cx="11449046"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Accuracy Measures</a:t>
            </a:r>
          </a:p>
        </p:txBody>
      </p:sp>
      <p:sp>
        <p:nvSpPr>
          <p:cNvPr id="10" name="Title 1">
            <a:extLst>
              <a:ext uri="{FF2B5EF4-FFF2-40B4-BE49-F238E27FC236}">
                <a16:creationId xmlns:a16="http://schemas.microsoft.com/office/drawing/2014/main" id="{2F52E52B-4F43-41BF-A0E8-FF9E771AEE2A}"/>
              </a:ext>
            </a:extLst>
          </p:cNvPr>
          <p:cNvSpPr txBox="1">
            <a:spLocks/>
          </p:cNvSpPr>
          <p:nvPr/>
        </p:nvSpPr>
        <p:spPr>
          <a:xfrm>
            <a:off x="479429" y="972433"/>
            <a:ext cx="5159371" cy="46331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dirty="0">
                <a:solidFill>
                  <a:srgbClr val="00B0F0"/>
                </a:solidFill>
                <a:latin typeface="Ubuntu" panose="020B0504030602030204" pitchFamily="34" charset="0"/>
                <a:cs typeface="Arial" panose="020B0604020202020204" pitchFamily="34" charset="0"/>
              </a:rPr>
              <a:t>ROC Curve</a:t>
            </a:r>
          </a:p>
        </p:txBody>
      </p:sp>
      <p:graphicFrame>
        <p:nvGraphicFramePr>
          <p:cNvPr id="2" name="Table 3">
            <a:extLst>
              <a:ext uri="{FF2B5EF4-FFF2-40B4-BE49-F238E27FC236}">
                <a16:creationId xmlns:a16="http://schemas.microsoft.com/office/drawing/2014/main" id="{5F36D837-B6AE-472D-A525-7B86ABF11F64}"/>
              </a:ext>
            </a:extLst>
          </p:cNvPr>
          <p:cNvGraphicFramePr>
            <a:graphicFrameLocks noGrp="1"/>
          </p:cNvGraphicFramePr>
          <p:nvPr>
            <p:extLst>
              <p:ext uri="{D42A27DB-BD31-4B8C-83A1-F6EECF244321}">
                <p14:modId xmlns:p14="http://schemas.microsoft.com/office/powerpoint/2010/main" val="170667851"/>
              </p:ext>
            </p:extLst>
          </p:nvPr>
        </p:nvGraphicFramePr>
        <p:xfrm>
          <a:off x="8513443" y="5176198"/>
          <a:ext cx="3199137" cy="1374294"/>
        </p:xfrm>
        <a:graphic>
          <a:graphicData uri="http://schemas.openxmlformats.org/drawingml/2006/table">
            <a:tbl>
              <a:tblPr firstRow="1" bandRow="1">
                <a:tableStyleId>{2D5ABB26-0587-4C30-8999-92F81FD0307C}</a:tableStyleId>
              </a:tblPr>
              <a:tblGrid>
                <a:gridCol w="1066379">
                  <a:extLst>
                    <a:ext uri="{9D8B030D-6E8A-4147-A177-3AD203B41FA5}">
                      <a16:colId xmlns:a16="http://schemas.microsoft.com/office/drawing/2014/main" val="1343677148"/>
                    </a:ext>
                  </a:extLst>
                </a:gridCol>
                <a:gridCol w="1066379">
                  <a:extLst>
                    <a:ext uri="{9D8B030D-6E8A-4147-A177-3AD203B41FA5}">
                      <a16:colId xmlns:a16="http://schemas.microsoft.com/office/drawing/2014/main" val="804196994"/>
                    </a:ext>
                  </a:extLst>
                </a:gridCol>
                <a:gridCol w="1066379">
                  <a:extLst>
                    <a:ext uri="{9D8B030D-6E8A-4147-A177-3AD203B41FA5}">
                      <a16:colId xmlns:a16="http://schemas.microsoft.com/office/drawing/2014/main" val="3304084076"/>
                    </a:ext>
                  </a:extLst>
                </a:gridCol>
              </a:tblGrid>
              <a:tr h="458098">
                <a:tc>
                  <a:txBody>
                    <a:bodyPr/>
                    <a:lstStyle/>
                    <a:p>
                      <a:endParaRPr lang="en-US" sz="1200" dirty="0">
                        <a:latin typeface="Ubuntu Light" panose="020B0304030602030204" pitchFamily="34" charset="0"/>
                      </a:endParaRPr>
                    </a:p>
                  </a:txBody>
                  <a:tcPr>
                    <a:lnL w="12700" cap="flat" cmpd="sng" algn="ctr">
                      <a:no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b="1" dirty="0">
                          <a:latin typeface="Ubuntu Light" panose="020B0304030602030204" pitchFamily="34" charset="0"/>
                        </a:rPr>
                        <a:t>Predicted</a:t>
                      </a:r>
                    </a:p>
                    <a:p>
                      <a:pPr algn="ctr"/>
                      <a:r>
                        <a:rPr lang="en-GB" sz="1200" b="1" dirty="0">
                          <a:latin typeface="Ubuntu Light" panose="020B0304030602030204" pitchFamily="34" charset="0"/>
                        </a:rPr>
                        <a:t>No</a:t>
                      </a:r>
                      <a:endParaRPr lang="en-US" sz="1200" b="1" dirty="0">
                        <a:latin typeface="Ubuntu Light" panose="020B0304030602030204" pitchFamily="34"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lang="en-GB" sz="1200" b="1" dirty="0">
                          <a:latin typeface="Ubuntu Light" panose="020B0304030602030204" pitchFamily="34" charset="0"/>
                        </a:rPr>
                        <a:t>Predicted</a:t>
                      </a:r>
                    </a:p>
                    <a:p>
                      <a:pPr algn="ctr"/>
                      <a:r>
                        <a:rPr lang="en-GB" sz="1200" b="1" dirty="0">
                          <a:latin typeface="Ubuntu Light" panose="020B0304030602030204" pitchFamily="34" charset="0"/>
                        </a:rPr>
                        <a:t>Yes</a:t>
                      </a:r>
                      <a:endParaRPr lang="en-US" sz="1200" b="1" dirty="0">
                        <a:latin typeface="Ubuntu Light" panose="020B0304030602030204" pitchFamily="34"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5146940"/>
                  </a:ext>
                </a:extLst>
              </a:tr>
              <a:tr h="458098">
                <a:tc>
                  <a:txBody>
                    <a:bodyPr/>
                    <a:lstStyle/>
                    <a:p>
                      <a:pPr algn="ctr"/>
                      <a:r>
                        <a:rPr lang="en-GB" sz="1200" b="1" dirty="0">
                          <a:latin typeface="Ubuntu Light" panose="020B0304030602030204" pitchFamily="34" charset="0"/>
                        </a:rPr>
                        <a:t>Actual</a:t>
                      </a:r>
                    </a:p>
                    <a:p>
                      <a:pPr algn="ctr"/>
                      <a:r>
                        <a:rPr lang="en-GB" sz="1200" b="1" dirty="0">
                          <a:latin typeface="Ubuntu Light" panose="020B0304030602030204" pitchFamily="34" charset="0"/>
                        </a:rPr>
                        <a:t>No</a:t>
                      </a:r>
                      <a:endParaRPr lang="en-US" sz="1200" b="1" dirty="0">
                        <a:latin typeface="Ubuntu Light" panose="020B0304030602030204" pitchFamily="34"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lang="en-GB" sz="1200" dirty="0">
                          <a:latin typeface="Ubuntu Light" panose="020B0304030602030204" pitchFamily="34" charset="0"/>
                        </a:rPr>
                        <a:t>3443</a:t>
                      </a:r>
                      <a:endParaRPr lang="en-US" sz="1200"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dirty="0">
                          <a:latin typeface="Ubuntu Light" panose="020B0304030602030204" pitchFamily="34" charset="0"/>
                        </a:rPr>
                        <a:t>465</a:t>
                      </a:r>
                      <a:endParaRPr lang="en-US" sz="1200"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03034757"/>
                  </a:ext>
                </a:extLst>
              </a:tr>
              <a:tr h="458098">
                <a:tc>
                  <a:txBody>
                    <a:bodyPr/>
                    <a:lstStyle/>
                    <a:p>
                      <a:pPr algn="ctr"/>
                      <a:r>
                        <a:rPr lang="en-GB" sz="1200" b="1" dirty="0">
                          <a:latin typeface="Ubuntu Light" panose="020B0304030602030204" pitchFamily="34" charset="0"/>
                        </a:rPr>
                        <a:t>Actual</a:t>
                      </a:r>
                    </a:p>
                    <a:p>
                      <a:pPr algn="ctr"/>
                      <a:r>
                        <a:rPr lang="en-GB" sz="1200" b="1" dirty="0">
                          <a:latin typeface="Ubuntu Light" panose="020B0304030602030204" pitchFamily="34" charset="0"/>
                        </a:rPr>
                        <a:t>Yes</a:t>
                      </a:r>
                      <a:endParaRPr lang="en-US" sz="1200" b="1" dirty="0">
                        <a:latin typeface="Ubuntu Light" panose="020B0304030602030204" pitchFamily="34"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lang="en-GB" sz="1200" dirty="0">
                          <a:latin typeface="Ubuntu Light" panose="020B0304030602030204" pitchFamily="34" charset="0"/>
                        </a:rPr>
                        <a:t>765</a:t>
                      </a:r>
                      <a:endParaRPr lang="en-US" sz="1200"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dirty="0">
                          <a:latin typeface="Ubuntu Light" panose="020B0304030602030204" pitchFamily="34" charset="0"/>
                        </a:rPr>
                        <a:t>1736</a:t>
                      </a:r>
                      <a:endParaRPr lang="en-US" sz="1200"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498636751"/>
                  </a:ext>
                </a:extLst>
              </a:tr>
            </a:tbl>
          </a:graphicData>
        </a:graphic>
      </p:graphicFrame>
      <p:sp>
        <p:nvSpPr>
          <p:cNvPr id="11" name="Title 1">
            <a:extLst>
              <a:ext uri="{FF2B5EF4-FFF2-40B4-BE49-F238E27FC236}">
                <a16:creationId xmlns:a16="http://schemas.microsoft.com/office/drawing/2014/main" id="{6AE9DC15-493D-46A6-9325-1A44CFECE160}"/>
              </a:ext>
            </a:extLst>
          </p:cNvPr>
          <p:cNvSpPr txBox="1">
            <a:spLocks/>
          </p:cNvSpPr>
          <p:nvPr/>
        </p:nvSpPr>
        <p:spPr>
          <a:xfrm>
            <a:off x="8513442" y="4665045"/>
            <a:ext cx="3199138" cy="46331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dirty="0">
                <a:solidFill>
                  <a:srgbClr val="00B0F0"/>
                </a:solidFill>
                <a:latin typeface="Ubuntu" panose="020B0504030602030204" pitchFamily="34" charset="0"/>
                <a:cs typeface="Arial" panose="020B0604020202020204" pitchFamily="34" charset="0"/>
              </a:rPr>
              <a:t>Confusion Matrix</a:t>
            </a:r>
          </a:p>
        </p:txBody>
      </p:sp>
      <p:pic>
        <p:nvPicPr>
          <p:cNvPr id="13" name="Picture 12">
            <a:extLst>
              <a:ext uri="{FF2B5EF4-FFF2-40B4-BE49-F238E27FC236}">
                <a16:creationId xmlns:a16="http://schemas.microsoft.com/office/drawing/2014/main" id="{3A966DA6-31E6-425C-BAB8-9991C3871662}"/>
              </a:ext>
            </a:extLst>
          </p:cNvPr>
          <p:cNvPicPr>
            <a:picLocks noChangeAspect="1"/>
          </p:cNvPicPr>
          <p:nvPr/>
        </p:nvPicPr>
        <p:blipFill>
          <a:blip r:embed="rId2"/>
          <a:stretch>
            <a:fillRect/>
          </a:stretch>
        </p:blipFill>
        <p:spPr>
          <a:xfrm>
            <a:off x="479425" y="1421203"/>
            <a:ext cx="5159380" cy="4015594"/>
          </a:xfrm>
          <a:prstGeom prst="rect">
            <a:avLst/>
          </a:prstGeom>
        </p:spPr>
      </p:pic>
      <p:graphicFrame>
        <p:nvGraphicFramePr>
          <p:cNvPr id="14" name="Table 14">
            <a:extLst>
              <a:ext uri="{FF2B5EF4-FFF2-40B4-BE49-F238E27FC236}">
                <a16:creationId xmlns:a16="http://schemas.microsoft.com/office/drawing/2014/main" id="{D10D8988-890F-4D73-8CDD-34F762BCC1E0}"/>
              </a:ext>
            </a:extLst>
          </p:cNvPr>
          <p:cNvGraphicFramePr>
            <a:graphicFrameLocks noGrp="1"/>
          </p:cNvGraphicFramePr>
          <p:nvPr>
            <p:extLst>
              <p:ext uri="{D42A27DB-BD31-4B8C-83A1-F6EECF244321}">
                <p14:modId xmlns:p14="http://schemas.microsoft.com/office/powerpoint/2010/main" val="1877409886"/>
              </p:ext>
            </p:extLst>
          </p:nvPr>
        </p:nvGraphicFramePr>
        <p:xfrm>
          <a:off x="612775" y="5661492"/>
          <a:ext cx="7645398" cy="889000"/>
        </p:xfrm>
        <a:graphic>
          <a:graphicData uri="http://schemas.openxmlformats.org/drawingml/2006/table">
            <a:tbl>
              <a:tblPr firstRow="1" bandRow="1">
                <a:tableStyleId>{2D5ABB26-0587-4C30-8999-92F81FD0307C}</a:tableStyleId>
              </a:tblPr>
              <a:tblGrid>
                <a:gridCol w="1274233">
                  <a:extLst>
                    <a:ext uri="{9D8B030D-6E8A-4147-A177-3AD203B41FA5}">
                      <a16:colId xmlns:a16="http://schemas.microsoft.com/office/drawing/2014/main" val="3063250648"/>
                    </a:ext>
                  </a:extLst>
                </a:gridCol>
                <a:gridCol w="1274233">
                  <a:extLst>
                    <a:ext uri="{9D8B030D-6E8A-4147-A177-3AD203B41FA5}">
                      <a16:colId xmlns:a16="http://schemas.microsoft.com/office/drawing/2014/main" val="2948335997"/>
                    </a:ext>
                  </a:extLst>
                </a:gridCol>
                <a:gridCol w="1274233">
                  <a:extLst>
                    <a:ext uri="{9D8B030D-6E8A-4147-A177-3AD203B41FA5}">
                      <a16:colId xmlns:a16="http://schemas.microsoft.com/office/drawing/2014/main" val="2110361648"/>
                    </a:ext>
                  </a:extLst>
                </a:gridCol>
                <a:gridCol w="1274233">
                  <a:extLst>
                    <a:ext uri="{9D8B030D-6E8A-4147-A177-3AD203B41FA5}">
                      <a16:colId xmlns:a16="http://schemas.microsoft.com/office/drawing/2014/main" val="421516523"/>
                    </a:ext>
                  </a:extLst>
                </a:gridCol>
                <a:gridCol w="1274233">
                  <a:extLst>
                    <a:ext uri="{9D8B030D-6E8A-4147-A177-3AD203B41FA5}">
                      <a16:colId xmlns:a16="http://schemas.microsoft.com/office/drawing/2014/main" val="112771193"/>
                    </a:ext>
                  </a:extLst>
                </a:gridCol>
                <a:gridCol w="1274233">
                  <a:extLst>
                    <a:ext uri="{9D8B030D-6E8A-4147-A177-3AD203B41FA5}">
                      <a16:colId xmlns:a16="http://schemas.microsoft.com/office/drawing/2014/main" val="1799619795"/>
                    </a:ext>
                  </a:extLst>
                </a:gridCol>
              </a:tblGrid>
              <a:tr h="370840">
                <a:tc>
                  <a:txBody>
                    <a:bodyPr/>
                    <a:lstStyle/>
                    <a:p>
                      <a:pPr algn="ctr"/>
                      <a:r>
                        <a:rPr kumimoji="0" lang="en-GB"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Accuracy</a:t>
                      </a:r>
                      <a:endParaRPr lang="en-US" sz="14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kumimoji="0" lang="en-GB"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Precision</a:t>
                      </a:r>
                      <a:endParaRPr lang="en-US" sz="14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Recall</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Sensitivity</a:t>
                      </a:r>
                      <a:endParaRPr kumimoji="0" lang="en-US"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kumimoji="0" lang="en-GB"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Specificity</a:t>
                      </a:r>
                      <a:endParaRPr lang="en-US" sz="14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F1 Score</a:t>
                      </a:r>
                      <a:endParaRPr kumimoji="0" lang="en-US"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kumimoji="0" lang="en-GB" sz="14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Threshold</a:t>
                      </a:r>
                      <a:endParaRPr lang="en-US" sz="14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96457394"/>
                  </a:ext>
                </a:extLst>
              </a:tr>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0.81</a:t>
                      </a:r>
                      <a:endParaRPr kumimoji="0" lang="en-US" sz="1400" b="0"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0.79</a:t>
                      </a:r>
                      <a:endParaRPr kumimoji="0" lang="en-US" sz="1400" b="0"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400" dirty="0">
                          <a:latin typeface="Ubuntu Light" panose="020B0304030602030204" pitchFamily="34" charset="0"/>
                        </a:rPr>
                        <a:t>0.69</a:t>
                      </a:r>
                      <a:endParaRPr lang="en-US" sz="1400"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400" dirty="0">
                          <a:latin typeface="Ubuntu Light" panose="020B0304030602030204" pitchFamily="34" charset="0"/>
                        </a:rPr>
                        <a:t>0.88</a:t>
                      </a:r>
                      <a:endParaRPr lang="en-US" sz="1400"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400" dirty="0">
                          <a:latin typeface="Ubuntu Light" panose="020B0304030602030204" pitchFamily="34" charset="0"/>
                        </a:rPr>
                        <a:t>0.74</a:t>
                      </a:r>
                      <a:endParaRPr lang="en-US" sz="1400"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400" dirty="0">
                          <a:latin typeface="Ubuntu Light" panose="020B0304030602030204" pitchFamily="34" charset="0"/>
                        </a:rPr>
                        <a:t>0.50</a:t>
                      </a:r>
                      <a:endParaRPr lang="en-US" sz="1400"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960724398"/>
                  </a:ext>
                </a:extLst>
              </a:tr>
            </a:tbl>
          </a:graphicData>
        </a:graphic>
      </p:graphicFrame>
      <p:sp>
        <p:nvSpPr>
          <p:cNvPr id="17" name="Title 1">
            <a:extLst>
              <a:ext uri="{FF2B5EF4-FFF2-40B4-BE49-F238E27FC236}">
                <a16:creationId xmlns:a16="http://schemas.microsoft.com/office/drawing/2014/main" id="{69392E18-25A0-4FEE-9F01-FAD177B4E638}"/>
              </a:ext>
            </a:extLst>
          </p:cNvPr>
          <p:cNvSpPr txBox="1">
            <a:spLocks/>
          </p:cNvSpPr>
          <p:nvPr/>
        </p:nvSpPr>
        <p:spPr>
          <a:xfrm>
            <a:off x="6871554" y="972433"/>
            <a:ext cx="4371852" cy="46331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dirty="0">
                <a:solidFill>
                  <a:srgbClr val="00B0F0"/>
                </a:solidFill>
                <a:latin typeface="Ubuntu" panose="020B0504030602030204" pitchFamily="34" charset="0"/>
                <a:cs typeface="Arial" panose="020B0604020202020204" pitchFamily="34" charset="0"/>
              </a:rPr>
              <a:t>Precision - Recall</a:t>
            </a:r>
          </a:p>
        </p:txBody>
      </p:sp>
      <p:pic>
        <p:nvPicPr>
          <p:cNvPr id="16" name="Picture 15">
            <a:extLst>
              <a:ext uri="{FF2B5EF4-FFF2-40B4-BE49-F238E27FC236}">
                <a16:creationId xmlns:a16="http://schemas.microsoft.com/office/drawing/2014/main" id="{BD029CD2-8524-4325-968E-DA6D54CFF083}"/>
              </a:ext>
            </a:extLst>
          </p:cNvPr>
          <p:cNvPicPr>
            <a:picLocks noChangeAspect="1"/>
          </p:cNvPicPr>
          <p:nvPr/>
        </p:nvPicPr>
        <p:blipFill>
          <a:blip r:embed="rId3"/>
          <a:stretch>
            <a:fillRect/>
          </a:stretch>
        </p:blipFill>
        <p:spPr>
          <a:xfrm>
            <a:off x="6950126" y="1317391"/>
            <a:ext cx="4293280" cy="3347654"/>
          </a:xfrm>
          <a:prstGeom prst="rect">
            <a:avLst/>
          </a:prstGeom>
        </p:spPr>
      </p:pic>
    </p:spTree>
    <p:extLst>
      <p:ext uri="{BB962C8B-B14F-4D97-AF65-F5344CB8AC3E}">
        <p14:creationId xmlns:p14="http://schemas.microsoft.com/office/powerpoint/2010/main" val="1360305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4" y="420165"/>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Optimal Cutoff Point</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479429" y="1157333"/>
            <a:ext cx="11233151" cy="77375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2400" dirty="0">
              <a:solidFill>
                <a:schemeClr val="accent3">
                  <a:lumMod val="75000"/>
                </a:schemeClr>
              </a:solidFill>
              <a:latin typeface="Ubuntu" panose="020B050403060203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F35549E-7B34-4AED-8E5E-89005616AF10}"/>
              </a:ext>
            </a:extLst>
          </p:cNvPr>
          <p:cNvSpPr txBox="1"/>
          <p:nvPr/>
        </p:nvSpPr>
        <p:spPr>
          <a:xfrm>
            <a:off x="820103" y="5100502"/>
            <a:ext cx="6097904" cy="646331"/>
          </a:xfrm>
          <a:prstGeom prst="rect">
            <a:avLst/>
          </a:prstGeom>
          <a:noFill/>
        </p:spPr>
        <p:txBody>
          <a:bodyPr wrap="square">
            <a:spAutoFit/>
          </a:bodyPr>
          <a:lstStyle/>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3" name="Picture 2">
            <a:extLst>
              <a:ext uri="{FF2B5EF4-FFF2-40B4-BE49-F238E27FC236}">
                <a16:creationId xmlns:a16="http://schemas.microsoft.com/office/drawing/2014/main" id="{5DAFD076-1147-4DBE-AEF0-31FE18C76E11}"/>
              </a:ext>
            </a:extLst>
          </p:cNvPr>
          <p:cNvPicPr>
            <a:picLocks noChangeAspect="1"/>
          </p:cNvPicPr>
          <p:nvPr/>
        </p:nvPicPr>
        <p:blipFill>
          <a:blip r:embed="rId2"/>
          <a:stretch>
            <a:fillRect/>
          </a:stretch>
        </p:blipFill>
        <p:spPr>
          <a:xfrm>
            <a:off x="1673855" y="1012812"/>
            <a:ext cx="8308345" cy="3855455"/>
          </a:xfrm>
          <a:prstGeom prst="rect">
            <a:avLst/>
          </a:prstGeom>
        </p:spPr>
      </p:pic>
      <p:sp>
        <p:nvSpPr>
          <p:cNvPr id="10" name="TextBox 9">
            <a:extLst>
              <a:ext uri="{FF2B5EF4-FFF2-40B4-BE49-F238E27FC236}">
                <a16:creationId xmlns:a16="http://schemas.microsoft.com/office/drawing/2014/main" id="{7F24A8B5-415C-4026-82B4-3060C2A982D1}"/>
              </a:ext>
            </a:extLst>
          </p:cNvPr>
          <p:cNvSpPr txBox="1"/>
          <p:nvPr/>
        </p:nvSpPr>
        <p:spPr>
          <a:xfrm>
            <a:off x="479424" y="6010791"/>
            <a:ext cx="11449050" cy="338554"/>
          </a:xfrm>
          <a:prstGeom prst="rect">
            <a:avLst/>
          </a:prstGeom>
          <a:noFill/>
        </p:spPr>
        <p:txBody>
          <a:bodyPr wrap="square">
            <a:spAutoFit/>
          </a:bodyPr>
          <a:lstStyle/>
          <a:p>
            <a:pPr algn="ctr"/>
            <a:r>
              <a:rPr lang="en-US" sz="1600" dirty="0">
                <a:solidFill>
                  <a:srgbClr val="212121"/>
                </a:solidFill>
                <a:latin typeface="Ubuntu Light" panose="020B0304030602030204" pitchFamily="34" charset="0"/>
              </a:rPr>
              <a:t>By plotting the accuracy ,sensitivity and specificity,  we get 0.33 as the optimum point to take it as a cutoff </a:t>
            </a:r>
          </a:p>
        </p:txBody>
      </p:sp>
      <p:pic>
        <p:nvPicPr>
          <p:cNvPr id="2" name="Picture 1">
            <a:extLst>
              <a:ext uri="{FF2B5EF4-FFF2-40B4-BE49-F238E27FC236}">
                <a16:creationId xmlns:a16="http://schemas.microsoft.com/office/drawing/2014/main" id="{A6A03185-BA69-43EF-AE11-DC45BB3B2A53}"/>
              </a:ext>
            </a:extLst>
          </p:cNvPr>
          <p:cNvPicPr>
            <a:picLocks noChangeAspect="1"/>
          </p:cNvPicPr>
          <p:nvPr/>
        </p:nvPicPr>
        <p:blipFill>
          <a:blip r:embed="rId3"/>
          <a:stretch>
            <a:fillRect/>
          </a:stretch>
        </p:blipFill>
        <p:spPr>
          <a:xfrm>
            <a:off x="2129445" y="4926910"/>
            <a:ext cx="7933107" cy="1044030"/>
          </a:xfrm>
          <a:prstGeom prst="rect">
            <a:avLst/>
          </a:prstGeom>
        </p:spPr>
      </p:pic>
    </p:spTree>
    <p:extLst>
      <p:ext uri="{BB962C8B-B14F-4D97-AF65-F5344CB8AC3E}">
        <p14:creationId xmlns:p14="http://schemas.microsoft.com/office/powerpoint/2010/main" val="274133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04813"/>
            <a:ext cx="11449046"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Accuracy Measures for Optimal cutoff</a:t>
            </a:r>
          </a:p>
        </p:txBody>
      </p:sp>
      <p:sp>
        <p:nvSpPr>
          <p:cNvPr id="11" name="Title 1">
            <a:extLst>
              <a:ext uri="{FF2B5EF4-FFF2-40B4-BE49-F238E27FC236}">
                <a16:creationId xmlns:a16="http://schemas.microsoft.com/office/drawing/2014/main" id="{6AE9DC15-493D-46A6-9325-1A44CFECE160}"/>
              </a:ext>
            </a:extLst>
          </p:cNvPr>
          <p:cNvSpPr txBox="1">
            <a:spLocks/>
          </p:cNvSpPr>
          <p:nvPr/>
        </p:nvSpPr>
        <p:spPr>
          <a:xfrm>
            <a:off x="479420" y="1233489"/>
            <a:ext cx="3171819" cy="30700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700" dirty="0">
                <a:solidFill>
                  <a:schemeClr val="accent1">
                    <a:lumMod val="75000"/>
                  </a:schemeClr>
                </a:solidFill>
                <a:latin typeface="Ubuntu" panose="020B0504030602030204" pitchFamily="34" charset="0"/>
                <a:cs typeface="Arial" panose="020B0604020202020204" pitchFamily="34" charset="0"/>
              </a:rPr>
              <a:t>Confusion Matrix – Training set</a:t>
            </a:r>
          </a:p>
        </p:txBody>
      </p:sp>
      <p:graphicFrame>
        <p:nvGraphicFramePr>
          <p:cNvPr id="14" name="Table 14">
            <a:extLst>
              <a:ext uri="{FF2B5EF4-FFF2-40B4-BE49-F238E27FC236}">
                <a16:creationId xmlns:a16="http://schemas.microsoft.com/office/drawing/2014/main" id="{D10D8988-890F-4D73-8CDD-34F762BCC1E0}"/>
              </a:ext>
            </a:extLst>
          </p:cNvPr>
          <p:cNvGraphicFramePr>
            <a:graphicFrameLocks noGrp="1"/>
          </p:cNvGraphicFramePr>
          <p:nvPr>
            <p:extLst>
              <p:ext uri="{D42A27DB-BD31-4B8C-83A1-F6EECF244321}">
                <p14:modId xmlns:p14="http://schemas.microsoft.com/office/powerpoint/2010/main" val="3757709286"/>
              </p:ext>
            </p:extLst>
          </p:nvPr>
        </p:nvGraphicFramePr>
        <p:xfrm>
          <a:off x="479426" y="4531178"/>
          <a:ext cx="6804000" cy="1698562"/>
        </p:xfrm>
        <a:graphic>
          <a:graphicData uri="http://schemas.openxmlformats.org/drawingml/2006/table">
            <a:tbl>
              <a:tblPr firstRow="1" bandRow="1">
                <a:tableStyleId>{2D5ABB26-0587-4C30-8999-92F81FD0307C}</a:tableStyleId>
              </a:tblPr>
              <a:tblGrid>
                <a:gridCol w="972000">
                  <a:extLst>
                    <a:ext uri="{9D8B030D-6E8A-4147-A177-3AD203B41FA5}">
                      <a16:colId xmlns:a16="http://schemas.microsoft.com/office/drawing/2014/main" val="2988763995"/>
                    </a:ext>
                  </a:extLst>
                </a:gridCol>
                <a:gridCol w="972000">
                  <a:extLst>
                    <a:ext uri="{9D8B030D-6E8A-4147-A177-3AD203B41FA5}">
                      <a16:colId xmlns:a16="http://schemas.microsoft.com/office/drawing/2014/main" val="3063250648"/>
                    </a:ext>
                  </a:extLst>
                </a:gridCol>
                <a:gridCol w="972000">
                  <a:extLst>
                    <a:ext uri="{9D8B030D-6E8A-4147-A177-3AD203B41FA5}">
                      <a16:colId xmlns:a16="http://schemas.microsoft.com/office/drawing/2014/main" val="2948335997"/>
                    </a:ext>
                  </a:extLst>
                </a:gridCol>
                <a:gridCol w="972000">
                  <a:extLst>
                    <a:ext uri="{9D8B030D-6E8A-4147-A177-3AD203B41FA5}">
                      <a16:colId xmlns:a16="http://schemas.microsoft.com/office/drawing/2014/main" val="2110361648"/>
                    </a:ext>
                  </a:extLst>
                </a:gridCol>
                <a:gridCol w="972000">
                  <a:extLst>
                    <a:ext uri="{9D8B030D-6E8A-4147-A177-3AD203B41FA5}">
                      <a16:colId xmlns:a16="http://schemas.microsoft.com/office/drawing/2014/main" val="421516523"/>
                    </a:ext>
                  </a:extLst>
                </a:gridCol>
                <a:gridCol w="972000">
                  <a:extLst>
                    <a:ext uri="{9D8B030D-6E8A-4147-A177-3AD203B41FA5}">
                      <a16:colId xmlns:a16="http://schemas.microsoft.com/office/drawing/2014/main" val="112771193"/>
                    </a:ext>
                  </a:extLst>
                </a:gridCol>
                <a:gridCol w="972000">
                  <a:extLst>
                    <a:ext uri="{9D8B030D-6E8A-4147-A177-3AD203B41FA5}">
                      <a16:colId xmlns:a16="http://schemas.microsoft.com/office/drawing/2014/main" val="1799619795"/>
                    </a:ext>
                  </a:extLst>
                </a:gridCol>
              </a:tblGrid>
              <a:tr h="690562">
                <a:tc>
                  <a:txBody>
                    <a:bodyPr/>
                    <a:lstStyle/>
                    <a:p>
                      <a:pPr algn="ct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Accuracy</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Precision</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Recall</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Sensitivity</a:t>
                      </a:r>
                      <a:endParaRPr kumimoji="0" lang="en-US"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Specificity</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F1 Score</a:t>
                      </a:r>
                      <a:endParaRPr kumimoji="0" lang="en-US"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tc>
                  <a:txBody>
                    <a:bodyPr/>
                    <a:lstStyle/>
                    <a:p>
                      <a:pPr algn="ct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Threshold</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96457394"/>
                  </a:ext>
                </a:extLst>
              </a:tr>
              <a:tr h="50400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Training Set</a:t>
                      </a:r>
                      <a:endParaRPr kumimoji="0" lang="en-US"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0.80</a:t>
                      </a:r>
                      <a:endParaRPr kumimoji="0" lang="en-US"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0.71</a:t>
                      </a:r>
                      <a:endParaRPr kumimoji="0" lang="en-US"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b="1" dirty="0">
                          <a:latin typeface="Ubuntu Light" panose="020B0304030602030204" pitchFamily="34" charset="0"/>
                        </a:rPr>
                        <a:t>0.82</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b="1" dirty="0">
                          <a:latin typeface="Ubuntu Light" panose="020B0304030602030204" pitchFamily="34" charset="0"/>
                        </a:rPr>
                        <a:t>0.79</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b="1" dirty="0">
                          <a:latin typeface="Ubuntu Light" panose="020B0304030602030204" pitchFamily="34" charset="0"/>
                        </a:rPr>
                        <a:t>0.76</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b="1" dirty="0">
                          <a:latin typeface="Ubuntu Light" panose="020B0304030602030204" pitchFamily="34" charset="0"/>
                        </a:rPr>
                        <a:t>0.33</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960724398"/>
                  </a:ext>
                </a:extLst>
              </a:tr>
              <a:tr h="50400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Testing Set</a:t>
                      </a:r>
                      <a:endParaRPr kumimoji="0" lang="en-US"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0.79</a:t>
                      </a:r>
                      <a:endParaRPr kumimoji="0" lang="en-US"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rPr>
                        <a:t>0.68</a:t>
                      </a:r>
                      <a:endParaRPr kumimoji="0" lang="en-US" sz="1200" b="1" i="0" u="none" strike="noStrike" kern="1200" cap="none" spc="0" normalizeH="0" baseline="0" noProof="0" dirty="0">
                        <a:ln>
                          <a:noFill/>
                        </a:ln>
                        <a:solidFill>
                          <a:prstClr val="black"/>
                        </a:solidFill>
                        <a:effectLst/>
                        <a:uLnTx/>
                        <a:uFillTx/>
                        <a:latin typeface="Ubuntu Light" panose="020B0304030602030204" pitchFamily="34" charset="0"/>
                        <a:ea typeface="+mn-ea"/>
                        <a:cs typeface="+mn-cs"/>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b="1" dirty="0">
                          <a:latin typeface="Ubuntu Light" panose="020B0304030602030204" pitchFamily="34" charset="0"/>
                        </a:rPr>
                        <a:t>0.83</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b="1" dirty="0">
                          <a:latin typeface="Ubuntu Light" panose="020B0304030602030204" pitchFamily="34" charset="0"/>
                        </a:rPr>
                        <a:t>0.77</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b="1" dirty="0">
                          <a:latin typeface="Ubuntu Light" panose="020B0304030602030204" pitchFamily="34" charset="0"/>
                        </a:rPr>
                        <a:t>0.75</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GB" sz="1200" b="1" dirty="0">
                          <a:latin typeface="Ubuntu Light" panose="020B0304030602030204" pitchFamily="34" charset="0"/>
                        </a:rPr>
                        <a:t>0.33</a:t>
                      </a:r>
                      <a:endParaRPr lang="en-US" sz="1200" b="1" dirty="0">
                        <a:latin typeface="Ubuntu Light" panose="020B030403060203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694798086"/>
                  </a:ext>
                </a:extLst>
              </a:tr>
            </a:tbl>
          </a:graphicData>
        </a:graphic>
      </p:graphicFrame>
      <p:sp>
        <p:nvSpPr>
          <p:cNvPr id="15" name="Title 1">
            <a:extLst>
              <a:ext uri="{FF2B5EF4-FFF2-40B4-BE49-F238E27FC236}">
                <a16:creationId xmlns:a16="http://schemas.microsoft.com/office/drawing/2014/main" id="{830638EA-A533-403F-828A-8F1957ACC14E}"/>
              </a:ext>
            </a:extLst>
          </p:cNvPr>
          <p:cNvSpPr txBox="1">
            <a:spLocks/>
          </p:cNvSpPr>
          <p:nvPr/>
        </p:nvSpPr>
        <p:spPr>
          <a:xfrm>
            <a:off x="4151302" y="1233488"/>
            <a:ext cx="3171820" cy="30700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700" dirty="0">
                <a:solidFill>
                  <a:schemeClr val="accent1">
                    <a:lumMod val="75000"/>
                  </a:schemeClr>
                </a:solidFill>
                <a:latin typeface="Ubuntu" panose="020B0504030602030204" pitchFamily="34" charset="0"/>
                <a:cs typeface="Arial" panose="020B0604020202020204" pitchFamily="34" charset="0"/>
              </a:rPr>
              <a:t>Confusion Matrix – Testing set</a:t>
            </a:r>
          </a:p>
        </p:txBody>
      </p:sp>
      <p:sp>
        <p:nvSpPr>
          <p:cNvPr id="8" name="TextBox 7">
            <a:extLst>
              <a:ext uri="{FF2B5EF4-FFF2-40B4-BE49-F238E27FC236}">
                <a16:creationId xmlns:a16="http://schemas.microsoft.com/office/drawing/2014/main" id="{58E16395-5941-4529-9EAA-4E6650DFDD44}"/>
              </a:ext>
            </a:extLst>
          </p:cNvPr>
          <p:cNvSpPr txBox="1"/>
          <p:nvPr/>
        </p:nvSpPr>
        <p:spPr>
          <a:xfrm>
            <a:off x="7362821" y="2118037"/>
            <a:ext cx="4235455" cy="3539430"/>
          </a:xfrm>
          <a:prstGeom prst="rect">
            <a:avLst/>
          </a:prstGeom>
          <a:noFill/>
          <a:ln>
            <a:noFill/>
          </a:ln>
        </p:spPr>
        <p:txBody>
          <a:bodyPr wrap="square">
            <a:spAutoFit/>
          </a:bodyPr>
          <a:lstStyle/>
          <a:p>
            <a:pPr marL="285750" indent="-285750" algn="just">
              <a:buFont typeface="Arial" panose="020B0604020202020204" pitchFamily="34" charset="0"/>
              <a:buChar char="•"/>
            </a:pPr>
            <a:r>
              <a:rPr lang="en-GB" sz="1400" b="0" i="0" dirty="0">
                <a:solidFill>
                  <a:srgbClr val="212121"/>
                </a:solidFill>
                <a:effectLst/>
                <a:latin typeface="Ubuntu Light" panose="020B0304030602030204" pitchFamily="34" charset="0"/>
              </a:rPr>
              <a:t>With</a:t>
            </a:r>
            <a:r>
              <a:rPr lang="en-US" sz="1400" b="0" i="0" dirty="0">
                <a:solidFill>
                  <a:srgbClr val="212121"/>
                </a:solidFill>
                <a:effectLst/>
                <a:latin typeface="Ubuntu Light" panose="020B0304030602030204" pitchFamily="34" charset="0"/>
              </a:rPr>
              <a:t> optimal cut-off threshold, we have a model accuracy of 0.80 for training set and 0.79 for testing set.</a:t>
            </a:r>
          </a:p>
          <a:p>
            <a:pPr marL="285750" indent="-285750" algn="just">
              <a:buFont typeface="Arial" panose="020B0604020202020204" pitchFamily="34" charset="0"/>
              <a:buChar char="•"/>
            </a:pPr>
            <a:endParaRPr lang="en-US" sz="1400" dirty="0">
              <a:solidFill>
                <a:srgbClr val="212121"/>
              </a:solidFill>
              <a:latin typeface="Ubuntu Light" panose="020B0304030602030204" pitchFamily="34" charset="0"/>
            </a:endParaRPr>
          </a:p>
          <a:p>
            <a:pPr marL="285750" indent="-285750" algn="just">
              <a:buFont typeface="Arial" panose="020B0604020202020204" pitchFamily="34" charset="0"/>
              <a:buChar char="•"/>
            </a:pPr>
            <a:r>
              <a:rPr lang="en-US" sz="1400" b="0" i="0" dirty="0">
                <a:solidFill>
                  <a:srgbClr val="212121"/>
                </a:solidFill>
                <a:effectLst/>
                <a:latin typeface="Ubuntu Light" panose="020B0304030602030204" pitchFamily="34" charset="0"/>
              </a:rPr>
              <a:t>The ability to predict conversions correctly by the model (precision) is 71% for training set and 68% for test set.</a:t>
            </a:r>
          </a:p>
          <a:p>
            <a:pPr marL="285750" indent="-285750" algn="just">
              <a:buFont typeface="Arial" panose="020B0604020202020204" pitchFamily="34" charset="0"/>
              <a:buChar char="•"/>
            </a:pPr>
            <a:endParaRPr lang="en-US" sz="1400" dirty="0">
              <a:solidFill>
                <a:srgbClr val="212121"/>
              </a:solidFill>
              <a:latin typeface="Ubuntu Light" panose="020B0304030602030204" pitchFamily="34" charset="0"/>
            </a:endParaRPr>
          </a:p>
          <a:p>
            <a:pPr marL="285750" indent="-285750" algn="just">
              <a:buFont typeface="Arial" panose="020B0604020202020204" pitchFamily="34" charset="0"/>
              <a:buChar char="•"/>
            </a:pPr>
            <a:r>
              <a:rPr lang="en-US" sz="1400" b="0" i="0" dirty="0">
                <a:solidFill>
                  <a:srgbClr val="212121"/>
                </a:solidFill>
                <a:effectLst/>
                <a:latin typeface="Ubuntu Light" panose="020B0304030602030204" pitchFamily="34" charset="0"/>
              </a:rPr>
              <a:t>Ability to detect the lead conversion, i.e. the sensitivity of the model is 82% for training set and 83% for test set. In this case to reduce the false negatives, i.e. model predicting a converted lead as not converted need to be reduced so that there is no risk and we don’t lose lead conversion. </a:t>
            </a:r>
            <a:r>
              <a:rPr lang="en-US" sz="1400" dirty="0">
                <a:solidFill>
                  <a:srgbClr val="212121"/>
                </a:solidFill>
                <a:latin typeface="Ubuntu Light" panose="020B0304030602030204" pitchFamily="34" charset="0"/>
              </a:rPr>
              <a:t>A higher sensitivity in turn mean a lower false negative rate.</a:t>
            </a:r>
            <a:endParaRPr lang="en-US" sz="1400" b="0" i="0" dirty="0">
              <a:solidFill>
                <a:srgbClr val="212121"/>
              </a:solidFill>
              <a:effectLst/>
              <a:latin typeface="Ubuntu Light" panose="020B0304030602030204" pitchFamily="34" charset="0"/>
            </a:endParaRPr>
          </a:p>
        </p:txBody>
      </p:sp>
      <p:pic>
        <p:nvPicPr>
          <p:cNvPr id="1030" name="Picture 6">
            <a:extLst>
              <a:ext uri="{FF2B5EF4-FFF2-40B4-BE49-F238E27FC236}">
                <a16:creationId xmlns:a16="http://schemas.microsoft.com/office/drawing/2014/main" id="{60E6EC84-FA7B-4B2F-B071-78693CCDD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1589908"/>
            <a:ext cx="3171822" cy="27228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C681516-46DA-402B-ABF0-D3DD61A4C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02" y="1589908"/>
            <a:ext cx="3171821" cy="272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753CB4-C90D-4CF1-A01B-F0A940FF492F}"/>
              </a:ext>
            </a:extLst>
          </p:cNvPr>
          <p:cNvSpPr txBox="1">
            <a:spLocks/>
          </p:cNvSpPr>
          <p:nvPr/>
        </p:nvSpPr>
        <p:spPr>
          <a:xfrm>
            <a:off x="479430" y="417236"/>
            <a:ext cx="5739980"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Introduction</a:t>
            </a:r>
            <a:endParaRPr lang="en-US" sz="3600" dirty="0">
              <a:solidFill>
                <a:srgbClr val="0070C0"/>
              </a:solidFill>
            </a:endParaRPr>
          </a:p>
        </p:txBody>
      </p:sp>
      <p:sp>
        <p:nvSpPr>
          <p:cNvPr id="6" name="TextBox 5">
            <a:extLst>
              <a:ext uri="{FF2B5EF4-FFF2-40B4-BE49-F238E27FC236}">
                <a16:creationId xmlns:a16="http://schemas.microsoft.com/office/drawing/2014/main" id="{DF12E133-8048-42D1-8A02-37CEA22CDD2F}"/>
              </a:ext>
            </a:extLst>
          </p:cNvPr>
          <p:cNvSpPr txBox="1"/>
          <p:nvPr/>
        </p:nvSpPr>
        <p:spPr>
          <a:xfrm>
            <a:off x="479425" y="1233488"/>
            <a:ext cx="11449050" cy="3719223"/>
          </a:xfrm>
          <a:prstGeom prst="rect">
            <a:avLst/>
          </a:prstGeom>
          <a:noFill/>
        </p:spPr>
        <p:txBody>
          <a:bodyPr wrap="square">
            <a:spAutoFit/>
          </a:bodyPr>
          <a:lstStyle/>
          <a:p>
            <a:pPr algn="just">
              <a:lnSpc>
                <a:spcPct val="110000"/>
              </a:lnSpc>
            </a:pPr>
            <a:r>
              <a:rPr lang="en-US" dirty="0">
                <a:latin typeface="Ubuntu Light" panose="020B0304030602030204" pitchFamily="34" charset="0"/>
                <a:cs typeface="Arial" panose="020B0604020202020204" pitchFamily="34" charset="0"/>
              </a:rPr>
              <a:t>This case study is performed in accordance with the data provided for an education company called X Education. The case study will help to analyze and filter the probable professional (leads) who can opt for a course in X education and become customers. There are various parameters which came into play during this analysis and with the help of statistical and modelling techniques we have tried to get a good amount of insight to find the potential leads who can  become customers. </a:t>
            </a:r>
          </a:p>
          <a:p>
            <a:pPr algn="just">
              <a:lnSpc>
                <a:spcPct val="110000"/>
              </a:lnSpc>
            </a:pPr>
            <a:endParaRPr lang="en-US" dirty="0">
              <a:latin typeface="Ubuntu Light" panose="020B0304030602030204" pitchFamily="34" charset="0"/>
              <a:cs typeface="Arial" panose="020B0604020202020204" pitchFamily="34" charset="0"/>
            </a:endParaRPr>
          </a:p>
          <a:p>
            <a:pPr algn="just">
              <a:lnSpc>
                <a:spcPct val="110000"/>
              </a:lnSpc>
            </a:pPr>
            <a:r>
              <a:rPr lang="en-US" dirty="0">
                <a:latin typeface="Ubuntu Light" panose="020B0304030602030204" pitchFamily="34" charset="0"/>
                <a:cs typeface="Arial" panose="020B0604020202020204" pitchFamily="34" charset="0"/>
              </a:rPr>
              <a:t>Since the dataset provided for contains numerous factors , the objective is to consider those variables which has a direct impact on the application of the customer also consider the variables with a correct amount of data.</a:t>
            </a:r>
          </a:p>
          <a:p>
            <a:pPr algn="just">
              <a:lnSpc>
                <a:spcPct val="110000"/>
              </a:lnSpc>
            </a:pPr>
            <a:endParaRPr lang="en-US" dirty="0">
              <a:latin typeface="Ubuntu Light" panose="020B0304030602030204" pitchFamily="34" charset="0"/>
              <a:cs typeface="Arial" panose="020B0604020202020204" pitchFamily="34" charset="0"/>
            </a:endParaRPr>
          </a:p>
          <a:p>
            <a:pPr algn="just">
              <a:lnSpc>
                <a:spcPct val="110000"/>
              </a:lnSpc>
            </a:pPr>
            <a:r>
              <a:rPr lang="en-US" dirty="0">
                <a:latin typeface="Ubuntu Light" panose="020B0304030602030204" pitchFamily="34" charset="0"/>
                <a:cs typeface="Arial" panose="020B0604020202020204" pitchFamily="34" charset="0"/>
              </a:rPr>
              <a:t>The whole study has been done on the google colab IDE using Python coding utilizing the numpy, pandas, matplotlib, seaborn, stats models and sklearn libraries.	</a:t>
            </a:r>
            <a:endParaRPr lang="en-US" dirty="0">
              <a:latin typeface="Ubuntu Light" panose="020B0304030602030204" pitchFamily="34" charset="0"/>
            </a:endParaRPr>
          </a:p>
        </p:txBody>
      </p:sp>
    </p:spTree>
    <p:extLst>
      <p:ext uri="{BB962C8B-B14F-4D97-AF65-F5344CB8AC3E}">
        <p14:creationId xmlns:p14="http://schemas.microsoft.com/office/powerpoint/2010/main" val="332541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C8B053-BF0D-4399-AD4E-5A51F1CFB6EA}"/>
              </a:ext>
            </a:extLst>
          </p:cNvPr>
          <p:cNvSpPr txBox="1">
            <a:spLocks/>
          </p:cNvSpPr>
          <p:nvPr/>
        </p:nvSpPr>
        <p:spPr>
          <a:xfrm>
            <a:off x="479429" y="404813"/>
            <a:ext cx="11449046"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Conclusion</a:t>
            </a:r>
          </a:p>
        </p:txBody>
      </p:sp>
      <p:pic>
        <p:nvPicPr>
          <p:cNvPr id="8" name="Picture 7">
            <a:extLst>
              <a:ext uri="{FF2B5EF4-FFF2-40B4-BE49-F238E27FC236}">
                <a16:creationId xmlns:a16="http://schemas.microsoft.com/office/drawing/2014/main" id="{D38E5E85-E3D6-409B-AEFA-817AA52F0C86}"/>
              </a:ext>
            </a:extLst>
          </p:cNvPr>
          <p:cNvPicPr>
            <a:picLocks noChangeAspect="1"/>
          </p:cNvPicPr>
          <p:nvPr/>
        </p:nvPicPr>
        <p:blipFill>
          <a:blip r:embed="rId2"/>
          <a:stretch>
            <a:fillRect/>
          </a:stretch>
        </p:blipFill>
        <p:spPr>
          <a:xfrm>
            <a:off x="6704986" y="1233488"/>
            <a:ext cx="4883764" cy="4605337"/>
          </a:xfrm>
          <a:prstGeom prst="rect">
            <a:avLst/>
          </a:prstGeom>
        </p:spPr>
      </p:pic>
      <p:sp>
        <p:nvSpPr>
          <p:cNvPr id="10" name="TextBox 9">
            <a:extLst>
              <a:ext uri="{FF2B5EF4-FFF2-40B4-BE49-F238E27FC236}">
                <a16:creationId xmlns:a16="http://schemas.microsoft.com/office/drawing/2014/main" id="{02AE68B6-9BAA-423C-89C5-0C2F0B209EC8}"/>
              </a:ext>
            </a:extLst>
          </p:cNvPr>
          <p:cNvSpPr txBox="1"/>
          <p:nvPr/>
        </p:nvSpPr>
        <p:spPr>
          <a:xfrm>
            <a:off x="479424" y="1257300"/>
            <a:ext cx="6378575" cy="4078039"/>
          </a:xfrm>
          <a:prstGeom prst="rect">
            <a:avLst/>
          </a:prstGeom>
          <a:noFill/>
        </p:spPr>
        <p:txBody>
          <a:bodyPr wrap="square">
            <a:spAutoFit/>
          </a:bodyPr>
          <a:lstStyle/>
          <a:p>
            <a:pPr algn="l">
              <a:lnSpc>
                <a:spcPct val="150000"/>
              </a:lnSpc>
            </a:pPr>
            <a:r>
              <a:rPr lang="en-GB" sz="1400" dirty="0">
                <a:solidFill>
                  <a:srgbClr val="212121"/>
                </a:solidFill>
                <a:latin typeface="Ubuntu Light" panose="020B0304030602030204" pitchFamily="34" charset="0"/>
              </a:rPr>
              <a:t>The following are the recommendation to the X Education</a:t>
            </a:r>
          </a:p>
          <a:p>
            <a:r>
              <a:rPr lang="en-GB" sz="1400" b="0" i="0" dirty="0">
                <a:solidFill>
                  <a:srgbClr val="212121"/>
                </a:solidFill>
                <a:effectLst/>
                <a:latin typeface="Ubuntu Light" panose="020B0304030602030204" pitchFamily="34" charset="0"/>
              </a:rPr>
              <a:t>The features that have a larger impact on lead conversion are in the order of:</a:t>
            </a:r>
          </a:p>
          <a:p>
            <a:pPr algn="l">
              <a:buFont typeface="+mj-lt"/>
              <a:buAutoNum type="arabicPeriod"/>
            </a:pPr>
            <a:r>
              <a:rPr lang="en-GB" sz="1400" b="0" i="0" dirty="0">
                <a:solidFill>
                  <a:srgbClr val="212121"/>
                </a:solidFill>
                <a:effectLst/>
                <a:latin typeface="Ubuntu Light" panose="020B0304030602030204" pitchFamily="34" charset="0"/>
              </a:rPr>
              <a:t>  Lead Source</a:t>
            </a:r>
          </a:p>
          <a:p>
            <a:pPr marL="742950" lvl="1" indent="-285750" algn="l">
              <a:buFont typeface="Arial" panose="020B0604020202020204" pitchFamily="34" charset="0"/>
              <a:buChar char="•"/>
            </a:pPr>
            <a:r>
              <a:rPr lang="en-GB" sz="1400" b="0" i="0" dirty="0">
                <a:solidFill>
                  <a:srgbClr val="009A46"/>
                </a:solidFill>
                <a:effectLst/>
                <a:latin typeface="Ubuntu Light" panose="020B0304030602030204" pitchFamily="34" charset="0"/>
              </a:rPr>
              <a:t>Welingak Website		- Should be considered</a:t>
            </a:r>
          </a:p>
          <a:p>
            <a:pPr marL="742950" lvl="1" indent="-285750" algn="l">
              <a:buFont typeface="Arial" panose="020B0604020202020204" pitchFamily="34" charset="0"/>
              <a:buChar char="•"/>
            </a:pPr>
            <a:r>
              <a:rPr lang="en-GB" sz="1400" b="0" i="0" dirty="0">
                <a:solidFill>
                  <a:srgbClr val="009A46"/>
                </a:solidFill>
                <a:effectLst/>
                <a:latin typeface="Ubuntu Light" panose="020B0304030602030204" pitchFamily="34" charset="0"/>
              </a:rPr>
              <a:t>Reference			- Should be considered</a:t>
            </a:r>
          </a:p>
          <a:p>
            <a:pPr marL="742950" lvl="1" indent="-285750" algn="l">
              <a:buFont typeface="Arial" panose="020B0604020202020204" pitchFamily="34" charset="0"/>
              <a:buChar char="•"/>
            </a:pPr>
            <a:r>
              <a:rPr lang="en-GB" sz="1400" b="0" i="0" dirty="0">
                <a:solidFill>
                  <a:srgbClr val="DF6407"/>
                </a:solidFill>
                <a:effectLst/>
                <a:latin typeface="Ubuntu Light" panose="020B0304030602030204" pitchFamily="34" charset="0"/>
              </a:rPr>
              <a:t>Direct Traffic 			- Should be avoided</a:t>
            </a:r>
          </a:p>
          <a:p>
            <a:pPr marL="742950" lvl="1" indent="-285750" algn="l">
              <a:buFont typeface="Arial" panose="020B0604020202020204" pitchFamily="34" charset="0"/>
              <a:buChar char="•"/>
            </a:pPr>
            <a:r>
              <a:rPr lang="en-GB" sz="1400" b="0" i="0" dirty="0">
                <a:solidFill>
                  <a:srgbClr val="DF6407"/>
                </a:solidFill>
                <a:effectLst/>
                <a:latin typeface="Ubuntu Light" panose="020B0304030602030204" pitchFamily="34" charset="0"/>
              </a:rPr>
              <a:t>Organic Search 		- Should be avoided</a:t>
            </a:r>
          </a:p>
          <a:p>
            <a:pPr marL="742950" lvl="1" indent="-285750" algn="l">
              <a:buFont typeface="Arial" panose="020B0604020202020204" pitchFamily="34" charset="0"/>
              <a:buChar char="•"/>
            </a:pPr>
            <a:r>
              <a:rPr lang="en-GB" sz="1400" b="0" i="0" dirty="0">
                <a:solidFill>
                  <a:srgbClr val="DF6407"/>
                </a:solidFill>
                <a:effectLst/>
                <a:latin typeface="Ubuntu Light" panose="020B0304030602030204" pitchFamily="34" charset="0"/>
              </a:rPr>
              <a:t>Referral Sites 		- Should be avoided</a:t>
            </a:r>
          </a:p>
          <a:p>
            <a:pPr marL="742950" lvl="1" indent="-285750" algn="l">
              <a:buFont typeface="Arial" panose="020B0604020202020204" pitchFamily="34" charset="0"/>
              <a:buChar char="•"/>
            </a:pPr>
            <a:r>
              <a:rPr lang="en-GB" sz="1400" b="0" i="0" dirty="0">
                <a:solidFill>
                  <a:srgbClr val="DF6407"/>
                </a:solidFill>
                <a:effectLst/>
                <a:latin typeface="Ubuntu Light" panose="020B0304030602030204" pitchFamily="34" charset="0"/>
              </a:rPr>
              <a:t>Google 				- Should be avoided</a:t>
            </a:r>
          </a:p>
          <a:p>
            <a:pPr algn="l">
              <a:buFont typeface="+mj-lt"/>
              <a:buAutoNum type="arabicPeriod"/>
            </a:pPr>
            <a:r>
              <a:rPr lang="en-GB" sz="1400" b="0" i="0" dirty="0">
                <a:solidFill>
                  <a:srgbClr val="212121"/>
                </a:solidFill>
                <a:effectLst/>
                <a:latin typeface="Ubuntu Light" panose="020B0304030602030204" pitchFamily="34" charset="0"/>
              </a:rPr>
              <a:t>  Current Occupation</a:t>
            </a:r>
          </a:p>
          <a:p>
            <a:pPr marL="742950" lvl="1" indent="-285750">
              <a:buFont typeface="Arial" panose="020B0604020202020204" pitchFamily="34" charset="0"/>
              <a:buChar char="•"/>
            </a:pPr>
            <a:r>
              <a:rPr lang="en-GB" sz="1400" b="0" i="0" dirty="0">
                <a:solidFill>
                  <a:srgbClr val="009A46"/>
                </a:solidFill>
                <a:effectLst/>
                <a:latin typeface="Ubuntu Light" panose="020B0304030602030204" pitchFamily="34" charset="0"/>
              </a:rPr>
              <a:t>Working Professional 	- Should be considered</a:t>
            </a:r>
            <a:endParaRPr lang="en-GB" sz="1400" b="1" i="0" dirty="0">
              <a:solidFill>
                <a:srgbClr val="009A46"/>
              </a:solidFill>
              <a:effectLst/>
              <a:latin typeface="Ubuntu Light" panose="020B0304030602030204" pitchFamily="34" charset="0"/>
            </a:endParaRPr>
          </a:p>
          <a:p>
            <a:pPr algn="l">
              <a:buFont typeface="+mj-lt"/>
              <a:buAutoNum type="arabicPeriod"/>
            </a:pPr>
            <a:r>
              <a:rPr lang="en-GB" sz="1400" b="0" i="0" dirty="0">
                <a:solidFill>
                  <a:srgbClr val="212121"/>
                </a:solidFill>
                <a:effectLst/>
                <a:latin typeface="Ubuntu Light" panose="020B0304030602030204" pitchFamily="34" charset="0"/>
              </a:rPr>
              <a:t>  Last Activity</a:t>
            </a:r>
          </a:p>
          <a:p>
            <a:pPr marL="742950" lvl="1" indent="-285750" algn="l">
              <a:buFont typeface="Arial" panose="020B0604020202020204" pitchFamily="34" charset="0"/>
              <a:buChar char="•"/>
            </a:pPr>
            <a:r>
              <a:rPr lang="en-GB" sz="1400" b="0" i="0" dirty="0">
                <a:solidFill>
                  <a:srgbClr val="DF6407"/>
                </a:solidFill>
                <a:effectLst/>
                <a:latin typeface="Ubuntu Light" panose="020B0304030602030204" pitchFamily="34" charset="0"/>
              </a:rPr>
              <a:t>Email Bounced 		- Should be avoided</a:t>
            </a:r>
          </a:p>
          <a:p>
            <a:pPr marL="742950" lvl="1" indent="-285750">
              <a:buFont typeface="Arial" panose="020B0604020202020204" pitchFamily="34" charset="0"/>
              <a:buChar char="•"/>
            </a:pPr>
            <a:r>
              <a:rPr lang="en-GB" sz="1400" b="0" i="0" dirty="0">
                <a:solidFill>
                  <a:srgbClr val="009A46"/>
                </a:solidFill>
                <a:effectLst/>
                <a:latin typeface="Ubuntu Light" panose="020B0304030602030204" pitchFamily="34" charset="0"/>
              </a:rPr>
              <a:t>SMS Sent			- Should be considered</a:t>
            </a:r>
          </a:p>
          <a:p>
            <a:pPr marL="742950" lvl="1" indent="-285750" algn="l">
              <a:buFont typeface="Arial" panose="020B0604020202020204" pitchFamily="34" charset="0"/>
              <a:buChar char="•"/>
            </a:pPr>
            <a:r>
              <a:rPr lang="en-GB" sz="1400" b="0" i="0" dirty="0">
                <a:solidFill>
                  <a:srgbClr val="DF6407"/>
                </a:solidFill>
                <a:effectLst/>
                <a:latin typeface="Ubuntu Light" panose="020B0304030602030204" pitchFamily="34" charset="0"/>
              </a:rPr>
              <a:t>Olark Chat Conversation	- Should be avoided</a:t>
            </a:r>
          </a:p>
          <a:p>
            <a:pPr>
              <a:buFont typeface="+mj-lt"/>
              <a:buAutoNum type="arabicPeriod"/>
            </a:pPr>
            <a:r>
              <a:rPr lang="en-GB" sz="1400" b="0" i="0" dirty="0">
                <a:solidFill>
                  <a:srgbClr val="009A46"/>
                </a:solidFill>
                <a:effectLst/>
                <a:latin typeface="Ubuntu Light" panose="020B0304030602030204" pitchFamily="34" charset="0"/>
              </a:rPr>
              <a:t>  Total Time Spent			- Should be considered</a:t>
            </a:r>
          </a:p>
          <a:p>
            <a:pPr algn="l">
              <a:buFont typeface="+mj-lt"/>
              <a:buAutoNum type="arabicPeriod"/>
            </a:pPr>
            <a:r>
              <a:rPr lang="en-GB" sz="1400" b="0" i="0" dirty="0">
                <a:solidFill>
                  <a:srgbClr val="212121"/>
                </a:solidFill>
                <a:effectLst/>
                <a:latin typeface="Ubuntu Light" panose="020B0304030602030204" pitchFamily="34" charset="0"/>
              </a:rPr>
              <a:t>  Last Notable Activity</a:t>
            </a:r>
          </a:p>
          <a:p>
            <a:pPr marL="742950" lvl="1" indent="-285750" algn="l">
              <a:buFont typeface="Arial" panose="020B0604020202020204" pitchFamily="34" charset="0"/>
              <a:buChar char="•"/>
            </a:pPr>
            <a:r>
              <a:rPr lang="en-GB" sz="1400" b="0" i="0" dirty="0">
                <a:solidFill>
                  <a:srgbClr val="DF6407"/>
                </a:solidFill>
                <a:effectLst/>
                <a:latin typeface="Ubuntu Light" panose="020B0304030602030204" pitchFamily="34" charset="0"/>
              </a:rPr>
              <a:t>Modified			- Should be avoided</a:t>
            </a:r>
          </a:p>
        </p:txBody>
      </p:sp>
    </p:spTree>
    <p:extLst>
      <p:ext uri="{BB962C8B-B14F-4D97-AF65-F5344CB8AC3E}">
        <p14:creationId xmlns:p14="http://schemas.microsoft.com/office/powerpoint/2010/main" val="182573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13E291C-4772-4CF8-8DA0-1B3D0B456AE6}"/>
              </a:ext>
            </a:extLst>
          </p:cNvPr>
          <p:cNvSpPr txBox="1">
            <a:spLocks/>
          </p:cNvSpPr>
          <p:nvPr/>
        </p:nvSpPr>
        <p:spPr>
          <a:xfrm>
            <a:off x="0" y="2448561"/>
            <a:ext cx="12192000" cy="1705818"/>
          </a:xfrm>
          <a:prstGeom prst="rect">
            <a:avLst/>
          </a:prstGeom>
        </p:spPr>
        <p:txBody>
          <a:bodyPr anchor="ctr"/>
          <a:lst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pPr algn="ctr"/>
            <a:r>
              <a:rPr lang="en-US" sz="9600" dirty="0">
                <a:solidFill>
                  <a:srgbClr val="0070C0"/>
                </a:solidFill>
                <a:latin typeface="Ubuntu" panose="020B0504030602030204" pitchFamily="34" charset="0"/>
                <a:cs typeface="Arial" panose="020B0604020202020204" pitchFamily="34" charset="0"/>
              </a:rPr>
              <a:t>Thank you</a:t>
            </a:r>
            <a:endParaRPr lang="en-US" sz="9600" dirty="0"/>
          </a:p>
        </p:txBody>
      </p:sp>
      <p:sp>
        <p:nvSpPr>
          <p:cNvPr id="7" name="Rectangle 6">
            <a:extLst>
              <a:ext uri="{FF2B5EF4-FFF2-40B4-BE49-F238E27FC236}">
                <a16:creationId xmlns:a16="http://schemas.microsoft.com/office/drawing/2014/main" id="{78EF9FF1-658D-4FF5-83EB-6BE6DF22437B}"/>
              </a:ext>
            </a:extLst>
          </p:cNvPr>
          <p:cNvSpPr/>
          <p:nvPr/>
        </p:nvSpPr>
        <p:spPr>
          <a:xfrm>
            <a:off x="0" y="2590800"/>
            <a:ext cx="12192000" cy="4019073"/>
          </a:xfrm>
          <a:prstGeom prst="rect">
            <a:avLst/>
          </a:prstGeom>
          <a:blipFill dpi="0" rotWithShape="1">
            <a:blip r:embed="rId2">
              <a:alphaModFix amt="21000"/>
            </a:blip>
            <a:srcRect/>
            <a:stretch>
              <a:fillRect t="-2947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724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6454B7-63F1-4DAC-87D1-5C7E84869F6F}"/>
              </a:ext>
            </a:extLst>
          </p:cNvPr>
          <p:cNvSpPr txBox="1"/>
          <p:nvPr/>
        </p:nvSpPr>
        <p:spPr>
          <a:xfrm>
            <a:off x="479425" y="1233488"/>
            <a:ext cx="11233146" cy="3047501"/>
          </a:xfrm>
          <a:prstGeom prst="rect">
            <a:avLst/>
          </a:prstGeom>
          <a:noFill/>
        </p:spPr>
        <p:txBody>
          <a:bodyPr wrap="square">
            <a:spAutoFit/>
          </a:bodyPr>
          <a:lstStyle/>
          <a:p>
            <a:pPr algn="just">
              <a:lnSpc>
                <a:spcPct val="120000"/>
              </a:lnSpc>
            </a:pPr>
            <a:r>
              <a:rPr lang="en-US" dirty="0">
                <a:latin typeface="Ubuntu Light" panose="020B0304030602030204" pitchFamily="34" charset="0"/>
                <a:cs typeface="Arial" panose="020B0604020202020204" pitchFamily="34" charset="0"/>
              </a:rPr>
              <a:t>The case study is carried out by keeping several things in mind which includes different considerations like analyzing the missing values, imputation method with reasons to replace the missing values, plotting the data to check the correlations, visualizing the binary, numeric and categorical features.</a:t>
            </a:r>
          </a:p>
          <a:p>
            <a:pPr algn="just">
              <a:lnSpc>
                <a:spcPct val="120000"/>
              </a:lnSpc>
            </a:pPr>
            <a:endParaRPr lang="en-US" dirty="0">
              <a:latin typeface="Ubuntu Light" panose="020B0304030602030204" pitchFamily="34" charset="0"/>
              <a:cs typeface="Arial" panose="020B0604020202020204" pitchFamily="34" charset="0"/>
            </a:endParaRPr>
          </a:p>
          <a:p>
            <a:pPr algn="just">
              <a:lnSpc>
                <a:spcPct val="120000"/>
              </a:lnSpc>
            </a:pPr>
            <a:r>
              <a:rPr lang="en-US" dirty="0">
                <a:latin typeface="Ubuntu Light" panose="020B0304030602030204" pitchFamily="34" charset="0"/>
                <a:cs typeface="Arial" panose="020B0604020202020204" pitchFamily="34" charset="0"/>
              </a:rPr>
              <a:t>The analysis has been done on the dataset by imputing/removing  data for the sake of improving efficiency of data prediction. Identifying the variables as Categorical and Numerical and then deducing their correlation is also a part of this study. The variance is checked for the features and eliminated when found low. The analysis also includes visualization and model building techniques such as splitting data into train and test, feature elimination, logistic regression, plotting ROC curve, accuracy measures etc. 	</a:t>
            </a:r>
            <a:endParaRPr lang="en-US" dirty="0">
              <a:latin typeface="Ubuntu Light" panose="020B0304030602030204" pitchFamily="34" charset="0"/>
            </a:endParaRPr>
          </a:p>
        </p:txBody>
      </p:sp>
      <p:sp>
        <p:nvSpPr>
          <p:cNvPr id="8" name="Title 1">
            <a:extLst>
              <a:ext uri="{FF2B5EF4-FFF2-40B4-BE49-F238E27FC236}">
                <a16:creationId xmlns:a16="http://schemas.microsoft.com/office/drawing/2014/main" id="{A320BFA7-49C1-4083-9C9F-AF3C9A1AB9AD}"/>
              </a:ext>
            </a:extLst>
          </p:cNvPr>
          <p:cNvSpPr txBox="1">
            <a:spLocks/>
          </p:cNvSpPr>
          <p:nvPr/>
        </p:nvSpPr>
        <p:spPr>
          <a:xfrm>
            <a:off x="479425" y="417236"/>
            <a:ext cx="549313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Approach</a:t>
            </a:r>
            <a:endParaRPr lang="en-US" sz="3600" dirty="0">
              <a:solidFill>
                <a:srgbClr val="0070C0"/>
              </a:solidFill>
            </a:endParaRPr>
          </a:p>
        </p:txBody>
      </p:sp>
    </p:spTree>
    <p:extLst>
      <p:ext uri="{BB962C8B-B14F-4D97-AF65-F5344CB8AC3E}">
        <p14:creationId xmlns:p14="http://schemas.microsoft.com/office/powerpoint/2010/main" val="414314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753CB4-C90D-4CF1-A01B-F0A940FF492F}"/>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Problem Statement</a:t>
            </a:r>
            <a:endParaRPr lang="en-US" sz="3600" dirty="0">
              <a:solidFill>
                <a:srgbClr val="0070C0"/>
              </a:solidFill>
            </a:endParaRPr>
          </a:p>
        </p:txBody>
      </p:sp>
      <p:sp>
        <p:nvSpPr>
          <p:cNvPr id="6" name="TextBox 5">
            <a:extLst>
              <a:ext uri="{FF2B5EF4-FFF2-40B4-BE49-F238E27FC236}">
                <a16:creationId xmlns:a16="http://schemas.microsoft.com/office/drawing/2014/main" id="{DF12E133-8048-42D1-8A02-37CEA22CDD2F}"/>
              </a:ext>
            </a:extLst>
          </p:cNvPr>
          <p:cNvSpPr txBox="1"/>
          <p:nvPr/>
        </p:nvSpPr>
        <p:spPr>
          <a:xfrm>
            <a:off x="479424" y="1233488"/>
            <a:ext cx="11233151" cy="3693319"/>
          </a:xfrm>
          <a:prstGeom prst="rect">
            <a:avLst/>
          </a:prstGeom>
          <a:noFill/>
        </p:spPr>
        <p:txBody>
          <a:bodyPr wrap="square">
            <a:spAutoFit/>
          </a:bodyPr>
          <a:lstStyle/>
          <a:p>
            <a:pPr algn="just"/>
            <a:r>
              <a:rPr lang="en-US" b="0" i="0" dirty="0">
                <a:solidFill>
                  <a:srgbClr val="333333"/>
                </a:solidFill>
                <a:effectLst/>
                <a:latin typeface="Ubuntu Light" panose="020B0304030602030204" pitchFamily="34" charset="0"/>
              </a:rPr>
              <a:t>X Education sells online courses to industry professionals. On any given day, many professionals who are interested in the courses land on their website and browse for courses. </a:t>
            </a:r>
          </a:p>
          <a:p>
            <a:pPr algn="just"/>
            <a:r>
              <a:rPr lang="en-US" b="0" i="0" dirty="0">
                <a:solidFill>
                  <a:srgbClr val="333333"/>
                </a:solidFill>
                <a:effectLst/>
                <a:latin typeface="Ubuntu Light" panose="020B0304030602030204" pitchFamily="34" charset="0"/>
              </a:rPr>
              <a:t> </a:t>
            </a:r>
          </a:p>
          <a:p>
            <a:pPr algn="just"/>
            <a:r>
              <a:rPr lang="en-US" b="0" i="0" dirty="0">
                <a:solidFill>
                  <a:srgbClr val="333333"/>
                </a:solidFill>
                <a:effectLst/>
                <a:latin typeface="Ubuntu Light" panose="020B0304030602030204" pitchFamily="34"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38.5%. </a:t>
            </a:r>
          </a:p>
          <a:p>
            <a:pPr algn="just"/>
            <a:endParaRPr lang="en-US" dirty="0">
              <a:solidFill>
                <a:srgbClr val="333333"/>
              </a:solidFill>
              <a:latin typeface="Ubuntu Light" panose="020B0304030602030204" pitchFamily="34" charset="0"/>
            </a:endParaRPr>
          </a:p>
          <a:p>
            <a:pPr algn="just"/>
            <a:r>
              <a:rPr lang="en-US" b="0" i="0" dirty="0">
                <a:solidFill>
                  <a:srgbClr val="333333"/>
                </a:solidFill>
                <a:effectLst/>
                <a:latin typeface="Ubuntu Light" panose="020B0304030602030204" pitchFamily="34" charset="0"/>
              </a:rPr>
              <a:t>The requirement is to analyze the data in such a way so that potential leads can be identified easily which will make lead conversion rate to go up easily. Also to obtain the variables/features/categories that highly impact the lead conversion.</a:t>
            </a:r>
          </a:p>
        </p:txBody>
      </p:sp>
    </p:spTree>
    <p:extLst>
      <p:ext uri="{BB962C8B-B14F-4D97-AF65-F5344CB8AC3E}">
        <p14:creationId xmlns:p14="http://schemas.microsoft.com/office/powerpoint/2010/main" val="93865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76E098-ECA4-4A98-80B2-98609BF470A9}"/>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Key Steps Involved</a:t>
            </a:r>
            <a:endParaRPr lang="en-US" sz="3600" dirty="0">
              <a:solidFill>
                <a:srgbClr val="0070C0"/>
              </a:solidFill>
            </a:endParaRPr>
          </a:p>
        </p:txBody>
      </p:sp>
      <p:sp>
        <p:nvSpPr>
          <p:cNvPr id="9" name="TextBox 8">
            <a:extLst>
              <a:ext uri="{FF2B5EF4-FFF2-40B4-BE49-F238E27FC236}">
                <a16:creationId xmlns:a16="http://schemas.microsoft.com/office/drawing/2014/main" id="{DEA2E558-963E-4CD6-B6D8-379DCCF04F95}"/>
              </a:ext>
            </a:extLst>
          </p:cNvPr>
          <p:cNvSpPr txBox="1"/>
          <p:nvPr/>
        </p:nvSpPr>
        <p:spPr>
          <a:xfrm>
            <a:off x="479424" y="1233488"/>
            <a:ext cx="11233151" cy="4855175"/>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Reading and loading the data from source file to python pandas data frame.</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Analysing the data-frame to get the information of the columns, datatypes, their statistical values like mean, median, mode  and percentiles.</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Applying data cleansing and data pre-processing techniques.</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Finding the missing values and imputing the same.</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Data transformation to convert some negative values in positive  like no. of days, prices etc.</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Finding out the categorical and numerical variables.</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Analysing the numeric variables to detect the outliers.</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Visualising the categorical , numerical and binary variables.</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Converting the categorical features to dummy variables.</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Assessing the correlation between the dummy variables.</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Performing feature elimination to remove the insignificant variables.</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Data Modelling and logistic regression model building, assessing VIF and p-Values to refine the model.</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Plotting different charts for better insights and easy understanding.</a:t>
            </a:r>
          </a:p>
          <a:p>
            <a:pPr marL="285750" indent="-285750">
              <a:lnSpc>
                <a:spcPct val="130000"/>
              </a:lnSpc>
              <a:buFont typeface="Arial" panose="020B0604020202020204" pitchFamily="34" charset="0"/>
              <a:buChar char="•"/>
            </a:pPr>
            <a:r>
              <a:rPr lang="en-GB" sz="1600" dirty="0">
                <a:latin typeface="Ubuntu Light" panose="020B0304030602030204" pitchFamily="34" charset="0"/>
                <a:cs typeface="Arial" panose="020B0604020202020204" pitchFamily="34" charset="0"/>
              </a:rPr>
              <a:t>Concluding the insights.</a:t>
            </a:r>
            <a:endParaRPr lang="en-US" sz="1600" dirty="0">
              <a:latin typeface="Ubuntu Light" panose="020B0304030602030204" pitchFamily="34" charset="0"/>
            </a:endParaRPr>
          </a:p>
        </p:txBody>
      </p:sp>
    </p:spTree>
    <p:extLst>
      <p:ext uri="{BB962C8B-B14F-4D97-AF65-F5344CB8AC3E}">
        <p14:creationId xmlns:p14="http://schemas.microsoft.com/office/powerpoint/2010/main" val="224127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2DAE0C9-B9A1-46F3-85FF-EDA903A61D73}"/>
              </a:ext>
            </a:extLst>
          </p:cNvPr>
          <p:cNvGraphicFramePr/>
          <p:nvPr>
            <p:extLst>
              <p:ext uri="{D42A27DB-BD31-4B8C-83A1-F6EECF244321}">
                <p14:modId xmlns:p14="http://schemas.microsoft.com/office/powerpoint/2010/main" val="3761213433"/>
              </p:ext>
            </p:extLst>
          </p:nvPr>
        </p:nvGraphicFramePr>
        <p:xfrm>
          <a:off x="263353" y="1612144"/>
          <a:ext cx="4023691" cy="5094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C013C41E-E33A-49CF-9333-942A8A302EBC}"/>
              </a:ext>
            </a:extLst>
          </p:cNvPr>
          <p:cNvGraphicFramePr/>
          <p:nvPr>
            <p:extLst>
              <p:ext uri="{D42A27DB-BD31-4B8C-83A1-F6EECF244321}">
                <p14:modId xmlns:p14="http://schemas.microsoft.com/office/powerpoint/2010/main" val="3614821616"/>
              </p:ext>
            </p:extLst>
          </p:nvPr>
        </p:nvGraphicFramePr>
        <p:xfrm>
          <a:off x="2927649" y="1575286"/>
          <a:ext cx="4023691" cy="509407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0" name="Diagram 9">
            <a:extLst>
              <a:ext uri="{FF2B5EF4-FFF2-40B4-BE49-F238E27FC236}">
                <a16:creationId xmlns:a16="http://schemas.microsoft.com/office/drawing/2014/main" id="{F19BED24-407C-4644-B9BB-266B5A0E9EBA}"/>
              </a:ext>
            </a:extLst>
          </p:cNvPr>
          <p:cNvGraphicFramePr/>
          <p:nvPr>
            <p:extLst>
              <p:ext uri="{D42A27DB-BD31-4B8C-83A1-F6EECF244321}">
                <p14:modId xmlns:p14="http://schemas.microsoft.com/office/powerpoint/2010/main" val="4110874814"/>
              </p:ext>
            </p:extLst>
          </p:nvPr>
        </p:nvGraphicFramePr>
        <p:xfrm>
          <a:off x="5675937" y="1575286"/>
          <a:ext cx="4023691" cy="509407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pSp>
        <p:nvGrpSpPr>
          <p:cNvPr id="12" name="Group 11">
            <a:extLst>
              <a:ext uri="{FF2B5EF4-FFF2-40B4-BE49-F238E27FC236}">
                <a16:creationId xmlns:a16="http://schemas.microsoft.com/office/drawing/2014/main" id="{7BA76424-CB47-4BBA-8D67-8E74C24FD877}"/>
              </a:ext>
            </a:extLst>
          </p:cNvPr>
          <p:cNvGrpSpPr/>
          <p:nvPr/>
        </p:nvGrpSpPr>
        <p:grpSpPr>
          <a:xfrm>
            <a:off x="1575506" y="1423918"/>
            <a:ext cx="1863261" cy="441508"/>
            <a:chOff x="1821" y="0"/>
            <a:chExt cx="1863261" cy="441508"/>
          </a:xfrm>
        </p:grpSpPr>
        <p:sp>
          <p:nvSpPr>
            <p:cNvPr id="13" name="Arrow: Chevron 12">
              <a:extLst>
                <a:ext uri="{FF2B5EF4-FFF2-40B4-BE49-F238E27FC236}">
                  <a16:creationId xmlns:a16="http://schemas.microsoft.com/office/drawing/2014/main" id="{843C9B33-0316-45AC-A10F-88FDD65A843F}"/>
                </a:ext>
              </a:extLst>
            </p:cNvPr>
            <p:cNvSpPr/>
            <p:nvPr/>
          </p:nvSpPr>
          <p:spPr>
            <a:xfrm>
              <a:off x="1821" y="0"/>
              <a:ext cx="1863261" cy="441508"/>
            </a:xfrm>
            <a:prstGeom prst="chevron">
              <a:avLst/>
            </a:prstGeom>
            <a:ln>
              <a:noFill/>
            </a:ln>
          </p:spPr>
          <p:style>
            <a:lnRef idx="2">
              <a:schemeClr val="accent6">
                <a:shade val="50000"/>
              </a:schemeClr>
            </a:lnRef>
            <a:fillRef idx="1">
              <a:schemeClr val="accent6"/>
            </a:fillRef>
            <a:effectRef idx="0">
              <a:schemeClr val="accent6"/>
            </a:effectRef>
            <a:fontRef idx="minor">
              <a:schemeClr val="lt1"/>
            </a:fontRef>
          </p:style>
        </p:sp>
        <p:sp>
          <p:nvSpPr>
            <p:cNvPr id="14" name="Arrow: Chevron 4">
              <a:extLst>
                <a:ext uri="{FF2B5EF4-FFF2-40B4-BE49-F238E27FC236}">
                  <a16:creationId xmlns:a16="http://schemas.microsoft.com/office/drawing/2014/main" id="{5642485D-F954-404C-BE34-A2471F2D6E03}"/>
                </a:ext>
              </a:extLst>
            </p:cNvPr>
            <p:cNvSpPr txBox="1"/>
            <p:nvPr/>
          </p:nvSpPr>
          <p:spPr>
            <a:xfrm>
              <a:off x="222575" y="0"/>
              <a:ext cx="1421753" cy="44150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0013" tIns="33338" rIns="33338" bIns="33338" numCol="1" spcCol="1270" anchor="ctr" anchorCtr="0">
              <a:noAutofit/>
            </a:bodyPr>
            <a:lstStyle/>
            <a:p>
              <a:pPr algn="ctr" defTabSz="1111250">
                <a:lnSpc>
                  <a:spcPct val="90000"/>
                </a:lnSpc>
                <a:spcBef>
                  <a:spcPct val="0"/>
                </a:spcBef>
                <a:spcAft>
                  <a:spcPct val="35000"/>
                </a:spcAft>
              </a:pPr>
              <a:r>
                <a:rPr lang="en-GB" sz="2500" dirty="0">
                  <a:latin typeface="Ubuntu Light" panose="020B0304030602030204" pitchFamily="34" charset="0"/>
                </a:rPr>
                <a:t>Step 1</a:t>
              </a:r>
              <a:endParaRPr lang="en-US" sz="2500" dirty="0">
                <a:latin typeface="Ubuntu Light" panose="020B0304030602030204" pitchFamily="34" charset="0"/>
              </a:endParaRPr>
            </a:p>
          </p:txBody>
        </p:sp>
      </p:grpSp>
      <p:grpSp>
        <p:nvGrpSpPr>
          <p:cNvPr id="15" name="Group 14">
            <a:extLst>
              <a:ext uri="{FF2B5EF4-FFF2-40B4-BE49-F238E27FC236}">
                <a16:creationId xmlns:a16="http://schemas.microsoft.com/office/drawing/2014/main" id="{B2D61D2C-4229-496E-A734-7AB8D530A880}"/>
              </a:ext>
            </a:extLst>
          </p:cNvPr>
          <p:cNvGrpSpPr/>
          <p:nvPr/>
        </p:nvGrpSpPr>
        <p:grpSpPr>
          <a:xfrm>
            <a:off x="4135499" y="1423918"/>
            <a:ext cx="1863261" cy="441508"/>
            <a:chOff x="1821" y="0"/>
            <a:chExt cx="1863261" cy="441508"/>
          </a:xfrm>
        </p:grpSpPr>
        <p:sp>
          <p:nvSpPr>
            <p:cNvPr id="16" name="Arrow: Chevron 15">
              <a:extLst>
                <a:ext uri="{FF2B5EF4-FFF2-40B4-BE49-F238E27FC236}">
                  <a16:creationId xmlns:a16="http://schemas.microsoft.com/office/drawing/2014/main" id="{5EF963CF-665F-42CE-8578-EC1FD0E5690F}"/>
                </a:ext>
              </a:extLst>
            </p:cNvPr>
            <p:cNvSpPr/>
            <p:nvPr/>
          </p:nvSpPr>
          <p:spPr>
            <a:xfrm>
              <a:off x="1821" y="0"/>
              <a:ext cx="1863261" cy="441508"/>
            </a:xfrm>
            <a:prstGeom prst="chevron">
              <a:avLst/>
            </a:prstGeom>
            <a:ln>
              <a:noFill/>
            </a:ln>
          </p:spPr>
          <p:style>
            <a:lnRef idx="3">
              <a:schemeClr val="lt1"/>
            </a:lnRef>
            <a:fillRef idx="1">
              <a:schemeClr val="accent1"/>
            </a:fillRef>
            <a:effectRef idx="1">
              <a:schemeClr val="accent1"/>
            </a:effectRef>
            <a:fontRef idx="minor">
              <a:schemeClr val="lt1"/>
            </a:fontRef>
          </p:style>
        </p:sp>
        <p:sp>
          <p:nvSpPr>
            <p:cNvPr id="17" name="Arrow: Chevron 4">
              <a:extLst>
                <a:ext uri="{FF2B5EF4-FFF2-40B4-BE49-F238E27FC236}">
                  <a16:creationId xmlns:a16="http://schemas.microsoft.com/office/drawing/2014/main" id="{7899BF9E-420B-448D-B871-F8F9F60B36DD}"/>
                </a:ext>
              </a:extLst>
            </p:cNvPr>
            <p:cNvSpPr txBox="1"/>
            <p:nvPr/>
          </p:nvSpPr>
          <p:spPr>
            <a:xfrm>
              <a:off x="222575" y="0"/>
              <a:ext cx="1421753" cy="441508"/>
            </a:xfrm>
            <a:prstGeom prst="rect">
              <a:avLst/>
            </a:prstGeom>
            <a:ln>
              <a:noFill/>
            </a:ln>
          </p:spPr>
          <p:style>
            <a:lnRef idx="3">
              <a:schemeClr val="lt1"/>
            </a:lnRef>
            <a:fillRef idx="1">
              <a:schemeClr val="accent1"/>
            </a:fillRef>
            <a:effectRef idx="1">
              <a:schemeClr val="accent1"/>
            </a:effectRef>
            <a:fontRef idx="minor">
              <a:schemeClr val="lt1"/>
            </a:fontRef>
          </p:style>
          <p:txBody>
            <a:bodyPr spcFirstLastPara="0" vert="horz" wrap="square" lIns="100013" tIns="33338" rIns="33338" bIns="33338" numCol="1" spcCol="1270" anchor="ctr" anchorCtr="0">
              <a:noAutofit/>
            </a:bodyPr>
            <a:lstStyle/>
            <a:p>
              <a:pPr algn="ctr" defTabSz="1111250">
                <a:lnSpc>
                  <a:spcPct val="90000"/>
                </a:lnSpc>
                <a:spcBef>
                  <a:spcPct val="0"/>
                </a:spcBef>
                <a:spcAft>
                  <a:spcPct val="35000"/>
                </a:spcAft>
              </a:pPr>
              <a:r>
                <a:rPr lang="en-GB" sz="2500" dirty="0">
                  <a:latin typeface="Ubuntu Light" panose="020B0304030602030204" pitchFamily="34" charset="0"/>
                </a:rPr>
                <a:t>Step 2</a:t>
              </a:r>
              <a:endParaRPr lang="en-US" sz="2500" dirty="0">
                <a:latin typeface="Ubuntu Light" panose="020B0304030602030204" pitchFamily="34" charset="0"/>
              </a:endParaRPr>
            </a:p>
          </p:txBody>
        </p:sp>
      </p:grpSp>
      <p:grpSp>
        <p:nvGrpSpPr>
          <p:cNvPr id="18" name="Group 17">
            <a:extLst>
              <a:ext uri="{FF2B5EF4-FFF2-40B4-BE49-F238E27FC236}">
                <a16:creationId xmlns:a16="http://schemas.microsoft.com/office/drawing/2014/main" id="{2AE778A6-2465-4206-95CA-3D95F195A51E}"/>
              </a:ext>
            </a:extLst>
          </p:cNvPr>
          <p:cNvGrpSpPr/>
          <p:nvPr/>
        </p:nvGrpSpPr>
        <p:grpSpPr>
          <a:xfrm>
            <a:off x="6756151" y="1423918"/>
            <a:ext cx="1863261" cy="441508"/>
            <a:chOff x="1821" y="0"/>
            <a:chExt cx="1863261" cy="441508"/>
          </a:xfrm>
        </p:grpSpPr>
        <p:sp>
          <p:nvSpPr>
            <p:cNvPr id="19" name="Arrow: Chevron 18">
              <a:extLst>
                <a:ext uri="{FF2B5EF4-FFF2-40B4-BE49-F238E27FC236}">
                  <a16:creationId xmlns:a16="http://schemas.microsoft.com/office/drawing/2014/main" id="{0CE57F2E-3869-4846-8298-0A178A42CBBB}"/>
                </a:ext>
              </a:extLst>
            </p:cNvPr>
            <p:cNvSpPr/>
            <p:nvPr/>
          </p:nvSpPr>
          <p:spPr>
            <a:xfrm>
              <a:off x="1821" y="0"/>
              <a:ext cx="1863261" cy="441508"/>
            </a:xfrm>
            <a:prstGeom prst="chevron">
              <a:avLst/>
            </a:prstGeom>
            <a:ln>
              <a:noFill/>
            </a:ln>
          </p:spPr>
          <p:style>
            <a:lnRef idx="3">
              <a:schemeClr val="lt1"/>
            </a:lnRef>
            <a:fillRef idx="1">
              <a:schemeClr val="accent2"/>
            </a:fillRef>
            <a:effectRef idx="1">
              <a:schemeClr val="accent2"/>
            </a:effectRef>
            <a:fontRef idx="minor">
              <a:schemeClr val="lt1"/>
            </a:fontRef>
          </p:style>
        </p:sp>
        <p:sp>
          <p:nvSpPr>
            <p:cNvPr id="20" name="Arrow: Chevron 4">
              <a:extLst>
                <a:ext uri="{FF2B5EF4-FFF2-40B4-BE49-F238E27FC236}">
                  <a16:creationId xmlns:a16="http://schemas.microsoft.com/office/drawing/2014/main" id="{22457C4F-4EDA-4FBB-8F4C-4EEFB3E5FE9E}"/>
                </a:ext>
              </a:extLst>
            </p:cNvPr>
            <p:cNvSpPr txBox="1"/>
            <p:nvPr/>
          </p:nvSpPr>
          <p:spPr>
            <a:xfrm>
              <a:off x="222575" y="0"/>
              <a:ext cx="1421753" cy="441508"/>
            </a:xfrm>
            <a:prstGeom prst="rect">
              <a:avLst/>
            </a:prstGeom>
            <a:ln>
              <a:noFill/>
            </a:ln>
          </p:spPr>
          <p:style>
            <a:lnRef idx="3">
              <a:schemeClr val="lt1"/>
            </a:lnRef>
            <a:fillRef idx="1">
              <a:schemeClr val="accent2"/>
            </a:fillRef>
            <a:effectRef idx="1">
              <a:schemeClr val="accent2"/>
            </a:effectRef>
            <a:fontRef idx="minor">
              <a:schemeClr val="lt1"/>
            </a:fontRef>
          </p:style>
          <p:txBody>
            <a:bodyPr spcFirstLastPara="0" vert="horz" wrap="square" lIns="100013" tIns="33338" rIns="33338" bIns="33338" numCol="1" spcCol="1270" anchor="ctr" anchorCtr="0">
              <a:noAutofit/>
            </a:bodyPr>
            <a:lstStyle/>
            <a:p>
              <a:pPr algn="ctr" defTabSz="1111250">
                <a:lnSpc>
                  <a:spcPct val="90000"/>
                </a:lnSpc>
                <a:spcBef>
                  <a:spcPct val="0"/>
                </a:spcBef>
                <a:spcAft>
                  <a:spcPct val="35000"/>
                </a:spcAft>
              </a:pPr>
              <a:r>
                <a:rPr lang="en-GB" sz="2500" dirty="0">
                  <a:latin typeface="Ubuntu Light" panose="020B0304030602030204" pitchFamily="34" charset="0"/>
                </a:rPr>
                <a:t>Step 3</a:t>
              </a:r>
              <a:endParaRPr lang="en-US" sz="2500" dirty="0">
                <a:latin typeface="Ubuntu Light" panose="020B0304030602030204" pitchFamily="34" charset="0"/>
              </a:endParaRPr>
            </a:p>
          </p:txBody>
        </p:sp>
      </p:grpSp>
      <p:sp>
        <p:nvSpPr>
          <p:cNvPr id="21" name="Circle: Hollow 20">
            <a:extLst>
              <a:ext uri="{FF2B5EF4-FFF2-40B4-BE49-F238E27FC236}">
                <a16:creationId xmlns:a16="http://schemas.microsoft.com/office/drawing/2014/main" id="{07637C41-CC43-4E6A-AF92-F107CF664731}"/>
              </a:ext>
            </a:extLst>
          </p:cNvPr>
          <p:cNvSpPr/>
          <p:nvPr/>
        </p:nvSpPr>
        <p:spPr>
          <a:xfrm>
            <a:off x="9370615" y="2875248"/>
            <a:ext cx="2160241" cy="2088232"/>
          </a:xfrm>
          <a:prstGeom prst="donut">
            <a:avLst>
              <a:gd name="adj" fmla="val 11636"/>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1600" b="1" dirty="0">
                <a:solidFill>
                  <a:schemeClr val="accent4">
                    <a:lumMod val="75000"/>
                  </a:schemeClr>
                </a:solidFill>
                <a:latin typeface="Ubuntu Light" panose="020B0304030602030204" pitchFamily="34" charset="0"/>
              </a:rPr>
              <a:t>Predicting Leads</a:t>
            </a:r>
            <a:endParaRPr lang="en-US" sz="1600" b="1" dirty="0">
              <a:solidFill>
                <a:schemeClr val="accent4">
                  <a:lumMod val="75000"/>
                </a:schemeClr>
              </a:solidFill>
              <a:latin typeface="Ubuntu Light" panose="020B0304030602030204" pitchFamily="34" charset="0"/>
            </a:endParaRPr>
          </a:p>
        </p:txBody>
      </p:sp>
      <p:grpSp>
        <p:nvGrpSpPr>
          <p:cNvPr id="22" name="Group 21">
            <a:extLst>
              <a:ext uri="{FF2B5EF4-FFF2-40B4-BE49-F238E27FC236}">
                <a16:creationId xmlns:a16="http://schemas.microsoft.com/office/drawing/2014/main" id="{6A75EFFF-BCD2-4182-A15F-F3B8EC1D3938}"/>
              </a:ext>
            </a:extLst>
          </p:cNvPr>
          <p:cNvGrpSpPr/>
          <p:nvPr/>
        </p:nvGrpSpPr>
        <p:grpSpPr>
          <a:xfrm>
            <a:off x="9466154" y="1423918"/>
            <a:ext cx="1863261" cy="441508"/>
            <a:chOff x="1821" y="0"/>
            <a:chExt cx="1863261" cy="441508"/>
          </a:xfrm>
        </p:grpSpPr>
        <p:sp>
          <p:nvSpPr>
            <p:cNvPr id="23" name="Arrow: Chevron 22">
              <a:extLst>
                <a:ext uri="{FF2B5EF4-FFF2-40B4-BE49-F238E27FC236}">
                  <a16:creationId xmlns:a16="http://schemas.microsoft.com/office/drawing/2014/main" id="{A86BB828-90B8-4109-8173-7AFE10AFFF53}"/>
                </a:ext>
              </a:extLst>
            </p:cNvPr>
            <p:cNvSpPr/>
            <p:nvPr/>
          </p:nvSpPr>
          <p:spPr>
            <a:xfrm>
              <a:off x="1821" y="0"/>
              <a:ext cx="1863261" cy="441508"/>
            </a:xfrm>
            <a:prstGeom prst="chevron">
              <a:avLst>
                <a:gd name="adj" fmla="val 0"/>
              </a:avLst>
            </a:prstGeom>
            <a:ln>
              <a:noFill/>
            </a:ln>
          </p:spPr>
          <p:style>
            <a:lnRef idx="3">
              <a:schemeClr val="lt1"/>
            </a:lnRef>
            <a:fillRef idx="1">
              <a:schemeClr val="accent4"/>
            </a:fillRef>
            <a:effectRef idx="1">
              <a:schemeClr val="accent4"/>
            </a:effectRef>
            <a:fontRef idx="minor">
              <a:schemeClr val="lt1"/>
            </a:fontRef>
          </p:style>
        </p:sp>
        <p:sp>
          <p:nvSpPr>
            <p:cNvPr id="24" name="Arrow: Chevron 4">
              <a:extLst>
                <a:ext uri="{FF2B5EF4-FFF2-40B4-BE49-F238E27FC236}">
                  <a16:creationId xmlns:a16="http://schemas.microsoft.com/office/drawing/2014/main" id="{3C45FEA1-B352-45DA-8095-7FC92E6FD36E}"/>
                </a:ext>
              </a:extLst>
            </p:cNvPr>
            <p:cNvSpPr txBox="1"/>
            <p:nvPr/>
          </p:nvSpPr>
          <p:spPr>
            <a:xfrm>
              <a:off x="222575" y="0"/>
              <a:ext cx="1421753" cy="441508"/>
            </a:xfrm>
            <a:prstGeom prst="rect">
              <a:avLst/>
            </a:prstGeom>
            <a:ln>
              <a:noFill/>
            </a:ln>
          </p:spPr>
          <p:style>
            <a:lnRef idx="3">
              <a:schemeClr val="lt1"/>
            </a:lnRef>
            <a:fillRef idx="1">
              <a:schemeClr val="accent4"/>
            </a:fillRef>
            <a:effectRef idx="1">
              <a:schemeClr val="accent4"/>
            </a:effectRef>
            <a:fontRef idx="minor">
              <a:schemeClr val="lt1"/>
            </a:fontRef>
          </p:style>
          <p:txBody>
            <a:bodyPr spcFirstLastPara="0" vert="horz" wrap="square" lIns="100013" tIns="33338" rIns="33338" bIns="33338" numCol="1" spcCol="1270" anchor="ctr" anchorCtr="0">
              <a:noAutofit/>
            </a:bodyPr>
            <a:lstStyle/>
            <a:p>
              <a:pPr algn="ctr" defTabSz="1111250">
                <a:lnSpc>
                  <a:spcPct val="90000"/>
                </a:lnSpc>
                <a:spcBef>
                  <a:spcPct val="0"/>
                </a:spcBef>
                <a:spcAft>
                  <a:spcPct val="35000"/>
                </a:spcAft>
              </a:pPr>
              <a:r>
                <a:rPr lang="en-GB" sz="2500" dirty="0">
                  <a:latin typeface="Ubuntu Light" panose="020B0304030602030204" pitchFamily="34" charset="0"/>
                </a:rPr>
                <a:t>Step 4</a:t>
              </a:r>
              <a:endParaRPr lang="en-US" sz="2500" dirty="0">
                <a:latin typeface="Ubuntu Light" panose="020B0304030602030204" pitchFamily="34" charset="0"/>
              </a:endParaRPr>
            </a:p>
          </p:txBody>
        </p:sp>
      </p:grpSp>
      <p:sp>
        <p:nvSpPr>
          <p:cNvPr id="25" name="Title 1">
            <a:extLst>
              <a:ext uri="{FF2B5EF4-FFF2-40B4-BE49-F238E27FC236}">
                <a16:creationId xmlns:a16="http://schemas.microsoft.com/office/drawing/2014/main" id="{F7CAD434-0EF4-48DF-868E-FBBBA6899467}"/>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spc="-50" dirty="0">
                <a:solidFill>
                  <a:srgbClr val="0070C0"/>
                </a:solidFill>
                <a:latin typeface="Ubuntu" panose="020B0504030602030204" pitchFamily="34" charset="0"/>
                <a:cs typeface="Arial" panose="020B0604020202020204" pitchFamily="34" charset="0"/>
              </a:rPr>
              <a:t>Analysis Approach</a:t>
            </a:r>
            <a:endParaRPr lang="en-US" sz="3600" dirty="0">
              <a:solidFill>
                <a:srgbClr val="0070C0"/>
              </a:solidFill>
            </a:endParaRPr>
          </a:p>
        </p:txBody>
      </p:sp>
    </p:spTree>
    <p:extLst>
      <p:ext uri="{BB962C8B-B14F-4D97-AF65-F5344CB8AC3E}">
        <p14:creationId xmlns:p14="http://schemas.microsoft.com/office/powerpoint/2010/main" val="22497385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Binary Features Visualization</a:t>
            </a: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7419372" y="3040159"/>
            <a:ext cx="4293208" cy="307344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pPr>
            <a:r>
              <a:rPr lang="en-GB" sz="1800" dirty="0">
                <a:solidFill>
                  <a:schemeClr val="tx1"/>
                </a:solidFill>
                <a:latin typeface="Ubuntu Light" panose="020B0304030602030204" pitchFamily="34" charset="0"/>
                <a:cs typeface="Arial" panose="020B0604020202020204" pitchFamily="34" charset="0"/>
              </a:rPr>
              <a:t>Most of these features show low variance, i.e. most of the data lies in ‘No’ category and these variables do not have an effect in the target variable since these are with low variance and hence dropped</a:t>
            </a:r>
          </a:p>
          <a:p>
            <a:pPr>
              <a:lnSpc>
                <a:spcPct val="100000"/>
              </a:lnSpc>
            </a:pPr>
            <a:endParaRPr lang="en-GB" sz="1800" dirty="0">
              <a:solidFill>
                <a:schemeClr val="tx1"/>
              </a:solidFill>
              <a:latin typeface="Ubuntu Light" panose="020B0304030602030204" pitchFamily="34" charset="0"/>
              <a:cs typeface="Arial" panose="020B0604020202020204" pitchFamily="34" charset="0"/>
            </a:endParaRPr>
          </a:p>
          <a:p>
            <a:pPr>
              <a:lnSpc>
                <a:spcPct val="100000"/>
              </a:lnSpc>
            </a:pPr>
            <a:endParaRPr lang="en-GB" sz="1800" dirty="0">
              <a:solidFill>
                <a:schemeClr val="tx1"/>
              </a:solidFill>
              <a:latin typeface="Ubuntu Light" panose="020B0304030602030204" pitchFamily="34" charset="0"/>
              <a:cs typeface="Arial" panose="020B0604020202020204" pitchFamily="34" charset="0"/>
            </a:endParaRPr>
          </a:p>
          <a:p>
            <a:pPr>
              <a:lnSpc>
                <a:spcPct val="100000"/>
              </a:lnSpc>
            </a:pPr>
            <a:endParaRPr lang="en-GB" sz="1800" dirty="0">
              <a:solidFill>
                <a:schemeClr val="tx1"/>
              </a:solidFill>
              <a:latin typeface="Ubuntu Light" panose="020B0304030602030204" pitchFamily="34" charset="0"/>
              <a:cs typeface="Arial" panose="020B0604020202020204" pitchFamily="34" charset="0"/>
            </a:endParaRPr>
          </a:p>
          <a:p>
            <a:pPr>
              <a:lnSpc>
                <a:spcPct val="100000"/>
              </a:lnSpc>
            </a:pPr>
            <a:r>
              <a:rPr lang="en-GB" sz="1800" b="1" dirty="0">
                <a:solidFill>
                  <a:schemeClr val="tx1"/>
                </a:solidFill>
                <a:latin typeface="Ubuntu Light" panose="020B0304030602030204" pitchFamily="34" charset="0"/>
                <a:cs typeface="Arial" panose="020B0604020202020204" pitchFamily="34" charset="0"/>
              </a:rPr>
              <a:t>A free copy of Mastering The Interview : </a:t>
            </a:r>
            <a:r>
              <a:rPr lang="en-GB" sz="1800" dirty="0">
                <a:solidFill>
                  <a:schemeClr val="tx1"/>
                </a:solidFill>
                <a:latin typeface="Ubuntu Light" panose="020B0304030602030204" pitchFamily="34" charset="0"/>
                <a:cs typeface="Arial" panose="020B0604020202020204" pitchFamily="34" charset="0"/>
              </a:rPr>
              <a:t>Shows 69% of NOs and 31% YES.</a:t>
            </a:r>
            <a:endParaRPr lang="en-US" sz="1800" b="1" dirty="0">
              <a:solidFill>
                <a:schemeClr val="tx1"/>
              </a:solidFill>
              <a:latin typeface="Ubuntu Light" panose="020B030403060203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6A21FFF-2C3B-4D82-8F93-C3BBBF2DA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0" y="1011869"/>
            <a:ext cx="6708458" cy="575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0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17236"/>
            <a:ext cx="11449046"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Categorical Features Visualization </a:t>
            </a:r>
            <a:r>
              <a:rPr lang="en-US" sz="2000" dirty="0">
                <a:solidFill>
                  <a:srgbClr val="0070C0"/>
                </a:solidFill>
                <a:latin typeface="Ubuntu" panose="020B0504030602030204" pitchFamily="34" charset="0"/>
                <a:cs typeface="Arial" panose="020B0604020202020204" pitchFamily="34" charset="0"/>
              </a:rPr>
              <a:t>(1/3)</a:t>
            </a:r>
            <a:endParaRPr lang="en-US" sz="3600" dirty="0">
              <a:solidFill>
                <a:srgbClr val="0070C0"/>
              </a:solidFill>
              <a:latin typeface="Ubuntu" panose="020B0504030602030204" pitchFamily="34" charset="0"/>
              <a:cs typeface="Arial" panose="020B0604020202020204" pitchFamily="34" charset="0"/>
            </a:endParaRP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552727" y="5041035"/>
            <a:ext cx="5469967" cy="161440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285750" indent="-285750" algn="just">
              <a:lnSpc>
                <a:spcPct val="100000"/>
              </a:lnSpc>
              <a:buFont typeface="Arial" panose="020B0604020202020204" pitchFamily="34" charset="0"/>
              <a:buChar char="•"/>
            </a:pPr>
            <a:r>
              <a:rPr lang="en-GB" sz="1400" b="0" i="0" dirty="0">
                <a:solidFill>
                  <a:srgbClr val="212121"/>
                </a:solidFill>
                <a:effectLst/>
                <a:latin typeface="Ubuntu Light" panose="020B0304030602030204" pitchFamily="34" charset="0"/>
              </a:rPr>
              <a:t>Landing Page Submission, has higher number of leads, and higher number of conversion</a:t>
            </a:r>
          </a:p>
          <a:p>
            <a:pPr marL="285750" indent="-285750" algn="just">
              <a:lnSpc>
                <a:spcPct val="100000"/>
              </a:lnSpc>
              <a:buFont typeface="Arial" panose="020B0604020202020204" pitchFamily="34" charset="0"/>
              <a:buChar char="•"/>
            </a:pPr>
            <a:r>
              <a:rPr lang="en-GB" sz="1400" b="0" i="0" dirty="0">
                <a:solidFill>
                  <a:srgbClr val="212121"/>
                </a:solidFill>
                <a:effectLst/>
                <a:latin typeface="Ubuntu Light" panose="020B0304030602030204" pitchFamily="34" charset="0"/>
              </a:rPr>
              <a:t>API, also has higher number of leads, and higher number of conversion but bit less compared to landing page submission.</a:t>
            </a:r>
          </a:p>
          <a:p>
            <a:pPr marL="285750" indent="-285750" algn="just">
              <a:lnSpc>
                <a:spcPct val="100000"/>
              </a:lnSpc>
              <a:buFont typeface="Arial" panose="020B0604020202020204" pitchFamily="34" charset="0"/>
              <a:buChar char="•"/>
            </a:pPr>
            <a:r>
              <a:rPr lang="en-GB" sz="1400" b="0" i="0" dirty="0">
                <a:solidFill>
                  <a:srgbClr val="212121"/>
                </a:solidFill>
                <a:effectLst/>
                <a:latin typeface="Ubuntu Light" panose="020B0304030602030204" pitchFamily="34" charset="0"/>
              </a:rPr>
              <a:t>The Lead Add Form has higher number of conversion rate compared to other categories, however, the number of lead is less.</a:t>
            </a:r>
          </a:p>
          <a:p>
            <a:pPr marL="285750" indent="-285750" algn="just">
              <a:lnSpc>
                <a:spcPct val="100000"/>
              </a:lnSpc>
              <a:buFont typeface="Arial" panose="020B0604020202020204" pitchFamily="34" charset="0"/>
              <a:buChar char="•"/>
            </a:pPr>
            <a:r>
              <a:rPr lang="en-GB" sz="1400" b="0" i="0" dirty="0">
                <a:solidFill>
                  <a:srgbClr val="212121"/>
                </a:solidFill>
                <a:effectLst/>
                <a:latin typeface="Ubuntu Light" panose="020B0304030602030204" pitchFamily="34" charset="0"/>
              </a:rPr>
              <a:t>Quick Add form has the least number of leads.</a:t>
            </a:r>
          </a:p>
        </p:txBody>
      </p:sp>
      <p:pic>
        <p:nvPicPr>
          <p:cNvPr id="3" name="Picture 2">
            <a:extLst>
              <a:ext uri="{FF2B5EF4-FFF2-40B4-BE49-F238E27FC236}">
                <a16:creationId xmlns:a16="http://schemas.microsoft.com/office/drawing/2014/main" id="{83410B38-71BC-4483-9322-4B35344CE5BA}"/>
              </a:ext>
            </a:extLst>
          </p:cNvPr>
          <p:cNvPicPr>
            <a:picLocks noChangeAspect="1"/>
          </p:cNvPicPr>
          <p:nvPr/>
        </p:nvPicPr>
        <p:blipFill>
          <a:blip r:embed="rId2"/>
          <a:stretch>
            <a:fillRect/>
          </a:stretch>
        </p:blipFill>
        <p:spPr>
          <a:xfrm>
            <a:off x="479429" y="1050802"/>
            <a:ext cx="5378446" cy="3948300"/>
          </a:xfrm>
          <a:prstGeom prst="rect">
            <a:avLst/>
          </a:prstGeom>
        </p:spPr>
      </p:pic>
      <p:pic>
        <p:nvPicPr>
          <p:cNvPr id="7" name="Picture 6">
            <a:extLst>
              <a:ext uri="{FF2B5EF4-FFF2-40B4-BE49-F238E27FC236}">
                <a16:creationId xmlns:a16="http://schemas.microsoft.com/office/drawing/2014/main" id="{FE976274-6154-4325-9FA5-9AAB5A182049}"/>
              </a:ext>
            </a:extLst>
          </p:cNvPr>
          <p:cNvPicPr>
            <a:picLocks noChangeAspect="1"/>
          </p:cNvPicPr>
          <p:nvPr/>
        </p:nvPicPr>
        <p:blipFill>
          <a:blip r:embed="rId3"/>
          <a:stretch>
            <a:fillRect/>
          </a:stretch>
        </p:blipFill>
        <p:spPr>
          <a:xfrm>
            <a:off x="6088013" y="1050802"/>
            <a:ext cx="5706355" cy="3948300"/>
          </a:xfrm>
          <a:prstGeom prst="rect">
            <a:avLst/>
          </a:prstGeom>
        </p:spPr>
      </p:pic>
      <p:sp>
        <p:nvSpPr>
          <p:cNvPr id="10" name="Title 1">
            <a:extLst>
              <a:ext uri="{FF2B5EF4-FFF2-40B4-BE49-F238E27FC236}">
                <a16:creationId xmlns:a16="http://schemas.microsoft.com/office/drawing/2014/main" id="{580F8DE0-7E14-44BA-8651-3FE05CECE684}"/>
              </a:ext>
            </a:extLst>
          </p:cNvPr>
          <p:cNvSpPr txBox="1">
            <a:spLocks/>
          </p:cNvSpPr>
          <p:nvPr/>
        </p:nvSpPr>
        <p:spPr>
          <a:xfrm>
            <a:off x="6502113" y="5041035"/>
            <a:ext cx="5469967" cy="1614407"/>
          </a:xfrm>
          <a:prstGeom prst="rect">
            <a:avLst/>
          </a:prstGeom>
        </p:spPr>
        <p:txBody>
          <a:bodyPr/>
          <a:lstStyle>
            <a:defPPr>
              <a:defRPr lang="en-US"/>
            </a:defPPr>
            <a:lvl1pPr marL="285750" indent="-285750" algn="just" defTabSz="914400">
              <a:lnSpc>
                <a:spcPct val="100000"/>
              </a:lnSpc>
              <a:spcBef>
                <a:spcPct val="0"/>
              </a:spcBef>
              <a:buFont typeface="Arial" panose="020B0604020202020204" pitchFamily="34" charset="0"/>
              <a:buChar char="•"/>
              <a:defRPr sz="1400" b="0" i="0" spc="-50" baseline="0">
                <a:solidFill>
                  <a:srgbClr val="212121"/>
                </a:solidFill>
                <a:effectLst/>
                <a:latin typeface="Ubuntu Light" panose="020B0304030602030204" pitchFamily="34" charset="0"/>
                <a:ea typeface="+mj-ea"/>
                <a:cs typeface="+mj-cs"/>
              </a:defRPr>
            </a:lvl1pPr>
          </a:lstStyle>
          <a:p>
            <a:r>
              <a:rPr lang="en-GB" dirty="0"/>
              <a:t>The Direct Traffic and Google has more number of leads, however Google has a higher conversion compared to direct traffic.</a:t>
            </a:r>
          </a:p>
          <a:p>
            <a:r>
              <a:rPr lang="en-GB" dirty="0"/>
              <a:t>Lead conversion for Reference is Higher and for Welingak Website is also slightly higher.</a:t>
            </a:r>
          </a:p>
          <a:p>
            <a:r>
              <a:rPr lang="en-GB" dirty="0"/>
              <a:t>Olark Chat ratios conversion rate is lower.</a:t>
            </a:r>
          </a:p>
        </p:txBody>
      </p:sp>
    </p:spTree>
    <p:extLst>
      <p:ext uri="{BB962C8B-B14F-4D97-AF65-F5344CB8AC3E}">
        <p14:creationId xmlns:p14="http://schemas.microsoft.com/office/powerpoint/2010/main" val="208773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F22D06-4EA9-4240-9ED8-418F3FE66FC2}"/>
              </a:ext>
            </a:extLst>
          </p:cNvPr>
          <p:cNvPicPr>
            <a:picLocks noChangeAspect="1"/>
          </p:cNvPicPr>
          <p:nvPr/>
        </p:nvPicPr>
        <p:blipFill>
          <a:blip r:embed="rId2"/>
          <a:stretch>
            <a:fillRect/>
          </a:stretch>
        </p:blipFill>
        <p:spPr>
          <a:xfrm>
            <a:off x="479420" y="1028933"/>
            <a:ext cx="5469967" cy="4050014"/>
          </a:xfrm>
          <a:prstGeom prst="rect">
            <a:avLst/>
          </a:prstGeom>
        </p:spPr>
      </p:pic>
      <p:sp>
        <p:nvSpPr>
          <p:cNvPr id="6" name="Title 1">
            <a:extLst>
              <a:ext uri="{FF2B5EF4-FFF2-40B4-BE49-F238E27FC236}">
                <a16:creationId xmlns:a16="http://schemas.microsoft.com/office/drawing/2014/main" id="{D961B4C8-FBA0-4A0C-89F4-8F3C1187CAD6}"/>
              </a:ext>
            </a:extLst>
          </p:cNvPr>
          <p:cNvSpPr txBox="1">
            <a:spLocks/>
          </p:cNvSpPr>
          <p:nvPr/>
        </p:nvSpPr>
        <p:spPr>
          <a:xfrm>
            <a:off x="479429" y="417236"/>
            <a:ext cx="11233151" cy="5926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solidFill>
                  <a:srgbClr val="0070C0"/>
                </a:solidFill>
                <a:latin typeface="Ubuntu" panose="020B0504030602030204" pitchFamily="34" charset="0"/>
                <a:cs typeface="Arial" panose="020B0604020202020204" pitchFamily="34" charset="0"/>
              </a:rPr>
              <a:t>Categorical Features Visualization </a:t>
            </a:r>
            <a:r>
              <a:rPr lang="en-US" sz="2000" dirty="0">
                <a:solidFill>
                  <a:srgbClr val="0070C0"/>
                </a:solidFill>
                <a:latin typeface="Ubuntu" panose="020B0504030602030204" pitchFamily="34" charset="0"/>
                <a:cs typeface="Arial" panose="020B0604020202020204" pitchFamily="34" charset="0"/>
              </a:rPr>
              <a:t>(2/3)</a:t>
            </a:r>
            <a:endParaRPr lang="en-US" sz="3600" dirty="0">
              <a:solidFill>
                <a:srgbClr val="0070C0"/>
              </a:solidFill>
              <a:latin typeface="Ubuntu" panose="020B0504030602030204" pitchFamily="34" charset="0"/>
              <a:cs typeface="Arial" panose="020B0604020202020204" pitchFamily="34" charset="0"/>
            </a:endParaRPr>
          </a:p>
        </p:txBody>
      </p:sp>
      <p:sp>
        <p:nvSpPr>
          <p:cNvPr id="9" name="Title 1">
            <a:extLst>
              <a:ext uri="{FF2B5EF4-FFF2-40B4-BE49-F238E27FC236}">
                <a16:creationId xmlns:a16="http://schemas.microsoft.com/office/drawing/2014/main" id="{82FBDCF0-B5B7-4EAE-81C2-02BE83AD93CF}"/>
              </a:ext>
            </a:extLst>
          </p:cNvPr>
          <p:cNvSpPr txBox="1">
            <a:spLocks/>
          </p:cNvSpPr>
          <p:nvPr/>
        </p:nvSpPr>
        <p:spPr>
          <a:xfrm>
            <a:off x="552727" y="5088472"/>
            <a:ext cx="5469967" cy="1380867"/>
          </a:xfrm>
          <a:prstGeom prst="rect">
            <a:avLst/>
          </a:prstGeom>
        </p:spPr>
        <p:txBody>
          <a:bodyPr/>
          <a:lstStyle>
            <a:defPPr>
              <a:defRPr lang="en-US"/>
            </a:defPPr>
            <a:lvl1pPr marL="285750" indent="-285750" algn="just" defTabSz="914400">
              <a:lnSpc>
                <a:spcPct val="100000"/>
              </a:lnSpc>
              <a:spcBef>
                <a:spcPct val="0"/>
              </a:spcBef>
              <a:buFont typeface="Arial" panose="020B0604020202020204" pitchFamily="34" charset="0"/>
              <a:buChar char="•"/>
              <a:defRPr sz="1400" b="0" i="0" spc="-50" baseline="0">
                <a:solidFill>
                  <a:srgbClr val="212121"/>
                </a:solidFill>
                <a:effectLst/>
                <a:latin typeface="Ubuntu Light" panose="020B0304030602030204" pitchFamily="34" charset="0"/>
                <a:ea typeface="+mj-ea"/>
                <a:cs typeface="+mj-cs"/>
              </a:defRPr>
            </a:lvl1pPr>
          </a:lstStyle>
          <a:p>
            <a:r>
              <a:rPr lang="en-GB" dirty="0"/>
              <a:t>SMS sent leads have highest conversion rate.</a:t>
            </a:r>
          </a:p>
          <a:p>
            <a:r>
              <a:rPr lang="en-GB" dirty="0"/>
              <a:t>Number of leads are more for email opened and so is the count of conversions.</a:t>
            </a:r>
          </a:p>
          <a:p>
            <a:r>
              <a:rPr lang="en-GB" dirty="0"/>
              <a:t>Olark chat conversation has less number of conversions</a:t>
            </a:r>
          </a:p>
        </p:txBody>
      </p:sp>
      <p:sp>
        <p:nvSpPr>
          <p:cNvPr id="10" name="Title 1">
            <a:extLst>
              <a:ext uri="{FF2B5EF4-FFF2-40B4-BE49-F238E27FC236}">
                <a16:creationId xmlns:a16="http://schemas.microsoft.com/office/drawing/2014/main" id="{580F8DE0-7E14-44BA-8651-3FE05CECE684}"/>
              </a:ext>
            </a:extLst>
          </p:cNvPr>
          <p:cNvSpPr txBox="1">
            <a:spLocks/>
          </p:cNvSpPr>
          <p:nvPr/>
        </p:nvSpPr>
        <p:spPr>
          <a:xfrm>
            <a:off x="6502113" y="5041035"/>
            <a:ext cx="5210467" cy="1614407"/>
          </a:xfrm>
          <a:prstGeom prst="rect">
            <a:avLst/>
          </a:prstGeom>
        </p:spPr>
        <p:txBody>
          <a:bodyPr/>
          <a:lstStyle>
            <a:defPPr>
              <a:defRPr lang="en-US"/>
            </a:defPPr>
            <a:lvl1pPr marL="285750" indent="-285750" algn="just" defTabSz="914400">
              <a:lnSpc>
                <a:spcPct val="100000"/>
              </a:lnSpc>
              <a:spcBef>
                <a:spcPct val="0"/>
              </a:spcBef>
              <a:buFont typeface="Arial" panose="020B0604020202020204" pitchFamily="34" charset="0"/>
              <a:buChar char="•"/>
              <a:defRPr sz="1400" b="0" i="0" spc="-50" baseline="0">
                <a:solidFill>
                  <a:srgbClr val="212121"/>
                </a:solidFill>
                <a:effectLst/>
                <a:latin typeface="Ubuntu Light" panose="020B0304030602030204" pitchFamily="34" charset="0"/>
                <a:ea typeface="+mj-ea"/>
                <a:cs typeface="+mj-cs"/>
              </a:defRPr>
            </a:lvl1pPr>
          </a:lstStyle>
          <a:p>
            <a:pPr>
              <a:buFont typeface="Arial" panose="020B0604020202020204" pitchFamily="34" charset="0"/>
              <a:buChar char="•"/>
            </a:pPr>
            <a:r>
              <a:rPr lang="en-GB" dirty="0"/>
              <a:t>More number of leads are from Finance Management specializations.</a:t>
            </a:r>
          </a:p>
          <a:p>
            <a:pPr>
              <a:buFont typeface="Arial" panose="020B0604020202020204" pitchFamily="34" charset="0"/>
              <a:buChar char="•"/>
            </a:pPr>
            <a:r>
              <a:rPr lang="en-GB" dirty="0"/>
              <a:t>Conversion rates are more for Banking, Investments, Marketing Management and Operation Management.</a:t>
            </a:r>
          </a:p>
          <a:p>
            <a:pPr>
              <a:buFont typeface="Arial" panose="020B0604020202020204" pitchFamily="34" charset="0"/>
              <a:buChar char="•"/>
            </a:pPr>
            <a:r>
              <a:rPr lang="en-GB" dirty="0"/>
              <a:t>Total Number of leads are less from Health care Management, however there is approximately 50% conversion rate so need to concentrate more on such group.</a:t>
            </a:r>
          </a:p>
        </p:txBody>
      </p:sp>
      <p:pic>
        <p:nvPicPr>
          <p:cNvPr id="5" name="Picture 4">
            <a:extLst>
              <a:ext uri="{FF2B5EF4-FFF2-40B4-BE49-F238E27FC236}">
                <a16:creationId xmlns:a16="http://schemas.microsoft.com/office/drawing/2014/main" id="{836F2046-84FC-4239-9DCB-3CABDA710375}"/>
              </a:ext>
            </a:extLst>
          </p:cNvPr>
          <p:cNvPicPr>
            <a:picLocks noChangeAspect="1"/>
          </p:cNvPicPr>
          <p:nvPr/>
        </p:nvPicPr>
        <p:blipFill>
          <a:blip r:embed="rId3"/>
          <a:stretch>
            <a:fillRect/>
          </a:stretch>
        </p:blipFill>
        <p:spPr>
          <a:xfrm>
            <a:off x="6745439" y="1065190"/>
            <a:ext cx="4893834" cy="3975845"/>
          </a:xfrm>
          <a:prstGeom prst="rect">
            <a:avLst/>
          </a:prstGeom>
        </p:spPr>
      </p:pic>
    </p:spTree>
    <p:extLst>
      <p:ext uri="{BB962C8B-B14F-4D97-AF65-F5344CB8AC3E}">
        <p14:creationId xmlns:p14="http://schemas.microsoft.com/office/powerpoint/2010/main" val="24368665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Slice</Template>
  <TotalTime>3330</TotalTime>
  <Words>1721</Words>
  <Application>Microsoft Office PowerPoint</Application>
  <PresentationFormat>Widescreen</PresentationFormat>
  <Paragraphs>190</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Ubuntu</vt:lpstr>
      <vt:lpstr>Ubuntu Light</vt:lpstr>
      <vt:lpstr>Retrospect</vt:lpstr>
      <vt:lpstr>LEAD SCORE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Bhattacharya, Abhishek</dc:creator>
  <cp:lastModifiedBy>Jithin Prakash</cp:lastModifiedBy>
  <cp:revision>371</cp:revision>
  <cp:lastPrinted>2020-08-29T11:44:29Z</cp:lastPrinted>
  <dcterms:created xsi:type="dcterms:W3CDTF">2019-06-16T18:29:35Z</dcterms:created>
  <dcterms:modified xsi:type="dcterms:W3CDTF">2020-11-23T11:45:28Z</dcterms:modified>
</cp:coreProperties>
</file>