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11af0ec4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11af0ec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11af0ec49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11af0ec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8ea279d1e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8ea279d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8ea279d1e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8ea279d1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83351539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8335153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11af0ec4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11af0ec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11af0ec49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11af0ec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11af0ec49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11af0ec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120050" y="0"/>
            <a:ext cx="5547900" cy="5143500"/>
          </a:xfrm>
          <a:prstGeom prst="parallelogram">
            <a:avLst>
              <a:gd fmla="val 21818" name="adj"/>
            </a:avLst>
          </a:prstGeom>
          <a:noFill/>
          <a:ln>
            <a:noFill/>
          </a:ln>
        </p:spPr>
      </p:pic>
      <p:sp>
        <p:nvSpPr>
          <p:cNvPr id="60" name="Google Shape;60;p13"/>
          <p:cNvSpPr txBox="1"/>
          <p:nvPr>
            <p:ph type="ctrTitle"/>
          </p:nvPr>
        </p:nvSpPr>
        <p:spPr>
          <a:xfrm>
            <a:off x="4373700" y="0"/>
            <a:ext cx="47703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To </a:t>
            </a:r>
            <a:endParaRPr/>
          </a:p>
          <a:p>
            <a:pPr indent="0" lvl="0" marL="0" rtl="0" algn="ctr">
              <a:spcBef>
                <a:spcPts val="0"/>
              </a:spcBef>
              <a:spcAft>
                <a:spcPts val="0"/>
              </a:spcAft>
              <a:buNone/>
            </a:pPr>
            <a:r>
              <a:rPr lang="en"/>
              <a:t>Security</a:t>
            </a:r>
            <a:r>
              <a:rPr lang="en"/>
              <a:t> Test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2" type="body"/>
          </p:nvPr>
        </p:nvSpPr>
        <p:spPr>
          <a:xfrm>
            <a:off x="4939500" y="0"/>
            <a:ext cx="42045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path traversal attack (also known as directory traversal) aims to access files and directories that are stored outside the web root folder.</a:t>
            </a:r>
            <a:endParaRPr/>
          </a:p>
          <a:p>
            <a:pPr indent="0" lvl="0" marL="0" rtl="0" algn="l">
              <a:spcBef>
                <a:spcPts val="1600"/>
              </a:spcBef>
              <a:spcAft>
                <a:spcPts val="1600"/>
              </a:spcAft>
              <a:buNone/>
            </a:pPr>
            <a:r>
              <a:rPr lang="en"/>
              <a:t>By manipulating variables that reference files with “dot-dot-slash (../)” sequences and its variations or by using absolute file paths, it may be possible to access arbitrary files and directories stored on file systems including application source code or configuration and critical system files.</a:t>
            </a:r>
            <a:endParaRPr/>
          </a:p>
        </p:txBody>
      </p:sp>
      <p:pic>
        <p:nvPicPr>
          <p:cNvPr id="129" name="Google Shape;129;p22"/>
          <p:cNvPicPr preferRelativeResize="0"/>
          <p:nvPr/>
        </p:nvPicPr>
        <p:blipFill>
          <a:blip r:embed="rId3">
            <a:alphaModFix/>
          </a:blip>
          <a:stretch>
            <a:fillRect/>
          </a:stretch>
        </p:blipFill>
        <p:spPr>
          <a:xfrm>
            <a:off x="0" y="0"/>
            <a:ext cx="4939499" cy="5143500"/>
          </a:xfrm>
          <a:prstGeom prst="rect">
            <a:avLst/>
          </a:prstGeom>
          <a:noFill/>
          <a:ln>
            <a:noFill/>
          </a:ln>
        </p:spPr>
      </p:pic>
      <p:sp>
        <p:nvSpPr>
          <p:cNvPr id="130" name="Google Shape;130;p22"/>
          <p:cNvSpPr txBox="1"/>
          <p:nvPr>
            <p:ph type="title"/>
          </p:nvPr>
        </p:nvSpPr>
        <p:spPr>
          <a:xfrm>
            <a:off x="0" y="3973425"/>
            <a:ext cx="4939500" cy="11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Path Traversal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2" type="body"/>
          </p:nvPr>
        </p:nvSpPr>
        <p:spPr>
          <a:xfrm>
            <a:off x="4939500" y="2245350"/>
            <a:ext cx="3999900" cy="27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rPr>
              <a:t>Where?</a:t>
            </a:r>
            <a:endParaRPr sz="1600"/>
          </a:p>
          <a:p>
            <a:pPr indent="-330200" lvl="0" marL="457200" marR="0" rtl="0" algn="l">
              <a:lnSpc>
                <a:spcPct val="115000"/>
              </a:lnSpc>
              <a:spcBef>
                <a:spcPts val="1600"/>
              </a:spcBef>
              <a:spcAft>
                <a:spcPts val="0"/>
              </a:spcAft>
              <a:buSzPts val="1600"/>
              <a:buChar char="-"/>
            </a:pPr>
            <a:r>
              <a:rPr lang="en" sz="1600"/>
              <a:t>Try to access files/paths located outside the web publish directory from urls referring files (Any files, such as sites images, downloads, exports etc)</a:t>
            </a:r>
            <a:endParaRPr sz="1600"/>
          </a:p>
        </p:txBody>
      </p:sp>
      <p:pic>
        <p:nvPicPr>
          <p:cNvPr id="136" name="Google Shape;136;p23"/>
          <p:cNvPicPr preferRelativeResize="0"/>
          <p:nvPr/>
        </p:nvPicPr>
        <p:blipFill>
          <a:blip r:embed="rId3">
            <a:alphaModFix/>
          </a:blip>
          <a:stretch>
            <a:fillRect/>
          </a:stretch>
        </p:blipFill>
        <p:spPr>
          <a:xfrm>
            <a:off x="0" y="0"/>
            <a:ext cx="4939499" cy="5143500"/>
          </a:xfrm>
          <a:prstGeom prst="rect">
            <a:avLst/>
          </a:prstGeom>
          <a:noFill/>
          <a:ln>
            <a:noFill/>
          </a:ln>
        </p:spPr>
      </p:pic>
      <p:sp>
        <p:nvSpPr>
          <p:cNvPr id="137" name="Google Shape;137;p23"/>
          <p:cNvSpPr txBox="1"/>
          <p:nvPr>
            <p:ph type="title"/>
          </p:nvPr>
        </p:nvSpPr>
        <p:spPr>
          <a:xfrm>
            <a:off x="0" y="4006050"/>
            <a:ext cx="4939500" cy="9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test for path traversal</a:t>
            </a:r>
            <a:endParaRPr/>
          </a:p>
        </p:txBody>
      </p:sp>
      <p:sp>
        <p:nvSpPr>
          <p:cNvPr id="138" name="Google Shape;138;p23"/>
          <p:cNvSpPr txBox="1"/>
          <p:nvPr>
            <p:ph idx="1" type="body"/>
          </p:nvPr>
        </p:nvSpPr>
        <p:spPr>
          <a:xfrm>
            <a:off x="4939500" y="142275"/>
            <a:ext cx="3999900" cy="15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rPr>
              <a:t>How?</a:t>
            </a:r>
            <a:endParaRPr b="1" sz="2100" u="sng">
              <a:solidFill>
                <a:schemeClr val="dk1"/>
              </a:solidFill>
            </a:endParaRPr>
          </a:p>
          <a:p>
            <a:pPr indent="-361950" lvl="0" marL="457200" rtl="0" algn="l">
              <a:spcBef>
                <a:spcPts val="1600"/>
              </a:spcBef>
              <a:spcAft>
                <a:spcPts val="0"/>
              </a:spcAft>
              <a:buClr>
                <a:schemeClr val="dk1"/>
              </a:buClr>
              <a:buSzPts val="2100"/>
              <a:buChar char="-"/>
            </a:pPr>
            <a:r>
              <a:rPr b="1" lang="en" sz="2100">
                <a:solidFill>
                  <a:schemeClr val="dk1"/>
                </a:solidFill>
              </a:rPr>
              <a:t>Burp interceptor/</a:t>
            </a:r>
            <a:r>
              <a:rPr b="1" lang="en" sz="2100">
                <a:solidFill>
                  <a:schemeClr val="dk1"/>
                </a:solidFill>
              </a:rPr>
              <a:t>repeater</a:t>
            </a:r>
            <a:endParaRPr b="1"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HUD in ZAP</a:t>
            </a:r>
            <a:endParaRPr b="1" sz="2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2" type="body"/>
          </p:nvPr>
        </p:nvSpPr>
        <p:spPr>
          <a:xfrm>
            <a:off x="5307000" y="0"/>
            <a:ext cx="38370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Command injection is an attack in which the goal is execution of OS commands on the host operating system via a vulnerable application.</a:t>
            </a:r>
            <a:endParaRPr/>
          </a:p>
          <a:p>
            <a:pPr indent="0" lvl="0" marL="0" rtl="0" algn="l">
              <a:spcBef>
                <a:spcPts val="1600"/>
              </a:spcBef>
              <a:spcAft>
                <a:spcPts val="1600"/>
              </a:spcAft>
              <a:buNone/>
            </a:pPr>
            <a:r>
              <a:rPr lang="en"/>
              <a:t>OS command Injection is a critical vulnerability that allows attackers to gain complete control over an affected web site and the underlying web server.</a:t>
            </a:r>
            <a:endParaRPr/>
          </a:p>
        </p:txBody>
      </p:sp>
      <p:pic>
        <p:nvPicPr>
          <p:cNvPr id="144" name="Google Shape;144;p24"/>
          <p:cNvPicPr preferRelativeResize="0"/>
          <p:nvPr/>
        </p:nvPicPr>
        <p:blipFill rotWithShape="1">
          <a:blip r:embed="rId3">
            <a:alphaModFix/>
          </a:blip>
          <a:srcRect b="0" l="10012" r="10076" t="0"/>
          <a:stretch/>
        </p:blipFill>
        <p:spPr>
          <a:xfrm>
            <a:off x="0" y="0"/>
            <a:ext cx="5306998" cy="5143499"/>
          </a:xfrm>
          <a:prstGeom prst="rect">
            <a:avLst/>
          </a:prstGeom>
          <a:noFill/>
          <a:ln>
            <a:noFill/>
          </a:ln>
        </p:spPr>
      </p:pic>
      <p:sp>
        <p:nvSpPr>
          <p:cNvPr id="145" name="Google Shape;145;p24"/>
          <p:cNvSpPr txBox="1"/>
          <p:nvPr>
            <p:ph type="title"/>
          </p:nvPr>
        </p:nvSpPr>
        <p:spPr>
          <a:xfrm>
            <a:off x="31650" y="2945725"/>
            <a:ext cx="52437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OS Command Injection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rotWithShape="1">
          <a:blip r:embed="rId3">
            <a:alphaModFix/>
          </a:blip>
          <a:srcRect b="0" l="10012" r="10076" t="0"/>
          <a:stretch/>
        </p:blipFill>
        <p:spPr>
          <a:xfrm>
            <a:off x="0" y="0"/>
            <a:ext cx="5306998" cy="5143499"/>
          </a:xfrm>
          <a:prstGeom prst="rect">
            <a:avLst/>
          </a:prstGeom>
          <a:noFill/>
          <a:ln>
            <a:noFill/>
          </a:ln>
        </p:spPr>
      </p:pic>
      <p:sp>
        <p:nvSpPr>
          <p:cNvPr id="151" name="Google Shape;151;p25"/>
          <p:cNvSpPr txBox="1"/>
          <p:nvPr>
            <p:ph type="title"/>
          </p:nvPr>
        </p:nvSpPr>
        <p:spPr>
          <a:xfrm>
            <a:off x="30750" y="3321000"/>
            <a:ext cx="5245500" cy="11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How to test for OS Command injection</a:t>
            </a:r>
            <a:endParaRPr>
              <a:solidFill>
                <a:schemeClr val="lt1"/>
              </a:solidFill>
            </a:endParaRPr>
          </a:p>
        </p:txBody>
      </p:sp>
      <p:sp>
        <p:nvSpPr>
          <p:cNvPr id="152" name="Google Shape;152;p25"/>
          <p:cNvSpPr txBox="1"/>
          <p:nvPr>
            <p:ph idx="1" type="body"/>
          </p:nvPr>
        </p:nvSpPr>
        <p:spPr>
          <a:xfrm>
            <a:off x="5307000" y="118800"/>
            <a:ext cx="3999900" cy="15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rPr>
              <a:t>How?</a:t>
            </a:r>
            <a:endParaRPr b="1" sz="2100" u="sng">
              <a:solidFill>
                <a:schemeClr val="dk1"/>
              </a:solidFill>
            </a:endParaRPr>
          </a:p>
          <a:p>
            <a:pPr indent="-361950" lvl="0" marL="457200" rtl="0" algn="l">
              <a:spcBef>
                <a:spcPts val="1600"/>
              </a:spcBef>
              <a:spcAft>
                <a:spcPts val="0"/>
              </a:spcAft>
              <a:buClr>
                <a:schemeClr val="dk1"/>
              </a:buClr>
              <a:buSzPts val="2100"/>
              <a:buChar char="-"/>
            </a:pPr>
            <a:r>
              <a:rPr b="1" lang="en" sz="2100">
                <a:solidFill>
                  <a:schemeClr val="dk1"/>
                </a:solidFill>
              </a:rPr>
              <a:t>Burp Intruder</a:t>
            </a:r>
            <a:endParaRPr b="1"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Fuzz attack in ZAP</a:t>
            </a:r>
            <a:endParaRPr b="1" sz="2100">
              <a:solidFill>
                <a:schemeClr val="dk1"/>
              </a:solidFill>
            </a:endParaRPr>
          </a:p>
        </p:txBody>
      </p:sp>
      <p:sp>
        <p:nvSpPr>
          <p:cNvPr id="153" name="Google Shape;153;p25"/>
          <p:cNvSpPr txBox="1"/>
          <p:nvPr>
            <p:ph idx="2" type="body"/>
          </p:nvPr>
        </p:nvSpPr>
        <p:spPr>
          <a:xfrm>
            <a:off x="5307000" y="2994225"/>
            <a:ext cx="3837000" cy="19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Where?</a:t>
            </a:r>
            <a:endParaRPr b="1" sz="2100">
              <a:solidFill>
                <a:schemeClr val="dk1"/>
              </a:solidFill>
            </a:endParaRPr>
          </a:p>
          <a:p>
            <a:pPr indent="-330200" lvl="0" marL="457200" rtl="0" algn="l">
              <a:spcBef>
                <a:spcPts val="1600"/>
              </a:spcBef>
              <a:spcAft>
                <a:spcPts val="0"/>
              </a:spcAft>
              <a:buSzPts val="1600"/>
              <a:buAutoNum type="arabicPeriod"/>
            </a:pPr>
            <a:r>
              <a:rPr lang="en" sz="1600"/>
              <a:t>URL path</a:t>
            </a:r>
            <a:endParaRPr sz="1600"/>
          </a:p>
          <a:p>
            <a:pPr indent="-330200" lvl="0" marL="457200" rtl="0" algn="l">
              <a:spcBef>
                <a:spcPts val="0"/>
              </a:spcBef>
              <a:spcAft>
                <a:spcPts val="0"/>
              </a:spcAft>
              <a:buSzPts val="1600"/>
              <a:buAutoNum type="arabicPeriod"/>
            </a:pPr>
            <a:r>
              <a:rPr lang="en" sz="1600"/>
              <a:t>URL Query parameters</a:t>
            </a:r>
            <a:endParaRPr sz="1600"/>
          </a:p>
          <a:p>
            <a:pPr indent="-330200" lvl="0" marL="457200" rtl="0" algn="l">
              <a:spcBef>
                <a:spcPts val="0"/>
              </a:spcBef>
              <a:spcAft>
                <a:spcPts val="0"/>
              </a:spcAft>
              <a:buSzPts val="1600"/>
              <a:buAutoNum type="arabicPeriod"/>
            </a:pPr>
            <a:r>
              <a:rPr lang="en" sz="1600"/>
              <a:t>POST/PUT body data</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55200" y="280500"/>
            <a:ext cx="2006700" cy="5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Basics</a:t>
            </a:r>
            <a:endParaRPr/>
          </a:p>
        </p:txBody>
      </p:sp>
      <p:pic>
        <p:nvPicPr>
          <p:cNvPr id="66" name="Google Shape;66;p14"/>
          <p:cNvPicPr preferRelativeResize="0"/>
          <p:nvPr/>
        </p:nvPicPr>
        <p:blipFill>
          <a:blip r:embed="rId3">
            <a:alphaModFix/>
          </a:blip>
          <a:stretch>
            <a:fillRect/>
          </a:stretch>
        </p:blipFill>
        <p:spPr>
          <a:xfrm>
            <a:off x="2824550" y="0"/>
            <a:ext cx="7617000" cy="5143500"/>
          </a:xfrm>
          <a:prstGeom prst="trapezoid">
            <a:avLst>
              <a:gd fmla="val 25000" name="adj"/>
            </a:avLst>
          </a:prstGeom>
          <a:noFill/>
          <a:ln>
            <a:noFill/>
          </a:ln>
        </p:spPr>
      </p:pic>
      <p:sp>
        <p:nvSpPr>
          <p:cNvPr id="67" name="Google Shape;67;p14"/>
          <p:cNvSpPr txBox="1"/>
          <p:nvPr>
            <p:ph idx="1" type="body"/>
          </p:nvPr>
        </p:nvSpPr>
        <p:spPr>
          <a:xfrm>
            <a:off x="0" y="1152600"/>
            <a:ext cx="4855800" cy="77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 we need to be learn hacking to ensure security of the application?</a:t>
            </a:r>
            <a:endParaRPr/>
          </a:p>
        </p:txBody>
      </p:sp>
      <p:sp>
        <p:nvSpPr>
          <p:cNvPr id="68" name="Google Shape;68;p14"/>
          <p:cNvSpPr txBox="1"/>
          <p:nvPr>
            <p:ph idx="1" type="body"/>
          </p:nvPr>
        </p:nvSpPr>
        <p:spPr>
          <a:xfrm>
            <a:off x="0" y="3712375"/>
            <a:ext cx="4855800" cy="77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 we have any disadvantage security testing our application?</a:t>
            </a:r>
            <a:endParaRPr/>
          </a:p>
        </p:txBody>
      </p:sp>
      <p:sp>
        <p:nvSpPr>
          <p:cNvPr id="69" name="Google Shape;69;p14"/>
          <p:cNvSpPr txBox="1"/>
          <p:nvPr>
            <p:ph idx="1" type="body"/>
          </p:nvPr>
        </p:nvSpPr>
        <p:spPr>
          <a:xfrm>
            <a:off x="0" y="1859600"/>
            <a:ext cx="4855800" cy="98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 we need to crack the application and gain access to the system to post a security issue?</a:t>
            </a:r>
            <a:endParaRPr/>
          </a:p>
        </p:txBody>
      </p:sp>
      <p:sp>
        <p:nvSpPr>
          <p:cNvPr id="70" name="Google Shape;70;p14"/>
          <p:cNvSpPr txBox="1"/>
          <p:nvPr>
            <p:ph idx="1" type="body"/>
          </p:nvPr>
        </p:nvSpPr>
        <p:spPr>
          <a:xfrm>
            <a:off x="0" y="2914550"/>
            <a:ext cx="4855800" cy="77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 we have any additional advantage when security testing our application?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0" y="0"/>
            <a:ext cx="29616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a website?</a:t>
            </a:r>
            <a:endParaRPr/>
          </a:p>
        </p:txBody>
      </p:sp>
      <p:sp>
        <p:nvSpPr>
          <p:cNvPr id="76" name="Google Shape;76;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2</a:t>
            </a:r>
            <a:endParaRPr>
              <a:solidFill>
                <a:schemeClr val="lt1"/>
              </a:solidFill>
            </a:endParaRPr>
          </a:p>
        </p:txBody>
      </p:sp>
      <p:sp>
        <p:nvSpPr>
          <p:cNvPr id="77" name="Google Shape;77;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3</a:t>
            </a:r>
            <a:endParaRPr>
              <a:solidFill>
                <a:schemeClr val="lt1"/>
              </a:solidFill>
            </a:endParaRPr>
          </a:p>
        </p:txBody>
      </p:sp>
      <p:pic>
        <p:nvPicPr>
          <p:cNvPr id="78" name="Google Shape;78;p15"/>
          <p:cNvPicPr preferRelativeResize="0"/>
          <p:nvPr/>
        </p:nvPicPr>
        <p:blipFill>
          <a:blip r:embed="rId3">
            <a:alphaModFix/>
          </a:blip>
          <a:stretch>
            <a:fillRect/>
          </a:stretch>
        </p:blipFill>
        <p:spPr>
          <a:xfrm>
            <a:off x="2961625" y="0"/>
            <a:ext cx="6182375"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3275300" y="0"/>
            <a:ext cx="7152000" cy="5143500"/>
          </a:xfrm>
          <a:prstGeom prst="parallelogram">
            <a:avLst>
              <a:gd fmla="val 25000" name="adj"/>
            </a:avLst>
          </a:prstGeom>
          <a:noFill/>
          <a:ln>
            <a:noFill/>
          </a:ln>
        </p:spPr>
      </p:pic>
      <p:sp>
        <p:nvSpPr>
          <p:cNvPr id="84" name="Google Shape;84;p16"/>
          <p:cNvSpPr txBox="1"/>
          <p:nvPr>
            <p:ph idx="1" type="body"/>
          </p:nvPr>
        </p:nvSpPr>
        <p:spPr>
          <a:xfrm>
            <a:off x="0" y="1152475"/>
            <a:ext cx="3829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Information</a:t>
            </a:r>
            <a:r>
              <a:rPr lang="en"/>
              <a:t> disclosure</a:t>
            </a:r>
            <a:endParaRPr/>
          </a:p>
          <a:p>
            <a:pPr indent="-342900" lvl="0" marL="457200" rtl="0" algn="l">
              <a:spcBef>
                <a:spcPts val="0"/>
              </a:spcBef>
              <a:spcAft>
                <a:spcPts val="0"/>
              </a:spcAft>
              <a:buSzPts val="1800"/>
              <a:buAutoNum type="arabicPeriod"/>
            </a:pPr>
            <a:r>
              <a:rPr lang="en"/>
              <a:t>Broken access control</a:t>
            </a:r>
            <a:endParaRPr/>
          </a:p>
          <a:p>
            <a:pPr indent="-342900" lvl="0" marL="457200" rtl="0" algn="l">
              <a:spcBef>
                <a:spcPts val="0"/>
              </a:spcBef>
              <a:spcAft>
                <a:spcPts val="0"/>
              </a:spcAft>
              <a:buSzPts val="1800"/>
              <a:buAutoNum type="arabicPeriod"/>
            </a:pPr>
            <a:r>
              <a:rPr lang="en"/>
              <a:t>Path </a:t>
            </a:r>
            <a:r>
              <a:rPr lang="en"/>
              <a:t>Traversal</a:t>
            </a:r>
            <a:endParaRPr/>
          </a:p>
          <a:p>
            <a:pPr indent="-342900" lvl="0" marL="457200" rtl="0" algn="l">
              <a:spcBef>
                <a:spcPts val="0"/>
              </a:spcBef>
              <a:spcAft>
                <a:spcPts val="0"/>
              </a:spcAft>
              <a:buSzPts val="1800"/>
              <a:buAutoNum type="arabicPeriod"/>
            </a:pPr>
            <a:r>
              <a:rPr lang="en"/>
              <a:t>OS command injection</a:t>
            </a:r>
            <a:endParaRPr/>
          </a:p>
          <a:p>
            <a:pPr indent="-342900" lvl="0" marL="457200" rtl="0" algn="l">
              <a:spcBef>
                <a:spcPts val="0"/>
              </a:spcBef>
              <a:spcAft>
                <a:spcPts val="0"/>
              </a:spcAft>
              <a:buSzPts val="1800"/>
              <a:buAutoNum type="arabicPeriod"/>
            </a:pPr>
            <a:r>
              <a:rPr lang="en"/>
              <a:t>CSRF - Cross site request forgery</a:t>
            </a:r>
            <a:endParaRPr/>
          </a:p>
          <a:p>
            <a:pPr indent="-342900" lvl="0" marL="457200" rtl="0" algn="l">
              <a:spcBef>
                <a:spcPts val="0"/>
              </a:spcBef>
              <a:spcAft>
                <a:spcPts val="0"/>
              </a:spcAft>
              <a:buSzPts val="1800"/>
              <a:buAutoNum type="arabicPeriod"/>
            </a:pPr>
            <a:r>
              <a:rPr lang="en"/>
              <a:t>Injection vulnerabilities</a:t>
            </a:r>
            <a:endParaRPr/>
          </a:p>
          <a:p>
            <a:pPr indent="-342900" lvl="0" marL="457200" rtl="0" algn="l">
              <a:spcBef>
                <a:spcPts val="0"/>
              </a:spcBef>
              <a:spcAft>
                <a:spcPts val="0"/>
              </a:spcAft>
              <a:buSzPts val="1800"/>
              <a:buAutoNum type="arabicPeriod"/>
            </a:pPr>
            <a:r>
              <a:rPr lang="en"/>
              <a:t>XSS - cross site scripting</a:t>
            </a:r>
            <a:endParaRPr/>
          </a:p>
          <a:p>
            <a:pPr indent="-342900" lvl="0" marL="457200" rtl="0" algn="l">
              <a:spcBef>
                <a:spcPts val="0"/>
              </a:spcBef>
              <a:spcAft>
                <a:spcPts val="0"/>
              </a:spcAft>
              <a:buSzPts val="1800"/>
              <a:buAutoNum type="arabicPeriod"/>
            </a:pPr>
            <a:r>
              <a:rPr lang="en"/>
              <a:t>SSRF server side request forgery</a:t>
            </a:r>
            <a:endParaRPr/>
          </a:p>
        </p:txBody>
      </p:sp>
      <p:sp>
        <p:nvSpPr>
          <p:cNvPr id="85" name="Google Shape;85;p16"/>
          <p:cNvSpPr txBox="1"/>
          <p:nvPr>
            <p:ph type="title"/>
          </p:nvPr>
        </p:nvSpPr>
        <p:spPr>
          <a:xfrm>
            <a:off x="83350" y="140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Popular V</a:t>
            </a:r>
            <a:r>
              <a:rPr lang="en"/>
              <a:t>ulnerabilities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2100" y="0"/>
            <a:ext cx="4572001" cy="5143500"/>
          </a:xfrm>
          <a:prstGeom prst="rect">
            <a:avLst/>
          </a:prstGeom>
          <a:noFill/>
          <a:ln>
            <a:noFill/>
          </a:ln>
        </p:spPr>
      </p:pic>
      <p:sp>
        <p:nvSpPr>
          <p:cNvPr id="91" name="Google Shape;91;p17"/>
          <p:cNvSpPr txBox="1"/>
          <p:nvPr>
            <p:ph idx="2" type="body"/>
          </p:nvPr>
        </p:nvSpPr>
        <p:spPr>
          <a:xfrm>
            <a:off x="4939500" y="80475"/>
            <a:ext cx="3837000" cy="488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
            </a:r>
            <a:r>
              <a:rPr lang="en"/>
              <a:t>hen a website unintentionally reveals sensitive information to its users. This includes a part of the source code to some sensitive information such are DB passwords</a:t>
            </a:r>
            <a:endParaRPr/>
          </a:p>
          <a:p>
            <a:pPr indent="0" lvl="0" marL="0" rtl="0" algn="l">
              <a:spcBef>
                <a:spcPts val="1600"/>
              </a:spcBef>
              <a:spcAft>
                <a:spcPts val="1600"/>
              </a:spcAft>
              <a:buNone/>
            </a:pPr>
            <a:r>
              <a:rPr lang="en"/>
              <a:t>Some information Seems to be not harmful. But a hacker gather so many small informations and combine them together to create an opening</a:t>
            </a:r>
            <a:endParaRPr/>
          </a:p>
        </p:txBody>
      </p:sp>
      <p:sp>
        <p:nvSpPr>
          <p:cNvPr id="92" name="Google Shape;92;p17"/>
          <p:cNvSpPr txBox="1"/>
          <p:nvPr>
            <p:ph type="title"/>
          </p:nvPr>
        </p:nvSpPr>
        <p:spPr>
          <a:xfrm>
            <a:off x="2100" y="3789600"/>
            <a:ext cx="4572000" cy="135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Information Disclosure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4639625" y="330150"/>
            <a:ext cx="3999900" cy="23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rPr>
              <a:t>How?</a:t>
            </a:r>
            <a:endParaRPr b="1" sz="2100" u="sng">
              <a:solidFill>
                <a:schemeClr val="dk1"/>
              </a:solidFill>
            </a:endParaRPr>
          </a:p>
          <a:p>
            <a:pPr indent="-361950" lvl="0" marL="457200" rtl="0" algn="l">
              <a:spcBef>
                <a:spcPts val="1600"/>
              </a:spcBef>
              <a:spcAft>
                <a:spcPts val="0"/>
              </a:spcAft>
              <a:buClr>
                <a:schemeClr val="dk1"/>
              </a:buClr>
              <a:buSzPts val="2100"/>
              <a:buChar char="-"/>
            </a:pPr>
            <a:r>
              <a:rPr b="1" lang="en" sz="2100">
                <a:solidFill>
                  <a:schemeClr val="dk1"/>
                </a:solidFill>
              </a:rPr>
              <a:t>Burp Intruder</a:t>
            </a:r>
            <a:endParaRPr b="1"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Fuzz attack in ZAP</a:t>
            </a:r>
            <a:endParaRPr b="1"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Burp Engagement tools</a:t>
            </a:r>
            <a:endParaRPr b="1" sz="2100">
              <a:solidFill>
                <a:schemeClr val="dk1"/>
              </a:solidFill>
            </a:endParaRPr>
          </a:p>
          <a:p>
            <a:pPr indent="-330200" lvl="0" marL="914400" rtl="0" algn="l">
              <a:spcBef>
                <a:spcPts val="0"/>
              </a:spcBef>
              <a:spcAft>
                <a:spcPts val="0"/>
              </a:spcAft>
              <a:buSzPts val="1600"/>
              <a:buAutoNum type="arabicPeriod"/>
            </a:pPr>
            <a:r>
              <a:rPr lang="en" sz="1600"/>
              <a:t>Discover content</a:t>
            </a:r>
            <a:endParaRPr sz="1600"/>
          </a:p>
          <a:p>
            <a:pPr indent="-330200" lvl="0" marL="914400" rtl="0" algn="l">
              <a:spcBef>
                <a:spcPts val="0"/>
              </a:spcBef>
              <a:spcAft>
                <a:spcPts val="0"/>
              </a:spcAft>
              <a:buSzPts val="1600"/>
              <a:buAutoNum type="arabicPeriod"/>
            </a:pPr>
            <a:r>
              <a:rPr lang="en" sz="1600"/>
              <a:t>Find comments</a:t>
            </a:r>
            <a:endParaRPr b="1" sz="2100">
              <a:solidFill>
                <a:schemeClr val="dk1"/>
              </a:solidFill>
            </a:endParaRPr>
          </a:p>
        </p:txBody>
      </p:sp>
      <p:pic>
        <p:nvPicPr>
          <p:cNvPr id="98" name="Google Shape;98;p18"/>
          <p:cNvPicPr preferRelativeResize="0"/>
          <p:nvPr/>
        </p:nvPicPr>
        <p:blipFill>
          <a:blip r:embed="rId3">
            <a:alphaModFix/>
          </a:blip>
          <a:stretch>
            <a:fillRect/>
          </a:stretch>
        </p:blipFill>
        <p:spPr>
          <a:xfrm>
            <a:off x="0" y="0"/>
            <a:ext cx="4572001" cy="5143500"/>
          </a:xfrm>
          <a:prstGeom prst="rect">
            <a:avLst/>
          </a:prstGeom>
          <a:noFill/>
          <a:ln>
            <a:noFill/>
          </a:ln>
        </p:spPr>
      </p:pic>
      <p:sp>
        <p:nvSpPr>
          <p:cNvPr id="99" name="Google Shape;99;p18"/>
          <p:cNvSpPr txBox="1"/>
          <p:nvPr>
            <p:ph type="title"/>
          </p:nvPr>
        </p:nvSpPr>
        <p:spPr>
          <a:xfrm>
            <a:off x="0" y="4093075"/>
            <a:ext cx="4572000" cy="10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test for information disclosure?</a:t>
            </a:r>
            <a:endParaRPr/>
          </a:p>
        </p:txBody>
      </p:sp>
      <p:sp>
        <p:nvSpPr>
          <p:cNvPr id="100" name="Google Shape;100;p18"/>
          <p:cNvSpPr txBox="1"/>
          <p:nvPr>
            <p:ph idx="2" type="body"/>
          </p:nvPr>
        </p:nvSpPr>
        <p:spPr>
          <a:xfrm>
            <a:off x="4572000" y="3276050"/>
            <a:ext cx="3999900" cy="16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Where to attack?</a:t>
            </a:r>
            <a:endParaRPr b="1" sz="2100">
              <a:solidFill>
                <a:schemeClr val="dk1"/>
              </a:solidFill>
            </a:endParaRPr>
          </a:p>
          <a:p>
            <a:pPr indent="-330200" lvl="0" marL="457200" rtl="0" algn="l">
              <a:spcBef>
                <a:spcPts val="1600"/>
              </a:spcBef>
              <a:spcAft>
                <a:spcPts val="0"/>
              </a:spcAft>
              <a:buSzPts val="1600"/>
              <a:buAutoNum type="arabicPeriod"/>
            </a:pPr>
            <a:r>
              <a:rPr lang="en" sz="1600"/>
              <a:t>URL path</a:t>
            </a:r>
            <a:endParaRPr sz="1600"/>
          </a:p>
          <a:p>
            <a:pPr indent="-330200" lvl="0" marL="457200" rtl="0" algn="l">
              <a:spcBef>
                <a:spcPts val="0"/>
              </a:spcBef>
              <a:spcAft>
                <a:spcPts val="0"/>
              </a:spcAft>
              <a:buSzPts val="1600"/>
              <a:buAutoNum type="arabicPeriod"/>
            </a:pPr>
            <a:r>
              <a:rPr lang="en" sz="1600"/>
              <a:t>URL Query parameters</a:t>
            </a:r>
            <a:endParaRPr sz="1600"/>
          </a:p>
          <a:p>
            <a:pPr indent="-330200" lvl="0" marL="457200" rtl="0" algn="l">
              <a:spcBef>
                <a:spcPts val="0"/>
              </a:spcBef>
              <a:spcAft>
                <a:spcPts val="0"/>
              </a:spcAft>
              <a:buSzPts val="1600"/>
              <a:buAutoNum type="arabicPeriod"/>
            </a:pPr>
            <a:r>
              <a:rPr lang="en" sz="1600"/>
              <a:t>POST/PUT body data</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4406225" y="156600"/>
            <a:ext cx="4233300" cy="167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t>Sort the responses using response code,size etc</a:t>
            </a:r>
            <a:endParaRPr sz="1600"/>
          </a:p>
          <a:p>
            <a:pPr indent="0" lvl="0" marL="457200" rtl="0" algn="l">
              <a:spcBef>
                <a:spcPts val="1600"/>
              </a:spcBef>
              <a:spcAft>
                <a:spcPts val="0"/>
              </a:spcAft>
              <a:buNone/>
            </a:pPr>
            <a:r>
              <a:rPr lang="en" sz="1600"/>
              <a:t>Sort by each and look for response code, size which is different from expected</a:t>
            </a:r>
            <a:endParaRPr sz="1600"/>
          </a:p>
          <a:p>
            <a:pPr indent="0" lvl="0" marL="457200" rtl="0" algn="l">
              <a:spcBef>
                <a:spcPts val="1600"/>
              </a:spcBef>
              <a:spcAft>
                <a:spcPts val="1600"/>
              </a:spcAft>
              <a:buNone/>
            </a:pPr>
            <a:r>
              <a:t/>
            </a:r>
            <a:endParaRPr sz="1600"/>
          </a:p>
        </p:txBody>
      </p:sp>
      <p:pic>
        <p:nvPicPr>
          <p:cNvPr id="106" name="Google Shape;106;p19"/>
          <p:cNvPicPr preferRelativeResize="0"/>
          <p:nvPr/>
        </p:nvPicPr>
        <p:blipFill>
          <a:blip r:embed="rId3">
            <a:alphaModFix/>
          </a:blip>
          <a:stretch>
            <a:fillRect/>
          </a:stretch>
        </p:blipFill>
        <p:spPr>
          <a:xfrm>
            <a:off x="0" y="0"/>
            <a:ext cx="4572001" cy="5143500"/>
          </a:xfrm>
          <a:prstGeom prst="rect">
            <a:avLst/>
          </a:prstGeom>
          <a:noFill/>
          <a:ln>
            <a:noFill/>
          </a:ln>
        </p:spPr>
      </p:pic>
      <p:sp>
        <p:nvSpPr>
          <p:cNvPr id="107" name="Google Shape;107;p19"/>
          <p:cNvSpPr txBox="1"/>
          <p:nvPr>
            <p:ph idx="2" type="body"/>
          </p:nvPr>
        </p:nvSpPr>
        <p:spPr>
          <a:xfrm>
            <a:off x="4824500" y="2124825"/>
            <a:ext cx="3999900" cy="229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Files for web crawlers</a:t>
            </a:r>
            <a:endParaRPr sz="1600"/>
          </a:p>
          <a:p>
            <a:pPr indent="-330200" lvl="1" marL="914400" rtl="0" algn="l">
              <a:spcBef>
                <a:spcPts val="0"/>
              </a:spcBef>
              <a:spcAft>
                <a:spcPts val="0"/>
              </a:spcAft>
              <a:buSzPts val="1600"/>
              <a:buAutoNum type="alphaLcPeriod"/>
            </a:pPr>
            <a:r>
              <a:rPr lang="en" sz="1600"/>
              <a:t>/robots.txt or /sitemap.xml</a:t>
            </a:r>
            <a:endParaRPr sz="1600"/>
          </a:p>
          <a:p>
            <a:pPr indent="-330200" lvl="0" marL="457200" rtl="0" algn="l">
              <a:spcBef>
                <a:spcPts val="0"/>
              </a:spcBef>
              <a:spcAft>
                <a:spcPts val="0"/>
              </a:spcAft>
              <a:buSzPts val="1600"/>
              <a:buAutoNum type="arabicPeriod"/>
            </a:pPr>
            <a:r>
              <a:rPr lang="en" sz="1600"/>
              <a:t>Directory listings</a:t>
            </a:r>
            <a:endParaRPr sz="1600"/>
          </a:p>
          <a:p>
            <a:pPr indent="-330200" lvl="0" marL="457200" rtl="0" algn="l">
              <a:spcBef>
                <a:spcPts val="0"/>
              </a:spcBef>
              <a:spcAft>
                <a:spcPts val="0"/>
              </a:spcAft>
              <a:buSzPts val="1600"/>
              <a:buAutoNum type="arabicPeriod"/>
            </a:pPr>
            <a:r>
              <a:rPr lang="en" sz="1600"/>
              <a:t>Developer comments</a:t>
            </a:r>
            <a:endParaRPr sz="1600"/>
          </a:p>
          <a:p>
            <a:pPr indent="-330200" lvl="0" marL="457200" rtl="0" algn="l">
              <a:spcBef>
                <a:spcPts val="0"/>
              </a:spcBef>
              <a:spcAft>
                <a:spcPts val="0"/>
              </a:spcAft>
              <a:buSzPts val="1600"/>
              <a:buAutoNum type="arabicPeriod"/>
            </a:pPr>
            <a:r>
              <a:rPr lang="en" sz="1600"/>
              <a:t>Error messages</a:t>
            </a:r>
            <a:endParaRPr sz="1600"/>
          </a:p>
          <a:p>
            <a:pPr indent="-330200" lvl="0" marL="457200" rtl="0" algn="l">
              <a:spcBef>
                <a:spcPts val="0"/>
              </a:spcBef>
              <a:spcAft>
                <a:spcPts val="0"/>
              </a:spcAft>
              <a:buSzPts val="1600"/>
              <a:buAutoNum type="arabicPeriod"/>
            </a:pPr>
            <a:r>
              <a:rPr lang="en" sz="1600"/>
              <a:t>Debugging data</a:t>
            </a:r>
            <a:endParaRPr sz="1600"/>
          </a:p>
          <a:p>
            <a:pPr indent="-330200" lvl="0" marL="457200" rtl="0" algn="l">
              <a:spcBef>
                <a:spcPts val="0"/>
              </a:spcBef>
              <a:spcAft>
                <a:spcPts val="0"/>
              </a:spcAft>
              <a:buSzPts val="1600"/>
              <a:buAutoNum type="arabicPeriod"/>
            </a:pPr>
            <a:r>
              <a:rPr lang="en" sz="1600"/>
              <a:t>Source code disclosure via backup files</a:t>
            </a:r>
            <a:endParaRPr sz="1600"/>
          </a:p>
        </p:txBody>
      </p:sp>
      <p:sp>
        <p:nvSpPr>
          <p:cNvPr id="108" name="Google Shape;108;p19"/>
          <p:cNvSpPr txBox="1"/>
          <p:nvPr>
            <p:ph type="title"/>
          </p:nvPr>
        </p:nvSpPr>
        <p:spPr>
          <a:xfrm>
            <a:off x="0" y="4012500"/>
            <a:ext cx="4572000" cy="11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look for in the responses?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2" type="body"/>
          </p:nvPr>
        </p:nvSpPr>
        <p:spPr>
          <a:xfrm>
            <a:off x="4939500" y="0"/>
            <a:ext cx="42045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Access control ensures that people can only gain access to things they’re supposed to have access to. </a:t>
            </a:r>
            <a:endParaRPr/>
          </a:p>
          <a:p>
            <a:pPr indent="0" lvl="0" marL="0" rtl="0" algn="l">
              <a:spcBef>
                <a:spcPts val="1600"/>
              </a:spcBef>
              <a:spcAft>
                <a:spcPts val="1600"/>
              </a:spcAft>
              <a:buNone/>
            </a:pPr>
            <a:r>
              <a:rPr lang="en"/>
              <a:t>When access control is broken, an attacker can obtain unauthorized access to information or systems that can put an organization at risk of a data breach or system compromise.</a:t>
            </a:r>
            <a:endParaRPr/>
          </a:p>
        </p:txBody>
      </p:sp>
      <p:pic>
        <p:nvPicPr>
          <p:cNvPr id="114" name="Google Shape;114;p20"/>
          <p:cNvPicPr preferRelativeResize="0"/>
          <p:nvPr/>
        </p:nvPicPr>
        <p:blipFill rotWithShape="1">
          <a:blip r:embed="rId3">
            <a:alphaModFix/>
          </a:blip>
          <a:srcRect b="0" l="22263" r="21726" t="12770"/>
          <a:stretch/>
        </p:blipFill>
        <p:spPr>
          <a:xfrm>
            <a:off x="2100" y="0"/>
            <a:ext cx="4937400" cy="5143500"/>
          </a:xfrm>
          <a:prstGeom prst="rect">
            <a:avLst/>
          </a:prstGeom>
          <a:noFill/>
          <a:ln>
            <a:noFill/>
          </a:ln>
        </p:spPr>
      </p:pic>
      <p:sp>
        <p:nvSpPr>
          <p:cNvPr id="115" name="Google Shape;115;p20"/>
          <p:cNvSpPr txBox="1"/>
          <p:nvPr>
            <p:ph type="title"/>
          </p:nvPr>
        </p:nvSpPr>
        <p:spPr>
          <a:xfrm>
            <a:off x="0" y="3929950"/>
            <a:ext cx="4937400" cy="121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Broken access control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4860900" y="1942325"/>
            <a:ext cx="3999900" cy="27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u="sng">
                <a:solidFill>
                  <a:schemeClr val="dk1"/>
                </a:solidFill>
              </a:rPr>
              <a:t>Where?</a:t>
            </a:r>
            <a:endParaRPr b="1" sz="2100" u="sng">
              <a:solidFill>
                <a:schemeClr val="dk1"/>
              </a:solidFill>
            </a:endParaRPr>
          </a:p>
          <a:p>
            <a:pPr indent="-361950" lvl="0" marL="457200" rtl="0" algn="l">
              <a:spcBef>
                <a:spcPts val="1600"/>
              </a:spcBef>
              <a:spcAft>
                <a:spcPts val="0"/>
              </a:spcAft>
              <a:buClr>
                <a:schemeClr val="dk1"/>
              </a:buClr>
              <a:buSzPts val="2100"/>
              <a:buChar char="-"/>
            </a:pPr>
            <a:r>
              <a:rPr b="1" lang="en" sz="2100">
                <a:solidFill>
                  <a:schemeClr val="dk1"/>
                </a:solidFill>
              </a:rPr>
              <a:t>Cookie manipulation</a:t>
            </a:r>
            <a:endParaRPr b="1"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Accessing Private user data/privilege escalation</a:t>
            </a:r>
            <a:endParaRPr b="1"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Insecure direct object reference</a:t>
            </a:r>
            <a:endParaRPr b="1" sz="2100">
              <a:solidFill>
                <a:schemeClr val="dk1"/>
              </a:solidFill>
            </a:endParaRPr>
          </a:p>
          <a:p>
            <a:pPr indent="0" lvl="0" marL="457200" rtl="0" algn="l">
              <a:spcBef>
                <a:spcPts val="1600"/>
              </a:spcBef>
              <a:spcAft>
                <a:spcPts val="1600"/>
              </a:spcAft>
              <a:buNone/>
            </a:pPr>
            <a:r>
              <a:t/>
            </a:r>
            <a:endParaRPr b="1" sz="2100">
              <a:solidFill>
                <a:schemeClr val="dk1"/>
              </a:solidFill>
            </a:endParaRPr>
          </a:p>
        </p:txBody>
      </p:sp>
      <p:sp>
        <p:nvSpPr>
          <p:cNvPr id="121" name="Google Shape;121;p21"/>
          <p:cNvSpPr txBox="1"/>
          <p:nvPr>
            <p:ph idx="2" type="body"/>
          </p:nvPr>
        </p:nvSpPr>
        <p:spPr>
          <a:xfrm>
            <a:off x="4860900" y="155100"/>
            <a:ext cx="3999900" cy="1094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100" u="sng">
                <a:solidFill>
                  <a:schemeClr val="dk1"/>
                </a:solidFill>
              </a:rPr>
              <a:t>How?</a:t>
            </a:r>
            <a:endParaRPr b="1" sz="2100" u="sng">
              <a:solidFill>
                <a:schemeClr val="dk1"/>
              </a:solidFill>
            </a:endParaRPr>
          </a:p>
          <a:p>
            <a:pPr indent="-361950" lvl="0" marL="457200" marR="0" rtl="0" algn="l">
              <a:lnSpc>
                <a:spcPct val="115000"/>
              </a:lnSpc>
              <a:spcBef>
                <a:spcPts val="1600"/>
              </a:spcBef>
              <a:spcAft>
                <a:spcPts val="0"/>
              </a:spcAft>
              <a:buClr>
                <a:schemeClr val="dk1"/>
              </a:buClr>
              <a:buSzPts val="2100"/>
              <a:buChar char="-"/>
            </a:pPr>
            <a:r>
              <a:rPr b="1" lang="en" sz="2100">
                <a:solidFill>
                  <a:schemeClr val="dk1"/>
                </a:solidFill>
              </a:rPr>
              <a:t>Burp</a:t>
            </a:r>
            <a:r>
              <a:rPr lang="en" sz="1600"/>
              <a:t> </a:t>
            </a:r>
            <a:r>
              <a:rPr b="1" lang="en" sz="2100">
                <a:solidFill>
                  <a:schemeClr val="dk1"/>
                </a:solidFill>
              </a:rPr>
              <a:t>Proxy</a:t>
            </a:r>
            <a:endParaRPr sz="1600"/>
          </a:p>
        </p:txBody>
      </p:sp>
      <p:pic>
        <p:nvPicPr>
          <p:cNvPr id="122" name="Google Shape;122;p21"/>
          <p:cNvPicPr preferRelativeResize="0"/>
          <p:nvPr/>
        </p:nvPicPr>
        <p:blipFill rotWithShape="1">
          <a:blip r:embed="rId3">
            <a:alphaModFix/>
          </a:blip>
          <a:srcRect b="0" l="22263" r="21726" t="12770"/>
          <a:stretch/>
        </p:blipFill>
        <p:spPr>
          <a:xfrm>
            <a:off x="0" y="0"/>
            <a:ext cx="4860849" cy="5143500"/>
          </a:xfrm>
          <a:prstGeom prst="rect">
            <a:avLst/>
          </a:prstGeom>
          <a:noFill/>
          <a:ln>
            <a:noFill/>
          </a:ln>
        </p:spPr>
      </p:pic>
      <p:sp>
        <p:nvSpPr>
          <p:cNvPr id="123" name="Google Shape;123;p21"/>
          <p:cNvSpPr txBox="1"/>
          <p:nvPr>
            <p:ph type="title"/>
          </p:nvPr>
        </p:nvSpPr>
        <p:spPr>
          <a:xfrm>
            <a:off x="0" y="4049550"/>
            <a:ext cx="4860900" cy="10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test for Broken Access Control?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