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7" r:id="rId3"/>
    <p:sldId id="272" r:id="rId4"/>
    <p:sldId id="261" r:id="rId5"/>
    <p:sldId id="262" r:id="rId6"/>
    <p:sldId id="268" r:id="rId7"/>
    <p:sldId id="267" r:id="rId8"/>
    <p:sldId id="271" r:id="rId9"/>
    <p:sldId id="265" r:id="rId10"/>
    <p:sldId id="264" r:id="rId11"/>
    <p:sldId id="263" r:id="rId12"/>
    <p:sldId id="269" r:id="rId13"/>
    <p:sldId id="270" r:id="rId14"/>
    <p:sldId id="26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331" y="10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solidFill>
            <a:schemeClr val="tx2"/>
          </a:solidFill>
          <a:ln w="6350" cap="sq" cmpd="sng" algn="ctr">
            <a:solidFill>
              <a:schemeClr val="bg1"/>
            </a:solidFill>
            <a:prstDash val="solid"/>
            <a:miter lim="800000"/>
          </a:ln>
          <a:effectLst/>
        </p:spPr>
      </p:sp>
      <p:sp>
        <p:nvSpPr>
          <p:cNvPr id="15" name="Rectangle 14"/>
          <p:cNvSpPr/>
          <p:nvPr/>
        </p:nvSpPr>
        <p:spPr>
          <a:xfrm>
            <a:off x="3794760" y="1274764"/>
            <a:ext cx="15544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74765"/>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kumimoji="0" lang="en-US" sz="6200" b="0" i="0" u="none" strike="noStrike" kern="1200" cap="all" spc="-100" normalizeH="0" baseline="0">
                <a:ln>
                  <a:noFill/>
                </a:ln>
                <a:solidFill>
                  <a:sysClr val="window" lastClr="FFFFFF"/>
                </a:solidFill>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bg2"/>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34222"/>
            <a:ext cx="1280160" cy="457200"/>
          </a:xfrm>
        </p:spPr>
        <p:txBody>
          <a:bodyPr/>
          <a:lstStyle>
            <a:lvl1pPr algn="ctr">
              <a:defRPr sz="1100" spc="0" baseline="0">
                <a:solidFill>
                  <a:srgbClr val="FFFFFF"/>
                </a:solidFill>
                <a:latin typeface="+mn-lt"/>
              </a:defRPr>
            </a:lvl1pPr>
          </a:lstStyle>
          <a:p>
            <a:fld id="{5BCAD085-E8A6-8845-BD4E-CB4CCA059FC4}" type="datetimeFigureOut">
              <a:rPr lang="en-US" smtClean="0"/>
              <a:t>8/7/2025</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bg1">
                    <a:lumMod val="85000"/>
                  </a:schemeClr>
                </a:solidFill>
              </a:defRPr>
            </a:lvl1pPr>
          </a:lstStyle>
          <a:p>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bg1">
                    <a:lumMod val="8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0967640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83830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3310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50233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solidFill>
            <a:schemeClr val="tx2"/>
          </a:solidFill>
          <a:ln w="6350" cap="sq" cmpd="sng" algn="ctr">
            <a:solidFill>
              <a:schemeClr val="bg1"/>
            </a:solidFill>
            <a:prstDash val="solid"/>
            <a:miter lim="800000"/>
          </a:ln>
          <a:effectLst/>
        </p:spPr>
      </p:sp>
      <p:sp>
        <p:nvSpPr>
          <p:cNvPr id="30" name="Rectangle 29"/>
          <p:cNvSpPr/>
          <p:nvPr/>
        </p:nvSpPr>
        <p:spPr>
          <a:xfrm>
            <a:off x="3794760" y="1274764"/>
            <a:ext cx="15544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74765"/>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kumimoji="0" lang="en-US" sz="6200" b="0" i="0" u="none" strike="noStrike" kern="1200" cap="all" spc="-100" normalizeH="0" baseline="0" dirty="0">
                <a:ln>
                  <a:noFill/>
                </a:ln>
                <a:solidFill>
                  <a:sysClr val="window" lastClr="FFFFFF"/>
                </a:solidFill>
                <a:effectLst/>
                <a:uLnTx/>
                <a:uFillTx/>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bg2"/>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32914"/>
            <a:ext cx="1280160" cy="457200"/>
          </a:xfrm>
        </p:spPr>
        <p:txBody>
          <a:bodyPr/>
          <a:lstStyle>
            <a:lvl1pPr algn="ctr">
              <a:defRPr lang="en-US" sz="1100" kern="1200" spc="0" baseline="0">
                <a:solidFill>
                  <a:srgbClr val="FFFFFF"/>
                </a:solidFill>
                <a:latin typeface="+mn-lt"/>
                <a:ea typeface="+mn-ea"/>
                <a:cs typeface="+mn-cs"/>
              </a:defRPr>
            </a:lvl1pPr>
          </a:lstStyle>
          <a:p>
            <a:fld id="{5BCAD085-E8A6-8845-BD4E-CB4CCA059FC4}" type="datetimeFigureOut">
              <a:rPr lang="en-US" smtClean="0"/>
              <a:t>8/7/2025</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solidFill>
                  <a:schemeClr val="bg1">
                    <a:lumMod val="85000"/>
                  </a:schemeClr>
                </a:solidFill>
              </a:defRPr>
            </a:lvl1pPr>
          </a:lstStyle>
          <a:p>
            <a:endParaRPr lang="en-US"/>
          </a:p>
        </p:txBody>
      </p:sp>
      <p:sp>
        <p:nvSpPr>
          <p:cNvPr id="6" name="Slide Number Placeholder 5"/>
          <p:cNvSpPr>
            <a:spLocks noGrp="1"/>
          </p:cNvSpPr>
          <p:nvPr>
            <p:ph type="sldNum" sz="quarter" idx="12"/>
          </p:nvPr>
        </p:nvSpPr>
        <p:spPr>
          <a:xfrm>
            <a:off x="6453378" y="5211060"/>
            <a:ext cx="1584198" cy="228600"/>
          </a:xfrm>
        </p:spPr>
        <p:txBody>
          <a:bodyPr/>
          <a:lstStyle>
            <a:lvl1pPr>
              <a:defRPr>
                <a:solidFill>
                  <a:schemeClr val="bg1">
                    <a:lumMod val="8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98876488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0668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0047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87257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1447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BCAD085-E8A6-8845-BD4E-CB4CCA059FC4}" type="datetimeFigureOut">
              <a:rPr lang="en-US" smtClean="0"/>
              <a:t>8/7/2025</a:t>
            </a:fld>
            <a:endParaRPr lang="en-US"/>
          </a:p>
        </p:txBody>
      </p:sp>
      <p:sp>
        <p:nvSpPr>
          <p:cNvPr id="9" name="Footer Placeholder 8"/>
          <p:cNvSpPr>
            <a:spLocks noGrp="1"/>
          </p:cNvSpPr>
          <p:nvPr>
            <p:ph type="ftr" sz="quarter" idx="11"/>
          </p:nvPr>
        </p:nvSpPr>
        <p:spPr>
          <a:xfrm>
            <a:off x="2505454" y="6265818"/>
            <a:ext cx="3950208" cy="274320"/>
          </a:xfrm>
        </p:spPr>
        <p:txBody>
          <a:bodyPr/>
          <a:lstStyle>
            <a:lvl1pPr algn="ctr">
              <a:defRPr/>
            </a:lvl1pPr>
          </a:lstStyle>
          <a:p>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C1FF6DA9-008F-8B48-92A6-B652298478BF}" type="slidenum">
              <a:rPr lang="en-US" smtClean="0"/>
              <a:t>‹#›</a:t>
            </a:fld>
            <a:endParaRPr lang="en-US"/>
          </a:p>
        </p:txBody>
      </p:sp>
      <p:sp>
        <p:nvSpPr>
          <p:cNvPr id="12" name="Rectangle 11"/>
          <p:cNvSpPr/>
          <p:nvPr/>
        </p:nvSpPr>
        <p:spPr>
          <a:xfrm>
            <a:off x="6884162" y="292608"/>
            <a:ext cx="1956816" cy="627278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4838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6884162" y="292608"/>
            <a:ext cx="1956816" cy="627278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bg2">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5BCAD085-E8A6-8845-BD4E-CB4CCA059FC4}" type="datetimeFigureOut">
              <a:rPr lang="en-US" smtClean="0"/>
              <a:t>8/7/2025</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538186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noFill/>
          <a:ln w="6350" cap="flat" cmpd="sng" algn="ctr">
            <a:solidFill>
              <a:schemeClr val="tx1"/>
            </a:solid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7338" y="6265818"/>
            <a:ext cx="2057400" cy="274320"/>
          </a:xfrm>
          <a:prstGeom prst="rect">
            <a:avLst/>
          </a:prstGeom>
        </p:spPr>
        <p:txBody>
          <a:bodyPr vert="horz" lIns="91440" tIns="45720" rIns="91440" bIns="45720" rtlCol="0" anchor="b"/>
          <a:lstStyle>
            <a:lvl1pPr algn="l">
              <a:defRPr sz="900">
                <a:solidFill>
                  <a:schemeClr val="tx2"/>
                </a:solidFill>
              </a:defRPr>
            </a:lvl1pPr>
          </a:lstStyle>
          <a:p>
            <a:fld id="{5BCAD085-E8A6-8845-BD4E-CB4CCA059FC4}" type="datetimeFigureOut">
              <a:rPr lang="en-US" smtClean="0"/>
              <a:t>8/7/2025</a:t>
            </a:fld>
            <a:endParaRPr lang="en-US"/>
          </a:p>
        </p:txBody>
      </p:sp>
      <p:sp>
        <p:nvSpPr>
          <p:cNvPr id="5" name="Footer Placeholder 4"/>
          <p:cNvSpPr>
            <a:spLocks noGrp="1"/>
          </p:cNvSpPr>
          <p:nvPr>
            <p:ph type="ftr" sz="quarter" idx="3"/>
          </p:nvPr>
        </p:nvSpPr>
        <p:spPr>
          <a:xfrm>
            <a:off x="2596896" y="6265818"/>
            <a:ext cx="3950208" cy="274320"/>
          </a:xfrm>
          <a:prstGeom prst="rect">
            <a:avLst/>
          </a:prstGeom>
        </p:spPr>
        <p:txBody>
          <a:bodyPr vert="horz" lIns="91440" tIns="45720" rIns="91440" bIns="45720" rtlCol="0" anchor="b"/>
          <a:lstStyle>
            <a:lvl1pPr algn="ctr">
              <a:defRPr sz="900">
                <a:solidFill>
                  <a:schemeClr val="tx2"/>
                </a:solidFill>
              </a:defRPr>
            </a:lvl1pPr>
          </a:lstStyle>
          <a:p>
            <a:endParaRPr lang="en-US"/>
          </a:p>
        </p:txBody>
      </p:sp>
      <p:sp>
        <p:nvSpPr>
          <p:cNvPr id="6" name="Slide Number Placeholder 5"/>
          <p:cNvSpPr>
            <a:spLocks noGrp="1"/>
          </p:cNvSpPr>
          <p:nvPr>
            <p:ph type="sldNum" sz="quarter" idx="4"/>
          </p:nvPr>
        </p:nvSpPr>
        <p:spPr>
          <a:xfrm>
            <a:off x="7743555" y="6265818"/>
            <a:ext cx="1097280" cy="274320"/>
          </a:xfrm>
          <a:prstGeom prst="rect">
            <a:avLst/>
          </a:prstGeom>
        </p:spPr>
        <p:txBody>
          <a:bodyPr vert="horz" lIns="91440" tIns="45720" rIns="91440" bIns="45720" rtlCol="0" anchor="b"/>
          <a:lstStyle>
            <a:lvl1pPr algn="r">
              <a:defRPr sz="900">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653983328"/>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lang="en-US" sz="40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anose="020B0604020202020204"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 Exploratory Data Analysis (EDA)</a:t>
            </a:r>
          </a:p>
        </p:txBody>
      </p:sp>
      <p:sp>
        <p:nvSpPr>
          <p:cNvPr id="3" name="Subtitle 2"/>
          <p:cNvSpPr>
            <a:spLocks noGrp="1"/>
          </p:cNvSpPr>
          <p:nvPr>
            <p:ph type="subTitle" idx="1"/>
          </p:nvPr>
        </p:nvSpPr>
        <p:spPr/>
        <p:txBody>
          <a:bodyPr/>
          <a:lstStyle/>
          <a:p>
            <a:r>
              <a:t>✈️ On Airline Flight Data</a:t>
            </a:r>
          </a:p>
        </p:txBody>
      </p:sp>
      <p:sp>
        <p:nvSpPr>
          <p:cNvPr id="6" name="Rectangle 5">
            <a:extLst>
              <a:ext uri="{FF2B5EF4-FFF2-40B4-BE49-F238E27FC236}">
                <a16:creationId xmlns:a16="http://schemas.microsoft.com/office/drawing/2014/main" id="{4B5C3B05-2123-C94C-3C76-4BD791540059}"/>
              </a:ext>
            </a:extLst>
          </p:cNvPr>
          <p:cNvSpPr/>
          <p:nvPr/>
        </p:nvSpPr>
        <p:spPr>
          <a:xfrm>
            <a:off x="4259273" y="5919949"/>
            <a:ext cx="4092788" cy="923330"/>
          </a:xfrm>
          <a:prstGeom prst="rect">
            <a:avLst/>
          </a:prstGeom>
          <a:noFill/>
        </p:spPr>
        <p:txBody>
          <a:bodyPr wrap="none" lIns="91440" tIns="45720" rIns="91440" bIns="45720">
            <a:spAutoFit/>
          </a:bodyPr>
          <a:lstStyle/>
          <a:p>
            <a:pPr algn="ctr"/>
            <a:r>
              <a:rPr lang="en-IN" sz="5400" b="1" dirty="0">
                <a:ln w="12700">
                  <a:solidFill>
                    <a:schemeClr val="accent1"/>
                  </a:solidFill>
                  <a:prstDash val="solid"/>
                </a:ln>
                <a:solidFill>
                  <a:srgbClr val="FFFF00"/>
                </a:solidFill>
                <a:effectLst>
                  <a:outerShdw dist="38100" dir="2640000" algn="bl" rotWithShape="0">
                    <a:schemeClr val="accent1"/>
                  </a:outerShdw>
                </a:effectLst>
                <a:latin typeface="Bradley Hand ITC" panose="03070402050302030203" pitchFamily="66" charset="0"/>
              </a:rPr>
              <a:t>Jithin Kumar</a:t>
            </a:r>
            <a:endParaRPr lang="en-IN" sz="5400" b="1" dirty="0">
              <a:ln w="12700">
                <a:solidFill>
                  <a:schemeClr val="accent1"/>
                </a:solidFill>
                <a:prstDash val="solid"/>
              </a:ln>
              <a:solidFill>
                <a:srgbClr val="FFFF00"/>
              </a:solidFill>
              <a:effectLst>
                <a:outerShdw dist="38100" dir="2640000" algn="bl" rotWithShape="0">
                  <a:schemeClr val="accent1"/>
                </a:outerShdw>
              </a:effectLst>
            </a:endParaRPr>
          </a:p>
        </p:txBody>
      </p:sp>
      <p:pic>
        <p:nvPicPr>
          <p:cNvPr id="8" name="Picture 7">
            <a:extLst>
              <a:ext uri="{FF2B5EF4-FFF2-40B4-BE49-F238E27FC236}">
                <a16:creationId xmlns:a16="http://schemas.microsoft.com/office/drawing/2014/main" id="{A7BF45EF-91AD-48ED-FB9A-CD49C640783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18694" y1="43080" x2="29451" y2="59263"/>
                        <a14:backgroundMark x1="29451" y1="59263" x2="68027" y2="71987"/>
                      </a14:backgroundRemoval>
                    </a14:imgEffect>
                  </a14:imgLayer>
                </a14:imgProps>
              </a:ext>
            </a:extLst>
          </a:blip>
          <a:stretch>
            <a:fillRect/>
          </a:stretch>
        </p:blipFill>
        <p:spPr>
          <a:xfrm>
            <a:off x="4123944" y="-469843"/>
            <a:ext cx="6986016" cy="41163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D38F7-AC85-9808-2C33-039E5E29CC8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D5149-1C45-76D8-A7CB-4A66D9392745}"/>
              </a:ext>
            </a:extLst>
          </p:cNvPr>
          <p:cNvSpPr>
            <a:spLocks noGrp="1"/>
          </p:cNvSpPr>
          <p:nvPr>
            <p:ph idx="1"/>
          </p:nvPr>
        </p:nvSpPr>
        <p:spPr>
          <a:xfrm>
            <a:off x="278892" y="178308"/>
            <a:ext cx="8586216" cy="6501384"/>
          </a:xfrm>
        </p:spPr>
        <p:txBody>
          <a:bodyPr>
            <a:normAutofit/>
          </a:bodyPr>
          <a:lstStyle/>
          <a:p>
            <a:pPr marL="0" indent="0">
              <a:buNone/>
            </a:pPr>
            <a:r>
              <a:rPr lang="en-IN" sz="1600" dirty="0"/>
              <a:t>Q7</a:t>
            </a:r>
            <a:r>
              <a:rPr lang="en-US" sz="1600" dirty="0"/>
              <a:t>- </a:t>
            </a:r>
            <a:r>
              <a:rPr lang="en-US" dirty="0"/>
              <a:t>What are the top 5 most frequent flight routes?</a:t>
            </a:r>
          </a:p>
          <a:p>
            <a:pPr marL="0" indent="0">
              <a:buNone/>
            </a:pPr>
            <a:endParaRPr lang="en-US" sz="1600" dirty="0"/>
          </a:p>
          <a:p>
            <a:pPr marL="0" indent="0">
              <a:buNone/>
            </a:pPr>
            <a:endParaRPr lang="en-US" sz="1600" dirty="0"/>
          </a:p>
        </p:txBody>
      </p:sp>
      <p:pic>
        <p:nvPicPr>
          <p:cNvPr id="4" name="Picture 3">
            <a:extLst>
              <a:ext uri="{FF2B5EF4-FFF2-40B4-BE49-F238E27FC236}">
                <a16:creationId xmlns:a16="http://schemas.microsoft.com/office/drawing/2014/main" id="{84AA317D-AC61-B078-6D80-F4D6D814B4B2}"/>
              </a:ext>
            </a:extLst>
          </p:cNvPr>
          <p:cNvPicPr>
            <a:picLocks noChangeAspect="1"/>
          </p:cNvPicPr>
          <p:nvPr/>
        </p:nvPicPr>
        <p:blipFill>
          <a:blip r:embed="rId2"/>
          <a:stretch>
            <a:fillRect/>
          </a:stretch>
        </p:blipFill>
        <p:spPr>
          <a:xfrm>
            <a:off x="449832" y="853577"/>
            <a:ext cx="3696216" cy="3389239"/>
          </a:xfrm>
          <a:prstGeom prst="rect">
            <a:avLst/>
          </a:prstGeom>
        </p:spPr>
      </p:pic>
      <p:pic>
        <p:nvPicPr>
          <p:cNvPr id="6" name="Picture 5">
            <a:extLst>
              <a:ext uri="{FF2B5EF4-FFF2-40B4-BE49-F238E27FC236}">
                <a16:creationId xmlns:a16="http://schemas.microsoft.com/office/drawing/2014/main" id="{E5B56806-7126-0256-7050-E44A704CED9A}"/>
              </a:ext>
            </a:extLst>
          </p:cNvPr>
          <p:cNvPicPr>
            <a:picLocks noChangeAspect="1"/>
          </p:cNvPicPr>
          <p:nvPr/>
        </p:nvPicPr>
        <p:blipFill>
          <a:blip r:embed="rId3"/>
          <a:stretch>
            <a:fillRect/>
          </a:stretch>
        </p:blipFill>
        <p:spPr>
          <a:xfrm>
            <a:off x="4572000" y="1247924"/>
            <a:ext cx="4122168" cy="2262942"/>
          </a:xfrm>
          <a:prstGeom prst="rect">
            <a:avLst/>
          </a:prstGeom>
        </p:spPr>
      </p:pic>
      <p:sp>
        <p:nvSpPr>
          <p:cNvPr id="7" name="TextBox 6">
            <a:extLst>
              <a:ext uri="{FF2B5EF4-FFF2-40B4-BE49-F238E27FC236}">
                <a16:creationId xmlns:a16="http://schemas.microsoft.com/office/drawing/2014/main" id="{C7F28560-22FB-EEF1-3D0C-CDCC3792CFC8}"/>
              </a:ext>
            </a:extLst>
          </p:cNvPr>
          <p:cNvSpPr txBox="1"/>
          <p:nvPr/>
        </p:nvSpPr>
        <p:spPr>
          <a:xfrm>
            <a:off x="278892" y="4722590"/>
            <a:ext cx="858621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These two tables represent the top 5 most and least frequent flight routes.</a:t>
            </a:r>
          </a:p>
          <a:p>
            <a:pPr marL="285750" indent="-285750">
              <a:buFont typeface="Arial" panose="020B0604020202020204" pitchFamily="34" charset="0"/>
              <a:buChar char="•"/>
            </a:pPr>
            <a:r>
              <a:rPr lang="en-IN" dirty="0"/>
              <a:t>Delhi to Mumbai and vice versa are the top most frequent routes.</a:t>
            </a:r>
          </a:p>
          <a:p>
            <a:pPr marL="285750" indent="-285750">
              <a:buFont typeface="Arial" panose="020B0604020202020204" pitchFamily="34" charset="0"/>
              <a:buChar char="•"/>
            </a:pPr>
            <a:r>
              <a:rPr lang="en-IN" dirty="0"/>
              <a:t>Chennai to Hyderabad and vice versa are the least frequent routes.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2403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B8E68-489E-7F3B-4E63-7C94A52644B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57A94-BEB7-AD6F-C8E2-CFF8E27257EE}"/>
              </a:ext>
            </a:extLst>
          </p:cNvPr>
          <p:cNvSpPr>
            <a:spLocks noGrp="1"/>
          </p:cNvSpPr>
          <p:nvPr>
            <p:ph idx="1"/>
          </p:nvPr>
        </p:nvSpPr>
        <p:spPr>
          <a:xfrm>
            <a:off x="278892" y="178308"/>
            <a:ext cx="8586216" cy="6501384"/>
          </a:xfrm>
        </p:spPr>
        <p:txBody>
          <a:bodyPr>
            <a:normAutofit/>
          </a:bodyPr>
          <a:lstStyle/>
          <a:p>
            <a:pPr marL="0" indent="0">
              <a:buNone/>
            </a:pPr>
            <a:r>
              <a:rPr lang="en-IN" sz="1600" dirty="0"/>
              <a:t>Q8</a:t>
            </a:r>
            <a:r>
              <a:rPr lang="en-US" sz="1600" dirty="0"/>
              <a:t>- </a:t>
            </a:r>
            <a:r>
              <a:rPr lang="en-US" dirty="0"/>
              <a:t>Which source cities have the most departures?</a:t>
            </a:r>
          </a:p>
          <a:p>
            <a:pPr marL="0" indent="0">
              <a:buNone/>
            </a:pPr>
            <a:endParaRPr lang="en-US" sz="1600" dirty="0"/>
          </a:p>
          <a:p>
            <a:pPr marL="0" indent="0">
              <a:buNone/>
            </a:pPr>
            <a:endParaRPr lang="en-US" sz="1600" dirty="0"/>
          </a:p>
        </p:txBody>
      </p:sp>
      <p:pic>
        <p:nvPicPr>
          <p:cNvPr id="4" name="Picture 3">
            <a:extLst>
              <a:ext uri="{FF2B5EF4-FFF2-40B4-BE49-F238E27FC236}">
                <a16:creationId xmlns:a16="http://schemas.microsoft.com/office/drawing/2014/main" id="{E4D8AB50-2583-5427-0315-2AB8145CFB42}"/>
              </a:ext>
            </a:extLst>
          </p:cNvPr>
          <p:cNvPicPr>
            <a:picLocks noChangeAspect="1"/>
          </p:cNvPicPr>
          <p:nvPr/>
        </p:nvPicPr>
        <p:blipFill>
          <a:blip r:embed="rId2"/>
          <a:stretch>
            <a:fillRect/>
          </a:stretch>
        </p:blipFill>
        <p:spPr>
          <a:xfrm>
            <a:off x="741367" y="887863"/>
            <a:ext cx="3431465" cy="2676149"/>
          </a:xfrm>
          <a:prstGeom prst="rect">
            <a:avLst/>
          </a:prstGeom>
        </p:spPr>
      </p:pic>
      <p:pic>
        <p:nvPicPr>
          <p:cNvPr id="9" name="Picture 8">
            <a:extLst>
              <a:ext uri="{FF2B5EF4-FFF2-40B4-BE49-F238E27FC236}">
                <a16:creationId xmlns:a16="http://schemas.microsoft.com/office/drawing/2014/main" id="{E1D41FD3-62D7-97D5-B6B2-9C5CA2F3EDC7}"/>
              </a:ext>
            </a:extLst>
          </p:cNvPr>
          <p:cNvPicPr>
            <a:picLocks noChangeAspect="1"/>
          </p:cNvPicPr>
          <p:nvPr/>
        </p:nvPicPr>
        <p:blipFill>
          <a:blip r:embed="rId3"/>
          <a:stretch>
            <a:fillRect/>
          </a:stretch>
        </p:blipFill>
        <p:spPr>
          <a:xfrm>
            <a:off x="4971167" y="887864"/>
            <a:ext cx="3431465" cy="2676148"/>
          </a:xfrm>
          <a:prstGeom prst="rect">
            <a:avLst/>
          </a:prstGeom>
        </p:spPr>
      </p:pic>
      <p:sp>
        <p:nvSpPr>
          <p:cNvPr id="10" name="TextBox 9">
            <a:extLst>
              <a:ext uri="{FF2B5EF4-FFF2-40B4-BE49-F238E27FC236}">
                <a16:creationId xmlns:a16="http://schemas.microsoft.com/office/drawing/2014/main" id="{AA53E60E-406E-93B6-9C23-56D180AC28BE}"/>
              </a:ext>
            </a:extLst>
          </p:cNvPr>
          <p:cNvSpPr txBox="1"/>
          <p:nvPr/>
        </p:nvSpPr>
        <p:spPr>
          <a:xfrm>
            <a:off x="1152144" y="4521687"/>
            <a:ext cx="6839712" cy="1200329"/>
          </a:xfrm>
          <a:prstGeom prst="rect">
            <a:avLst/>
          </a:prstGeom>
          <a:noFill/>
        </p:spPr>
        <p:txBody>
          <a:bodyPr wrap="square" rtlCol="0">
            <a:spAutoFit/>
          </a:bodyPr>
          <a:lstStyle/>
          <a:p>
            <a:pPr marL="285750" indent="-285750">
              <a:buFont typeface="Arial" panose="020B0604020202020204" pitchFamily="34" charset="0"/>
              <a:buChar char="•"/>
            </a:pPr>
            <a:r>
              <a:rPr lang="en-IN" dirty="0"/>
              <a:t>Delhi is the busiest source or departure city </a:t>
            </a:r>
          </a:p>
          <a:p>
            <a:pPr marL="285750" indent="-285750">
              <a:buFont typeface="Arial" panose="020B0604020202020204" pitchFamily="34" charset="0"/>
              <a:buChar char="•"/>
            </a:pPr>
            <a:r>
              <a:rPr lang="en-IN" dirty="0"/>
              <a:t>Mumbai being the busiest arrival or destination city</a:t>
            </a:r>
          </a:p>
          <a:p>
            <a:pPr marL="285750" indent="-285750">
              <a:buFont typeface="Arial" panose="020B0604020202020204" pitchFamily="34" charset="0"/>
              <a:buChar char="•"/>
            </a:pPr>
            <a:r>
              <a:rPr lang="en-IN" dirty="0"/>
              <a:t>Overall Mumbai is busier in the total arrival and departure combined</a:t>
            </a:r>
          </a:p>
        </p:txBody>
      </p:sp>
    </p:spTree>
    <p:extLst>
      <p:ext uri="{BB962C8B-B14F-4D97-AF65-F5344CB8AC3E}">
        <p14:creationId xmlns:p14="http://schemas.microsoft.com/office/powerpoint/2010/main" val="894943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6841C-07B4-A943-D2FA-3C270ABD5B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07752-9C61-9506-FDE0-718E28706070}"/>
              </a:ext>
            </a:extLst>
          </p:cNvPr>
          <p:cNvSpPr>
            <a:spLocks noGrp="1"/>
          </p:cNvSpPr>
          <p:nvPr>
            <p:ph idx="1"/>
          </p:nvPr>
        </p:nvSpPr>
        <p:spPr>
          <a:xfrm>
            <a:off x="278892" y="178308"/>
            <a:ext cx="8586216" cy="6501384"/>
          </a:xfrm>
        </p:spPr>
        <p:txBody>
          <a:bodyPr>
            <a:normAutofit/>
          </a:bodyPr>
          <a:lstStyle/>
          <a:p>
            <a:pPr marL="0" indent="0">
              <a:buNone/>
            </a:pPr>
            <a:r>
              <a:rPr lang="en-IN" sz="1600" dirty="0"/>
              <a:t>Q9</a:t>
            </a:r>
            <a:r>
              <a:rPr lang="en-US" sz="1600" dirty="0"/>
              <a:t>- </a:t>
            </a:r>
            <a:r>
              <a:rPr lang="en-US" dirty="0"/>
              <a:t>Do last-minute bookings (low days left) cost more than early bookings?</a:t>
            </a:r>
          </a:p>
          <a:p>
            <a:pPr marL="0" indent="0">
              <a:buNone/>
            </a:pPr>
            <a:endParaRPr lang="en-US" sz="1600" dirty="0"/>
          </a:p>
          <a:p>
            <a:pPr marL="0" indent="0">
              <a:buNone/>
            </a:pPr>
            <a:endParaRPr lang="en-US" sz="1600" dirty="0"/>
          </a:p>
        </p:txBody>
      </p:sp>
      <p:pic>
        <p:nvPicPr>
          <p:cNvPr id="4" name="Picture 3">
            <a:extLst>
              <a:ext uri="{FF2B5EF4-FFF2-40B4-BE49-F238E27FC236}">
                <a16:creationId xmlns:a16="http://schemas.microsoft.com/office/drawing/2014/main" id="{804889BC-6502-FA5A-0C25-378DAA35B67A}"/>
              </a:ext>
            </a:extLst>
          </p:cNvPr>
          <p:cNvPicPr>
            <a:picLocks noChangeAspect="1"/>
          </p:cNvPicPr>
          <p:nvPr/>
        </p:nvPicPr>
        <p:blipFill>
          <a:blip r:embed="rId2"/>
          <a:stretch>
            <a:fillRect/>
          </a:stretch>
        </p:blipFill>
        <p:spPr>
          <a:xfrm>
            <a:off x="278892" y="678023"/>
            <a:ext cx="8586216" cy="3948841"/>
          </a:xfrm>
          <a:prstGeom prst="rect">
            <a:avLst/>
          </a:prstGeom>
        </p:spPr>
      </p:pic>
      <p:sp>
        <p:nvSpPr>
          <p:cNvPr id="5" name="TextBox 4">
            <a:extLst>
              <a:ext uri="{FF2B5EF4-FFF2-40B4-BE49-F238E27FC236}">
                <a16:creationId xmlns:a16="http://schemas.microsoft.com/office/drawing/2014/main" id="{CDD2E2F5-7F85-0891-99B5-DF3538D22A9B}"/>
              </a:ext>
            </a:extLst>
          </p:cNvPr>
          <p:cNvSpPr txBox="1"/>
          <p:nvPr/>
        </p:nvSpPr>
        <p:spPr>
          <a:xfrm>
            <a:off x="624965" y="4594084"/>
            <a:ext cx="7296725" cy="1600438"/>
          </a:xfrm>
          <a:prstGeom prst="rect">
            <a:avLst/>
          </a:prstGeom>
          <a:noFill/>
        </p:spPr>
        <p:txBody>
          <a:bodyPr wrap="square" rtlCol="0">
            <a:spAutoFit/>
          </a:bodyPr>
          <a:lstStyle/>
          <a:p>
            <a:pPr marL="285750" indent="-285750">
              <a:buFont typeface="Arial" panose="020B0604020202020204" pitchFamily="34" charset="0"/>
              <a:buChar char="•"/>
            </a:pPr>
            <a:r>
              <a:rPr lang="en-IN" sz="1400" dirty="0"/>
              <a:t>From the line graph we can see a downward trend in the lines representing the price.</a:t>
            </a:r>
          </a:p>
          <a:p>
            <a:pPr marL="285750" indent="-285750">
              <a:buFont typeface="Arial" panose="020B0604020202020204" pitchFamily="34" charset="0"/>
              <a:buChar char="•"/>
            </a:pPr>
            <a:r>
              <a:rPr lang="en-IN" sz="1400" dirty="0"/>
              <a:t>This means the price tend to be higher or costlier when the days are less to the departure day and much more cheaper for early bookings.</a:t>
            </a:r>
          </a:p>
          <a:p>
            <a:pPr marL="285750" indent="-285750">
              <a:buFont typeface="Arial" panose="020B0604020202020204" pitchFamily="34" charset="0"/>
              <a:buChar char="•"/>
            </a:pPr>
            <a:r>
              <a:rPr lang="en-IN" sz="1400" dirty="0"/>
              <a:t>We can also see the lines are not a smooth curve and have fluctuations in between, this is because of various reason like holidays, weekends, or seasonal months etc which can directly affect the price due to demand </a:t>
            </a:r>
          </a:p>
        </p:txBody>
      </p:sp>
    </p:spTree>
    <p:extLst>
      <p:ext uri="{BB962C8B-B14F-4D97-AF65-F5344CB8AC3E}">
        <p14:creationId xmlns:p14="http://schemas.microsoft.com/office/powerpoint/2010/main" val="3073875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74F92-84F9-E66C-747B-719053DC0F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15FD9E-5176-BAB5-C8DF-6C1B4F02D329}"/>
              </a:ext>
            </a:extLst>
          </p:cNvPr>
          <p:cNvSpPr>
            <a:spLocks noGrp="1"/>
          </p:cNvSpPr>
          <p:nvPr>
            <p:ph idx="1"/>
          </p:nvPr>
        </p:nvSpPr>
        <p:spPr>
          <a:xfrm>
            <a:off x="278892" y="178308"/>
            <a:ext cx="8586216" cy="6501384"/>
          </a:xfrm>
        </p:spPr>
        <p:txBody>
          <a:bodyPr>
            <a:normAutofit/>
          </a:bodyPr>
          <a:lstStyle/>
          <a:p>
            <a:pPr marL="0" indent="0">
              <a:buNone/>
            </a:pPr>
            <a:r>
              <a:rPr lang="en-IN" sz="1600" dirty="0"/>
              <a:t>Q10</a:t>
            </a:r>
            <a:r>
              <a:rPr lang="en-US" sz="1600" dirty="0"/>
              <a:t>- </a:t>
            </a:r>
            <a:r>
              <a:rPr lang="en-US" dirty="0"/>
              <a:t>Do certain airlines dominate specific routes or regions?</a:t>
            </a:r>
          </a:p>
          <a:p>
            <a:pPr marL="0" indent="0">
              <a:buNone/>
            </a:pPr>
            <a:endParaRPr lang="en-US" dirty="0"/>
          </a:p>
          <a:p>
            <a:pPr marL="0" indent="0">
              <a:buNone/>
            </a:pPr>
            <a:endParaRPr lang="en-US" sz="1600" dirty="0"/>
          </a:p>
          <a:p>
            <a:pPr marL="0" indent="0">
              <a:buNone/>
            </a:pPr>
            <a:endParaRPr lang="en-US" sz="1600" dirty="0"/>
          </a:p>
        </p:txBody>
      </p:sp>
      <p:sp>
        <p:nvSpPr>
          <p:cNvPr id="13" name="TextBox 12">
            <a:extLst>
              <a:ext uri="{FF2B5EF4-FFF2-40B4-BE49-F238E27FC236}">
                <a16:creationId xmlns:a16="http://schemas.microsoft.com/office/drawing/2014/main" id="{D2518211-1FB6-BB3F-DEC2-DC269453D600}"/>
              </a:ext>
            </a:extLst>
          </p:cNvPr>
          <p:cNvSpPr txBox="1"/>
          <p:nvPr/>
        </p:nvSpPr>
        <p:spPr>
          <a:xfrm>
            <a:off x="4795519" y="4024024"/>
            <a:ext cx="3754629" cy="1077218"/>
          </a:xfrm>
          <a:prstGeom prst="rect">
            <a:avLst/>
          </a:prstGeom>
          <a:noFill/>
        </p:spPr>
        <p:txBody>
          <a:bodyPr wrap="square" rtlCol="0">
            <a:spAutoFit/>
          </a:bodyPr>
          <a:lstStyle/>
          <a:p>
            <a:pPr marL="285750" indent="-285750">
              <a:buFont typeface="Arial" panose="020B0604020202020204" pitchFamily="34" charset="0"/>
              <a:buChar char="•"/>
            </a:pPr>
            <a:r>
              <a:rPr lang="en-IN" sz="1600" b="1" dirty="0"/>
              <a:t>In this we can see Vistara being dominant in all these three route pairs and Air India being the second </a:t>
            </a:r>
          </a:p>
        </p:txBody>
      </p:sp>
      <p:pic>
        <p:nvPicPr>
          <p:cNvPr id="4" name="Picture 3">
            <a:extLst>
              <a:ext uri="{FF2B5EF4-FFF2-40B4-BE49-F238E27FC236}">
                <a16:creationId xmlns:a16="http://schemas.microsoft.com/office/drawing/2014/main" id="{A81D22D4-4CCC-2E45-41DE-0E3F2215FEC8}"/>
              </a:ext>
            </a:extLst>
          </p:cNvPr>
          <p:cNvPicPr>
            <a:picLocks noChangeAspect="1"/>
          </p:cNvPicPr>
          <p:nvPr/>
        </p:nvPicPr>
        <p:blipFill>
          <a:blip r:embed="rId2"/>
          <a:stretch>
            <a:fillRect/>
          </a:stretch>
        </p:blipFill>
        <p:spPr>
          <a:xfrm>
            <a:off x="278893" y="909477"/>
            <a:ext cx="4201667" cy="2295845"/>
          </a:xfrm>
          <a:prstGeom prst="rect">
            <a:avLst/>
          </a:prstGeom>
        </p:spPr>
      </p:pic>
      <p:pic>
        <p:nvPicPr>
          <p:cNvPr id="6" name="Picture 5">
            <a:extLst>
              <a:ext uri="{FF2B5EF4-FFF2-40B4-BE49-F238E27FC236}">
                <a16:creationId xmlns:a16="http://schemas.microsoft.com/office/drawing/2014/main" id="{C826B844-6C0B-29A3-F794-48C17E2CEF5C}"/>
              </a:ext>
            </a:extLst>
          </p:cNvPr>
          <p:cNvPicPr>
            <a:picLocks noChangeAspect="1"/>
          </p:cNvPicPr>
          <p:nvPr/>
        </p:nvPicPr>
        <p:blipFill>
          <a:blip r:embed="rId3"/>
          <a:stretch>
            <a:fillRect/>
          </a:stretch>
        </p:blipFill>
        <p:spPr>
          <a:xfrm>
            <a:off x="271579" y="3429000"/>
            <a:ext cx="4208981" cy="2267266"/>
          </a:xfrm>
          <a:prstGeom prst="rect">
            <a:avLst/>
          </a:prstGeom>
        </p:spPr>
      </p:pic>
      <p:pic>
        <p:nvPicPr>
          <p:cNvPr id="8" name="Picture 7">
            <a:extLst>
              <a:ext uri="{FF2B5EF4-FFF2-40B4-BE49-F238E27FC236}">
                <a16:creationId xmlns:a16="http://schemas.microsoft.com/office/drawing/2014/main" id="{8914F94E-A236-083E-1BD9-2F5C43487CC2}"/>
              </a:ext>
            </a:extLst>
          </p:cNvPr>
          <p:cNvPicPr>
            <a:picLocks noChangeAspect="1"/>
          </p:cNvPicPr>
          <p:nvPr/>
        </p:nvPicPr>
        <p:blipFill>
          <a:blip r:embed="rId4"/>
          <a:stretch>
            <a:fillRect/>
          </a:stretch>
        </p:blipFill>
        <p:spPr>
          <a:xfrm>
            <a:off x="4579314" y="909477"/>
            <a:ext cx="4293107" cy="2295845"/>
          </a:xfrm>
          <a:prstGeom prst="rect">
            <a:avLst/>
          </a:prstGeom>
        </p:spPr>
      </p:pic>
    </p:spTree>
    <p:extLst>
      <p:ext uri="{BB962C8B-B14F-4D97-AF65-F5344CB8AC3E}">
        <p14:creationId xmlns:p14="http://schemas.microsoft.com/office/powerpoint/2010/main" val="2972285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Sample Insights &amp; Takeaways</a:t>
            </a:r>
          </a:p>
        </p:txBody>
      </p:sp>
      <p:sp>
        <p:nvSpPr>
          <p:cNvPr id="3" name="Content Placeholder 2"/>
          <p:cNvSpPr>
            <a:spLocks noGrp="1"/>
          </p:cNvSpPr>
          <p:nvPr>
            <p:ph idx="1"/>
          </p:nvPr>
        </p:nvSpPr>
        <p:spPr/>
        <p:txBody>
          <a:bodyPr/>
          <a:lstStyle/>
          <a:p>
            <a:r>
              <a:rPr lang="en-IN" dirty="0"/>
              <a:t>Vistara being one of the overall better airline with various networking and faster flight routes offering both classes.</a:t>
            </a:r>
          </a:p>
          <a:p>
            <a:r>
              <a:rPr lang="en-IN" dirty="0"/>
              <a:t>Morning being the most busiest</a:t>
            </a:r>
          </a:p>
          <a:p>
            <a:r>
              <a:rPr lang="en-IN" dirty="0"/>
              <a:t>Late nights being less busier</a:t>
            </a:r>
          </a:p>
          <a:p>
            <a:r>
              <a:rPr lang="en-IN" dirty="0"/>
              <a:t>Delhi an Mumbai being most busiest cities</a:t>
            </a:r>
          </a:p>
          <a:p>
            <a:r>
              <a:rPr lang="en-IN" dirty="0"/>
              <a:t>SpiceJet being the outlier or under performer.</a:t>
            </a:r>
          </a:p>
          <a:p>
            <a:r>
              <a:rPr dirty="0"/>
              <a:t>Non-stop flights cost less than connecting</a:t>
            </a:r>
            <a:r>
              <a:rPr lang="en-IN" dirty="0"/>
              <a:t> Flights</a:t>
            </a:r>
            <a:endParaRPr dirty="0"/>
          </a:p>
          <a:p>
            <a:r>
              <a:rPr dirty="0"/>
              <a:t>Last-minute bookings tend to be expensive</a:t>
            </a:r>
          </a:p>
          <a:p>
            <a:r>
              <a:rPr lang="en-IN" dirty="0"/>
              <a:t>Vistara dominates the routes </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Key Business Questions</a:t>
            </a:r>
          </a:p>
        </p:txBody>
      </p:sp>
      <p:sp>
        <p:nvSpPr>
          <p:cNvPr id="3" name="Content Placeholder 2"/>
          <p:cNvSpPr>
            <a:spLocks noGrp="1"/>
          </p:cNvSpPr>
          <p:nvPr>
            <p:ph idx="1"/>
          </p:nvPr>
        </p:nvSpPr>
        <p:spPr/>
        <p:txBody>
          <a:bodyPr>
            <a:normAutofit lnSpcReduction="10000"/>
          </a:bodyPr>
          <a:lstStyle/>
          <a:p>
            <a:r>
              <a:rPr sz="2000" dirty="0"/>
              <a:t>1. Airline with highest average flight duration</a:t>
            </a:r>
          </a:p>
          <a:p>
            <a:r>
              <a:rPr sz="2000" dirty="0"/>
              <a:t>2. Longest source–destination average durations</a:t>
            </a:r>
          </a:p>
          <a:p>
            <a:r>
              <a:rPr sz="2000" dirty="0"/>
              <a:t>3. Flights per airline and class (Business/Economy)</a:t>
            </a:r>
          </a:p>
          <a:p>
            <a:r>
              <a:rPr sz="2000" dirty="0"/>
              <a:t>4. Departure time of day with longest durations</a:t>
            </a:r>
          </a:p>
          <a:p>
            <a:r>
              <a:rPr sz="2000" dirty="0"/>
              <a:t>5. Airlines with fewest unique routes</a:t>
            </a:r>
          </a:p>
          <a:p>
            <a:r>
              <a:rPr sz="2000" dirty="0"/>
              <a:t>6. Non-stop vs connecting flight costs</a:t>
            </a:r>
          </a:p>
          <a:p>
            <a:r>
              <a:rPr sz="2000" dirty="0"/>
              <a:t>7. Top 5 most frequent flight routes</a:t>
            </a:r>
          </a:p>
          <a:p>
            <a:r>
              <a:rPr sz="2000" dirty="0"/>
              <a:t>8. Cities with most departures</a:t>
            </a:r>
          </a:p>
          <a:p>
            <a:r>
              <a:rPr sz="2000" dirty="0"/>
              <a:t>9. Do last-minute bookings cost more?</a:t>
            </a:r>
          </a:p>
          <a:p>
            <a:r>
              <a:rPr sz="2000" dirty="0"/>
              <a:t>10. Airline dominance on certain routes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D872D-15D2-8D8E-9EEB-75331805C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577D43-8529-AFB7-3F89-32D1304B2CCD}"/>
              </a:ext>
            </a:extLst>
          </p:cNvPr>
          <p:cNvSpPr>
            <a:spLocks noGrp="1"/>
          </p:cNvSpPr>
          <p:nvPr>
            <p:ph type="title"/>
          </p:nvPr>
        </p:nvSpPr>
        <p:spPr/>
        <p:txBody>
          <a:bodyPr/>
          <a:lstStyle/>
          <a:p>
            <a:r>
              <a:rPr dirty="0"/>
              <a:t>Dataset</a:t>
            </a:r>
          </a:p>
        </p:txBody>
      </p:sp>
      <p:sp>
        <p:nvSpPr>
          <p:cNvPr id="3" name="Content Placeholder 2">
            <a:extLst>
              <a:ext uri="{FF2B5EF4-FFF2-40B4-BE49-F238E27FC236}">
                <a16:creationId xmlns:a16="http://schemas.microsoft.com/office/drawing/2014/main" id="{7C9D20FF-B39C-6AB7-2D8D-E58C08DE7F8A}"/>
              </a:ext>
            </a:extLst>
          </p:cNvPr>
          <p:cNvSpPr>
            <a:spLocks noGrp="1"/>
          </p:cNvSpPr>
          <p:nvPr>
            <p:ph idx="1"/>
          </p:nvPr>
        </p:nvSpPr>
        <p:spPr/>
        <p:txBody>
          <a:bodyPr>
            <a:normAutofit/>
          </a:bodyPr>
          <a:lstStyle/>
          <a:p>
            <a:r>
              <a:rPr lang="en-IN" sz="2400" dirty="0"/>
              <a:t>Consists of 11 Columns with data and 1 Index column.</a:t>
            </a:r>
          </a:p>
          <a:p>
            <a:r>
              <a:rPr lang="en-IN" sz="2400" dirty="0"/>
              <a:t>Has 0 Null or </a:t>
            </a:r>
            <a:r>
              <a:rPr lang="en-IN" sz="2400" dirty="0" err="1"/>
              <a:t>NaN</a:t>
            </a:r>
            <a:r>
              <a:rPr lang="en-IN" sz="2400" dirty="0"/>
              <a:t> values.</a:t>
            </a:r>
          </a:p>
          <a:p>
            <a:r>
              <a:rPr lang="en-IN" sz="2400" dirty="0"/>
              <a:t>SpiceJet, Air Asia, Vistara, GO_FIRST, Indigo, Air India.</a:t>
            </a:r>
          </a:p>
          <a:p>
            <a:r>
              <a:rPr lang="en-IN" sz="2400" dirty="0"/>
              <a:t>Columns – index, airline, flight, source city, departure time, stops, arrival time, destination city, class, duration, days left, price</a:t>
            </a:r>
          </a:p>
          <a:p>
            <a:r>
              <a:rPr lang="en-IN" sz="2400" dirty="0"/>
              <a:t>An already pre-processed and cleaned dataset.</a:t>
            </a:r>
          </a:p>
          <a:p>
            <a:endParaRPr sz="2400" dirty="0"/>
          </a:p>
        </p:txBody>
      </p:sp>
    </p:spTree>
    <p:extLst>
      <p:ext uri="{BB962C8B-B14F-4D97-AF65-F5344CB8AC3E}">
        <p14:creationId xmlns:p14="http://schemas.microsoft.com/office/powerpoint/2010/main" val="375787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D51669-2B0A-299F-80E0-408F00618EB4}"/>
              </a:ext>
            </a:extLst>
          </p:cNvPr>
          <p:cNvSpPr>
            <a:spLocks noGrp="1"/>
          </p:cNvSpPr>
          <p:nvPr>
            <p:ph idx="1"/>
          </p:nvPr>
        </p:nvSpPr>
        <p:spPr>
          <a:xfrm>
            <a:off x="278892" y="178308"/>
            <a:ext cx="8586216" cy="6501384"/>
          </a:xfrm>
        </p:spPr>
        <p:txBody>
          <a:bodyPr>
            <a:normAutofit/>
          </a:bodyPr>
          <a:lstStyle/>
          <a:p>
            <a:pPr marL="0" indent="0">
              <a:buNone/>
            </a:pPr>
            <a:r>
              <a:rPr lang="en-IN" sz="1600" dirty="0"/>
              <a:t>Q1</a:t>
            </a:r>
            <a:r>
              <a:rPr lang="en-US" sz="1600" dirty="0"/>
              <a:t>- Which airline has the highest average flight duration?</a:t>
            </a:r>
          </a:p>
          <a:p>
            <a:pPr marL="0" indent="0">
              <a:buNone/>
            </a:pPr>
            <a:endParaRPr lang="en-US" sz="1600" dirty="0"/>
          </a:p>
        </p:txBody>
      </p:sp>
      <p:pic>
        <p:nvPicPr>
          <p:cNvPr id="9" name="Picture 8">
            <a:extLst>
              <a:ext uri="{FF2B5EF4-FFF2-40B4-BE49-F238E27FC236}">
                <a16:creationId xmlns:a16="http://schemas.microsoft.com/office/drawing/2014/main" id="{75F3DF46-1F5B-A461-3B88-F01DB674CD08}"/>
              </a:ext>
            </a:extLst>
          </p:cNvPr>
          <p:cNvPicPr>
            <a:picLocks noChangeAspect="1"/>
          </p:cNvPicPr>
          <p:nvPr/>
        </p:nvPicPr>
        <p:blipFill>
          <a:blip r:embed="rId2"/>
          <a:stretch>
            <a:fillRect/>
          </a:stretch>
        </p:blipFill>
        <p:spPr>
          <a:xfrm>
            <a:off x="436617" y="3340622"/>
            <a:ext cx="4126476" cy="3145535"/>
          </a:xfrm>
          <a:prstGeom prst="rect">
            <a:avLst/>
          </a:prstGeom>
        </p:spPr>
      </p:pic>
      <p:pic>
        <p:nvPicPr>
          <p:cNvPr id="11" name="Picture 10">
            <a:extLst>
              <a:ext uri="{FF2B5EF4-FFF2-40B4-BE49-F238E27FC236}">
                <a16:creationId xmlns:a16="http://schemas.microsoft.com/office/drawing/2014/main" id="{71BA1620-033C-5D5D-1BD6-F9E6DC571E51}"/>
              </a:ext>
            </a:extLst>
          </p:cNvPr>
          <p:cNvPicPr>
            <a:picLocks noChangeAspect="1"/>
          </p:cNvPicPr>
          <p:nvPr/>
        </p:nvPicPr>
        <p:blipFill>
          <a:blip r:embed="rId3"/>
          <a:stretch>
            <a:fillRect/>
          </a:stretch>
        </p:blipFill>
        <p:spPr>
          <a:xfrm>
            <a:off x="4615668" y="679717"/>
            <a:ext cx="4249440" cy="2538972"/>
          </a:xfrm>
          <a:prstGeom prst="rect">
            <a:avLst/>
          </a:prstGeom>
        </p:spPr>
      </p:pic>
      <p:sp>
        <p:nvSpPr>
          <p:cNvPr id="13" name="TextBox 12">
            <a:extLst>
              <a:ext uri="{FF2B5EF4-FFF2-40B4-BE49-F238E27FC236}">
                <a16:creationId xmlns:a16="http://schemas.microsoft.com/office/drawing/2014/main" id="{BF0043A8-75F6-4EA9-4611-BE89E0D64962}"/>
              </a:ext>
            </a:extLst>
          </p:cNvPr>
          <p:cNvSpPr txBox="1"/>
          <p:nvPr/>
        </p:nvSpPr>
        <p:spPr>
          <a:xfrm>
            <a:off x="4863073" y="3790004"/>
            <a:ext cx="3754629"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Berlin Sans FB" panose="020E0602020502020306" pitchFamily="34" charset="0"/>
              </a:rPr>
              <a:t>Air India has higher average flight duration with less operations than Vistara, which means Air India operates more longer flights. </a:t>
            </a:r>
          </a:p>
          <a:p>
            <a:pPr marL="285750" indent="-285750">
              <a:buFont typeface="Arial" panose="020B0604020202020204" pitchFamily="34" charset="0"/>
              <a:buChar char="•"/>
            </a:pPr>
            <a:r>
              <a:rPr lang="en-IN" sz="2000" dirty="0">
                <a:latin typeface="Berlin Sans FB" panose="020E0602020502020306" pitchFamily="34" charset="0"/>
              </a:rPr>
              <a:t>Vistara has the highest total operational duration.</a:t>
            </a:r>
          </a:p>
        </p:txBody>
      </p:sp>
      <p:pic>
        <p:nvPicPr>
          <p:cNvPr id="15" name="Picture 14">
            <a:extLst>
              <a:ext uri="{FF2B5EF4-FFF2-40B4-BE49-F238E27FC236}">
                <a16:creationId xmlns:a16="http://schemas.microsoft.com/office/drawing/2014/main" id="{31DE2122-627F-87D0-562F-4D487B69B56E}"/>
              </a:ext>
            </a:extLst>
          </p:cNvPr>
          <p:cNvPicPr>
            <a:picLocks noChangeAspect="1"/>
          </p:cNvPicPr>
          <p:nvPr/>
        </p:nvPicPr>
        <p:blipFill>
          <a:blip r:embed="rId4"/>
          <a:stretch>
            <a:fillRect/>
          </a:stretch>
        </p:blipFill>
        <p:spPr>
          <a:xfrm>
            <a:off x="436617" y="679715"/>
            <a:ext cx="4091716" cy="2538973"/>
          </a:xfrm>
          <a:prstGeom prst="rect">
            <a:avLst/>
          </a:prstGeom>
        </p:spPr>
      </p:pic>
    </p:spTree>
    <p:extLst>
      <p:ext uri="{BB962C8B-B14F-4D97-AF65-F5344CB8AC3E}">
        <p14:creationId xmlns:p14="http://schemas.microsoft.com/office/powerpoint/2010/main" val="1529839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5B990-8144-2A7F-47EC-7A3C188B27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39927-BEC7-8B3A-9F4F-1E1AFA58A77D}"/>
              </a:ext>
            </a:extLst>
          </p:cNvPr>
          <p:cNvSpPr>
            <a:spLocks noGrp="1"/>
          </p:cNvSpPr>
          <p:nvPr>
            <p:ph idx="1"/>
          </p:nvPr>
        </p:nvSpPr>
        <p:spPr>
          <a:xfrm>
            <a:off x="278892" y="178308"/>
            <a:ext cx="8586216" cy="6501384"/>
          </a:xfrm>
        </p:spPr>
        <p:txBody>
          <a:bodyPr>
            <a:normAutofit/>
          </a:bodyPr>
          <a:lstStyle/>
          <a:p>
            <a:pPr marL="0" indent="0">
              <a:buNone/>
            </a:pPr>
            <a:r>
              <a:rPr lang="en-IN" sz="1600" dirty="0"/>
              <a:t>Q2</a:t>
            </a:r>
            <a:r>
              <a:rPr lang="en-US" sz="1600" dirty="0"/>
              <a:t>- </a:t>
            </a:r>
            <a:r>
              <a:rPr lang="en-US" dirty="0"/>
              <a:t>Which source–destination city pairs have the longest average duration?</a:t>
            </a:r>
          </a:p>
          <a:p>
            <a:pPr marL="0" indent="0">
              <a:buNone/>
            </a:pPr>
            <a:endParaRPr lang="en-US" sz="1600" dirty="0"/>
          </a:p>
        </p:txBody>
      </p:sp>
      <p:pic>
        <p:nvPicPr>
          <p:cNvPr id="8" name="Picture 7">
            <a:extLst>
              <a:ext uri="{FF2B5EF4-FFF2-40B4-BE49-F238E27FC236}">
                <a16:creationId xmlns:a16="http://schemas.microsoft.com/office/drawing/2014/main" id="{6FE76E3C-EA84-4C2E-4DEE-84AC18A76EC7}"/>
              </a:ext>
            </a:extLst>
          </p:cNvPr>
          <p:cNvPicPr>
            <a:picLocks noChangeAspect="1"/>
          </p:cNvPicPr>
          <p:nvPr/>
        </p:nvPicPr>
        <p:blipFill>
          <a:blip r:embed="rId2"/>
          <a:stretch>
            <a:fillRect/>
          </a:stretch>
        </p:blipFill>
        <p:spPr>
          <a:xfrm>
            <a:off x="205747" y="643136"/>
            <a:ext cx="4274813" cy="3233920"/>
          </a:xfrm>
          <a:prstGeom prst="rect">
            <a:avLst/>
          </a:prstGeom>
        </p:spPr>
      </p:pic>
      <p:pic>
        <p:nvPicPr>
          <p:cNvPr id="12" name="Picture 11">
            <a:extLst>
              <a:ext uri="{FF2B5EF4-FFF2-40B4-BE49-F238E27FC236}">
                <a16:creationId xmlns:a16="http://schemas.microsoft.com/office/drawing/2014/main" id="{B2374CE5-7323-22CB-0915-C4C168883D2F}"/>
              </a:ext>
            </a:extLst>
          </p:cNvPr>
          <p:cNvPicPr>
            <a:picLocks noChangeAspect="1"/>
          </p:cNvPicPr>
          <p:nvPr/>
        </p:nvPicPr>
        <p:blipFill>
          <a:blip r:embed="rId3"/>
          <a:stretch>
            <a:fillRect/>
          </a:stretch>
        </p:blipFill>
        <p:spPr>
          <a:xfrm>
            <a:off x="4553705" y="643136"/>
            <a:ext cx="4384547" cy="5958832"/>
          </a:xfrm>
          <a:prstGeom prst="rect">
            <a:avLst/>
          </a:prstGeom>
        </p:spPr>
      </p:pic>
      <p:sp>
        <p:nvSpPr>
          <p:cNvPr id="14" name="TextBox 13">
            <a:extLst>
              <a:ext uri="{FF2B5EF4-FFF2-40B4-BE49-F238E27FC236}">
                <a16:creationId xmlns:a16="http://schemas.microsoft.com/office/drawing/2014/main" id="{E2436CEF-6B37-2C85-EF09-341DD224B520}"/>
              </a:ext>
            </a:extLst>
          </p:cNvPr>
          <p:cNvSpPr txBox="1"/>
          <p:nvPr/>
        </p:nvSpPr>
        <p:spPr>
          <a:xfrm>
            <a:off x="242318" y="4002036"/>
            <a:ext cx="4201669" cy="2677656"/>
          </a:xfrm>
          <a:prstGeom prst="rect">
            <a:avLst/>
          </a:prstGeom>
          <a:noFill/>
        </p:spPr>
        <p:txBody>
          <a:bodyPr wrap="square" rtlCol="0">
            <a:spAutoFit/>
          </a:bodyPr>
          <a:lstStyle/>
          <a:p>
            <a:pPr marL="285750" indent="-285750">
              <a:buFont typeface="Arial" panose="020B0604020202020204" pitchFamily="34" charset="0"/>
              <a:buChar char="•"/>
            </a:pPr>
            <a:r>
              <a:rPr lang="en-IN" sz="1400" b="1" dirty="0"/>
              <a:t>On an average the routes between Kolkata to Chennai and vice versa seems to have a longer duration of flight. Considering the geography this seems valid. But as we look closer the Bangalore to Chennai routes are also having an higher average even though they are comparatively closer in distance.</a:t>
            </a:r>
          </a:p>
          <a:p>
            <a:pPr marL="285750" indent="-285750">
              <a:buFont typeface="Arial" panose="020B0604020202020204" pitchFamily="34" charset="0"/>
              <a:buChar char="•"/>
            </a:pPr>
            <a:r>
              <a:rPr lang="en-IN" sz="1400" b="1" dirty="0"/>
              <a:t>With the second heatmap we can find that the factors affecting the average duration are the stops or layovers in between the flights. </a:t>
            </a:r>
          </a:p>
        </p:txBody>
      </p:sp>
    </p:spTree>
    <p:extLst>
      <p:ext uri="{BB962C8B-B14F-4D97-AF65-F5344CB8AC3E}">
        <p14:creationId xmlns:p14="http://schemas.microsoft.com/office/powerpoint/2010/main" val="292242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D4AED-8060-DA0E-0272-26F9AF0E87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63EC0-7BF6-2FB6-A2EF-30CD51FE946C}"/>
              </a:ext>
            </a:extLst>
          </p:cNvPr>
          <p:cNvSpPr>
            <a:spLocks noGrp="1"/>
          </p:cNvSpPr>
          <p:nvPr>
            <p:ph idx="1"/>
          </p:nvPr>
        </p:nvSpPr>
        <p:spPr>
          <a:xfrm>
            <a:off x="278892" y="178308"/>
            <a:ext cx="8586216" cy="6501384"/>
          </a:xfrm>
        </p:spPr>
        <p:txBody>
          <a:bodyPr>
            <a:normAutofit/>
          </a:bodyPr>
          <a:lstStyle/>
          <a:p>
            <a:pPr marL="0" indent="0">
              <a:buNone/>
            </a:pPr>
            <a:r>
              <a:rPr lang="en-IN" sz="1600" dirty="0"/>
              <a:t>Q3 </a:t>
            </a:r>
            <a:r>
              <a:rPr lang="en-US" sz="1600" dirty="0"/>
              <a:t>- </a:t>
            </a:r>
            <a:r>
              <a:rPr lang="en-US" dirty="0"/>
              <a:t>How many flights are recorded per airline and class?</a:t>
            </a:r>
          </a:p>
          <a:p>
            <a:pPr marL="0" indent="0">
              <a:buNone/>
            </a:pPr>
            <a:endParaRPr lang="en-US" sz="1600" dirty="0"/>
          </a:p>
          <a:p>
            <a:pPr marL="0" indent="0">
              <a:buNone/>
            </a:pPr>
            <a:endParaRPr lang="en-US" sz="1600" dirty="0"/>
          </a:p>
        </p:txBody>
      </p:sp>
      <p:pic>
        <p:nvPicPr>
          <p:cNvPr id="4" name="Picture 3">
            <a:extLst>
              <a:ext uri="{FF2B5EF4-FFF2-40B4-BE49-F238E27FC236}">
                <a16:creationId xmlns:a16="http://schemas.microsoft.com/office/drawing/2014/main" id="{76C6719F-8A5D-68F7-AA52-0BC9D6EBC4B7}"/>
              </a:ext>
            </a:extLst>
          </p:cNvPr>
          <p:cNvPicPr>
            <a:picLocks noChangeAspect="1"/>
          </p:cNvPicPr>
          <p:nvPr/>
        </p:nvPicPr>
        <p:blipFill>
          <a:blip r:embed="rId2"/>
          <a:stretch>
            <a:fillRect/>
          </a:stretch>
        </p:blipFill>
        <p:spPr>
          <a:xfrm>
            <a:off x="466518" y="658561"/>
            <a:ext cx="8210964" cy="3995735"/>
          </a:xfrm>
          <a:prstGeom prst="rect">
            <a:avLst/>
          </a:prstGeom>
        </p:spPr>
      </p:pic>
      <p:sp>
        <p:nvSpPr>
          <p:cNvPr id="5" name="TextBox 4">
            <a:extLst>
              <a:ext uri="{FF2B5EF4-FFF2-40B4-BE49-F238E27FC236}">
                <a16:creationId xmlns:a16="http://schemas.microsoft.com/office/drawing/2014/main" id="{55F0293C-E584-C4AF-5039-C0B6684BD348}"/>
              </a:ext>
            </a:extLst>
          </p:cNvPr>
          <p:cNvSpPr txBox="1"/>
          <p:nvPr/>
        </p:nvSpPr>
        <p:spPr>
          <a:xfrm>
            <a:off x="1362456" y="4676757"/>
            <a:ext cx="6419088" cy="2062103"/>
          </a:xfrm>
          <a:prstGeom prst="rect">
            <a:avLst/>
          </a:prstGeom>
          <a:noFill/>
        </p:spPr>
        <p:txBody>
          <a:bodyPr wrap="square" rtlCol="0">
            <a:spAutoFit/>
          </a:bodyPr>
          <a:lstStyle/>
          <a:p>
            <a:pPr marL="285750" indent="-285750">
              <a:buFont typeface="Arial" panose="020B0604020202020204" pitchFamily="34" charset="0"/>
              <a:buChar char="•"/>
            </a:pPr>
            <a:r>
              <a:rPr lang="en-IN" sz="1600" b="1" dirty="0"/>
              <a:t>From this bar graph we can find that Air India and Vistara are the only airlines that provide both passenger classes(Business, Economy).</a:t>
            </a:r>
          </a:p>
          <a:p>
            <a:pPr marL="285750" indent="-285750">
              <a:buFont typeface="Arial" panose="020B0604020202020204" pitchFamily="34" charset="0"/>
              <a:buChar char="•"/>
            </a:pPr>
            <a:r>
              <a:rPr lang="en-IN" sz="1600" b="1" dirty="0"/>
              <a:t>As per the graph Vistara’s Economy flights are involved in more operations, also competing almost equally with its own Business class flights.</a:t>
            </a:r>
          </a:p>
          <a:p>
            <a:pPr marL="285750" indent="-285750">
              <a:buFont typeface="Arial" panose="020B0604020202020204" pitchFamily="34" charset="0"/>
              <a:buChar char="•"/>
            </a:pPr>
            <a:r>
              <a:rPr lang="en-IN" sz="1600" b="1" dirty="0"/>
              <a:t>With Air India coming second and </a:t>
            </a:r>
            <a:r>
              <a:rPr lang="en-IN" sz="1600" b="1" dirty="0" err="1"/>
              <a:t>Spicejet</a:t>
            </a:r>
            <a:r>
              <a:rPr lang="en-IN" sz="1600" b="1" dirty="0"/>
              <a:t> at last in terms of operations. </a:t>
            </a:r>
          </a:p>
        </p:txBody>
      </p:sp>
    </p:spTree>
    <p:extLst>
      <p:ext uri="{BB962C8B-B14F-4D97-AF65-F5344CB8AC3E}">
        <p14:creationId xmlns:p14="http://schemas.microsoft.com/office/powerpoint/2010/main" val="272106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D6BF9-00C7-A68D-CC38-8E92E47CD95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1DD02-DAB3-2E2D-EE6B-F8F9668A5FBD}"/>
              </a:ext>
            </a:extLst>
          </p:cNvPr>
          <p:cNvSpPr>
            <a:spLocks noGrp="1"/>
          </p:cNvSpPr>
          <p:nvPr>
            <p:ph idx="1"/>
          </p:nvPr>
        </p:nvSpPr>
        <p:spPr>
          <a:xfrm>
            <a:off x="278892" y="178308"/>
            <a:ext cx="8586216" cy="6501384"/>
          </a:xfrm>
        </p:spPr>
        <p:txBody>
          <a:bodyPr>
            <a:normAutofit/>
          </a:bodyPr>
          <a:lstStyle/>
          <a:p>
            <a:pPr marL="0" indent="0">
              <a:buNone/>
            </a:pPr>
            <a:r>
              <a:rPr lang="en-IN" sz="1600" dirty="0"/>
              <a:t>Q4</a:t>
            </a:r>
            <a:r>
              <a:rPr lang="en-US" sz="1600" dirty="0"/>
              <a:t>- </a:t>
            </a:r>
            <a:r>
              <a:rPr lang="en-US" dirty="0"/>
              <a:t>Which time of day (Departure Time) has the longest average durations?</a:t>
            </a:r>
          </a:p>
          <a:p>
            <a:pPr marL="0" indent="0">
              <a:buNone/>
            </a:pPr>
            <a:endParaRPr lang="en-US" sz="1600" dirty="0"/>
          </a:p>
          <a:p>
            <a:pPr marL="0" indent="0">
              <a:buNone/>
            </a:pPr>
            <a:endParaRPr lang="en-US" sz="1600" dirty="0"/>
          </a:p>
        </p:txBody>
      </p:sp>
      <p:pic>
        <p:nvPicPr>
          <p:cNvPr id="4" name="Picture 3">
            <a:extLst>
              <a:ext uri="{FF2B5EF4-FFF2-40B4-BE49-F238E27FC236}">
                <a16:creationId xmlns:a16="http://schemas.microsoft.com/office/drawing/2014/main" id="{AAC58A76-2EB2-64E7-DD67-F718DB11A51F}"/>
              </a:ext>
            </a:extLst>
          </p:cNvPr>
          <p:cNvPicPr>
            <a:picLocks noChangeAspect="1"/>
          </p:cNvPicPr>
          <p:nvPr/>
        </p:nvPicPr>
        <p:blipFill>
          <a:blip r:embed="rId2"/>
          <a:stretch>
            <a:fillRect/>
          </a:stretch>
        </p:blipFill>
        <p:spPr>
          <a:xfrm>
            <a:off x="278891" y="854952"/>
            <a:ext cx="4137663" cy="2574047"/>
          </a:xfrm>
          <a:prstGeom prst="rect">
            <a:avLst/>
          </a:prstGeom>
        </p:spPr>
      </p:pic>
      <p:pic>
        <p:nvPicPr>
          <p:cNvPr id="6" name="Picture 5">
            <a:extLst>
              <a:ext uri="{FF2B5EF4-FFF2-40B4-BE49-F238E27FC236}">
                <a16:creationId xmlns:a16="http://schemas.microsoft.com/office/drawing/2014/main" id="{402F6EC4-C01F-17B9-1434-011F0B82E5BE}"/>
              </a:ext>
            </a:extLst>
          </p:cNvPr>
          <p:cNvPicPr>
            <a:picLocks noChangeAspect="1"/>
          </p:cNvPicPr>
          <p:nvPr/>
        </p:nvPicPr>
        <p:blipFill>
          <a:blip r:embed="rId3"/>
          <a:stretch>
            <a:fillRect/>
          </a:stretch>
        </p:blipFill>
        <p:spPr>
          <a:xfrm>
            <a:off x="278893" y="3547873"/>
            <a:ext cx="4137661" cy="3044952"/>
          </a:xfrm>
          <a:prstGeom prst="rect">
            <a:avLst/>
          </a:prstGeom>
        </p:spPr>
      </p:pic>
      <p:pic>
        <p:nvPicPr>
          <p:cNvPr id="12" name="Picture 11">
            <a:extLst>
              <a:ext uri="{FF2B5EF4-FFF2-40B4-BE49-F238E27FC236}">
                <a16:creationId xmlns:a16="http://schemas.microsoft.com/office/drawing/2014/main" id="{BB48DDD9-6290-A3D3-478D-B928C0612891}"/>
              </a:ext>
            </a:extLst>
          </p:cNvPr>
          <p:cNvPicPr>
            <a:picLocks noChangeAspect="1"/>
          </p:cNvPicPr>
          <p:nvPr/>
        </p:nvPicPr>
        <p:blipFill>
          <a:blip r:embed="rId4"/>
          <a:stretch>
            <a:fillRect/>
          </a:stretch>
        </p:blipFill>
        <p:spPr>
          <a:xfrm>
            <a:off x="4569812" y="854952"/>
            <a:ext cx="4295296" cy="2574048"/>
          </a:xfrm>
          <a:prstGeom prst="rect">
            <a:avLst/>
          </a:prstGeom>
        </p:spPr>
      </p:pic>
      <p:pic>
        <p:nvPicPr>
          <p:cNvPr id="15" name="Picture 14">
            <a:extLst>
              <a:ext uri="{FF2B5EF4-FFF2-40B4-BE49-F238E27FC236}">
                <a16:creationId xmlns:a16="http://schemas.microsoft.com/office/drawing/2014/main" id="{98490940-FCFE-DC61-2C51-826023331F73}"/>
              </a:ext>
            </a:extLst>
          </p:cNvPr>
          <p:cNvPicPr>
            <a:picLocks noChangeAspect="1"/>
          </p:cNvPicPr>
          <p:nvPr/>
        </p:nvPicPr>
        <p:blipFill>
          <a:blip r:embed="rId5"/>
          <a:stretch>
            <a:fillRect/>
          </a:stretch>
        </p:blipFill>
        <p:spPr>
          <a:xfrm>
            <a:off x="4569812" y="3547874"/>
            <a:ext cx="4295296" cy="3044952"/>
          </a:xfrm>
          <a:prstGeom prst="rect">
            <a:avLst/>
          </a:prstGeom>
        </p:spPr>
      </p:pic>
    </p:spTree>
    <p:extLst>
      <p:ext uri="{BB962C8B-B14F-4D97-AF65-F5344CB8AC3E}">
        <p14:creationId xmlns:p14="http://schemas.microsoft.com/office/powerpoint/2010/main" val="831171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A2878-0FE6-599A-811B-8F2DA0AE5E99}"/>
              </a:ext>
            </a:extLst>
          </p:cNvPr>
          <p:cNvSpPr>
            <a:spLocks noGrp="1"/>
          </p:cNvSpPr>
          <p:nvPr>
            <p:ph idx="1"/>
          </p:nvPr>
        </p:nvSpPr>
        <p:spPr>
          <a:xfrm>
            <a:off x="246888" y="256032"/>
            <a:ext cx="8641080" cy="6355080"/>
          </a:xfrm>
        </p:spPr>
        <p:txBody>
          <a:bodyPr/>
          <a:lstStyle/>
          <a:p>
            <a:r>
              <a:rPr lang="en-IN" dirty="0"/>
              <a:t>Starting of with analysing the average longest flight duration with respect to the departure time, ended up with getting more insights from the data like overall busiest time of the day and further finding the busiest origin or source city along with finding the busiest departure time for each source city.</a:t>
            </a:r>
          </a:p>
          <a:p>
            <a:r>
              <a:rPr lang="en-IN" dirty="0"/>
              <a:t>Flights departing at nights tend to have an higher average flight durations.(Horizontal bar plot)</a:t>
            </a:r>
          </a:p>
          <a:p>
            <a:r>
              <a:rPr lang="en-IN" dirty="0"/>
              <a:t>Overall Mornings are the busiest and Late nights are the less busiest departure time of the day.(Line graph)</a:t>
            </a:r>
          </a:p>
          <a:p>
            <a:r>
              <a:rPr lang="en-IN" dirty="0"/>
              <a:t>With Delhi being the most busiest source city among the other cities with Evenings being the most busier Departure time in Delhi.</a:t>
            </a:r>
          </a:p>
          <a:p>
            <a:pPr marL="0" indent="0">
              <a:buNone/>
            </a:pPr>
            <a:r>
              <a:rPr lang="en-IN" u="sng" dirty="0"/>
              <a:t>---------------------------------------------------------------------------------------------------------------</a:t>
            </a:r>
          </a:p>
          <a:p>
            <a:pPr marL="0" indent="0">
              <a:buNone/>
            </a:pPr>
            <a:r>
              <a:rPr lang="en-IN" sz="1600" dirty="0"/>
              <a:t>Q5</a:t>
            </a:r>
            <a:r>
              <a:rPr lang="en-US" sz="1600" dirty="0"/>
              <a:t>- </a:t>
            </a:r>
            <a:r>
              <a:rPr lang="en-US" b="1" dirty="0"/>
              <a:t>Which airlines operate the least unique routes?</a:t>
            </a:r>
          </a:p>
          <a:p>
            <a:endParaRPr lang="en-IN" dirty="0"/>
          </a:p>
        </p:txBody>
      </p:sp>
      <p:pic>
        <p:nvPicPr>
          <p:cNvPr id="4" name="Picture 3">
            <a:extLst>
              <a:ext uri="{FF2B5EF4-FFF2-40B4-BE49-F238E27FC236}">
                <a16:creationId xmlns:a16="http://schemas.microsoft.com/office/drawing/2014/main" id="{EE520163-E1D8-722A-E2A6-88944D1D70DD}"/>
              </a:ext>
            </a:extLst>
          </p:cNvPr>
          <p:cNvPicPr>
            <a:picLocks noChangeAspect="1"/>
          </p:cNvPicPr>
          <p:nvPr/>
        </p:nvPicPr>
        <p:blipFill>
          <a:blip r:embed="rId2"/>
          <a:stretch>
            <a:fillRect/>
          </a:stretch>
        </p:blipFill>
        <p:spPr>
          <a:xfrm>
            <a:off x="1021437" y="4488716"/>
            <a:ext cx="2153142" cy="2113252"/>
          </a:xfrm>
          <a:prstGeom prst="rect">
            <a:avLst/>
          </a:prstGeom>
        </p:spPr>
      </p:pic>
      <p:sp>
        <p:nvSpPr>
          <p:cNvPr id="5" name="TextBox 4">
            <a:extLst>
              <a:ext uri="{FF2B5EF4-FFF2-40B4-BE49-F238E27FC236}">
                <a16:creationId xmlns:a16="http://schemas.microsoft.com/office/drawing/2014/main" id="{593D72C6-AA2D-828D-BA8C-CCF5A84B9D4D}"/>
              </a:ext>
            </a:extLst>
          </p:cNvPr>
          <p:cNvSpPr txBox="1"/>
          <p:nvPr/>
        </p:nvSpPr>
        <p:spPr>
          <a:xfrm>
            <a:off x="4279393" y="4945177"/>
            <a:ext cx="4160520" cy="1477328"/>
          </a:xfrm>
          <a:prstGeom prst="rect">
            <a:avLst/>
          </a:prstGeom>
          <a:noFill/>
        </p:spPr>
        <p:txBody>
          <a:bodyPr wrap="square" rtlCol="0">
            <a:spAutoFit/>
          </a:bodyPr>
          <a:lstStyle/>
          <a:p>
            <a:pPr marL="285750" indent="-285750">
              <a:buFont typeface="Arial" panose="020B0604020202020204" pitchFamily="34" charset="0"/>
              <a:buChar char="•"/>
            </a:pPr>
            <a:r>
              <a:rPr lang="en-IN" dirty="0" err="1"/>
              <a:t>Spicejet</a:t>
            </a:r>
            <a:r>
              <a:rPr lang="en-IN" dirty="0"/>
              <a:t> has the least unique operating routes with 3 routes lesser than the other, the other airlines have the similar operating routes.</a:t>
            </a:r>
          </a:p>
        </p:txBody>
      </p:sp>
    </p:spTree>
    <p:extLst>
      <p:ext uri="{BB962C8B-B14F-4D97-AF65-F5344CB8AC3E}">
        <p14:creationId xmlns:p14="http://schemas.microsoft.com/office/powerpoint/2010/main" val="3509278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6D9D4-570C-A688-6211-27826DCF94A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F192A-D382-E592-3573-AFF67F7E1795}"/>
              </a:ext>
            </a:extLst>
          </p:cNvPr>
          <p:cNvSpPr>
            <a:spLocks noGrp="1"/>
          </p:cNvSpPr>
          <p:nvPr>
            <p:ph idx="1"/>
          </p:nvPr>
        </p:nvSpPr>
        <p:spPr>
          <a:xfrm>
            <a:off x="278892" y="178308"/>
            <a:ext cx="8586216" cy="6501384"/>
          </a:xfrm>
        </p:spPr>
        <p:txBody>
          <a:bodyPr>
            <a:normAutofit/>
          </a:bodyPr>
          <a:lstStyle/>
          <a:p>
            <a:pPr marL="0" indent="0">
              <a:buNone/>
            </a:pPr>
            <a:r>
              <a:rPr lang="en-IN" sz="1600" dirty="0"/>
              <a:t>Q6</a:t>
            </a:r>
            <a:r>
              <a:rPr lang="en-US" sz="1600" dirty="0"/>
              <a:t>- </a:t>
            </a:r>
            <a:r>
              <a:rPr lang="en-US" dirty="0"/>
              <a:t>Do non-stop flights cost more than connecting ones for the same route?</a:t>
            </a:r>
          </a:p>
          <a:p>
            <a:pPr marL="0" indent="0">
              <a:buNone/>
            </a:pPr>
            <a:endParaRPr lang="en-US" sz="1600" dirty="0"/>
          </a:p>
        </p:txBody>
      </p:sp>
      <p:pic>
        <p:nvPicPr>
          <p:cNvPr id="4" name="Picture 3">
            <a:extLst>
              <a:ext uri="{FF2B5EF4-FFF2-40B4-BE49-F238E27FC236}">
                <a16:creationId xmlns:a16="http://schemas.microsoft.com/office/drawing/2014/main" id="{F13A604F-DA3F-FBD0-EAE0-ADAAB19129C5}"/>
              </a:ext>
            </a:extLst>
          </p:cNvPr>
          <p:cNvPicPr>
            <a:picLocks noChangeAspect="1"/>
          </p:cNvPicPr>
          <p:nvPr/>
        </p:nvPicPr>
        <p:blipFill>
          <a:blip r:embed="rId2"/>
          <a:stretch>
            <a:fillRect/>
          </a:stretch>
        </p:blipFill>
        <p:spPr>
          <a:xfrm>
            <a:off x="278892" y="891440"/>
            <a:ext cx="8586216" cy="3410912"/>
          </a:xfrm>
          <a:prstGeom prst="rect">
            <a:avLst/>
          </a:prstGeom>
        </p:spPr>
      </p:pic>
      <p:sp>
        <p:nvSpPr>
          <p:cNvPr id="5" name="TextBox 4">
            <a:extLst>
              <a:ext uri="{FF2B5EF4-FFF2-40B4-BE49-F238E27FC236}">
                <a16:creationId xmlns:a16="http://schemas.microsoft.com/office/drawing/2014/main" id="{5E4D9615-B52A-B08C-0FE6-C5C864FDE151}"/>
              </a:ext>
            </a:extLst>
          </p:cNvPr>
          <p:cNvSpPr txBox="1"/>
          <p:nvPr/>
        </p:nvSpPr>
        <p:spPr>
          <a:xfrm>
            <a:off x="210312" y="4489232"/>
            <a:ext cx="8654796" cy="1477328"/>
          </a:xfrm>
          <a:prstGeom prst="rect">
            <a:avLst/>
          </a:prstGeom>
          <a:noFill/>
        </p:spPr>
        <p:txBody>
          <a:bodyPr wrap="square" rtlCol="0">
            <a:spAutoFit/>
          </a:bodyPr>
          <a:lstStyle/>
          <a:p>
            <a:pPr marL="285750" indent="-285750">
              <a:buFont typeface="Arial" panose="020B0604020202020204" pitchFamily="34" charset="0"/>
              <a:buChar char="•"/>
            </a:pPr>
            <a:r>
              <a:rPr lang="en-IN" dirty="0"/>
              <a:t>As per the analyses and visualisation we can see that on an average non-stop flights are cheaper than the one, two or more stops. And this trend is almost same for all the airlines and classes.</a:t>
            </a:r>
          </a:p>
          <a:p>
            <a:pPr marL="285750" indent="-285750">
              <a:buFont typeface="Arial" panose="020B0604020202020204" pitchFamily="34" charset="0"/>
              <a:buChar char="•"/>
            </a:pPr>
            <a:r>
              <a:rPr lang="en-IN" dirty="0"/>
              <a:t>This can be due to various factors like extra landing, take-off, ground and air services etc than the non-stop flights. </a:t>
            </a:r>
          </a:p>
        </p:txBody>
      </p:sp>
    </p:spTree>
    <p:extLst>
      <p:ext uri="{BB962C8B-B14F-4D97-AF65-F5344CB8AC3E}">
        <p14:creationId xmlns:p14="http://schemas.microsoft.com/office/powerpoint/2010/main" val="2423304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TM03457510[[fn=Savon]]</Template>
  <TotalTime>2890</TotalTime>
  <Words>906</Words>
  <Application>Microsoft Office PowerPoint</Application>
  <PresentationFormat>On-screen Show (4:3)</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Berlin Sans FB</vt:lpstr>
      <vt:lpstr>Bradley Hand ITC</vt:lpstr>
      <vt:lpstr>Century Gothic</vt:lpstr>
      <vt:lpstr>Savon</vt:lpstr>
      <vt:lpstr>📊 Exploratory Data Analysis (EDA)</vt:lpstr>
      <vt:lpstr>🔍 Key Business Questions</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Sample Insights &amp; Takeaways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JITHIN</dc:creator>
  <cp:keywords/>
  <dc:description>generated using python-pptx</dc:description>
  <cp:lastModifiedBy>JITHIN KUMAR</cp:lastModifiedBy>
  <cp:revision>3</cp:revision>
  <dcterms:created xsi:type="dcterms:W3CDTF">2013-01-27T09:14:16Z</dcterms:created>
  <dcterms:modified xsi:type="dcterms:W3CDTF">2025-08-09T15:39:40Z</dcterms:modified>
  <cp:category/>
</cp:coreProperties>
</file>