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wdp" ContentType="image/vnd.ms-photo"/>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1428" y="1896"/>
      </p:cViewPr>
      <p:guideLst>
        <p:guide orient="horz" pos="6288"/>
        <p:guide orient="horz" pos="26261"/>
        <p:guide orient="horz" pos="2793"/>
        <p:guide pos="953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59101" y="6463862"/>
            <a:ext cx="14153492" cy="35260287"/>
          </a:xfrm>
          <a:prstGeom prst="roundRect">
            <a:avLst>
              <a:gd name="adj" fmla="val 7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dirty="0">
              <a:solidFill>
                <a:schemeClr val="tx1">
                  <a:lumMod val="85000"/>
                  <a:lumOff val="15000"/>
                </a:schemeClr>
              </a:solidFill>
              <a:latin typeface="Calibri" pitchFamily="34" charset="0"/>
              <a:cs typeface="Calibri" pitchFamily="34" charset="0"/>
            </a:endParaRPr>
          </a:p>
        </p:txBody>
      </p:sp>
      <p:sp>
        <p:nvSpPr>
          <p:cNvPr id="23" name="AutoShape 4"/>
          <p:cNvSpPr>
            <a:spLocks noChangeArrowheads="1"/>
          </p:cNvSpPr>
          <p:nvPr/>
        </p:nvSpPr>
        <p:spPr bwMode="auto">
          <a:xfrm>
            <a:off x="641350" y="6684580"/>
            <a:ext cx="14115174" cy="35086876"/>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sz="3200" dirty="0">
                <a:solidFill>
                  <a:schemeClr val="tx1">
                    <a:lumMod val="85000"/>
                    <a:lumOff val="15000"/>
                  </a:schemeClr>
                </a:solidFill>
                <a:latin typeface="Calibri" pitchFamily="34" charset="0"/>
                <a:cs typeface="Calibri" pitchFamily="34" charset="0"/>
              </a:rPr>
              <a:t>   </a:t>
            </a:r>
            <a:r>
              <a:rPr lang="en-US" sz="3200" dirty="0" smtClean="0">
                <a:solidFill>
                  <a:schemeClr val="tx1">
                    <a:lumMod val="85000"/>
                    <a:lumOff val="15000"/>
                  </a:schemeClr>
                </a:solidFill>
                <a:latin typeface="Calibri" pitchFamily="34" charset="0"/>
                <a:cs typeface="Calibri" pitchFamily="34" charset="0"/>
              </a:rPr>
              <a:t> </a:t>
            </a:r>
            <a:endParaRPr lang="en-US" sz="3200" dirty="0">
              <a:solidFill>
                <a:schemeClr val="tx1">
                  <a:lumMod val="85000"/>
                  <a:lumOff val="15000"/>
                </a:schemeClr>
              </a:solidFill>
              <a:latin typeface="Calibri" pitchFamily="34" charset="0"/>
              <a:cs typeface="Calibri" pitchFamily="34" charset="0"/>
            </a:endParaRPr>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tx1">
                  <a:lumMod val="85000"/>
                  <a:lumOff val="15000"/>
                </a:schemeClr>
              </a:solidFill>
              <a:latin typeface="Calibri" pitchFamily="34" charset="0"/>
              <a:cs typeface="Calibri" pitchFamily="34" charset="0"/>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543587" y="6722094"/>
            <a:ext cx="12486290" cy="646137"/>
          </a:xfrm>
          <a:prstGeom prst="rect">
            <a:avLst/>
          </a:prstGeom>
          <a:solidFill>
            <a:schemeClr val="accent2"/>
          </a:solidFill>
          <a:ln w="9525">
            <a:noFill/>
            <a:miter lim="800000"/>
            <a:headEnd/>
            <a:tailEnd/>
          </a:ln>
          <a:effectLst>
            <a:glow rad="101600">
              <a:schemeClr val="accent2">
                <a:satMod val="175000"/>
                <a:alpha val="40000"/>
              </a:schemeClr>
            </a:glow>
            <a:outerShdw blurRad="50800" dist="38100" dir="8100000" algn="tr" rotWithShape="0">
              <a:prstClr val="black">
                <a:alpha val="40000"/>
              </a:prstClr>
            </a:outerShdw>
          </a:effectLst>
        </p:spPr>
        <p:txBody>
          <a:bodyPr wrap="square" lIns="91267" tIns="45624" rIns="91267" bIns="45624">
            <a:spAutoFit/>
          </a:bodyPr>
          <a:lstStyle/>
          <a:p>
            <a:pPr algn="ctr" eaLnBrk="0" hangingPunct="0">
              <a:spcBef>
                <a:spcPct val="50000"/>
              </a:spcBef>
            </a:pPr>
            <a:r>
              <a:rPr lang="en-US" sz="3600" b="1" dirty="0">
                <a:solidFill>
                  <a:schemeClr val="bg1"/>
                </a:solidFill>
                <a:latin typeface="Calibri" pitchFamily="34" charset="0"/>
                <a:cs typeface="Calibri" pitchFamily="34" charset="0"/>
              </a:rPr>
              <a:t>Abstract</a:t>
            </a:r>
          </a:p>
        </p:txBody>
      </p:sp>
      <p:sp>
        <p:nvSpPr>
          <p:cNvPr id="53" name="Text Box 7"/>
          <p:cNvSpPr txBox="1">
            <a:spLocks noChangeArrowheads="1"/>
          </p:cNvSpPr>
          <p:nvPr/>
        </p:nvSpPr>
        <p:spPr bwMode="auto">
          <a:xfrm>
            <a:off x="769883" y="26048202"/>
            <a:ext cx="13905186" cy="646137"/>
          </a:xfrm>
          <a:prstGeom prst="rect">
            <a:avLst/>
          </a:prstGeom>
          <a:solidFill>
            <a:schemeClr val="accent2"/>
          </a:solidFill>
          <a:ln w="9525">
            <a:noFill/>
            <a:miter lim="800000"/>
            <a:headEnd/>
            <a:tailEnd/>
          </a:ln>
          <a:effectLst>
            <a:glow rad="101600">
              <a:schemeClr val="accent2">
                <a:satMod val="175000"/>
                <a:alpha val="40000"/>
              </a:schemeClr>
            </a:glow>
          </a:effectLst>
        </p:spPr>
        <p:txBody>
          <a:bodyPr wrap="square" lIns="91267" tIns="45624" rIns="91267" bIns="45624">
            <a:spAutoFit/>
          </a:bodyPr>
          <a:lstStyle/>
          <a:p>
            <a:pPr algn="ctr" eaLnBrk="0" hangingPunct="0">
              <a:spcBef>
                <a:spcPct val="50000"/>
              </a:spcBef>
            </a:pPr>
            <a:r>
              <a:rPr lang="en-US" sz="3600" b="1" dirty="0">
                <a:solidFill>
                  <a:schemeClr val="bg1"/>
                </a:solidFill>
                <a:latin typeface="Calibri" pitchFamily="34" charset="0"/>
                <a:cs typeface="Calibri" pitchFamily="34" charset="0"/>
              </a:rPr>
              <a:t>Proposed  Method</a:t>
            </a:r>
          </a:p>
        </p:txBody>
      </p:sp>
      <p:sp>
        <p:nvSpPr>
          <p:cNvPr id="104" name="Text Box 437"/>
          <p:cNvSpPr txBox="1">
            <a:spLocks noChangeArrowheads="1"/>
          </p:cNvSpPr>
          <p:nvPr/>
        </p:nvSpPr>
        <p:spPr bwMode="auto">
          <a:xfrm>
            <a:off x="762000" y="37680900"/>
            <a:ext cx="13908230" cy="646137"/>
          </a:xfrm>
          <a:prstGeom prst="rect">
            <a:avLst/>
          </a:prstGeom>
          <a:solidFill>
            <a:schemeClr val="accent2"/>
          </a:solidFill>
          <a:ln w="9525">
            <a:noFill/>
            <a:miter lim="800000"/>
            <a:headEnd/>
            <a:tailEnd/>
          </a:ln>
          <a:effectLst>
            <a:glow rad="101600">
              <a:schemeClr val="accent2">
                <a:satMod val="175000"/>
                <a:alpha val="40000"/>
              </a:schemeClr>
            </a:glow>
          </a:effectLst>
        </p:spPr>
        <p:txBody>
          <a:bodyPr wrap="square" lIns="91267" tIns="45624" rIns="91267" bIns="45624">
            <a:spAutoFit/>
          </a:bodyPr>
          <a:lstStyle/>
          <a:p>
            <a:pPr algn="ctr">
              <a:spcBef>
                <a:spcPts val="200"/>
              </a:spcBef>
            </a:pPr>
            <a:r>
              <a:rPr lang="en-US" sz="3600" b="1" dirty="0">
                <a:solidFill>
                  <a:schemeClr val="bg1"/>
                </a:solidFill>
                <a:latin typeface="Calibri" pitchFamily="34" charset="0"/>
                <a:cs typeface="Calibri" pitchFamily="34" charset="0"/>
              </a:rPr>
              <a:t>Experimental Results and Discussion</a:t>
            </a:r>
            <a:endParaRPr lang="en-IN" sz="3600" b="1" dirty="0">
              <a:solidFill>
                <a:schemeClr val="bg1"/>
              </a:solidFill>
              <a:latin typeface="Calibri" pitchFamily="34" charset="0"/>
              <a:cs typeface="Calibri" pitchFamily="34" charset="0"/>
            </a:endParaRPr>
          </a:p>
        </p:txBody>
      </p:sp>
      <p:sp>
        <p:nvSpPr>
          <p:cNvPr id="108" name="Text Box 479"/>
          <p:cNvSpPr txBox="1">
            <a:spLocks noChangeArrowheads="1"/>
          </p:cNvSpPr>
          <p:nvPr/>
        </p:nvSpPr>
        <p:spPr bwMode="auto">
          <a:xfrm>
            <a:off x="15887700" y="39052500"/>
            <a:ext cx="13776434" cy="646137"/>
          </a:xfrm>
          <a:prstGeom prst="rect">
            <a:avLst/>
          </a:prstGeom>
          <a:solidFill>
            <a:schemeClr val="accent2"/>
          </a:solidFill>
          <a:ln w="9525">
            <a:noFill/>
            <a:miter lim="800000"/>
            <a:headEnd/>
            <a:tailEnd/>
          </a:ln>
          <a:effectLst>
            <a:glow rad="101600">
              <a:schemeClr val="accent2">
                <a:satMod val="175000"/>
                <a:alpha val="40000"/>
              </a:schemeClr>
            </a:glow>
          </a:effectLst>
        </p:spPr>
        <p:txBody>
          <a:bodyPr wrap="square" lIns="91267" tIns="45624" rIns="91267" bIns="45624">
            <a:spAutoFit/>
          </a:bodyPr>
          <a:lstStyle/>
          <a:p>
            <a:pPr algn="ctr" eaLnBrk="0" hangingPunct="0">
              <a:spcBef>
                <a:spcPct val="50000"/>
              </a:spcBef>
            </a:pPr>
            <a:r>
              <a:rPr lang="en-US" sz="3600" b="1" dirty="0">
                <a:solidFill>
                  <a:schemeClr val="bg1"/>
                </a:solidFill>
                <a:latin typeface="Calibri" pitchFamily="34" charset="0"/>
                <a:cs typeface="Calibri" pitchFamily="34" charset="0"/>
              </a:rPr>
              <a:t>References</a:t>
            </a:r>
          </a:p>
        </p:txBody>
      </p:sp>
      <p:pic>
        <p:nvPicPr>
          <p:cNvPr id="3" name="Picture 2">
            <a:extLst>
              <a:ext uri="{FF2B5EF4-FFF2-40B4-BE49-F238E27FC236}">
                <a16:creationId xmlns="" xmlns:a16="http://schemas.microsoft.com/office/drawing/2014/main" id="{1CFE2CBC-0CEA-4DBE-8CE2-82CFF41CDF6B}"/>
              </a:ext>
            </a:extLst>
          </p:cNvPr>
          <p:cNvPicPr>
            <a:picLocks noChangeAspect="1"/>
          </p:cNvPicPr>
          <p:nvPr/>
        </p:nvPicPr>
        <p:blipFill>
          <a:blip r:embed="rId4" cstate="print">
            <a:extLst>
              <a:ext uri="{BEBA8EAE-BF5A-486C-A8C5-ECC9F3942E4B}">
                <a14:imgProps xmlns="" xmlns:a14="http://schemas.microsoft.com/office/drawing/2010/main">
                  <a14:imgLayer r:embed="rId5">
                    <a14:imgEffect>
                      <a14:backgroundRemoval t="6977" b="89535" l="2169" r="98554">
                        <a14:foregroundMark x1="6265" y1="86047" x2="6265" y2="86047"/>
                        <a14:foregroundMark x1="2169" y1="50000" x2="2169" y2="50000"/>
                        <a14:foregroundMark x1="14699" y1="52326" x2="14699" y2="52326"/>
                        <a14:foregroundMark x1="22169" y1="46512" x2="22169" y2="46512"/>
                        <a14:foregroundMark x1="26747" y1="30233" x2="26747" y2="30233"/>
                        <a14:foregroundMark x1="34458" y1="22093" x2="34458" y2="22093"/>
                        <a14:foregroundMark x1="33976" y1="6977" x2="33976" y2="6977"/>
                        <a14:foregroundMark x1="40723" y1="20930" x2="40723" y2="20930"/>
                        <a14:foregroundMark x1="54940" y1="9302" x2="54940" y2="9302"/>
                        <a14:foregroundMark x1="61205" y1="18605" x2="61205" y2="18605"/>
                        <a14:foregroundMark x1="69157" y1="22093" x2="69157" y2="22093"/>
                        <a14:foregroundMark x1="75422" y1="29070" x2="75422" y2="29070"/>
                        <a14:foregroundMark x1="75422" y1="13953" x2="75422" y2="13953"/>
                        <a14:foregroundMark x1="81687" y1="32558" x2="81687" y2="32558"/>
                        <a14:foregroundMark x1="84337" y1="69767" x2="84337" y2="69767"/>
                        <a14:foregroundMark x1="91807" y1="65116" x2="91807" y2="65116"/>
                        <a14:foregroundMark x1="97590" y1="69767" x2="97590" y2="69767"/>
                        <a14:foregroundMark x1="98554" y1="56977" x2="98554" y2="56977"/>
                        <a14:foregroundMark x1="9639" y1="80233" x2="9639" y2="80233"/>
                        <a14:foregroundMark x1="11325" y1="70930" x2="11325" y2="70930"/>
                      </a14:backgroundRemoval>
                    </a14:imgEffect>
                  </a14:imgLayer>
                </a14:imgProps>
              </a:ext>
              <a:ext uri="{28A0092B-C50C-407E-A947-70E740481C1C}">
                <a14:useLocalDpi xmlns="" xmlns:a14="http://schemas.microsoft.com/office/drawing/2010/main" val="0"/>
              </a:ext>
            </a:extLst>
          </a:blip>
          <a:stretch>
            <a:fillRect/>
          </a:stretch>
        </p:blipFill>
        <p:spPr>
          <a:xfrm>
            <a:off x="693683" y="606272"/>
            <a:ext cx="4909106" cy="1172683"/>
          </a:xfrm>
          <a:prstGeom prst="rect">
            <a:avLst/>
          </a:prstGeom>
        </p:spPr>
      </p:pic>
      <p:pic>
        <p:nvPicPr>
          <p:cNvPr id="8" name="Picture 7">
            <a:extLst>
              <a:ext uri="{FF2B5EF4-FFF2-40B4-BE49-F238E27FC236}">
                <a16:creationId xmlns="" xmlns:a16="http://schemas.microsoft.com/office/drawing/2014/main" id="{AE7888DB-635C-462D-AC43-BC58550253C0}"/>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355834" y="1635048"/>
            <a:ext cx="3540491" cy="3783992"/>
          </a:xfrm>
          <a:prstGeom prst="rect">
            <a:avLst/>
          </a:prstGeom>
        </p:spPr>
      </p:pic>
      <p:sp>
        <p:nvSpPr>
          <p:cNvPr id="31" name="Rectangle 5"/>
          <p:cNvSpPr>
            <a:spLocks noChangeArrowheads="1"/>
          </p:cNvSpPr>
          <p:nvPr/>
        </p:nvSpPr>
        <p:spPr bwMode="auto">
          <a:xfrm>
            <a:off x="3686517" y="1050095"/>
            <a:ext cx="25081678" cy="2677442"/>
          </a:xfrm>
          <a:prstGeom prst="rect">
            <a:avLst/>
          </a:prstGeom>
          <a:noFill/>
          <a:ln w="9525">
            <a:noFill/>
            <a:miter lim="800000"/>
            <a:headEnd/>
            <a:tailEnd/>
          </a:ln>
        </p:spPr>
        <p:txBody>
          <a:bodyPr wrap="square" lIns="91243" tIns="45614" rIns="91243" bIns="45614">
            <a:spAutoFit/>
          </a:bodyPr>
          <a:lstStyle/>
          <a:p>
            <a:pPr algn="ctr"/>
            <a:r>
              <a:rPr lang="en-US" sz="7200" b="1" dirty="0" smtClean="0">
                <a:solidFill>
                  <a:schemeClr val="tx1">
                    <a:lumMod val="85000"/>
                    <a:lumOff val="15000"/>
                  </a:schemeClr>
                </a:solidFill>
                <a:latin typeface="Calibri" pitchFamily="34" charset="0"/>
                <a:cs typeface="Calibri" pitchFamily="34" charset="0"/>
              </a:rPr>
              <a:t>Real Time Face Recognition And Tracking</a:t>
            </a:r>
            <a:endParaRPr lang="en-US" sz="7200" b="1" dirty="0">
              <a:solidFill>
                <a:schemeClr val="tx1">
                  <a:lumMod val="85000"/>
                  <a:lumOff val="15000"/>
                </a:schemeClr>
              </a:solidFill>
              <a:latin typeface="Calibri" pitchFamily="34" charset="0"/>
              <a:cs typeface="Calibri" pitchFamily="34" charset="0"/>
            </a:endParaRPr>
          </a:p>
          <a:p>
            <a:r>
              <a:rPr lang="en-US" sz="4800" b="1" dirty="0" smtClean="0">
                <a:solidFill>
                  <a:schemeClr val="tx1">
                    <a:lumMod val="85000"/>
                    <a:lumOff val="15000"/>
                  </a:schemeClr>
                </a:solidFill>
                <a:latin typeface="Calibri" pitchFamily="34" charset="0"/>
                <a:cs typeface="Calibri" pitchFamily="34" charset="0"/>
              </a:rPr>
              <a:t> Yash </a:t>
            </a:r>
            <a:r>
              <a:rPr lang="en-IN" sz="4800" b="1" dirty="0" smtClean="0">
                <a:solidFill>
                  <a:schemeClr val="tx1">
                    <a:lumMod val="85000"/>
                    <a:lumOff val="15000"/>
                  </a:schemeClr>
                </a:solidFill>
                <a:latin typeface="Calibri" pitchFamily="34" charset="0"/>
                <a:cs typeface="Calibri" pitchFamily="34" charset="0"/>
              </a:rPr>
              <a:t>Tibarewala , </a:t>
            </a:r>
            <a:r>
              <a:rPr lang="en-US" sz="4800" b="1" dirty="0" smtClean="0">
                <a:solidFill>
                  <a:schemeClr val="tx1">
                    <a:lumMod val="85000"/>
                    <a:lumOff val="15000"/>
                  </a:schemeClr>
                </a:solidFill>
                <a:latin typeface="Calibri" pitchFamily="34" charset="0"/>
                <a:cs typeface="Calibri" pitchFamily="34" charset="0"/>
              </a:rPr>
              <a:t> Jithu Divakaran</a:t>
            </a:r>
            <a:endParaRPr lang="en-US" sz="4800" b="1" dirty="0">
              <a:solidFill>
                <a:schemeClr val="tx1">
                  <a:lumMod val="85000"/>
                  <a:lumOff val="15000"/>
                </a:schemeClr>
              </a:solidFill>
              <a:latin typeface="Calibri" pitchFamily="34" charset="0"/>
              <a:cs typeface="Calibri" pitchFamily="34" charset="0"/>
            </a:endParaRPr>
          </a:p>
          <a:p>
            <a:r>
              <a:rPr lang="en-IN" sz="4800" b="1" dirty="0" smtClean="0">
                <a:solidFill>
                  <a:schemeClr val="tx1">
                    <a:lumMod val="85000"/>
                    <a:lumOff val="15000"/>
                  </a:schemeClr>
                </a:solidFill>
                <a:latin typeface="Calibri" pitchFamily="34" charset="0"/>
                <a:cs typeface="Calibri" pitchFamily="34" charset="0"/>
              </a:rPr>
              <a:t>Mentor: Mr. Tejalal Choudhary</a:t>
            </a:r>
            <a:endParaRPr lang="en-US" sz="4800" b="1" dirty="0">
              <a:solidFill>
                <a:schemeClr val="tx1">
                  <a:lumMod val="85000"/>
                  <a:lumOff val="15000"/>
                </a:schemeClr>
              </a:solidFill>
              <a:latin typeface="Calibri" pitchFamily="34" charset="0"/>
              <a:cs typeface="Calibri" pitchFamily="34" charset="0"/>
            </a:endParaRPr>
          </a:p>
        </p:txBody>
      </p:sp>
      <p:sp>
        <p:nvSpPr>
          <p:cNvPr id="11" name="TextBox 10">
            <a:extLst>
              <a:ext uri="{FF2B5EF4-FFF2-40B4-BE49-F238E27FC236}">
                <a16:creationId xmlns=""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b="1" dirty="0">
                <a:solidFill>
                  <a:schemeClr val="bg1"/>
                </a:solidFill>
                <a:latin typeface="Calibri" pitchFamily="34" charset="0"/>
                <a:cs typeface="Calibri" pitchFamily="34" charset="0"/>
              </a:rPr>
              <a:t>Team No. - </a:t>
            </a:r>
            <a:r>
              <a:rPr lang="en-IN" sz="4000" b="1" dirty="0" smtClean="0">
                <a:solidFill>
                  <a:schemeClr val="bg1"/>
                </a:solidFill>
                <a:latin typeface="Calibri" pitchFamily="34" charset="0"/>
                <a:cs typeface="Calibri" pitchFamily="34" charset="0"/>
              </a:rPr>
              <a:t>19</a:t>
            </a:r>
            <a:endParaRPr lang="en-IN" sz="4000" b="1" dirty="0">
              <a:solidFill>
                <a:schemeClr val="bg1"/>
              </a:solidFill>
              <a:latin typeface="Calibri" pitchFamily="34" charset="0"/>
              <a:cs typeface="Calibri" pitchFamily="34" charset="0"/>
            </a:endParaRPr>
          </a:p>
        </p:txBody>
      </p:sp>
      <p:sp>
        <p:nvSpPr>
          <p:cNvPr id="16" name="TextBox 15"/>
          <p:cNvSpPr txBox="1"/>
          <p:nvPr/>
        </p:nvSpPr>
        <p:spPr>
          <a:xfrm>
            <a:off x="1046017" y="8094515"/>
            <a:ext cx="13376565" cy="6986528"/>
          </a:xfrm>
          <a:prstGeom prst="rect">
            <a:avLst/>
          </a:prstGeom>
          <a:noFill/>
        </p:spPr>
        <p:txBody>
          <a:bodyPr wrap="square" rtlCol="0">
            <a:spAutoFit/>
          </a:bodyPr>
          <a:lstStyle/>
          <a:p>
            <a:pPr algn="just"/>
            <a:r>
              <a:rPr lang="en-IN" sz="3200" dirty="0" smtClean="0">
                <a:solidFill>
                  <a:schemeClr val="tx1">
                    <a:lumMod val="85000"/>
                    <a:lumOff val="15000"/>
                  </a:schemeClr>
                </a:solidFill>
                <a:latin typeface="Times New Roman" pitchFamily="18" charset="0"/>
                <a:cs typeface="Times New Roman" pitchFamily="18" charset="0"/>
              </a:rPr>
              <a:t>The face is one of the easiest ways to distinguish the individual identity of each other. The rapid advancements in the field of computer vision, which is backed by the powerful Deep Learning algorithms made it easy to Recognize and Identify a person based his unique facial  Characteristics. In a real streaming environment this concept has great importance.</a:t>
            </a:r>
          </a:p>
          <a:p>
            <a:pPr algn="just"/>
            <a:r>
              <a:rPr lang="en-IN" sz="3200" dirty="0" smtClean="0">
                <a:solidFill>
                  <a:schemeClr val="tx1">
                    <a:lumMod val="85000"/>
                    <a:lumOff val="15000"/>
                  </a:schemeClr>
                </a:solidFill>
                <a:latin typeface="Times New Roman" pitchFamily="18" charset="0"/>
                <a:cs typeface="Times New Roman" pitchFamily="18" charset="0"/>
              </a:rPr>
              <a:t>                                                 This project aims at automatically calculating the time duration that a person spend in a room through recognition and re-identification of person’s face in a completely automated manner by using dedicated cameras fixed in the room entrances and exits. Tracking of visitors in manually is time consuming and difficult task. It requires more human intervention and time. But this project offers a complete and accurate automatic visitor tracking mechanism through deep learning. This project can mainly consider as a way of security measure. But its scope can be extended to several other areas </a:t>
            </a:r>
            <a:r>
              <a:rPr lang="en-IN" sz="3200" dirty="0" smtClean="0">
                <a:solidFill>
                  <a:schemeClr val="tx1">
                    <a:lumMod val="85000"/>
                    <a:lumOff val="15000"/>
                  </a:schemeClr>
                </a:solidFill>
                <a:latin typeface="Times New Roman" pitchFamily="18" charset="0"/>
                <a:cs typeface="Times New Roman" pitchFamily="18" charset="0"/>
              </a:rPr>
              <a:t>too</a:t>
            </a:r>
            <a:r>
              <a:rPr lang="en-IN" sz="3200" dirty="0" smtClean="0">
                <a:solidFill>
                  <a:schemeClr val="tx1">
                    <a:lumMod val="85000"/>
                    <a:lumOff val="15000"/>
                  </a:schemeClr>
                </a:solidFill>
                <a:latin typeface="Times New Roman" pitchFamily="18" charset="0"/>
                <a:cs typeface="Times New Roman" pitchFamily="18" charset="0"/>
              </a:rPr>
              <a:t>.</a:t>
            </a:r>
            <a:endParaRPr lang="en-US" sz="3200" dirty="0">
              <a:solidFill>
                <a:schemeClr val="tx1">
                  <a:lumMod val="85000"/>
                  <a:lumOff val="15000"/>
                </a:schemeClr>
              </a:solidFill>
              <a:latin typeface="Times New Roman" pitchFamily="18" charset="0"/>
              <a:cs typeface="Times New Roman" pitchFamily="18" charset="0"/>
            </a:endParaRPr>
          </a:p>
        </p:txBody>
      </p:sp>
      <p:sp>
        <p:nvSpPr>
          <p:cNvPr id="18" name="TextBox 17"/>
          <p:cNvSpPr txBox="1"/>
          <p:nvPr/>
        </p:nvSpPr>
        <p:spPr>
          <a:xfrm>
            <a:off x="857250" y="27203401"/>
            <a:ext cx="13849350" cy="4031873"/>
          </a:xfrm>
          <a:prstGeom prst="rect">
            <a:avLst/>
          </a:prstGeom>
          <a:noFill/>
        </p:spPr>
        <p:txBody>
          <a:bodyPr wrap="square" rtlCol="0">
            <a:spAutoFit/>
          </a:bodyPr>
          <a:lstStyle/>
          <a:p>
            <a:pPr algn="just"/>
            <a:r>
              <a:rPr lang="en-US" sz="3200" dirty="0" smtClean="0">
                <a:solidFill>
                  <a:schemeClr val="tx1">
                    <a:lumMod val="85000"/>
                    <a:lumOff val="15000"/>
                  </a:schemeClr>
                </a:solidFill>
                <a:latin typeface="Times New Roman" pitchFamily="18" charset="0"/>
                <a:cs typeface="Times New Roman" pitchFamily="18" charset="0"/>
              </a:rPr>
              <a:t>The idea is to deploy this model using a </a:t>
            </a:r>
            <a:r>
              <a:rPr lang="en-US" sz="3200" dirty="0" smtClean="0">
                <a:solidFill>
                  <a:schemeClr val="tx1">
                    <a:lumMod val="85000"/>
                    <a:lumOff val="15000"/>
                  </a:schemeClr>
                </a:solidFill>
                <a:latin typeface="Times New Roman" pitchFamily="18" charset="0"/>
                <a:cs typeface="Times New Roman" pitchFamily="18" charset="0"/>
              </a:rPr>
              <a:t>normal surveillance </a:t>
            </a:r>
            <a:r>
              <a:rPr lang="en-US" sz="3200" dirty="0" smtClean="0">
                <a:solidFill>
                  <a:schemeClr val="tx1">
                    <a:lumMod val="85000"/>
                    <a:lumOff val="15000"/>
                  </a:schemeClr>
                </a:solidFill>
                <a:latin typeface="Times New Roman" pitchFamily="18" charset="0"/>
                <a:cs typeface="Times New Roman" pitchFamily="18" charset="0"/>
              </a:rPr>
              <a:t>camera fixed on the room entrances to capture the visitors faces and to calculate the time that they spend on the room. The basic idea behind this project is Computer vision and the Convolutional Neural Networks (CNN).The working of the proposed system can be illustrated as follows:</a:t>
            </a:r>
          </a:p>
          <a:p>
            <a:pPr algn="just"/>
            <a:endParaRPr lang="en-US" sz="3200" dirty="0" smtClean="0">
              <a:solidFill>
                <a:schemeClr val="tx1">
                  <a:lumMod val="85000"/>
                  <a:lumOff val="15000"/>
                </a:schemeClr>
              </a:solidFill>
              <a:latin typeface="Times New Roman" pitchFamily="18" charset="0"/>
              <a:cs typeface="Times New Roman" pitchFamily="18" charset="0"/>
            </a:endParaRPr>
          </a:p>
          <a:p>
            <a:pPr algn="just"/>
            <a:endParaRPr lang="en-US" sz="3200" dirty="0" smtClean="0">
              <a:solidFill>
                <a:schemeClr val="tx1">
                  <a:lumMod val="85000"/>
                  <a:lumOff val="15000"/>
                </a:schemeClr>
              </a:solidFill>
              <a:latin typeface="Times New Roman" pitchFamily="18" charset="0"/>
              <a:cs typeface="Times New Roman" pitchFamily="18" charset="0"/>
            </a:endParaRPr>
          </a:p>
          <a:p>
            <a:pPr algn="just"/>
            <a:endParaRPr lang="en-US" sz="3200" dirty="0">
              <a:solidFill>
                <a:schemeClr val="tx1">
                  <a:lumMod val="85000"/>
                  <a:lumOff val="15000"/>
                </a:schemeClr>
              </a:solidFill>
              <a:latin typeface="Times New Roman" pitchFamily="18" charset="0"/>
              <a:cs typeface="Times New Roman" pitchFamily="18" charset="0"/>
            </a:endParaRPr>
          </a:p>
        </p:txBody>
      </p:sp>
      <p:sp>
        <p:nvSpPr>
          <p:cNvPr id="20" name="TextBox 19"/>
          <p:cNvSpPr txBox="1"/>
          <p:nvPr/>
        </p:nvSpPr>
        <p:spPr>
          <a:xfrm>
            <a:off x="3381375" y="29897243"/>
            <a:ext cx="1714500" cy="400110"/>
          </a:xfrm>
          <a:prstGeom prst="rect">
            <a:avLst/>
          </a:prstGeom>
          <a:noFill/>
        </p:spPr>
        <p:txBody>
          <a:bodyPr wrap="square" rtlCol="0">
            <a:spAutoFit/>
          </a:bodyPr>
          <a:lstStyle/>
          <a:p>
            <a:r>
              <a:rPr lang="en-US" sz="2000" b="1" u="sng" dirty="0" smtClean="0">
                <a:solidFill>
                  <a:schemeClr val="tx1">
                    <a:lumMod val="85000"/>
                    <a:lumOff val="15000"/>
                  </a:schemeClr>
                </a:solidFill>
                <a:latin typeface="Calibri" pitchFamily="34" charset="0"/>
                <a:cs typeface="Calibri" pitchFamily="34" charset="0"/>
              </a:rPr>
              <a:t>Phase 1</a:t>
            </a:r>
            <a:endParaRPr lang="en-US" sz="2000" b="1" u="sng" dirty="0">
              <a:solidFill>
                <a:schemeClr val="tx1">
                  <a:lumMod val="85000"/>
                  <a:lumOff val="15000"/>
                </a:schemeClr>
              </a:solidFill>
              <a:latin typeface="Calibri" pitchFamily="34" charset="0"/>
              <a:cs typeface="Calibri" pitchFamily="34" charset="0"/>
            </a:endParaRPr>
          </a:p>
        </p:txBody>
      </p:sp>
      <p:pic>
        <p:nvPicPr>
          <p:cNvPr id="21" name="Picture 20" descr="Screenshot (23)_LI.jpg"/>
          <p:cNvPicPr>
            <a:picLocks noChangeAspect="1"/>
          </p:cNvPicPr>
          <p:nvPr/>
        </p:nvPicPr>
        <p:blipFill>
          <a:blip r:embed="rId7" cstate="print">
            <a:lum bright="20000"/>
          </a:blip>
          <a:stretch>
            <a:fillRect/>
          </a:stretch>
        </p:blipFill>
        <p:spPr>
          <a:xfrm>
            <a:off x="7915274" y="30203775"/>
            <a:ext cx="6972040" cy="5229225"/>
          </a:xfrm>
          <a:prstGeom prst="rect">
            <a:avLst/>
          </a:prstGeom>
          <a:ln>
            <a:noFill/>
          </a:ln>
          <a:effectLst>
            <a:softEdge rad="112500"/>
          </a:effectLst>
        </p:spPr>
      </p:pic>
      <p:sp>
        <p:nvSpPr>
          <p:cNvPr id="25" name="TextBox 24"/>
          <p:cNvSpPr txBox="1"/>
          <p:nvPr/>
        </p:nvSpPr>
        <p:spPr>
          <a:xfrm>
            <a:off x="10315575" y="29782943"/>
            <a:ext cx="1714500" cy="400110"/>
          </a:xfrm>
          <a:prstGeom prst="rect">
            <a:avLst/>
          </a:prstGeom>
          <a:noFill/>
        </p:spPr>
        <p:txBody>
          <a:bodyPr wrap="square" rtlCol="0">
            <a:spAutoFit/>
          </a:bodyPr>
          <a:lstStyle/>
          <a:p>
            <a:r>
              <a:rPr lang="en-US" sz="2000" b="1" u="sng" dirty="0" smtClean="0">
                <a:solidFill>
                  <a:schemeClr val="tx1">
                    <a:lumMod val="85000"/>
                    <a:lumOff val="15000"/>
                  </a:schemeClr>
                </a:solidFill>
                <a:latin typeface="Calibri" pitchFamily="34" charset="0"/>
                <a:cs typeface="Calibri" pitchFamily="34" charset="0"/>
              </a:rPr>
              <a:t>Phase 2</a:t>
            </a:r>
            <a:endParaRPr lang="en-US" sz="2000" b="1" u="sng" dirty="0">
              <a:solidFill>
                <a:schemeClr val="tx1">
                  <a:lumMod val="85000"/>
                  <a:lumOff val="15000"/>
                </a:schemeClr>
              </a:solidFill>
              <a:latin typeface="Calibri" pitchFamily="34" charset="0"/>
              <a:cs typeface="Calibri" pitchFamily="34" charset="0"/>
            </a:endParaRPr>
          </a:p>
        </p:txBody>
      </p:sp>
      <p:pic>
        <p:nvPicPr>
          <p:cNvPr id="39" name="Picture 38" descr="Inkedfacial_recognition_LI.jpg"/>
          <p:cNvPicPr>
            <a:picLocks noChangeAspect="1"/>
          </p:cNvPicPr>
          <p:nvPr/>
        </p:nvPicPr>
        <p:blipFill>
          <a:blip r:embed="rId8" cstate="print">
            <a:lum bright="20000" contrast="-30000"/>
          </a:blip>
          <a:stretch>
            <a:fillRect/>
          </a:stretch>
        </p:blipFill>
        <p:spPr>
          <a:xfrm>
            <a:off x="1059655" y="16982280"/>
            <a:ext cx="13613349" cy="7801770"/>
          </a:xfrm>
          <a:prstGeom prst="rect">
            <a:avLst/>
          </a:prstGeom>
        </p:spPr>
      </p:pic>
      <p:sp>
        <p:nvSpPr>
          <p:cNvPr id="17" name="TextBox 16"/>
          <p:cNvSpPr txBox="1"/>
          <p:nvPr/>
        </p:nvSpPr>
        <p:spPr>
          <a:xfrm>
            <a:off x="888423" y="16900814"/>
            <a:ext cx="13449300" cy="8463855"/>
          </a:xfrm>
          <a:prstGeom prst="rect">
            <a:avLst/>
          </a:prstGeom>
          <a:noFill/>
        </p:spPr>
        <p:txBody>
          <a:bodyPr wrap="square" rtlCol="0">
            <a:spAutoFit/>
          </a:bodyPr>
          <a:lstStyle/>
          <a:p>
            <a:pPr algn="just">
              <a:buFont typeface="Wingdings" pitchFamily="2" charset="2"/>
              <a:buChar char="Ø"/>
            </a:pPr>
            <a:endParaRPr lang="en-IN" sz="32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IN" sz="3200" dirty="0" smtClean="0">
                <a:solidFill>
                  <a:schemeClr val="tx1">
                    <a:lumMod val="95000"/>
                    <a:lumOff val="5000"/>
                  </a:schemeClr>
                </a:solidFill>
                <a:latin typeface="Times New Roman" pitchFamily="18" charset="0"/>
                <a:cs typeface="Times New Roman" pitchFamily="18" charset="0"/>
              </a:rPr>
              <a:t>Today </a:t>
            </a:r>
            <a:r>
              <a:rPr lang="en-IN" sz="3200" dirty="0" smtClean="0">
                <a:solidFill>
                  <a:schemeClr val="tx1">
                    <a:lumMod val="95000"/>
                    <a:lumOff val="5000"/>
                  </a:schemeClr>
                </a:solidFill>
                <a:latin typeface="Times New Roman" pitchFamily="18" charset="0"/>
                <a:cs typeface="Times New Roman" pitchFamily="18" charset="0"/>
              </a:rPr>
              <a:t>automation is available in all fields. Here </a:t>
            </a:r>
            <a:r>
              <a:rPr lang="en-IN" sz="3200" dirty="0" smtClean="0">
                <a:solidFill>
                  <a:schemeClr val="tx1">
                    <a:lumMod val="95000"/>
                    <a:lumOff val="5000"/>
                  </a:schemeClr>
                </a:solidFill>
                <a:latin typeface="Times New Roman" pitchFamily="18" charset="0"/>
                <a:cs typeface="Times New Roman" pitchFamily="18" charset="0"/>
              </a:rPr>
              <a:t>we </a:t>
            </a:r>
            <a:r>
              <a:rPr lang="en-IN" sz="3200" dirty="0" smtClean="0">
                <a:solidFill>
                  <a:schemeClr val="tx1">
                    <a:lumMod val="95000"/>
                    <a:lumOff val="5000"/>
                  </a:schemeClr>
                </a:solidFill>
                <a:latin typeface="Times New Roman" pitchFamily="18" charset="0"/>
                <a:cs typeface="Times New Roman" pitchFamily="18" charset="0"/>
              </a:rPr>
              <a:t>are using a Real Time automated system for tracking the visitors of a room</a:t>
            </a:r>
            <a:r>
              <a:rPr lang="en-IN" sz="3200" dirty="0" smtClean="0">
                <a:solidFill>
                  <a:schemeClr val="tx1">
                    <a:lumMod val="95000"/>
                    <a:lumOff val="5000"/>
                  </a:schemeClr>
                </a:solidFill>
                <a:latin typeface="Times New Roman" pitchFamily="18" charset="0"/>
                <a:cs typeface="Times New Roman" pitchFamily="18" charset="0"/>
              </a:rPr>
              <a:t>.</a:t>
            </a:r>
          </a:p>
          <a:p>
            <a:pPr algn="just"/>
            <a:endParaRPr lang="en-IN" sz="32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IN" sz="3200" dirty="0" smtClean="0">
                <a:solidFill>
                  <a:schemeClr val="tx1">
                    <a:lumMod val="95000"/>
                    <a:lumOff val="5000"/>
                  </a:schemeClr>
                </a:solidFill>
                <a:latin typeface="Times New Roman" pitchFamily="18" charset="0"/>
                <a:cs typeface="Times New Roman" pitchFamily="18" charset="0"/>
              </a:rPr>
              <a:t>The </a:t>
            </a:r>
            <a:r>
              <a:rPr lang="en-IN" sz="3200" dirty="0" smtClean="0">
                <a:solidFill>
                  <a:schemeClr val="tx1">
                    <a:lumMod val="95000"/>
                    <a:lumOff val="5000"/>
                  </a:schemeClr>
                </a:solidFill>
                <a:latin typeface="Times New Roman" pitchFamily="18" charset="0"/>
                <a:cs typeface="Times New Roman" pitchFamily="18" charset="0"/>
              </a:rPr>
              <a:t>manual process of recording and calculating the entry and exit </a:t>
            </a:r>
            <a:r>
              <a:rPr lang="en-IN" sz="3200" dirty="0" smtClean="0">
                <a:solidFill>
                  <a:schemeClr val="tx1">
                    <a:lumMod val="95000"/>
                    <a:lumOff val="5000"/>
                  </a:schemeClr>
                </a:solidFill>
                <a:latin typeface="Times New Roman" pitchFamily="18" charset="0"/>
                <a:cs typeface="Times New Roman" pitchFamily="18" charset="0"/>
              </a:rPr>
              <a:t>time, tracking </a:t>
            </a:r>
            <a:r>
              <a:rPr lang="en-IN" sz="3200" dirty="0" smtClean="0">
                <a:solidFill>
                  <a:schemeClr val="tx1">
                    <a:lumMod val="95000"/>
                    <a:lumOff val="5000"/>
                  </a:schemeClr>
                </a:solidFill>
                <a:latin typeface="Times New Roman" pitchFamily="18" charset="0"/>
                <a:cs typeface="Times New Roman" pitchFamily="18" charset="0"/>
              </a:rPr>
              <a:t>the visitors  of a room has many limitations like limited accuracy, time consumption, resource requirements etc</a:t>
            </a:r>
            <a:r>
              <a:rPr lang="en-IN" sz="3200" dirty="0" smtClean="0">
                <a:solidFill>
                  <a:schemeClr val="tx1">
                    <a:lumMod val="95000"/>
                    <a:lumOff val="5000"/>
                  </a:schemeClr>
                </a:solidFill>
                <a:latin typeface="Times New Roman" pitchFamily="18" charset="0"/>
                <a:cs typeface="Times New Roman" pitchFamily="18" charset="0"/>
              </a:rPr>
              <a:t>..</a:t>
            </a:r>
          </a:p>
          <a:p>
            <a:pPr algn="just">
              <a:buFont typeface="Wingdings" pitchFamily="2" charset="2"/>
              <a:buChar char="Ø"/>
            </a:pPr>
            <a:endParaRPr lang="en-IN" sz="32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IN" sz="3200" dirty="0" smtClean="0">
                <a:solidFill>
                  <a:schemeClr val="tx1">
                    <a:lumMod val="95000"/>
                    <a:lumOff val="5000"/>
                  </a:schemeClr>
                </a:solidFill>
                <a:latin typeface="Times New Roman" pitchFamily="18" charset="0"/>
                <a:cs typeface="Times New Roman" pitchFamily="18" charset="0"/>
              </a:rPr>
              <a:t>The </a:t>
            </a:r>
            <a:r>
              <a:rPr lang="en-IN" sz="3200" dirty="0" smtClean="0">
                <a:solidFill>
                  <a:schemeClr val="tx1">
                    <a:lumMod val="95000"/>
                    <a:lumOff val="5000"/>
                  </a:schemeClr>
                </a:solidFill>
                <a:latin typeface="Times New Roman" pitchFamily="18" charset="0"/>
                <a:cs typeface="Times New Roman" pitchFamily="18" charset="0"/>
              </a:rPr>
              <a:t>Real Time Face Recognition System is very efficient in identifying a person based on his unique facial characteristics. This can be utilized to calculate the time that a person spends in a room. </a:t>
            </a:r>
            <a:endParaRPr lang="en-IN" sz="32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endParaRPr lang="en-IN" sz="32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IN" sz="3200" dirty="0" smtClean="0">
                <a:solidFill>
                  <a:schemeClr val="tx1">
                    <a:lumMod val="95000"/>
                    <a:lumOff val="5000"/>
                  </a:schemeClr>
                </a:solidFill>
                <a:latin typeface="Times New Roman" pitchFamily="18" charset="0"/>
                <a:cs typeface="Times New Roman" pitchFamily="18" charset="0"/>
              </a:rPr>
              <a:t>This real </a:t>
            </a:r>
            <a:r>
              <a:rPr lang="en-IN" sz="3200" dirty="0" smtClean="0">
                <a:solidFill>
                  <a:schemeClr val="tx1">
                    <a:lumMod val="95000"/>
                    <a:lumOff val="5000"/>
                  </a:schemeClr>
                </a:solidFill>
                <a:latin typeface="Times New Roman" pitchFamily="18" charset="0"/>
                <a:cs typeface="Times New Roman" pitchFamily="18" charset="0"/>
              </a:rPr>
              <a:t>time </a:t>
            </a:r>
            <a:r>
              <a:rPr lang="en-IN" sz="3200" dirty="0" smtClean="0">
                <a:solidFill>
                  <a:schemeClr val="tx1">
                    <a:lumMod val="95000"/>
                    <a:lumOff val="5000"/>
                  </a:schemeClr>
                </a:solidFill>
                <a:latin typeface="Times New Roman" pitchFamily="18" charset="0"/>
                <a:cs typeface="Times New Roman" pitchFamily="18" charset="0"/>
              </a:rPr>
              <a:t>system will </a:t>
            </a:r>
            <a:r>
              <a:rPr lang="en-IN" sz="3200" dirty="0" smtClean="0">
                <a:solidFill>
                  <a:schemeClr val="tx1">
                    <a:lumMod val="95000"/>
                    <a:lumOff val="5000"/>
                  </a:schemeClr>
                </a:solidFill>
                <a:latin typeface="Times New Roman" pitchFamily="18" charset="0"/>
                <a:cs typeface="Times New Roman" pitchFamily="18" charset="0"/>
              </a:rPr>
              <a:t>automatically monitors the presence of individuals, and automatically  mark their entry and exit  time, so that  the duration of time they have spend in a room can be easily and automatically calculated. This will increase the accuracy in computation and reduces the human effort in the processes.</a:t>
            </a:r>
            <a:endParaRPr lang="en-US" sz="3200" dirty="0">
              <a:solidFill>
                <a:schemeClr val="tx1">
                  <a:lumMod val="95000"/>
                  <a:lumOff val="5000"/>
                </a:schemeClr>
              </a:solidFill>
              <a:latin typeface="Times New Roman" pitchFamily="18" charset="0"/>
              <a:cs typeface="Times New Roman" pitchFamily="18" charset="0"/>
            </a:endParaRPr>
          </a:p>
        </p:txBody>
      </p:sp>
      <p:pic>
        <p:nvPicPr>
          <p:cNvPr id="40" name="Picture 39" descr="Screenshot (23).png"/>
          <p:cNvPicPr>
            <a:picLocks noChangeAspect="1"/>
          </p:cNvPicPr>
          <p:nvPr/>
        </p:nvPicPr>
        <p:blipFill>
          <a:blip r:embed="rId9" cstate="print">
            <a:lum bright="20000"/>
          </a:blip>
          <a:stretch>
            <a:fillRect/>
          </a:stretch>
        </p:blipFill>
        <p:spPr>
          <a:xfrm>
            <a:off x="715832" y="30232350"/>
            <a:ext cx="7180529" cy="5114925"/>
          </a:xfrm>
          <a:prstGeom prst="rect">
            <a:avLst/>
          </a:prstGeom>
          <a:ln>
            <a:noFill/>
          </a:ln>
          <a:effectLst>
            <a:softEdge rad="112500"/>
          </a:effectLst>
        </p:spPr>
      </p:pic>
      <p:sp>
        <p:nvSpPr>
          <p:cNvPr id="44" name="Text Box 388"/>
          <p:cNvSpPr txBox="1">
            <a:spLocks noChangeArrowheads="1"/>
          </p:cNvSpPr>
          <p:nvPr/>
        </p:nvSpPr>
        <p:spPr bwMode="auto">
          <a:xfrm>
            <a:off x="741457" y="15736353"/>
            <a:ext cx="13968247" cy="646137"/>
          </a:xfrm>
          <a:prstGeom prst="rect">
            <a:avLst/>
          </a:prstGeom>
          <a:solidFill>
            <a:schemeClr val="accent2"/>
          </a:solidFill>
          <a:ln w="9525">
            <a:noFill/>
            <a:miter lim="800000"/>
            <a:headEnd/>
            <a:tailEnd/>
          </a:ln>
          <a:effectLst>
            <a:glow rad="101600">
              <a:schemeClr val="accent2">
                <a:satMod val="175000"/>
                <a:alpha val="40000"/>
              </a:schemeClr>
            </a:glow>
          </a:effectLst>
        </p:spPr>
        <p:txBody>
          <a:bodyPr wrap="square" lIns="91267" tIns="45624" rIns="91267" bIns="45624">
            <a:spAutoFit/>
          </a:bodyPr>
          <a:lstStyle/>
          <a:p>
            <a:pPr algn="ctr" eaLnBrk="0" hangingPunct="0">
              <a:spcBef>
                <a:spcPct val="50000"/>
              </a:spcBef>
            </a:pPr>
            <a:r>
              <a:rPr lang="en-US" sz="3600" b="1" dirty="0" smtClean="0">
                <a:solidFill>
                  <a:schemeClr val="bg1"/>
                </a:solidFill>
                <a:latin typeface="Calibri" pitchFamily="34" charset="0"/>
                <a:cs typeface="Calibri" pitchFamily="34" charset="0"/>
              </a:rPr>
              <a:t>   Introduction </a:t>
            </a:r>
            <a:endParaRPr lang="en-US" sz="3600" b="1" dirty="0">
              <a:solidFill>
                <a:schemeClr val="bg1"/>
              </a:solidFill>
              <a:latin typeface="Calibri" pitchFamily="34" charset="0"/>
              <a:cs typeface="Calibri" pitchFamily="34" charset="0"/>
            </a:endParaRPr>
          </a:p>
        </p:txBody>
      </p:sp>
      <p:sp>
        <p:nvSpPr>
          <p:cNvPr id="41" name="TextBox 40"/>
          <p:cNvSpPr txBox="1"/>
          <p:nvPr/>
        </p:nvSpPr>
        <p:spPr>
          <a:xfrm>
            <a:off x="16059150" y="7486650"/>
            <a:ext cx="13458825" cy="1077218"/>
          </a:xfrm>
          <a:prstGeom prst="rect">
            <a:avLst/>
          </a:prstGeom>
          <a:noFill/>
        </p:spPr>
        <p:txBody>
          <a:bodyPr wrap="square" rtlCol="0">
            <a:spAutoFit/>
          </a:bodyPr>
          <a:lstStyle/>
          <a:p>
            <a:pPr algn="just"/>
            <a:r>
              <a:rPr lang="en-US" sz="3200" dirty="0" smtClean="0">
                <a:latin typeface="Calibri" pitchFamily="34" charset="0"/>
                <a:cs typeface="Calibri" pitchFamily="34" charset="0"/>
              </a:rPr>
              <a:t>The processes involved in this Face Recognition and Tracking can be represented in the form of a flow chart as follows:</a:t>
            </a:r>
            <a:endParaRPr lang="en-US" sz="3200" dirty="0">
              <a:latin typeface="Calibri" pitchFamily="34" charset="0"/>
              <a:cs typeface="Calibri" pitchFamily="34" charset="0"/>
            </a:endParaRPr>
          </a:p>
        </p:txBody>
      </p:sp>
      <p:sp>
        <p:nvSpPr>
          <p:cNvPr id="26" name="TextBox 25"/>
          <p:cNvSpPr txBox="1"/>
          <p:nvPr/>
        </p:nvSpPr>
        <p:spPr>
          <a:xfrm>
            <a:off x="768060" y="34775775"/>
            <a:ext cx="13748039" cy="2923877"/>
          </a:xfrm>
          <a:prstGeom prst="rect">
            <a:avLst/>
          </a:prstGeom>
          <a:noFill/>
        </p:spPr>
        <p:txBody>
          <a:bodyPr wrap="square" rtlCol="0">
            <a:spAutoFit/>
          </a:bodyPr>
          <a:lstStyle/>
          <a:p>
            <a:pPr algn="just"/>
            <a:r>
              <a:rPr lang="en-US" sz="3200" b="1" dirty="0" smtClean="0">
                <a:solidFill>
                  <a:schemeClr val="tx1">
                    <a:lumMod val="85000"/>
                    <a:lumOff val="15000"/>
                  </a:schemeClr>
                </a:solidFill>
                <a:latin typeface="Calibri" pitchFamily="34" charset="0"/>
                <a:cs typeface="Calibri" pitchFamily="34" charset="0"/>
              </a:rPr>
              <a:t>			</a:t>
            </a:r>
            <a:r>
              <a:rPr lang="en-US" sz="2400" b="1" dirty="0" smtClean="0">
                <a:solidFill>
                  <a:schemeClr val="tx1">
                    <a:lumMod val="85000"/>
                    <a:lumOff val="15000"/>
                  </a:schemeClr>
                </a:solidFill>
                <a:latin typeface="Calibri" pitchFamily="34" charset="0"/>
                <a:cs typeface="Calibri" pitchFamily="34" charset="0"/>
              </a:rPr>
              <a:t>fig:1.1							fig:1.2</a:t>
            </a:r>
          </a:p>
          <a:p>
            <a:pPr algn="just"/>
            <a:endParaRPr lang="en-US" sz="2400" b="1" dirty="0" smtClean="0">
              <a:solidFill>
                <a:schemeClr val="tx1">
                  <a:lumMod val="85000"/>
                  <a:lumOff val="15000"/>
                </a:schemeClr>
              </a:solidFill>
              <a:latin typeface="Calibri" pitchFamily="34" charset="0"/>
              <a:cs typeface="Calibri" pitchFamily="34" charset="0"/>
            </a:endParaRPr>
          </a:p>
          <a:p>
            <a:pPr algn="just"/>
            <a:r>
              <a:rPr lang="en-US" sz="3200" b="1" dirty="0" smtClean="0">
                <a:solidFill>
                  <a:schemeClr val="tx1">
                    <a:lumMod val="85000"/>
                    <a:lumOff val="15000"/>
                  </a:schemeClr>
                </a:solidFill>
                <a:latin typeface="Calibri" pitchFamily="34" charset="0"/>
                <a:cs typeface="Calibri" pitchFamily="34" charset="0"/>
              </a:rPr>
              <a:t>Here in Phase 1 (</a:t>
            </a:r>
            <a:r>
              <a:rPr lang="en-US" sz="2800" b="1" dirty="0" smtClean="0">
                <a:solidFill>
                  <a:schemeClr val="tx1">
                    <a:lumMod val="85000"/>
                    <a:lumOff val="15000"/>
                  </a:schemeClr>
                </a:solidFill>
                <a:latin typeface="Calibri" pitchFamily="34" charset="0"/>
                <a:cs typeface="Calibri" pitchFamily="34" charset="0"/>
              </a:rPr>
              <a:t>fig:1.1</a:t>
            </a:r>
            <a:r>
              <a:rPr lang="en-US" sz="3200" b="1" dirty="0" smtClean="0">
                <a:solidFill>
                  <a:schemeClr val="tx1">
                    <a:lumMod val="85000"/>
                    <a:lumOff val="15000"/>
                  </a:schemeClr>
                </a:solidFill>
                <a:latin typeface="Calibri" pitchFamily="34" charset="0"/>
                <a:cs typeface="Calibri" pitchFamily="34" charset="0"/>
              </a:rPr>
              <a:t>) the camera captures the visitor’s face and labels it with respective timestamp. Then in Phase 2 (</a:t>
            </a:r>
            <a:r>
              <a:rPr lang="en-US" sz="2800" b="1" dirty="0" smtClean="0">
                <a:solidFill>
                  <a:schemeClr val="tx1">
                    <a:lumMod val="85000"/>
                    <a:lumOff val="15000"/>
                  </a:schemeClr>
                </a:solidFill>
                <a:latin typeface="Calibri" pitchFamily="34" charset="0"/>
                <a:cs typeface="Calibri" pitchFamily="34" charset="0"/>
              </a:rPr>
              <a:t>fig:1.2</a:t>
            </a:r>
            <a:r>
              <a:rPr lang="en-US" sz="3200" b="1" dirty="0" smtClean="0">
                <a:solidFill>
                  <a:schemeClr val="tx1">
                    <a:lumMod val="85000"/>
                    <a:lumOff val="15000"/>
                  </a:schemeClr>
                </a:solidFill>
                <a:latin typeface="Calibri" pitchFamily="34" charset="0"/>
                <a:cs typeface="Calibri" pitchFamily="34" charset="0"/>
              </a:rPr>
              <a:t>) the face captured will be compared with the stored faces and calculate the Time duration using the labels of matching faces.  </a:t>
            </a:r>
            <a:endParaRPr lang="en-US" sz="3200" b="1" dirty="0">
              <a:solidFill>
                <a:schemeClr val="tx1">
                  <a:lumMod val="85000"/>
                  <a:lumOff val="15000"/>
                </a:schemeClr>
              </a:solidFill>
              <a:latin typeface="Calibri" pitchFamily="34" charset="0"/>
              <a:cs typeface="Calibri" pitchFamily="34" charset="0"/>
            </a:endParaRPr>
          </a:p>
        </p:txBody>
      </p:sp>
      <p:pic>
        <p:nvPicPr>
          <p:cNvPr id="28" name="Picture 27" descr="ff.jpg"/>
          <p:cNvPicPr>
            <a:picLocks noChangeAspect="1"/>
          </p:cNvPicPr>
          <p:nvPr/>
        </p:nvPicPr>
        <p:blipFill>
          <a:blip r:embed="rId10" cstate="print"/>
          <a:stretch>
            <a:fillRect/>
          </a:stretch>
        </p:blipFill>
        <p:spPr>
          <a:xfrm>
            <a:off x="19897466" y="8742873"/>
            <a:ext cx="7102754" cy="9011727"/>
          </a:xfrm>
          <a:prstGeom prst="rect">
            <a:avLst/>
          </a:prstGeom>
        </p:spPr>
      </p:pic>
      <p:sp>
        <p:nvSpPr>
          <p:cNvPr id="30" name="TextBox 29"/>
          <p:cNvSpPr txBox="1"/>
          <p:nvPr/>
        </p:nvSpPr>
        <p:spPr>
          <a:xfrm>
            <a:off x="15887700" y="31203900"/>
            <a:ext cx="13754100" cy="8956298"/>
          </a:xfrm>
          <a:prstGeom prst="rect">
            <a:avLst/>
          </a:prstGeom>
          <a:noFill/>
        </p:spPr>
        <p:txBody>
          <a:bodyPr wrap="square" rtlCol="0">
            <a:spAutoFit/>
          </a:bodyPr>
          <a:lstStyle/>
          <a:p>
            <a:pPr algn="just"/>
            <a:r>
              <a:rPr lang="en-US" sz="3200" b="1" dirty="0" smtClean="0">
                <a:latin typeface="Calibri" pitchFamily="34" charset="0"/>
                <a:cs typeface="Calibri" pitchFamily="34" charset="0"/>
              </a:rPr>
              <a:t>Face recognition can be applied in Security measure at Banks , Offices ,Homes etc. Face recognition has received substantial attention from researches in biometrics, pattern recognition field and computer vision communities. Here Face Recognition along with real time Tracking offers wide range of applications like Automated Attendance System, Automated Billing based on time of consumption, Automated Visitor Tracking, Tracking unauthorized persons etc..</a:t>
            </a:r>
            <a:endParaRPr lang="en-US" sz="3200" b="1" i="1" dirty="0" smtClean="0">
              <a:latin typeface="Calibri" pitchFamily="34" charset="0"/>
              <a:cs typeface="Calibri" pitchFamily="34" charset="0"/>
            </a:endParaRPr>
          </a:p>
          <a:p>
            <a:pPr algn="just">
              <a:buFont typeface="Wingdings" pitchFamily="2" charset="2"/>
              <a:buChar char="v"/>
            </a:pPr>
            <a:r>
              <a:rPr lang="en-US" sz="3200" b="1" i="1" u="sng" dirty="0" smtClean="0">
                <a:latin typeface="Calibri" pitchFamily="34" charset="0"/>
                <a:cs typeface="Calibri" pitchFamily="34" charset="0"/>
              </a:rPr>
              <a:t>Limitations:</a:t>
            </a:r>
          </a:p>
          <a:p>
            <a:pPr algn="just">
              <a:buFont typeface="Arial" pitchFamily="34" charset="0"/>
              <a:buChar char="•"/>
            </a:pPr>
            <a:r>
              <a:rPr lang="en-US" sz="3200" b="1" dirty="0" smtClean="0">
                <a:latin typeface="Calibri" pitchFamily="34" charset="0"/>
                <a:cs typeface="Calibri" pitchFamily="34" charset="0"/>
              </a:rPr>
              <a:t> Image quality affects how well facial-recognition algorithms work. The image quality of scanning video is quite low compared with that of a digital camera</a:t>
            </a:r>
          </a:p>
          <a:p>
            <a:pPr algn="just">
              <a:buFont typeface="Arial" pitchFamily="34" charset="0"/>
              <a:buChar char="•"/>
            </a:pPr>
            <a:r>
              <a:rPr lang="en-US" sz="3200" b="1" dirty="0" smtClean="0">
                <a:latin typeface="Calibri" pitchFamily="34" charset="0"/>
                <a:cs typeface="Calibri" pitchFamily="34" charset="0"/>
              </a:rPr>
              <a:t>The relative angle of the target’s face influences the recognition score profoundly. </a:t>
            </a:r>
            <a:endParaRPr lang="en-US" sz="3200" b="1" u="sng" dirty="0" smtClean="0">
              <a:latin typeface="Calibri" pitchFamily="34" charset="0"/>
              <a:cs typeface="Calibri" pitchFamily="34" charset="0"/>
            </a:endParaRPr>
          </a:p>
          <a:p>
            <a:pPr algn="just">
              <a:buFont typeface="Wingdings" pitchFamily="2" charset="2"/>
              <a:buChar char="v"/>
            </a:pPr>
            <a:r>
              <a:rPr lang="en-US" sz="3200" b="1" i="1" u="sng" dirty="0" smtClean="0">
                <a:latin typeface="Calibri" pitchFamily="34" charset="0"/>
                <a:cs typeface="Calibri" pitchFamily="34" charset="0"/>
              </a:rPr>
              <a:t>Future Enhancements:</a:t>
            </a:r>
          </a:p>
          <a:p>
            <a:pPr algn="just"/>
            <a:r>
              <a:rPr lang="en-US" sz="3200" b="1" dirty="0" smtClean="0">
                <a:latin typeface="Calibri" pitchFamily="34" charset="0"/>
                <a:cs typeface="Calibri" pitchFamily="34" charset="0"/>
              </a:rPr>
              <a:t>By the application of similar Real Time Face recognition and Tracking system in future the case of anonymity can be avoided. Nobody can remain as an anonymous person, every body will be monitored and traceable.</a:t>
            </a:r>
          </a:p>
          <a:p>
            <a:pPr algn="just"/>
            <a:endParaRPr lang="en-US" sz="3200" dirty="0" smtClean="0">
              <a:latin typeface="Calibri" pitchFamily="34" charset="0"/>
              <a:cs typeface="Calibri" pitchFamily="34" charset="0"/>
            </a:endParaRPr>
          </a:p>
          <a:p>
            <a:pPr algn="just"/>
            <a:endParaRPr lang="en-US" sz="3200" b="1" i="1" dirty="0" smtClean="0">
              <a:latin typeface="Calibri" pitchFamily="34" charset="0"/>
              <a:cs typeface="Calibri" pitchFamily="34" charset="0"/>
            </a:endParaRPr>
          </a:p>
          <a:p>
            <a:pPr algn="just"/>
            <a:endParaRPr lang="en-US" sz="3200" b="1" i="1" dirty="0">
              <a:latin typeface="Calibri" pitchFamily="34" charset="0"/>
              <a:cs typeface="Calibri" pitchFamily="34" charset="0"/>
            </a:endParaRPr>
          </a:p>
        </p:txBody>
      </p:sp>
      <p:sp>
        <p:nvSpPr>
          <p:cNvPr id="33" name="TextBox 32"/>
          <p:cNvSpPr txBox="1"/>
          <p:nvPr/>
        </p:nvSpPr>
        <p:spPr>
          <a:xfrm>
            <a:off x="15963900" y="39966900"/>
            <a:ext cx="13792200" cy="1569660"/>
          </a:xfrm>
          <a:prstGeom prst="rect">
            <a:avLst/>
          </a:prstGeom>
          <a:noFill/>
        </p:spPr>
        <p:txBody>
          <a:bodyPr wrap="square" rtlCol="0">
            <a:spAutoFit/>
          </a:bodyPr>
          <a:lstStyle/>
          <a:p>
            <a:pPr marL="514350" indent="-514350" algn="just">
              <a:buFont typeface="+mj-lt"/>
              <a:buAutoNum type="arabicPeriod"/>
            </a:pPr>
            <a:r>
              <a:rPr lang="en-US" sz="3200" dirty="0" smtClean="0">
                <a:solidFill>
                  <a:schemeClr val="tx1">
                    <a:lumMod val="95000"/>
                    <a:lumOff val="5000"/>
                  </a:schemeClr>
                </a:solidFill>
                <a:latin typeface="Calibri" pitchFamily="34" charset="0"/>
                <a:cs typeface="Calibri" pitchFamily="34" charset="0"/>
              </a:rPr>
              <a:t>https://disruptionhub.com/5-applications-facial-recognition-technology/</a:t>
            </a:r>
          </a:p>
          <a:p>
            <a:pPr marL="514350" indent="-514350" algn="just">
              <a:buFont typeface="+mj-lt"/>
              <a:buAutoNum type="arabicPeriod"/>
            </a:pPr>
            <a:r>
              <a:rPr lang="en-US" sz="3200" dirty="0" smtClean="0">
                <a:latin typeface="Calibri" pitchFamily="34" charset="0"/>
                <a:cs typeface="Calibri" pitchFamily="34" charset="0"/>
              </a:rPr>
              <a:t>https://money.cnn.com/2012/01/13/technology/face_recognition/</a:t>
            </a:r>
          </a:p>
          <a:p>
            <a:pPr marL="514350" indent="-514350">
              <a:buFont typeface="+mj-lt"/>
              <a:buAutoNum type="arabicPeriod"/>
            </a:pPr>
            <a:endParaRPr lang="en-US" sz="3200" dirty="0">
              <a:latin typeface="Calibri" pitchFamily="34" charset="0"/>
              <a:cs typeface="Calibri" pitchFamily="34" charset="0"/>
            </a:endParaRPr>
          </a:p>
        </p:txBody>
      </p:sp>
      <p:sp>
        <p:nvSpPr>
          <p:cNvPr id="34" name="TextBox 33"/>
          <p:cNvSpPr txBox="1"/>
          <p:nvPr/>
        </p:nvSpPr>
        <p:spPr>
          <a:xfrm>
            <a:off x="876300" y="38557200"/>
            <a:ext cx="13449300" cy="2062103"/>
          </a:xfrm>
          <a:prstGeom prst="rect">
            <a:avLst/>
          </a:prstGeom>
          <a:noFill/>
        </p:spPr>
        <p:txBody>
          <a:bodyPr wrap="square" rtlCol="0">
            <a:spAutoFit/>
          </a:bodyPr>
          <a:lstStyle/>
          <a:p>
            <a:pPr algn="just"/>
            <a:r>
              <a:rPr lang="en-US" sz="3200" b="1" dirty="0" smtClean="0">
                <a:latin typeface="Calibri" pitchFamily="34" charset="0"/>
                <a:cs typeface="Calibri" pitchFamily="34" charset="0"/>
              </a:rPr>
              <a:t>We have used multiple images of same person for training the model. Where images  of same person are stored independently in  separate directories.  We used images of 20 persons to train the model. Each directories consist of 25 images of the same person.</a:t>
            </a:r>
            <a:endParaRPr lang="en-US" sz="3200" b="1" dirty="0">
              <a:latin typeface="Calibri" pitchFamily="34" charset="0"/>
              <a:cs typeface="Calibri" pitchFamily="34" charset="0"/>
            </a:endParaRPr>
          </a:p>
        </p:txBody>
      </p:sp>
      <p:sp>
        <p:nvSpPr>
          <p:cNvPr id="106" name="Text Box 479"/>
          <p:cNvSpPr txBox="1">
            <a:spLocks noChangeArrowheads="1"/>
          </p:cNvSpPr>
          <p:nvPr/>
        </p:nvSpPr>
        <p:spPr bwMode="auto">
          <a:xfrm>
            <a:off x="15792450" y="30194250"/>
            <a:ext cx="13852633" cy="646137"/>
          </a:xfrm>
          <a:prstGeom prst="rect">
            <a:avLst/>
          </a:prstGeom>
          <a:solidFill>
            <a:schemeClr val="accent2"/>
          </a:solidFill>
          <a:ln w="9525">
            <a:noFill/>
            <a:miter lim="800000"/>
            <a:headEnd/>
            <a:tailEnd/>
          </a:ln>
          <a:effectLst>
            <a:glow rad="101600">
              <a:schemeClr val="accent2">
                <a:satMod val="175000"/>
                <a:alpha val="40000"/>
              </a:schemeClr>
            </a:glow>
          </a:effectLst>
        </p:spPr>
        <p:txBody>
          <a:bodyPr wrap="square" lIns="91267" tIns="45624" rIns="91267" bIns="45624">
            <a:spAutoFit/>
          </a:bodyPr>
          <a:lstStyle/>
          <a:p>
            <a:pPr algn="ctr" eaLnBrk="0" hangingPunct="0">
              <a:spcBef>
                <a:spcPct val="50000"/>
              </a:spcBef>
            </a:pPr>
            <a:r>
              <a:rPr lang="en-US" sz="3600" b="1" dirty="0">
                <a:solidFill>
                  <a:schemeClr val="bg1"/>
                </a:solidFill>
                <a:latin typeface="Calibri" pitchFamily="34" charset="0"/>
                <a:cs typeface="Calibri" pitchFamily="34" charset="0"/>
              </a:rPr>
              <a:t>Conclusions</a:t>
            </a:r>
          </a:p>
        </p:txBody>
      </p:sp>
      <p:pic>
        <p:nvPicPr>
          <p:cNvPr id="38" name="Picture 37" descr="Screenshot (9).png"/>
          <p:cNvPicPr>
            <a:picLocks noChangeAspect="1"/>
          </p:cNvPicPr>
          <p:nvPr/>
        </p:nvPicPr>
        <p:blipFill>
          <a:blip r:embed="rId11" cstate="print"/>
          <a:srcRect l="41176" t="12829" r="15158" b="32633"/>
          <a:stretch>
            <a:fillRect/>
          </a:stretch>
        </p:blipFill>
        <p:spPr>
          <a:xfrm>
            <a:off x="16306800" y="19126200"/>
            <a:ext cx="6019800" cy="4229100"/>
          </a:xfrm>
          <a:prstGeom prst="rect">
            <a:avLst/>
          </a:prstGeom>
          <a:ln>
            <a:noFill/>
          </a:ln>
          <a:effectLst>
            <a:outerShdw blurRad="292100" dist="139700" dir="2700000" algn="tl" rotWithShape="0">
              <a:srgbClr val="333333">
                <a:alpha val="65000"/>
              </a:srgbClr>
            </a:outerShdw>
          </a:effectLst>
        </p:spPr>
      </p:pic>
      <p:pic>
        <p:nvPicPr>
          <p:cNvPr id="42" name="Picture 41" descr="Screenshot (11).png"/>
          <p:cNvPicPr>
            <a:picLocks noChangeAspect="1"/>
          </p:cNvPicPr>
          <p:nvPr/>
        </p:nvPicPr>
        <p:blipFill>
          <a:blip r:embed="rId12" cstate="print"/>
          <a:srcRect l="41471" t="11791" r="20404" b="33035"/>
          <a:stretch>
            <a:fillRect/>
          </a:stretch>
        </p:blipFill>
        <p:spPr>
          <a:xfrm>
            <a:off x="23077714" y="19202400"/>
            <a:ext cx="6602186" cy="4000500"/>
          </a:xfrm>
          <a:prstGeom prst="rect">
            <a:avLst/>
          </a:prstGeom>
        </p:spPr>
      </p:pic>
      <p:pic>
        <p:nvPicPr>
          <p:cNvPr id="45" name="Picture 44" descr="Screenshot (13).png"/>
          <p:cNvPicPr>
            <a:picLocks noChangeAspect="1"/>
          </p:cNvPicPr>
          <p:nvPr/>
        </p:nvPicPr>
        <p:blipFill>
          <a:blip r:embed="rId13" cstate="print"/>
          <a:srcRect l="5322" t="13135" r="58629" b="70634"/>
          <a:stretch>
            <a:fillRect/>
          </a:stretch>
        </p:blipFill>
        <p:spPr>
          <a:xfrm>
            <a:off x="16486411" y="25000971"/>
            <a:ext cx="12621989" cy="3026305"/>
          </a:xfrm>
          <a:prstGeom prst="rect">
            <a:avLst/>
          </a:prstGeom>
        </p:spPr>
      </p:pic>
      <p:sp>
        <p:nvSpPr>
          <p:cNvPr id="46" name="TextBox 45"/>
          <p:cNvSpPr txBox="1"/>
          <p:nvPr/>
        </p:nvSpPr>
        <p:spPr>
          <a:xfrm>
            <a:off x="17961428" y="23295428"/>
            <a:ext cx="9535885" cy="1200329"/>
          </a:xfrm>
          <a:prstGeom prst="rect">
            <a:avLst/>
          </a:prstGeom>
          <a:noFill/>
        </p:spPr>
        <p:txBody>
          <a:bodyPr wrap="square" rtlCol="0">
            <a:spAutoFit/>
          </a:bodyPr>
          <a:lstStyle/>
          <a:p>
            <a:pPr algn="l"/>
            <a:r>
              <a:rPr lang="en-US" sz="2400" b="1" dirty="0" smtClean="0">
                <a:latin typeface="Times New Roman" pitchFamily="18" charset="0"/>
                <a:cs typeface="Times New Roman" pitchFamily="18" charset="0"/>
              </a:rPr>
              <a:t>Entry Time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Exit Time</a:t>
            </a:r>
          </a:p>
          <a:p>
            <a:pPr algn="l"/>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p>
          <a:p>
            <a:pPr algn="l"/>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5" name="TextBox 34"/>
          <p:cNvSpPr txBox="1"/>
          <p:nvPr/>
        </p:nvSpPr>
        <p:spPr>
          <a:xfrm>
            <a:off x="21717000" y="27889200"/>
            <a:ext cx="5867400" cy="461665"/>
          </a:xfrm>
          <a:prstGeom prst="rect">
            <a:avLst/>
          </a:prstGeom>
          <a:noFill/>
        </p:spPr>
        <p:txBody>
          <a:bodyPr wrap="square" rtlCol="0">
            <a:spAutoFit/>
          </a:bodyPr>
          <a:lstStyle/>
          <a:p>
            <a:pPr algn="l"/>
            <a:r>
              <a:rPr lang="en-US" sz="2400" b="1" dirty="0" smtClean="0">
                <a:latin typeface="Times New Roman" pitchFamily="18" charset="0"/>
                <a:cs typeface="Times New Roman" pitchFamily="18" charset="0"/>
              </a:rPr>
              <a:t>Output Log File</a:t>
            </a:r>
            <a:endParaRPr lang="en-US" sz="2400" b="1" dirty="0">
              <a:latin typeface="Times New Roman" pitchFamily="18" charset="0"/>
              <a:cs typeface="Times New Roman" pitchFamily="18" charset="0"/>
            </a:endParaRPr>
          </a:p>
        </p:txBody>
      </p:sp>
      <p:sp>
        <p:nvSpPr>
          <p:cNvPr id="36" name="Oval 35"/>
          <p:cNvSpPr/>
          <p:nvPr/>
        </p:nvSpPr>
        <p:spPr bwMode="auto">
          <a:xfrm>
            <a:off x="16344900" y="19126200"/>
            <a:ext cx="914400" cy="6858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effectLst/>
                <a:latin typeface="Arial" charset="0"/>
              </a:rPr>
              <a:t>1</a:t>
            </a:r>
            <a:endParaRPr kumimoji="0" lang="en-US" sz="8600" b="0" i="0" u="none" strike="noStrike" cap="none" normalizeH="0" baseline="0" dirty="0" smtClean="0">
              <a:ln>
                <a:noFill/>
              </a:ln>
              <a:effectLst/>
              <a:latin typeface="Arial" charset="0"/>
            </a:endParaRPr>
          </a:p>
        </p:txBody>
      </p:sp>
      <p:sp>
        <p:nvSpPr>
          <p:cNvPr id="37" name="Oval 36"/>
          <p:cNvSpPr/>
          <p:nvPr/>
        </p:nvSpPr>
        <p:spPr bwMode="auto">
          <a:xfrm>
            <a:off x="23050500" y="19164300"/>
            <a:ext cx="914400" cy="6858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kumimoji="0" lang="en-US" sz="5400" b="0" i="0" u="none" strike="noStrike" cap="none" normalizeH="0" baseline="0" dirty="0" smtClean="0">
                <a:ln>
                  <a:noFill/>
                </a:ln>
                <a:effectLst/>
                <a:latin typeface="Arial" charset="0"/>
              </a:rPr>
              <a:t>2</a:t>
            </a:r>
            <a:endParaRPr kumimoji="0" lang="en-US" sz="8600" b="0" i="0" u="none" strike="noStrike" cap="none" normalizeH="0" baseline="0" dirty="0" smtClean="0">
              <a:ln>
                <a:noFill/>
              </a:ln>
              <a:effectLst/>
              <a:latin typeface="Arial" charset="0"/>
            </a:endParaRPr>
          </a:p>
        </p:txBody>
      </p:sp>
      <p:sp>
        <p:nvSpPr>
          <p:cNvPr id="43" name="Oval 42"/>
          <p:cNvSpPr/>
          <p:nvPr/>
        </p:nvSpPr>
        <p:spPr bwMode="auto">
          <a:xfrm>
            <a:off x="16192500" y="24726900"/>
            <a:ext cx="914400" cy="6858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5400" dirty="0" smtClean="0"/>
              <a:t>3</a:t>
            </a:r>
            <a:endParaRPr kumimoji="0" lang="en-US" sz="8600" b="0" i="0" u="none" strike="noStrike" cap="none" normalizeH="0" baseline="0" dirty="0" smtClean="0">
              <a:ln>
                <a:noFill/>
              </a:ln>
              <a:effectLst/>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612</Words>
  <Application>Microsoft Office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Jithu</cp:lastModifiedBy>
  <cp:revision>129</cp:revision>
  <dcterms:created xsi:type="dcterms:W3CDTF">2008-12-04T00:20:37Z</dcterms:created>
  <dcterms:modified xsi:type="dcterms:W3CDTF">2018-06-28T11:26:40Z</dcterms:modified>
  <cp:category>Research Poster</cp:category>
</cp:coreProperties>
</file>