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82" r:id="rId3"/>
    <p:sldId id="258" r:id="rId4"/>
    <p:sldId id="259" r:id="rId5"/>
    <p:sldId id="261" r:id="rId6"/>
    <p:sldId id="262" r:id="rId7"/>
    <p:sldId id="263" r:id="rId8"/>
    <p:sldId id="264" r:id="rId9"/>
    <p:sldId id="265" r:id="rId10"/>
    <p:sldId id="284" r:id="rId11"/>
    <p:sldId id="267" r:id="rId12"/>
    <p:sldId id="268" r:id="rId13"/>
    <p:sldId id="269" r:id="rId14"/>
    <p:sldId id="270" r:id="rId15"/>
    <p:sldId id="271" r:id="rId16"/>
    <p:sldId id="272" r:id="rId17"/>
    <p:sldId id="273" r:id="rId18"/>
    <p:sldId id="274" r:id="rId19"/>
    <p:sldId id="275" r:id="rId20"/>
    <p:sldId id="278" r:id="rId21"/>
    <p:sldId id="279" r:id="rId22"/>
    <p:sldId id="280" r:id="rId23"/>
    <p:sldId id="281"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366076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22155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45255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355123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0102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4050880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4223142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138856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179931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2BFAFF-415D-4569-B0DB-2E72EE71E07A}"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387717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2BFAFF-415D-4569-B0DB-2E72EE71E07A}"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31185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2BFAFF-415D-4569-B0DB-2E72EE71E07A}" type="datetimeFigureOut">
              <a:rPr lang="en-US" smtClean="0"/>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355199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2BFAFF-415D-4569-B0DB-2E72EE71E07A}" type="datetimeFigureOut">
              <a:rPr lang="en-US" smtClean="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35043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BFAFF-415D-4569-B0DB-2E72EE71E07A}" type="datetimeFigureOut">
              <a:rPr lang="en-US" smtClean="0"/>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80620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2BFAFF-415D-4569-B0DB-2E72EE71E07A}"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86495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2BFAFF-415D-4569-B0DB-2E72EE71E07A}"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9A306-1456-456C-B58B-75D5A2D579D0}" type="slidenum">
              <a:rPr lang="en-US" smtClean="0"/>
              <a:t>‹#›</a:t>
            </a:fld>
            <a:endParaRPr lang="en-US"/>
          </a:p>
        </p:txBody>
      </p:sp>
    </p:spTree>
    <p:extLst>
      <p:ext uri="{BB962C8B-B14F-4D97-AF65-F5344CB8AC3E}">
        <p14:creationId xmlns:p14="http://schemas.microsoft.com/office/powerpoint/2010/main" val="121035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2BFAFF-415D-4569-B0DB-2E72EE71E07A}" type="datetimeFigureOut">
              <a:rPr lang="en-US" smtClean="0"/>
              <a:t>6/17/2022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49A306-1456-456C-B58B-75D5A2D579D0}" type="slidenum">
              <a:rPr lang="en-US" smtClean="0"/>
              <a:t>‹#›</a:t>
            </a:fld>
            <a:endParaRPr lang="en-US"/>
          </a:p>
        </p:txBody>
      </p:sp>
    </p:spTree>
    <p:extLst>
      <p:ext uri="{BB962C8B-B14F-4D97-AF65-F5344CB8AC3E}">
        <p14:creationId xmlns:p14="http://schemas.microsoft.com/office/powerpoint/2010/main" val="278746703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7489371" cy="1464083"/>
          </a:xfrm>
        </p:spPr>
        <p:txBody>
          <a:bodyPr/>
          <a:lstStyle/>
          <a:p>
            <a:r>
              <a:rPr lang="en-US" dirty="0" smtClean="0"/>
              <a:t>PACKER AND MOVER</a:t>
            </a:r>
            <a:endParaRPr lang="en-US" dirty="0"/>
          </a:p>
        </p:txBody>
      </p:sp>
      <p:sp>
        <p:nvSpPr>
          <p:cNvPr id="3" name="Subtitle 2"/>
          <p:cNvSpPr>
            <a:spLocks noGrp="1"/>
          </p:cNvSpPr>
          <p:nvPr>
            <p:ph type="subTitle" idx="1"/>
          </p:nvPr>
        </p:nvSpPr>
        <p:spPr>
          <a:xfrm>
            <a:off x="1524000" y="3043646"/>
            <a:ext cx="7606937" cy="2214154"/>
          </a:xfrm>
        </p:spPr>
        <p:txBody>
          <a:bodyPr/>
          <a:lstStyle/>
          <a:p>
            <a:r>
              <a:rPr lang="en-US" dirty="0" smtClean="0"/>
              <a:t>      </a:t>
            </a:r>
            <a:r>
              <a:rPr lang="en-US" sz="2000" dirty="0" smtClean="0"/>
              <a:t>Guide name                                   Presented by,</a:t>
            </a:r>
          </a:p>
          <a:p>
            <a:r>
              <a:rPr lang="en-US" sz="2000" dirty="0" smtClean="0"/>
              <a:t>                  </a:t>
            </a:r>
            <a:r>
              <a:rPr lang="en-US" sz="2000" dirty="0"/>
              <a:t>Ms. </a:t>
            </a:r>
            <a:r>
              <a:rPr lang="en-US" sz="2000" dirty="0" err="1"/>
              <a:t>Fathima</a:t>
            </a:r>
            <a:r>
              <a:rPr lang="en-US" sz="2000" dirty="0"/>
              <a:t> </a:t>
            </a:r>
            <a:r>
              <a:rPr lang="en-US" sz="2000" dirty="0" smtClean="0"/>
              <a:t> A                                     </a:t>
            </a:r>
            <a:r>
              <a:rPr lang="en-US" sz="2000" dirty="0" err="1" smtClean="0"/>
              <a:t>Akshaya</a:t>
            </a:r>
            <a:r>
              <a:rPr lang="en-US" sz="2000" dirty="0" smtClean="0"/>
              <a:t> N</a:t>
            </a:r>
          </a:p>
          <a:p>
            <a:r>
              <a:rPr lang="en-US" sz="2000" dirty="0" smtClean="0"/>
              <a:t>                                                                               Roll no: 7</a:t>
            </a:r>
            <a:endParaRPr lang="en-US" sz="2000" dirty="0"/>
          </a:p>
        </p:txBody>
      </p:sp>
    </p:spTree>
    <p:extLst>
      <p:ext uri="{BB962C8B-B14F-4D97-AF65-F5344CB8AC3E}">
        <p14:creationId xmlns:p14="http://schemas.microsoft.com/office/powerpoint/2010/main" val="328712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0664" y="2377440"/>
            <a:ext cx="2286000" cy="1084217"/>
          </a:xfrm>
        </p:spPr>
        <p:txBody>
          <a:bodyPr/>
          <a:lstStyle/>
          <a:p>
            <a:r>
              <a:rPr lang="en-US" sz="4800" dirty="0" smtClean="0"/>
              <a:t>TABLES</a:t>
            </a:r>
            <a:endParaRPr lang="en-US" sz="4800" dirty="0"/>
          </a:p>
        </p:txBody>
      </p:sp>
    </p:spTree>
    <p:extLst>
      <p:ext uri="{BB962C8B-B14F-4D97-AF65-F5344CB8AC3E}">
        <p14:creationId xmlns:p14="http://schemas.microsoft.com/office/powerpoint/2010/main" val="1790888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2"/>
            <a:ext cx="10515600" cy="5772014"/>
          </a:xfrm>
        </p:spPr>
        <p:txBody>
          <a:bodyPr/>
          <a:lstStyle/>
          <a:p>
            <a:pPr marL="0" indent="0">
              <a:buNone/>
            </a:pPr>
            <a:r>
              <a:rPr lang="en-US" dirty="0" smtClean="0"/>
              <a:t> driver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37615804"/>
              </p:ext>
            </p:extLst>
          </p:nvPr>
        </p:nvGraphicFramePr>
        <p:xfrm>
          <a:off x="2032000" y="800946"/>
          <a:ext cx="8127999" cy="5852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42001750"/>
                    </a:ext>
                  </a:extLst>
                </a:gridCol>
                <a:gridCol w="2709333">
                  <a:extLst>
                    <a:ext uri="{9D8B030D-6E8A-4147-A177-3AD203B41FA5}">
                      <a16:colId xmlns:a16="http://schemas.microsoft.com/office/drawing/2014/main" val="746743098"/>
                    </a:ext>
                  </a:extLst>
                </a:gridCol>
                <a:gridCol w="2709333">
                  <a:extLst>
                    <a:ext uri="{9D8B030D-6E8A-4147-A177-3AD203B41FA5}">
                      <a16:colId xmlns:a16="http://schemas.microsoft.com/office/drawing/2014/main" val="2124946874"/>
                    </a:ext>
                  </a:extLst>
                </a:gridCol>
              </a:tblGrid>
              <a:tr h="350807">
                <a:tc>
                  <a:txBody>
                    <a:bodyPr/>
                    <a:lstStyle/>
                    <a:p>
                      <a:r>
                        <a:rPr lang="en-US" dirty="0" smtClean="0"/>
                        <a:t>Field </a:t>
                      </a:r>
                      <a:endParaRPr lang="en-US" dirty="0"/>
                    </a:p>
                  </a:txBody>
                  <a:tcPr/>
                </a:tc>
                <a:tc>
                  <a:txBody>
                    <a:bodyPr/>
                    <a:lstStyle/>
                    <a:p>
                      <a:r>
                        <a:rPr lang="en-US" dirty="0" smtClean="0"/>
                        <a:t>Datatype </a:t>
                      </a:r>
                      <a:endParaRPr lang="en-US" dirty="0"/>
                    </a:p>
                  </a:txBody>
                  <a:tcPr/>
                </a:tc>
                <a:tc>
                  <a:txBody>
                    <a:bodyPr/>
                    <a:lstStyle/>
                    <a:p>
                      <a:r>
                        <a:rPr lang="en-US" dirty="0" smtClean="0"/>
                        <a:t>constraints</a:t>
                      </a:r>
                      <a:endParaRPr lang="en-US" dirty="0"/>
                    </a:p>
                  </a:txBody>
                  <a:tcPr/>
                </a:tc>
                <a:extLst>
                  <a:ext uri="{0D108BD9-81ED-4DB2-BD59-A6C34878D82A}">
                    <a16:rowId xmlns:a16="http://schemas.microsoft.com/office/drawing/2014/main" val="870253731"/>
                  </a:ext>
                </a:extLst>
              </a:tr>
              <a:tr h="350807">
                <a:tc>
                  <a:txBody>
                    <a:bodyPr/>
                    <a:lstStyle/>
                    <a:p>
                      <a:r>
                        <a:rPr lang="en-US" dirty="0" err="1" smtClean="0"/>
                        <a:t>D_id</a:t>
                      </a:r>
                      <a:endParaRPr lang="en-US" dirty="0"/>
                    </a:p>
                  </a:txBody>
                  <a:tcPr/>
                </a:tc>
                <a:tc>
                  <a:txBody>
                    <a:bodyPr/>
                    <a:lstStyle/>
                    <a:p>
                      <a:r>
                        <a:rPr lang="en-US" dirty="0" err="1" smtClean="0"/>
                        <a:t>int</a:t>
                      </a:r>
                      <a:endParaRPr lang="en-US" dirty="0"/>
                    </a:p>
                  </a:txBody>
                  <a:tcPr/>
                </a:tc>
                <a:tc>
                  <a:txBody>
                    <a:bodyPr/>
                    <a:lstStyle/>
                    <a:p>
                      <a:r>
                        <a:rPr lang="en-US" smtClean="0"/>
                        <a:t>Primary </a:t>
                      </a:r>
                      <a:r>
                        <a:rPr lang="en-US" dirty="0" smtClean="0"/>
                        <a:t>key</a:t>
                      </a:r>
                      <a:endParaRPr lang="en-US" dirty="0"/>
                    </a:p>
                  </a:txBody>
                  <a:tcPr/>
                </a:tc>
                <a:extLst>
                  <a:ext uri="{0D108BD9-81ED-4DB2-BD59-A6C34878D82A}">
                    <a16:rowId xmlns:a16="http://schemas.microsoft.com/office/drawing/2014/main" val="1014980160"/>
                  </a:ext>
                </a:extLst>
              </a:tr>
              <a:tr h="350807">
                <a:tc>
                  <a:txBody>
                    <a:bodyPr/>
                    <a:lstStyle/>
                    <a:p>
                      <a:r>
                        <a:rPr lang="en-US" dirty="0" smtClean="0"/>
                        <a:t>username</a:t>
                      </a:r>
                      <a:endParaRPr lang="en-US" dirty="0"/>
                    </a:p>
                  </a:txBody>
                  <a:tcPr/>
                </a:tc>
                <a:tc>
                  <a:txBody>
                    <a:bodyPr/>
                    <a:lstStyle/>
                    <a:p>
                      <a:r>
                        <a:rPr lang="en-US" dirty="0" smtClean="0"/>
                        <a:t>Varchar(50)</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314170230"/>
                  </a:ext>
                </a:extLst>
              </a:tr>
              <a:tr h="350807">
                <a:tc>
                  <a:txBody>
                    <a:bodyPr/>
                    <a:lstStyle/>
                    <a:p>
                      <a:r>
                        <a:rPr lang="en-US" dirty="0" smtClean="0"/>
                        <a:t>password</a:t>
                      </a:r>
                      <a:endParaRPr lang="en-US" dirty="0"/>
                    </a:p>
                  </a:txBody>
                  <a:tcPr/>
                </a:tc>
                <a:tc>
                  <a:txBody>
                    <a:bodyPr/>
                    <a:lstStyle/>
                    <a:p>
                      <a:r>
                        <a:rPr lang="en-US" dirty="0" smtClean="0"/>
                        <a:t>Varchar(50)</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3263082684"/>
                  </a:ext>
                </a:extLst>
              </a:tr>
              <a:tr h="350807">
                <a:tc>
                  <a:txBody>
                    <a:bodyPr/>
                    <a:lstStyle/>
                    <a:p>
                      <a:r>
                        <a:rPr lang="en-US" dirty="0" smtClean="0"/>
                        <a:t>First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465139973"/>
                  </a:ext>
                </a:extLst>
              </a:tr>
              <a:tr h="350807">
                <a:tc>
                  <a:txBody>
                    <a:bodyPr/>
                    <a:lstStyle/>
                    <a:p>
                      <a:r>
                        <a:rPr lang="en-US" dirty="0" smtClean="0"/>
                        <a:t>Last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smtClean="0"/>
                        <a:t>null</a:t>
                      </a:r>
                      <a:endParaRPr lang="en-US" dirty="0"/>
                    </a:p>
                  </a:txBody>
                  <a:tcPr/>
                </a:tc>
                <a:extLst>
                  <a:ext uri="{0D108BD9-81ED-4DB2-BD59-A6C34878D82A}">
                    <a16:rowId xmlns:a16="http://schemas.microsoft.com/office/drawing/2014/main" val="3463953325"/>
                  </a:ext>
                </a:extLst>
              </a:tr>
              <a:tr h="350807">
                <a:tc>
                  <a:txBody>
                    <a:bodyPr/>
                    <a:lstStyle/>
                    <a:p>
                      <a:r>
                        <a:rPr lang="en-US" dirty="0" smtClean="0"/>
                        <a:t>Phone 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Varchar(20)</a:t>
                      </a:r>
                    </a:p>
                  </a:txBody>
                  <a:tcPr/>
                </a:tc>
                <a:tc>
                  <a:txBody>
                    <a:bodyPr/>
                    <a:lstStyle/>
                    <a:p>
                      <a:r>
                        <a:rPr lang="en-US" dirty="0" err="1" smtClean="0"/>
                        <a:t>notnull</a:t>
                      </a:r>
                      <a:endParaRPr lang="en-US" dirty="0"/>
                    </a:p>
                  </a:txBody>
                  <a:tcPr/>
                </a:tc>
                <a:extLst>
                  <a:ext uri="{0D108BD9-81ED-4DB2-BD59-A6C34878D82A}">
                    <a16:rowId xmlns:a16="http://schemas.microsoft.com/office/drawing/2014/main" val="2369321143"/>
                  </a:ext>
                </a:extLst>
              </a:tr>
              <a:tr h="350807">
                <a:tc>
                  <a:txBody>
                    <a:bodyPr/>
                    <a:lstStyle/>
                    <a:p>
                      <a:r>
                        <a:rPr lang="en-US" dirty="0" smtClean="0"/>
                        <a:t>Date of birth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Date</a:t>
                      </a:r>
                    </a:p>
                  </a:txBody>
                  <a:tcPr/>
                </a:tc>
                <a:tc>
                  <a:txBody>
                    <a:bodyPr/>
                    <a:lstStyle/>
                    <a:p>
                      <a:r>
                        <a:rPr lang="en-US" dirty="0" err="1" smtClean="0"/>
                        <a:t>notnull</a:t>
                      </a:r>
                      <a:endParaRPr lang="en-US" dirty="0"/>
                    </a:p>
                  </a:txBody>
                  <a:tcPr/>
                </a:tc>
                <a:extLst>
                  <a:ext uri="{0D108BD9-81ED-4DB2-BD59-A6C34878D82A}">
                    <a16:rowId xmlns:a16="http://schemas.microsoft.com/office/drawing/2014/main" val="3956582717"/>
                  </a:ext>
                </a:extLst>
              </a:tr>
              <a:tr h="350807">
                <a:tc>
                  <a:txBody>
                    <a:bodyPr/>
                    <a:lstStyle/>
                    <a:p>
                      <a:r>
                        <a:rPr lang="en-US" dirty="0" smtClean="0"/>
                        <a:t>License</a:t>
                      </a:r>
                      <a:r>
                        <a:rPr lang="en-US" baseline="0" dirty="0" smtClean="0"/>
                        <a:t> 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906704110"/>
                  </a:ext>
                </a:extLst>
              </a:tr>
              <a:tr h="350807">
                <a:tc>
                  <a:txBody>
                    <a:bodyPr/>
                    <a:lstStyle/>
                    <a:p>
                      <a:r>
                        <a:rPr lang="en-US" dirty="0" smtClean="0"/>
                        <a:t>House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100183854"/>
                  </a:ext>
                </a:extLst>
              </a:tr>
              <a:tr h="350807">
                <a:tc>
                  <a:txBody>
                    <a:bodyPr/>
                    <a:lstStyle/>
                    <a:p>
                      <a:r>
                        <a:rPr lang="en-US" dirty="0" smtClean="0"/>
                        <a:t>place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2707604829"/>
                  </a:ext>
                </a:extLst>
              </a:tr>
              <a:tr h="350807">
                <a:tc>
                  <a:txBody>
                    <a:bodyPr/>
                    <a:lstStyle/>
                    <a:p>
                      <a:r>
                        <a:rPr lang="en-US" dirty="0" smtClean="0"/>
                        <a:t>post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601800228"/>
                  </a:ext>
                </a:extLst>
              </a:tr>
              <a:tr h="350807">
                <a:tc>
                  <a:txBody>
                    <a:bodyPr/>
                    <a:lstStyle/>
                    <a:p>
                      <a:r>
                        <a:rPr lang="en-US" dirty="0" smtClean="0"/>
                        <a:t>City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454705229"/>
                  </a:ext>
                </a:extLst>
              </a:tr>
              <a:tr h="350807">
                <a:tc>
                  <a:txBody>
                    <a:bodyPr/>
                    <a:lstStyle/>
                    <a:p>
                      <a:r>
                        <a:rPr lang="en-US" dirty="0" smtClean="0"/>
                        <a:t>district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108247378"/>
                  </a:ext>
                </a:extLst>
              </a:tr>
              <a:tr h="350807">
                <a:tc>
                  <a:txBody>
                    <a:bodyPr/>
                    <a:lstStyle/>
                    <a:p>
                      <a:r>
                        <a:rPr lang="en-US" dirty="0" smtClean="0"/>
                        <a:t>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85542202"/>
                  </a:ext>
                </a:extLst>
              </a:tr>
              <a:tr h="350807">
                <a:tc>
                  <a:txBody>
                    <a:bodyPr/>
                    <a:lstStyle/>
                    <a:p>
                      <a:r>
                        <a:rPr lang="en-US" dirty="0" smtClean="0"/>
                        <a:t>pin</a:t>
                      </a:r>
                      <a:endParaRPr lang="en-US" dirty="0"/>
                    </a:p>
                  </a:txBody>
                  <a:tcPr/>
                </a:tc>
                <a:tc>
                  <a:txBody>
                    <a:bodyPr/>
                    <a:lstStyle/>
                    <a:p>
                      <a:r>
                        <a:rPr lang="en-US" dirty="0" err="1" smtClean="0"/>
                        <a:t>int</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2843225548"/>
                  </a:ext>
                </a:extLst>
              </a:tr>
            </a:tbl>
          </a:graphicData>
        </a:graphic>
      </p:graphicFrame>
    </p:spTree>
    <p:extLst>
      <p:ext uri="{BB962C8B-B14F-4D97-AF65-F5344CB8AC3E}">
        <p14:creationId xmlns:p14="http://schemas.microsoft.com/office/powerpoint/2010/main" val="3094331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lstStyle/>
          <a:p>
            <a:pPr marL="0" indent="0">
              <a:buNone/>
            </a:pPr>
            <a:r>
              <a:rPr lang="en-US" dirty="0" smtClean="0"/>
              <a:t>registration</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9081165"/>
              </p:ext>
            </p:extLst>
          </p:nvPr>
        </p:nvGraphicFramePr>
        <p:xfrm>
          <a:off x="2032000" y="953588"/>
          <a:ext cx="8127999" cy="5486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953424"/>
                    </a:ext>
                  </a:extLst>
                </a:gridCol>
                <a:gridCol w="2709333">
                  <a:extLst>
                    <a:ext uri="{9D8B030D-6E8A-4147-A177-3AD203B41FA5}">
                      <a16:colId xmlns:a16="http://schemas.microsoft.com/office/drawing/2014/main" val="2544576422"/>
                    </a:ext>
                  </a:extLst>
                </a:gridCol>
                <a:gridCol w="2709333">
                  <a:extLst>
                    <a:ext uri="{9D8B030D-6E8A-4147-A177-3AD203B41FA5}">
                      <a16:colId xmlns:a16="http://schemas.microsoft.com/office/drawing/2014/main" val="2066285833"/>
                    </a:ext>
                  </a:extLst>
                </a:gridCol>
              </a:tblGrid>
              <a:tr h="355245">
                <a:tc>
                  <a:txBody>
                    <a:bodyPr/>
                    <a:lstStyle/>
                    <a:p>
                      <a:r>
                        <a:rPr lang="en-US" smtClean="0"/>
                        <a:t>Field </a:t>
                      </a:r>
                      <a:endParaRPr lang="en-US" dirty="0"/>
                    </a:p>
                  </a:txBody>
                  <a:tcPr/>
                </a:tc>
                <a:tc>
                  <a:txBody>
                    <a:bodyPr/>
                    <a:lstStyle/>
                    <a:p>
                      <a:r>
                        <a:rPr lang="en-US" smtClean="0"/>
                        <a:t>Datatype </a:t>
                      </a:r>
                      <a:endParaRPr lang="en-US" dirty="0"/>
                    </a:p>
                  </a:txBody>
                  <a:tcPr/>
                </a:tc>
                <a:tc>
                  <a:txBody>
                    <a:bodyPr/>
                    <a:lstStyle/>
                    <a:p>
                      <a:r>
                        <a:rPr lang="en-US" smtClean="0"/>
                        <a:t>Constraints </a:t>
                      </a:r>
                      <a:endParaRPr lang="en-US" dirty="0"/>
                    </a:p>
                  </a:txBody>
                  <a:tcPr/>
                </a:tc>
                <a:extLst>
                  <a:ext uri="{0D108BD9-81ED-4DB2-BD59-A6C34878D82A}">
                    <a16:rowId xmlns:a16="http://schemas.microsoft.com/office/drawing/2014/main" val="928139811"/>
                  </a:ext>
                </a:extLst>
              </a:tr>
              <a:tr h="355245">
                <a:tc>
                  <a:txBody>
                    <a:bodyPr/>
                    <a:lstStyle/>
                    <a:p>
                      <a:r>
                        <a:rPr lang="en-US" dirty="0" err="1" smtClean="0"/>
                        <a:t>u_id</a:t>
                      </a:r>
                      <a:endParaRPr lang="en-US" dirty="0"/>
                    </a:p>
                  </a:txBody>
                  <a:tcPr/>
                </a:tc>
                <a:tc>
                  <a:txBody>
                    <a:bodyPr/>
                    <a:lstStyle/>
                    <a:p>
                      <a:r>
                        <a:rPr lang="en-US" smtClean="0"/>
                        <a:t>int</a:t>
                      </a:r>
                      <a:endParaRPr lang="en-US" dirty="0"/>
                    </a:p>
                  </a:txBody>
                  <a:tcPr/>
                </a:tc>
                <a:tc>
                  <a:txBody>
                    <a:bodyPr/>
                    <a:lstStyle/>
                    <a:p>
                      <a:r>
                        <a:rPr lang="en-US" smtClean="0"/>
                        <a:t>Primary key</a:t>
                      </a:r>
                      <a:endParaRPr lang="en-US" dirty="0"/>
                    </a:p>
                  </a:txBody>
                  <a:tcPr/>
                </a:tc>
                <a:extLst>
                  <a:ext uri="{0D108BD9-81ED-4DB2-BD59-A6C34878D82A}">
                    <a16:rowId xmlns:a16="http://schemas.microsoft.com/office/drawing/2014/main" val="1303270941"/>
                  </a:ext>
                </a:extLst>
              </a:tr>
              <a:tr h="355245">
                <a:tc>
                  <a:txBody>
                    <a:bodyPr/>
                    <a:lstStyle/>
                    <a:p>
                      <a:r>
                        <a:rPr lang="en-US" dirty="0" smtClean="0"/>
                        <a:t>username</a:t>
                      </a:r>
                      <a:endParaRPr lang="en-US" dirty="0"/>
                    </a:p>
                  </a:txBody>
                  <a:tcPr/>
                </a:tc>
                <a:tc>
                  <a:txBody>
                    <a:bodyPr/>
                    <a:lstStyle/>
                    <a:p>
                      <a:r>
                        <a:rPr lang="en-US" dirty="0" smtClean="0"/>
                        <a:t>Varchar(50)</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3765983734"/>
                  </a:ext>
                </a:extLst>
              </a:tr>
              <a:tr h="355245">
                <a:tc>
                  <a:txBody>
                    <a:bodyPr/>
                    <a:lstStyle/>
                    <a:p>
                      <a:r>
                        <a:rPr lang="en-US" dirty="0" smtClean="0"/>
                        <a:t>password</a:t>
                      </a:r>
                      <a:endParaRPr lang="en-US" dirty="0"/>
                    </a:p>
                  </a:txBody>
                  <a:tcPr/>
                </a:tc>
                <a:tc>
                  <a:txBody>
                    <a:bodyPr/>
                    <a:lstStyle/>
                    <a:p>
                      <a:r>
                        <a:rPr lang="en-US" dirty="0" smtClean="0"/>
                        <a:t>Varchar(50)</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899190068"/>
                  </a:ext>
                </a:extLst>
              </a:tr>
              <a:tr h="355245">
                <a:tc>
                  <a:txBody>
                    <a:bodyPr/>
                    <a:lstStyle/>
                    <a:p>
                      <a:r>
                        <a:rPr lang="en-US" dirty="0" smtClean="0"/>
                        <a:t>First name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18610198"/>
                  </a:ext>
                </a:extLst>
              </a:tr>
              <a:tr h="355245">
                <a:tc>
                  <a:txBody>
                    <a:bodyPr/>
                    <a:lstStyle/>
                    <a:p>
                      <a:r>
                        <a:rPr lang="en-US" dirty="0" smtClean="0"/>
                        <a:t>Last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smtClean="0"/>
                        <a:t>null</a:t>
                      </a:r>
                      <a:endParaRPr lang="en-US" dirty="0"/>
                    </a:p>
                  </a:txBody>
                  <a:tcPr/>
                </a:tc>
                <a:extLst>
                  <a:ext uri="{0D108BD9-81ED-4DB2-BD59-A6C34878D82A}">
                    <a16:rowId xmlns:a16="http://schemas.microsoft.com/office/drawing/2014/main" val="42988748"/>
                  </a:ext>
                </a:extLst>
              </a:tr>
              <a:tr h="355245">
                <a:tc>
                  <a:txBody>
                    <a:bodyPr/>
                    <a:lstStyle/>
                    <a:p>
                      <a:r>
                        <a:rPr lang="en-US" dirty="0" smtClean="0"/>
                        <a:t>Phone no</a:t>
                      </a:r>
                      <a:endParaRPr lang="en-US" dirty="0"/>
                    </a:p>
                  </a:txBody>
                  <a:tcPr/>
                </a:tc>
                <a:tc>
                  <a:txBody>
                    <a:bodyPr/>
                    <a:lstStyle/>
                    <a:p>
                      <a:r>
                        <a:rPr lang="en-US" dirty="0" smtClean="0"/>
                        <a:t>Varchar(50)</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1271173299"/>
                  </a:ext>
                </a:extLst>
              </a:tr>
              <a:tr h="355245">
                <a:tc>
                  <a:txBody>
                    <a:bodyPr/>
                    <a:lstStyle/>
                    <a:p>
                      <a:r>
                        <a:rPr lang="en-US" dirty="0" smtClean="0"/>
                        <a:t>Date of birth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417461956"/>
                  </a:ext>
                </a:extLst>
              </a:tr>
              <a:tr h="355245">
                <a:tc>
                  <a:txBody>
                    <a:bodyPr/>
                    <a:lstStyle/>
                    <a:p>
                      <a:r>
                        <a:rPr lang="en-US" dirty="0" smtClean="0"/>
                        <a:t>House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603578633"/>
                  </a:ext>
                </a:extLst>
              </a:tr>
              <a:tr h="355245">
                <a:tc>
                  <a:txBody>
                    <a:bodyPr/>
                    <a:lstStyle/>
                    <a:p>
                      <a:r>
                        <a:rPr lang="en-US" dirty="0" smtClean="0"/>
                        <a:t>place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432173995"/>
                  </a:ext>
                </a:extLst>
              </a:tr>
              <a:tr h="355245">
                <a:tc>
                  <a:txBody>
                    <a:bodyPr/>
                    <a:lstStyle/>
                    <a:p>
                      <a:r>
                        <a:rPr lang="en-US" dirty="0" smtClean="0"/>
                        <a:t>city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2452388341"/>
                  </a:ext>
                </a:extLst>
              </a:tr>
              <a:tr h="355245">
                <a:tc>
                  <a:txBody>
                    <a:bodyPr/>
                    <a:lstStyle/>
                    <a:p>
                      <a:r>
                        <a:rPr lang="en-US" dirty="0" smtClean="0"/>
                        <a:t>district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854462969"/>
                  </a:ext>
                </a:extLst>
              </a:tr>
              <a:tr h="355245">
                <a:tc>
                  <a:txBody>
                    <a:bodyPr/>
                    <a:lstStyle/>
                    <a:p>
                      <a:r>
                        <a:rPr lang="en-US" dirty="0" smtClean="0"/>
                        <a:t>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2057866764"/>
                  </a:ext>
                </a:extLst>
              </a:tr>
              <a:tr h="355245">
                <a:tc>
                  <a:txBody>
                    <a:bodyPr/>
                    <a:lstStyle/>
                    <a:p>
                      <a:r>
                        <a:rPr lang="en-US" dirty="0" smtClean="0"/>
                        <a:t>pin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2161274316"/>
                  </a:ext>
                </a:extLst>
              </a:tr>
              <a:tr h="355245">
                <a:tc>
                  <a:txBody>
                    <a:bodyPr/>
                    <a:lstStyle/>
                    <a:p>
                      <a:r>
                        <a:rPr lang="en-US" dirty="0" smtClean="0"/>
                        <a:t>Category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110269995"/>
                  </a:ext>
                </a:extLst>
              </a:tr>
            </a:tbl>
          </a:graphicData>
        </a:graphic>
      </p:graphicFrame>
    </p:spTree>
    <p:extLst>
      <p:ext uri="{BB962C8B-B14F-4D97-AF65-F5344CB8AC3E}">
        <p14:creationId xmlns:p14="http://schemas.microsoft.com/office/powerpoint/2010/main" val="2826081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1" y="378823"/>
            <a:ext cx="10515600" cy="5798140"/>
          </a:xfrm>
        </p:spPr>
        <p:txBody>
          <a:bodyPr/>
          <a:lstStyle/>
          <a:p>
            <a:pPr marL="0" indent="0">
              <a:buNone/>
            </a:pPr>
            <a:r>
              <a:rPr lang="en-US" dirty="0"/>
              <a:t>v</a:t>
            </a:r>
            <a:r>
              <a:rPr lang="en-US" dirty="0" smtClean="0"/>
              <a:t>ehicles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0520875"/>
              </p:ext>
            </p:extLst>
          </p:nvPr>
        </p:nvGraphicFramePr>
        <p:xfrm>
          <a:off x="2032000" y="1162593"/>
          <a:ext cx="8127999" cy="2442755"/>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14412665"/>
                    </a:ext>
                  </a:extLst>
                </a:gridCol>
                <a:gridCol w="2709333">
                  <a:extLst>
                    <a:ext uri="{9D8B030D-6E8A-4147-A177-3AD203B41FA5}">
                      <a16:colId xmlns:a16="http://schemas.microsoft.com/office/drawing/2014/main" val="100638067"/>
                    </a:ext>
                  </a:extLst>
                </a:gridCol>
                <a:gridCol w="2709333">
                  <a:extLst>
                    <a:ext uri="{9D8B030D-6E8A-4147-A177-3AD203B41FA5}">
                      <a16:colId xmlns:a16="http://schemas.microsoft.com/office/drawing/2014/main" val="2474524444"/>
                    </a:ext>
                  </a:extLst>
                </a:gridCol>
              </a:tblGrid>
              <a:tr h="488551">
                <a:tc>
                  <a:txBody>
                    <a:bodyPr/>
                    <a:lstStyle/>
                    <a:p>
                      <a:r>
                        <a:rPr lang="en-US" dirty="0" smtClean="0"/>
                        <a:t>Field </a:t>
                      </a:r>
                      <a:endParaRPr lang="en-US" dirty="0"/>
                    </a:p>
                  </a:txBody>
                  <a:tcPr/>
                </a:tc>
                <a:tc>
                  <a:txBody>
                    <a:bodyPr/>
                    <a:lstStyle/>
                    <a:p>
                      <a:r>
                        <a:rPr lang="en-US" dirty="0" smtClean="0"/>
                        <a:t>Datatype </a:t>
                      </a:r>
                      <a:endParaRPr lang="en-US" dirty="0"/>
                    </a:p>
                  </a:txBody>
                  <a:tcPr/>
                </a:tc>
                <a:tc>
                  <a:txBody>
                    <a:bodyPr/>
                    <a:lstStyle/>
                    <a:p>
                      <a:r>
                        <a:rPr lang="en-US" dirty="0" smtClean="0"/>
                        <a:t>Constraints </a:t>
                      </a:r>
                      <a:endParaRPr lang="en-US" dirty="0"/>
                    </a:p>
                  </a:txBody>
                  <a:tcPr/>
                </a:tc>
                <a:extLst>
                  <a:ext uri="{0D108BD9-81ED-4DB2-BD59-A6C34878D82A}">
                    <a16:rowId xmlns:a16="http://schemas.microsoft.com/office/drawing/2014/main" val="1107844656"/>
                  </a:ext>
                </a:extLst>
              </a:tr>
              <a:tr h="488551">
                <a:tc>
                  <a:txBody>
                    <a:bodyPr/>
                    <a:lstStyle/>
                    <a:p>
                      <a:r>
                        <a:rPr lang="en-US" dirty="0" err="1" smtClean="0"/>
                        <a:t>V_id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extLst>
                  <a:ext uri="{0D108BD9-81ED-4DB2-BD59-A6C34878D82A}">
                    <a16:rowId xmlns:a16="http://schemas.microsoft.com/office/drawing/2014/main" val="3112092435"/>
                  </a:ext>
                </a:extLst>
              </a:tr>
              <a:tr h="488551">
                <a:tc>
                  <a:txBody>
                    <a:bodyPr/>
                    <a:lstStyle/>
                    <a:p>
                      <a:r>
                        <a:rPr lang="en-US" dirty="0" err="1" smtClean="0"/>
                        <a:t>Vehicle_type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2874240067"/>
                  </a:ext>
                </a:extLst>
              </a:tr>
              <a:tr h="488551">
                <a:tc>
                  <a:txBody>
                    <a:bodyPr/>
                    <a:lstStyle/>
                    <a:p>
                      <a:r>
                        <a:rPr lang="en-US" dirty="0" err="1" smtClean="0"/>
                        <a:t>Rc_details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4293557084"/>
                  </a:ext>
                </a:extLst>
              </a:tr>
              <a:tr h="488551">
                <a:tc>
                  <a:txBody>
                    <a:bodyPr/>
                    <a:lstStyle/>
                    <a:p>
                      <a:r>
                        <a:rPr lang="en-US" dirty="0" smtClean="0"/>
                        <a:t>photo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4024904139"/>
                  </a:ext>
                </a:extLst>
              </a:tr>
            </a:tbl>
          </a:graphicData>
        </a:graphic>
      </p:graphicFrame>
    </p:spTree>
    <p:extLst>
      <p:ext uri="{BB962C8B-B14F-4D97-AF65-F5344CB8AC3E}">
        <p14:creationId xmlns:p14="http://schemas.microsoft.com/office/powerpoint/2010/main" val="227102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lstStyle/>
          <a:p>
            <a:pPr marL="0" indent="0">
              <a:buNone/>
            </a:pPr>
            <a:r>
              <a:rPr lang="en-US" dirty="0" smtClean="0"/>
              <a:t> user request</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983942204"/>
              </p:ext>
            </p:extLst>
          </p:nvPr>
        </p:nvGraphicFramePr>
        <p:xfrm>
          <a:off x="2032000" y="1149528"/>
          <a:ext cx="8127999" cy="3120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207604"/>
                    </a:ext>
                  </a:extLst>
                </a:gridCol>
                <a:gridCol w="2709333">
                  <a:extLst>
                    <a:ext uri="{9D8B030D-6E8A-4147-A177-3AD203B41FA5}">
                      <a16:colId xmlns:a16="http://schemas.microsoft.com/office/drawing/2014/main" val="207985033"/>
                    </a:ext>
                  </a:extLst>
                </a:gridCol>
                <a:gridCol w="2709333">
                  <a:extLst>
                    <a:ext uri="{9D8B030D-6E8A-4147-A177-3AD203B41FA5}">
                      <a16:colId xmlns:a16="http://schemas.microsoft.com/office/drawing/2014/main" val="3284811660"/>
                    </a:ext>
                  </a:extLst>
                </a:gridCol>
              </a:tblGrid>
              <a:tr h="390020">
                <a:tc>
                  <a:txBody>
                    <a:bodyPr/>
                    <a:lstStyle/>
                    <a:p>
                      <a:r>
                        <a:rPr lang="en-US" dirty="0" smtClean="0"/>
                        <a:t>Field</a:t>
                      </a:r>
                      <a:r>
                        <a:rPr lang="en-US" baseline="0" dirty="0" smtClean="0"/>
                        <a:t> </a:t>
                      </a:r>
                      <a:endParaRPr lang="en-US" dirty="0"/>
                    </a:p>
                  </a:txBody>
                  <a:tcPr/>
                </a:tc>
                <a:tc>
                  <a:txBody>
                    <a:bodyPr/>
                    <a:lstStyle/>
                    <a:p>
                      <a:r>
                        <a:rPr lang="en-US" dirty="0" smtClean="0"/>
                        <a:t>Datatype </a:t>
                      </a:r>
                      <a:endParaRPr lang="en-US" dirty="0"/>
                    </a:p>
                  </a:txBody>
                  <a:tcPr/>
                </a:tc>
                <a:tc>
                  <a:txBody>
                    <a:bodyPr/>
                    <a:lstStyle/>
                    <a:p>
                      <a:r>
                        <a:rPr lang="en-US" dirty="0" smtClean="0"/>
                        <a:t>Constraints </a:t>
                      </a:r>
                      <a:endParaRPr lang="en-US" dirty="0"/>
                    </a:p>
                  </a:txBody>
                  <a:tcPr/>
                </a:tc>
                <a:extLst>
                  <a:ext uri="{0D108BD9-81ED-4DB2-BD59-A6C34878D82A}">
                    <a16:rowId xmlns:a16="http://schemas.microsoft.com/office/drawing/2014/main" val="2616023779"/>
                  </a:ext>
                </a:extLst>
              </a:tr>
              <a:tr h="390020">
                <a:tc>
                  <a:txBody>
                    <a:bodyPr/>
                    <a:lstStyle/>
                    <a:p>
                      <a:r>
                        <a:rPr lang="en-US" dirty="0" err="1" smtClean="0"/>
                        <a:t>Ur_id</a:t>
                      </a:r>
                      <a:endParaRPr lang="en-US" dirty="0"/>
                    </a:p>
                  </a:txBody>
                  <a:tcPr/>
                </a:tc>
                <a:tc>
                  <a:txBody>
                    <a:bodyPr/>
                    <a:lstStyle/>
                    <a:p>
                      <a:r>
                        <a:rPr lang="en-US" dirty="0" err="1" smtClean="0"/>
                        <a:t>int</a:t>
                      </a:r>
                      <a:endParaRPr lang="en-US" dirty="0"/>
                    </a:p>
                  </a:txBody>
                  <a:tcPr/>
                </a:tc>
                <a:tc>
                  <a:txBody>
                    <a:bodyPr/>
                    <a:lstStyle/>
                    <a:p>
                      <a:r>
                        <a:rPr lang="en-US" dirty="0" smtClean="0"/>
                        <a:t>Primary</a:t>
                      </a:r>
                      <a:r>
                        <a:rPr lang="en-US" baseline="0" dirty="0" smtClean="0"/>
                        <a:t> key</a:t>
                      </a:r>
                      <a:endParaRPr lang="en-US" dirty="0"/>
                    </a:p>
                  </a:txBody>
                  <a:tcPr/>
                </a:tc>
                <a:extLst>
                  <a:ext uri="{0D108BD9-81ED-4DB2-BD59-A6C34878D82A}">
                    <a16:rowId xmlns:a16="http://schemas.microsoft.com/office/drawing/2014/main" val="3405329047"/>
                  </a:ext>
                </a:extLst>
              </a:tr>
              <a:tr h="390020">
                <a:tc>
                  <a:txBody>
                    <a:bodyPr/>
                    <a:lstStyle/>
                    <a:p>
                      <a:r>
                        <a:rPr lang="en-US" dirty="0" err="1" smtClean="0"/>
                        <a:t>u_id</a:t>
                      </a:r>
                      <a:endParaRPr lang="en-US" dirty="0"/>
                    </a:p>
                  </a:txBody>
                  <a:tcPr/>
                </a:tc>
                <a:tc>
                  <a:txBody>
                    <a:bodyPr/>
                    <a:lstStyle/>
                    <a:p>
                      <a:r>
                        <a:rPr lang="en-US" dirty="0" err="1" smtClean="0"/>
                        <a:t>int</a:t>
                      </a:r>
                      <a:endParaRPr lang="en-US" dirty="0"/>
                    </a:p>
                  </a:txBody>
                  <a:tcPr/>
                </a:tc>
                <a:tc>
                  <a:txBody>
                    <a:bodyPr/>
                    <a:lstStyle/>
                    <a:p>
                      <a:r>
                        <a:rPr lang="en-US" dirty="0" err="1" smtClean="0"/>
                        <a:t>Foregin</a:t>
                      </a:r>
                      <a:r>
                        <a:rPr lang="en-US" dirty="0" smtClean="0"/>
                        <a:t> key</a:t>
                      </a:r>
                      <a:endParaRPr lang="en-US" dirty="0"/>
                    </a:p>
                  </a:txBody>
                  <a:tcPr/>
                </a:tc>
                <a:extLst>
                  <a:ext uri="{0D108BD9-81ED-4DB2-BD59-A6C34878D82A}">
                    <a16:rowId xmlns:a16="http://schemas.microsoft.com/office/drawing/2014/main" val="1715186657"/>
                  </a:ext>
                </a:extLst>
              </a:tr>
              <a:tr h="390020">
                <a:tc>
                  <a:txBody>
                    <a:bodyPr/>
                    <a:lstStyle/>
                    <a:p>
                      <a:r>
                        <a:rPr lang="en-US" dirty="0" smtClean="0"/>
                        <a:t>date</a:t>
                      </a:r>
                      <a:endParaRPr lang="en-US" dirty="0"/>
                    </a:p>
                  </a:txBody>
                  <a:tcPr/>
                </a:tc>
                <a:tc>
                  <a:txBody>
                    <a:bodyPr/>
                    <a:lstStyle/>
                    <a:p>
                      <a:r>
                        <a:rPr lang="en-US" dirty="0" err="1" smtClean="0"/>
                        <a:t>DateTime</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3063447034"/>
                  </a:ext>
                </a:extLst>
              </a:tr>
              <a:tr h="390020">
                <a:tc>
                  <a:txBody>
                    <a:bodyPr/>
                    <a:lstStyle/>
                    <a:p>
                      <a:r>
                        <a:rPr lang="en-US" dirty="0" smtClean="0"/>
                        <a:t>Request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165387234"/>
                  </a:ext>
                </a:extLst>
              </a:tr>
              <a:tr h="390020">
                <a:tc>
                  <a:txBody>
                    <a:bodyPr/>
                    <a:lstStyle/>
                    <a:p>
                      <a:r>
                        <a:rPr lang="en-US" dirty="0" smtClean="0"/>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477966244"/>
                  </a:ext>
                </a:extLst>
              </a:tr>
              <a:tr h="390020">
                <a:tc>
                  <a:txBody>
                    <a:bodyPr/>
                    <a:lstStyle/>
                    <a:p>
                      <a:r>
                        <a:rPr lang="en-US" dirty="0" smtClean="0"/>
                        <a:t>latitude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4027029507"/>
                  </a:ext>
                </a:extLst>
              </a:tr>
              <a:tr h="390020">
                <a:tc>
                  <a:txBody>
                    <a:bodyPr/>
                    <a:lstStyle/>
                    <a:p>
                      <a:r>
                        <a:rPr lang="en-US" dirty="0" smtClean="0"/>
                        <a:t>longitude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630136773"/>
                  </a:ext>
                </a:extLst>
              </a:tr>
            </a:tbl>
          </a:graphicData>
        </a:graphic>
      </p:graphicFrame>
    </p:spTree>
    <p:extLst>
      <p:ext uri="{BB962C8B-B14F-4D97-AF65-F5344CB8AC3E}">
        <p14:creationId xmlns:p14="http://schemas.microsoft.com/office/powerpoint/2010/main" val="2549592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pPr marL="0" indent="0">
              <a:buNone/>
            </a:pPr>
            <a:r>
              <a:rPr lang="en-US" dirty="0" smtClean="0"/>
              <a:t> request details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0034754"/>
              </p:ext>
            </p:extLst>
          </p:nvPr>
        </p:nvGraphicFramePr>
        <p:xfrm>
          <a:off x="2032000" y="1227910"/>
          <a:ext cx="8127999" cy="22076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08600250"/>
                    </a:ext>
                  </a:extLst>
                </a:gridCol>
                <a:gridCol w="2709333">
                  <a:extLst>
                    <a:ext uri="{9D8B030D-6E8A-4147-A177-3AD203B41FA5}">
                      <a16:colId xmlns:a16="http://schemas.microsoft.com/office/drawing/2014/main" val="1072576899"/>
                    </a:ext>
                  </a:extLst>
                </a:gridCol>
                <a:gridCol w="2709333">
                  <a:extLst>
                    <a:ext uri="{9D8B030D-6E8A-4147-A177-3AD203B41FA5}">
                      <a16:colId xmlns:a16="http://schemas.microsoft.com/office/drawing/2014/main" val="2640972904"/>
                    </a:ext>
                  </a:extLst>
                </a:gridCol>
              </a:tblGrid>
              <a:tr h="441524">
                <a:tc>
                  <a:txBody>
                    <a:bodyPr/>
                    <a:lstStyle/>
                    <a:p>
                      <a:r>
                        <a:rPr lang="en-US" dirty="0" smtClean="0"/>
                        <a:t>Field </a:t>
                      </a:r>
                      <a:endParaRPr lang="en-US" dirty="0"/>
                    </a:p>
                  </a:txBody>
                  <a:tcPr/>
                </a:tc>
                <a:tc>
                  <a:txBody>
                    <a:bodyPr/>
                    <a:lstStyle/>
                    <a:p>
                      <a:r>
                        <a:rPr lang="en-US" dirty="0" smtClean="0"/>
                        <a:t>datatype</a:t>
                      </a:r>
                      <a:endParaRPr lang="en-US" dirty="0"/>
                    </a:p>
                  </a:txBody>
                  <a:tcPr/>
                </a:tc>
                <a:tc>
                  <a:txBody>
                    <a:bodyPr/>
                    <a:lstStyle/>
                    <a:p>
                      <a:r>
                        <a:rPr lang="en-US" dirty="0" smtClean="0"/>
                        <a:t>constraints</a:t>
                      </a:r>
                      <a:endParaRPr lang="en-US" dirty="0"/>
                    </a:p>
                  </a:txBody>
                  <a:tcPr/>
                </a:tc>
                <a:extLst>
                  <a:ext uri="{0D108BD9-81ED-4DB2-BD59-A6C34878D82A}">
                    <a16:rowId xmlns:a16="http://schemas.microsoft.com/office/drawing/2014/main" val="176964667"/>
                  </a:ext>
                </a:extLst>
              </a:tr>
              <a:tr h="441524">
                <a:tc>
                  <a:txBody>
                    <a:bodyPr/>
                    <a:lstStyle/>
                    <a:p>
                      <a:r>
                        <a:rPr lang="en-US" dirty="0" err="1" smtClean="0"/>
                        <a:t>rd_id</a:t>
                      </a:r>
                      <a:endParaRPr lang="en-US" dirty="0"/>
                    </a:p>
                  </a:txBody>
                  <a:tcPr/>
                </a:tc>
                <a:tc>
                  <a:txBody>
                    <a:bodyPr/>
                    <a:lstStyle/>
                    <a:p>
                      <a:r>
                        <a:rPr lang="en-US" dirty="0" err="1" smtClean="0"/>
                        <a:t>int</a:t>
                      </a:r>
                      <a:endParaRPr lang="en-US" dirty="0"/>
                    </a:p>
                  </a:txBody>
                  <a:tcPr/>
                </a:tc>
                <a:tc>
                  <a:txBody>
                    <a:bodyPr/>
                    <a:lstStyle/>
                    <a:p>
                      <a:r>
                        <a:rPr lang="en-US" dirty="0" smtClean="0"/>
                        <a:t>Primary</a:t>
                      </a:r>
                      <a:r>
                        <a:rPr lang="en-US" baseline="0" dirty="0" smtClean="0"/>
                        <a:t> key </a:t>
                      </a:r>
                      <a:endParaRPr lang="en-US" dirty="0"/>
                    </a:p>
                  </a:txBody>
                  <a:tcPr/>
                </a:tc>
                <a:extLst>
                  <a:ext uri="{0D108BD9-81ED-4DB2-BD59-A6C34878D82A}">
                    <a16:rowId xmlns:a16="http://schemas.microsoft.com/office/drawing/2014/main" val="2110430627"/>
                  </a:ext>
                </a:extLst>
              </a:tr>
              <a:tr h="441524">
                <a:tc>
                  <a:txBody>
                    <a:bodyPr/>
                    <a:lstStyle/>
                    <a:p>
                      <a:r>
                        <a:rPr lang="en-US" dirty="0" err="1" smtClean="0"/>
                        <a:t>Ur_id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2463107316"/>
                  </a:ext>
                </a:extLst>
              </a:tr>
              <a:tr h="441524">
                <a:tc>
                  <a:txBody>
                    <a:bodyPr/>
                    <a:lstStyle/>
                    <a:p>
                      <a:r>
                        <a:rPr lang="en-US" dirty="0" smtClean="0"/>
                        <a:t>Item name</a:t>
                      </a:r>
                      <a:endParaRPr lang="en-US" dirty="0"/>
                    </a:p>
                  </a:txBody>
                  <a:tcPr/>
                </a:tc>
                <a:tc>
                  <a:txBody>
                    <a:bodyPr/>
                    <a:lstStyle/>
                    <a:p>
                      <a:r>
                        <a:rPr lang="en-US" dirty="0" smtClean="0"/>
                        <a:t>Varchar(50)</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4135086010"/>
                  </a:ext>
                </a:extLst>
              </a:tr>
              <a:tr h="441524">
                <a:tc>
                  <a:txBody>
                    <a:bodyPr/>
                    <a:lstStyle/>
                    <a:p>
                      <a:r>
                        <a:rPr lang="en-US" dirty="0" smtClean="0"/>
                        <a:t>count</a:t>
                      </a:r>
                      <a:endParaRPr lang="en-US" dirty="0"/>
                    </a:p>
                  </a:txBody>
                  <a:tcPr/>
                </a:tc>
                <a:tc>
                  <a:txBody>
                    <a:bodyPr/>
                    <a:lstStyle/>
                    <a:p>
                      <a:r>
                        <a:rPr lang="en-US" dirty="0" err="1" smtClean="0"/>
                        <a:t>int</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2828974950"/>
                  </a:ext>
                </a:extLst>
              </a:tr>
            </a:tbl>
          </a:graphicData>
        </a:graphic>
      </p:graphicFrame>
    </p:spTree>
    <p:extLst>
      <p:ext uri="{BB962C8B-B14F-4D97-AF65-F5344CB8AC3E}">
        <p14:creationId xmlns:p14="http://schemas.microsoft.com/office/powerpoint/2010/main" val="3315295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5641386"/>
          </a:xfrm>
        </p:spPr>
        <p:txBody>
          <a:bodyPr/>
          <a:lstStyle/>
          <a:p>
            <a:pPr marL="0" indent="0">
              <a:buNone/>
            </a:pPr>
            <a:r>
              <a:rPr lang="en-US" dirty="0" smtClean="0"/>
              <a:t>work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52623646"/>
              </p:ext>
            </p:extLst>
          </p:nvPr>
        </p:nvGraphicFramePr>
        <p:xfrm>
          <a:off x="2032000" y="1018898"/>
          <a:ext cx="8127999" cy="240357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62597342"/>
                    </a:ext>
                  </a:extLst>
                </a:gridCol>
                <a:gridCol w="2709333">
                  <a:extLst>
                    <a:ext uri="{9D8B030D-6E8A-4147-A177-3AD203B41FA5}">
                      <a16:colId xmlns:a16="http://schemas.microsoft.com/office/drawing/2014/main" val="2725923978"/>
                    </a:ext>
                  </a:extLst>
                </a:gridCol>
                <a:gridCol w="2709333">
                  <a:extLst>
                    <a:ext uri="{9D8B030D-6E8A-4147-A177-3AD203B41FA5}">
                      <a16:colId xmlns:a16="http://schemas.microsoft.com/office/drawing/2014/main" val="3154921512"/>
                    </a:ext>
                  </a:extLst>
                </a:gridCol>
              </a:tblGrid>
              <a:tr h="400595">
                <a:tc>
                  <a:txBody>
                    <a:bodyPr/>
                    <a:lstStyle/>
                    <a:p>
                      <a:r>
                        <a:rPr lang="en-US" dirty="0" smtClean="0"/>
                        <a:t>field</a:t>
                      </a:r>
                      <a:endParaRPr lang="en-US" dirty="0"/>
                    </a:p>
                  </a:txBody>
                  <a:tcPr/>
                </a:tc>
                <a:tc>
                  <a:txBody>
                    <a:bodyPr/>
                    <a:lstStyle/>
                    <a:p>
                      <a:r>
                        <a:rPr lang="en-US" dirty="0" smtClean="0"/>
                        <a:t>datatype</a:t>
                      </a:r>
                      <a:endParaRPr lang="en-US" dirty="0"/>
                    </a:p>
                  </a:txBody>
                  <a:tcPr/>
                </a:tc>
                <a:tc>
                  <a:txBody>
                    <a:bodyPr/>
                    <a:lstStyle/>
                    <a:p>
                      <a:r>
                        <a:rPr lang="en-US" dirty="0" smtClean="0"/>
                        <a:t>constraints</a:t>
                      </a:r>
                      <a:endParaRPr lang="en-US" dirty="0"/>
                    </a:p>
                  </a:txBody>
                  <a:tcPr/>
                </a:tc>
                <a:extLst>
                  <a:ext uri="{0D108BD9-81ED-4DB2-BD59-A6C34878D82A}">
                    <a16:rowId xmlns:a16="http://schemas.microsoft.com/office/drawing/2014/main" val="159594201"/>
                  </a:ext>
                </a:extLst>
              </a:tr>
              <a:tr h="400595">
                <a:tc>
                  <a:txBody>
                    <a:bodyPr/>
                    <a:lstStyle/>
                    <a:p>
                      <a:r>
                        <a:rPr lang="en-US" dirty="0" err="1" smtClean="0"/>
                        <a:t>W_id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extLst>
                  <a:ext uri="{0D108BD9-81ED-4DB2-BD59-A6C34878D82A}">
                    <a16:rowId xmlns:a16="http://schemas.microsoft.com/office/drawing/2014/main" val="1742663538"/>
                  </a:ext>
                </a:extLst>
              </a:tr>
              <a:tr h="400595">
                <a:tc>
                  <a:txBody>
                    <a:bodyPr/>
                    <a:lstStyle/>
                    <a:p>
                      <a:r>
                        <a:rPr lang="en-US" dirty="0" err="1" smtClean="0"/>
                        <a:t>Ur_id</a:t>
                      </a:r>
                      <a:endParaRPr lang="en-US" dirty="0"/>
                    </a:p>
                  </a:txBody>
                  <a:tcPr/>
                </a:tc>
                <a:tc>
                  <a:txBody>
                    <a:bodyPr/>
                    <a:lstStyle/>
                    <a:p>
                      <a:r>
                        <a:rPr lang="en-US" dirty="0" err="1" smtClean="0"/>
                        <a:t>int</a:t>
                      </a:r>
                      <a:endParaRPr lang="en-US" dirty="0"/>
                    </a:p>
                  </a:txBody>
                  <a:tcPr/>
                </a:tc>
                <a:tc>
                  <a:txBody>
                    <a:bodyPr/>
                    <a:lstStyle/>
                    <a:p>
                      <a:r>
                        <a:rPr lang="en-US" dirty="0" smtClean="0"/>
                        <a:t>Foreign</a:t>
                      </a:r>
                      <a:r>
                        <a:rPr lang="en-US" baseline="0" dirty="0" smtClean="0"/>
                        <a:t> key</a:t>
                      </a:r>
                      <a:endParaRPr lang="en-US" dirty="0"/>
                    </a:p>
                  </a:txBody>
                  <a:tcPr/>
                </a:tc>
                <a:extLst>
                  <a:ext uri="{0D108BD9-81ED-4DB2-BD59-A6C34878D82A}">
                    <a16:rowId xmlns:a16="http://schemas.microsoft.com/office/drawing/2014/main" val="2233005145"/>
                  </a:ext>
                </a:extLst>
              </a:tr>
              <a:tr h="400595">
                <a:tc>
                  <a:txBody>
                    <a:bodyPr/>
                    <a:lstStyle/>
                    <a:p>
                      <a:r>
                        <a:rPr lang="en-US" dirty="0" err="1" smtClean="0"/>
                        <a:t>D_id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1896947087"/>
                  </a:ext>
                </a:extLst>
              </a:tr>
              <a:tr h="400595">
                <a:tc>
                  <a:txBody>
                    <a:bodyPr/>
                    <a:lstStyle/>
                    <a:p>
                      <a:r>
                        <a:rPr lang="en-US" dirty="0" err="1" smtClean="0"/>
                        <a:t>V_id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1901825412"/>
                  </a:ext>
                </a:extLst>
              </a:tr>
              <a:tr h="400595">
                <a:tc>
                  <a:txBody>
                    <a:bodyPr/>
                    <a:lstStyle/>
                    <a:p>
                      <a:r>
                        <a:rPr lang="en-US" dirty="0" smtClean="0"/>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906716949"/>
                  </a:ext>
                </a:extLst>
              </a:tr>
            </a:tbl>
          </a:graphicData>
        </a:graphic>
      </p:graphicFrame>
    </p:spTree>
    <p:extLst>
      <p:ext uri="{BB962C8B-B14F-4D97-AF65-F5344CB8AC3E}">
        <p14:creationId xmlns:p14="http://schemas.microsoft.com/office/powerpoint/2010/main" val="1909540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marL="0" indent="0">
              <a:buNone/>
            </a:pPr>
            <a:r>
              <a:rPr lang="en-US" dirty="0" smtClean="0"/>
              <a:t> driver bill</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3099178"/>
              </p:ext>
            </p:extLst>
          </p:nvPr>
        </p:nvGraphicFramePr>
        <p:xfrm>
          <a:off x="2032000" y="1449976"/>
          <a:ext cx="8127999" cy="297180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21165905"/>
                    </a:ext>
                  </a:extLst>
                </a:gridCol>
                <a:gridCol w="2709333">
                  <a:extLst>
                    <a:ext uri="{9D8B030D-6E8A-4147-A177-3AD203B41FA5}">
                      <a16:colId xmlns:a16="http://schemas.microsoft.com/office/drawing/2014/main" val="1021666435"/>
                    </a:ext>
                  </a:extLst>
                </a:gridCol>
                <a:gridCol w="2709333">
                  <a:extLst>
                    <a:ext uri="{9D8B030D-6E8A-4147-A177-3AD203B41FA5}">
                      <a16:colId xmlns:a16="http://schemas.microsoft.com/office/drawing/2014/main" val="431010527"/>
                    </a:ext>
                  </a:extLst>
                </a:gridCol>
              </a:tblGrid>
              <a:tr h="424543">
                <a:tc>
                  <a:txBody>
                    <a:bodyPr/>
                    <a:lstStyle/>
                    <a:p>
                      <a:r>
                        <a:rPr lang="en-US" dirty="0" smtClean="0"/>
                        <a:t>Field </a:t>
                      </a:r>
                      <a:endParaRPr lang="en-US" dirty="0"/>
                    </a:p>
                  </a:txBody>
                  <a:tcPr/>
                </a:tc>
                <a:tc>
                  <a:txBody>
                    <a:bodyPr/>
                    <a:lstStyle/>
                    <a:p>
                      <a:r>
                        <a:rPr lang="en-US" dirty="0" smtClean="0"/>
                        <a:t>datatype</a:t>
                      </a:r>
                      <a:endParaRPr lang="en-US" dirty="0"/>
                    </a:p>
                  </a:txBody>
                  <a:tcPr/>
                </a:tc>
                <a:tc>
                  <a:txBody>
                    <a:bodyPr/>
                    <a:lstStyle/>
                    <a:p>
                      <a:r>
                        <a:rPr lang="en-US" dirty="0" smtClean="0"/>
                        <a:t>constraints</a:t>
                      </a:r>
                      <a:endParaRPr lang="en-US" dirty="0"/>
                    </a:p>
                  </a:txBody>
                  <a:tcPr/>
                </a:tc>
                <a:extLst>
                  <a:ext uri="{0D108BD9-81ED-4DB2-BD59-A6C34878D82A}">
                    <a16:rowId xmlns:a16="http://schemas.microsoft.com/office/drawing/2014/main" val="1593212537"/>
                  </a:ext>
                </a:extLst>
              </a:tr>
              <a:tr h="424543">
                <a:tc>
                  <a:txBody>
                    <a:bodyPr/>
                    <a:lstStyle/>
                    <a:p>
                      <a:r>
                        <a:rPr lang="en-US" dirty="0" err="1" smtClean="0"/>
                        <a:t>Db_id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extLst>
                  <a:ext uri="{0D108BD9-81ED-4DB2-BD59-A6C34878D82A}">
                    <a16:rowId xmlns:a16="http://schemas.microsoft.com/office/drawing/2014/main" val="3472335147"/>
                  </a:ext>
                </a:extLst>
              </a:tr>
              <a:tr h="424543">
                <a:tc>
                  <a:txBody>
                    <a:bodyPr/>
                    <a:lstStyle/>
                    <a:p>
                      <a:r>
                        <a:rPr lang="en-US" dirty="0" err="1" smtClean="0"/>
                        <a:t>W_id</a:t>
                      </a:r>
                      <a:endParaRPr lang="en-US" dirty="0"/>
                    </a:p>
                  </a:txBody>
                  <a:tcPr/>
                </a:tc>
                <a:tc>
                  <a:txBody>
                    <a:bodyPr/>
                    <a:lstStyle/>
                    <a:p>
                      <a:r>
                        <a:rPr lang="en-US" dirty="0" err="1" smtClean="0"/>
                        <a:t>int</a:t>
                      </a:r>
                      <a:endParaRPr lang="en-US" dirty="0"/>
                    </a:p>
                  </a:txBody>
                  <a:tcPr/>
                </a:tc>
                <a:tc>
                  <a:txBody>
                    <a:bodyPr/>
                    <a:lstStyle/>
                    <a:p>
                      <a:r>
                        <a:rPr lang="en-US" dirty="0" smtClean="0"/>
                        <a:t>Foreign</a:t>
                      </a:r>
                      <a:r>
                        <a:rPr lang="en-US" baseline="0" dirty="0" smtClean="0"/>
                        <a:t> key</a:t>
                      </a:r>
                      <a:endParaRPr lang="en-US" dirty="0"/>
                    </a:p>
                  </a:txBody>
                  <a:tcPr/>
                </a:tc>
                <a:extLst>
                  <a:ext uri="{0D108BD9-81ED-4DB2-BD59-A6C34878D82A}">
                    <a16:rowId xmlns:a16="http://schemas.microsoft.com/office/drawing/2014/main" val="1390082999"/>
                  </a:ext>
                </a:extLst>
              </a:tr>
              <a:tr h="424543">
                <a:tc>
                  <a:txBody>
                    <a:bodyPr/>
                    <a:lstStyle/>
                    <a:p>
                      <a:r>
                        <a:rPr lang="en-US" dirty="0" smtClean="0"/>
                        <a:t>Date</a:t>
                      </a:r>
                      <a:r>
                        <a:rPr lang="en-US" baseline="0" dirty="0" smtClean="0"/>
                        <a:t> </a:t>
                      </a:r>
                      <a:endParaRPr lang="en-US" dirty="0"/>
                    </a:p>
                  </a:txBody>
                  <a:tcPr/>
                </a:tc>
                <a:tc>
                  <a:txBody>
                    <a:bodyPr/>
                    <a:lstStyle/>
                    <a:p>
                      <a:r>
                        <a:rPr lang="en-US" dirty="0" err="1" smtClean="0"/>
                        <a:t>DateTime</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130457924"/>
                  </a:ext>
                </a:extLst>
              </a:tr>
              <a:tr h="424543">
                <a:tc>
                  <a:txBody>
                    <a:bodyPr/>
                    <a:lstStyle/>
                    <a:p>
                      <a:r>
                        <a:rPr lang="en-US" dirty="0" smtClean="0"/>
                        <a:t>charge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bigint</a:t>
                      </a:r>
                      <a:endParaRPr lang="en-US" dirty="0" smtClean="0"/>
                    </a:p>
                  </a:txBody>
                  <a:tcPr/>
                </a:tc>
                <a:tc>
                  <a:txBody>
                    <a:bodyPr/>
                    <a:lstStyle/>
                    <a:p>
                      <a:r>
                        <a:rPr lang="en-US" dirty="0" err="1" smtClean="0"/>
                        <a:t>notnull</a:t>
                      </a:r>
                      <a:endParaRPr lang="en-US" dirty="0"/>
                    </a:p>
                  </a:txBody>
                  <a:tcPr/>
                </a:tc>
                <a:extLst>
                  <a:ext uri="{0D108BD9-81ED-4DB2-BD59-A6C34878D82A}">
                    <a16:rowId xmlns:a16="http://schemas.microsoft.com/office/drawing/2014/main" val="2073484757"/>
                  </a:ext>
                </a:extLst>
              </a:tr>
              <a:tr h="424543">
                <a:tc>
                  <a:txBody>
                    <a:bodyPr/>
                    <a:lstStyle/>
                    <a:p>
                      <a:r>
                        <a:rPr lang="en-US" dirty="0" smtClean="0"/>
                        <a:t>km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729830876"/>
                  </a:ext>
                </a:extLst>
              </a:tr>
              <a:tr h="424543">
                <a:tc>
                  <a:txBody>
                    <a:bodyPr/>
                    <a:lstStyle/>
                    <a:p>
                      <a:r>
                        <a:rPr lang="en-US" dirty="0" smtClean="0"/>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274131621"/>
                  </a:ext>
                </a:extLst>
              </a:tr>
            </a:tbl>
          </a:graphicData>
        </a:graphic>
      </p:graphicFrame>
    </p:spTree>
    <p:extLst>
      <p:ext uri="{BB962C8B-B14F-4D97-AF65-F5344CB8AC3E}">
        <p14:creationId xmlns:p14="http://schemas.microsoft.com/office/powerpoint/2010/main" val="3677667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marL="0" indent="0">
              <a:buNone/>
            </a:pPr>
            <a:r>
              <a:rPr lang="en-US" dirty="0" smtClean="0"/>
              <a:t> rescheduled request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80572022"/>
              </p:ext>
            </p:extLst>
          </p:nvPr>
        </p:nvGraphicFramePr>
        <p:xfrm>
          <a:off x="2032000" y="1149530"/>
          <a:ext cx="8127999" cy="241663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90972680"/>
                    </a:ext>
                  </a:extLst>
                </a:gridCol>
                <a:gridCol w="2709333">
                  <a:extLst>
                    <a:ext uri="{9D8B030D-6E8A-4147-A177-3AD203B41FA5}">
                      <a16:colId xmlns:a16="http://schemas.microsoft.com/office/drawing/2014/main" val="886285202"/>
                    </a:ext>
                  </a:extLst>
                </a:gridCol>
                <a:gridCol w="2709333">
                  <a:extLst>
                    <a:ext uri="{9D8B030D-6E8A-4147-A177-3AD203B41FA5}">
                      <a16:colId xmlns:a16="http://schemas.microsoft.com/office/drawing/2014/main" val="181670256"/>
                    </a:ext>
                  </a:extLst>
                </a:gridCol>
              </a:tblGrid>
              <a:tr h="402772">
                <a:tc>
                  <a:txBody>
                    <a:bodyPr/>
                    <a:lstStyle/>
                    <a:p>
                      <a:r>
                        <a:rPr lang="en-US" dirty="0" smtClean="0"/>
                        <a:t>Field </a:t>
                      </a:r>
                      <a:endParaRPr lang="en-US" dirty="0"/>
                    </a:p>
                  </a:txBody>
                  <a:tcPr/>
                </a:tc>
                <a:tc>
                  <a:txBody>
                    <a:bodyPr/>
                    <a:lstStyle/>
                    <a:p>
                      <a:r>
                        <a:rPr lang="en-US" dirty="0" smtClean="0"/>
                        <a:t>datatype</a:t>
                      </a:r>
                      <a:endParaRPr lang="en-US" dirty="0"/>
                    </a:p>
                  </a:txBody>
                  <a:tcPr/>
                </a:tc>
                <a:tc>
                  <a:txBody>
                    <a:bodyPr/>
                    <a:lstStyle/>
                    <a:p>
                      <a:r>
                        <a:rPr lang="en-US" dirty="0" smtClean="0"/>
                        <a:t>constraints</a:t>
                      </a:r>
                      <a:endParaRPr lang="en-US" dirty="0"/>
                    </a:p>
                  </a:txBody>
                  <a:tcPr/>
                </a:tc>
                <a:extLst>
                  <a:ext uri="{0D108BD9-81ED-4DB2-BD59-A6C34878D82A}">
                    <a16:rowId xmlns:a16="http://schemas.microsoft.com/office/drawing/2014/main" val="1975447971"/>
                  </a:ext>
                </a:extLst>
              </a:tr>
              <a:tr h="402772">
                <a:tc>
                  <a:txBody>
                    <a:bodyPr/>
                    <a:lstStyle/>
                    <a:p>
                      <a:r>
                        <a:rPr lang="en-US" dirty="0" err="1" smtClean="0"/>
                        <a:t>Resh_id</a:t>
                      </a:r>
                      <a:endParaRPr lang="en-US" dirty="0"/>
                    </a:p>
                  </a:txBody>
                  <a:tcPr/>
                </a:tc>
                <a:tc>
                  <a:txBody>
                    <a:bodyPr/>
                    <a:lstStyle/>
                    <a:p>
                      <a:r>
                        <a:rPr lang="en-US" dirty="0" err="1" smtClean="0"/>
                        <a:t>int</a:t>
                      </a:r>
                      <a:endParaRPr lang="en-US" dirty="0"/>
                    </a:p>
                  </a:txBody>
                  <a:tcPr/>
                </a:tc>
                <a:tc>
                  <a:txBody>
                    <a:bodyPr/>
                    <a:lstStyle/>
                    <a:p>
                      <a:r>
                        <a:rPr lang="en-US" dirty="0" smtClean="0"/>
                        <a:t>Primary</a:t>
                      </a:r>
                      <a:r>
                        <a:rPr lang="en-US" baseline="0" dirty="0" smtClean="0"/>
                        <a:t> key</a:t>
                      </a:r>
                      <a:endParaRPr lang="en-US" dirty="0"/>
                    </a:p>
                  </a:txBody>
                  <a:tcPr/>
                </a:tc>
                <a:extLst>
                  <a:ext uri="{0D108BD9-81ED-4DB2-BD59-A6C34878D82A}">
                    <a16:rowId xmlns:a16="http://schemas.microsoft.com/office/drawing/2014/main" val="2545101569"/>
                  </a:ext>
                </a:extLst>
              </a:tr>
              <a:tr h="402772">
                <a:tc>
                  <a:txBody>
                    <a:bodyPr/>
                    <a:lstStyle/>
                    <a:p>
                      <a:r>
                        <a:rPr lang="en-US" dirty="0" err="1" smtClean="0"/>
                        <a:t>W_id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3304461260"/>
                  </a:ext>
                </a:extLst>
              </a:tr>
              <a:tr h="402772">
                <a:tc>
                  <a:txBody>
                    <a:bodyPr/>
                    <a:lstStyle/>
                    <a:p>
                      <a:r>
                        <a:rPr lang="en-US" dirty="0" err="1" smtClean="0"/>
                        <a:t>D_id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1832328956"/>
                  </a:ext>
                </a:extLst>
              </a:tr>
              <a:tr h="402772">
                <a:tc>
                  <a:txBody>
                    <a:bodyPr/>
                    <a:lstStyle/>
                    <a:p>
                      <a:r>
                        <a:rPr lang="en-US" dirty="0" smtClean="0"/>
                        <a:t>reason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141646829"/>
                  </a:ext>
                </a:extLst>
              </a:tr>
              <a:tr h="402772">
                <a:tc>
                  <a:txBody>
                    <a:bodyPr/>
                    <a:lstStyle/>
                    <a:p>
                      <a:r>
                        <a:rPr lang="en-US" dirty="0" smtClean="0"/>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403944876"/>
                  </a:ext>
                </a:extLst>
              </a:tr>
            </a:tbl>
          </a:graphicData>
        </a:graphic>
      </p:graphicFrame>
    </p:spTree>
    <p:extLst>
      <p:ext uri="{BB962C8B-B14F-4D97-AF65-F5344CB8AC3E}">
        <p14:creationId xmlns:p14="http://schemas.microsoft.com/office/powerpoint/2010/main" val="3574815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8457"/>
            <a:ext cx="10515600" cy="5458506"/>
          </a:xfrm>
        </p:spPr>
        <p:txBody>
          <a:bodyPr/>
          <a:lstStyle/>
          <a:p>
            <a:pPr marL="0" indent="0">
              <a:buNone/>
            </a:pPr>
            <a:r>
              <a:rPr lang="en-US" dirty="0" smtClean="0"/>
              <a:t>rating</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4088290"/>
              </p:ext>
            </p:extLst>
          </p:nvPr>
        </p:nvGraphicFramePr>
        <p:xfrm>
          <a:off x="2032000" y="1410788"/>
          <a:ext cx="8127999" cy="242969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62084219"/>
                    </a:ext>
                  </a:extLst>
                </a:gridCol>
                <a:gridCol w="2709333">
                  <a:extLst>
                    <a:ext uri="{9D8B030D-6E8A-4147-A177-3AD203B41FA5}">
                      <a16:colId xmlns:a16="http://schemas.microsoft.com/office/drawing/2014/main" val="289357367"/>
                    </a:ext>
                  </a:extLst>
                </a:gridCol>
                <a:gridCol w="2709333">
                  <a:extLst>
                    <a:ext uri="{9D8B030D-6E8A-4147-A177-3AD203B41FA5}">
                      <a16:colId xmlns:a16="http://schemas.microsoft.com/office/drawing/2014/main" val="2502835830"/>
                    </a:ext>
                  </a:extLst>
                </a:gridCol>
              </a:tblGrid>
              <a:tr h="485938">
                <a:tc>
                  <a:txBody>
                    <a:bodyPr/>
                    <a:lstStyle/>
                    <a:p>
                      <a:r>
                        <a:rPr lang="en-US" dirty="0" smtClean="0"/>
                        <a:t>field</a:t>
                      </a:r>
                      <a:endParaRPr lang="en-US" dirty="0"/>
                    </a:p>
                  </a:txBody>
                  <a:tcPr/>
                </a:tc>
                <a:tc>
                  <a:txBody>
                    <a:bodyPr/>
                    <a:lstStyle/>
                    <a:p>
                      <a:r>
                        <a:rPr lang="en-US" dirty="0" smtClean="0"/>
                        <a:t>datatype</a:t>
                      </a:r>
                      <a:endParaRPr lang="en-US" dirty="0"/>
                    </a:p>
                  </a:txBody>
                  <a:tcPr/>
                </a:tc>
                <a:tc>
                  <a:txBody>
                    <a:bodyPr/>
                    <a:lstStyle/>
                    <a:p>
                      <a:r>
                        <a:rPr lang="en-US" dirty="0" smtClean="0"/>
                        <a:t>constraints</a:t>
                      </a:r>
                      <a:endParaRPr lang="en-US" dirty="0"/>
                    </a:p>
                  </a:txBody>
                  <a:tcPr/>
                </a:tc>
                <a:extLst>
                  <a:ext uri="{0D108BD9-81ED-4DB2-BD59-A6C34878D82A}">
                    <a16:rowId xmlns:a16="http://schemas.microsoft.com/office/drawing/2014/main" val="2876674693"/>
                  </a:ext>
                </a:extLst>
              </a:tr>
              <a:tr h="485938">
                <a:tc>
                  <a:txBody>
                    <a:bodyPr/>
                    <a:lstStyle/>
                    <a:p>
                      <a:r>
                        <a:rPr lang="en-US" dirty="0" err="1" smtClean="0"/>
                        <a:t>Rtg_id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extLst>
                  <a:ext uri="{0D108BD9-81ED-4DB2-BD59-A6C34878D82A}">
                    <a16:rowId xmlns:a16="http://schemas.microsoft.com/office/drawing/2014/main" val="3588150033"/>
                  </a:ext>
                </a:extLst>
              </a:tr>
              <a:tr h="485938">
                <a:tc>
                  <a:txBody>
                    <a:bodyPr/>
                    <a:lstStyle/>
                    <a:p>
                      <a:r>
                        <a:rPr lang="en-US" dirty="0" err="1" smtClean="0"/>
                        <a:t>u_id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3589663055"/>
                  </a:ext>
                </a:extLst>
              </a:tr>
              <a:tr h="485938">
                <a:tc>
                  <a:txBody>
                    <a:bodyPr/>
                    <a:lstStyle/>
                    <a:p>
                      <a:r>
                        <a:rPr lang="en-US" dirty="0" smtClean="0"/>
                        <a:t>type</a:t>
                      </a:r>
                      <a:endParaRPr lang="en-US" dirty="0"/>
                    </a:p>
                  </a:txBody>
                  <a:tcPr/>
                </a:tc>
                <a:tc>
                  <a:txBody>
                    <a:bodyPr/>
                    <a:lstStyle/>
                    <a:p>
                      <a:r>
                        <a:rPr lang="en-US" dirty="0" smtClean="0"/>
                        <a:t>Varchar(50)</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1923618629"/>
                  </a:ext>
                </a:extLst>
              </a:tr>
              <a:tr h="485938">
                <a:tc>
                  <a:txBody>
                    <a:bodyPr/>
                    <a:lstStyle/>
                    <a:p>
                      <a:r>
                        <a:rPr lang="en-US" dirty="0" smtClean="0"/>
                        <a:t>rate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903883819"/>
                  </a:ext>
                </a:extLst>
              </a:tr>
            </a:tbl>
          </a:graphicData>
        </a:graphic>
      </p:graphicFrame>
    </p:spTree>
    <p:extLst>
      <p:ext uri="{BB962C8B-B14F-4D97-AF65-F5344CB8AC3E}">
        <p14:creationId xmlns:p14="http://schemas.microsoft.com/office/powerpoint/2010/main" val="3010613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075509"/>
          </a:xfrm>
        </p:spPr>
        <p:txBody>
          <a:bodyPr/>
          <a:lstStyle/>
          <a:p>
            <a:r>
              <a:rPr lang="en-US" dirty="0" smtClean="0"/>
              <a:t>ABSTRACT</a:t>
            </a:r>
            <a:endParaRPr lang="en-US" dirty="0"/>
          </a:p>
        </p:txBody>
      </p:sp>
      <p:sp>
        <p:nvSpPr>
          <p:cNvPr id="3" name="Content Placeholder 2"/>
          <p:cNvSpPr>
            <a:spLocks noGrp="1"/>
          </p:cNvSpPr>
          <p:nvPr>
            <p:ph idx="1"/>
          </p:nvPr>
        </p:nvSpPr>
        <p:spPr>
          <a:xfrm>
            <a:off x="913795" y="1920240"/>
            <a:ext cx="9353611" cy="4297680"/>
          </a:xfrm>
        </p:spPr>
        <p:txBody>
          <a:bodyPr>
            <a:normAutofit/>
          </a:bodyPr>
          <a:lstStyle/>
          <a:p>
            <a:pPr marL="0" indent="0">
              <a:buNone/>
            </a:pPr>
            <a:r>
              <a:rPr lang="en-US" dirty="0" smtClean="0"/>
              <a:t>Packer </a:t>
            </a:r>
            <a:r>
              <a:rPr lang="en-US" dirty="0"/>
              <a:t>and </a:t>
            </a:r>
            <a:r>
              <a:rPr lang="en-US" dirty="0" smtClean="0"/>
              <a:t>Mover </a:t>
            </a:r>
            <a:r>
              <a:rPr lang="en-US" dirty="0"/>
              <a:t>is a project which is developed to provide a interactive platform between clients and </a:t>
            </a:r>
            <a:r>
              <a:rPr lang="en-US" dirty="0" smtClean="0"/>
              <a:t>packer </a:t>
            </a:r>
            <a:r>
              <a:rPr lang="en-US" dirty="0"/>
              <a:t>and </a:t>
            </a:r>
            <a:r>
              <a:rPr lang="en-US" dirty="0" smtClean="0"/>
              <a:t>mover </a:t>
            </a:r>
            <a:r>
              <a:rPr lang="en-US" dirty="0"/>
              <a:t>company. This project provides best and reliable services in relocating. Clients can book  the services through this web portal. This Project provides useful  information to clients in the process of relocating their house. . </a:t>
            </a:r>
            <a:r>
              <a:rPr lang="en-US" dirty="0" smtClean="0"/>
              <a:t>Packer </a:t>
            </a:r>
            <a:r>
              <a:rPr lang="en-US" dirty="0"/>
              <a:t>and </a:t>
            </a:r>
            <a:r>
              <a:rPr lang="en-US" dirty="0" smtClean="0"/>
              <a:t>mover  </a:t>
            </a:r>
            <a:r>
              <a:rPr lang="en-US" dirty="0"/>
              <a:t>agency works according to the needs and requirement of the customers and provide them the desirable results. The </a:t>
            </a:r>
            <a:r>
              <a:rPr lang="en-US" dirty="0" smtClean="0"/>
              <a:t>packer </a:t>
            </a:r>
            <a:r>
              <a:rPr lang="en-US" dirty="0"/>
              <a:t>and </a:t>
            </a:r>
            <a:r>
              <a:rPr lang="en-US" dirty="0" smtClean="0"/>
              <a:t>mover </a:t>
            </a:r>
            <a:r>
              <a:rPr lang="en-US" dirty="0"/>
              <a:t>agencies uses best quality packing materials to pack our goods in such a way that all goods remain in safe condition during transit &amp;moving services assure the safe delivery of our goods at our </a:t>
            </a:r>
            <a:r>
              <a:rPr lang="en-US" dirty="0" smtClean="0"/>
              <a:t>destination.</a:t>
            </a:r>
          </a:p>
          <a:p>
            <a:pPr marL="0" indent="0">
              <a:buNone/>
            </a:pPr>
            <a:r>
              <a:rPr lang="en-IN" dirty="0">
                <a:effectLst/>
              </a:rPr>
              <a:t>In a new place we </a:t>
            </a:r>
            <a:r>
              <a:rPr lang="en-IN" dirty="0" smtClean="0">
                <a:effectLst/>
              </a:rPr>
              <a:t>can’t </a:t>
            </a:r>
            <a:r>
              <a:rPr lang="en-IN" dirty="0">
                <a:effectLst/>
              </a:rPr>
              <a:t>find a good workers </a:t>
            </a:r>
            <a:r>
              <a:rPr lang="en-IN" dirty="0" smtClean="0">
                <a:effectLst/>
              </a:rPr>
              <a:t>for </a:t>
            </a:r>
            <a:r>
              <a:rPr lang="en-IN" dirty="0">
                <a:effectLst/>
              </a:rPr>
              <a:t>our home at a short period of </a:t>
            </a:r>
            <a:r>
              <a:rPr lang="en-IN" dirty="0" smtClean="0">
                <a:effectLst/>
              </a:rPr>
              <a:t>time . but </a:t>
            </a:r>
            <a:r>
              <a:rPr lang="en-IN" dirty="0">
                <a:effectLst/>
              </a:rPr>
              <a:t>here the workers can register to the app and all user can view the available workers and contact them for our home works.</a:t>
            </a:r>
            <a:endParaRPr lang="en-US" dirty="0">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423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lstStyle/>
          <a:p>
            <a:pPr marL="0" indent="0">
              <a:buNone/>
            </a:pPr>
            <a:r>
              <a:rPr lang="en-US" dirty="0" smtClean="0"/>
              <a:t> request worker</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39114705"/>
              </p:ext>
            </p:extLst>
          </p:nvPr>
        </p:nvGraphicFramePr>
        <p:xfrm>
          <a:off x="2032000" y="1293222"/>
          <a:ext cx="8127999" cy="242969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69465176"/>
                    </a:ext>
                  </a:extLst>
                </a:gridCol>
                <a:gridCol w="2709333">
                  <a:extLst>
                    <a:ext uri="{9D8B030D-6E8A-4147-A177-3AD203B41FA5}">
                      <a16:colId xmlns:a16="http://schemas.microsoft.com/office/drawing/2014/main" val="97771302"/>
                    </a:ext>
                  </a:extLst>
                </a:gridCol>
                <a:gridCol w="2709333">
                  <a:extLst>
                    <a:ext uri="{9D8B030D-6E8A-4147-A177-3AD203B41FA5}">
                      <a16:colId xmlns:a16="http://schemas.microsoft.com/office/drawing/2014/main" val="3937647199"/>
                    </a:ext>
                  </a:extLst>
                </a:gridCol>
              </a:tblGrid>
              <a:tr h="485938">
                <a:tc>
                  <a:txBody>
                    <a:bodyPr/>
                    <a:lstStyle/>
                    <a:p>
                      <a:r>
                        <a:rPr lang="en-US" dirty="0" smtClean="0"/>
                        <a:t>Field </a:t>
                      </a:r>
                      <a:endParaRPr lang="en-US" dirty="0"/>
                    </a:p>
                  </a:txBody>
                  <a:tcPr/>
                </a:tc>
                <a:tc>
                  <a:txBody>
                    <a:bodyPr/>
                    <a:lstStyle/>
                    <a:p>
                      <a:r>
                        <a:rPr lang="en-US" dirty="0" smtClean="0"/>
                        <a:t>datatype</a:t>
                      </a:r>
                      <a:endParaRPr lang="en-US" dirty="0"/>
                    </a:p>
                  </a:txBody>
                  <a:tcPr/>
                </a:tc>
                <a:tc>
                  <a:txBody>
                    <a:bodyPr/>
                    <a:lstStyle/>
                    <a:p>
                      <a:r>
                        <a:rPr lang="en-US" dirty="0" smtClean="0"/>
                        <a:t>constraints</a:t>
                      </a:r>
                      <a:endParaRPr lang="en-US" dirty="0"/>
                    </a:p>
                  </a:txBody>
                  <a:tcPr/>
                </a:tc>
                <a:extLst>
                  <a:ext uri="{0D108BD9-81ED-4DB2-BD59-A6C34878D82A}">
                    <a16:rowId xmlns:a16="http://schemas.microsoft.com/office/drawing/2014/main" val="243833674"/>
                  </a:ext>
                </a:extLst>
              </a:tr>
              <a:tr h="485938">
                <a:tc>
                  <a:txBody>
                    <a:bodyPr/>
                    <a:lstStyle/>
                    <a:p>
                      <a:r>
                        <a:rPr lang="en-US" dirty="0" err="1" smtClean="0"/>
                        <a:t>Wr_id</a:t>
                      </a:r>
                      <a:endParaRPr lang="en-US" dirty="0"/>
                    </a:p>
                  </a:txBody>
                  <a:tcPr/>
                </a:tc>
                <a:tc>
                  <a:txBody>
                    <a:bodyPr/>
                    <a:lstStyle/>
                    <a:p>
                      <a:r>
                        <a:rPr lang="en-US" dirty="0" err="1" smtClean="0"/>
                        <a:t>int</a:t>
                      </a:r>
                      <a:endParaRPr lang="en-US" dirty="0"/>
                    </a:p>
                  </a:txBody>
                  <a:tcPr/>
                </a:tc>
                <a:tc>
                  <a:txBody>
                    <a:bodyPr/>
                    <a:lstStyle/>
                    <a:p>
                      <a:r>
                        <a:rPr lang="en-US" dirty="0" smtClean="0"/>
                        <a:t>Primary key</a:t>
                      </a:r>
                    </a:p>
                  </a:txBody>
                  <a:tcPr/>
                </a:tc>
                <a:extLst>
                  <a:ext uri="{0D108BD9-81ED-4DB2-BD59-A6C34878D82A}">
                    <a16:rowId xmlns:a16="http://schemas.microsoft.com/office/drawing/2014/main" val="671897744"/>
                  </a:ext>
                </a:extLst>
              </a:tr>
              <a:tr h="485938">
                <a:tc>
                  <a:txBody>
                    <a:bodyPr/>
                    <a:lstStyle/>
                    <a:p>
                      <a:r>
                        <a:rPr lang="en-US" dirty="0" err="1" smtClean="0"/>
                        <a:t>u_id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2749912290"/>
                  </a:ext>
                </a:extLst>
              </a:tr>
              <a:tr h="485938">
                <a:tc>
                  <a:txBody>
                    <a:bodyPr/>
                    <a:lstStyle/>
                    <a:p>
                      <a:r>
                        <a:rPr lang="en-US" dirty="0" err="1" smtClean="0"/>
                        <a:t>W_id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2906304510"/>
                  </a:ext>
                </a:extLst>
              </a:tr>
              <a:tr h="485938">
                <a:tc>
                  <a:txBody>
                    <a:bodyPr/>
                    <a:lstStyle/>
                    <a:p>
                      <a:r>
                        <a:rPr lang="en-US" dirty="0" smtClean="0"/>
                        <a:t>request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3159402975"/>
                  </a:ext>
                </a:extLst>
              </a:tr>
            </a:tbl>
          </a:graphicData>
        </a:graphic>
      </p:graphicFrame>
    </p:spTree>
    <p:extLst>
      <p:ext uri="{BB962C8B-B14F-4D97-AF65-F5344CB8AC3E}">
        <p14:creationId xmlns:p14="http://schemas.microsoft.com/office/powerpoint/2010/main" val="3358754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lstStyle/>
          <a:p>
            <a:pPr marL="0" indent="0">
              <a:buNone/>
            </a:pPr>
            <a:r>
              <a:rPr lang="en-US" dirty="0" smtClean="0"/>
              <a:t> worker bill</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8351436"/>
              </p:ext>
            </p:extLst>
          </p:nvPr>
        </p:nvGraphicFramePr>
        <p:xfrm>
          <a:off x="2032000" y="1489166"/>
          <a:ext cx="8127999" cy="257077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57629607"/>
                    </a:ext>
                  </a:extLst>
                </a:gridCol>
                <a:gridCol w="2709333">
                  <a:extLst>
                    <a:ext uri="{9D8B030D-6E8A-4147-A177-3AD203B41FA5}">
                      <a16:colId xmlns:a16="http://schemas.microsoft.com/office/drawing/2014/main" val="3121322405"/>
                    </a:ext>
                  </a:extLst>
                </a:gridCol>
                <a:gridCol w="2709333">
                  <a:extLst>
                    <a:ext uri="{9D8B030D-6E8A-4147-A177-3AD203B41FA5}">
                      <a16:colId xmlns:a16="http://schemas.microsoft.com/office/drawing/2014/main" val="2448148641"/>
                    </a:ext>
                  </a:extLst>
                </a:gridCol>
              </a:tblGrid>
              <a:tr h="428462">
                <a:tc>
                  <a:txBody>
                    <a:bodyPr/>
                    <a:lstStyle/>
                    <a:p>
                      <a:r>
                        <a:rPr lang="en-US" dirty="0" smtClean="0"/>
                        <a:t>Field </a:t>
                      </a:r>
                      <a:endParaRPr lang="en-US" dirty="0"/>
                    </a:p>
                  </a:txBody>
                  <a:tcPr/>
                </a:tc>
                <a:tc>
                  <a:txBody>
                    <a:bodyPr/>
                    <a:lstStyle/>
                    <a:p>
                      <a:r>
                        <a:rPr lang="en-US" dirty="0" smtClean="0"/>
                        <a:t>Datatype </a:t>
                      </a:r>
                      <a:endParaRPr lang="en-US" dirty="0"/>
                    </a:p>
                  </a:txBody>
                  <a:tcPr/>
                </a:tc>
                <a:tc>
                  <a:txBody>
                    <a:bodyPr/>
                    <a:lstStyle/>
                    <a:p>
                      <a:r>
                        <a:rPr lang="en-US" dirty="0" smtClean="0"/>
                        <a:t>Constraints </a:t>
                      </a:r>
                      <a:endParaRPr lang="en-US" dirty="0"/>
                    </a:p>
                  </a:txBody>
                  <a:tcPr/>
                </a:tc>
                <a:extLst>
                  <a:ext uri="{0D108BD9-81ED-4DB2-BD59-A6C34878D82A}">
                    <a16:rowId xmlns:a16="http://schemas.microsoft.com/office/drawing/2014/main" val="4262385772"/>
                  </a:ext>
                </a:extLst>
              </a:tr>
              <a:tr h="428462">
                <a:tc>
                  <a:txBody>
                    <a:bodyPr/>
                    <a:lstStyle/>
                    <a:p>
                      <a:r>
                        <a:rPr lang="en-US" dirty="0" err="1" smtClean="0"/>
                        <a:t>Wb_id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extLst>
                  <a:ext uri="{0D108BD9-81ED-4DB2-BD59-A6C34878D82A}">
                    <a16:rowId xmlns:a16="http://schemas.microsoft.com/office/drawing/2014/main" val="341105206"/>
                  </a:ext>
                </a:extLst>
              </a:tr>
              <a:tr h="428462">
                <a:tc>
                  <a:txBody>
                    <a:bodyPr/>
                    <a:lstStyle/>
                    <a:p>
                      <a:r>
                        <a:rPr lang="en-US" dirty="0" err="1" smtClean="0"/>
                        <a:t>Wr_id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1548555487"/>
                  </a:ext>
                </a:extLst>
              </a:tr>
              <a:tr h="428462">
                <a:tc>
                  <a:txBody>
                    <a:bodyPr/>
                    <a:lstStyle/>
                    <a:p>
                      <a:r>
                        <a:rPr lang="en-US" dirty="0" smtClean="0"/>
                        <a:t>Date </a:t>
                      </a:r>
                      <a:endParaRPr lang="en-US" dirty="0"/>
                    </a:p>
                  </a:txBody>
                  <a:tcPr/>
                </a:tc>
                <a:tc>
                  <a:txBody>
                    <a:bodyPr/>
                    <a:lstStyle/>
                    <a:p>
                      <a:r>
                        <a:rPr lang="en-US" dirty="0" err="1" smtClean="0"/>
                        <a:t>DateTime</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582925661"/>
                  </a:ext>
                </a:extLst>
              </a:tr>
              <a:tr h="428462">
                <a:tc>
                  <a:txBody>
                    <a:bodyPr/>
                    <a:lstStyle/>
                    <a:p>
                      <a:r>
                        <a:rPr lang="en-US" dirty="0" smtClean="0"/>
                        <a:t>charge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2188153325"/>
                  </a:ext>
                </a:extLst>
              </a:tr>
              <a:tr h="428462">
                <a:tc>
                  <a:txBody>
                    <a:bodyPr/>
                    <a:lstStyle/>
                    <a:p>
                      <a:r>
                        <a:rPr lang="en-US" dirty="0" smtClean="0"/>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523357599"/>
                  </a:ext>
                </a:extLst>
              </a:tr>
            </a:tbl>
          </a:graphicData>
        </a:graphic>
      </p:graphicFrame>
    </p:spTree>
    <p:extLst>
      <p:ext uri="{BB962C8B-B14F-4D97-AF65-F5344CB8AC3E}">
        <p14:creationId xmlns:p14="http://schemas.microsoft.com/office/powerpoint/2010/main" val="3567225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2331"/>
            <a:ext cx="10515600" cy="5484632"/>
          </a:xfrm>
        </p:spPr>
        <p:txBody>
          <a:bodyPr/>
          <a:lstStyle/>
          <a:p>
            <a:pPr marL="0" indent="0">
              <a:buNone/>
            </a:pPr>
            <a:r>
              <a:rPr lang="en-US" dirty="0" smtClean="0"/>
              <a:t> location</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598755"/>
              </p:ext>
            </p:extLst>
          </p:nvPr>
        </p:nvGraphicFramePr>
        <p:xfrm>
          <a:off x="2032000" y="1567542"/>
          <a:ext cx="8127999" cy="1828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4253476"/>
                    </a:ext>
                  </a:extLst>
                </a:gridCol>
                <a:gridCol w="2709333">
                  <a:extLst>
                    <a:ext uri="{9D8B030D-6E8A-4147-A177-3AD203B41FA5}">
                      <a16:colId xmlns:a16="http://schemas.microsoft.com/office/drawing/2014/main" val="602666294"/>
                    </a:ext>
                  </a:extLst>
                </a:gridCol>
                <a:gridCol w="2709333">
                  <a:extLst>
                    <a:ext uri="{9D8B030D-6E8A-4147-A177-3AD203B41FA5}">
                      <a16:colId xmlns:a16="http://schemas.microsoft.com/office/drawing/2014/main" val="2382805270"/>
                    </a:ext>
                  </a:extLst>
                </a:gridCol>
              </a:tblGrid>
              <a:tr h="201265">
                <a:tc>
                  <a:txBody>
                    <a:bodyPr/>
                    <a:lstStyle/>
                    <a:p>
                      <a:r>
                        <a:rPr lang="en-US" dirty="0" smtClean="0"/>
                        <a:t>Field </a:t>
                      </a:r>
                      <a:endParaRPr lang="en-US" dirty="0"/>
                    </a:p>
                  </a:txBody>
                  <a:tcPr/>
                </a:tc>
                <a:tc>
                  <a:txBody>
                    <a:bodyPr/>
                    <a:lstStyle/>
                    <a:p>
                      <a:r>
                        <a:rPr lang="en-US" dirty="0" smtClean="0"/>
                        <a:t>Datatype </a:t>
                      </a:r>
                      <a:endParaRPr lang="en-US" dirty="0"/>
                    </a:p>
                  </a:txBody>
                  <a:tcPr/>
                </a:tc>
                <a:tc>
                  <a:txBody>
                    <a:bodyPr/>
                    <a:lstStyle/>
                    <a:p>
                      <a:r>
                        <a:rPr lang="en-US" dirty="0" smtClean="0"/>
                        <a:t>Constraints </a:t>
                      </a:r>
                      <a:endParaRPr lang="en-US" dirty="0"/>
                    </a:p>
                  </a:txBody>
                  <a:tcPr/>
                </a:tc>
                <a:extLst>
                  <a:ext uri="{0D108BD9-81ED-4DB2-BD59-A6C34878D82A}">
                    <a16:rowId xmlns:a16="http://schemas.microsoft.com/office/drawing/2014/main" val="3308824229"/>
                  </a:ext>
                </a:extLst>
              </a:tr>
              <a:tr h="201265">
                <a:tc>
                  <a:txBody>
                    <a:bodyPr/>
                    <a:lstStyle/>
                    <a:p>
                      <a:r>
                        <a:rPr lang="en-US" dirty="0" err="1" smtClean="0"/>
                        <a:t>Loc_id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extLst>
                  <a:ext uri="{0D108BD9-81ED-4DB2-BD59-A6C34878D82A}">
                    <a16:rowId xmlns:a16="http://schemas.microsoft.com/office/drawing/2014/main" val="3995106478"/>
                  </a:ext>
                </a:extLst>
              </a:tr>
              <a:tr h="201265">
                <a:tc>
                  <a:txBody>
                    <a:bodyPr/>
                    <a:lstStyle/>
                    <a:p>
                      <a:r>
                        <a:rPr lang="en-US" dirty="0" err="1" smtClean="0"/>
                        <a:t>D_id</a:t>
                      </a:r>
                      <a:endParaRPr lang="en-US" dirty="0"/>
                    </a:p>
                  </a:txBody>
                  <a:tcPr/>
                </a:tc>
                <a:tc>
                  <a:txBody>
                    <a:bodyPr/>
                    <a:lstStyle/>
                    <a:p>
                      <a:r>
                        <a:rPr lang="en-US" dirty="0" err="1" smtClean="0"/>
                        <a:t>Int</a:t>
                      </a:r>
                      <a:r>
                        <a:rPr lang="en-US" dirty="0" smtClean="0"/>
                        <a:t> </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3253455174"/>
                  </a:ext>
                </a:extLst>
              </a:tr>
              <a:tr h="201265">
                <a:tc>
                  <a:txBody>
                    <a:bodyPr/>
                    <a:lstStyle/>
                    <a:p>
                      <a:r>
                        <a:rPr lang="en-US" dirty="0" smtClean="0"/>
                        <a:t>latitude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2624161246"/>
                  </a:ext>
                </a:extLst>
              </a:tr>
              <a:tr h="201265">
                <a:tc>
                  <a:txBody>
                    <a:bodyPr/>
                    <a:lstStyle/>
                    <a:p>
                      <a:r>
                        <a:rPr lang="en-US" dirty="0" smtClean="0"/>
                        <a:t>longitude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2680954711"/>
                  </a:ext>
                </a:extLst>
              </a:tr>
            </a:tbl>
          </a:graphicData>
        </a:graphic>
      </p:graphicFrame>
    </p:spTree>
    <p:extLst>
      <p:ext uri="{BB962C8B-B14F-4D97-AF65-F5344CB8AC3E}">
        <p14:creationId xmlns:p14="http://schemas.microsoft.com/office/powerpoint/2010/main" val="1081258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809897"/>
            <a:ext cx="10353762" cy="4981303"/>
          </a:xfrm>
        </p:spPr>
        <p:txBody>
          <a:bodyPr/>
          <a:lstStyle/>
          <a:p>
            <a:pPr marL="0" indent="0">
              <a:buNone/>
            </a:pPr>
            <a:r>
              <a:rPr lang="en-US" dirty="0" smtClean="0"/>
              <a:t> payment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14965027"/>
              </p:ext>
            </p:extLst>
          </p:nvPr>
        </p:nvGraphicFramePr>
        <p:xfrm>
          <a:off x="2032000" y="1502228"/>
          <a:ext cx="8127999" cy="2560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19491155"/>
                    </a:ext>
                  </a:extLst>
                </a:gridCol>
                <a:gridCol w="2709333">
                  <a:extLst>
                    <a:ext uri="{9D8B030D-6E8A-4147-A177-3AD203B41FA5}">
                      <a16:colId xmlns:a16="http://schemas.microsoft.com/office/drawing/2014/main" val="3583387836"/>
                    </a:ext>
                  </a:extLst>
                </a:gridCol>
                <a:gridCol w="2709333">
                  <a:extLst>
                    <a:ext uri="{9D8B030D-6E8A-4147-A177-3AD203B41FA5}">
                      <a16:colId xmlns:a16="http://schemas.microsoft.com/office/drawing/2014/main" val="16437256"/>
                    </a:ext>
                  </a:extLst>
                </a:gridCol>
              </a:tblGrid>
              <a:tr h="259045">
                <a:tc>
                  <a:txBody>
                    <a:bodyPr/>
                    <a:lstStyle/>
                    <a:p>
                      <a:r>
                        <a:rPr lang="en-US" dirty="0" smtClean="0"/>
                        <a:t>Field </a:t>
                      </a:r>
                      <a:endParaRPr lang="en-US" dirty="0"/>
                    </a:p>
                  </a:txBody>
                  <a:tcPr/>
                </a:tc>
                <a:tc>
                  <a:txBody>
                    <a:bodyPr/>
                    <a:lstStyle/>
                    <a:p>
                      <a:r>
                        <a:rPr lang="en-US" dirty="0" smtClean="0"/>
                        <a:t>Datatype </a:t>
                      </a:r>
                      <a:endParaRPr lang="en-US" dirty="0"/>
                    </a:p>
                  </a:txBody>
                  <a:tcPr/>
                </a:tc>
                <a:tc>
                  <a:txBody>
                    <a:bodyPr/>
                    <a:lstStyle/>
                    <a:p>
                      <a:r>
                        <a:rPr lang="en-US" dirty="0" smtClean="0"/>
                        <a:t>Constraints </a:t>
                      </a:r>
                      <a:endParaRPr lang="en-US" dirty="0"/>
                    </a:p>
                  </a:txBody>
                  <a:tcPr/>
                </a:tc>
                <a:extLst>
                  <a:ext uri="{0D108BD9-81ED-4DB2-BD59-A6C34878D82A}">
                    <a16:rowId xmlns:a16="http://schemas.microsoft.com/office/drawing/2014/main" val="1334803931"/>
                  </a:ext>
                </a:extLst>
              </a:tr>
              <a:tr h="259045">
                <a:tc>
                  <a:txBody>
                    <a:bodyPr/>
                    <a:lstStyle/>
                    <a:p>
                      <a:r>
                        <a:rPr lang="en-US" dirty="0" err="1" smtClean="0"/>
                        <a:t>P_id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extLst>
                  <a:ext uri="{0D108BD9-81ED-4DB2-BD59-A6C34878D82A}">
                    <a16:rowId xmlns:a16="http://schemas.microsoft.com/office/drawing/2014/main" val="138170710"/>
                  </a:ext>
                </a:extLst>
              </a:tr>
              <a:tr h="259045">
                <a:tc>
                  <a:txBody>
                    <a:bodyPr/>
                    <a:lstStyle/>
                    <a:p>
                      <a:r>
                        <a:rPr lang="en-US" dirty="0" err="1" smtClean="0"/>
                        <a:t>u_id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extLst>
                  <a:ext uri="{0D108BD9-81ED-4DB2-BD59-A6C34878D82A}">
                    <a16:rowId xmlns:a16="http://schemas.microsoft.com/office/drawing/2014/main" val="1327342125"/>
                  </a:ext>
                </a:extLst>
              </a:tr>
              <a:tr h="259045">
                <a:tc>
                  <a:txBody>
                    <a:bodyPr/>
                    <a:lstStyle/>
                    <a:p>
                      <a:r>
                        <a:rPr lang="en-US" dirty="0" smtClean="0"/>
                        <a:t>bank</a:t>
                      </a:r>
                      <a:endParaRPr lang="en-US" dirty="0"/>
                    </a:p>
                  </a:txBody>
                  <a:tcPr/>
                </a:tc>
                <a:tc>
                  <a:txBody>
                    <a:bodyPr/>
                    <a:lstStyle/>
                    <a:p>
                      <a:r>
                        <a:rPr lang="en-US" dirty="0" smtClean="0"/>
                        <a:t>Varchar(50)</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3752275935"/>
                  </a:ext>
                </a:extLst>
              </a:tr>
              <a:tr h="259045">
                <a:tc>
                  <a:txBody>
                    <a:bodyPr/>
                    <a:lstStyle/>
                    <a:p>
                      <a:r>
                        <a:rPr lang="en-US" dirty="0" err="1" smtClean="0"/>
                        <a:t>Ifsc</a:t>
                      </a:r>
                      <a:r>
                        <a:rPr lang="en-US" dirty="0" smtClean="0"/>
                        <a:t> 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Varchar(50)</a:t>
                      </a:r>
                    </a:p>
                  </a:txBody>
                  <a:tcPr/>
                </a:tc>
                <a:tc>
                  <a:txBody>
                    <a:bodyPr/>
                    <a:lstStyle/>
                    <a:p>
                      <a:r>
                        <a:rPr lang="en-US" dirty="0" err="1" smtClean="0"/>
                        <a:t>notnull</a:t>
                      </a:r>
                      <a:endParaRPr lang="en-US" dirty="0"/>
                    </a:p>
                  </a:txBody>
                  <a:tcPr/>
                </a:tc>
                <a:extLst>
                  <a:ext uri="{0D108BD9-81ED-4DB2-BD59-A6C34878D82A}">
                    <a16:rowId xmlns:a16="http://schemas.microsoft.com/office/drawing/2014/main" val="1642939123"/>
                  </a:ext>
                </a:extLst>
              </a:tr>
              <a:tr h="259045">
                <a:tc>
                  <a:txBody>
                    <a:bodyPr/>
                    <a:lstStyle/>
                    <a:p>
                      <a:r>
                        <a:rPr lang="en-US" dirty="0" smtClean="0"/>
                        <a:t>Account _no</a:t>
                      </a:r>
                      <a:endParaRPr lang="en-US" dirty="0"/>
                    </a:p>
                  </a:txBody>
                  <a:tcPr/>
                </a:tc>
                <a:tc>
                  <a:txBody>
                    <a:bodyPr/>
                    <a:lstStyle/>
                    <a:p>
                      <a:r>
                        <a:rPr lang="en-US" dirty="0" err="1" smtClean="0"/>
                        <a:t>bigint</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245811473"/>
                  </a:ext>
                </a:extLst>
              </a:tr>
              <a:tr h="259045">
                <a:tc>
                  <a:txBody>
                    <a:bodyPr/>
                    <a:lstStyle/>
                    <a:p>
                      <a:r>
                        <a:rPr lang="en-US" dirty="0" smtClean="0"/>
                        <a:t>Balance </a:t>
                      </a:r>
                      <a:endParaRPr lang="en-US" dirty="0"/>
                    </a:p>
                  </a:txBody>
                  <a:tcPr/>
                </a:tc>
                <a:tc>
                  <a:txBody>
                    <a:bodyPr/>
                    <a:lstStyle/>
                    <a:p>
                      <a:r>
                        <a:rPr lang="en-US" dirty="0" err="1" smtClean="0"/>
                        <a:t>bigint</a:t>
                      </a:r>
                      <a:endParaRPr lang="en-US" dirty="0"/>
                    </a:p>
                  </a:txBody>
                  <a:tcPr/>
                </a:tc>
                <a:tc>
                  <a:txBody>
                    <a:bodyPr/>
                    <a:lstStyle/>
                    <a:p>
                      <a:r>
                        <a:rPr lang="en-US" dirty="0" err="1" smtClean="0"/>
                        <a:t>notnull</a:t>
                      </a:r>
                      <a:endParaRPr lang="en-US" dirty="0"/>
                    </a:p>
                  </a:txBody>
                  <a:tcPr/>
                </a:tc>
                <a:extLst>
                  <a:ext uri="{0D108BD9-81ED-4DB2-BD59-A6C34878D82A}">
                    <a16:rowId xmlns:a16="http://schemas.microsoft.com/office/drawing/2014/main" val="1328316362"/>
                  </a:ext>
                </a:extLst>
              </a:tr>
            </a:tbl>
          </a:graphicData>
        </a:graphic>
      </p:graphicFrame>
    </p:spTree>
    <p:extLst>
      <p:ext uri="{BB962C8B-B14F-4D97-AF65-F5344CB8AC3E}">
        <p14:creationId xmlns:p14="http://schemas.microsoft.com/office/powerpoint/2010/main" val="232145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888275"/>
            <a:ext cx="10353762" cy="4955178"/>
          </a:xfrm>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sz="4800" dirty="0" smtClean="0"/>
              <a:t>                   THANK YOU</a:t>
            </a:r>
            <a:endParaRPr lang="en-US" sz="4800" dirty="0"/>
          </a:p>
        </p:txBody>
      </p:sp>
    </p:spTree>
    <p:extLst>
      <p:ext uri="{BB962C8B-B14F-4D97-AF65-F5344CB8AC3E}">
        <p14:creationId xmlns:p14="http://schemas.microsoft.com/office/powerpoint/2010/main" val="3588441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normAutofit fontScale="90000"/>
          </a:bodyPr>
          <a:lstStyle/>
          <a:p>
            <a:r>
              <a:rPr lang="en-US" sz="2000" dirty="0"/>
              <a:t> </a:t>
            </a:r>
            <a:r>
              <a:rPr lang="en-US" sz="2000" dirty="0" smtClean="0"/>
              <a:t>                                     </a:t>
            </a:r>
            <a:r>
              <a:rPr lang="en-US" sz="5300" b="1" dirty="0" smtClean="0"/>
              <a:t>MODULES</a:t>
            </a:r>
            <a:r>
              <a:rPr lang="en-US" sz="5300" dirty="0"/>
              <a:t/>
            </a:r>
            <a:br>
              <a:rPr lang="en-US" sz="5300" dirty="0"/>
            </a:br>
            <a:endParaRPr lang="en-US" sz="5300" dirty="0"/>
          </a:p>
        </p:txBody>
      </p:sp>
      <p:sp>
        <p:nvSpPr>
          <p:cNvPr id="3" name="Content Placeholder 2"/>
          <p:cNvSpPr>
            <a:spLocks noGrp="1"/>
          </p:cNvSpPr>
          <p:nvPr>
            <p:ph sz="half" idx="1"/>
          </p:nvPr>
        </p:nvSpPr>
        <p:spPr>
          <a:xfrm>
            <a:off x="838200" y="1214847"/>
            <a:ext cx="5181600" cy="4962116"/>
          </a:xfrm>
        </p:spPr>
        <p:txBody>
          <a:bodyPr>
            <a:normAutofit fontScale="92500" lnSpcReduction="10000"/>
          </a:bodyPr>
          <a:lstStyle/>
          <a:p>
            <a:pPr marL="0" indent="0">
              <a:buNone/>
            </a:pPr>
            <a:r>
              <a:rPr lang="en-US" sz="3800" b="1" dirty="0"/>
              <a:t>Admin</a:t>
            </a:r>
          </a:p>
          <a:p>
            <a:pPr lvl="0"/>
            <a:r>
              <a:rPr lang="en-US" dirty="0"/>
              <a:t>Login</a:t>
            </a:r>
          </a:p>
          <a:p>
            <a:pPr lvl="0"/>
            <a:r>
              <a:rPr lang="en-US" dirty="0"/>
              <a:t>Add and manage driver</a:t>
            </a:r>
          </a:p>
          <a:p>
            <a:pPr lvl="0"/>
            <a:r>
              <a:rPr lang="en-US" dirty="0"/>
              <a:t>Approve freight worker</a:t>
            </a:r>
          </a:p>
          <a:p>
            <a:pPr lvl="0"/>
            <a:r>
              <a:rPr lang="en-US" dirty="0"/>
              <a:t>Add and manage vehicle</a:t>
            </a:r>
          </a:p>
          <a:p>
            <a:pPr lvl="0"/>
            <a:r>
              <a:rPr lang="en-US" dirty="0"/>
              <a:t>View request and update status</a:t>
            </a:r>
          </a:p>
          <a:p>
            <a:pPr lvl="0"/>
            <a:r>
              <a:rPr lang="en-US" dirty="0"/>
              <a:t>Assign work and vehicle to driver</a:t>
            </a:r>
          </a:p>
          <a:p>
            <a:pPr lvl="0"/>
            <a:r>
              <a:rPr lang="en-US" dirty="0"/>
              <a:t>View drivers rating</a:t>
            </a:r>
          </a:p>
          <a:p>
            <a:pPr lvl="0"/>
            <a:r>
              <a:rPr lang="en-US" dirty="0"/>
              <a:t>Block driver</a:t>
            </a:r>
          </a:p>
          <a:p>
            <a:pPr lvl="0"/>
            <a:r>
              <a:rPr lang="en-US" dirty="0"/>
              <a:t>View bill information </a:t>
            </a:r>
          </a:p>
          <a:p>
            <a:pPr lvl="0"/>
            <a:r>
              <a:rPr lang="en-US" dirty="0"/>
              <a:t>View rescheduled request and assign work to driver</a:t>
            </a:r>
          </a:p>
          <a:p>
            <a:pPr lvl="0"/>
            <a:r>
              <a:rPr lang="en-US" dirty="0"/>
              <a:t>View freight workers rating</a:t>
            </a:r>
          </a:p>
          <a:p>
            <a:endParaRPr lang="en-US" dirty="0"/>
          </a:p>
        </p:txBody>
      </p:sp>
      <p:sp>
        <p:nvSpPr>
          <p:cNvPr id="4" name="Content Placeholder 3"/>
          <p:cNvSpPr>
            <a:spLocks noGrp="1"/>
          </p:cNvSpPr>
          <p:nvPr>
            <p:ph sz="half" idx="2"/>
          </p:nvPr>
        </p:nvSpPr>
        <p:spPr>
          <a:xfrm>
            <a:off x="6172200" y="1123406"/>
            <a:ext cx="5181600" cy="5053557"/>
          </a:xfrm>
        </p:spPr>
        <p:txBody>
          <a:bodyPr>
            <a:normAutofit fontScale="92500" lnSpcReduction="10000"/>
          </a:bodyPr>
          <a:lstStyle/>
          <a:p>
            <a:pPr marL="0" indent="0">
              <a:buNone/>
            </a:pPr>
            <a:r>
              <a:rPr lang="en-US" sz="3800" b="1" dirty="0"/>
              <a:t>User </a:t>
            </a:r>
          </a:p>
          <a:p>
            <a:pPr lvl="0"/>
            <a:r>
              <a:rPr lang="en-US" dirty="0"/>
              <a:t>Register </a:t>
            </a:r>
          </a:p>
          <a:p>
            <a:pPr lvl="0"/>
            <a:r>
              <a:rPr lang="en-US" dirty="0"/>
              <a:t>Login</a:t>
            </a:r>
          </a:p>
          <a:p>
            <a:pPr lvl="0"/>
            <a:r>
              <a:rPr lang="en-US" dirty="0"/>
              <a:t>Send request</a:t>
            </a:r>
          </a:p>
          <a:p>
            <a:pPr lvl="0"/>
            <a:r>
              <a:rPr lang="en-US" dirty="0"/>
              <a:t>View request status</a:t>
            </a:r>
          </a:p>
          <a:p>
            <a:pPr lvl="0"/>
            <a:r>
              <a:rPr lang="en-US" dirty="0"/>
              <a:t>Track </a:t>
            </a:r>
            <a:r>
              <a:rPr lang="en-US" dirty="0" smtClean="0"/>
              <a:t>request</a:t>
            </a:r>
            <a:endParaRPr lang="en-US" dirty="0"/>
          </a:p>
          <a:p>
            <a:pPr lvl="0"/>
            <a:r>
              <a:rPr lang="en-US" dirty="0"/>
              <a:t>Add rate to driver</a:t>
            </a:r>
          </a:p>
          <a:p>
            <a:pPr lvl="0"/>
            <a:r>
              <a:rPr lang="en-US" dirty="0"/>
              <a:t>View driver bill</a:t>
            </a:r>
          </a:p>
          <a:p>
            <a:pPr lvl="0"/>
            <a:r>
              <a:rPr lang="en-US" dirty="0"/>
              <a:t>Scan QR code</a:t>
            </a:r>
          </a:p>
          <a:p>
            <a:pPr lvl="0"/>
            <a:r>
              <a:rPr lang="en-US" dirty="0"/>
              <a:t>Request freight worker</a:t>
            </a:r>
          </a:p>
          <a:p>
            <a:pPr lvl="0"/>
            <a:r>
              <a:rPr lang="en-US" dirty="0"/>
              <a:t>View freight worker bill</a:t>
            </a:r>
          </a:p>
          <a:p>
            <a:pPr lvl="0"/>
            <a:r>
              <a:rPr lang="en-US" dirty="0"/>
              <a:t>Add rate to freight worker </a:t>
            </a:r>
          </a:p>
          <a:p>
            <a:endParaRPr lang="en-US" dirty="0"/>
          </a:p>
        </p:txBody>
      </p:sp>
    </p:spTree>
    <p:extLst>
      <p:ext uri="{BB962C8B-B14F-4D97-AF65-F5344CB8AC3E}">
        <p14:creationId xmlns:p14="http://schemas.microsoft.com/office/powerpoint/2010/main" val="175953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45474"/>
            <a:ext cx="5181600" cy="4831489"/>
          </a:xfrm>
        </p:spPr>
        <p:txBody>
          <a:bodyPr/>
          <a:lstStyle/>
          <a:p>
            <a:pPr marL="0" indent="0">
              <a:buNone/>
            </a:pPr>
            <a:r>
              <a:rPr lang="en-US" sz="2400" b="1" dirty="0"/>
              <a:t>Driver</a:t>
            </a:r>
          </a:p>
          <a:p>
            <a:pPr lvl="0"/>
            <a:r>
              <a:rPr lang="en-US" sz="2000" dirty="0"/>
              <a:t>Login</a:t>
            </a:r>
          </a:p>
          <a:p>
            <a:pPr lvl="0"/>
            <a:r>
              <a:rPr lang="en-US" sz="2000" dirty="0"/>
              <a:t>View assigned works and update status</a:t>
            </a:r>
          </a:p>
          <a:p>
            <a:pPr lvl="0"/>
            <a:r>
              <a:rPr lang="en-US" sz="2000" dirty="0"/>
              <a:t>Rescheduled request</a:t>
            </a:r>
          </a:p>
          <a:p>
            <a:pPr lvl="0"/>
            <a:r>
              <a:rPr lang="en-US" sz="2000" dirty="0"/>
              <a:t>View rescheduled work</a:t>
            </a:r>
          </a:p>
          <a:p>
            <a:pPr lvl="0"/>
            <a:r>
              <a:rPr lang="en-US" sz="2000" dirty="0"/>
              <a:t>Update </a:t>
            </a:r>
            <a:r>
              <a:rPr lang="en-US" sz="2000" dirty="0" smtClean="0"/>
              <a:t>location</a:t>
            </a:r>
            <a:endParaRPr lang="en-US" sz="2000" dirty="0"/>
          </a:p>
          <a:p>
            <a:pPr lvl="0"/>
            <a:r>
              <a:rPr lang="en-US" sz="2000" dirty="0"/>
              <a:t>Generate bill</a:t>
            </a:r>
          </a:p>
          <a:p>
            <a:endParaRPr lang="en-US" dirty="0"/>
          </a:p>
        </p:txBody>
      </p:sp>
      <p:sp>
        <p:nvSpPr>
          <p:cNvPr id="4" name="Content Placeholder 3"/>
          <p:cNvSpPr>
            <a:spLocks noGrp="1"/>
          </p:cNvSpPr>
          <p:nvPr>
            <p:ph sz="half" idx="2"/>
          </p:nvPr>
        </p:nvSpPr>
        <p:spPr>
          <a:xfrm>
            <a:off x="6172200" y="1345474"/>
            <a:ext cx="5181600" cy="4831489"/>
          </a:xfrm>
        </p:spPr>
        <p:txBody>
          <a:bodyPr/>
          <a:lstStyle/>
          <a:p>
            <a:pPr marL="0" indent="0">
              <a:buNone/>
            </a:pPr>
            <a:r>
              <a:rPr lang="en-US" sz="2400" b="1" dirty="0"/>
              <a:t>Freight worker</a:t>
            </a:r>
          </a:p>
          <a:p>
            <a:pPr lvl="0"/>
            <a:r>
              <a:rPr lang="en-US" sz="2000" dirty="0"/>
              <a:t>Register</a:t>
            </a:r>
          </a:p>
          <a:p>
            <a:pPr lvl="0"/>
            <a:r>
              <a:rPr lang="en-US" sz="2000" dirty="0"/>
              <a:t>Login</a:t>
            </a:r>
          </a:p>
          <a:p>
            <a:pPr lvl="0"/>
            <a:r>
              <a:rPr lang="en-US" sz="2000" dirty="0"/>
              <a:t>View request and update status</a:t>
            </a:r>
          </a:p>
          <a:p>
            <a:pPr lvl="0"/>
            <a:r>
              <a:rPr lang="en-US" sz="2000" dirty="0"/>
              <a:t>bill generation</a:t>
            </a:r>
          </a:p>
          <a:p>
            <a:endParaRPr lang="en-US" dirty="0"/>
          </a:p>
          <a:p>
            <a:endParaRPr lang="en-US" dirty="0"/>
          </a:p>
        </p:txBody>
      </p:sp>
    </p:spTree>
    <p:extLst>
      <p:ext uri="{BB962C8B-B14F-4D97-AF65-F5344CB8AC3E}">
        <p14:creationId xmlns:p14="http://schemas.microsoft.com/office/powerpoint/2010/main" val="48295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Data Flow Diagram</a:t>
            </a:r>
            <a:endParaRPr lang="en-US" sz="2400" b="1" dirty="0"/>
          </a:p>
        </p:txBody>
      </p:sp>
      <p:sp>
        <p:nvSpPr>
          <p:cNvPr id="3" name="Content Placeholder 2"/>
          <p:cNvSpPr>
            <a:spLocks noGrp="1"/>
          </p:cNvSpPr>
          <p:nvPr>
            <p:ph idx="1"/>
          </p:nvPr>
        </p:nvSpPr>
        <p:spPr/>
        <p:txBody>
          <a:bodyPr/>
          <a:lstStyle/>
          <a:p>
            <a:pPr marL="0" indent="0">
              <a:buNone/>
            </a:pPr>
            <a:r>
              <a:rPr lang="en-US" dirty="0" smtClean="0"/>
              <a:t>Level 0</a:t>
            </a:r>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239" y="3394710"/>
            <a:ext cx="5753100" cy="800100"/>
          </a:xfrm>
          <a:prstGeom prst="rect">
            <a:avLst/>
          </a:prstGeom>
        </p:spPr>
      </p:pic>
    </p:spTree>
    <p:extLst>
      <p:ext uri="{BB962C8B-B14F-4D97-AF65-F5344CB8AC3E}">
        <p14:creationId xmlns:p14="http://schemas.microsoft.com/office/powerpoint/2010/main" val="121051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2697"/>
            <a:ext cx="10515600" cy="5824266"/>
          </a:xfrm>
        </p:spPr>
        <p:txBody>
          <a:bodyPr/>
          <a:lstStyle/>
          <a:p>
            <a:pPr marL="0" indent="0">
              <a:buNone/>
            </a:pPr>
            <a:r>
              <a:rPr lang="en-US" dirty="0" smtClean="0"/>
              <a:t>Level 1.1</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814" y="352697"/>
            <a:ext cx="7395720" cy="6152607"/>
          </a:xfrm>
          <a:prstGeom prst="rect">
            <a:avLst/>
          </a:prstGeom>
        </p:spPr>
      </p:pic>
      <p:cxnSp>
        <p:nvCxnSpPr>
          <p:cNvPr id="5" name="Straight Arrow Connector 4"/>
          <p:cNvCxnSpPr/>
          <p:nvPr/>
        </p:nvCxnSpPr>
        <p:spPr>
          <a:xfrm>
            <a:off x="3082834" y="1136469"/>
            <a:ext cx="7576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7275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lstStyle/>
          <a:p>
            <a:pPr marL="0" indent="0">
              <a:buNone/>
            </a:pPr>
            <a:r>
              <a:rPr lang="en-US" dirty="0" smtClean="0"/>
              <a:t>Level </a:t>
            </a:r>
            <a:r>
              <a:rPr lang="en-US" dirty="0" smtClean="0"/>
              <a:t>1.2</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396" y="444136"/>
            <a:ext cx="8303207" cy="6413863"/>
          </a:xfrm>
          <a:prstGeom prst="rect">
            <a:avLst/>
          </a:prstGeom>
        </p:spPr>
      </p:pic>
    </p:spTree>
    <p:extLst>
      <p:ext uri="{BB962C8B-B14F-4D97-AF65-F5344CB8AC3E}">
        <p14:creationId xmlns:p14="http://schemas.microsoft.com/office/powerpoint/2010/main" val="130312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lstStyle/>
          <a:p>
            <a:pPr marL="0" indent="0">
              <a:buNone/>
            </a:pPr>
            <a:r>
              <a:rPr lang="en-US" dirty="0" smtClean="0"/>
              <a:t>Level 1.3</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874" y="1397726"/>
            <a:ext cx="7419975" cy="4114800"/>
          </a:xfrm>
          <a:prstGeom prst="rect">
            <a:avLst/>
          </a:prstGeom>
        </p:spPr>
      </p:pic>
    </p:spTree>
    <p:extLst>
      <p:ext uri="{BB962C8B-B14F-4D97-AF65-F5344CB8AC3E}">
        <p14:creationId xmlns:p14="http://schemas.microsoft.com/office/powerpoint/2010/main" val="453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0709"/>
            <a:ext cx="10515600" cy="5406254"/>
          </a:xfrm>
        </p:spPr>
        <p:txBody>
          <a:bodyPr/>
          <a:lstStyle/>
          <a:p>
            <a:pPr marL="0" indent="0">
              <a:buNone/>
            </a:pPr>
            <a:r>
              <a:rPr lang="en-US" dirty="0" smtClean="0"/>
              <a:t>Level </a:t>
            </a:r>
            <a:r>
              <a:rPr lang="en-US" dirty="0" smtClean="0"/>
              <a:t>1.4</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038" y="1614624"/>
            <a:ext cx="7867650" cy="2609850"/>
          </a:xfrm>
          <a:prstGeom prst="rect">
            <a:avLst/>
          </a:prstGeom>
        </p:spPr>
      </p:pic>
    </p:spTree>
    <p:extLst>
      <p:ext uri="{BB962C8B-B14F-4D97-AF65-F5344CB8AC3E}">
        <p14:creationId xmlns:p14="http://schemas.microsoft.com/office/powerpoint/2010/main" val="1277200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336</TotalTime>
  <Words>718</Words>
  <Application>Microsoft Office PowerPoint</Application>
  <PresentationFormat>Widescreen</PresentationFormat>
  <Paragraphs>365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PACKER AND MOVER</vt:lpstr>
      <vt:lpstr>ABSTRACT</vt:lpstr>
      <vt:lpstr>                                      MODULES </vt:lpstr>
      <vt:lpstr>PowerPoint Presentation</vt:lpstr>
      <vt:lpstr>Data Flow Diagram</vt:lpstr>
      <vt:lpstr>PowerPoint Presentation</vt:lpstr>
      <vt:lpstr>PowerPoint Presentation</vt:lpstr>
      <vt:lpstr>PowerPoint Presentation</vt:lpstr>
      <vt:lpstr>PowerPoint Presentation</vt:lpstr>
      <vt:lpstr>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PACKER AND MOVER</dc:title>
  <dc:creator>User</dc:creator>
  <cp:lastModifiedBy>User</cp:lastModifiedBy>
  <cp:revision>40</cp:revision>
  <dcterms:created xsi:type="dcterms:W3CDTF">2022-05-26T11:14:23Z</dcterms:created>
  <dcterms:modified xsi:type="dcterms:W3CDTF">2022-06-17T04:04:13Z</dcterms:modified>
</cp:coreProperties>
</file>