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6" d="100"/>
          <a:sy n="156" d="100"/>
        </p:scale>
        <p:origin x="-324" y="-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9143999" cy="514347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71272" y="3448811"/>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C78B31"/>
          </a:solidFill>
        </p:spPr>
        <p:txBody>
          <a:bodyPr wrap="square" lIns="0" tIns="0" rIns="0" bIns="0" rtlCol="0"/>
          <a:lstStyle/>
          <a:p>
            <a:endParaRPr/>
          </a:p>
        </p:txBody>
      </p:sp>
      <p:sp>
        <p:nvSpPr>
          <p:cNvPr id="18" name="bg object 18"/>
          <p:cNvSpPr/>
          <p:nvPr/>
        </p:nvSpPr>
        <p:spPr>
          <a:xfrm>
            <a:off x="358140" y="3697223"/>
            <a:ext cx="0" cy="1304290"/>
          </a:xfrm>
          <a:custGeom>
            <a:avLst/>
            <a:gdLst/>
            <a:ahLst/>
            <a:cxnLst/>
            <a:rect l="l" t="t" r="r" b="b"/>
            <a:pathLst>
              <a:path h="1304289">
                <a:moveTo>
                  <a:pt x="0" y="0"/>
                </a:moveTo>
                <a:lnTo>
                  <a:pt x="0" y="1303921"/>
                </a:lnTo>
              </a:path>
            </a:pathLst>
          </a:custGeom>
          <a:ln w="12700">
            <a:solidFill>
              <a:srgbClr val="C78B31"/>
            </a:solidFill>
          </a:ln>
        </p:spPr>
        <p:txBody>
          <a:bodyPr wrap="square" lIns="0" tIns="0" rIns="0" bIns="0" rtlCol="0"/>
          <a:lstStyle/>
          <a:p>
            <a:endParaRPr/>
          </a:p>
        </p:txBody>
      </p:sp>
      <p:sp>
        <p:nvSpPr>
          <p:cNvPr id="19" name="bg object 19"/>
          <p:cNvSpPr/>
          <p:nvPr/>
        </p:nvSpPr>
        <p:spPr>
          <a:xfrm>
            <a:off x="355092" y="467868"/>
            <a:ext cx="2540" cy="2673985"/>
          </a:xfrm>
          <a:custGeom>
            <a:avLst/>
            <a:gdLst/>
            <a:ahLst/>
            <a:cxnLst/>
            <a:rect l="l" t="t" r="r" b="b"/>
            <a:pathLst>
              <a:path w="2539" h="2673985">
                <a:moveTo>
                  <a:pt x="2400" y="0"/>
                </a:moveTo>
                <a:lnTo>
                  <a:pt x="0" y="2673985"/>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0"/>
            <a:ext cx="9143999" cy="513435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2315" y="405510"/>
            <a:ext cx="7859369" cy="299720"/>
          </a:xfrm>
          <a:prstGeom prst="rect">
            <a:avLst/>
          </a:prstGeom>
        </p:spPr>
        <p:txBody>
          <a:bodyPr wrap="square" lIns="0" tIns="0" rIns="0" bIns="0">
            <a:spAutoFit/>
          </a:bodyPr>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a:xfrm>
            <a:off x="642315" y="893826"/>
            <a:ext cx="7859369" cy="3013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339953" y="2571750"/>
            <a:ext cx="3774900" cy="39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solidFill>
                  <a:srgbClr val="213669"/>
                </a:solidFill>
                <a:latin typeface="Arial"/>
                <a:ea typeface="Arial"/>
                <a:cs typeface="Arial"/>
                <a:sym typeface="Arial"/>
              </a:rPr>
              <a:t>Portfolio Website</a:t>
            </a:r>
            <a:endParaRPr sz="2400">
              <a:latin typeface="Arial"/>
              <a:ea typeface="Arial"/>
              <a:cs typeface="Arial"/>
              <a:sym typeface="Arial"/>
            </a:endParaRPr>
          </a:p>
        </p:txBody>
      </p:sp>
      <p:sp>
        <p:nvSpPr>
          <p:cNvPr id="24" name="Google Shape;24;p1"/>
          <p:cNvSpPr txBox="1"/>
          <p:nvPr/>
        </p:nvSpPr>
        <p:spPr>
          <a:xfrm>
            <a:off x="304800" y="3475990"/>
            <a:ext cx="2057400" cy="378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a:solidFill>
                  <a:srgbClr val="213669"/>
                </a:solidFill>
              </a:rPr>
              <a:t>Task - 5</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638555"/>
            <a:ext cx="473392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p:nvPr/>
        </p:nvSpPr>
        <p:spPr>
          <a:xfrm>
            <a:off x="221994" y="816940"/>
            <a:ext cx="3872625" cy="304165"/>
          </a:xfrm>
          <a:prstGeom prst="rect">
            <a:avLst/>
          </a:prstGeom>
        </p:spPr>
        <p:txBody>
          <a:bodyPr vert="horz" wrap="square" lIns="0" tIns="15875" rIns="0" bIns="0" rtlCol="0">
            <a:spAutoFit/>
          </a:bodyPr>
          <a:lstStyle/>
          <a:p>
            <a:pPr marL="12700">
              <a:lnSpc>
                <a:spcPct val="100000"/>
              </a:lnSpc>
              <a:spcBef>
                <a:spcPts val="125"/>
              </a:spcBef>
            </a:pPr>
            <a:r>
              <a:rPr sz="1800" b="1" spc="5" dirty="0">
                <a:solidFill>
                  <a:srgbClr val="C78B31"/>
                </a:solidFill>
                <a:latin typeface="Carlito"/>
                <a:cs typeface="Carlito"/>
              </a:rPr>
              <a:t>Portfolio</a:t>
            </a:r>
            <a:r>
              <a:rPr sz="1800" b="1" spc="-20" dirty="0">
                <a:solidFill>
                  <a:srgbClr val="C78B31"/>
                </a:solidFill>
                <a:latin typeface="Carlito"/>
                <a:cs typeface="Carlito"/>
              </a:rPr>
              <a:t> </a:t>
            </a:r>
            <a:r>
              <a:rPr sz="1800" b="1" spc="10" dirty="0">
                <a:solidFill>
                  <a:srgbClr val="C78B31"/>
                </a:solidFill>
                <a:latin typeface="Carlito"/>
                <a:cs typeface="Carlito"/>
              </a:rPr>
              <a:t>Website</a:t>
            </a:r>
            <a:endParaRPr sz="1800" dirty="0">
              <a:latin typeface="Carlito"/>
              <a:cs typeface="Carlito"/>
            </a:endParaRPr>
          </a:p>
        </p:txBody>
      </p:sp>
      <p:sp>
        <p:nvSpPr>
          <p:cNvPr id="7" name="object 7"/>
          <p:cNvSpPr/>
          <p:nvPr/>
        </p:nvSpPr>
        <p:spPr>
          <a:xfrm>
            <a:off x="4267200" y="242341"/>
            <a:ext cx="4876800" cy="49011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7360" y="2273820"/>
            <a:ext cx="4037329" cy="1723389"/>
          </a:xfrm>
          <a:custGeom>
            <a:avLst/>
            <a:gdLst/>
            <a:ahLst/>
            <a:cxnLst/>
            <a:rect l="l" t="t" r="r" b="b"/>
            <a:pathLst>
              <a:path w="4037329" h="1723389">
                <a:moveTo>
                  <a:pt x="1497965" y="1378712"/>
                </a:moveTo>
                <a:lnTo>
                  <a:pt x="0" y="1378712"/>
                </a:lnTo>
                <a:lnTo>
                  <a:pt x="0" y="1723339"/>
                </a:lnTo>
                <a:lnTo>
                  <a:pt x="1497965" y="1723339"/>
                </a:lnTo>
                <a:lnTo>
                  <a:pt x="1497965" y="1378712"/>
                </a:lnTo>
                <a:close/>
              </a:path>
              <a:path w="4037329" h="1723389">
                <a:moveTo>
                  <a:pt x="1497965" y="0"/>
                </a:moveTo>
                <a:lnTo>
                  <a:pt x="0" y="0"/>
                </a:lnTo>
                <a:lnTo>
                  <a:pt x="0" y="344665"/>
                </a:lnTo>
                <a:lnTo>
                  <a:pt x="0" y="689343"/>
                </a:lnTo>
                <a:lnTo>
                  <a:pt x="0" y="1034021"/>
                </a:lnTo>
                <a:lnTo>
                  <a:pt x="0" y="1378699"/>
                </a:lnTo>
                <a:lnTo>
                  <a:pt x="1497965" y="1378699"/>
                </a:lnTo>
                <a:lnTo>
                  <a:pt x="1497965" y="1034021"/>
                </a:lnTo>
                <a:lnTo>
                  <a:pt x="1497965" y="689343"/>
                </a:lnTo>
                <a:lnTo>
                  <a:pt x="1497965" y="344665"/>
                </a:lnTo>
                <a:lnTo>
                  <a:pt x="1497965" y="0"/>
                </a:lnTo>
                <a:close/>
              </a:path>
              <a:path w="4037329" h="1723389">
                <a:moveTo>
                  <a:pt x="4036707" y="1378712"/>
                </a:moveTo>
                <a:lnTo>
                  <a:pt x="2691155" y="1378712"/>
                </a:lnTo>
                <a:lnTo>
                  <a:pt x="1497977" y="1378712"/>
                </a:lnTo>
                <a:lnTo>
                  <a:pt x="1497977" y="1723339"/>
                </a:lnTo>
                <a:lnTo>
                  <a:pt x="2691142" y="1723339"/>
                </a:lnTo>
                <a:lnTo>
                  <a:pt x="4036707" y="1723339"/>
                </a:lnTo>
                <a:lnTo>
                  <a:pt x="4036707" y="1378712"/>
                </a:lnTo>
                <a:close/>
              </a:path>
              <a:path w="4037329" h="1723389">
                <a:moveTo>
                  <a:pt x="4036707" y="0"/>
                </a:moveTo>
                <a:lnTo>
                  <a:pt x="2691155" y="0"/>
                </a:lnTo>
                <a:lnTo>
                  <a:pt x="1497977" y="0"/>
                </a:lnTo>
                <a:lnTo>
                  <a:pt x="1497977" y="344665"/>
                </a:lnTo>
                <a:lnTo>
                  <a:pt x="1497977" y="689343"/>
                </a:lnTo>
                <a:lnTo>
                  <a:pt x="1497977" y="1034021"/>
                </a:lnTo>
                <a:lnTo>
                  <a:pt x="1497977" y="1378699"/>
                </a:lnTo>
                <a:lnTo>
                  <a:pt x="2691142" y="1378699"/>
                </a:lnTo>
                <a:lnTo>
                  <a:pt x="4036707" y="1378699"/>
                </a:lnTo>
                <a:lnTo>
                  <a:pt x="4036707" y="1034021"/>
                </a:lnTo>
                <a:lnTo>
                  <a:pt x="4036707" y="689343"/>
                </a:lnTo>
                <a:lnTo>
                  <a:pt x="4036707" y="344665"/>
                </a:lnTo>
                <a:lnTo>
                  <a:pt x="4036707" y="0"/>
                </a:lnTo>
                <a:close/>
              </a:path>
            </a:pathLst>
          </a:custGeom>
          <a:solidFill>
            <a:srgbClr val="1F3669"/>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1984220575"/>
              </p:ext>
            </p:extLst>
          </p:nvPr>
        </p:nvGraphicFramePr>
        <p:xfrm>
          <a:off x="311010" y="2190750"/>
          <a:ext cx="4036695" cy="1716986"/>
        </p:xfrm>
        <a:graphic>
          <a:graphicData uri="http://schemas.openxmlformats.org/drawingml/2006/table">
            <a:tbl>
              <a:tblPr firstRow="1" bandRow="1">
                <a:tableStyleId>{2D5ABB26-0587-4C30-8999-92F81FD0307C}</a:tableStyleId>
              </a:tblPr>
              <a:tblGrid>
                <a:gridCol w="1497965"/>
                <a:gridCol w="1193165"/>
                <a:gridCol w="1345565"/>
              </a:tblGrid>
              <a:tr h="504586">
                <a:tc>
                  <a:txBody>
                    <a:bodyPr/>
                    <a:lstStyle/>
                    <a:p>
                      <a:pPr algn="ctr">
                        <a:lnSpc>
                          <a:spcPct val="100000"/>
                        </a:lnSpc>
                        <a:spcBef>
                          <a:spcPts val="240"/>
                        </a:spcBef>
                      </a:pPr>
                      <a:r>
                        <a:rPr sz="1400" spc="-5" dirty="0">
                          <a:solidFill>
                            <a:srgbClr val="E26C08"/>
                          </a:solidFill>
                          <a:latin typeface="Arial"/>
                          <a:cs typeface="Arial"/>
                        </a:rPr>
                        <a:t>LMS</a:t>
                      </a:r>
                      <a:r>
                        <a:rPr sz="1400" spc="-25" dirty="0">
                          <a:solidFill>
                            <a:srgbClr val="E26C08"/>
                          </a:solidFill>
                          <a:latin typeface="Arial"/>
                          <a:cs typeface="Arial"/>
                        </a:rPr>
                        <a:t> </a:t>
                      </a:r>
                      <a:r>
                        <a:rPr sz="1400" spc="-5" dirty="0">
                          <a:solidFill>
                            <a:srgbClr val="E26C08"/>
                          </a:solidFill>
                          <a:latin typeface="Arial"/>
                          <a:cs typeface="Arial"/>
                        </a:rPr>
                        <a:t>Username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89560">
                        <a:lnSpc>
                          <a:spcPct val="100000"/>
                        </a:lnSpc>
                        <a:spcBef>
                          <a:spcPts val="240"/>
                        </a:spcBef>
                      </a:pPr>
                      <a:r>
                        <a:rPr sz="1400" spc="-5" dirty="0">
                          <a:solidFill>
                            <a:srgbClr val="E26C08"/>
                          </a:solidFill>
                          <a:latin typeface="Arial"/>
                          <a:cs typeface="Arial"/>
                        </a:rPr>
                        <a:t>Name</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algn="ctr">
                        <a:lnSpc>
                          <a:spcPct val="100000"/>
                        </a:lnSpc>
                        <a:spcBef>
                          <a:spcPts val="240"/>
                        </a:spcBef>
                      </a:pPr>
                      <a:r>
                        <a:rPr sz="1400" dirty="0">
                          <a:solidFill>
                            <a:srgbClr val="E26C08"/>
                          </a:solidFill>
                          <a:latin typeface="Arial"/>
                          <a:cs typeface="Arial"/>
                        </a:rPr>
                        <a:t>Batch</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r h="303108">
                <a:tc>
                  <a:txBody>
                    <a:bodyPr/>
                    <a:lstStyle/>
                    <a:p>
                      <a:pPr algn="ctr">
                        <a:lnSpc>
                          <a:spcPct val="100000"/>
                        </a:lnSpc>
                        <a:spcBef>
                          <a:spcPts val="245"/>
                        </a:spcBef>
                      </a:pPr>
                      <a:r>
                        <a:rPr sz="1400" spc="-5" dirty="0">
                          <a:solidFill>
                            <a:srgbClr val="EFEFEF"/>
                          </a:solidFill>
                          <a:latin typeface="Arial"/>
                          <a:cs typeface="Arial"/>
                        </a:rPr>
                        <a:t>2113a52169</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16535">
                        <a:lnSpc>
                          <a:spcPct val="100000"/>
                        </a:lnSpc>
                        <a:spcBef>
                          <a:spcPts val="245"/>
                        </a:spcBef>
                      </a:pPr>
                      <a:r>
                        <a:rPr sz="1400" dirty="0">
                          <a:solidFill>
                            <a:srgbClr val="EFEFEF"/>
                          </a:solidFill>
                          <a:latin typeface="Arial"/>
                          <a:cs typeface="Arial"/>
                        </a:rPr>
                        <a:t>Akash .</a:t>
                      </a:r>
                      <a:r>
                        <a:rPr sz="1400" spc="-65" dirty="0">
                          <a:solidFill>
                            <a:srgbClr val="EFEFEF"/>
                          </a:solidFill>
                          <a:latin typeface="Arial"/>
                          <a:cs typeface="Arial"/>
                        </a:rPr>
                        <a:t> </a:t>
                      </a:r>
                      <a:r>
                        <a:rPr sz="1400" dirty="0">
                          <a:solidFill>
                            <a:srgbClr val="EFEFEF"/>
                          </a:solidFill>
                          <a:latin typeface="Arial"/>
                          <a:cs typeface="Arial"/>
                        </a:rPr>
                        <a:t>V</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r h="303109">
                <a:tc>
                  <a:txBody>
                    <a:bodyPr/>
                    <a:lstStyle/>
                    <a:p>
                      <a:pPr algn="ctr">
                        <a:lnSpc>
                          <a:spcPct val="100000"/>
                        </a:lnSpc>
                        <a:spcBef>
                          <a:spcPts val="245"/>
                        </a:spcBef>
                      </a:pPr>
                      <a:r>
                        <a:rPr sz="1400" spc="-5" dirty="0">
                          <a:solidFill>
                            <a:srgbClr val="EFEFEF"/>
                          </a:solidFill>
                          <a:latin typeface="Arial"/>
                          <a:cs typeface="Arial"/>
                        </a:rPr>
                        <a:t>2113a52192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61925">
                        <a:lnSpc>
                          <a:spcPct val="100000"/>
                        </a:lnSpc>
                        <a:spcBef>
                          <a:spcPts val="245"/>
                        </a:spcBef>
                      </a:pPr>
                      <a:r>
                        <a:rPr sz="1400" dirty="0">
                          <a:solidFill>
                            <a:srgbClr val="EFEFEF"/>
                          </a:solidFill>
                          <a:latin typeface="Arial"/>
                          <a:cs typeface="Arial"/>
                        </a:rPr>
                        <a:t>Rakesh .</a:t>
                      </a:r>
                      <a:r>
                        <a:rPr sz="1400" spc="-75" dirty="0">
                          <a:solidFill>
                            <a:srgbClr val="EFEFEF"/>
                          </a:solidFill>
                          <a:latin typeface="Arial"/>
                          <a:cs typeface="Arial"/>
                        </a:rPr>
                        <a:t> </a:t>
                      </a:r>
                      <a:r>
                        <a:rPr sz="1400" dirty="0">
                          <a:solidFill>
                            <a:srgbClr val="EFEFEF"/>
                          </a:solidFill>
                          <a:latin typeface="Arial"/>
                          <a:cs typeface="Arial"/>
                        </a:rPr>
                        <a:t>K</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r h="303108">
                <a:tc>
                  <a:txBody>
                    <a:bodyPr/>
                    <a:lstStyle/>
                    <a:p>
                      <a:pPr algn="ctr">
                        <a:lnSpc>
                          <a:spcPct val="100000"/>
                        </a:lnSpc>
                        <a:spcBef>
                          <a:spcPts val="250"/>
                        </a:spcBef>
                      </a:pPr>
                      <a:r>
                        <a:rPr sz="1400" spc="-5" dirty="0">
                          <a:solidFill>
                            <a:srgbClr val="EFEFEF"/>
                          </a:solidFill>
                          <a:latin typeface="Arial"/>
                          <a:cs typeface="Arial"/>
                        </a:rPr>
                        <a:t>2113a52194</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55904">
                        <a:lnSpc>
                          <a:spcPct val="100000"/>
                        </a:lnSpc>
                        <a:spcBef>
                          <a:spcPts val="250"/>
                        </a:spcBef>
                      </a:pPr>
                      <a:r>
                        <a:rPr sz="1400" spc="-5" dirty="0">
                          <a:solidFill>
                            <a:srgbClr val="EFEFEF"/>
                          </a:solidFill>
                          <a:latin typeface="Arial"/>
                          <a:cs typeface="Arial"/>
                        </a:rPr>
                        <a:t>Rasa </a:t>
                      </a:r>
                      <a:r>
                        <a:rPr sz="1400" dirty="0">
                          <a:solidFill>
                            <a:srgbClr val="EFEFEF"/>
                          </a:solidFill>
                          <a:latin typeface="Arial"/>
                          <a:cs typeface="Arial"/>
                        </a:rPr>
                        <a:t>.</a:t>
                      </a:r>
                      <a:r>
                        <a:rPr sz="1400" spc="-45" dirty="0">
                          <a:solidFill>
                            <a:srgbClr val="EFEFEF"/>
                          </a:solidFill>
                          <a:latin typeface="Arial"/>
                          <a:cs typeface="Arial"/>
                        </a:rPr>
                        <a:t> </a:t>
                      </a:r>
                      <a:r>
                        <a:rPr sz="1400" dirty="0">
                          <a:solidFill>
                            <a:srgbClr val="EFEFEF"/>
                          </a:solidFill>
                          <a:latin typeface="Arial"/>
                          <a:cs typeface="Arial"/>
                        </a:rPr>
                        <a:t>A</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0"/>
                        </a:spcBef>
                      </a:pPr>
                      <a:r>
                        <a:rPr sz="1400" spc="-5" dirty="0">
                          <a:solidFill>
                            <a:srgbClr val="EFEFEF"/>
                          </a:solidFill>
                          <a:latin typeface="Arial"/>
                          <a:cs typeface="Arial"/>
                        </a:rPr>
                        <a:t>A52</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r h="303075">
                <a:tc>
                  <a:txBody>
                    <a:bodyPr/>
                    <a:lstStyle/>
                    <a:p>
                      <a:pPr algn="ctr">
                        <a:lnSpc>
                          <a:spcPct val="100000"/>
                        </a:lnSpc>
                        <a:spcBef>
                          <a:spcPts val="254"/>
                        </a:spcBef>
                      </a:pPr>
                      <a:r>
                        <a:rPr sz="1400" spc="-5" dirty="0">
                          <a:solidFill>
                            <a:srgbClr val="EFEFEF"/>
                          </a:solidFill>
                          <a:latin typeface="Arial"/>
                          <a:cs typeface="Arial"/>
                        </a:rPr>
                        <a:t>2113a52196</a:t>
                      </a:r>
                      <a:endParaRPr sz="140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23825">
                        <a:lnSpc>
                          <a:spcPct val="100000"/>
                        </a:lnSpc>
                        <a:spcBef>
                          <a:spcPts val="254"/>
                        </a:spcBef>
                      </a:pPr>
                      <a:r>
                        <a:rPr sz="1400" dirty="0">
                          <a:solidFill>
                            <a:srgbClr val="EFEFEF"/>
                          </a:solidFill>
                          <a:latin typeface="Arial"/>
                          <a:cs typeface="Arial"/>
                        </a:rPr>
                        <a:t>Rudhran .</a:t>
                      </a:r>
                      <a:r>
                        <a:rPr sz="1400" spc="-80" dirty="0">
                          <a:solidFill>
                            <a:srgbClr val="EFEFEF"/>
                          </a:solidFill>
                          <a:latin typeface="Arial"/>
                          <a:cs typeface="Arial"/>
                        </a:rPr>
                        <a:t> </a:t>
                      </a:r>
                      <a:r>
                        <a:rPr sz="1400" dirty="0">
                          <a:solidFill>
                            <a:srgbClr val="EFEFEF"/>
                          </a:solidFill>
                          <a:latin typeface="Arial"/>
                          <a:cs typeface="Arial"/>
                        </a:rPr>
                        <a:t>B</a:t>
                      </a:r>
                      <a:endParaRPr sz="140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4"/>
                        </a:spcBef>
                      </a:pPr>
                      <a:r>
                        <a:rPr sz="1400" spc="-5" dirty="0">
                          <a:solidFill>
                            <a:srgbClr val="EFEFEF"/>
                          </a:solidFill>
                          <a:latin typeface="Arial"/>
                          <a:cs typeface="Arial"/>
                        </a:rPr>
                        <a:t>A52</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62" y="254584"/>
            <a:ext cx="4961738" cy="300355"/>
          </a:xfrm>
          <a:prstGeom prst="rect">
            <a:avLst/>
          </a:prstGeom>
        </p:spPr>
        <p:txBody>
          <a:bodyPr vert="horz" wrap="square" lIns="0" tIns="12700" rIns="0" bIns="0" rtlCol="0">
            <a:spAutoFit/>
          </a:bodyPr>
          <a:lstStyle/>
          <a:p>
            <a:pPr marL="12700">
              <a:lnSpc>
                <a:spcPct val="100000"/>
              </a:lnSpc>
              <a:spcBef>
                <a:spcPts val="100"/>
              </a:spcBef>
            </a:pPr>
            <a:r>
              <a:rPr dirty="0">
                <a:solidFill>
                  <a:srgbClr val="213669"/>
                </a:solidFill>
              </a:rPr>
              <a:t>Step-Wise</a:t>
            </a:r>
            <a:r>
              <a:rPr spc="-45" dirty="0">
                <a:solidFill>
                  <a:srgbClr val="213669"/>
                </a:solidFill>
              </a:rPr>
              <a:t> </a:t>
            </a:r>
            <a:r>
              <a:rPr spc="-10" dirty="0">
                <a:solidFill>
                  <a:srgbClr val="213669"/>
                </a:solidFill>
              </a:rPr>
              <a:t>Description</a:t>
            </a:r>
          </a:p>
        </p:txBody>
      </p:sp>
      <p:sp>
        <p:nvSpPr>
          <p:cNvPr id="3" name="object 3"/>
          <p:cNvSpPr txBox="1"/>
          <p:nvPr/>
        </p:nvSpPr>
        <p:spPr>
          <a:xfrm>
            <a:off x="854150" y="1155431"/>
            <a:ext cx="7680250" cy="3245119"/>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1400" b="1" dirty="0"/>
              <a:t>Introduction</a:t>
            </a:r>
            <a:r>
              <a:rPr lang="en-US" sz="1400" dirty="0"/>
              <a:t>: In this presentation, we will cover the process of hosting and deploying a fully functional portfolio website using HTML, CSS, React.js, Node.js, and database </a:t>
            </a:r>
            <a:r>
              <a:rPr lang="en-US" sz="1400" dirty="0" smtClean="0"/>
              <a:t>connectivity.</a:t>
            </a:r>
            <a:endParaRPr lang="en-US" sz="1400" dirty="0"/>
          </a:p>
          <a:p>
            <a:pPr marL="285750" indent="-285750">
              <a:buFont typeface="Arial" panose="020B0604020202020204" pitchFamily="34" charset="0"/>
              <a:buChar char="•"/>
            </a:pPr>
            <a:r>
              <a:rPr lang="en-US" sz="1400" b="1" dirty="0"/>
              <a:t>Hosting the Portfolio Website</a:t>
            </a:r>
            <a:r>
              <a:rPr lang="en-US" sz="1400" dirty="0"/>
              <a:t>: Making your website accessible from anywhere is crucial</a:t>
            </a:r>
            <a:r>
              <a:rPr lang="en-US" sz="1400" dirty="0" smtClean="0"/>
              <a:t>.</a:t>
            </a:r>
            <a:endParaRPr lang="en-US" sz="1400" dirty="0"/>
          </a:p>
          <a:p>
            <a:pPr marL="285750" indent="-285750">
              <a:buFont typeface="Arial" panose="020B0604020202020204" pitchFamily="34" charset="0"/>
              <a:buChar char="•"/>
            </a:pPr>
            <a:r>
              <a:rPr lang="en-US" sz="1400" b="1" dirty="0"/>
              <a:t>Hosting the Backend on AWS</a:t>
            </a:r>
            <a:r>
              <a:rPr lang="en-US" sz="1400" dirty="0"/>
              <a:t>: Utilizing AWS for hosting the backend ensures scalability and reliability.</a:t>
            </a:r>
          </a:p>
          <a:p>
            <a:pPr marL="285750" indent="-285750">
              <a:buFont typeface="Arial" panose="020B0604020202020204" pitchFamily="34" charset="0"/>
              <a:buChar char="•"/>
            </a:pPr>
            <a:r>
              <a:rPr lang="en-US" sz="1400" b="1" dirty="0"/>
              <a:t>Whitelisting API Ports and Database Hosting</a:t>
            </a:r>
            <a:r>
              <a:rPr lang="en-US" sz="1400" dirty="0"/>
              <a:t>: Whitelisting API ports enables external access to the backend and allows the backend to process API requests.</a:t>
            </a:r>
          </a:p>
          <a:p>
            <a:pPr marL="285750" indent="-285750">
              <a:buFont typeface="Arial" panose="020B0604020202020204" pitchFamily="34" charset="0"/>
              <a:buChar char="•"/>
            </a:pPr>
            <a:r>
              <a:rPr lang="en-US" sz="1400" b="1" dirty="0"/>
              <a:t>Migrating the Database to </a:t>
            </a:r>
            <a:r>
              <a:rPr lang="en-US" sz="1400" b="1" dirty="0" err="1"/>
              <a:t>MongoDB</a:t>
            </a:r>
            <a:r>
              <a:rPr lang="en-US" sz="1400" b="1" dirty="0"/>
              <a:t> Atlas</a:t>
            </a:r>
            <a:r>
              <a:rPr lang="en-US" sz="1400" dirty="0"/>
              <a:t>: </a:t>
            </a:r>
            <a:r>
              <a:rPr lang="en-US" sz="1400" dirty="0" err="1"/>
              <a:t>MongoDB</a:t>
            </a:r>
            <a:r>
              <a:rPr lang="en-US" sz="1400" dirty="0"/>
              <a:t> Atlas is a cloud-based database service that provides secure and efficient database management.</a:t>
            </a:r>
          </a:p>
          <a:p>
            <a:pPr marL="285750" indent="-285750">
              <a:buFont typeface="Arial" panose="020B0604020202020204" pitchFamily="34" charset="0"/>
              <a:buChar char="•"/>
            </a:pPr>
            <a:r>
              <a:rPr lang="en-US" sz="1400" b="1" dirty="0"/>
              <a:t>Building and Hosting the React App</a:t>
            </a:r>
            <a:r>
              <a:rPr lang="en-US" sz="1400" dirty="0"/>
              <a:t>: React.js allows the creation of interactive and responsive user interfaces for the frontend.</a:t>
            </a:r>
          </a:p>
          <a:p>
            <a:pPr marL="285750" indent="-285750">
              <a:buFont typeface="Arial" panose="020B0604020202020204" pitchFamily="34" charset="0"/>
              <a:buChar char="•"/>
            </a:pPr>
            <a:r>
              <a:rPr lang="en-US" sz="1400" b="1" dirty="0"/>
              <a:t>Connecting the Frontend with the Hosted Backend</a:t>
            </a:r>
            <a:r>
              <a:rPr lang="en-US" sz="1400" dirty="0"/>
              <a:t>: Configuring the hosted backend URL within the frontend code establishes the connection between the two.</a:t>
            </a:r>
          </a:p>
          <a:p>
            <a:pPr marL="285750" indent="-285750">
              <a:buFont typeface="Arial" panose="020B0604020202020204" pitchFamily="34" charset="0"/>
              <a:buChar char="•"/>
            </a:pPr>
            <a:r>
              <a:rPr lang="en-US" sz="1400" b="1" dirty="0"/>
              <a:t>Testing and Conclusion</a:t>
            </a:r>
            <a:r>
              <a:rPr lang="en-US" sz="1400" dirty="0"/>
              <a:t>: Thorough testing of both frontend and backend is vital to identify and resolve any issues before final deployment. By following these steps, we can successfully host and deploy a fully functional portfolio website</a:t>
            </a:r>
            <a:r>
              <a:rPr lang="en-US" sz="1400" dirty="0" smtClean="0"/>
              <a: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315" y="405510"/>
            <a:ext cx="3015285" cy="299720"/>
          </a:xfrm>
          <a:prstGeom prst="rect">
            <a:avLst/>
          </a:prstGeom>
        </p:spPr>
        <p:txBody>
          <a:bodyPr vert="horz" wrap="square" lIns="0" tIns="12700" rIns="0" bIns="0" rtlCol="0">
            <a:spAutoFit/>
          </a:bodyPr>
          <a:lstStyle/>
          <a:p>
            <a:pPr marL="12700">
              <a:lnSpc>
                <a:spcPct val="100000"/>
              </a:lnSpc>
              <a:spcBef>
                <a:spcPts val="100"/>
              </a:spcBef>
            </a:pPr>
            <a:r>
              <a:rPr spc="-5" dirty="0"/>
              <a:t>Summary </a:t>
            </a:r>
            <a:r>
              <a:rPr dirty="0"/>
              <a:t>of your</a:t>
            </a:r>
            <a:r>
              <a:rPr spc="-110" dirty="0"/>
              <a:t> </a:t>
            </a:r>
            <a:r>
              <a:rPr dirty="0"/>
              <a:t>task</a:t>
            </a:r>
          </a:p>
        </p:txBody>
      </p:sp>
      <p:sp>
        <p:nvSpPr>
          <p:cNvPr id="3" name="object 3"/>
          <p:cNvSpPr txBox="1"/>
          <p:nvPr/>
        </p:nvSpPr>
        <p:spPr>
          <a:xfrm>
            <a:off x="838201" y="1352550"/>
            <a:ext cx="7315200" cy="2563972"/>
          </a:xfrm>
          <a:prstGeom prst="rect">
            <a:avLst/>
          </a:prstGeom>
        </p:spPr>
        <p:txBody>
          <a:bodyPr vert="horz" wrap="square" lIns="0" tIns="13335" rIns="0" bIns="0" rtlCol="0">
            <a:spAutoFit/>
          </a:bodyPr>
          <a:lstStyle/>
          <a:p>
            <a:pPr marL="298450" marR="5080" indent="-285750">
              <a:lnSpc>
                <a:spcPct val="150000"/>
              </a:lnSpc>
              <a:spcBef>
                <a:spcPts val="105"/>
              </a:spcBef>
              <a:buFont typeface="Arial" panose="020B0604020202020204" pitchFamily="34" charset="0"/>
              <a:buChar char="•"/>
            </a:pPr>
            <a:r>
              <a:rPr lang="en-US" sz="1400" dirty="0"/>
              <a:t>In this presentation, we'll explore the hosting and deployment of a fully functional portfolio website. We'll cover key steps, including hosting the backend on AWS, whitelisting API ports, and migrating the database to </a:t>
            </a:r>
            <a:r>
              <a:rPr lang="en-US" sz="1400" dirty="0" err="1"/>
              <a:t>MongoDB</a:t>
            </a:r>
            <a:r>
              <a:rPr lang="en-US" sz="1400" dirty="0"/>
              <a:t> Atlas for scalability and security. Using React.js, we'll build and host the frontend, creating engaging user interfaces. Configuring the backend URL within the frontend ensures seamless communication between components. Thorough testing of both the frontend and backend guarantees a robust website. By following these processes, we achieve reliable hosting, accessibility, and optimal performance. Whether it's showcasing your work or attracting potential clients, hosting your portfolio website is essential. </a:t>
            </a:r>
            <a:endParaRPr sz="14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sp>
        <p:nvSpPr>
          <p:cNvPr id="4" name="object 4"/>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62076"/>
            <a:ext cx="4819015" cy="299720"/>
          </a:xfrm>
          <a:prstGeom prst="rect">
            <a:avLst/>
          </a:prstGeom>
        </p:spPr>
        <p:txBody>
          <a:bodyPr vert="horz" wrap="square" lIns="0" tIns="12700" rIns="0" bIns="0" rtlCol="0">
            <a:spAutoFit/>
          </a:bodyPr>
          <a:lstStyle/>
          <a:p>
            <a:pPr algn="ctr">
              <a:lnSpc>
                <a:spcPct val="100000"/>
              </a:lnSpc>
              <a:spcBef>
                <a:spcPts val="100"/>
              </a:spcBef>
            </a:pPr>
            <a:r>
              <a:rPr sz="1800" b="1" i="1" spc="-5" dirty="0">
                <a:solidFill>
                  <a:srgbClr val="FFFFFF"/>
                </a:solidFill>
                <a:latin typeface="Carlito"/>
                <a:cs typeface="Carlito"/>
              </a:rPr>
              <a:t>Submission</a:t>
            </a:r>
            <a:r>
              <a:rPr sz="1800" b="1" i="1" spc="-10" dirty="0">
                <a:solidFill>
                  <a:srgbClr val="FFFFFF"/>
                </a:solidFill>
                <a:latin typeface="Carlito"/>
                <a:cs typeface="Carlito"/>
              </a:rPr>
              <a:t> </a:t>
            </a:r>
            <a:r>
              <a:rPr sz="1800" b="1" i="1" spc="-5" dirty="0">
                <a:solidFill>
                  <a:srgbClr val="FFFFFF"/>
                </a:solidFill>
                <a:latin typeface="Carlito"/>
                <a:cs typeface="Carlito"/>
              </a:rPr>
              <a:t>Github</a:t>
            </a:r>
            <a:endParaRPr sz="1800">
              <a:latin typeface="Carlito"/>
              <a:cs typeface="Carlito"/>
            </a:endParaRPr>
          </a:p>
        </p:txBody>
      </p:sp>
      <p:sp>
        <p:nvSpPr>
          <p:cNvPr id="7" name="Rectangle 6"/>
          <p:cNvSpPr/>
          <p:nvPr/>
        </p:nvSpPr>
        <p:spPr>
          <a:xfrm>
            <a:off x="4066031" y="1875020"/>
            <a:ext cx="2646719" cy="646331"/>
          </a:xfrm>
          <a:prstGeom prst="rect">
            <a:avLst/>
          </a:prstGeom>
        </p:spPr>
        <p:txBody>
          <a:bodyPr wrap="square">
            <a:spAutoFit/>
          </a:bodyPr>
          <a:lstStyle/>
          <a:p>
            <a:r>
              <a:rPr lang="en-US" dirty="0"/>
              <a:t>https://github.com/jithunrakesh/RIT-NM-FSD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357</Words>
  <Application>Microsoft Office PowerPoint</Application>
  <PresentationFormat>On-screen Show (16:9)</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Portfolio Website</vt:lpstr>
      <vt:lpstr>PowerPoint Presentation</vt:lpstr>
      <vt:lpstr>Step-Wise Description</vt:lpstr>
      <vt:lpstr>Summary of your task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User</dc:creator>
  <cp:lastModifiedBy>User</cp:lastModifiedBy>
  <cp:revision>2</cp:revision>
  <dcterms:modified xsi:type="dcterms:W3CDTF">2023-05-10T06:28:23Z</dcterms:modified>
</cp:coreProperties>
</file>