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316" r:id="rId10"/>
    <p:sldId id="286" r:id="rId11"/>
    <p:sldId id="287" r:id="rId12"/>
    <p:sldId id="289" r:id="rId13"/>
    <p:sldId id="292" r:id="rId14"/>
    <p:sldId id="293" r:id="rId15"/>
    <p:sldId id="294" r:id="rId16"/>
    <p:sldId id="301" r:id="rId17"/>
    <p:sldId id="299" r:id="rId18"/>
    <p:sldId id="302" r:id="rId19"/>
    <p:sldId id="296" r:id="rId20"/>
    <p:sldId id="297" r:id="rId21"/>
    <p:sldId id="300" r:id="rId22"/>
    <p:sldId id="303" r:id="rId23"/>
    <p:sldId id="311" r:id="rId24"/>
    <p:sldId id="312" r:id="rId25"/>
    <p:sldId id="313" r:id="rId26"/>
    <p:sldId id="314" r:id="rId27"/>
    <p:sldId id="279" r:id="rId28"/>
    <p:sldId id="318" r:id="rId29"/>
    <p:sldId id="306" r:id="rId30"/>
    <p:sldId id="319" r:id="rId31"/>
    <p:sldId id="320" r:id="rId32"/>
    <p:sldId id="278" r:id="rId33"/>
    <p:sldId id="317" r:id="rId34"/>
    <p:sldId id="31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>
        <p:scale>
          <a:sx n="66" d="100"/>
          <a:sy n="66" d="100"/>
        </p:scale>
        <p:origin x="1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7CBC4-DAE6-4A00-96B8-40F1971E993C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5427F-C1C8-400B-931F-799B72F5E0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5427F-C1C8-400B-931F-799B72F5E0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PROTOCOL 1 WE USE A SIMPLE OTP SYSTEM THE USR NEEDNOT REMEMBER A PWD</a:t>
            </a:r>
          </a:p>
          <a:p>
            <a:r>
              <a:rPr lang="en-US" dirty="0" smtClean="0"/>
              <a:t>IN PROTOCOL 2 THE</a:t>
            </a:r>
            <a:r>
              <a:rPr lang="en-US" baseline="0" dirty="0" smtClean="0"/>
              <a:t> USR NEED TO REMEMBER A PWD AND THIS WOULD BE ENTERD USING A RANDOSD VIRT KEYBD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3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A4704AB-ECE7-4809-B192-6B3B13CF4599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0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EAB0-7916-4C46-8D35-A31FBC1A1070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2A5A34-586B-4E51-A102-3618BE93F15D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9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C4242E-A572-42D5-A508-8450EB57FA63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05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B8AAF0-2EDA-4A7E-92EE-9B02A8E83FD3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3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063A-5932-4903-A890-CC3A32758FA9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D22-7A0B-412A-838B-8CC6DEEC1950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5469-E5B9-468B-AFEE-0FACBA0AA3E0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9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DD8086-1501-434E-9838-837ADF372FFD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7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95FA-4498-4A01-9837-6F4892C41452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84DA5F-44B9-4B6E-AC67-04A958AEFA5A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A949-117D-4512-9480-DC4EC63E311F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8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F49-4A20-4D70-8097-9FC841BFD111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1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43D-F875-4B7A-AA9E-EF7D92E4BF99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3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E4A-96C2-4B8E-9BF1-207AB5865729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D6FD-5AFF-4723-98C1-BFBD5314F407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C57F-8FD0-4B4F-B5C6-21E3AF77F829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6C938-44BB-446A-A48C-C95D7B740B27}" type="datetime1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0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0682" y="1135241"/>
            <a:ext cx="4683617" cy="1517806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Sequoro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65" y="2795927"/>
            <a:ext cx="2367818" cy="23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9484" y="1282521"/>
            <a:ext cx="10618623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 AUTHENTICATION PROTOCOLS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5177" y="1860549"/>
            <a:ext cx="10842930" cy="4495801"/>
          </a:xfrm>
        </p:spPr>
        <p:txBody>
          <a:bodyPr>
            <a:normAutofit/>
          </a:bodyPr>
          <a:lstStyle/>
          <a:p>
            <a:pPr algn="just">
              <a:buSzPct val="80000"/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several visual authentication protocols introduced to ensure better security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Most of them are not user friendly and can not be used by a user with non technical background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introduce two novel protocols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With Random Strings (Protocol 1)</a:t>
            </a:r>
          </a:p>
          <a:p>
            <a:pPr lvl="3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Authentication Protocol with Password and Randomized Onscreen Keyboard (Protocol 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3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702" y="1203255"/>
            <a:ext cx="6859787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1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25" y="4699686"/>
            <a:ext cx="1686321" cy="16764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88643" y="1621738"/>
            <a:ext cx="10934163" cy="306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6" indent="-223836" algn="l" defTabSz="914392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46" indent="-231773" algn="l" defTabSz="914392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19" indent="-219073" algn="l" defTabSz="914392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43" indent="-174624" algn="l" defTabSz="914392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0" indent="-173037" algn="l" defTabSz="914392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98" indent="-173734" algn="l" defTabSz="914392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32" indent="-173734" algn="l" defTabSz="914392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68" indent="-173734" algn="l" defTabSz="914392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02" indent="-173734" algn="l" defTabSz="914392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000"/>
              </a:spcBef>
              <a:buClrTx/>
              <a:buSzPct val="80000"/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000"/>
              </a:spcBef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provides login details</a:t>
            </a:r>
          </a:p>
          <a:p>
            <a:pPr algn="just">
              <a:spcBef>
                <a:spcPts val="1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verifies the details ,create an OTP and encrypt it with users public key and sign it </a:t>
            </a:r>
          </a:p>
          <a:p>
            <a:pPr algn="just">
              <a:spcBef>
                <a:spcPts val="1000"/>
              </a:spcBef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encode this into a QR code and sends to user</a:t>
            </a:r>
          </a:p>
          <a:p>
            <a:pPr algn="just">
              <a:spcBef>
                <a:spcPts val="1000"/>
              </a:spcBef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needs to decrypt the OTP from QR code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96" y="4699685"/>
            <a:ext cx="2123810" cy="11238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21" y="4689904"/>
            <a:ext cx="3041652" cy="16762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4335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537" y="1040657"/>
            <a:ext cx="6859787" cy="762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12" y="4716612"/>
            <a:ext cx="3542395" cy="16764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10800" y="1710824"/>
            <a:ext cx="10509161" cy="306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6" indent="-223836" algn="l" defTabSz="914392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46" indent="-231773" algn="l" defTabSz="914392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19" indent="-219073" algn="l" defTabSz="914392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43" indent="-174624" algn="l" defTabSz="914392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0" indent="-173037" algn="l" defTabSz="914392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98" indent="-173734" algn="l" defTabSz="914392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32" indent="-173734" algn="l" defTabSz="914392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68" indent="-173734" algn="l" defTabSz="914392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02" indent="-173734" algn="l" defTabSz="914392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provides login details</a:t>
            </a:r>
          </a:p>
          <a:p>
            <a:pPr algn="just">
              <a:spcBef>
                <a:spcPts val="1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verifies the details ,create a random keyboard layout  and encrypt it with users public key and sign it </a:t>
            </a:r>
          </a:p>
          <a:p>
            <a:pPr algn="just">
              <a:spcBef>
                <a:spcPts val="1000"/>
              </a:spcBef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encode this into a QR code and sends to user</a:t>
            </a:r>
          </a:p>
          <a:p>
            <a:pPr algn="just">
              <a:spcBef>
                <a:spcPts val="1000"/>
              </a:spcBef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needs to decrypt the Layout from QR code</a:t>
            </a:r>
          </a:p>
          <a:p>
            <a:pPr algn="just">
              <a:spcBef>
                <a:spcPts val="1000"/>
              </a:spcBef>
              <a:buClrTx/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uses this random layout to enter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secondary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48" y="4716612"/>
            <a:ext cx="3041652" cy="16762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072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DATA FLOW DIAGRAM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56674" y="3109173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SEQUORO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85074" y="3859548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48374" y="3454400"/>
            <a:ext cx="1524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82754" y="3437495"/>
            <a:ext cx="1473200" cy="74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7001" y="3535147"/>
            <a:ext cx="148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cs typeface="Times New Roman" panose="02020603050405020304" pitchFamily="18" charset="0"/>
              </a:rPr>
              <a:t>REQUEST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92934" y="3535146"/>
            <a:ext cx="148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cs typeface="Times New Roman" panose="02020603050405020304" pitchFamily="18" charset="0"/>
              </a:rPr>
              <a:t>RESPONSE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311154" y="382914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055" y="3080899"/>
            <a:ext cx="1472663" cy="74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13200" y="2126444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1.0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59400" y="3455549"/>
            <a:ext cx="1676185" cy="1137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75622" y="2913452"/>
            <a:ext cx="1463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18" idx="2"/>
          </p:cNvCxnSpPr>
          <p:nvPr/>
        </p:nvCxnSpPr>
        <p:spPr>
          <a:xfrm flipV="1">
            <a:off x="5340032" y="1214584"/>
            <a:ext cx="1695553" cy="1139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2"/>
          </p:cNvCxnSpPr>
          <p:nvPr/>
        </p:nvCxnSpPr>
        <p:spPr>
          <a:xfrm flipV="1">
            <a:off x="2309718" y="2903684"/>
            <a:ext cx="1703482" cy="551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035585" y="437344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CMPNYOPNS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2.0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35585" y="2174704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OPNS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3.0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035585" y="4094944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REGISTR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4.0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0536339">
            <a:off x="2844427" y="2883362"/>
            <a:ext cx="6030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9578140">
            <a:off x="5172118" y="1516626"/>
            <a:ext cx="178715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>
                <a:cs typeface="Times New Roman" panose="02020603050405020304" pitchFamily="18" charset="0"/>
              </a:rPr>
              <a:t>REGISTERD COMPANY</a:t>
            </a:r>
            <a:endParaRPr lang="en-IN" sz="1400" dirty="0"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2060" y="2630025"/>
            <a:ext cx="17901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cs typeface="Times New Roman" panose="02020603050405020304" pitchFamily="18" charset="0"/>
              </a:rPr>
              <a:t>REGISTRD USER</a:t>
            </a:r>
            <a:endParaRPr lang="en-IN" sz="1400" dirty="0"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2000808">
            <a:off x="5408389" y="3782978"/>
            <a:ext cx="20530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cs typeface="Times New Roman" panose="02020603050405020304" pitchFamily="18" charset="0"/>
              </a:rPr>
              <a:t>NOT REGISTERED</a:t>
            </a:r>
            <a:endParaRPr lang="en-IN" sz="1400" dirty="0"/>
          </a:p>
        </p:txBody>
      </p:sp>
      <p:sp>
        <p:nvSpPr>
          <p:cNvPr id="21" name="Oval 20"/>
          <p:cNvSpPr/>
          <p:nvPr/>
        </p:nvSpPr>
        <p:spPr>
          <a:xfrm>
            <a:off x="4021142" y="4739459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CHECK LOGIN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  <a:r>
              <a:rPr lang="en-IN" dirty="0" smtClean="0">
                <a:solidFill>
                  <a:schemeClr val="tx1"/>
                </a:solidFill>
              </a:rPr>
              <a:t>.0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1" idx="2"/>
          </p:cNvCxnSpPr>
          <p:nvPr/>
        </p:nvCxnSpPr>
        <p:spPr>
          <a:xfrm>
            <a:off x="2317857" y="3438593"/>
            <a:ext cx="1703285" cy="2078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3001292">
            <a:off x="2618783" y="4198594"/>
            <a:ext cx="143904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 smtClean="0">
                <a:cs typeface="Times New Roman" panose="02020603050405020304" pitchFamily="18" charset="0"/>
              </a:rPr>
              <a:t>EXTERNAL LOGIN</a:t>
            </a:r>
            <a:endParaRPr lang="en-IN" sz="1400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7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2 DFD FOR PROCESS 2.0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8121" y="3770773"/>
            <a:ext cx="1472184" cy="7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COMPANY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42259" y="3342783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CMPNY OPNS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61945" y="3290475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ADD SITE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 flipV="1">
            <a:off x="3050305" y="4120023"/>
            <a:ext cx="1291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28748" y="4096905"/>
            <a:ext cx="1346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25231" y="379865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INFO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007155" y="375180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SITE URL</a:t>
            </a:r>
            <a:endParaRPr lang="en-IN" sz="14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9658412" y="3897110"/>
            <a:ext cx="1850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659439" y="4211738"/>
            <a:ext cx="1888755" cy="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812487" y="4059585"/>
            <a:ext cx="819797" cy="17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152" y="3874919"/>
            <a:ext cx="181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WEBSITE DETAILS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2 DFD FOR PROCESS 3.0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201" y="3010919"/>
            <a:ext cx="12192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95849" y="2582929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OPNS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049574" y="4487299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PROTCL SELCTN3.3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036695" y="2637224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CONFG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  <a:r>
              <a:rPr lang="en-IN" dirty="0" smtClean="0">
                <a:solidFill>
                  <a:schemeClr val="tx1"/>
                </a:solidFill>
              </a:rPr>
              <a:t>.2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36695" y="870951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FORGT PASWD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  <a:r>
              <a:rPr lang="en-IN" dirty="0" smtClean="0">
                <a:solidFill>
                  <a:schemeClr val="tx1"/>
                </a:solidFill>
              </a:rPr>
              <a:t>.1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>
            <a:off x="2550401" y="3360169"/>
            <a:ext cx="14454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2"/>
          </p:cNvCxnSpPr>
          <p:nvPr/>
        </p:nvCxnSpPr>
        <p:spPr>
          <a:xfrm>
            <a:off x="5550329" y="3355764"/>
            <a:ext cx="14863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5322681" y="3909761"/>
            <a:ext cx="1705800" cy="1291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71395" y="1648191"/>
            <a:ext cx="1765300" cy="1092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65549" y="29385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INFO</a:t>
            </a:r>
            <a:endParaRPr lang="en-IN" sz="1400" dirty="0"/>
          </a:p>
        </p:txBody>
      </p:sp>
      <p:sp>
        <p:nvSpPr>
          <p:cNvPr id="26" name="TextBox 25"/>
          <p:cNvSpPr txBox="1"/>
          <p:nvPr/>
        </p:nvSpPr>
        <p:spPr>
          <a:xfrm rot="19707547">
            <a:off x="5328364" y="2018950"/>
            <a:ext cx="1199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FORGOT PWD</a:t>
            </a:r>
            <a:endParaRPr lang="en-IN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74223" y="3028265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APP CONFIG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 rot="2297849">
            <a:off x="5711719" y="4185334"/>
            <a:ext cx="97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PROTOCOL</a:t>
            </a:r>
            <a:endParaRPr lang="en-IN" sz="1400" dirty="0"/>
          </a:p>
        </p:txBody>
      </p:sp>
      <p:sp>
        <p:nvSpPr>
          <p:cNvPr id="16" name="Oval 15"/>
          <p:cNvSpPr/>
          <p:nvPr/>
        </p:nvSpPr>
        <p:spPr>
          <a:xfrm>
            <a:off x="9928572" y="4487299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SELECT PRTCOL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626233" y="5205839"/>
            <a:ext cx="128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15704" y="4890163"/>
            <a:ext cx="701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SELECT</a:t>
            </a:r>
            <a:endParaRPr lang="en-IN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717968" y="6056104"/>
            <a:ext cx="5545" cy="2836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96877" y="6325386"/>
            <a:ext cx="1841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906393" y="6709044"/>
            <a:ext cx="1841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66543" y="6339712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 DETAILS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5268" y="1547744"/>
            <a:ext cx="45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2 DFD PROCESS 4.0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5268" y="3241348"/>
            <a:ext cx="1716259" cy="647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03939" y="2760633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REGISTR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518260" y="2324618"/>
            <a:ext cx="1850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492134" y="2679240"/>
            <a:ext cx="1888755" cy="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21527" y="3564904"/>
            <a:ext cx="1354664" cy="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673808" y="2485334"/>
            <a:ext cx="819797" cy="17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920747">
            <a:off x="5353749" y="2557733"/>
            <a:ext cx="214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USERNAME,EMAIL,PWD</a:t>
            </a:r>
            <a:endParaRPr lang="en-IN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480726" y="2302427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COMPNY DETAILS</a:t>
            </a:r>
            <a:endParaRPr lang="en-IN" dirty="0"/>
          </a:p>
        </p:txBody>
      </p:sp>
      <p:cxnSp>
        <p:nvCxnSpPr>
          <p:cNvPr id="12" name="Straight Arrow Connector 11"/>
          <p:cNvCxnSpPr>
            <a:endCxn id="19" idx="2"/>
          </p:cNvCxnSpPr>
          <p:nvPr/>
        </p:nvCxnSpPr>
        <p:spPr>
          <a:xfrm>
            <a:off x="5558419" y="3619331"/>
            <a:ext cx="1537835" cy="9526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8" idx="2"/>
          </p:cNvCxnSpPr>
          <p:nvPr/>
        </p:nvCxnSpPr>
        <p:spPr>
          <a:xfrm flipV="1">
            <a:off x="5539101" y="2487093"/>
            <a:ext cx="1557153" cy="844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096254" y="1709853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CMPNY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96254" y="3794764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944695">
            <a:off x="5399567" y="3914268"/>
            <a:ext cx="214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USERNAME,EMAIL,PWD</a:t>
            </a:r>
            <a:endParaRPr lang="en-IN" sz="12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9544666" y="4411288"/>
            <a:ext cx="1850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687335" y="4572004"/>
            <a:ext cx="819797" cy="17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51827" y="4389097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 DETAILS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9517207" y="4779951"/>
            <a:ext cx="1888755" cy="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5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644" y="1530898"/>
            <a:ext cx="45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2 DFD PROCESS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5268" y="3241348"/>
            <a:ext cx="1716259" cy="647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03939" y="2760633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EXTERNL LOGIN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111990" y="736472"/>
            <a:ext cx="1850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85864" y="1091094"/>
            <a:ext cx="1888755" cy="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21527" y="3564904"/>
            <a:ext cx="1354664" cy="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0"/>
          </p:cNvCxnSpPr>
          <p:nvPr/>
        </p:nvCxnSpPr>
        <p:spPr>
          <a:xfrm flipH="1" flipV="1">
            <a:off x="7871990" y="1134725"/>
            <a:ext cx="1504" cy="575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920747">
            <a:off x="5800667" y="2589609"/>
            <a:ext cx="11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PROTCL 1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92862" y="712215"/>
            <a:ext cx="135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OTP DETAILS</a:t>
            </a:r>
            <a:endParaRPr lang="en-IN" dirty="0"/>
          </a:p>
        </p:txBody>
      </p:sp>
      <p:cxnSp>
        <p:nvCxnSpPr>
          <p:cNvPr id="12" name="Straight Arrow Connector 11"/>
          <p:cNvCxnSpPr>
            <a:endCxn id="19" idx="2"/>
          </p:cNvCxnSpPr>
          <p:nvPr/>
        </p:nvCxnSpPr>
        <p:spPr>
          <a:xfrm>
            <a:off x="5558419" y="3619331"/>
            <a:ext cx="1537835" cy="9526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8" idx="2"/>
          </p:cNvCxnSpPr>
          <p:nvPr/>
        </p:nvCxnSpPr>
        <p:spPr>
          <a:xfrm flipV="1">
            <a:off x="5539101" y="2487093"/>
            <a:ext cx="1557153" cy="844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096254" y="1709853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GENRTE QR CODE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96254" y="3794764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GNRT QR,  RANDM KYBD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944695">
            <a:off x="5882944" y="3927830"/>
            <a:ext cx="1286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PROTCL 2</a:t>
            </a:r>
            <a:endParaRPr lang="en-IN" sz="14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123713" y="6301624"/>
            <a:ext cx="1850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</p:cNvCxnSpPr>
          <p:nvPr/>
        </p:nvCxnSpPr>
        <p:spPr>
          <a:xfrm flipH="1">
            <a:off x="7871990" y="5349244"/>
            <a:ext cx="1504" cy="95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30874" y="6305191"/>
            <a:ext cx="135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OTP DETAILS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096254" y="6670287"/>
            <a:ext cx="1888755" cy="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54209" y="3295371"/>
            <a:ext cx="150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USERNAME,PWD</a:t>
            </a:r>
            <a:endParaRPr lang="en-IN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4358157" y="4766774"/>
            <a:ext cx="850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43807" y="5204924"/>
            <a:ext cx="1841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18407" y="5687524"/>
            <a:ext cx="1841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85107" y="5293824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 DETAILS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10005398" y="1578968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LOGIN PRCD 1 5.1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85008" y="2128256"/>
            <a:ext cx="84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LOGIN</a:t>
            </a:r>
            <a:endParaRPr lang="en-IN" sz="1200" dirty="0"/>
          </a:p>
        </p:txBody>
      </p:sp>
      <p:sp>
        <p:nvSpPr>
          <p:cNvPr id="33" name="Oval 32"/>
          <p:cNvSpPr/>
          <p:nvPr/>
        </p:nvSpPr>
        <p:spPr>
          <a:xfrm>
            <a:off x="10022305" y="3854317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LOGIN </a:t>
            </a:r>
            <a:r>
              <a:rPr lang="en-IN" dirty="0" smtClean="0">
                <a:solidFill>
                  <a:schemeClr val="tx1"/>
                </a:solidFill>
              </a:rPr>
              <a:t>PRCD 2 5.2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49150" y="4329588"/>
            <a:ext cx="87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LOGIN</a:t>
            </a:r>
            <a:endParaRPr lang="en-IN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8650734" y="2454299"/>
            <a:ext cx="1354664" cy="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650734" y="4631557"/>
            <a:ext cx="1354664" cy="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896" y="1246904"/>
            <a:ext cx="10515600" cy="473075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3 DFD FOR PROCESS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84273" y="2485264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FORGT PASW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522773" y="2383665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SEND RECVRY MAIL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0473" y="2866265"/>
            <a:ext cx="1460500" cy="78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3" idx="2"/>
          </p:cNvCxnSpPr>
          <p:nvPr/>
        </p:nvCxnSpPr>
        <p:spPr>
          <a:xfrm>
            <a:off x="4280973" y="3234564"/>
            <a:ext cx="1003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38753" y="3237963"/>
            <a:ext cx="1684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5658923" y="4470560"/>
            <a:ext cx="850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44573" y="4908710"/>
            <a:ext cx="1841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19173" y="5391310"/>
            <a:ext cx="1841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1619" y="4316612"/>
            <a:ext cx="168494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EMAIL,HASH(RAND) </a:t>
            </a:r>
            <a:endParaRPr lang="en-IN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367260" y="4964739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 DETAILS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979289" y="286228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HASH(RAND)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10753" y="29301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INFO</a:t>
            </a:r>
            <a:endParaRPr lang="en-IN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4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766" y="2485623"/>
            <a:ext cx="10053034" cy="369134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Anjana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Ashly Chacko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Jithu R Jacob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Radhika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R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4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57251" y="1046358"/>
            <a:ext cx="53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3 DFD FOR PROCESS 3.2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002825" y="2512275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APP CONFG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69825" y="2512275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GENRT RSA KEY PAIR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837849" y="305044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837849" y="350764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12941" y="4903923"/>
            <a:ext cx="149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038341" y="5411923"/>
            <a:ext cx="149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18041" y="4891223"/>
            <a:ext cx="149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750760" y="5353927"/>
            <a:ext cx="149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249360" y="3287431"/>
            <a:ext cx="1447027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7" idx="3"/>
            <a:endCxn id="4" idx="2"/>
          </p:cNvCxnSpPr>
          <p:nvPr/>
        </p:nvCxnSpPr>
        <p:spPr>
          <a:xfrm>
            <a:off x="2400009" y="3287431"/>
            <a:ext cx="1602816" cy="2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7060941" y="4472123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4349491" y="4503873"/>
            <a:ext cx="8255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5" idx="2"/>
          </p:cNvCxnSpPr>
          <p:nvPr/>
        </p:nvCxnSpPr>
        <p:spPr>
          <a:xfrm>
            <a:off x="5557305" y="3289515"/>
            <a:ext cx="1112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03009" y="2931831"/>
            <a:ext cx="13970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51224" y="2987962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USERNME, PASW</a:t>
            </a:r>
            <a:endParaRPr lang="en-IN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693140" y="294887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VERIFIED</a:t>
            </a:r>
            <a:endParaRPr lang="en-IN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5741" y="433242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VERIFY</a:t>
            </a:r>
            <a:endParaRPr lang="en-IN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101304" y="4992644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 DETAILS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7645141" y="4332423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PUBLIC KEY</a:t>
            </a:r>
            <a:endParaRPr lang="en-IN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768125" y="4954723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 DETAILS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8399425" y="289655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PRIVATE KEY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696387" y="3102765"/>
            <a:ext cx="171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LOCAL STORAGE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4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1387" y="994165"/>
            <a:ext cx="53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3 DFD FOR PROCESS 5.1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810164" y="2395867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SHOW QR CODE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131" y="2365387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DECDE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DECRPT AND SHOW OTP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0936" y="2856582"/>
            <a:ext cx="1674055" cy="633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52368" y="4751017"/>
            <a:ext cx="1622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60509" y="4735696"/>
            <a:ext cx="1619125" cy="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86301" y="5148447"/>
            <a:ext cx="1632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810165" y="5172303"/>
            <a:ext cx="17242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4" idx="2"/>
          </p:cNvCxnSpPr>
          <p:nvPr/>
        </p:nvCxnSpPr>
        <p:spPr>
          <a:xfrm>
            <a:off x="2614991" y="3173106"/>
            <a:ext cx="119517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4197026" y="4352367"/>
            <a:ext cx="829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7186000" y="4310164"/>
            <a:ext cx="8253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2"/>
          </p:cNvCxnSpPr>
          <p:nvPr/>
        </p:nvCxnSpPr>
        <p:spPr>
          <a:xfrm flipV="1">
            <a:off x="5364644" y="3142627"/>
            <a:ext cx="1493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69156" y="2775695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VERIFIED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582694" y="2719424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SCAN QR</a:t>
            </a:r>
            <a:endParaRPr lang="en-IN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727149" y="4762507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LOCAL STORAGE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382990" y="4781295"/>
            <a:ext cx="5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OTP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583888" y="4199902"/>
            <a:ext cx="181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QRENCODE(RSA(OTP))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657088" y="408525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PRIVATE KEY</a:t>
            </a:r>
            <a:endParaRPr lang="en-IN" sz="1400" dirty="0"/>
          </a:p>
        </p:txBody>
      </p:sp>
      <p:sp>
        <p:nvSpPr>
          <p:cNvPr id="21" name="Oval 20"/>
          <p:cNvSpPr/>
          <p:nvPr/>
        </p:nvSpPr>
        <p:spPr>
          <a:xfrm>
            <a:off x="9595412" y="2395866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AUTH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412611" y="3173105"/>
            <a:ext cx="11887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54518" y="279287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SHA1(OTP)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608054" y="4749923"/>
            <a:ext cx="1622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565851" y="5184088"/>
            <a:ext cx="17242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0367709" y="3949155"/>
            <a:ext cx="0" cy="747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38676" y="4793080"/>
            <a:ext cx="5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OTP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0439271" y="4115091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SHA1(OTP)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4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6045" y="1019243"/>
            <a:ext cx="53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3 DFD FOR PROCESS 5.2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810164" y="2395867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SHOW QR CODE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32373" y="2365387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DECDE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DECRPT AND SHOW KYBD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2864" y="2828503"/>
            <a:ext cx="1674055" cy="633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91005" y="4822507"/>
            <a:ext cx="1622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99146" y="4742791"/>
            <a:ext cx="1619125" cy="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24938" y="5232816"/>
            <a:ext cx="1632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848802" y="5256672"/>
            <a:ext cx="17242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2"/>
          </p:cNvCxnSpPr>
          <p:nvPr/>
        </p:nvCxnSpPr>
        <p:spPr>
          <a:xfrm>
            <a:off x="2628479" y="3134421"/>
            <a:ext cx="1181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4235663" y="4372341"/>
            <a:ext cx="829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7224637" y="4330138"/>
            <a:ext cx="8253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84525" y="3173106"/>
            <a:ext cx="1463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69156" y="2775695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VERIFIED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585649" y="2775695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SCAN QR</a:t>
            </a:r>
            <a:endParaRPr lang="en-IN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924938" y="4822507"/>
            <a:ext cx="171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LOCAL STORAGE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421627" y="4865664"/>
            <a:ext cx="5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OTP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622525" y="4168360"/>
            <a:ext cx="19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QRENCODE(RSA(KEYBD))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695725" y="416962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PRIVATE KEY</a:t>
            </a:r>
            <a:endParaRPr lang="en-IN" sz="1400" dirty="0"/>
          </a:p>
        </p:txBody>
      </p:sp>
      <p:sp>
        <p:nvSpPr>
          <p:cNvPr id="21" name="Oval 20"/>
          <p:cNvSpPr/>
          <p:nvPr/>
        </p:nvSpPr>
        <p:spPr>
          <a:xfrm>
            <a:off x="9556775" y="2395866"/>
            <a:ext cx="1554480" cy="155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AUTH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386853" y="3173106"/>
            <a:ext cx="1181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66874" y="2775695"/>
            <a:ext cx="534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KEYS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646691" y="4834292"/>
            <a:ext cx="1622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604488" y="5268457"/>
            <a:ext cx="17242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9991349" y="4384126"/>
            <a:ext cx="829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831666" y="4864815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 DETAILS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0477908" y="419946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SHA1(SPWD)</a:t>
            </a:r>
            <a:endParaRPr lang="en-IN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2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279525"/>
            <a:ext cx="10515600" cy="1325563"/>
          </a:xfrm>
        </p:spPr>
        <p:txBody>
          <a:bodyPr>
            <a:normAutofit/>
          </a:bodyPr>
          <a:lstStyle/>
          <a:p>
            <a:pPr algn="ctr" defTabSz="457200"/>
            <a:r>
              <a:rPr lang="en-I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393836"/>
              </p:ext>
            </p:extLst>
          </p:nvPr>
        </p:nvGraphicFramePr>
        <p:xfrm>
          <a:off x="1702190" y="2560320"/>
          <a:ext cx="8891955" cy="304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985"/>
                <a:gridCol w="2963985"/>
                <a:gridCol w="2963985"/>
              </a:tblGrid>
              <a:tr h="35138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CONSTRAINTS</a:t>
                      </a:r>
                      <a:endParaRPr lang="en-IN" dirty="0"/>
                    </a:p>
                  </a:txBody>
                  <a:tcPr/>
                </a:tc>
              </a:tr>
              <a:tr h="382702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Auto</a:t>
                      </a:r>
                      <a:r>
                        <a:rPr lang="en-IN" baseline="0" dirty="0" smtClean="0"/>
                        <a:t> increment</a:t>
                      </a:r>
                      <a:endParaRPr lang="en-IN" dirty="0"/>
                    </a:p>
                  </a:txBody>
                  <a:tcPr/>
                </a:tc>
              </a:tr>
              <a:tr h="382702">
                <a:tc>
                  <a:txBody>
                    <a:bodyPr/>
                    <a:lstStyle/>
                    <a:p>
                      <a:r>
                        <a:rPr lang="en-IN" u="sng" dirty="0" smtClean="0"/>
                        <a:t>username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8270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pwd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82702"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8270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public_key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(500)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  <a:tr h="382702">
                <a:tc>
                  <a:txBody>
                    <a:bodyPr/>
                    <a:lstStyle/>
                    <a:p>
                      <a:r>
                        <a:rPr lang="en-IN" dirty="0" smtClean="0"/>
                        <a:t>protocol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Default 0</a:t>
                      </a:r>
                      <a:endParaRPr lang="en-IN" dirty="0"/>
                    </a:p>
                  </a:txBody>
                  <a:tcPr/>
                </a:tc>
              </a:tr>
              <a:tr h="38270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Secondary_password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99564" y="142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3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634"/>
              </p:ext>
            </p:extLst>
          </p:nvPr>
        </p:nvGraphicFramePr>
        <p:xfrm>
          <a:off x="1250637" y="3165026"/>
          <a:ext cx="9200271" cy="190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977"/>
                <a:gridCol w="3214147"/>
                <a:gridCol w="3214147"/>
              </a:tblGrid>
              <a:tr h="3803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CONSTRAINTS</a:t>
                      </a:r>
                      <a:endParaRPr lang="en-IN" dirty="0"/>
                    </a:p>
                  </a:txBody>
                  <a:tcPr/>
                </a:tc>
              </a:tr>
              <a:tr h="380357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Auto</a:t>
                      </a:r>
                      <a:r>
                        <a:rPr lang="en-IN" baseline="0" dirty="0" smtClean="0"/>
                        <a:t> increment</a:t>
                      </a:r>
                      <a:endParaRPr lang="en-IN" dirty="0"/>
                    </a:p>
                  </a:txBody>
                  <a:tcPr/>
                </a:tc>
              </a:tr>
              <a:tr h="380357">
                <a:tc>
                  <a:txBody>
                    <a:bodyPr/>
                    <a:lstStyle/>
                    <a:p>
                      <a:r>
                        <a:rPr lang="en-IN" u="sng" dirty="0" err="1" smtClean="0"/>
                        <a:t>c_username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IN" dirty="0"/>
                    </a:p>
                  </a:txBody>
                  <a:tcPr/>
                </a:tc>
              </a:tr>
              <a:tr h="38035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Pwd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80357"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34670" y="2120854"/>
            <a:ext cx="3495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9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0786" y="1130694"/>
            <a:ext cx="3883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3975"/>
              </p:ext>
            </p:extLst>
          </p:nvPr>
        </p:nvGraphicFramePr>
        <p:xfrm>
          <a:off x="1748665" y="2033311"/>
          <a:ext cx="812799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CONSTRAINTS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 smtClean="0"/>
                        <a:t>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Auto increment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C_username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(30)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website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(150)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OTP_hash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Default 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sessionid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(150)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Randomkybd_valuepair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(150)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6041"/>
            <a:ext cx="8610600" cy="1293028"/>
          </a:xfrm>
        </p:spPr>
        <p:txBody>
          <a:bodyPr>
            <a:normAutofit/>
          </a:bodyPr>
          <a:lstStyle/>
          <a:p>
            <a:pPr defTabSz="457200"/>
            <a:r>
              <a:rPr lang="en-I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WEBSITE DETAILS</a:t>
            </a:r>
            <a:endParaRPr lang="en-I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3000"/>
              </p:ext>
            </p:extLst>
          </p:nvPr>
        </p:nvGraphicFramePr>
        <p:xfrm>
          <a:off x="711558" y="2606049"/>
          <a:ext cx="1082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/>
                <a:gridCol w="3606800"/>
                <a:gridCol w="360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CONSTRAINTS</a:t>
                      </a:r>
                      <a:endParaRPr lang="en-IN" dirty="0"/>
                    </a:p>
                  </a:txBody>
                  <a:tcPr marL="94090" marR="940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 smtClean="0"/>
                        <a:t>id</a:t>
                      </a:r>
                      <a:endParaRPr lang="en-IN" u="sng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Auto</a:t>
                      </a:r>
                      <a:r>
                        <a:rPr lang="en-IN" baseline="0" dirty="0" smtClean="0"/>
                        <a:t> increment</a:t>
                      </a:r>
                      <a:endParaRPr lang="en-IN" dirty="0"/>
                    </a:p>
                  </a:txBody>
                  <a:tcPr marL="94090" marR="940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C_username</a:t>
                      </a:r>
                      <a:endParaRPr lang="en-IN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(30)</a:t>
                      </a:r>
                      <a:endParaRPr lang="en-IN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marL="94090" marR="940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Website </a:t>
                      </a:r>
                      <a:r>
                        <a:rPr lang="en-IN" dirty="0" err="1" smtClean="0"/>
                        <a:t>url</a:t>
                      </a:r>
                      <a:endParaRPr lang="en-IN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marL="94090" marR="9409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12857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6" t="27428" r="31461" b="12286"/>
          <a:stretch>
            <a:fillRect/>
          </a:stretch>
        </p:blipFill>
        <p:spPr bwMode="auto">
          <a:xfrm>
            <a:off x="3241183" y="1601744"/>
            <a:ext cx="5452056" cy="490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4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title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7" t="23710" r="38598" b="8715"/>
          <a:stretch/>
        </p:blipFill>
        <p:spPr bwMode="auto">
          <a:xfrm>
            <a:off x="4512369" y="571057"/>
            <a:ext cx="4078079" cy="628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5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651" y="519675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 INTERFACE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49" y="1690688"/>
            <a:ext cx="4927249" cy="503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0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Sequoro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Open Authentication system with two step QR based authentication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 new cost effective method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two step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resistant against several attacks including key loggers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Sequoro OAuth system could be easily implemented in any existing website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6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4" r="20201"/>
          <a:stretch/>
        </p:blipFill>
        <p:spPr bwMode="auto">
          <a:xfrm>
            <a:off x="4443150" y="1432516"/>
            <a:ext cx="2697858" cy="452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0" r="19662" b="38"/>
          <a:stretch/>
        </p:blipFill>
        <p:spPr bwMode="auto">
          <a:xfrm>
            <a:off x="953099" y="1426774"/>
            <a:ext cx="2699026" cy="446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4" r="20201"/>
          <a:stretch/>
        </p:blipFill>
        <p:spPr bwMode="auto">
          <a:xfrm>
            <a:off x="8062114" y="1430095"/>
            <a:ext cx="2697858" cy="44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5905" y="819196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10.IMPLEMENTATION STATUS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2377"/>
            <a:ext cx="10515600" cy="467820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encoding and decoding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64 encoding and decoding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based Client Server Communication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 Key Generation, Encryption and decryption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Verification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for user interaction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CONCLUSION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Sequoro provides a universal, economic  solution for secure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websites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secure against common password stealing attacks including key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Sequoro does not need any  network coverage. It only needs a smartphone with 2MP camera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the use of cryptographic techniques passwords are saved securely.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1826"/>
            <a:ext cx="10515600" cy="47661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Google authenticator. http://code.google.com/p/google- authenticator/.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securid. http://www.emc.com/security/rsa-securid.html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S. Goldwasser, S. Micali, and R. L. Rivest. A digital signature scheme secure    against adaptive chosen-message attacks. SIAM Journal, 1988.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Google. Android. http://www.android.com/, 2011.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R. Housley. RFC3686: Using Advanced Encryption Standard (AES)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 mode with ipsec encapsulating security payload (ESP).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PROBLEM DEFINITION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 of OTP’s relies on an external devices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SMS or independent apps.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OTP’s send as SMS are prone to network delays and are not accessible in areas with no network coverage.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costly for small companies to implement.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us to provide an economic and secure solution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OBJECTIVES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Sequoro aims at providing a universal economical way to provide secure login to websites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secure against common password stealing attacks including key loggers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REQUIREMENTS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SOFTWARE REQUIREMENTS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                 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4.3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higher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JSP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944"/>
            <a:ext cx="10515600" cy="5533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 HARDWARE REQUIREMENTS</a:t>
            </a:r>
          </a:p>
          <a:p>
            <a:pPr marL="0" indent="0" algn="ctr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GHz or faster 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1GB 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 GB Hard Disk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Keyboard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Virtual keyboard with 102 keys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with 2 MP or higher camera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0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MODULES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Username, password and email address are collected from users and companies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Companies can enter their website details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can select protocol and specify secondary password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CONFIGURATION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Verified user can only use the system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RSA 2048 bit key pair generation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key is uploaded to server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key is saved to local storage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6132" y="848669"/>
            <a:ext cx="10515600" cy="5294554"/>
          </a:xfrm>
        </p:spPr>
        <p:txBody>
          <a:bodyPr>
            <a:no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is verified and protocol selected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protocol 1 OTP is generated, encrypted and encoded to QR code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protocol 2 random keyboard layout is created ,encrypted and encoded to QR code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PROCEDURE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is verified , QR code is generated and displayed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scans the QR Code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protocol 1 OTP is decoded from QR code, decrypted and displayed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protocol 2 Keyboard layout is decoded from QR code ,decrypted and displayed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528FDBE-1BD0-4EE6-9200-0DD112141C9E}" vid="{CB869379-4F32-4785-85B1-47DC5C5676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2009</TotalTime>
  <Words>1183</Words>
  <Application>Microsoft Office PowerPoint</Application>
  <PresentationFormat>Widescreen</PresentationFormat>
  <Paragraphs>359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Times New Roman</vt:lpstr>
      <vt:lpstr>Wingdings</vt:lpstr>
      <vt:lpstr>Theme1</vt:lpstr>
      <vt:lpstr>Sequoro</vt:lpstr>
      <vt:lpstr>TEAM MEMBERS</vt:lpstr>
      <vt:lpstr>1. INTRODUCTION</vt:lpstr>
      <vt:lpstr>2. PROBLEM DEFINITION</vt:lpstr>
      <vt:lpstr>3. OBJECTIVES</vt:lpstr>
      <vt:lpstr>4. REQUIREMENTS</vt:lpstr>
      <vt:lpstr>PowerPoint Presentation</vt:lpstr>
      <vt:lpstr>5. MODULES</vt:lpstr>
      <vt:lpstr>PowerPoint Presentation</vt:lpstr>
      <vt:lpstr>6. VISUAL AUTHENTICATION PROTOCOLS</vt:lpstr>
      <vt:lpstr>Protocol 1 </vt:lpstr>
      <vt:lpstr>Protocol 2</vt:lpstr>
      <vt:lpstr>7. DATA 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3 DFD FOR PROCESS 3.1</vt:lpstr>
      <vt:lpstr>PowerPoint Presentation</vt:lpstr>
      <vt:lpstr>PowerPoint Presentation</vt:lpstr>
      <vt:lpstr>PowerPoint Presentation</vt:lpstr>
      <vt:lpstr>USER DETAILS</vt:lpstr>
      <vt:lpstr>PowerPoint Presentation</vt:lpstr>
      <vt:lpstr>PowerPoint Presentation</vt:lpstr>
      <vt:lpstr>WEBSITE DETAILS</vt:lpstr>
      <vt:lpstr>9. SCREENSHOTS</vt:lpstr>
      <vt:lpstr>PowerPoint Presentation</vt:lpstr>
      <vt:lpstr>ANDROID APP INTERFACE</vt:lpstr>
      <vt:lpstr>PowerPoint Presentation</vt:lpstr>
      <vt:lpstr>10.IMPLEMENTATION STATUS</vt:lpstr>
      <vt:lpstr>11. CONCLUSION</vt:lpstr>
      <vt:lpstr>12.REFERENCES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VIIITH SEMESTER MAIN PROJECT</dc:title>
  <dc:creator>AJAY RAGHUNATH</dc:creator>
  <cp:lastModifiedBy>Jithu R Jacob</cp:lastModifiedBy>
  <cp:revision>207</cp:revision>
  <dcterms:created xsi:type="dcterms:W3CDTF">2014-10-14T09:16:53Z</dcterms:created>
  <dcterms:modified xsi:type="dcterms:W3CDTF">2015-03-14T11:49:26Z</dcterms:modified>
</cp:coreProperties>
</file>