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body"/>
          </p:nvPr>
        </p:nvSpPr>
        <p:spPr>
          <a:xfrm>
            <a:off x="457200" y="16002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2" name="PlaceHolder 3"/>
          <p:cNvSpPr>
            <a:spLocks noGrp="1"/>
          </p:cNvSpPr>
          <p:nvPr>
            <p:ph type="dt"/>
          </p:nvPr>
        </p:nvSpPr>
        <p:spPr>
          <a:xfrm>
            <a:off x="457200" y="6356520"/>
            <a:ext cx="2133360" cy="364680"/>
          </a:xfrm>
          <a:prstGeom prst="rect">
            <a:avLst/>
          </a:prstGeom>
        </p:spPr>
        <p:txBody>
          <a:bodyPr anchor="ctr">
            <a:noAutofit/>
          </a:bodyPr>
          <a:lstStyle/>
          <a:p>
            <a:pPr>
              <a:lnSpc>
                <a:spcPct val="100000"/>
              </a:lnSpc>
            </a:pPr>
            <a:fld id="{AC4C81D3-59C2-4818-9BFB-702178363AE6}" type="datetime">
              <a:rPr lang="en-IN" sz="1200" b="0" strike="noStrike" spc="-1">
                <a:solidFill>
                  <a:srgbClr val="8B8B8B"/>
                </a:solidFill>
                <a:latin typeface="Calibri"/>
              </a:rPr>
              <a:pPr>
                <a:lnSpc>
                  <a:spcPct val="100000"/>
                </a:lnSpc>
              </a:pPr>
              <a:t>09-12-2020</a:t>
            </a:fld>
            <a:endParaRPr lang="en-IN" sz="1200" b="0" strike="noStrike" spc="-1">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noAutofit/>
          </a:bodyPr>
          <a:lstStyle/>
          <a:p>
            <a:endParaRPr lang="en-IN" sz="2400" b="0" strike="noStrike" spc="-1">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B11073C2-A70C-46C6-9784-DF7B3953F9E6}"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457200" y="274680"/>
            <a:ext cx="8229240" cy="715680"/>
          </a:xfrm>
          <a:prstGeom prst="rect">
            <a:avLst/>
          </a:prstGeom>
          <a:noFill/>
          <a:ln>
            <a:noFill/>
          </a:ln>
        </p:spPr>
        <p:txBody>
          <a:bodyPr anchor="ctr">
            <a:normAutofit/>
          </a:bodyPr>
          <a:lstStyle/>
          <a:p>
            <a:pPr>
              <a:lnSpc>
                <a:spcPct val="100000"/>
              </a:lnSpc>
            </a:pPr>
            <a:r>
              <a:rPr lang="en-US" sz="3600" b="1" strike="noStrike" spc="-1">
                <a:solidFill>
                  <a:srgbClr val="000000"/>
                </a:solidFill>
                <a:latin typeface="Calibri"/>
              </a:rPr>
              <a:t>Hypothesis Testing Exercise</a:t>
            </a:r>
            <a:endParaRPr lang="en-US" sz="3600" b="0" strike="noStrike" spc="-1">
              <a:solidFill>
                <a:srgbClr val="000000"/>
              </a:solidFill>
              <a:latin typeface="Calibri"/>
            </a:endParaRPr>
          </a:p>
        </p:txBody>
      </p:sp>
      <p:sp>
        <p:nvSpPr>
          <p:cNvPr id="42" name="TextShape 2"/>
          <p:cNvSpPr txBox="1"/>
          <p:nvPr/>
        </p:nvSpPr>
        <p:spPr>
          <a:xfrm>
            <a:off x="2428860" y="3143248"/>
            <a:ext cx="2286016" cy="785818"/>
          </a:xfrm>
          <a:prstGeom prst="rect">
            <a:avLst/>
          </a:prstGeom>
          <a:noFill/>
          <a:ln>
            <a:noFill/>
          </a:ln>
        </p:spPr>
        <p:txBody>
          <a:bodyPr>
            <a:normAutofit lnSpcReduction="10000"/>
          </a:bodyPr>
          <a:lstStyle/>
          <a:p>
            <a:pPr marL="343080" indent="-342720" algn="just">
              <a:lnSpc>
                <a:spcPct val="100000"/>
              </a:lnSpc>
              <a:spcBef>
                <a:spcPts val="479"/>
              </a:spcBef>
            </a:pPr>
            <a:r>
              <a:rPr lang="en-US" sz="2400" b="0" strike="noStrike" spc="-1" dirty="0" smtClean="0">
                <a:solidFill>
                  <a:srgbClr val="000000"/>
                </a:solidFill>
                <a:latin typeface="Calibri"/>
              </a:rPr>
              <a:t>Minitab </a:t>
            </a:r>
            <a:r>
              <a:rPr lang="en-US" sz="2400" b="0" strike="noStrike" spc="-1" dirty="0">
                <a:solidFill>
                  <a:srgbClr val="000000"/>
                </a:solidFill>
                <a:latin typeface="Calibri"/>
              </a:rPr>
              <a:t>File : </a:t>
            </a:r>
            <a:r>
              <a:rPr lang="en-US" sz="2400" b="1" strike="noStrike" spc="-1" dirty="0" smtClean="0">
                <a:solidFill>
                  <a:srgbClr val="000000"/>
                </a:solidFill>
                <a:latin typeface="Calibri"/>
              </a:rPr>
              <a:t>Cutlets.mtw</a:t>
            </a:r>
            <a:endParaRPr lang="en-US" sz="2400" b="0" strike="noStrike" spc="-1" dirty="0">
              <a:solidFill>
                <a:srgbClr val="000000"/>
              </a:solidFill>
              <a:latin typeface="Calibri"/>
            </a:endParaRPr>
          </a:p>
        </p:txBody>
      </p:sp>
      <p:sp>
        <p:nvSpPr>
          <p:cNvPr id="43" name="TextShape 3"/>
          <p:cNvSpPr txBox="1"/>
          <p:nvPr/>
        </p:nvSpPr>
        <p:spPr>
          <a:xfrm>
            <a:off x="29520" y="1214422"/>
            <a:ext cx="9114480" cy="1920240"/>
          </a:xfrm>
          <a:prstGeom prst="rect">
            <a:avLst/>
          </a:prstGeom>
          <a:noFill/>
          <a:ln>
            <a:noFill/>
          </a:ln>
        </p:spPr>
        <p:txBody>
          <a:bodyPr lIns="90000" tIns="45000" rIns="90000" bIns="45000">
            <a:spAutoFit/>
          </a:bodyPr>
          <a:lstStyle/>
          <a:p>
            <a:r>
              <a:rPr lang="en-IN" sz="2400" b="0" strike="noStrike" spc="-1" dirty="0">
                <a:solidFill>
                  <a:srgbClr val="000000"/>
                </a:solidFill>
                <a:latin typeface="Calibri"/>
              </a:rPr>
              <a:t>A F&amp;B manager wants to determine whether there is any significant difference in the diameter of the cutlet between two units. A randomly selected sample of cutlets was collected from both units and measured? Analyze the data and draw inferences at 5% significance level. Please state the assumptions and tests that you carried out to check validity of the assumptions.</a:t>
            </a:r>
            <a:endParaRPr lang="en-IN" sz="2400" b="0" strike="noStrike" spc="-1" dirty="0">
              <a:latin typeface="Arial"/>
            </a:endParaRPr>
          </a:p>
        </p:txBody>
      </p:sp>
      <p:sp>
        <p:nvSpPr>
          <p:cNvPr id="5" name="TextBox 4"/>
          <p:cNvSpPr txBox="1"/>
          <p:nvPr/>
        </p:nvSpPr>
        <p:spPr>
          <a:xfrm>
            <a:off x="214282" y="4143380"/>
            <a:ext cx="8786874" cy="1826141"/>
          </a:xfrm>
          <a:prstGeom prst="rect">
            <a:avLst/>
          </a:prstGeom>
          <a:noFill/>
        </p:spPr>
        <p:txBody>
          <a:bodyPr wrap="square" rtlCol="0">
            <a:spAutoFit/>
          </a:bodyPr>
          <a:lstStyle/>
          <a:p>
            <a:pPr marL="343080" indent="-342720" algn="just">
              <a:lnSpc>
                <a:spcPct val="100000"/>
              </a:lnSpc>
              <a:spcBef>
                <a:spcPts val="479"/>
              </a:spcBef>
            </a:pPr>
            <a:r>
              <a:rPr lang="en-US" sz="1600" b="1" strike="noStrike" spc="-1" dirty="0" smtClean="0">
                <a:solidFill>
                  <a:srgbClr val="000000"/>
                </a:solidFill>
                <a:latin typeface="Times New Roman" pitchFamily="18" charset="0"/>
                <a:ea typeface="Microsoft YaHei"/>
                <a:cs typeface="Times New Roman" pitchFamily="18" charset="0"/>
              </a:rPr>
              <a:t>We assume :Null Hypothesis --&gt;  </a:t>
            </a:r>
            <a:r>
              <a:rPr lang="en-US" sz="1600" b="1" strike="noStrike" spc="-1" dirty="0" smtClean="0">
                <a:solidFill>
                  <a:srgbClr val="000000"/>
                </a:solidFill>
                <a:latin typeface="Times New Roman" pitchFamily="18" charset="0"/>
                <a:cs typeface="Times New Roman" pitchFamily="18" charset="0"/>
              </a:rPr>
              <a:t>μ₁ = µ₂</a:t>
            </a:r>
          </a:p>
          <a:p>
            <a:pPr marL="343080" indent="-342720" algn="just">
              <a:lnSpc>
                <a:spcPct val="100000"/>
              </a:lnSpc>
              <a:spcBef>
                <a:spcPts val="479"/>
              </a:spcBef>
            </a:pPr>
            <a:r>
              <a:rPr lang="en-US" sz="1600" b="1" strike="noStrike" spc="-1" dirty="0" smtClean="0">
                <a:solidFill>
                  <a:srgbClr val="000000"/>
                </a:solidFill>
                <a:latin typeface="Times New Roman" pitchFamily="18" charset="0"/>
                <a:ea typeface="Microsoft YaHei"/>
                <a:cs typeface="Times New Roman" pitchFamily="18" charset="0"/>
              </a:rPr>
              <a:t>                                     Alternate Hypothesis → </a:t>
            </a:r>
            <a:r>
              <a:rPr lang="en-US" sz="1600" b="1" strike="noStrike" spc="-1" dirty="0" smtClean="0">
                <a:solidFill>
                  <a:srgbClr val="000000"/>
                </a:solidFill>
                <a:latin typeface="Times New Roman" pitchFamily="18" charset="0"/>
                <a:cs typeface="Times New Roman" pitchFamily="18" charset="0"/>
              </a:rPr>
              <a:t>μ₁ != µ₂</a:t>
            </a:r>
            <a:endParaRPr lang="en-US" sz="1600" b="0" strike="noStrike" spc="-1" dirty="0" smtClean="0">
              <a:solidFill>
                <a:srgbClr val="000000"/>
              </a:solidFill>
              <a:latin typeface="Times New Roman" pitchFamily="18" charset="0"/>
              <a:cs typeface="Times New Roman" pitchFamily="18" charset="0"/>
            </a:endParaRPr>
          </a:p>
          <a:p>
            <a:pPr marL="343080" indent="-342720" algn="just">
              <a:lnSpc>
                <a:spcPct val="100000"/>
              </a:lnSpc>
              <a:spcBef>
                <a:spcPts val="479"/>
              </a:spcBef>
            </a:pPr>
            <a:r>
              <a:rPr lang="en-US" sz="1600" b="1" strike="noStrike" spc="-1" dirty="0" smtClean="0">
                <a:solidFill>
                  <a:srgbClr val="000000"/>
                </a:solidFill>
                <a:latin typeface="Times New Roman" pitchFamily="18" charset="0"/>
                <a:cs typeface="Times New Roman" pitchFamily="18" charset="0"/>
              </a:rPr>
              <a:t>The 2 sample t test is done and p value is calculated and compared with alpha value.</a:t>
            </a:r>
            <a:endParaRPr lang="en-US" sz="1600" b="0" strike="noStrike" spc="-1" dirty="0" smtClean="0">
              <a:solidFill>
                <a:srgbClr val="000000"/>
              </a:solidFill>
              <a:latin typeface="Times New Roman" pitchFamily="18" charset="0"/>
              <a:cs typeface="Times New Roman" pitchFamily="18" charset="0"/>
            </a:endParaRPr>
          </a:p>
          <a:p>
            <a:pPr marL="343080" indent="-342720" algn="just">
              <a:lnSpc>
                <a:spcPct val="100000"/>
              </a:lnSpc>
              <a:spcBef>
                <a:spcPts val="479"/>
              </a:spcBef>
            </a:pPr>
            <a:r>
              <a:rPr lang="en-US" sz="1600" b="1" strike="noStrike" spc="-1" dirty="0" smtClean="0">
                <a:solidFill>
                  <a:srgbClr val="000000"/>
                </a:solidFill>
                <a:latin typeface="Times New Roman" pitchFamily="18" charset="0"/>
                <a:cs typeface="Times New Roman" pitchFamily="18" charset="0"/>
              </a:rPr>
              <a:t>P value = 0.236 &gt; 0.05 which means that null hypothesis is accepted and alternate hypothesis is rejected.</a:t>
            </a:r>
            <a:endParaRPr lang="en-US" sz="1600" b="0" strike="noStrike" spc="-1" dirty="0" smtClean="0">
              <a:solidFill>
                <a:srgbClr val="000000"/>
              </a:solidFill>
              <a:latin typeface="Times New Roman" pitchFamily="18" charset="0"/>
              <a:cs typeface="Times New Roman" pitchFamily="18" charset="0"/>
            </a:endParaRPr>
          </a:p>
          <a:p>
            <a:pPr marL="343080" indent="-342720" algn="just">
              <a:lnSpc>
                <a:spcPct val="100000"/>
              </a:lnSpc>
              <a:spcBef>
                <a:spcPts val="479"/>
              </a:spcBef>
            </a:pPr>
            <a:r>
              <a:rPr lang="en-US" sz="1600" b="1" strike="noStrike" spc="-1" dirty="0" smtClean="0">
                <a:solidFill>
                  <a:srgbClr val="000000"/>
                </a:solidFill>
                <a:latin typeface="Times New Roman" pitchFamily="18" charset="0"/>
                <a:cs typeface="Times New Roman" pitchFamily="18" charset="0"/>
              </a:rPr>
              <a:t>Therefore, there is no significant difference in the diameter of the cutlet between 2 units.</a:t>
            </a:r>
            <a:endParaRPr lang="en-US" sz="1600"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dirty="0" err="1">
                <a:solidFill>
                  <a:srgbClr val="000000"/>
                </a:solidFill>
                <a:latin typeface="Calibri"/>
              </a:rPr>
              <a:t>Faltoons</a:t>
            </a:r>
            <a:endParaRPr lang="en-US" sz="4400" b="0" strike="noStrike" spc="-1" dirty="0">
              <a:solidFill>
                <a:srgbClr val="000000"/>
              </a:solidFill>
              <a:latin typeface="Calibri"/>
            </a:endParaRPr>
          </a:p>
        </p:txBody>
      </p:sp>
      <p:sp>
        <p:nvSpPr>
          <p:cNvPr id="75" name="TextShape 2"/>
          <p:cNvSpPr txBox="1"/>
          <p:nvPr/>
        </p:nvSpPr>
        <p:spPr>
          <a:xfrm>
            <a:off x="457200" y="1600200"/>
            <a:ext cx="8229240" cy="4525560"/>
          </a:xfrm>
          <a:prstGeom prst="rect">
            <a:avLst/>
          </a:prstGeom>
          <a:noFill/>
          <a:ln>
            <a:noFill/>
          </a:ln>
        </p:spPr>
        <p:txBody>
          <a:bodyPr>
            <a:normAutofit/>
          </a:bodyPr>
          <a:lstStyle/>
          <a:p>
            <a:pPr algn="just">
              <a:lnSpc>
                <a:spcPct val="100000"/>
              </a:lnSpc>
              <a:spcBef>
                <a:spcPts val="641"/>
              </a:spcBef>
            </a:pPr>
            <a:r>
              <a:rPr lang="en-US" sz="1600" b="0" strike="noStrike" spc="-1" dirty="0" smtClean="0">
                <a:solidFill>
                  <a:srgbClr val="000000"/>
                </a:solidFill>
                <a:latin typeface="Times New Roman" pitchFamily="18" charset="0"/>
                <a:cs typeface="Times New Roman" pitchFamily="18" charset="0"/>
              </a:rPr>
              <a:t>p </a:t>
            </a:r>
            <a:r>
              <a:rPr lang="en-US" sz="1600" b="0" strike="noStrike" spc="-1" dirty="0">
                <a:solidFill>
                  <a:srgbClr val="000000"/>
                </a:solidFill>
                <a:latin typeface="Times New Roman" pitchFamily="18" charset="0"/>
                <a:cs typeface="Times New Roman" pitchFamily="18" charset="0"/>
              </a:rPr>
              <a:t>value = 0.968 which is greater than 0.05 which implies the null hypothesis is accepted. </a:t>
            </a:r>
          </a:p>
          <a:p>
            <a:pPr algn="just">
              <a:lnSpc>
                <a:spcPct val="100000"/>
              </a:lnSpc>
              <a:spcBef>
                <a:spcPts val="641"/>
              </a:spcBef>
            </a:pPr>
            <a:r>
              <a:rPr lang="en-US" sz="1600" b="0" strike="noStrike" spc="-1" dirty="0">
                <a:solidFill>
                  <a:srgbClr val="000000"/>
                </a:solidFill>
                <a:latin typeface="Times New Roman" pitchFamily="18" charset="0"/>
                <a:cs typeface="Times New Roman" pitchFamily="18" charset="0"/>
              </a:rPr>
              <a:t>In the above case null hypothesis is proportion of male versus female in weekdays is equal to proportion of male versus female in weekend and alternate hypothesis is proportion of male versus female in weekdays is not equal to proportion of male versus female in weekend.</a:t>
            </a:r>
          </a:p>
          <a:p>
            <a:pPr algn="just">
              <a:lnSpc>
                <a:spcPct val="100000"/>
              </a:lnSpc>
              <a:spcBef>
                <a:spcPts val="641"/>
              </a:spcBef>
            </a:pPr>
            <a:r>
              <a:rPr lang="en-US" sz="1600" b="0" strike="noStrike" spc="-1" dirty="0">
                <a:solidFill>
                  <a:srgbClr val="000000"/>
                </a:solidFill>
                <a:latin typeface="Times New Roman" pitchFamily="18" charset="0"/>
                <a:cs typeface="Times New Roman" pitchFamily="18" charset="0"/>
              </a:rPr>
              <a:t>From the above hypothesis we can conclude that the null hypothesis is accepted</a:t>
            </a: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120960" y="236880"/>
            <a:ext cx="8229240" cy="1142640"/>
          </a:xfrm>
          <a:prstGeom prst="rect">
            <a:avLst/>
          </a:prstGeom>
          <a:noFill/>
          <a:ln>
            <a:noFill/>
          </a:ln>
        </p:spPr>
        <p:txBody>
          <a:bodyPr anchor="ctr">
            <a:noAutofit/>
          </a:bodyPr>
          <a:lstStyle/>
          <a:p>
            <a:pPr algn="ctr">
              <a:lnSpc>
                <a:spcPct val="100000"/>
              </a:lnSpc>
            </a:pPr>
            <a:r>
              <a:rPr lang="en-US" sz="4400" b="0" strike="noStrike" spc="-1">
                <a:solidFill>
                  <a:srgbClr val="000000"/>
                </a:solidFill>
                <a:latin typeface="Calibri"/>
              </a:rPr>
              <a:t>Two Sample T- Test and CI</a:t>
            </a:r>
          </a:p>
        </p:txBody>
      </p:sp>
      <p:graphicFrame>
        <p:nvGraphicFramePr>
          <p:cNvPr id="45" name="Table 2"/>
          <p:cNvGraphicFramePr/>
          <p:nvPr/>
        </p:nvGraphicFramePr>
        <p:xfrm>
          <a:off x="428596" y="1214422"/>
          <a:ext cx="8229600" cy="1970280"/>
        </p:xfrm>
        <a:graphic>
          <a:graphicData uri="http://schemas.openxmlformats.org/drawingml/2006/table">
            <a:tbl>
              <a:tblPr/>
              <a:tblGrid>
                <a:gridCol w="8229600"/>
              </a:tblGrid>
              <a:tr h="324000">
                <a:tc>
                  <a:txBody>
                    <a:bodyPr/>
                    <a:lstStyle/>
                    <a:p>
                      <a:pPr>
                        <a:lnSpc>
                          <a:spcPct val="100000"/>
                        </a:lnSpc>
                      </a:pPr>
                      <a:r>
                        <a:rPr lang="en-IN" sz="1800" b="0" strike="noStrike" spc="-1" dirty="0">
                          <a:solidFill>
                            <a:srgbClr val="000000"/>
                          </a:solidFill>
                          <a:latin typeface="Segoe UI"/>
                        </a:rPr>
                        <a:t>μ₁: mean of Unit A</a:t>
                      </a:r>
                      <a:endParaRPr lang="en-IN" sz="1800" b="0" strike="noStrike" spc="-1" dirty="0">
                        <a:latin typeface="Arial"/>
                      </a:endParaRPr>
                    </a:p>
                  </a:txBody>
                  <a:tcPr marL="66600" marR="66600">
                    <a:solidFill>
                      <a:srgbClr val="FFFFFF"/>
                    </a:solidFill>
                  </a:tcPr>
                </a:tc>
              </a:tr>
              <a:tr h="324000">
                <a:tc>
                  <a:txBody>
                    <a:bodyPr/>
                    <a:lstStyle/>
                    <a:p>
                      <a:pPr>
                        <a:lnSpc>
                          <a:spcPct val="100000"/>
                        </a:lnSpc>
                      </a:pPr>
                      <a:r>
                        <a:rPr lang="en-IN" sz="1800" b="0" strike="noStrike" spc="-1">
                          <a:solidFill>
                            <a:srgbClr val="000000"/>
                          </a:solidFill>
                          <a:latin typeface="Segoe UI"/>
                        </a:rPr>
                        <a:t>µ₂: mean of Unit B</a:t>
                      </a:r>
                      <a:endParaRPr lang="en-IN" sz="1800" b="0" strike="noStrike" spc="-1">
                        <a:latin typeface="Arial"/>
                      </a:endParaRPr>
                    </a:p>
                  </a:txBody>
                  <a:tcPr marL="66600" marR="66600">
                    <a:solidFill>
                      <a:srgbClr val="FFFFFF"/>
                    </a:solidFill>
                  </a:tcPr>
                </a:tc>
              </a:tr>
              <a:tr h="1238760">
                <a:tc>
                  <a:txBody>
                    <a:bodyPr/>
                    <a:lstStyle/>
                    <a:p>
                      <a:pPr>
                        <a:lnSpc>
                          <a:spcPct val="100000"/>
                        </a:lnSpc>
                      </a:pPr>
                      <a:r>
                        <a:rPr lang="en-IN" sz="1800" b="0" strike="noStrike" spc="-1" dirty="0">
                          <a:solidFill>
                            <a:srgbClr val="000000"/>
                          </a:solidFill>
                          <a:latin typeface="Segoe UI"/>
                        </a:rPr>
                        <a:t>Difference: μ₁ - µ₂</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txBody>
                  <a:tcPr marL="66600" marR="66600">
                    <a:solidFill>
                      <a:srgbClr val="FFFFFF"/>
                    </a:solidFill>
                  </a:tcPr>
                </a:tc>
              </a:tr>
            </a:tbl>
          </a:graphicData>
        </a:graphic>
      </p:graphicFrame>
      <p:sp>
        <p:nvSpPr>
          <p:cNvPr id="46" name="CustomShape 3"/>
          <p:cNvSpPr/>
          <p:nvPr/>
        </p:nvSpPr>
        <p:spPr>
          <a:xfrm>
            <a:off x="4466520" y="2113920"/>
            <a:ext cx="293760" cy="2746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7" name="CustomShape 4"/>
          <p:cNvSpPr/>
          <p:nvPr/>
        </p:nvSpPr>
        <p:spPr>
          <a:xfrm>
            <a:off x="4909320" y="3905280"/>
            <a:ext cx="235800" cy="273240"/>
          </a:xfrm>
          <a:prstGeom prst="rect">
            <a:avLst/>
          </a:prstGeom>
          <a:solidFill>
            <a:srgbClr val="FFFFFF"/>
          </a:solidFill>
          <a:ln>
            <a:noFill/>
          </a:ln>
        </p:spPr>
        <p:style>
          <a:lnRef idx="0">
            <a:scrgbClr r="0" g="0" b="0"/>
          </a:lnRef>
          <a:fillRef idx="0">
            <a:scrgbClr r="0" g="0" b="0"/>
          </a:fillRef>
          <a:effectRef idx="0">
            <a:scrgbClr r="0" g="0" b="0"/>
          </a:effectRef>
          <a:fontRef idx="minor"/>
        </p:style>
      </p:sp>
      <p:graphicFrame>
        <p:nvGraphicFramePr>
          <p:cNvPr id="48" name="Table 5"/>
          <p:cNvGraphicFramePr/>
          <p:nvPr/>
        </p:nvGraphicFramePr>
        <p:xfrm>
          <a:off x="428596" y="2428868"/>
          <a:ext cx="8229600" cy="785818"/>
        </p:xfrm>
        <a:graphic>
          <a:graphicData uri="http://schemas.openxmlformats.org/drawingml/2006/table">
            <a:tbl>
              <a:tblPr/>
              <a:tblGrid>
                <a:gridCol w="4114800"/>
                <a:gridCol w="4114800"/>
              </a:tblGrid>
              <a:tr h="391046">
                <a:tc>
                  <a:txBody>
                    <a:bodyPr/>
                    <a:lstStyle/>
                    <a:p>
                      <a:pPr>
                        <a:lnSpc>
                          <a:spcPct val="100000"/>
                        </a:lnSpc>
                      </a:pPr>
                      <a:r>
                        <a:rPr lang="en-IN" sz="1800" b="0" strike="noStrike" spc="-1" dirty="0">
                          <a:solidFill>
                            <a:srgbClr val="000000"/>
                          </a:solidFill>
                          <a:latin typeface="Segoe UI"/>
                        </a:rPr>
                        <a:t>Null hypothesis</a:t>
                      </a:r>
                      <a:endParaRPr lang="en-IN" sz="1800" b="0" strike="noStrike" spc="-1" dirty="0">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H₀: μ₁ = µ₂</a:t>
                      </a:r>
                      <a:endParaRPr lang="en-IN" sz="1800" b="0" strike="noStrike" spc="-1">
                        <a:latin typeface="Arial"/>
                      </a:endParaRPr>
                    </a:p>
                  </a:txBody>
                  <a:tcPr marL="66600" marR="66600">
                    <a:solidFill>
                      <a:srgbClr val="FFFFFF"/>
                    </a:solidFill>
                  </a:tcPr>
                </a:tc>
              </a:tr>
              <a:tr h="394772">
                <a:tc>
                  <a:txBody>
                    <a:bodyPr/>
                    <a:lstStyle/>
                    <a:p>
                      <a:pPr>
                        <a:lnSpc>
                          <a:spcPct val="100000"/>
                        </a:lnSpc>
                      </a:pPr>
                      <a:r>
                        <a:rPr lang="en-IN" sz="1800" b="0" strike="noStrike" spc="-1">
                          <a:solidFill>
                            <a:srgbClr val="000000"/>
                          </a:solidFill>
                          <a:latin typeface="Segoe UI"/>
                        </a:rPr>
                        <a:t>Alternative hypothesis</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dirty="0">
                          <a:solidFill>
                            <a:srgbClr val="000000"/>
                          </a:solidFill>
                          <a:latin typeface="Segoe UI"/>
                        </a:rPr>
                        <a:t>H₁: μ₁ != µ₂</a:t>
                      </a:r>
                      <a:endParaRPr lang="en-IN" sz="1800" b="0" strike="noStrike" spc="-1" dirty="0">
                        <a:latin typeface="Arial"/>
                      </a:endParaRPr>
                    </a:p>
                  </a:txBody>
                  <a:tcPr marL="66600" marR="66600">
                    <a:solidFill>
                      <a:srgbClr val="FFFFFF"/>
                    </a:solidFill>
                  </a:tcPr>
                </a:tc>
              </a:tr>
            </a:tbl>
          </a:graphicData>
        </a:graphic>
      </p:graphicFrame>
      <p:graphicFrame>
        <p:nvGraphicFramePr>
          <p:cNvPr id="49" name="Table 6"/>
          <p:cNvGraphicFramePr/>
          <p:nvPr/>
        </p:nvGraphicFramePr>
        <p:xfrm>
          <a:off x="222840" y="4263120"/>
          <a:ext cx="8229600" cy="731520"/>
        </p:xfrm>
        <a:graphic>
          <a:graphicData uri="http://schemas.openxmlformats.org/drawingml/2006/table">
            <a:tbl>
              <a:tblPr/>
              <a:tblGrid>
                <a:gridCol w="2743200"/>
                <a:gridCol w="2743200"/>
                <a:gridCol w="2743200"/>
              </a:tblGrid>
              <a:tr h="0">
                <a:tc>
                  <a:txBody>
                    <a:bodyPr/>
                    <a:lstStyle/>
                    <a:p>
                      <a:pPr algn="r">
                        <a:lnSpc>
                          <a:spcPct val="100000"/>
                        </a:lnSpc>
                      </a:pPr>
                      <a:r>
                        <a:rPr lang="en-IN" sz="1800" b="0" strike="noStrike" spc="-1" dirty="0">
                          <a:solidFill>
                            <a:srgbClr val="000000"/>
                          </a:solidFill>
                          <a:latin typeface="Segoe UI"/>
                        </a:rPr>
                        <a:t>T-Value</a:t>
                      </a:r>
                      <a:endParaRPr lang="en-IN" sz="1800" b="0" strike="noStrike" spc="-1" dirty="0">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DF</a:t>
                      </a:r>
                      <a:endParaRPr lang="en-IN" sz="1800" b="0" strike="noStrike" spc="-1">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P-Value</a:t>
                      </a:r>
                      <a:endParaRPr lang="en-IN" sz="1800" b="0" strike="noStrike" spc="-1">
                        <a:latin typeface="Arial"/>
                      </a:endParaRPr>
                    </a:p>
                  </a:txBody>
                  <a:tcPr marL="66600" marR="66600">
                    <a:lnB w="9360">
                      <a:solidFill>
                        <a:srgbClr val="000000"/>
                      </a:solidFill>
                    </a:lnB>
                    <a:solidFill>
                      <a:srgbClr val="FFFFFF"/>
                    </a:solidFill>
                  </a:tcPr>
                </a:tc>
              </a:tr>
              <a:tr h="0">
                <a:tc>
                  <a:txBody>
                    <a:bodyPr/>
                    <a:lstStyle/>
                    <a:p>
                      <a:pPr algn="r">
                        <a:lnSpc>
                          <a:spcPct val="100000"/>
                        </a:lnSpc>
                      </a:pPr>
                      <a:r>
                        <a:rPr lang="en-IN" sz="1800" b="0" strike="noStrike" spc="-1">
                          <a:solidFill>
                            <a:srgbClr val="000000"/>
                          </a:solidFill>
                          <a:latin typeface="Segoe UI"/>
                        </a:rPr>
                        <a:t>0.72</a:t>
                      </a:r>
                      <a:endParaRPr lang="en-IN" sz="1800" b="0" strike="noStrike" spc="-1">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dirty="0">
                          <a:solidFill>
                            <a:srgbClr val="000000"/>
                          </a:solidFill>
                          <a:latin typeface="Segoe UI"/>
                        </a:rPr>
                        <a:t>66</a:t>
                      </a:r>
                      <a:endParaRPr lang="en-IN" sz="1800" b="0" strike="noStrike" spc="-1" dirty="0">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a:solidFill>
                            <a:srgbClr val="000000"/>
                          </a:solidFill>
                          <a:latin typeface="Segoe UI"/>
                        </a:rPr>
                        <a:t>0.237</a:t>
                      </a:r>
                      <a:endParaRPr lang="en-IN" sz="1800" b="0" strike="noStrike" spc="-1">
                        <a:latin typeface="Arial"/>
                      </a:endParaRPr>
                    </a:p>
                  </a:txBody>
                  <a:tcPr marL="66600" marR="66600">
                    <a:lnT w="9360">
                      <a:solidFill>
                        <a:srgbClr val="000000"/>
                      </a:solidFill>
                    </a:lnT>
                    <a:solidFill>
                      <a:srgbClr val="FFFFFF"/>
                    </a:solidFill>
                  </a:tcPr>
                </a:tc>
              </a:tr>
            </a:tbl>
          </a:graphicData>
        </a:graphic>
      </p:graphicFrame>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457200" y="274680"/>
            <a:ext cx="8229240" cy="639360"/>
          </a:xfrm>
          <a:prstGeom prst="rect">
            <a:avLst/>
          </a:prstGeom>
          <a:noFill/>
          <a:ln>
            <a:noFill/>
          </a:ln>
        </p:spPr>
        <p:txBody>
          <a:bodyPr anchor="ctr">
            <a:normAutofit lnSpcReduction="10000"/>
          </a:bodyPr>
          <a:lstStyle/>
          <a:p>
            <a:pPr>
              <a:lnSpc>
                <a:spcPct val="100000"/>
              </a:lnSpc>
            </a:pPr>
            <a:r>
              <a:rPr lang="en-US" sz="3600" b="1" strike="noStrike" spc="-1">
                <a:solidFill>
                  <a:srgbClr val="000000"/>
                </a:solidFill>
                <a:latin typeface="Calibri"/>
              </a:rPr>
              <a:t>Hypothesis Testing Exercise</a:t>
            </a:r>
            <a:endParaRPr lang="en-US" sz="3600" b="0" strike="noStrike" spc="-1">
              <a:solidFill>
                <a:srgbClr val="000000"/>
              </a:solidFill>
              <a:latin typeface="Calibri"/>
            </a:endParaRPr>
          </a:p>
        </p:txBody>
      </p:sp>
      <p:sp>
        <p:nvSpPr>
          <p:cNvPr id="51" name="TextShape 2"/>
          <p:cNvSpPr txBox="1"/>
          <p:nvPr/>
        </p:nvSpPr>
        <p:spPr>
          <a:xfrm>
            <a:off x="228600" y="985680"/>
            <a:ext cx="8610120" cy="5082840"/>
          </a:xfrm>
          <a:prstGeom prst="rect">
            <a:avLst/>
          </a:prstGeom>
          <a:noFill/>
          <a:ln>
            <a:noFill/>
          </a:ln>
        </p:spPr>
        <p:txBody>
          <a:bodyPr>
            <a:normAutofit fontScale="72500" lnSpcReduction="20000"/>
          </a:bodyPr>
          <a:lstStyle/>
          <a:p>
            <a:pPr marL="343080" indent="-342720" algn="just">
              <a:lnSpc>
                <a:spcPct val="100000"/>
              </a:lnSpc>
              <a:spcBef>
                <a:spcPts val="561"/>
              </a:spcBef>
            </a:pPr>
            <a:r>
              <a:rPr lang="en-US" sz="2800" b="0" strike="noStrike" spc="-1" dirty="0">
                <a:solidFill>
                  <a:srgbClr val="000000"/>
                </a:solidFill>
                <a:latin typeface="Calibri"/>
              </a:rPr>
              <a:t>   A hospital wants to determine whether there is any difference in the average Turn Around Time (TAT) of reports of the laboratories on their preferred list. They collected a random sample and recorded TAT for reports of 4 laboratories. TAT is defined as sample collected to report dispatch.</a:t>
            </a:r>
          </a:p>
          <a:p>
            <a:pPr marL="343080" indent="-342720" algn="just">
              <a:lnSpc>
                <a:spcPct val="100000"/>
              </a:lnSpc>
              <a:spcBef>
                <a:spcPts val="561"/>
              </a:spcBef>
            </a:pPr>
            <a:r>
              <a:rPr lang="en-US" sz="2800" b="0" strike="noStrike" spc="-1" dirty="0">
                <a:solidFill>
                  <a:srgbClr val="000000"/>
                </a:solidFill>
                <a:latin typeface="Calibri"/>
              </a:rPr>
              <a:t>   </a:t>
            </a:r>
          </a:p>
          <a:p>
            <a:pPr marL="343080" indent="-342720" algn="just">
              <a:lnSpc>
                <a:spcPct val="100000"/>
              </a:lnSpc>
              <a:spcBef>
                <a:spcPts val="561"/>
              </a:spcBef>
            </a:pPr>
            <a:r>
              <a:rPr lang="en-US" sz="2800" b="0" strike="noStrike" spc="-1" dirty="0">
                <a:solidFill>
                  <a:srgbClr val="000000"/>
                </a:solidFill>
                <a:latin typeface="Calibri"/>
              </a:rPr>
              <a:t>  Analyze the data and determine whether there is any difference in average TAT among the different laboratories at 5% significance level.</a:t>
            </a:r>
          </a:p>
          <a:p>
            <a:pPr marL="343080" indent="-342720" algn="just">
              <a:lnSpc>
                <a:spcPct val="100000"/>
              </a:lnSpc>
              <a:spcBef>
                <a:spcPts val="641"/>
              </a:spcBef>
            </a:pPr>
            <a:r>
              <a:rPr lang="en-US" sz="3200" b="0" strike="noStrike" spc="-1" dirty="0">
                <a:solidFill>
                  <a:srgbClr val="000000"/>
                </a:solidFill>
                <a:latin typeface="Calibri"/>
              </a:rPr>
              <a:t> </a:t>
            </a:r>
          </a:p>
          <a:p>
            <a:pPr marL="343080" indent="-342720">
              <a:lnSpc>
                <a:spcPct val="100000"/>
              </a:lnSpc>
              <a:spcBef>
                <a:spcPts val="641"/>
              </a:spcBef>
            </a:pPr>
            <a:r>
              <a:rPr lang="en-US" sz="3200" b="0" strike="noStrike" spc="-1" dirty="0">
                <a:solidFill>
                  <a:srgbClr val="000000"/>
                </a:solidFill>
                <a:latin typeface="Calibri"/>
              </a:rPr>
              <a:t> </a:t>
            </a:r>
          </a:p>
          <a:p>
            <a:pPr marL="343080" indent="-342720">
              <a:lnSpc>
                <a:spcPct val="100000"/>
              </a:lnSpc>
              <a:spcBef>
                <a:spcPts val="641"/>
              </a:spcBef>
            </a:pPr>
            <a:r>
              <a:rPr lang="en-US" sz="3200" b="0" strike="noStrike" spc="-1" dirty="0">
                <a:solidFill>
                  <a:srgbClr val="000000"/>
                </a:solidFill>
                <a:latin typeface="Calibri"/>
              </a:rPr>
              <a:t>    Minitab File: </a:t>
            </a:r>
            <a:r>
              <a:rPr lang="en-US" sz="3200" b="1" strike="noStrike" spc="-1" dirty="0">
                <a:solidFill>
                  <a:srgbClr val="000000"/>
                </a:solidFill>
                <a:latin typeface="Calibri"/>
              </a:rPr>
              <a:t>LabTAT.mtw</a:t>
            </a:r>
            <a:endParaRPr lang="en-US" sz="3200" b="0" strike="noStrike" spc="-1" dirty="0">
              <a:solidFill>
                <a:srgbClr val="000000"/>
              </a:solidFill>
              <a:latin typeface="Calibri"/>
            </a:endParaRPr>
          </a:p>
          <a:p>
            <a:pPr marL="343080" indent="-342720" algn="just">
              <a:lnSpc>
                <a:spcPct val="100000"/>
              </a:lnSpc>
              <a:spcBef>
                <a:spcPts val="641"/>
              </a:spcBef>
            </a:pPr>
            <a:r>
              <a:rPr lang="en-US" sz="2500" b="1" strike="noStrike" spc="-1" dirty="0" smtClean="0">
                <a:solidFill>
                  <a:srgbClr val="000000"/>
                </a:solidFill>
                <a:latin typeface="Times New Roman" pitchFamily="18" charset="0"/>
                <a:cs typeface="Times New Roman" pitchFamily="18" charset="0"/>
              </a:rPr>
              <a:t>Variance </a:t>
            </a:r>
            <a:r>
              <a:rPr lang="en-US" sz="2500" b="1" strike="noStrike" spc="-1" dirty="0">
                <a:solidFill>
                  <a:srgbClr val="000000"/>
                </a:solidFill>
                <a:latin typeface="Times New Roman" pitchFamily="18" charset="0"/>
                <a:cs typeface="Times New Roman" pitchFamily="18" charset="0"/>
              </a:rPr>
              <a:t>between all four variables are equal</a:t>
            </a:r>
            <a:endParaRPr lang="en-US" sz="2500" b="0" strike="noStrike" spc="-1" dirty="0">
              <a:solidFill>
                <a:srgbClr val="000000"/>
              </a:solidFill>
              <a:latin typeface="Times New Roman" pitchFamily="18" charset="0"/>
              <a:cs typeface="Times New Roman" pitchFamily="18" charset="0"/>
            </a:endParaRPr>
          </a:p>
          <a:p>
            <a:pPr marL="343080" indent="-342720" algn="just">
              <a:lnSpc>
                <a:spcPct val="100000"/>
              </a:lnSpc>
              <a:spcBef>
                <a:spcPts val="641"/>
              </a:spcBef>
            </a:pPr>
            <a:r>
              <a:rPr lang="en-US" sz="2500" b="1" strike="noStrike" spc="-1" dirty="0">
                <a:solidFill>
                  <a:srgbClr val="000000"/>
                </a:solidFill>
                <a:latin typeface="Times New Roman" pitchFamily="18" charset="0"/>
                <a:cs typeface="Times New Roman" pitchFamily="18" charset="0"/>
              </a:rPr>
              <a:t>H0 = variance A = variance B = variance C = variance D</a:t>
            </a:r>
            <a:endParaRPr lang="en-US" sz="2500" b="0" strike="noStrike" spc="-1" dirty="0">
              <a:solidFill>
                <a:srgbClr val="000000"/>
              </a:solidFill>
              <a:latin typeface="Times New Roman" pitchFamily="18" charset="0"/>
              <a:cs typeface="Times New Roman" pitchFamily="18" charset="0"/>
            </a:endParaRPr>
          </a:p>
          <a:p>
            <a:pPr marL="343080" indent="-342720" algn="just">
              <a:lnSpc>
                <a:spcPct val="100000"/>
              </a:lnSpc>
              <a:spcBef>
                <a:spcPts val="641"/>
              </a:spcBef>
            </a:pPr>
            <a:r>
              <a:rPr lang="en-US" sz="2500" b="1" strike="noStrike" spc="-1" dirty="0">
                <a:solidFill>
                  <a:srgbClr val="000000"/>
                </a:solidFill>
                <a:latin typeface="Times New Roman" pitchFamily="18" charset="0"/>
                <a:cs typeface="Times New Roman" pitchFamily="18" charset="0"/>
              </a:rPr>
              <a:t>Ha = </a:t>
            </a:r>
            <a:r>
              <a:rPr lang="en-US" sz="2500" b="1" strike="noStrike" spc="-1" dirty="0" smtClean="0">
                <a:solidFill>
                  <a:srgbClr val="000000"/>
                </a:solidFill>
                <a:latin typeface="Times New Roman" pitchFamily="18" charset="0"/>
                <a:cs typeface="Times New Roman" pitchFamily="18" charset="0"/>
              </a:rPr>
              <a:t>at least </a:t>
            </a:r>
            <a:r>
              <a:rPr lang="en-US" sz="2500" b="1" strike="noStrike" spc="-1" dirty="0">
                <a:solidFill>
                  <a:srgbClr val="000000"/>
                </a:solidFill>
                <a:latin typeface="Times New Roman" pitchFamily="18" charset="0"/>
                <a:cs typeface="Times New Roman" pitchFamily="18" charset="0"/>
              </a:rPr>
              <a:t>one variance is different</a:t>
            </a:r>
            <a:endParaRPr lang="en-US" sz="2500" b="0" strike="noStrike" spc="-1" dirty="0">
              <a:solidFill>
                <a:srgbClr val="000000"/>
              </a:solidFill>
              <a:latin typeface="Times New Roman" pitchFamily="18" charset="0"/>
              <a:cs typeface="Times New Roman" pitchFamily="18" charset="0"/>
            </a:endParaRPr>
          </a:p>
          <a:p>
            <a:pPr marL="343080" indent="-342720" algn="just">
              <a:lnSpc>
                <a:spcPct val="100000"/>
              </a:lnSpc>
              <a:spcBef>
                <a:spcPts val="641"/>
              </a:spcBef>
            </a:pPr>
            <a:r>
              <a:rPr lang="en-US" sz="2500" b="1" strike="noStrike" spc="-1" dirty="0">
                <a:solidFill>
                  <a:srgbClr val="000000"/>
                </a:solidFill>
                <a:latin typeface="Times New Roman" pitchFamily="18" charset="0"/>
                <a:cs typeface="Times New Roman" pitchFamily="18" charset="0"/>
              </a:rPr>
              <a:t>Null hypothesis is accepted</a:t>
            </a:r>
            <a:endParaRPr lang="en-US" sz="2500" b="0" strike="noStrike" spc="-1" dirty="0">
              <a:solidFill>
                <a:srgbClr val="000000"/>
              </a:solidFill>
              <a:latin typeface="Times New Roman" pitchFamily="18" charset="0"/>
              <a:cs typeface="Times New Roman" pitchFamily="18" charset="0"/>
            </a:endParaRPr>
          </a:p>
          <a:p>
            <a:pPr marL="343080" indent="-342720" algn="just">
              <a:lnSpc>
                <a:spcPct val="100000"/>
              </a:lnSpc>
              <a:spcBef>
                <a:spcPts val="641"/>
              </a:spcBef>
            </a:pPr>
            <a:r>
              <a:rPr lang="en-US" sz="2500" b="1" strike="noStrike" spc="-1" dirty="0">
                <a:solidFill>
                  <a:srgbClr val="000000"/>
                </a:solidFill>
                <a:latin typeface="Times New Roman" pitchFamily="18" charset="0"/>
                <a:cs typeface="Times New Roman" pitchFamily="18" charset="0"/>
              </a:rPr>
              <a:t>The mean of all the four variables are not </a:t>
            </a:r>
            <a:r>
              <a:rPr lang="en-US" sz="2500" b="1" strike="noStrike" spc="-1" dirty="0" smtClean="0">
                <a:solidFill>
                  <a:srgbClr val="000000"/>
                </a:solidFill>
                <a:latin typeface="Times New Roman" pitchFamily="18" charset="0"/>
                <a:cs typeface="Times New Roman" pitchFamily="18" charset="0"/>
              </a:rPr>
              <a:t>equal. At least </a:t>
            </a:r>
            <a:r>
              <a:rPr lang="en-US" sz="2500" b="1" strike="noStrike" spc="-1" dirty="0">
                <a:solidFill>
                  <a:srgbClr val="000000"/>
                </a:solidFill>
                <a:latin typeface="Times New Roman" pitchFamily="18" charset="0"/>
                <a:cs typeface="Times New Roman" pitchFamily="18" charset="0"/>
              </a:rPr>
              <a:t>one mean is different from the others. The p value = 0&lt; 0.05</a:t>
            </a:r>
            <a:endParaRPr lang="en-US" sz="2500" b="0" strike="noStrike" spc="-1" dirty="0">
              <a:solidFill>
                <a:srgbClr val="000000"/>
              </a:solidFill>
              <a:latin typeface="Times New Roman" pitchFamily="18" charset="0"/>
              <a:cs typeface="Times New Roman" pitchFamily="18" charset="0"/>
            </a:endParaRPr>
          </a:p>
          <a:p>
            <a:pPr marL="343080" indent="-342720" algn="just">
              <a:lnSpc>
                <a:spcPct val="100000"/>
              </a:lnSpc>
              <a:spcBef>
                <a:spcPts val="641"/>
              </a:spcBef>
            </a:pPr>
            <a:r>
              <a:rPr lang="en-US" sz="2500" b="1" strike="noStrike" spc="-1" dirty="0">
                <a:solidFill>
                  <a:srgbClr val="000000"/>
                </a:solidFill>
                <a:latin typeface="Times New Roman" pitchFamily="18" charset="0"/>
                <a:cs typeface="Times New Roman" pitchFamily="18" charset="0"/>
              </a:rPr>
              <a:t>So all the means are not equal</a:t>
            </a:r>
            <a:endParaRPr lang="en-US" sz="2500" b="0" strike="noStrike" spc="-1" dirty="0">
              <a:solidFill>
                <a:srgbClr val="000000"/>
              </a:solidFill>
              <a:latin typeface="Times New Roman" pitchFamily="18" charset="0"/>
              <a:cs typeface="Times New Roman" pitchFamily="18" charset="0"/>
            </a:endParaRPr>
          </a:p>
          <a:p>
            <a:pPr marL="343080" indent="-342720">
              <a:lnSpc>
                <a:spcPct val="100000"/>
              </a:lnSpc>
              <a:spcBef>
                <a:spcPts val="641"/>
              </a:spcBef>
            </a:pPr>
            <a:endParaRPr lang="en-US" sz="3200" b="0" strike="noStrike" spc="-1" dirty="0">
              <a:solidFill>
                <a:srgbClr val="000000"/>
              </a:solidFill>
              <a:latin typeface="Calibri"/>
            </a:endParaRPr>
          </a:p>
          <a:p>
            <a:pPr marL="343080" indent="-342720">
              <a:lnSpc>
                <a:spcPct val="100000"/>
              </a:lnSpc>
              <a:spcBef>
                <a:spcPts val="641"/>
              </a:spcBef>
            </a:pPr>
            <a:endParaRPr lang="en-US" sz="3200" b="0" strike="noStrike" spc="-1" dirty="0">
              <a:solidFill>
                <a:srgbClr val="000000"/>
              </a:solidFill>
              <a:latin typeface="Calibri"/>
            </a:endParaRPr>
          </a:p>
          <a:p>
            <a:pPr marL="343080" indent="-342720">
              <a:lnSpc>
                <a:spcPct val="100000"/>
              </a:lnSpc>
              <a:spcBef>
                <a:spcPts val="641"/>
              </a:spcBef>
            </a:pPr>
            <a:endParaRPr lang="en-US" sz="3200" b="0" strike="noStrike" spc="-1" dirty="0">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457200" y="274680"/>
            <a:ext cx="7716600" cy="376200"/>
          </a:xfrm>
          <a:prstGeom prst="rect">
            <a:avLst/>
          </a:prstGeom>
          <a:noFill/>
          <a:ln>
            <a:noFill/>
          </a:ln>
        </p:spPr>
        <p:txBody>
          <a:bodyPr anchor="ctr">
            <a:normAutofit fontScale="42500" lnSpcReduction="10000"/>
          </a:bodyPr>
          <a:lstStyle/>
          <a:p>
            <a:pPr algn="ctr">
              <a:lnSpc>
                <a:spcPct val="100000"/>
              </a:lnSpc>
            </a:pPr>
            <a:r>
              <a:rPr lang="en-US" sz="4400" b="0" strike="noStrike" spc="-1">
                <a:solidFill>
                  <a:srgbClr val="000000"/>
                </a:solidFill>
                <a:latin typeface="Calibri"/>
              </a:rPr>
              <a:t>Test and CI for One variance</a:t>
            </a:r>
          </a:p>
        </p:txBody>
      </p:sp>
      <p:graphicFrame>
        <p:nvGraphicFramePr>
          <p:cNvPr id="53" name="Table 2"/>
          <p:cNvGraphicFramePr/>
          <p:nvPr/>
        </p:nvGraphicFramePr>
        <p:xfrm>
          <a:off x="457200" y="2169720"/>
          <a:ext cx="8229600" cy="3749040"/>
        </p:xfrm>
        <a:graphic>
          <a:graphicData uri="http://schemas.openxmlformats.org/drawingml/2006/table">
            <a:tbl>
              <a:tblPr/>
              <a:tblGrid>
                <a:gridCol w="1371600"/>
                <a:gridCol w="1371600"/>
                <a:gridCol w="1371600"/>
                <a:gridCol w="1371600"/>
                <a:gridCol w="1371600"/>
                <a:gridCol w="1371600"/>
              </a:tblGrid>
              <a:tr h="0">
                <a:tc>
                  <a:txBody>
                    <a:bodyPr/>
                    <a:lstStyle/>
                    <a:p>
                      <a:pPr>
                        <a:lnSpc>
                          <a:spcPct val="100000"/>
                        </a:lnSpc>
                      </a:pPr>
                      <a:r>
                        <a:rPr lang="en-IN" sz="1800" b="0" strike="noStrike" spc="-1">
                          <a:solidFill>
                            <a:srgbClr val="000000"/>
                          </a:solidFill>
                          <a:latin typeface="Segoe UI"/>
                        </a:rPr>
                        <a:t>Variable</a:t>
                      </a:r>
                      <a:endParaRPr lang="en-IN" sz="1800" b="0" strike="noStrike" spc="-1">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N</a:t>
                      </a:r>
                      <a:endParaRPr lang="en-IN" sz="1800" b="0" strike="noStrike" spc="-1">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StDev</a:t>
                      </a:r>
                      <a:endParaRPr lang="en-IN" sz="1800" b="0" strike="noStrike" spc="-1">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Variance</a:t>
                      </a:r>
                      <a:endParaRPr lang="en-IN" sz="1800" b="0" strike="noStrike" spc="-1">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95% Upper</a:t>
                      </a:r>
                      <a:r>
                        <a:t/>
                      </a:r>
                      <a:br/>
                      <a:r>
                        <a:rPr lang="en-IN" sz="1800" b="0" strike="noStrike" spc="-1">
                          <a:solidFill>
                            <a:srgbClr val="000000"/>
                          </a:solidFill>
                          <a:latin typeface="Segoe UI"/>
                        </a:rPr>
                        <a:t>Bound for</a:t>
                      </a:r>
                      <a:r>
                        <a:t/>
                      </a:r>
                      <a:br/>
                      <a:r>
                        <a:rPr lang="en-IN" sz="1800" b="0" strike="noStrike" spc="-1">
                          <a:solidFill>
                            <a:srgbClr val="000000"/>
                          </a:solidFill>
                          <a:latin typeface="Segoe UI"/>
                        </a:rPr>
                        <a:t>σ using</a:t>
                      </a:r>
                      <a:r>
                        <a:t/>
                      </a:r>
                      <a:br/>
                      <a:r>
                        <a:rPr lang="en-IN" sz="1800" b="0" strike="noStrike" spc="-1">
                          <a:solidFill>
                            <a:srgbClr val="000000"/>
                          </a:solidFill>
                          <a:latin typeface="Segoe UI"/>
                        </a:rPr>
                        <a:t>Bonett</a:t>
                      </a:r>
                      <a:endParaRPr lang="en-IN" sz="1800" b="0" strike="noStrike" spc="-1">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95% Upper</a:t>
                      </a:r>
                      <a:r>
                        <a:t/>
                      </a:r>
                      <a:br/>
                      <a:r>
                        <a:rPr lang="en-IN" sz="1800" b="0" strike="noStrike" spc="-1">
                          <a:solidFill>
                            <a:srgbClr val="000000"/>
                          </a:solidFill>
                          <a:latin typeface="Segoe UI"/>
                        </a:rPr>
                        <a:t>Bound for σ</a:t>
                      </a:r>
                      <a:r>
                        <a:t/>
                      </a:r>
                      <a:br/>
                      <a:r>
                        <a:rPr lang="en-IN" sz="1800" b="0" strike="noStrike" spc="-1">
                          <a:solidFill>
                            <a:srgbClr val="000000"/>
                          </a:solidFill>
                          <a:latin typeface="Segoe UI"/>
                        </a:rPr>
                        <a:t>using</a:t>
                      </a:r>
                      <a:r>
                        <a:t/>
                      </a:r>
                      <a:br/>
                      <a:r>
                        <a:rPr lang="en-IN" sz="1800" b="0" strike="noStrike" spc="-1">
                          <a:solidFill>
                            <a:srgbClr val="000000"/>
                          </a:solidFill>
                          <a:latin typeface="Segoe UI"/>
                        </a:rPr>
                        <a:t>Chi-Square</a:t>
                      </a:r>
                      <a:endParaRPr lang="en-IN" sz="1800" b="0" strike="noStrike" spc="-1">
                        <a:latin typeface="Arial"/>
                      </a:endParaRPr>
                    </a:p>
                  </a:txBody>
                  <a:tcPr marL="66600" marR="66600">
                    <a:lnB w="9360">
                      <a:solidFill>
                        <a:srgbClr val="000000"/>
                      </a:solidFill>
                    </a:lnB>
                    <a:solidFill>
                      <a:srgbClr val="FFFFFF"/>
                    </a:solidFill>
                  </a:tcPr>
                </a:tc>
              </a:tr>
              <a:tr h="0">
                <a:tc>
                  <a:txBody>
                    <a:bodyPr/>
                    <a:lstStyle/>
                    <a:p>
                      <a:pPr>
                        <a:lnSpc>
                          <a:spcPct val="100000"/>
                        </a:lnSpc>
                      </a:pPr>
                      <a:r>
                        <a:rPr lang="en-IN" sz="1800" b="0" strike="noStrike" spc="-1">
                          <a:solidFill>
                            <a:srgbClr val="000000"/>
                          </a:solidFill>
                          <a:latin typeface="Segoe UI"/>
                        </a:rPr>
                        <a:t>Laboratory 1</a:t>
                      </a:r>
                      <a:endParaRPr lang="en-IN" sz="1800" b="0" strike="noStrike" spc="-1">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a:solidFill>
                            <a:srgbClr val="000000"/>
                          </a:solidFill>
                          <a:latin typeface="Segoe UI"/>
                        </a:rPr>
                        <a:t>120</a:t>
                      </a:r>
                      <a:endParaRPr lang="en-IN" sz="1800" b="0" strike="noStrike" spc="-1">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a:solidFill>
                            <a:srgbClr val="000000"/>
                          </a:solidFill>
                          <a:latin typeface="Segoe UI"/>
                        </a:rPr>
                        <a:t>13.2</a:t>
                      </a:r>
                      <a:endParaRPr lang="en-IN" sz="1800" b="0" strike="noStrike" spc="-1">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a:solidFill>
                            <a:srgbClr val="000000"/>
                          </a:solidFill>
                          <a:latin typeface="Segoe UI"/>
                        </a:rPr>
                        <a:t>174</a:t>
                      </a:r>
                      <a:endParaRPr lang="en-IN" sz="1800" b="0" strike="noStrike" spc="-1">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a:solidFill>
                            <a:srgbClr val="000000"/>
                          </a:solidFill>
                          <a:latin typeface="Segoe UI"/>
                        </a:rPr>
                        <a:t>15.0</a:t>
                      </a:r>
                      <a:endParaRPr lang="en-IN" sz="1800" b="0" strike="noStrike" spc="-1">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a:solidFill>
                            <a:srgbClr val="000000"/>
                          </a:solidFill>
                          <a:latin typeface="Segoe UI"/>
                        </a:rPr>
                        <a:t>14.8</a:t>
                      </a:r>
                      <a:endParaRPr lang="en-IN" sz="1800" b="0" strike="noStrike" spc="-1">
                        <a:latin typeface="Arial"/>
                      </a:endParaRPr>
                    </a:p>
                  </a:txBody>
                  <a:tcPr marL="66600" marR="66600">
                    <a:lnT w="9360">
                      <a:solidFill>
                        <a:srgbClr val="000000"/>
                      </a:solidFill>
                    </a:lnT>
                    <a:solidFill>
                      <a:srgbClr val="FFFFFF"/>
                    </a:solidFill>
                  </a:tcPr>
                </a:tc>
              </a:tr>
              <a:tr h="0">
                <a:tc>
                  <a:txBody>
                    <a:bodyPr/>
                    <a:lstStyle/>
                    <a:p>
                      <a:pPr>
                        <a:lnSpc>
                          <a:spcPct val="100000"/>
                        </a:lnSpc>
                      </a:pPr>
                      <a:r>
                        <a:rPr lang="en-IN" sz="1800" b="0" strike="noStrike" spc="-1">
                          <a:solidFill>
                            <a:srgbClr val="000000"/>
                          </a:solidFill>
                          <a:latin typeface="Segoe UI"/>
                        </a:rPr>
                        <a:t>Laboratory 2</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120</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15.0</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224</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16.7</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16.8</a:t>
                      </a:r>
                      <a:endParaRPr lang="en-IN" sz="1800" b="0" strike="noStrike" spc="-1">
                        <a:latin typeface="Arial"/>
                      </a:endParaRPr>
                    </a:p>
                  </a:txBody>
                  <a:tcPr marL="66600" marR="66600">
                    <a:solidFill>
                      <a:srgbClr val="FFFFFF"/>
                    </a:solidFill>
                  </a:tcPr>
                </a:tc>
              </a:tr>
              <a:tr h="0">
                <a:tc>
                  <a:txBody>
                    <a:bodyPr/>
                    <a:lstStyle/>
                    <a:p>
                      <a:pPr>
                        <a:lnSpc>
                          <a:spcPct val="100000"/>
                        </a:lnSpc>
                      </a:pPr>
                      <a:r>
                        <a:rPr lang="en-IN" sz="1800" b="0" strike="noStrike" spc="-1">
                          <a:solidFill>
                            <a:srgbClr val="000000"/>
                          </a:solidFill>
                          <a:latin typeface="Segoe UI"/>
                        </a:rPr>
                        <a:t>Laboratory 3</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120</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16.5</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274</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18.3</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18.5</a:t>
                      </a:r>
                      <a:endParaRPr lang="en-IN" sz="1800" b="0" strike="noStrike" spc="-1">
                        <a:latin typeface="Arial"/>
                      </a:endParaRPr>
                    </a:p>
                  </a:txBody>
                  <a:tcPr marL="66600" marR="66600">
                    <a:solidFill>
                      <a:srgbClr val="FFFFFF"/>
                    </a:solidFill>
                  </a:tcPr>
                </a:tc>
              </a:tr>
              <a:tr h="0">
                <a:tc>
                  <a:txBody>
                    <a:bodyPr/>
                    <a:lstStyle/>
                    <a:p>
                      <a:pPr>
                        <a:lnSpc>
                          <a:spcPct val="100000"/>
                        </a:lnSpc>
                      </a:pPr>
                      <a:r>
                        <a:rPr lang="en-IN" sz="1800" b="0" strike="noStrike" spc="-1">
                          <a:solidFill>
                            <a:srgbClr val="000000"/>
                          </a:solidFill>
                          <a:latin typeface="Segoe UI"/>
                        </a:rPr>
                        <a:t>Laboratory 4</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120</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15.1</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228</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17.1</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16.9</a:t>
                      </a:r>
                      <a:endParaRPr lang="en-IN" sz="1800" b="0" strike="noStrike" spc="-1">
                        <a:latin typeface="Arial"/>
                      </a:endParaRPr>
                    </a:p>
                  </a:txBody>
                  <a:tcPr marL="66600" marR="66600">
                    <a:solidFill>
                      <a:srgbClr val="FFFFFF"/>
                    </a:solidFill>
                  </a:tcPr>
                </a:tc>
              </a:tr>
            </a:tbl>
          </a:graphicData>
        </a:graphic>
      </p:graphicFrame>
      <p:sp>
        <p:nvSpPr>
          <p:cNvPr id="54" name="CustomShape 3"/>
          <p:cNvSpPr/>
          <p:nvPr/>
        </p:nvSpPr>
        <p:spPr>
          <a:xfrm>
            <a:off x="4230720" y="2079000"/>
            <a:ext cx="1596600" cy="1825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pPr>
            <a:r>
              <a:rPr lang="en-IN" sz="1200" b="0" strike="noStrike" spc="-1">
                <a:solidFill>
                  <a:srgbClr val="004D72"/>
                </a:solidFill>
                <a:latin typeface="Segoe UI Semibold"/>
              </a:rPr>
              <a:t>Descriptive Statistics</a:t>
            </a:r>
            <a:endParaRPr lang="en-IN" sz="12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457200" y="274680"/>
            <a:ext cx="8229240" cy="1142640"/>
          </a:xfrm>
          <a:prstGeom prst="rect">
            <a:avLst/>
          </a:prstGeom>
          <a:noFill/>
          <a:ln>
            <a:noFill/>
          </a:ln>
        </p:spPr>
        <p:txBody>
          <a:bodyPr anchor="ctr">
            <a:noAutofit/>
          </a:bodyPr>
          <a:lstStyle/>
          <a:p>
            <a:endParaRPr lang="en-US" sz="1800" b="0" strike="noStrike" spc="-1">
              <a:solidFill>
                <a:srgbClr val="000000"/>
              </a:solidFill>
              <a:latin typeface="Calibri"/>
            </a:endParaRPr>
          </a:p>
        </p:txBody>
      </p:sp>
      <p:graphicFrame>
        <p:nvGraphicFramePr>
          <p:cNvPr id="56" name="Table 2"/>
          <p:cNvGraphicFramePr/>
          <p:nvPr/>
        </p:nvGraphicFramePr>
        <p:xfrm>
          <a:off x="457200" y="3569760"/>
          <a:ext cx="8229600" cy="731520"/>
        </p:xfrm>
        <a:graphic>
          <a:graphicData uri="http://schemas.openxmlformats.org/drawingml/2006/table">
            <a:tbl>
              <a:tblPr/>
              <a:tblGrid>
                <a:gridCol w="4114800"/>
                <a:gridCol w="4114800"/>
              </a:tblGrid>
              <a:tr h="0">
                <a:tc>
                  <a:txBody>
                    <a:bodyPr/>
                    <a:lstStyle/>
                    <a:p>
                      <a:pPr>
                        <a:lnSpc>
                          <a:spcPct val="100000"/>
                        </a:lnSpc>
                      </a:pPr>
                      <a:r>
                        <a:rPr lang="en-IN" sz="1800" b="0" strike="noStrike" spc="-1">
                          <a:solidFill>
                            <a:srgbClr val="000000"/>
                          </a:solidFill>
                          <a:latin typeface="Segoe UI"/>
                        </a:rPr>
                        <a:t>Null hypothesis</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H₀: σ = 1</a:t>
                      </a:r>
                      <a:endParaRPr lang="en-IN" sz="1800" b="0" strike="noStrike" spc="-1">
                        <a:latin typeface="Arial"/>
                      </a:endParaRPr>
                    </a:p>
                  </a:txBody>
                  <a:tcPr marL="66600" marR="66600">
                    <a:solidFill>
                      <a:srgbClr val="FFFFFF"/>
                    </a:solidFill>
                  </a:tcPr>
                </a:tc>
              </a:tr>
              <a:tr h="0">
                <a:tc>
                  <a:txBody>
                    <a:bodyPr/>
                    <a:lstStyle/>
                    <a:p>
                      <a:pPr>
                        <a:lnSpc>
                          <a:spcPct val="100000"/>
                        </a:lnSpc>
                      </a:pPr>
                      <a:r>
                        <a:rPr lang="en-IN" sz="1800" b="0" strike="noStrike" spc="-1">
                          <a:solidFill>
                            <a:srgbClr val="000000"/>
                          </a:solidFill>
                          <a:latin typeface="Segoe UI"/>
                        </a:rPr>
                        <a:t>Alternative hypothesis</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H₁: σ &lt; 1</a:t>
                      </a:r>
                      <a:endParaRPr lang="en-IN" sz="1800" b="0" strike="noStrike" spc="-1">
                        <a:latin typeface="Arial"/>
                      </a:endParaRPr>
                    </a:p>
                  </a:txBody>
                  <a:tcPr marL="66600" marR="66600">
                    <a:solidFill>
                      <a:srgbClr val="FFFFFF"/>
                    </a:solidFill>
                  </a:tcPr>
                </a:tc>
              </a:tr>
            </a:tbl>
          </a:graphicData>
        </a:graphic>
      </p:graphicFrame>
      <p:graphicFrame>
        <p:nvGraphicFramePr>
          <p:cNvPr id="57" name="Table 3"/>
          <p:cNvGraphicFramePr/>
          <p:nvPr/>
        </p:nvGraphicFramePr>
        <p:xfrm>
          <a:off x="457200" y="1819080"/>
          <a:ext cx="7633800" cy="3566160"/>
        </p:xfrm>
        <a:graphic>
          <a:graphicData uri="http://schemas.openxmlformats.org/drawingml/2006/table">
            <a:tbl>
              <a:tblPr/>
              <a:tblGrid>
                <a:gridCol w="1526760"/>
                <a:gridCol w="1526760"/>
                <a:gridCol w="1526760"/>
                <a:gridCol w="1526760"/>
                <a:gridCol w="1526760"/>
              </a:tblGrid>
              <a:tr h="628920">
                <a:tc>
                  <a:txBody>
                    <a:bodyPr/>
                    <a:lstStyle/>
                    <a:p>
                      <a:endParaRPr lang="en-US"/>
                    </a:p>
                  </a:txBody>
                  <a:tcPr marL="66600" marR="66600">
                    <a:lnB w="9360">
                      <a:solidFill>
                        <a:srgbClr val="000000"/>
                      </a:solidFill>
                    </a:lnB>
                    <a:solidFill>
                      <a:srgbClr val="FFFFFF"/>
                    </a:solidFill>
                  </a:tcPr>
                </a:tc>
                <a:tc>
                  <a:txBody>
                    <a:bodyPr/>
                    <a:lstStyle/>
                    <a:p>
                      <a:pPr>
                        <a:lnSpc>
                          <a:spcPct val="100000"/>
                        </a:lnSpc>
                      </a:pPr>
                      <a:r>
                        <a:rPr lang="en-IN" sz="1800" b="0" strike="noStrike" spc="-1">
                          <a:solidFill>
                            <a:srgbClr val="000000"/>
                          </a:solidFill>
                          <a:latin typeface="Segoe UI"/>
                        </a:rPr>
                        <a:t>Method</a:t>
                      </a:r>
                      <a:endParaRPr lang="en-IN" sz="1800" b="0" strike="noStrike" spc="-1">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Test</a:t>
                      </a:r>
                      <a:r>
                        <a:t/>
                      </a:r>
                      <a:br/>
                      <a:r>
                        <a:rPr lang="en-IN" sz="1800" b="0" strike="noStrike" spc="-1">
                          <a:solidFill>
                            <a:srgbClr val="000000"/>
                          </a:solidFill>
                          <a:latin typeface="Segoe UI"/>
                        </a:rPr>
                        <a:t>Statistic</a:t>
                      </a:r>
                      <a:endParaRPr lang="en-IN" sz="1800" b="0" strike="noStrike" spc="-1">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DF</a:t>
                      </a:r>
                      <a:endParaRPr lang="en-IN" sz="1800" b="0" strike="noStrike" spc="-1">
                        <a:latin typeface="Arial"/>
                      </a:endParaRPr>
                    </a:p>
                  </a:txBody>
                  <a:tcPr marL="66600" marR="66600">
                    <a:lnB w="9360">
                      <a:solidFill>
                        <a:srgbClr val="000000"/>
                      </a:solidFill>
                    </a:lnB>
                    <a:solidFill>
                      <a:srgbClr val="FFFFFF"/>
                    </a:solidFill>
                  </a:tcPr>
                </a:tc>
                <a:tc>
                  <a:txBody>
                    <a:bodyPr/>
                    <a:lstStyle/>
                    <a:p>
                      <a:pPr algn="r">
                        <a:lnSpc>
                          <a:spcPct val="100000"/>
                        </a:lnSpc>
                      </a:pPr>
                      <a:r>
                        <a:rPr lang="en-IN" sz="1800" b="0" strike="noStrike" spc="-1">
                          <a:solidFill>
                            <a:srgbClr val="000000"/>
                          </a:solidFill>
                          <a:latin typeface="Segoe UI"/>
                        </a:rPr>
                        <a:t>P-Value</a:t>
                      </a:r>
                      <a:endParaRPr lang="en-IN" sz="1800" b="0" strike="noStrike" spc="-1">
                        <a:latin typeface="Arial"/>
                      </a:endParaRPr>
                    </a:p>
                  </a:txBody>
                  <a:tcPr marL="66600" marR="66600">
                    <a:lnB w="9360">
                      <a:solidFill>
                        <a:srgbClr val="000000"/>
                      </a:solidFill>
                    </a:lnB>
                    <a:solidFill>
                      <a:srgbClr val="FFFFFF"/>
                    </a:solidFill>
                  </a:tcPr>
                </a:tc>
              </a:tr>
              <a:tr h="324000">
                <a:tc>
                  <a:txBody>
                    <a:bodyPr/>
                    <a:lstStyle/>
                    <a:p>
                      <a:pPr>
                        <a:lnSpc>
                          <a:spcPct val="100000"/>
                        </a:lnSpc>
                      </a:pPr>
                      <a:r>
                        <a:rPr lang="en-IN" sz="1800" b="0" strike="noStrike" spc="-1">
                          <a:solidFill>
                            <a:srgbClr val="000000"/>
                          </a:solidFill>
                          <a:latin typeface="Segoe UI"/>
                        </a:rPr>
                        <a:t>Laboratory 1</a:t>
                      </a:r>
                      <a:endParaRPr lang="en-IN" sz="1800" b="0" strike="noStrike" spc="-1">
                        <a:latin typeface="Arial"/>
                      </a:endParaRPr>
                    </a:p>
                  </a:txBody>
                  <a:tcPr marL="66600" marR="66600">
                    <a:lnT w="9360">
                      <a:solidFill>
                        <a:srgbClr val="000000"/>
                      </a:solidFill>
                    </a:lnT>
                    <a:solidFill>
                      <a:srgbClr val="FFFFFF"/>
                    </a:solidFill>
                  </a:tcPr>
                </a:tc>
                <a:tc>
                  <a:txBody>
                    <a:bodyPr/>
                    <a:lstStyle/>
                    <a:p>
                      <a:pPr>
                        <a:lnSpc>
                          <a:spcPct val="100000"/>
                        </a:lnSpc>
                      </a:pPr>
                      <a:r>
                        <a:rPr lang="en-IN" sz="1800" b="0" strike="noStrike" spc="-1">
                          <a:solidFill>
                            <a:srgbClr val="000000"/>
                          </a:solidFill>
                          <a:latin typeface="Segoe UI"/>
                        </a:rPr>
                        <a:t>Bonett</a:t>
                      </a:r>
                      <a:endParaRPr lang="en-IN" sz="1800" b="0" strike="noStrike" spc="-1">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a:solidFill>
                            <a:srgbClr val="000000"/>
                          </a:solidFill>
                          <a:latin typeface="Segoe UI"/>
                        </a:rPr>
                        <a:t>—</a:t>
                      </a:r>
                      <a:endParaRPr lang="en-IN" sz="1800" b="0" strike="noStrike" spc="-1">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a:solidFill>
                            <a:srgbClr val="000000"/>
                          </a:solidFill>
                          <a:latin typeface="Segoe UI"/>
                        </a:rPr>
                        <a:t>—</a:t>
                      </a:r>
                      <a:endParaRPr lang="en-IN" sz="1800" b="0" strike="noStrike" spc="-1">
                        <a:latin typeface="Arial"/>
                      </a:endParaRPr>
                    </a:p>
                  </a:txBody>
                  <a:tcPr marL="66600" marR="66600">
                    <a:lnT w="9360">
                      <a:solidFill>
                        <a:srgbClr val="000000"/>
                      </a:solidFill>
                    </a:lnT>
                    <a:solidFill>
                      <a:srgbClr val="FFFFFF"/>
                    </a:solidFill>
                  </a:tcPr>
                </a:tc>
                <a:tc>
                  <a:txBody>
                    <a:bodyPr/>
                    <a:lstStyle/>
                    <a:p>
                      <a:pPr algn="r">
                        <a:lnSpc>
                          <a:spcPct val="100000"/>
                        </a:lnSpc>
                      </a:pPr>
                      <a:r>
                        <a:rPr lang="en-IN" sz="1800" b="0" strike="noStrike" spc="-1">
                          <a:solidFill>
                            <a:srgbClr val="000000"/>
                          </a:solidFill>
                          <a:latin typeface="Segoe UI"/>
                        </a:rPr>
                        <a:t>1.000</a:t>
                      </a:r>
                      <a:endParaRPr lang="en-IN" sz="1800" b="0" strike="noStrike" spc="-1">
                        <a:latin typeface="Arial"/>
                      </a:endParaRPr>
                    </a:p>
                  </a:txBody>
                  <a:tcPr marL="66600" marR="66600">
                    <a:lnT w="9360">
                      <a:solidFill>
                        <a:srgbClr val="000000"/>
                      </a:solidFill>
                    </a:lnT>
                    <a:solidFill>
                      <a:srgbClr val="FFFFFF"/>
                    </a:solidFill>
                  </a:tcPr>
                </a:tc>
              </a:tr>
              <a:tr h="324000">
                <a:tc>
                  <a:txBody>
                    <a:bodyPr/>
                    <a:lstStyle/>
                    <a:p>
                      <a:pPr>
                        <a:lnSpc>
                          <a:spcPct val="100000"/>
                        </a:lnSpc>
                      </a:pPr>
                      <a:r>
                        <a:rPr lang="en-IN" sz="1800" b="0" strike="noStrike" spc="-1">
                          <a:solidFill>
                            <a:srgbClr val="000000"/>
                          </a:solidFill>
                          <a:latin typeface="Segoe UI"/>
                        </a:rPr>
                        <a:t>  </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Chi-Square</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20651.68</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119</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1.000</a:t>
                      </a:r>
                      <a:endParaRPr lang="en-IN" sz="1800" b="0" strike="noStrike" spc="-1">
                        <a:latin typeface="Arial"/>
                      </a:endParaRPr>
                    </a:p>
                  </a:txBody>
                  <a:tcPr marL="66600" marR="66600">
                    <a:solidFill>
                      <a:srgbClr val="FFFFFF"/>
                    </a:solidFill>
                  </a:tcPr>
                </a:tc>
              </a:tr>
              <a:tr h="324000">
                <a:tc>
                  <a:txBody>
                    <a:bodyPr/>
                    <a:lstStyle/>
                    <a:p>
                      <a:pPr>
                        <a:lnSpc>
                          <a:spcPct val="100000"/>
                        </a:lnSpc>
                      </a:pPr>
                      <a:r>
                        <a:rPr lang="en-IN" sz="1800" b="0" strike="noStrike" spc="-1">
                          <a:solidFill>
                            <a:srgbClr val="000000"/>
                          </a:solidFill>
                          <a:latin typeface="Segoe UI"/>
                        </a:rPr>
                        <a:t>Laboratory 2</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Bonett</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1.000</a:t>
                      </a:r>
                      <a:endParaRPr lang="en-IN" sz="1800" b="0" strike="noStrike" spc="-1">
                        <a:latin typeface="Arial"/>
                      </a:endParaRPr>
                    </a:p>
                  </a:txBody>
                  <a:tcPr marL="66600" marR="66600">
                    <a:solidFill>
                      <a:srgbClr val="FFFFFF"/>
                    </a:solidFill>
                  </a:tcPr>
                </a:tc>
              </a:tr>
              <a:tr h="324000">
                <a:tc>
                  <a:txBody>
                    <a:bodyPr/>
                    <a:lstStyle/>
                    <a:p>
                      <a:pPr>
                        <a:lnSpc>
                          <a:spcPct val="100000"/>
                        </a:lnSpc>
                      </a:pPr>
                      <a:r>
                        <a:rPr lang="en-IN" sz="1800" b="0" strike="noStrike" spc="-1">
                          <a:solidFill>
                            <a:srgbClr val="000000"/>
                          </a:solidFill>
                          <a:latin typeface="Segoe UI"/>
                        </a:rPr>
                        <a:t>  </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Chi-Square</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26622.11</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119</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1.000</a:t>
                      </a:r>
                      <a:endParaRPr lang="en-IN" sz="1800" b="0" strike="noStrike" spc="-1">
                        <a:latin typeface="Arial"/>
                      </a:endParaRPr>
                    </a:p>
                  </a:txBody>
                  <a:tcPr marL="66600" marR="66600">
                    <a:solidFill>
                      <a:srgbClr val="FFFFFF"/>
                    </a:solidFill>
                  </a:tcPr>
                </a:tc>
              </a:tr>
              <a:tr h="324000">
                <a:tc>
                  <a:txBody>
                    <a:bodyPr/>
                    <a:lstStyle/>
                    <a:p>
                      <a:pPr>
                        <a:lnSpc>
                          <a:spcPct val="100000"/>
                        </a:lnSpc>
                      </a:pPr>
                      <a:r>
                        <a:rPr lang="en-IN" sz="1800" b="0" strike="noStrike" spc="-1">
                          <a:solidFill>
                            <a:srgbClr val="000000"/>
                          </a:solidFill>
                          <a:latin typeface="Segoe UI"/>
                        </a:rPr>
                        <a:t>Laboratory 3</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Bonett</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1.000</a:t>
                      </a:r>
                      <a:endParaRPr lang="en-IN" sz="1800" b="0" strike="noStrike" spc="-1">
                        <a:latin typeface="Arial"/>
                      </a:endParaRPr>
                    </a:p>
                  </a:txBody>
                  <a:tcPr marL="66600" marR="66600">
                    <a:solidFill>
                      <a:srgbClr val="FFFFFF"/>
                    </a:solidFill>
                  </a:tcPr>
                </a:tc>
              </a:tr>
              <a:tr h="324000">
                <a:tc>
                  <a:txBody>
                    <a:bodyPr/>
                    <a:lstStyle/>
                    <a:p>
                      <a:pPr>
                        <a:lnSpc>
                          <a:spcPct val="100000"/>
                        </a:lnSpc>
                      </a:pPr>
                      <a:r>
                        <a:rPr lang="en-IN" sz="1800" b="0" strike="noStrike" spc="-1">
                          <a:solidFill>
                            <a:srgbClr val="000000"/>
                          </a:solidFill>
                          <a:latin typeface="Segoe UI"/>
                        </a:rPr>
                        <a:t>  </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Chi-Square</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32551.21</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119</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1.000</a:t>
                      </a:r>
                      <a:endParaRPr lang="en-IN" sz="1800" b="0" strike="noStrike" spc="-1">
                        <a:latin typeface="Arial"/>
                      </a:endParaRPr>
                    </a:p>
                  </a:txBody>
                  <a:tcPr marL="66600" marR="66600">
                    <a:solidFill>
                      <a:srgbClr val="FFFFFF"/>
                    </a:solidFill>
                  </a:tcPr>
                </a:tc>
              </a:tr>
              <a:tr h="324000">
                <a:tc>
                  <a:txBody>
                    <a:bodyPr/>
                    <a:lstStyle/>
                    <a:p>
                      <a:pPr>
                        <a:lnSpc>
                          <a:spcPct val="100000"/>
                        </a:lnSpc>
                      </a:pPr>
                      <a:r>
                        <a:rPr lang="en-IN" sz="1800" b="0" strike="noStrike" spc="-1">
                          <a:solidFill>
                            <a:srgbClr val="000000"/>
                          </a:solidFill>
                          <a:latin typeface="Segoe UI"/>
                        </a:rPr>
                        <a:t>Laboratory 4</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Bonett</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1.000</a:t>
                      </a:r>
                      <a:endParaRPr lang="en-IN" sz="1800" b="0" strike="noStrike" spc="-1">
                        <a:latin typeface="Arial"/>
                      </a:endParaRPr>
                    </a:p>
                  </a:txBody>
                  <a:tcPr marL="66600" marR="66600">
                    <a:solidFill>
                      <a:srgbClr val="FFFFFF"/>
                    </a:solidFill>
                  </a:tcPr>
                </a:tc>
              </a:tr>
              <a:tr h="324000">
                <a:tc>
                  <a:txBody>
                    <a:bodyPr/>
                    <a:lstStyle/>
                    <a:p>
                      <a:pPr>
                        <a:lnSpc>
                          <a:spcPct val="100000"/>
                        </a:lnSpc>
                      </a:pPr>
                      <a:r>
                        <a:rPr lang="en-IN" sz="1800" b="0" strike="noStrike" spc="-1">
                          <a:solidFill>
                            <a:srgbClr val="000000"/>
                          </a:solidFill>
                          <a:latin typeface="Segoe UI"/>
                        </a:rPr>
                        <a:t>  </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Chi-Square</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27079.60</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119</a:t>
                      </a:r>
                      <a:endParaRPr lang="en-IN" sz="1800" b="0" strike="noStrike" spc="-1">
                        <a:latin typeface="Arial"/>
                      </a:endParaRPr>
                    </a:p>
                  </a:txBody>
                  <a:tcPr marL="66600" marR="66600">
                    <a:solidFill>
                      <a:srgbClr val="FFFFFF"/>
                    </a:solidFill>
                  </a:tcPr>
                </a:tc>
                <a:tc>
                  <a:txBody>
                    <a:bodyPr/>
                    <a:lstStyle/>
                    <a:p>
                      <a:pPr algn="r">
                        <a:lnSpc>
                          <a:spcPct val="100000"/>
                        </a:lnSpc>
                      </a:pPr>
                      <a:r>
                        <a:rPr lang="en-IN" sz="1800" b="0" strike="noStrike" spc="-1">
                          <a:solidFill>
                            <a:srgbClr val="000000"/>
                          </a:solidFill>
                          <a:latin typeface="Segoe UI"/>
                        </a:rPr>
                        <a:t>1.000</a:t>
                      </a:r>
                      <a:endParaRPr lang="en-IN" sz="1800" b="0" strike="noStrike" spc="-1">
                        <a:latin typeface="Arial"/>
                      </a:endParaRPr>
                    </a:p>
                  </a:txBody>
                  <a:tcPr marL="66600" marR="66600">
                    <a:solidFill>
                      <a:srgbClr val="FFFFFF"/>
                    </a:solidFill>
                  </a:tcPr>
                </a:tc>
              </a:tr>
            </a:tbl>
          </a:graphicData>
        </a:graphic>
      </p:graphicFrame>
      <p:sp>
        <p:nvSpPr>
          <p:cNvPr id="58" name="CustomShape 4"/>
          <p:cNvSpPr/>
          <p:nvPr/>
        </p:nvSpPr>
        <p:spPr>
          <a:xfrm>
            <a:off x="0" y="-743760"/>
            <a:ext cx="8481600" cy="2746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IN" sz="1200" b="0" strike="noStrike" spc="-1">
                <a:solidFill>
                  <a:srgbClr val="004D72"/>
                </a:solidFill>
                <a:latin typeface="Segoe UI Semibold"/>
              </a:rPr>
              <a:t>Test</a:t>
            </a:r>
            <a:endParaRPr lang="en-IN" sz="12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457200" y="274680"/>
            <a:ext cx="8229240" cy="715680"/>
          </a:xfrm>
          <a:prstGeom prst="rect">
            <a:avLst/>
          </a:prstGeom>
          <a:noFill/>
          <a:ln>
            <a:noFill/>
          </a:ln>
        </p:spPr>
        <p:txBody>
          <a:bodyPr anchor="ctr">
            <a:normAutofit/>
          </a:bodyPr>
          <a:lstStyle/>
          <a:p>
            <a:pPr>
              <a:lnSpc>
                <a:spcPct val="100000"/>
              </a:lnSpc>
            </a:pPr>
            <a:r>
              <a:rPr lang="en-US" sz="3600" b="1" strike="noStrike" spc="-1">
                <a:solidFill>
                  <a:srgbClr val="000000"/>
                </a:solidFill>
                <a:latin typeface="Calibri"/>
              </a:rPr>
              <a:t>Hypothesis Testing Exercise</a:t>
            </a:r>
            <a:endParaRPr lang="en-US" sz="3600" b="0" strike="noStrike" spc="-1">
              <a:solidFill>
                <a:srgbClr val="000000"/>
              </a:solidFill>
              <a:latin typeface="Calibri"/>
            </a:endParaRPr>
          </a:p>
        </p:txBody>
      </p:sp>
      <p:sp>
        <p:nvSpPr>
          <p:cNvPr id="60" name="TextShape 2"/>
          <p:cNvSpPr txBox="1"/>
          <p:nvPr/>
        </p:nvSpPr>
        <p:spPr>
          <a:xfrm>
            <a:off x="228600" y="914400"/>
            <a:ext cx="8762760" cy="5714640"/>
          </a:xfrm>
          <a:prstGeom prst="rect">
            <a:avLst/>
          </a:prstGeom>
          <a:noFill/>
          <a:ln>
            <a:noFill/>
          </a:ln>
        </p:spPr>
        <p:txBody>
          <a:bodyPr>
            <a:normAutofit/>
          </a:bodyPr>
          <a:lstStyle/>
          <a:p>
            <a:pPr marL="343080" indent="-342720">
              <a:lnSpc>
                <a:spcPct val="100000"/>
              </a:lnSpc>
              <a:spcBef>
                <a:spcPts val="400"/>
              </a:spcBef>
            </a:pPr>
            <a:r>
              <a:rPr lang="en-US" sz="2000" b="0" strike="noStrike" spc="-1">
                <a:solidFill>
                  <a:srgbClr val="000000"/>
                </a:solidFill>
                <a:latin typeface="Calibri"/>
              </a:rPr>
              <a:t>      Sales of products in four different regions is tabulated for males and females. Find if male-female buyer rations are similar across regions.</a:t>
            </a:r>
          </a:p>
        </p:txBody>
      </p:sp>
      <p:graphicFrame>
        <p:nvGraphicFramePr>
          <p:cNvPr id="61" name="Table 3"/>
          <p:cNvGraphicFramePr/>
          <p:nvPr/>
        </p:nvGraphicFramePr>
        <p:xfrm>
          <a:off x="1371600" y="1981080"/>
          <a:ext cx="6095520" cy="1112400"/>
        </p:xfrm>
        <a:graphic>
          <a:graphicData uri="http://schemas.openxmlformats.org/drawingml/2006/table">
            <a:tbl>
              <a:tblPr/>
              <a:tblGrid>
                <a:gridCol w="1218960"/>
                <a:gridCol w="1218960"/>
                <a:gridCol w="1218960"/>
                <a:gridCol w="1218960"/>
                <a:gridCol w="1219680"/>
              </a:tblGrid>
              <a:tr h="370800">
                <a:tc>
                  <a:txBody>
                    <a:bodyPr/>
                    <a:lstStyle/>
                    <a:p>
                      <a:endParaRPr lang="en-US"/>
                    </a:p>
                  </a:txBody>
                  <a:tcPr>
                    <a:noFill/>
                  </a:tcPr>
                </a:tc>
                <a:tc>
                  <a:txBody>
                    <a:bodyPr/>
                    <a:lstStyle/>
                    <a:p>
                      <a:pPr>
                        <a:lnSpc>
                          <a:spcPct val="100000"/>
                        </a:lnSpc>
                      </a:pPr>
                      <a:r>
                        <a:rPr lang="en-IN" sz="1800" b="1" strike="noStrike" spc="-1">
                          <a:solidFill>
                            <a:srgbClr val="000000"/>
                          </a:solidFill>
                          <a:latin typeface="Calibri"/>
                        </a:rPr>
                        <a:t>East</a:t>
                      </a:r>
                      <a:endParaRPr lang="en-IN" sz="1800" b="0" strike="noStrike" spc="-1">
                        <a:latin typeface="Arial"/>
                      </a:endParaRPr>
                    </a:p>
                  </a:txBody>
                  <a:tcPr>
                    <a:noFill/>
                  </a:tcPr>
                </a:tc>
                <a:tc>
                  <a:txBody>
                    <a:bodyPr/>
                    <a:lstStyle/>
                    <a:p>
                      <a:pPr>
                        <a:lnSpc>
                          <a:spcPct val="100000"/>
                        </a:lnSpc>
                      </a:pPr>
                      <a:r>
                        <a:rPr lang="en-IN" sz="1800" b="1" strike="noStrike" spc="-1">
                          <a:solidFill>
                            <a:srgbClr val="000000"/>
                          </a:solidFill>
                          <a:latin typeface="Calibri"/>
                        </a:rPr>
                        <a:t>West</a:t>
                      </a:r>
                      <a:endParaRPr lang="en-IN" sz="1800" b="0" strike="noStrike" spc="-1">
                        <a:latin typeface="Arial"/>
                      </a:endParaRPr>
                    </a:p>
                  </a:txBody>
                  <a:tcPr>
                    <a:noFill/>
                  </a:tcPr>
                </a:tc>
                <a:tc>
                  <a:txBody>
                    <a:bodyPr/>
                    <a:lstStyle/>
                    <a:p>
                      <a:pPr>
                        <a:lnSpc>
                          <a:spcPct val="100000"/>
                        </a:lnSpc>
                      </a:pPr>
                      <a:r>
                        <a:rPr lang="en-IN" sz="1800" b="1" strike="noStrike" spc="-1">
                          <a:solidFill>
                            <a:srgbClr val="000000"/>
                          </a:solidFill>
                          <a:latin typeface="Calibri"/>
                        </a:rPr>
                        <a:t>North</a:t>
                      </a:r>
                      <a:endParaRPr lang="en-IN" sz="1800" b="0" strike="noStrike" spc="-1">
                        <a:latin typeface="Arial"/>
                      </a:endParaRPr>
                    </a:p>
                  </a:txBody>
                  <a:tcPr>
                    <a:noFill/>
                  </a:tcPr>
                </a:tc>
                <a:tc>
                  <a:txBody>
                    <a:bodyPr/>
                    <a:lstStyle/>
                    <a:p>
                      <a:pPr>
                        <a:lnSpc>
                          <a:spcPct val="100000"/>
                        </a:lnSpc>
                      </a:pPr>
                      <a:r>
                        <a:rPr lang="en-IN" sz="1800" b="1" strike="noStrike" spc="-1">
                          <a:solidFill>
                            <a:srgbClr val="000000"/>
                          </a:solidFill>
                          <a:latin typeface="Calibri"/>
                        </a:rPr>
                        <a:t>South</a:t>
                      </a:r>
                      <a:endParaRPr lang="en-IN" sz="1800" b="0" strike="noStrike" spc="-1">
                        <a:latin typeface="Arial"/>
                      </a:endParaRPr>
                    </a:p>
                  </a:txBody>
                  <a:tcPr>
                    <a:noFill/>
                  </a:tcPr>
                </a:tc>
              </a:tr>
              <a:tr h="370800">
                <a:tc>
                  <a:txBody>
                    <a:bodyPr/>
                    <a:lstStyle/>
                    <a:p>
                      <a:pPr>
                        <a:lnSpc>
                          <a:spcPct val="100000"/>
                        </a:lnSpc>
                      </a:pPr>
                      <a:r>
                        <a:rPr lang="en-IN" sz="1800" b="0" strike="noStrike" spc="-1">
                          <a:solidFill>
                            <a:srgbClr val="000000"/>
                          </a:solidFill>
                          <a:latin typeface="Calibri"/>
                        </a:rPr>
                        <a:t>Males</a:t>
                      </a:r>
                      <a:endParaRPr lang="en-IN" sz="1800" b="0" strike="noStrike" spc="-1">
                        <a:latin typeface="Arial"/>
                      </a:endParaRPr>
                    </a:p>
                  </a:txBody>
                  <a:tcPr>
                    <a:noFill/>
                  </a:tcPr>
                </a:tc>
                <a:tc>
                  <a:txBody>
                    <a:bodyPr/>
                    <a:lstStyle/>
                    <a:p>
                      <a:pPr>
                        <a:lnSpc>
                          <a:spcPct val="100000"/>
                        </a:lnSpc>
                      </a:pPr>
                      <a:r>
                        <a:rPr lang="en-IN" sz="1800" b="0" strike="noStrike" spc="-1">
                          <a:solidFill>
                            <a:srgbClr val="000000"/>
                          </a:solidFill>
                          <a:latin typeface="Calibri"/>
                        </a:rPr>
                        <a:t>50</a:t>
                      </a:r>
                      <a:endParaRPr lang="en-IN" sz="1800" b="0" strike="noStrike" spc="-1">
                        <a:latin typeface="Arial"/>
                      </a:endParaRPr>
                    </a:p>
                  </a:txBody>
                  <a:tcPr>
                    <a:noFill/>
                  </a:tcPr>
                </a:tc>
                <a:tc>
                  <a:txBody>
                    <a:bodyPr/>
                    <a:lstStyle/>
                    <a:p>
                      <a:pPr>
                        <a:lnSpc>
                          <a:spcPct val="100000"/>
                        </a:lnSpc>
                      </a:pPr>
                      <a:r>
                        <a:rPr lang="en-IN" sz="1800" b="0" strike="noStrike" spc="-1">
                          <a:solidFill>
                            <a:srgbClr val="000000"/>
                          </a:solidFill>
                          <a:latin typeface="Calibri"/>
                        </a:rPr>
                        <a:t>142</a:t>
                      </a:r>
                      <a:endParaRPr lang="en-IN" sz="1800" b="0" strike="noStrike" spc="-1">
                        <a:latin typeface="Arial"/>
                      </a:endParaRPr>
                    </a:p>
                  </a:txBody>
                  <a:tcPr>
                    <a:noFill/>
                  </a:tcPr>
                </a:tc>
                <a:tc>
                  <a:txBody>
                    <a:bodyPr/>
                    <a:lstStyle/>
                    <a:p>
                      <a:pPr>
                        <a:lnSpc>
                          <a:spcPct val="100000"/>
                        </a:lnSpc>
                      </a:pPr>
                      <a:r>
                        <a:rPr lang="en-IN" sz="1800" b="0" strike="noStrike" spc="-1">
                          <a:solidFill>
                            <a:srgbClr val="000000"/>
                          </a:solidFill>
                          <a:latin typeface="Calibri"/>
                        </a:rPr>
                        <a:t>131</a:t>
                      </a:r>
                      <a:endParaRPr lang="en-IN" sz="1800" b="0" strike="noStrike" spc="-1">
                        <a:latin typeface="Arial"/>
                      </a:endParaRPr>
                    </a:p>
                  </a:txBody>
                  <a:tcPr>
                    <a:noFill/>
                  </a:tcPr>
                </a:tc>
                <a:tc>
                  <a:txBody>
                    <a:bodyPr/>
                    <a:lstStyle/>
                    <a:p>
                      <a:pPr>
                        <a:lnSpc>
                          <a:spcPct val="100000"/>
                        </a:lnSpc>
                      </a:pPr>
                      <a:r>
                        <a:rPr lang="en-IN" sz="1800" b="0" strike="noStrike" spc="-1">
                          <a:solidFill>
                            <a:srgbClr val="000000"/>
                          </a:solidFill>
                          <a:latin typeface="Calibri"/>
                        </a:rPr>
                        <a:t>70</a:t>
                      </a:r>
                      <a:endParaRPr lang="en-IN" sz="1800" b="0" strike="noStrike" spc="-1">
                        <a:latin typeface="Arial"/>
                      </a:endParaRPr>
                    </a:p>
                  </a:txBody>
                  <a:tcPr>
                    <a:noFill/>
                  </a:tcPr>
                </a:tc>
              </a:tr>
              <a:tr h="370800">
                <a:tc>
                  <a:txBody>
                    <a:bodyPr/>
                    <a:lstStyle/>
                    <a:p>
                      <a:pPr>
                        <a:lnSpc>
                          <a:spcPct val="100000"/>
                        </a:lnSpc>
                      </a:pPr>
                      <a:r>
                        <a:rPr lang="en-IN" sz="1800" b="0" strike="noStrike" spc="-1">
                          <a:solidFill>
                            <a:srgbClr val="000000"/>
                          </a:solidFill>
                          <a:latin typeface="Calibri"/>
                        </a:rPr>
                        <a:t>Females</a:t>
                      </a:r>
                      <a:endParaRPr lang="en-IN" sz="1800" b="0" strike="noStrike" spc="-1">
                        <a:latin typeface="Arial"/>
                      </a:endParaRPr>
                    </a:p>
                  </a:txBody>
                  <a:tcPr>
                    <a:noFill/>
                  </a:tcPr>
                </a:tc>
                <a:tc>
                  <a:txBody>
                    <a:bodyPr/>
                    <a:lstStyle/>
                    <a:p>
                      <a:pPr>
                        <a:lnSpc>
                          <a:spcPct val="100000"/>
                        </a:lnSpc>
                      </a:pPr>
                      <a:r>
                        <a:rPr lang="en-IN" sz="1800" b="0" strike="noStrike" spc="-1">
                          <a:solidFill>
                            <a:srgbClr val="000000"/>
                          </a:solidFill>
                          <a:latin typeface="Calibri"/>
                        </a:rPr>
                        <a:t>550</a:t>
                      </a:r>
                      <a:endParaRPr lang="en-IN" sz="1800" b="0" strike="noStrike" spc="-1">
                        <a:latin typeface="Arial"/>
                      </a:endParaRPr>
                    </a:p>
                  </a:txBody>
                  <a:tcPr>
                    <a:noFill/>
                  </a:tcPr>
                </a:tc>
                <a:tc>
                  <a:txBody>
                    <a:bodyPr/>
                    <a:lstStyle/>
                    <a:p>
                      <a:pPr>
                        <a:lnSpc>
                          <a:spcPct val="100000"/>
                        </a:lnSpc>
                      </a:pPr>
                      <a:r>
                        <a:rPr lang="en-IN" sz="1800" b="0" strike="noStrike" spc="-1">
                          <a:solidFill>
                            <a:srgbClr val="000000"/>
                          </a:solidFill>
                          <a:latin typeface="Calibri"/>
                        </a:rPr>
                        <a:t>351</a:t>
                      </a:r>
                      <a:endParaRPr lang="en-IN" sz="1800" b="0" strike="noStrike" spc="-1">
                        <a:latin typeface="Arial"/>
                      </a:endParaRPr>
                    </a:p>
                  </a:txBody>
                  <a:tcPr>
                    <a:noFill/>
                  </a:tcPr>
                </a:tc>
                <a:tc>
                  <a:txBody>
                    <a:bodyPr/>
                    <a:lstStyle/>
                    <a:p>
                      <a:pPr>
                        <a:lnSpc>
                          <a:spcPct val="100000"/>
                        </a:lnSpc>
                      </a:pPr>
                      <a:r>
                        <a:rPr lang="en-IN" sz="1800" b="0" strike="noStrike" spc="-1">
                          <a:solidFill>
                            <a:srgbClr val="000000"/>
                          </a:solidFill>
                          <a:latin typeface="Calibri"/>
                        </a:rPr>
                        <a:t>480</a:t>
                      </a:r>
                      <a:endParaRPr lang="en-IN" sz="1800" b="0" strike="noStrike" spc="-1">
                        <a:latin typeface="Arial"/>
                      </a:endParaRPr>
                    </a:p>
                  </a:txBody>
                  <a:tcPr>
                    <a:noFill/>
                  </a:tcPr>
                </a:tc>
                <a:tc>
                  <a:txBody>
                    <a:bodyPr/>
                    <a:lstStyle/>
                    <a:p>
                      <a:pPr>
                        <a:lnSpc>
                          <a:spcPct val="100000"/>
                        </a:lnSpc>
                      </a:pPr>
                      <a:r>
                        <a:rPr lang="en-IN" sz="1800" b="0" strike="noStrike" spc="-1">
                          <a:solidFill>
                            <a:srgbClr val="000000"/>
                          </a:solidFill>
                          <a:latin typeface="Calibri"/>
                        </a:rPr>
                        <a:t>350</a:t>
                      </a:r>
                      <a:endParaRPr lang="en-IN" sz="1800" b="0" strike="noStrike" spc="-1">
                        <a:latin typeface="Arial"/>
                      </a:endParaRPr>
                    </a:p>
                  </a:txBody>
                  <a:tcPr>
                    <a:noFill/>
                  </a:tcPr>
                </a:tc>
              </a:tr>
            </a:tbl>
          </a:graphicData>
        </a:graphic>
      </p:graphicFrame>
      <p:sp>
        <p:nvSpPr>
          <p:cNvPr id="66" name="CustomShape 8"/>
          <p:cNvSpPr/>
          <p:nvPr/>
        </p:nvSpPr>
        <p:spPr>
          <a:xfrm>
            <a:off x="6324480" y="3352680"/>
            <a:ext cx="2590560" cy="2133360"/>
          </a:xfrm>
          <a:prstGeom prst="roundRect">
            <a:avLst>
              <a:gd name="adj" fmla="val 16667"/>
            </a:avLst>
          </a:prstGeom>
          <a:ln>
            <a:round/>
          </a:ln>
        </p:spPr>
        <p:style>
          <a:lnRef idx="2">
            <a:schemeClr val="dk1"/>
          </a:lnRef>
          <a:fillRef idx="1">
            <a:schemeClr val="lt1"/>
          </a:fillRef>
          <a:effectRef idx="0">
            <a:schemeClr val="dk1"/>
          </a:effectRef>
          <a:fontRef idx="minor"/>
        </p:style>
        <p:txBody>
          <a:bodyPr lIns="90000" tIns="45000" rIns="90000" bIns="45000" anchor="ctr">
            <a:noAutofit/>
          </a:bodyPr>
          <a:lstStyle/>
          <a:p>
            <a:pPr marL="343080" indent="-342720">
              <a:lnSpc>
                <a:spcPct val="100000"/>
              </a:lnSpc>
              <a:buClr>
                <a:srgbClr val="000000"/>
              </a:buClr>
              <a:buFont typeface="StarSymbol"/>
              <a:buAutoNum type="arabicPeriod"/>
            </a:pPr>
            <a:r>
              <a:rPr lang="en-IN" sz="2000" b="0" strike="noStrike" spc="-1">
                <a:solidFill>
                  <a:srgbClr val="000000"/>
                </a:solidFill>
                <a:latin typeface="Calibri"/>
              </a:rPr>
              <a:t>Check p-value</a:t>
            </a:r>
            <a:endParaRPr lang="en-IN" sz="2000" b="0" strike="noStrike" spc="-1">
              <a:latin typeface="Arial"/>
            </a:endParaRPr>
          </a:p>
          <a:p>
            <a:pPr marL="343080" indent="-342720">
              <a:lnSpc>
                <a:spcPct val="100000"/>
              </a:lnSpc>
              <a:buClr>
                <a:srgbClr val="000000"/>
              </a:buClr>
              <a:buFont typeface="StarSymbol"/>
              <a:buAutoNum type="arabicPeriod"/>
            </a:pPr>
            <a:r>
              <a:rPr lang="en-IN" sz="2000" b="0" strike="noStrike" spc="-1">
                <a:solidFill>
                  <a:srgbClr val="000000"/>
                </a:solidFill>
                <a:latin typeface="Calibri"/>
              </a:rPr>
              <a:t>If p-Value &lt; alpha, we reject Null Hypothesis</a:t>
            </a:r>
            <a:endParaRPr lang="en-IN" sz="2000" b="0" strike="noStrike" spc="-1">
              <a:latin typeface="Arial"/>
            </a:endParaRPr>
          </a:p>
        </p:txBody>
      </p:sp>
      <p:sp>
        <p:nvSpPr>
          <p:cNvPr id="67" name="CustomShape 9"/>
          <p:cNvSpPr/>
          <p:nvPr/>
        </p:nvSpPr>
        <p:spPr>
          <a:xfrm>
            <a:off x="380880" y="5791320"/>
            <a:ext cx="3657240" cy="837720"/>
          </a:xfrm>
          <a:prstGeom prst="cube">
            <a:avLst>
              <a:gd name="adj" fmla="val 25000"/>
            </a:avLst>
          </a:prstGeom>
          <a:gradFill rotWithShape="0">
            <a:gsLst>
              <a:gs pos="0">
                <a:srgbClr val="BFD4FE"/>
              </a:gs>
              <a:gs pos="100000">
                <a:srgbClr val="E5EFFF"/>
              </a:gs>
            </a:gsLst>
            <a:lin ang="16200000"/>
          </a:gradFill>
          <a:ln>
            <a:solidFill>
              <a:srgbClr val="4A7EBB"/>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lnSpc>
                <a:spcPct val="100000"/>
              </a:lnSpc>
            </a:pPr>
            <a:r>
              <a:rPr lang="en-IN" sz="1800" b="0" strike="noStrike" spc="-1">
                <a:solidFill>
                  <a:srgbClr val="000000"/>
                </a:solidFill>
                <a:latin typeface="Calibri"/>
              </a:rPr>
              <a:t>Buyer Ratio.mtw</a:t>
            </a:r>
            <a:endParaRPr lang="en-IN" sz="1800" b="0" strike="noStrike" spc="-1">
              <a:latin typeface="Arial"/>
            </a:endParaRPr>
          </a:p>
        </p:txBody>
      </p:sp>
      <p:sp>
        <p:nvSpPr>
          <p:cNvPr id="15" name="Rounded Rectangle 14"/>
          <p:cNvSpPr/>
          <p:nvPr/>
        </p:nvSpPr>
        <p:spPr>
          <a:xfrm>
            <a:off x="381000" y="3657600"/>
            <a:ext cx="2819400" cy="685800"/>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alibri"/>
                <a:ea typeface="+mn-ea"/>
                <a:cs typeface="+mn-cs"/>
              </a:rPr>
              <a:t>H</a:t>
            </a: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0</a:t>
            </a:r>
            <a:endParaRPr kumimoji="0" lang="en-US" sz="2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6" name="Rounded Rectangle 15"/>
          <p:cNvSpPr/>
          <p:nvPr/>
        </p:nvSpPr>
        <p:spPr>
          <a:xfrm>
            <a:off x="381000" y="4648200"/>
            <a:ext cx="2819400" cy="685800"/>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alibri"/>
                <a:ea typeface="+mn-ea"/>
                <a:cs typeface="+mn-cs"/>
              </a:rPr>
              <a:t>H</a:t>
            </a: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a</a:t>
            </a:r>
            <a:endParaRPr kumimoji="0" lang="en-US" sz="2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7" name="Right Arrow 16"/>
          <p:cNvSpPr/>
          <p:nvPr/>
        </p:nvSpPr>
        <p:spPr>
          <a:xfrm>
            <a:off x="3200400" y="3581400"/>
            <a:ext cx="3200400" cy="685800"/>
          </a:xfrm>
          <a:prstGeom prst="rightArrow">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 All proportions are equal</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18" name="Right Arrow 17"/>
          <p:cNvSpPr/>
          <p:nvPr/>
        </p:nvSpPr>
        <p:spPr>
          <a:xfrm>
            <a:off x="3200400" y="4648200"/>
            <a:ext cx="3200400" cy="685800"/>
          </a:xfrm>
          <a:prstGeom prst="rightArrow">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rPr>
              <a:t> Not all Proportions are equal</a:t>
            </a: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457200" y="274680"/>
            <a:ext cx="8229240" cy="1142640"/>
          </a:xfrm>
          <a:prstGeom prst="rect">
            <a:avLst/>
          </a:prstGeom>
          <a:noFill/>
          <a:ln>
            <a:noFill/>
          </a:ln>
        </p:spPr>
        <p:txBody>
          <a:bodyPr anchor="ctr">
            <a:noAutofit/>
          </a:bodyPr>
          <a:lstStyle/>
          <a:p>
            <a:endParaRPr lang="en-US" sz="1800" b="0" strike="noStrike" spc="-1">
              <a:solidFill>
                <a:srgbClr val="000000"/>
              </a:solidFill>
              <a:latin typeface="Calibri"/>
            </a:endParaRPr>
          </a:p>
        </p:txBody>
      </p:sp>
      <p:sp>
        <p:nvSpPr>
          <p:cNvPr id="69" name="TextShape 2"/>
          <p:cNvSpPr txBox="1"/>
          <p:nvPr/>
        </p:nvSpPr>
        <p:spPr>
          <a:xfrm>
            <a:off x="428596" y="928670"/>
            <a:ext cx="8229240" cy="3000396"/>
          </a:xfrm>
          <a:prstGeom prst="rect">
            <a:avLst/>
          </a:prstGeom>
          <a:noFill/>
          <a:ln>
            <a:noFill/>
          </a:ln>
        </p:spPr>
        <p:txBody>
          <a:bodyPr>
            <a:normAutofit fontScale="93500"/>
          </a:bodyPr>
          <a:lstStyle/>
          <a:p>
            <a:pPr algn="just">
              <a:lnSpc>
                <a:spcPct val="100000"/>
              </a:lnSpc>
              <a:spcBef>
                <a:spcPts val="641"/>
              </a:spcBef>
            </a:pPr>
            <a:r>
              <a:rPr lang="en-US" sz="2000" b="0" strike="noStrike" spc="-1" dirty="0" smtClean="0">
                <a:solidFill>
                  <a:srgbClr val="000000"/>
                </a:solidFill>
                <a:latin typeface="Times New Roman" pitchFamily="18" charset="0"/>
                <a:cs typeface="Times New Roman" pitchFamily="18" charset="0"/>
              </a:rPr>
              <a:t>The </a:t>
            </a:r>
            <a:r>
              <a:rPr lang="en-US" sz="2000" b="0" strike="noStrike" spc="-1" dirty="0">
                <a:solidFill>
                  <a:srgbClr val="000000"/>
                </a:solidFill>
                <a:latin typeface="Times New Roman" pitchFamily="18" charset="0"/>
                <a:cs typeface="Times New Roman" pitchFamily="18" charset="0"/>
              </a:rPr>
              <a:t>normality test is done and the p-value of east</a:t>
            </a:r>
            <a:r>
              <a:rPr lang="en-US" sz="2000" b="0" strike="noStrike" spc="-1" dirty="0" smtClean="0">
                <a:solidFill>
                  <a:srgbClr val="000000"/>
                </a:solidFill>
                <a:latin typeface="Times New Roman" pitchFamily="18" charset="0"/>
                <a:cs typeface="Times New Roman" pitchFamily="18" charset="0"/>
              </a:rPr>
              <a:t>, west, north, south </a:t>
            </a:r>
            <a:r>
              <a:rPr lang="en-US" sz="2000" b="0" strike="noStrike" spc="-1" dirty="0">
                <a:solidFill>
                  <a:srgbClr val="000000"/>
                </a:solidFill>
                <a:latin typeface="Times New Roman" pitchFamily="18" charset="0"/>
                <a:cs typeface="Times New Roman" pitchFamily="18" charset="0"/>
              </a:rPr>
              <a:t>all are equal to 0.227 which is greater than 0.05. says accept null hypothesis and reject alternate hypothesis and the given data is normal.</a:t>
            </a:r>
          </a:p>
          <a:p>
            <a:pPr algn="just">
              <a:lnSpc>
                <a:spcPct val="100000"/>
              </a:lnSpc>
              <a:spcBef>
                <a:spcPts val="641"/>
              </a:spcBef>
            </a:pPr>
            <a:r>
              <a:rPr lang="en-US" sz="2000" b="0" strike="noStrike" spc="-1" dirty="0">
                <a:solidFill>
                  <a:srgbClr val="000000"/>
                </a:solidFill>
                <a:latin typeface="Times New Roman" pitchFamily="18" charset="0"/>
                <a:cs typeface="Times New Roman" pitchFamily="18" charset="0"/>
              </a:rPr>
              <a:t>Chi- square test is done and p-value= 0.674&gt;0.05 which means the accept the null hypothesis and reject the </a:t>
            </a:r>
            <a:r>
              <a:rPr lang="en-US" sz="2000" b="0" strike="noStrike" spc="-1" dirty="0" smtClean="0">
                <a:solidFill>
                  <a:srgbClr val="000000"/>
                </a:solidFill>
                <a:latin typeface="Times New Roman" pitchFamily="18" charset="0"/>
                <a:cs typeface="Times New Roman" pitchFamily="18" charset="0"/>
              </a:rPr>
              <a:t>alternate </a:t>
            </a:r>
            <a:r>
              <a:rPr lang="en-US" sz="2000" b="0" strike="noStrike" spc="-1" dirty="0">
                <a:solidFill>
                  <a:srgbClr val="000000"/>
                </a:solidFill>
                <a:latin typeface="Times New Roman" pitchFamily="18" charset="0"/>
                <a:cs typeface="Times New Roman" pitchFamily="18" charset="0"/>
              </a:rPr>
              <a:t>hypothesis.</a:t>
            </a:r>
          </a:p>
          <a:p>
            <a:pPr algn="just">
              <a:lnSpc>
                <a:spcPct val="100000"/>
              </a:lnSpc>
              <a:spcBef>
                <a:spcPts val="641"/>
              </a:spcBef>
            </a:pPr>
            <a:r>
              <a:rPr lang="en-US" sz="2000" b="0" strike="noStrike" spc="-1" dirty="0">
                <a:solidFill>
                  <a:srgbClr val="000000"/>
                </a:solidFill>
                <a:latin typeface="Times New Roman" pitchFamily="18" charset="0"/>
                <a:cs typeface="Times New Roman" pitchFamily="18" charset="0"/>
              </a:rPr>
              <a:t>In the above scenario the null hypothesis is all the averages are equal and alternate hypothesis is </a:t>
            </a:r>
            <a:r>
              <a:rPr lang="en-US" sz="2000" b="0" strike="noStrike" spc="-1" dirty="0" smtClean="0">
                <a:solidFill>
                  <a:srgbClr val="000000"/>
                </a:solidFill>
                <a:latin typeface="Times New Roman" pitchFamily="18" charset="0"/>
                <a:cs typeface="Times New Roman" pitchFamily="18" charset="0"/>
              </a:rPr>
              <a:t>at least </a:t>
            </a:r>
            <a:r>
              <a:rPr lang="en-US" sz="2000" b="0" strike="noStrike" spc="-1" dirty="0">
                <a:solidFill>
                  <a:srgbClr val="000000"/>
                </a:solidFill>
                <a:latin typeface="Times New Roman" pitchFamily="18" charset="0"/>
                <a:cs typeface="Times New Roman" pitchFamily="18" charset="0"/>
              </a:rPr>
              <a:t>one average is different from the others.</a:t>
            </a:r>
          </a:p>
          <a:p>
            <a:pPr algn="just">
              <a:lnSpc>
                <a:spcPct val="100000"/>
              </a:lnSpc>
              <a:spcBef>
                <a:spcPts val="641"/>
              </a:spcBef>
            </a:pPr>
            <a:r>
              <a:rPr lang="en-US" sz="2000" b="0" strike="noStrike" spc="-1" dirty="0">
                <a:solidFill>
                  <a:srgbClr val="000000"/>
                </a:solidFill>
                <a:latin typeface="Times New Roman" pitchFamily="18" charset="0"/>
                <a:cs typeface="Times New Roman" pitchFamily="18" charset="0"/>
              </a:rPr>
              <a:t>From the above hypothesis we can say that proportion of male and female buying ratio is similar across all the places. </a:t>
            </a:r>
          </a:p>
          <a:p>
            <a:pPr algn="just">
              <a:lnSpc>
                <a:spcPct val="100000"/>
              </a:lnSpc>
              <a:spcBef>
                <a:spcPts val="641"/>
              </a:spcBef>
            </a:pPr>
            <a:endParaRPr lang="en-US" sz="3200" b="0" strike="noStrike" spc="-1" dirty="0">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457200" y="274680"/>
            <a:ext cx="8229240" cy="715680"/>
          </a:xfrm>
          <a:prstGeom prst="rect">
            <a:avLst/>
          </a:prstGeom>
          <a:noFill/>
          <a:ln>
            <a:noFill/>
          </a:ln>
        </p:spPr>
        <p:txBody>
          <a:bodyPr anchor="ctr">
            <a:normAutofit/>
          </a:bodyPr>
          <a:lstStyle/>
          <a:p>
            <a:pPr>
              <a:lnSpc>
                <a:spcPct val="100000"/>
              </a:lnSpc>
            </a:pPr>
            <a:r>
              <a:rPr lang="en-US" sz="3600" b="1" strike="noStrike" spc="-1">
                <a:solidFill>
                  <a:srgbClr val="000000"/>
                </a:solidFill>
                <a:latin typeface="Calibri"/>
              </a:rPr>
              <a:t>Hypothesis Testing Exercise</a:t>
            </a:r>
            <a:endParaRPr lang="en-US" sz="3600" b="0" strike="noStrike" spc="-1">
              <a:solidFill>
                <a:srgbClr val="000000"/>
              </a:solidFill>
              <a:latin typeface="Calibri"/>
            </a:endParaRPr>
          </a:p>
        </p:txBody>
      </p:sp>
      <p:sp>
        <p:nvSpPr>
          <p:cNvPr id="71" name="TextShape 2"/>
          <p:cNvSpPr txBox="1"/>
          <p:nvPr/>
        </p:nvSpPr>
        <p:spPr>
          <a:xfrm>
            <a:off x="228600" y="990720"/>
            <a:ext cx="8762760" cy="5562360"/>
          </a:xfrm>
          <a:prstGeom prst="rect">
            <a:avLst/>
          </a:prstGeom>
          <a:noFill/>
          <a:ln>
            <a:noFill/>
          </a:ln>
        </p:spPr>
        <p:txBody>
          <a:bodyPr>
            <a:normAutofit fontScale="73000" lnSpcReduction="20000"/>
          </a:bodyPr>
          <a:lstStyle/>
          <a:p>
            <a:pPr marL="343080" indent="-342720">
              <a:lnSpc>
                <a:spcPct val="100000"/>
              </a:lnSpc>
              <a:spcBef>
                <a:spcPts val="641"/>
              </a:spcBef>
            </a:pPr>
            <a:r>
              <a:rPr lang="en-US" sz="3200" b="0" strike="noStrike" spc="-1" dirty="0">
                <a:solidFill>
                  <a:srgbClr val="000000"/>
                </a:solidFill>
                <a:latin typeface="Calibri"/>
              </a:rPr>
              <a:t>     </a:t>
            </a:r>
            <a:r>
              <a:rPr lang="en-US" sz="3200" b="0" strike="noStrike" spc="-1" dirty="0" err="1">
                <a:solidFill>
                  <a:srgbClr val="000000"/>
                </a:solidFill>
                <a:latin typeface="Calibri"/>
              </a:rPr>
              <a:t>TeleCall</a:t>
            </a:r>
            <a:r>
              <a:rPr lang="en-US" sz="3200" b="0" strike="noStrike" spc="-1" dirty="0">
                <a:solidFill>
                  <a:srgbClr val="000000"/>
                </a:solidFill>
                <a:latin typeface="Calibri"/>
              </a:rPr>
              <a:t> uses 4 centers around the globe to process customer order forms. They audit a certain %  of the customer order forms. Any error in order form renders it defective and has to be reworked before processing.  The manager wants to check whether the defective %  varies by centre. Please analyze the data at </a:t>
            </a:r>
            <a:r>
              <a:rPr lang="en-US" sz="3200" b="0" i="1" strike="noStrike" spc="-1" dirty="0">
                <a:solidFill>
                  <a:srgbClr val="000000"/>
                </a:solidFill>
                <a:latin typeface="Calibri"/>
              </a:rPr>
              <a:t>5% </a:t>
            </a:r>
            <a:r>
              <a:rPr lang="en-US" sz="3200" b="0" strike="noStrike" spc="-1" dirty="0">
                <a:solidFill>
                  <a:srgbClr val="000000"/>
                </a:solidFill>
                <a:latin typeface="Calibri"/>
              </a:rPr>
              <a:t>significance level and help the manager draw appropriate inferences</a:t>
            </a:r>
          </a:p>
          <a:p>
            <a:pPr marL="343080" indent="-342720" algn="just">
              <a:lnSpc>
                <a:spcPct val="100000"/>
              </a:lnSpc>
              <a:spcBef>
                <a:spcPts val="641"/>
              </a:spcBef>
            </a:pPr>
            <a:r>
              <a:rPr lang="en-US" sz="2200" b="1" strike="noStrike" spc="-1" dirty="0" smtClean="0">
                <a:solidFill>
                  <a:srgbClr val="000000"/>
                </a:solidFill>
                <a:latin typeface="Times New Roman" pitchFamily="18" charset="0"/>
                <a:cs typeface="Times New Roman" pitchFamily="18" charset="0"/>
              </a:rPr>
              <a:t>	since </a:t>
            </a:r>
            <a:r>
              <a:rPr lang="en-US" sz="2200" b="1" strike="noStrike" spc="-1" dirty="0">
                <a:solidFill>
                  <a:srgbClr val="000000"/>
                </a:solidFill>
                <a:latin typeface="Times New Roman" pitchFamily="18" charset="0"/>
                <a:cs typeface="Times New Roman" pitchFamily="18" charset="0"/>
              </a:rPr>
              <a:t>the null hypothesis is &gt; 0.05 it is accepted. And from the above hypothesis we can say that the errors involved during the manufacturing in all countries are same.</a:t>
            </a:r>
          </a:p>
          <a:p>
            <a:pPr marL="343080" indent="-342720">
              <a:lnSpc>
                <a:spcPct val="100000"/>
              </a:lnSpc>
              <a:spcBef>
                <a:spcPts val="641"/>
              </a:spcBef>
            </a:pPr>
            <a:r>
              <a:rPr lang="en-US" sz="3200" b="0" strike="noStrike" spc="-1" dirty="0">
                <a:solidFill>
                  <a:srgbClr val="000000"/>
                </a:solidFill>
                <a:latin typeface="Calibri"/>
              </a:rPr>
              <a:t>Minitab File: </a:t>
            </a:r>
            <a:r>
              <a:rPr lang="en-US" sz="3200" b="1" strike="noStrike" spc="-1" dirty="0">
                <a:solidFill>
                  <a:srgbClr val="000000"/>
                </a:solidFill>
                <a:latin typeface="Calibri"/>
              </a:rPr>
              <a:t>CustomerOrderForm.mtw</a:t>
            </a:r>
            <a:endParaRPr lang="en-US" sz="3200" b="0" strike="noStrike" spc="-1" dirty="0">
              <a:solidFill>
                <a:srgbClr val="000000"/>
              </a:solidFill>
              <a:latin typeface="Calibri"/>
            </a:endParaRPr>
          </a:p>
          <a:p>
            <a:pPr marL="343080" indent="-342720">
              <a:lnSpc>
                <a:spcPct val="100000"/>
              </a:lnSpc>
              <a:spcBef>
                <a:spcPts val="641"/>
              </a:spcBef>
            </a:pPr>
            <a:r>
              <a:rPr lang="en-US" sz="3200" b="0" strike="noStrike" spc="-1" dirty="0">
                <a:solidFill>
                  <a:srgbClr val="000000"/>
                </a:solidFill>
                <a:latin typeface="Calibri"/>
              </a:rPr>
              <a:t> </a:t>
            </a:r>
          </a:p>
          <a:p>
            <a:pPr marL="343080" indent="-342720">
              <a:lnSpc>
                <a:spcPct val="100000"/>
              </a:lnSpc>
              <a:spcBef>
                <a:spcPts val="641"/>
              </a:spcBef>
            </a:pPr>
            <a:r>
              <a:rPr lang="en-US" sz="3200" b="0" strike="noStrike" spc="-1" dirty="0">
                <a:solidFill>
                  <a:srgbClr val="000000"/>
                </a:solidFill>
                <a:latin typeface="Calibri"/>
              </a:rPr>
              <a:t>     </a:t>
            </a:r>
            <a:r>
              <a:rPr lang="en-US" sz="3200" b="0" strike="noStrike" spc="-1" dirty="0" err="1">
                <a:solidFill>
                  <a:srgbClr val="000000"/>
                </a:solidFill>
                <a:latin typeface="Calibri"/>
              </a:rPr>
              <a:t>Fantaloons</a:t>
            </a:r>
            <a:r>
              <a:rPr lang="en-US" sz="3200" b="0" strike="noStrike" spc="-1" dirty="0">
                <a:solidFill>
                  <a:srgbClr val="000000"/>
                </a:solidFill>
                <a:latin typeface="Calibri"/>
              </a:rPr>
              <a:t> Sales managers commented that </a:t>
            </a:r>
            <a:r>
              <a:rPr lang="en-US" sz="3200" b="0" i="1" strike="noStrike" spc="-1" dirty="0">
                <a:solidFill>
                  <a:srgbClr val="000000"/>
                </a:solidFill>
                <a:latin typeface="Calibri"/>
              </a:rPr>
              <a:t>% </a:t>
            </a:r>
            <a:r>
              <a:rPr lang="en-US" sz="3200" b="0" strike="noStrike" spc="-1" dirty="0">
                <a:solidFill>
                  <a:srgbClr val="000000"/>
                </a:solidFill>
                <a:latin typeface="Calibri"/>
              </a:rPr>
              <a:t>of males versus females walking in to the store differ based on day of the week. Analyze the data and determine whether there is evidence at </a:t>
            </a:r>
            <a:r>
              <a:rPr lang="en-US" sz="3200" b="0" i="1" strike="noStrike" spc="-1" dirty="0">
                <a:solidFill>
                  <a:srgbClr val="000000"/>
                </a:solidFill>
                <a:latin typeface="Calibri"/>
              </a:rPr>
              <a:t>5 % </a:t>
            </a:r>
            <a:r>
              <a:rPr lang="en-US" sz="3200" b="0" strike="noStrike" spc="-1" dirty="0">
                <a:solidFill>
                  <a:srgbClr val="000000"/>
                </a:solidFill>
                <a:latin typeface="Calibri"/>
              </a:rPr>
              <a:t>significance level to support this hypothesis.</a:t>
            </a:r>
          </a:p>
          <a:p>
            <a:pPr marL="343080" indent="-342720">
              <a:lnSpc>
                <a:spcPct val="100000"/>
              </a:lnSpc>
              <a:spcBef>
                <a:spcPts val="641"/>
              </a:spcBef>
            </a:pPr>
            <a:r>
              <a:rPr lang="en-US" sz="3200" b="0" strike="noStrike" spc="-1" dirty="0">
                <a:solidFill>
                  <a:srgbClr val="000000"/>
                </a:solidFill>
                <a:latin typeface="Calibri"/>
              </a:rPr>
              <a:t> </a:t>
            </a:r>
          </a:p>
          <a:p>
            <a:pPr marL="343080" indent="-342720">
              <a:lnSpc>
                <a:spcPct val="100000"/>
              </a:lnSpc>
              <a:spcBef>
                <a:spcPts val="641"/>
              </a:spcBef>
            </a:pPr>
            <a:r>
              <a:rPr lang="en-US" sz="3200" b="0" strike="noStrike" spc="-1" dirty="0">
                <a:solidFill>
                  <a:srgbClr val="000000"/>
                </a:solidFill>
                <a:latin typeface="Calibri"/>
              </a:rPr>
              <a:t>Minitab File: </a:t>
            </a:r>
            <a:r>
              <a:rPr lang="en-US" sz="3200" b="1" strike="noStrike" spc="-1" dirty="0">
                <a:solidFill>
                  <a:srgbClr val="000000"/>
                </a:solidFill>
                <a:latin typeface="Calibri"/>
              </a:rPr>
              <a:t>Fantaloons.mtw</a:t>
            </a:r>
            <a:endParaRPr lang="en-US" sz="3200" b="0" strike="noStrike" spc="-1" dirty="0">
              <a:solidFill>
                <a:srgbClr val="000000"/>
              </a:solidFill>
              <a:latin typeface="Calibri"/>
            </a:endParaRPr>
          </a:p>
          <a:p>
            <a:pPr marL="343080" indent="-342720">
              <a:lnSpc>
                <a:spcPct val="100000"/>
              </a:lnSpc>
              <a:spcBef>
                <a:spcPts val="641"/>
              </a:spcBef>
            </a:pPr>
            <a:endParaRPr lang="en-US" sz="3200" b="0" strike="noStrike" spc="-1" dirty="0">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0" strike="noStrike" spc="-1" dirty="0">
                <a:solidFill>
                  <a:srgbClr val="000000"/>
                </a:solidFill>
                <a:latin typeface="Calibri"/>
              </a:rPr>
              <a:t>Customer ratio</a:t>
            </a:r>
          </a:p>
        </p:txBody>
      </p:sp>
      <p:graphicFrame>
        <p:nvGraphicFramePr>
          <p:cNvPr id="73" name="Table 2"/>
          <p:cNvGraphicFramePr/>
          <p:nvPr/>
        </p:nvGraphicFramePr>
        <p:xfrm>
          <a:off x="457200" y="1469520"/>
          <a:ext cx="8229600" cy="1097280"/>
        </p:xfrm>
        <a:graphic>
          <a:graphicData uri="http://schemas.openxmlformats.org/drawingml/2006/table">
            <a:tbl>
              <a:tblPr/>
              <a:tblGrid>
                <a:gridCol w="2057400"/>
                <a:gridCol w="2057400"/>
                <a:gridCol w="2057400"/>
                <a:gridCol w="2057400"/>
              </a:tblGrid>
              <a:tr h="0">
                <a:tc>
                  <a:txBody>
                    <a:bodyPr/>
                    <a:lstStyle/>
                    <a:p>
                      <a:endParaRPr lang="en-US"/>
                    </a:p>
                  </a:txBody>
                  <a:tcPr marL="66600" marR="66600">
                    <a:lnB w="9360">
                      <a:solidFill>
                        <a:srgbClr val="000000"/>
                      </a:solidFill>
                    </a:lnB>
                    <a:solidFill>
                      <a:srgbClr val="FFFFFF"/>
                    </a:solidFill>
                  </a:tcPr>
                </a:tc>
                <a:tc>
                  <a:txBody>
                    <a:bodyPr/>
                    <a:lstStyle/>
                    <a:p>
                      <a:pPr>
                        <a:lnSpc>
                          <a:spcPct val="100000"/>
                        </a:lnSpc>
                      </a:pPr>
                      <a:r>
                        <a:rPr lang="en-IN" sz="1800" b="0" strike="noStrike" spc="-1">
                          <a:solidFill>
                            <a:srgbClr val="000000"/>
                          </a:solidFill>
                          <a:latin typeface="Segoe UI"/>
                        </a:rPr>
                        <a:t>Chi-Square</a:t>
                      </a:r>
                      <a:endParaRPr lang="en-IN" sz="1800" b="0" strike="noStrike" spc="-1">
                        <a:latin typeface="Arial"/>
                      </a:endParaRPr>
                    </a:p>
                  </a:txBody>
                  <a:tcPr marL="66600" marR="66600">
                    <a:lnB w="9360">
                      <a:solidFill>
                        <a:srgbClr val="000000"/>
                      </a:solidFill>
                    </a:lnB>
                    <a:solidFill>
                      <a:srgbClr val="FFFFFF"/>
                    </a:solidFill>
                  </a:tcPr>
                </a:tc>
                <a:tc>
                  <a:txBody>
                    <a:bodyPr/>
                    <a:lstStyle/>
                    <a:p>
                      <a:pPr>
                        <a:lnSpc>
                          <a:spcPct val="100000"/>
                        </a:lnSpc>
                      </a:pPr>
                      <a:r>
                        <a:rPr lang="en-IN" sz="1800" b="0" strike="noStrike" spc="-1">
                          <a:solidFill>
                            <a:srgbClr val="000000"/>
                          </a:solidFill>
                          <a:latin typeface="Segoe UI"/>
                        </a:rPr>
                        <a:t>DF</a:t>
                      </a:r>
                      <a:endParaRPr lang="en-IN" sz="1800" b="0" strike="noStrike" spc="-1">
                        <a:latin typeface="Arial"/>
                      </a:endParaRPr>
                    </a:p>
                  </a:txBody>
                  <a:tcPr marL="66600" marR="66600">
                    <a:lnB w="9360">
                      <a:solidFill>
                        <a:srgbClr val="000000"/>
                      </a:solidFill>
                    </a:lnB>
                    <a:solidFill>
                      <a:srgbClr val="FFFFFF"/>
                    </a:solidFill>
                  </a:tcPr>
                </a:tc>
                <a:tc>
                  <a:txBody>
                    <a:bodyPr/>
                    <a:lstStyle/>
                    <a:p>
                      <a:pPr>
                        <a:lnSpc>
                          <a:spcPct val="100000"/>
                        </a:lnSpc>
                      </a:pPr>
                      <a:r>
                        <a:rPr lang="en-IN" sz="1800" b="0" strike="noStrike" spc="-1">
                          <a:solidFill>
                            <a:srgbClr val="000000"/>
                          </a:solidFill>
                          <a:latin typeface="Segoe UI"/>
                        </a:rPr>
                        <a:t>P-Value</a:t>
                      </a:r>
                      <a:endParaRPr lang="en-IN" sz="1800" b="0" strike="noStrike" spc="-1">
                        <a:latin typeface="Arial"/>
                      </a:endParaRPr>
                    </a:p>
                  </a:txBody>
                  <a:tcPr marL="66600" marR="66600">
                    <a:lnB w="9360">
                      <a:solidFill>
                        <a:srgbClr val="000000"/>
                      </a:solidFill>
                    </a:lnB>
                    <a:solidFill>
                      <a:srgbClr val="FFFFFF"/>
                    </a:solidFill>
                  </a:tcPr>
                </a:tc>
              </a:tr>
              <a:tr h="0">
                <a:tc>
                  <a:txBody>
                    <a:bodyPr/>
                    <a:lstStyle/>
                    <a:p>
                      <a:pPr algn="r">
                        <a:lnSpc>
                          <a:spcPct val="100000"/>
                        </a:lnSpc>
                      </a:pPr>
                      <a:r>
                        <a:rPr lang="en-IN" sz="1800" b="0" strike="noStrike" spc="-1">
                          <a:solidFill>
                            <a:srgbClr val="000000"/>
                          </a:solidFill>
                          <a:latin typeface="Segoe UI"/>
                        </a:rPr>
                        <a:t>Pearson</a:t>
                      </a:r>
                      <a:endParaRPr lang="en-IN" sz="1800" b="0" strike="noStrike" spc="-1">
                        <a:latin typeface="Arial"/>
                      </a:endParaRPr>
                    </a:p>
                  </a:txBody>
                  <a:tcPr marL="66600" marR="66600">
                    <a:lnT w="9360">
                      <a:solidFill>
                        <a:srgbClr val="000000"/>
                      </a:solidFill>
                    </a:lnT>
                    <a:solidFill>
                      <a:srgbClr val="FFFFFF"/>
                    </a:solidFill>
                  </a:tcPr>
                </a:tc>
                <a:tc>
                  <a:txBody>
                    <a:bodyPr/>
                    <a:lstStyle/>
                    <a:p>
                      <a:pPr>
                        <a:lnSpc>
                          <a:spcPct val="100000"/>
                        </a:lnSpc>
                      </a:pPr>
                      <a:r>
                        <a:rPr lang="en-IN" sz="1800" b="0" strike="noStrike" spc="-1">
                          <a:solidFill>
                            <a:srgbClr val="000000"/>
                          </a:solidFill>
                          <a:latin typeface="Segoe UI"/>
                        </a:rPr>
                        <a:t>3.859</a:t>
                      </a:r>
                      <a:endParaRPr lang="en-IN" sz="1800" b="0" strike="noStrike" spc="-1">
                        <a:latin typeface="Arial"/>
                      </a:endParaRPr>
                    </a:p>
                  </a:txBody>
                  <a:tcPr marL="66600" marR="66600">
                    <a:lnT w="9360">
                      <a:solidFill>
                        <a:srgbClr val="000000"/>
                      </a:solidFill>
                    </a:lnT>
                    <a:solidFill>
                      <a:srgbClr val="FFFFFF"/>
                    </a:solidFill>
                  </a:tcPr>
                </a:tc>
                <a:tc>
                  <a:txBody>
                    <a:bodyPr/>
                    <a:lstStyle/>
                    <a:p>
                      <a:pPr>
                        <a:lnSpc>
                          <a:spcPct val="100000"/>
                        </a:lnSpc>
                      </a:pPr>
                      <a:r>
                        <a:rPr lang="en-IN" sz="1800" b="0" strike="noStrike" spc="-1">
                          <a:solidFill>
                            <a:srgbClr val="000000"/>
                          </a:solidFill>
                          <a:latin typeface="Segoe UI"/>
                        </a:rPr>
                        <a:t>3</a:t>
                      </a:r>
                      <a:endParaRPr lang="en-IN" sz="1800" b="0" strike="noStrike" spc="-1">
                        <a:latin typeface="Arial"/>
                      </a:endParaRPr>
                    </a:p>
                  </a:txBody>
                  <a:tcPr marL="66600" marR="66600">
                    <a:lnT w="9360">
                      <a:solidFill>
                        <a:srgbClr val="000000"/>
                      </a:solidFill>
                    </a:lnT>
                    <a:solidFill>
                      <a:srgbClr val="FFFFFF"/>
                    </a:solidFill>
                  </a:tcPr>
                </a:tc>
                <a:tc>
                  <a:txBody>
                    <a:bodyPr/>
                    <a:lstStyle/>
                    <a:p>
                      <a:pPr>
                        <a:lnSpc>
                          <a:spcPct val="100000"/>
                        </a:lnSpc>
                      </a:pPr>
                      <a:r>
                        <a:rPr lang="en-IN" sz="1800" b="0" strike="noStrike" spc="-1">
                          <a:solidFill>
                            <a:srgbClr val="000000"/>
                          </a:solidFill>
                          <a:latin typeface="Segoe UI"/>
                        </a:rPr>
                        <a:t>0.277</a:t>
                      </a:r>
                      <a:endParaRPr lang="en-IN" sz="1800" b="0" strike="noStrike" spc="-1">
                        <a:latin typeface="Arial"/>
                      </a:endParaRPr>
                    </a:p>
                  </a:txBody>
                  <a:tcPr marL="66600" marR="66600">
                    <a:lnT w="9360">
                      <a:solidFill>
                        <a:srgbClr val="000000"/>
                      </a:solidFill>
                    </a:lnT>
                    <a:solidFill>
                      <a:srgbClr val="FFFFFF"/>
                    </a:solidFill>
                  </a:tcPr>
                </a:tc>
              </a:tr>
              <a:tr h="0">
                <a:tc>
                  <a:txBody>
                    <a:bodyPr/>
                    <a:lstStyle/>
                    <a:p>
                      <a:pPr algn="r">
                        <a:lnSpc>
                          <a:spcPct val="100000"/>
                        </a:lnSpc>
                      </a:pPr>
                      <a:r>
                        <a:rPr lang="en-IN" sz="1800" b="0" strike="noStrike" spc="-1">
                          <a:solidFill>
                            <a:srgbClr val="000000"/>
                          </a:solidFill>
                          <a:latin typeface="Segoe UI"/>
                        </a:rPr>
                        <a:t>Likelihood Ratio</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4.084</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3</a:t>
                      </a:r>
                      <a:endParaRPr lang="en-IN" sz="1800" b="0" strike="noStrike" spc="-1">
                        <a:latin typeface="Arial"/>
                      </a:endParaRPr>
                    </a:p>
                  </a:txBody>
                  <a:tcPr marL="66600" marR="66600">
                    <a:solidFill>
                      <a:srgbClr val="FFFFFF"/>
                    </a:solidFill>
                  </a:tcPr>
                </a:tc>
                <a:tc>
                  <a:txBody>
                    <a:bodyPr/>
                    <a:lstStyle/>
                    <a:p>
                      <a:pPr>
                        <a:lnSpc>
                          <a:spcPct val="100000"/>
                        </a:lnSpc>
                      </a:pPr>
                      <a:r>
                        <a:rPr lang="en-IN" sz="1800" b="0" strike="noStrike" spc="-1">
                          <a:solidFill>
                            <a:srgbClr val="000000"/>
                          </a:solidFill>
                          <a:latin typeface="Segoe UI"/>
                        </a:rPr>
                        <a:t>0.253</a:t>
                      </a:r>
                      <a:endParaRPr lang="en-IN" sz="1800" b="0" strike="noStrike" spc="-1">
                        <a:latin typeface="Arial"/>
                      </a:endParaRPr>
                    </a:p>
                  </a:txBody>
                  <a:tcPr marL="66600" marR="66600">
                    <a:solidFill>
                      <a:srgbClr val="FFFFFF"/>
                    </a:solidFill>
                  </a:tcPr>
                </a:tc>
              </a:tr>
            </a:tbl>
          </a:graphicData>
        </a:graphic>
      </p:graphicFrame>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734</Words>
  <Application>Neat_Office/6.2.8.2$Windows_x86 LibreOffice_project/</Application>
  <PresentationFormat>On-screen Show (4:3)</PresentationFormat>
  <Paragraphs>169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Exercise</dc:title>
  <dc:subject/>
  <dc:creator>bharani kumar</dc:creator>
  <dc:description/>
  <cp:lastModifiedBy>Jithu K Selwyn</cp:lastModifiedBy>
  <cp:revision>16</cp:revision>
  <dcterms:created xsi:type="dcterms:W3CDTF">2015-11-14T12:07:48Z</dcterms:created>
  <dcterms:modified xsi:type="dcterms:W3CDTF">2020-12-09T12:03:33Z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