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b="1" dirty="0">
                <a:sym typeface="+mn-ea"/>
              </a:rPr>
              <a:t>Clustering and PCA Assignment</a:t>
            </a:r>
            <a:endParaRPr lang="en-US"/>
          </a:p>
        </p:txBody>
      </p:sp>
      <p:sp>
        <p:nvSpPr>
          <p:cNvPr id="3" name="Subtitle 2"/>
          <p:cNvSpPr>
            <a:spLocks noGrp="1"/>
          </p:cNvSpPr>
          <p:nvPr>
            <p:ph type="subTitle" idx="1"/>
          </p:nvPr>
        </p:nvSpPr>
        <p:spPr/>
        <p:txBody>
          <a:bodyPr/>
          <a:p>
            <a:pPr algn="r"/>
            <a:r>
              <a:rPr lang="en-IN" u="sng" dirty="0">
                <a:sym typeface="+mn-ea"/>
              </a:rPr>
              <a:t>Submitted By:</a:t>
            </a:r>
            <a:endParaRPr lang="en-IN" u="sng" dirty="0"/>
          </a:p>
          <a:p>
            <a:pPr algn="r"/>
            <a:r>
              <a:rPr lang="en-GB" altLang="en-US"/>
              <a:t>Jetendra Mulinti</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Hierarchical Clustering</a:t>
            </a:r>
            <a:endParaRPr lang="en-GB" altLang="en-US"/>
          </a:p>
        </p:txBody>
      </p:sp>
      <p:pic>
        <p:nvPicPr>
          <p:cNvPr id="4" name="Content Placeholder 3" descr="pca5"/>
          <p:cNvPicPr>
            <a:picLocks noChangeAspect="1"/>
          </p:cNvPicPr>
          <p:nvPr>
            <p:ph idx="1"/>
          </p:nvPr>
        </p:nvPicPr>
        <p:blipFill>
          <a:blip r:embed="rId1"/>
          <a:stretch>
            <a:fillRect/>
          </a:stretch>
        </p:blipFill>
        <p:spPr>
          <a:xfrm>
            <a:off x="1049020" y="1017905"/>
            <a:ext cx="9815195" cy="4739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dirty="0">
                <a:sym typeface="+mn-ea"/>
              </a:rPr>
            </a:br>
            <a:r>
              <a:rPr lang="en-IN" dirty="0">
                <a:sym typeface="+mn-ea"/>
              </a:rPr>
              <a:t>Conclusion</a:t>
            </a:r>
            <a:br>
              <a:rPr lang="en-IN" dirty="0"/>
            </a:br>
            <a:endParaRPr lang="en-US"/>
          </a:p>
        </p:txBody>
      </p:sp>
      <p:sp>
        <p:nvSpPr>
          <p:cNvPr id="3" name="Content Placeholder 2"/>
          <p:cNvSpPr>
            <a:spLocks noGrp="1"/>
          </p:cNvSpPr>
          <p:nvPr>
            <p:ph idx="1"/>
          </p:nvPr>
        </p:nvSpPr>
        <p:spPr/>
        <p:txBody>
          <a:bodyPr/>
          <a:p>
            <a:pPr marL="0" indent="0">
              <a:buFont typeface="Arial" panose="020B0604020202020204" pitchFamily="34" charset="0"/>
              <a:buNone/>
            </a:pPr>
            <a:r>
              <a:rPr lang="en-GB" altLang="en-IN" sz="2400" dirty="0">
                <a:sym typeface="+mn-ea"/>
              </a:rPr>
              <a:t>S</a:t>
            </a:r>
            <a:r>
              <a:rPr lang="en-IN" sz="2400" dirty="0">
                <a:sym typeface="+mn-ea"/>
              </a:rPr>
              <a:t>teps </a:t>
            </a:r>
            <a:r>
              <a:rPr lang="en-GB" altLang="en-IN" sz="2400" dirty="0">
                <a:sym typeface="+mn-ea"/>
              </a:rPr>
              <a:t>followed</a:t>
            </a:r>
            <a:r>
              <a:rPr lang="en-IN" sz="2400" dirty="0">
                <a:sym typeface="+mn-ea"/>
              </a:rPr>
              <a:t>:</a:t>
            </a:r>
            <a:endParaRPr lang="en-IN" sz="2400" dirty="0"/>
          </a:p>
          <a:p>
            <a:pPr lvl="1">
              <a:buFont typeface="Arial" panose="020B0604020202020204" pitchFamily="34" charset="0"/>
              <a:buChar char="•"/>
            </a:pPr>
            <a:r>
              <a:rPr lang="en-IN" sz="2400" dirty="0">
                <a:sym typeface="+mn-ea"/>
              </a:rPr>
              <a:t>With all the socio economic data provided we carried out data cleaning, data preparation to confirm the data is ready for further analysis</a:t>
            </a:r>
            <a:endParaRPr lang="en-IN" sz="2400" dirty="0"/>
          </a:p>
          <a:p>
            <a:pPr lvl="1">
              <a:buFont typeface="Arial" panose="020B0604020202020204" pitchFamily="34" charset="0"/>
              <a:buChar char="•"/>
            </a:pPr>
            <a:r>
              <a:rPr lang="en-IN" sz="2400" dirty="0">
                <a:sym typeface="+mn-ea"/>
              </a:rPr>
              <a:t>In PCA we found out </a:t>
            </a:r>
            <a:r>
              <a:rPr lang="en-GB" altLang="en-IN" sz="2400" dirty="0">
                <a:sym typeface="+mn-ea"/>
              </a:rPr>
              <a:t>5</a:t>
            </a:r>
            <a:r>
              <a:rPr lang="en-IN" sz="2400" dirty="0">
                <a:sym typeface="+mn-ea"/>
              </a:rPr>
              <a:t> components</a:t>
            </a:r>
            <a:r>
              <a:rPr lang="en-GB" altLang="en-IN" sz="2400" dirty="0">
                <a:sym typeface="+mn-ea"/>
              </a:rPr>
              <a:t>.</a:t>
            </a:r>
            <a:endParaRPr lang="en-GB" altLang="en-IN" sz="2400" dirty="0">
              <a:sym typeface="+mn-ea"/>
            </a:endParaRPr>
          </a:p>
          <a:p>
            <a:pPr lvl="1">
              <a:buFont typeface="Arial" panose="020B0604020202020204" pitchFamily="34" charset="0"/>
              <a:buChar char="•"/>
            </a:pPr>
            <a:r>
              <a:rPr lang="en-IN" sz="2400" dirty="0">
                <a:sym typeface="+mn-ea"/>
              </a:rPr>
              <a:t>Hopkins Statistic with 0.7</a:t>
            </a:r>
            <a:r>
              <a:rPr lang="en-GB" altLang="en-IN" sz="2400" dirty="0">
                <a:sym typeface="+mn-ea"/>
              </a:rPr>
              <a:t>2</a:t>
            </a:r>
            <a:r>
              <a:rPr lang="en-IN" sz="2400" dirty="0">
                <a:sym typeface="+mn-ea"/>
              </a:rPr>
              <a:t> shows that formation of clusters is highly likely</a:t>
            </a:r>
            <a:endParaRPr lang="en-IN" sz="2400" dirty="0"/>
          </a:p>
          <a:p>
            <a:pPr lvl="1">
              <a:buFont typeface="Arial" panose="020B0604020202020204" pitchFamily="34" charset="0"/>
              <a:buChar char="•"/>
            </a:pPr>
            <a:r>
              <a:rPr lang="en-IN" sz="2400" dirty="0">
                <a:sym typeface="+mn-ea"/>
              </a:rPr>
              <a:t>Finally mean of different factors were plotted for all the clusters</a:t>
            </a:r>
            <a:endParaRPr lang="en-IN" sz="2400" dirty="0"/>
          </a:p>
          <a:p>
            <a:pPr lvl="1">
              <a:buFont typeface="Arial" panose="020B0604020202020204" pitchFamily="34" charset="0"/>
              <a:buChar char="•"/>
            </a:pPr>
            <a:r>
              <a:rPr lang="en-IN" sz="2400" dirty="0">
                <a:sym typeface="+mn-ea"/>
              </a:rPr>
              <a:t>Clusters with low income, low GDPP, high child mortality will be considered for maximum fund investment.</a:t>
            </a:r>
            <a:endParaRPr lang="en-IN" sz="2400" dirty="0"/>
          </a:p>
          <a:p>
            <a:pPr marL="201295" lvl="1" indent="0">
              <a:buNone/>
            </a:pPr>
            <a:r>
              <a:rPr lang="en-IN" sz="2400" dirty="0">
                <a:sym typeface="+mn-ea"/>
              </a:rPr>
              <a:t>Countries belonging to such categories can be seen in the end result of the code.</a:t>
            </a:r>
            <a:endParaRPr lang="en-IN" sz="24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Problem Statement</a:t>
            </a:r>
            <a:endParaRPr lang="en-US"/>
          </a:p>
        </p:txBody>
      </p:sp>
      <p:sp>
        <p:nvSpPr>
          <p:cNvPr id="3" name="Content Placeholder 2"/>
          <p:cNvSpPr>
            <a:spLocks noGrp="1"/>
          </p:cNvSpPr>
          <p:nvPr>
            <p:ph idx="1"/>
          </p:nvPr>
        </p:nvSpPr>
        <p:spPr/>
        <p:txBody>
          <a:bodyPr>
            <a:normAutofit fontScale="90000" lnSpcReduction="10000"/>
          </a:bodyPr>
          <a:p>
            <a:pPr algn="just"/>
            <a:r>
              <a:rPr lang="en-US" sz="2400" dirty="0">
                <a:sym typeface="+mn-ea"/>
              </a:rPr>
              <a:t>HELP International is an international humanitarian NGO that is committed to fighting poverty and providing the people of backward countries with basic amenities and relief during the time of disasters and natural calamities.</a:t>
            </a:r>
            <a:endParaRPr lang="en-US" sz="2400" dirty="0"/>
          </a:p>
          <a:p>
            <a:pPr algn="just"/>
            <a:r>
              <a:rPr lang="en-US" sz="2400" dirty="0">
                <a:sym typeface="+mn-ea"/>
              </a:rPr>
              <a:t>After the recent project that included a lot of awareness drives and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 The NGO wants to know:</a:t>
            </a:r>
            <a:endParaRPr lang="en-US" sz="2400" dirty="0"/>
          </a:p>
          <a:p>
            <a:pPr algn="just"/>
            <a:r>
              <a:rPr lang="en-US" sz="2400" dirty="0">
                <a:sym typeface="+mn-ea"/>
              </a:rPr>
              <a:t>The categories of countries using some socio-economic and health factors that determine overall development of the country. The countries which the CEO needs to focus on the most.</a:t>
            </a:r>
            <a:endParaRPr lang="en-US" sz="2400" dirty="0"/>
          </a:p>
          <a:p>
            <a:pPr algn="just"/>
            <a:r>
              <a:rPr lang="en-US" sz="2400" dirty="0">
                <a:sym typeface="+mn-ea"/>
              </a:rPr>
              <a:t>Based on various market surveys, the NGO has gathered a large dataset containing the socio-economic factors of the countries.</a:t>
            </a:r>
            <a:endParaRPr lang="en-US" sz="2400" dirty="0"/>
          </a:p>
          <a:p>
            <a:pPr algn="just"/>
            <a:endParaRPr lang="en-IN"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sym typeface="+mn-ea"/>
              </a:rPr>
              <a:t>Objectives</a:t>
            </a:r>
            <a:br>
              <a:rPr lang="en-IN" dirty="0"/>
            </a:br>
            <a:endParaRPr lang="en-US"/>
          </a:p>
        </p:txBody>
      </p:sp>
      <p:sp>
        <p:nvSpPr>
          <p:cNvPr id="3" name="Content Placeholder 2"/>
          <p:cNvSpPr>
            <a:spLocks noGrp="1"/>
          </p:cNvSpPr>
          <p:nvPr>
            <p:ph idx="1"/>
          </p:nvPr>
        </p:nvSpPr>
        <p:spPr/>
        <p:txBody>
          <a:bodyPr/>
          <a:p>
            <a:pPr algn="just"/>
            <a:r>
              <a:rPr lang="en-US" sz="2400" dirty="0">
                <a:sym typeface="+mn-ea"/>
              </a:rPr>
              <a:t>Our main task is to cluster the countries by socio economic factors mentioned above and present a solution. </a:t>
            </a:r>
            <a:endParaRPr lang="en-US" sz="2400" dirty="0"/>
          </a:p>
          <a:p>
            <a:pPr algn="just"/>
            <a:r>
              <a:rPr lang="en-US" sz="2400" dirty="0">
                <a:sym typeface="+mn-ea"/>
              </a:rPr>
              <a:t>We are supposed to use dimensionality reduction using PCA to get the visualizations of the clusters in a 2-D form.</a:t>
            </a:r>
            <a:endParaRPr lang="en-IN" sz="2400" dirty="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sym typeface="+mn-ea"/>
              </a:rPr>
              <a:t>Data Pre Processing</a:t>
            </a:r>
            <a:br>
              <a:rPr lang="en-IN" dirty="0"/>
            </a:br>
            <a:endParaRPr lang="en-US"/>
          </a:p>
        </p:txBody>
      </p:sp>
      <p:sp>
        <p:nvSpPr>
          <p:cNvPr id="3" name="Content Placeholder 2"/>
          <p:cNvSpPr>
            <a:spLocks noGrp="1"/>
          </p:cNvSpPr>
          <p:nvPr>
            <p:ph idx="1"/>
          </p:nvPr>
        </p:nvSpPr>
        <p:spPr/>
        <p:txBody>
          <a:bodyPr/>
          <a:p>
            <a:r>
              <a:rPr lang="en-GB" altLang="en-US" sz="2400"/>
              <a:t>Removing the Nan values</a:t>
            </a:r>
            <a:endParaRPr lang="en-GB" altLang="en-US" sz="2400"/>
          </a:p>
          <a:p>
            <a:r>
              <a:rPr lang="en-GB" altLang="en-US" sz="2400"/>
              <a:t>Performing EDA process</a:t>
            </a:r>
            <a:endParaRPr lang="en-GB" altLang="en-US" sz="2400"/>
          </a:p>
          <a:p>
            <a:r>
              <a:rPr lang="en-GB" altLang="en-US" sz="2400"/>
              <a:t>Understanding the Data</a:t>
            </a:r>
            <a:endParaRPr lang="en-GB" altLang="en-US" sz="2400"/>
          </a:p>
          <a:p>
            <a:r>
              <a:rPr lang="en-GB" altLang="en-US" sz="2400"/>
              <a:t>Outliers Treatment</a:t>
            </a:r>
            <a:endParaRPr lang="en-GB" altLang="en-US" sz="2400"/>
          </a:p>
          <a:p>
            <a:r>
              <a:rPr lang="en-GB" altLang="en-US" sz="2400"/>
              <a:t>Principal Component Analysis</a:t>
            </a:r>
            <a:endParaRPr lang="en-GB" altLang="en-US" sz="2400"/>
          </a:p>
          <a:p>
            <a:endParaRPr lang="en-GB" altLang="en-US"/>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a:t>PCA</a:t>
            </a:r>
            <a:endParaRPr lang="en-GB" altLang="en-US"/>
          </a:p>
        </p:txBody>
      </p:sp>
      <p:sp>
        <p:nvSpPr>
          <p:cNvPr id="6" name="Text Placeholder 5"/>
          <p:cNvSpPr>
            <a:spLocks noGrp="1"/>
          </p:cNvSpPr>
          <p:nvPr>
            <p:ph type="body" sz="half" idx="2"/>
          </p:nvPr>
        </p:nvSpPr>
        <p:spPr/>
        <p:txBody>
          <a:bodyPr/>
          <a:p>
            <a:r>
              <a:rPr lang="en-US" sz="2400" dirty="0">
                <a:solidFill>
                  <a:schemeClr val="tx1"/>
                </a:solidFill>
                <a:sym typeface="+mn-ea"/>
              </a:rPr>
              <a:t>Beside Graph </a:t>
            </a:r>
            <a:r>
              <a:rPr lang="en-GB" altLang="en-US" sz="2400" dirty="0">
                <a:solidFill>
                  <a:schemeClr val="tx1"/>
                </a:solidFill>
                <a:sym typeface="+mn-ea"/>
              </a:rPr>
              <a:t>5 </a:t>
            </a:r>
            <a:r>
              <a:rPr lang="en-US" sz="2400" dirty="0">
                <a:solidFill>
                  <a:schemeClr val="tx1"/>
                </a:solidFill>
                <a:sym typeface="+mn-ea"/>
              </a:rPr>
              <a:t>components are enough to describe 95% of the variance in the dataset</a:t>
            </a:r>
            <a:r>
              <a:rPr lang="en-GB" altLang="en-US" sz="2400" dirty="0">
                <a:solidFill>
                  <a:schemeClr val="tx1"/>
                </a:solidFill>
                <a:sym typeface="+mn-ea"/>
              </a:rPr>
              <a:t>.</a:t>
            </a:r>
            <a:endParaRPr lang="en-GB" altLang="en-US" sz="2400" dirty="0">
              <a:solidFill>
                <a:schemeClr val="tx1"/>
              </a:solidFill>
              <a:sym typeface="+mn-ea"/>
            </a:endParaRPr>
          </a:p>
          <a:p>
            <a:endParaRPr lang="en-GB" altLang="en-US" sz="2400" dirty="0">
              <a:solidFill>
                <a:schemeClr val="tx1"/>
              </a:solidFill>
              <a:sym typeface="+mn-ea"/>
            </a:endParaRPr>
          </a:p>
          <a:p>
            <a:r>
              <a:rPr lang="en-US" sz="2400" dirty="0">
                <a:solidFill>
                  <a:schemeClr val="tx1"/>
                </a:solidFill>
                <a:sym typeface="+mn-ea"/>
              </a:rPr>
              <a:t>We'll choose </a:t>
            </a:r>
            <a:r>
              <a:rPr lang="en-GB" altLang="en-US" sz="2400" dirty="0">
                <a:solidFill>
                  <a:schemeClr val="tx1"/>
                </a:solidFill>
                <a:sym typeface="+mn-ea"/>
              </a:rPr>
              <a:t>5</a:t>
            </a:r>
            <a:r>
              <a:rPr lang="en-US" sz="2400" dirty="0">
                <a:solidFill>
                  <a:schemeClr val="tx1"/>
                </a:solidFill>
                <a:sym typeface="+mn-ea"/>
              </a:rPr>
              <a:t> components for our clustering</a:t>
            </a:r>
            <a:endParaRPr lang="en-US" sz="2400" dirty="0">
              <a:solidFill>
                <a:schemeClr val="tx1"/>
              </a:solidFill>
            </a:endParaRPr>
          </a:p>
          <a:p>
            <a:endParaRPr lang="en-US" dirty="0">
              <a:solidFill>
                <a:schemeClr val="tx1"/>
              </a:solidFill>
            </a:endParaRPr>
          </a:p>
          <a:p>
            <a:endParaRPr lang="en-US" altLang="en-US" dirty="0">
              <a:solidFill>
                <a:schemeClr val="tx1"/>
              </a:solidFill>
              <a:sym typeface="+mn-ea"/>
            </a:endParaRPr>
          </a:p>
        </p:txBody>
      </p:sp>
      <p:pic>
        <p:nvPicPr>
          <p:cNvPr id="7" name="Picture Placeholder 6" descr="pca1"/>
          <p:cNvPicPr>
            <a:picLocks noChangeAspect="1"/>
          </p:cNvPicPr>
          <p:nvPr>
            <p:ph type="pic" idx="1"/>
          </p:nvPr>
        </p:nvPicPr>
        <p:blipFill>
          <a:blip r:embed="rId1"/>
          <a:stretch>
            <a:fillRect/>
          </a:stretch>
        </p:blipFill>
        <p:spPr>
          <a:xfrm>
            <a:off x="5183505" y="1414780"/>
            <a:ext cx="6172200" cy="4017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altLang="en-US"/>
              <a:t>Clustering:</a:t>
            </a:r>
            <a:endParaRPr lang="en-GB" altLang="en-US"/>
          </a:p>
        </p:txBody>
      </p:sp>
      <p:sp>
        <p:nvSpPr>
          <p:cNvPr id="6" name="Content Placeholder 5"/>
          <p:cNvSpPr>
            <a:spLocks noGrp="1"/>
          </p:cNvSpPr>
          <p:nvPr>
            <p:ph idx="1"/>
          </p:nvPr>
        </p:nvSpPr>
        <p:spPr/>
        <p:txBody>
          <a:bodyPr/>
          <a:p>
            <a:r>
              <a:rPr lang="en-IN" dirty="0">
                <a:sym typeface="+mn-ea"/>
              </a:rPr>
              <a:t>We use both K means and Hierarchical Clustering on our </a:t>
            </a:r>
            <a:r>
              <a:rPr lang="en-GB" altLang="en-IN" dirty="0">
                <a:sym typeface="+mn-ea"/>
              </a:rPr>
              <a:t>5</a:t>
            </a:r>
            <a:r>
              <a:rPr lang="en-IN" dirty="0">
                <a:sym typeface="+mn-ea"/>
              </a:rPr>
              <a:t> </a:t>
            </a:r>
            <a:r>
              <a:rPr lang="en-IN" dirty="0" err="1">
                <a:sym typeface="+mn-ea"/>
              </a:rPr>
              <a:t>pca</a:t>
            </a:r>
            <a:r>
              <a:rPr lang="en-IN" dirty="0">
                <a:sym typeface="+mn-ea"/>
              </a:rPr>
              <a:t> components.</a:t>
            </a:r>
            <a:endParaRPr lang="en-IN" dirty="0"/>
          </a:p>
          <a:p>
            <a:r>
              <a:rPr lang="en-IN" dirty="0">
                <a:sym typeface="+mn-ea"/>
              </a:rPr>
              <a:t>For K means Clustering we take K = 5 Nearest Neighbours</a:t>
            </a:r>
            <a:endParaRPr lang="en-US" dirty="0"/>
          </a:p>
          <a:p>
            <a:r>
              <a:rPr lang="en-US" dirty="0">
                <a:sym typeface="+mn-ea"/>
              </a:rPr>
              <a:t>We got a Hopkins Statistic value = 0.7</a:t>
            </a:r>
            <a:r>
              <a:rPr lang="en-GB" altLang="en-US" dirty="0">
                <a:sym typeface="+mn-ea"/>
              </a:rPr>
              <a:t>2</a:t>
            </a:r>
            <a:endParaRPr lang="en-IN" dirty="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Clustering:</a:t>
            </a:r>
            <a:endParaRPr lang="en-GB" altLang="en-US"/>
          </a:p>
        </p:txBody>
      </p:sp>
      <p:pic>
        <p:nvPicPr>
          <p:cNvPr id="4" name="Content Placeholder 3" descr="pca2"/>
          <p:cNvPicPr>
            <a:picLocks noChangeAspect="1"/>
          </p:cNvPicPr>
          <p:nvPr>
            <p:ph idx="1"/>
          </p:nvPr>
        </p:nvPicPr>
        <p:blipFill>
          <a:blip r:embed="rId1"/>
          <a:stretch>
            <a:fillRect/>
          </a:stretch>
        </p:blipFill>
        <p:spPr>
          <a:xfrm>
            <a:off x="1275715" y="1322705"/>
            <a:ext cx="9639300" cy="4655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Clustering:</a:t>
            </a:r>
            <a:endParaRPr lang="en-GB" altLang="en-US"/>
          </a:p>
        </p:txBody>
      </p:sp>
      <p:pic>
        <p:nvPicPr>
          <p:cNvPr id="4" name="Content Placeholder 3" descr="pca3"/>
          <p:cNvPicPr>
            <a:picLocks noChangeAspect="1"/>
          </p:cNvPicPr>
          <p:nvPr>
            <p:ph idx="1"/>
          </p:nvPr>
        </p:nvPicPr>
        <p:blipFill>
          <a:blip r:embed="rId1"/>
          <a:stretch>
            <a:fillRect/>
          </a:stretch>
        </p:blipFill>
        <p:spPr>
          <a:xfrm>
            <a:off x="1321435" y="1372235"/>
            <a:ext cx="9547860" cy="4556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Clustering:</a:t>
            </a:r>
            <a:endParaRPr lang="en-GB" altLang="en-US"/>
          </a:p>
        </p:txBody>
      </p:sp>
      <p:pic>
        <p:nvPicPr>
          <p:cNvPr id="4" name="Content Placeholder 3" descr="pca4"/>
          <p:cNvPicPr>
            <a:picLocks noChangeAspect="1"/>
          </p:cNvPicPr>
          <p:nvPr>
            <p:ph idx="1"/>
          </p:nvPr>
        </p:nvPicPr>
        <p:blipFill>
          <a:blip r:embed="rId1"/>
          <a:stretch>
            <a:fillRect/>
          </a:stretch>
        </p:blipFill>
        <p:spPr>
          <a:xfrm>
            <a:off x="352425" y="854710"/>
            <a:ext cx="11322050" cy="452374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Words>
  <Application>WPS Presentation</Application>
  <PresentationFormat>Widescreen</PresentationFormat>
  <Paragraphs>63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 Unicode MS</vt:lpstr>
      <vt:lpstr>Calibri Light</vt:lpstr>
      <vt:lpstr>Calibri</vt:lpstr>
      <vt:lpstr>Microsoft YaHei</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PCA Assignment</dc:title>
  <dc:creator>Jetendra_Mulinti</dc:creator>
  <cp:lastModifiedBy>Jetendra_Mulinti</cp:lastModifiedBy>
  <cp:revision>5</cp:revision>
  <dcterms:created xsi:type="dcterms:W3CDTF">2019-02-25T18:27:06Z</dcterms:created>
  <dcterms:modified xsi:type="dcterms:W3CDTF">2019-02-25T18:50:20Z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