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6deb25a2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6deb25a2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6deb25a2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6deb25a2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6deb25a2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6deb25a2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6deb25a2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6deb25a2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6deb25a2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6deb25a2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6deb25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6deb25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6deb25a2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6deb25a2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6deb25a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6deb25a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6deb25a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6deb25a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6deb25a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6deb25a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667562d74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667562d7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a066031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a066031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a0779b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ba0779b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a066031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ba066031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ba066031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ba066031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a066031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ba066031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a066031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ba066031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ba0779b0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ba0779b0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ba0779b0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ba0779b0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ba06603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ba06603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ba066031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ba066031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66deb25a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66deb25a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6deb25a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6deb25a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6deb25a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6deb25a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6deb25a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6deb25a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6deb25a2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6deb25a2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thenewstack.io/understanding-golang-type-system/" TargetMode="External"/><Relationship Id="rId4" Type="http://schemas.openxmlformats.org/officeDocument/2006/relationships/hyperlink" Target="http://www.goinggo.net/2014/05/methods-interfaces-and-embedded-types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thenewstack.io/understanding-golang-type-system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Relationship Id="rId4" Type="http://schemas.openxmlformats.org/officeDocument/2006/relationships/hyperlink" Target="http://www.golang-book.com/books/intro/9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method is a function that is declared with a receiver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Types</a:t>
            </a:r>
            <a:endParaRPr/>
          </a:p>
        </p:txBody>
      </p: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457200" y="1631875"/>
            <a:ext cx="6597600" cy="26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Refere</a:t>
            </a:r>
            <a:r>
              <a:rPr lang="en" sz="1800">
                <a:solidFill>
                  <a:srgbClr val="000000"/>
                </a:solidFill>
              </a:rPr>
              <a:t>nce types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</a:rPr>
              <a:t>slice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map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channel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interface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function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2467500" y="2152000"/>
            <a:ext cx="191100" cy="1259700"/>
          </a:xfrm>
          <a:prstGeom prst="rightBrace">
            <a:avLst>
              <a:gd fmla="val 102276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457200" y="1063375"/>
            <a:ext cx="33102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types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 to some underlying data structure</a:t>
            </a:r>
            <a:endParaRPr/>
          </a:p>
        </p:txBody>
      </p:sp>
      <p:sp>
        <p:nvSpPr>
          <p:cNvPr id="108" name="Google Shape;108;p17"/>
          <p:cNvSpPr txBox="1"/>
          <p:nvPr/>
        </p:nvSpPr>
        <p:spPr>
          <a:xfrm>
            <a:off x="2706725" y="2097250"/>
            <a:ext cx="5573400" cy="16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Header Value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When we declare a reference type, the value that is created is a </a:t>
            </a:r>
            <a:r>
              <a:rPr b="1" lang="en" sz="1200">
                <a:solidFill>
                  <a:srgbClr val="0000FF"/>
                </a:solidFill>
              </a:rPr>
              <a:t>header value</a:t>
            </a:r>
            <a:r>
              <a:rPr lang="en" sz="1200"/>
              <a:t>. The header value contains a pointer to an underlying data structure. Do not use pointers with reference types. </a:t>
            </a:r>
            <a:r>
              <a:rPr lang="en" sz="1200">
                <a:solidFill>
                  <a:srgbClr val="FF0000"/>
                </a:solidFill>
              </a:rPr>
              <a:t>Pass a </a:t>
            </a:r>
            <a:r>
              <a:rPr b="1" lang="en" sz="1200">
                <a:solidFill>
                  <a:srgbClr val="FF0000"/>
                </a:solidFill>
              </a:rPr>
              <a:t>copy</a:t>
            </a:r>
            <a:r>
              <a:rPr lang="en" sz="1200"/>
              <a:t>; the actual value. The actual value already has a reference pointer to the underlying data structure. When you give a copy of the actual value, that copy also is a pointer to the same underlying data structure. Both the copy, and the original, point to the same underlying data structure.</a:t>
            </a:r>
            <a:endParaRPr sz="1200"/>
          </a:p>
        </p:txBody>
      </p:sp>
      <p:sp>
        <p:nvSpPr>
          <p:cNvPr id="109" name="Google Shape;109;p17"/>
          <p:cNvSpPr txBox="1"/>
          <p:nvPr/>
        </p:nvSpPr>
        <p:spPr>
          <a:xfrm rot="835854">
            <a:off x="6460949" y="310587"/>
            <a:ext cx="2651695" cy="583614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</a:rPr>
              <a:t>Pass a Copy</a:t>
            </a:r>
            <a:endParaRPr b="1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 Types</a:t>
            </a:r>
            <a:endParaRPr/>
          </a:p>
        </p:txBody>
      </p:sp>
      <p:sp>
        <p:nvSpPr>
          <p:cNvPr id="115" name="Google Shape;115;p18"/>
          <p:cNvSpPr txBox="1"/>
          <p:nvPr/>
        </p:nvSpPr>
        <p:spPr>
          <a:xfrm rot="835854">
            <a:off x="6460949" y="310587"/>
            <a:ext cx="2651695" cy="583614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</a:rPr>
              <a:t>Depends</a:t>
            </a:r>
            <a:endParaRPr b="1" sz="2400">
              <a:solidFill>
                <a:srgbClr val="FF0000"/>
              </a:solidFill>
            </a:endParaRPr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457200" y="1200150"/>
            <a:ext cx="43041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○"/>
            </a:pPr>
            <a:r>
              <a:rPr b="1" lang="en" sz="1800">
                <a:solidFill>
                  <a:srgbClr val="0000FF"/>
                </a:solidFill>
              </a:rPr>
              <a:t>value</a:t>
            </a:r>
            <a:endParaRPr b="1" sz="1800">
              <a:solidFill>
                <a:srgbClr val="0000FF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b="1" lang="en" sz="1200">
                <a:solidFill>
                  <a:srgbClr val="000000"/>
                </a:solidFill>
              </a:rPr>
              <a:t>if you </a:t>
            </a:r>
            <a:r>
              <a:rPr b="1" lang="en" sz="1200">
                <a:solidFill>
                  <a:srgbClr val="FF0000"/>
                </a:solidFill>
              </a:rPr>
              <a:t>don’t need to change the value</a:t>
            </a:r>
            <a:endParaRPr b="1" sz="1200">
              <a:solidFill>
                <a:srgbClr val="FF0000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lang="en" sz="1200">
                <a:solidFill>
                  <a:srgbClr val="000000"/>
                </a:solidFill>
              </a:rPr>
              <a:t>can also convey semantic meaning</a:t>
            </a:r>
            <a:endParaRPr sz="1200">
              <a:solidFill>
                <a:srgbClr val="000000"/>
              </a:solidFill>
            </a:endParaRPr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eg, Time pkg</a:t>
            </a:r>
            <a:endParaRPr sz="1200">
              <a:solidFill>
                <a:srgbClr val="000000"/>
              </a:solidFill>
            </a:endParaRPr>
          </a:p>
          <a:p>
            <a:pPr indent="-304800" lvl="4" marL="228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time is immutable</a:t>
            </a:r>
            <a:endParaRPr sz="12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○"/>
            </a:pPr>
            <a:r>
              <a:rPr b="1" lang="en" sz="1800">
                <a:solidFill>
                  <a:srgbClr val="0000FF"/>
                </a:solidFill>
              </a:rPr>
              <a:t>pointer</a:t>
            </a:r>
            <a:endParaRPr b="1" sz="1800">
              <a:solidFill>
                <a:srgbClr val="0000FF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b="1" lang="en" sz="1200">
                <a:solidFill>
                  <a:srgbClr val="000000"/>
                </a:solidFill>
              </a:rPr>
              <a:t>if you </a:t>
            </a:r>
            <a:r>
              <a:rPr b="1" lang="en" sz="1200">
                <a:solidFill>
                  <a:srgbClr val="FF0000"/>
                </a:solidFill>
              </a:rPr>
              <a:t>need to change the value</a:t>
            </a:r>
            <a:endParaRPr b="1" sz="1200">
              <a:solidFill>
                <a:srgbClr val="FF0000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lang="en" sz="1200">
                <a:solidFill>
                  <a:srgbClr val="000000"/>
                </a:solidFill>
              </a:rPr>
              <a:t>typically used with structs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 Types</a:t>
            </a:r>
            <a:endParaRPr/>
          </a:p>
        </p:txBody>
      </p:sp>
      <p:sp>
        <p:nvSpPr>
          <p:cNvPr id="122" name="Google Shape;122;p19"/>
          <p:cNvSpPr txBox="1"/>
          <p:nvPr/>
        </p:nvSpPr>
        <p:spPr>
          <a:xfrm rot="835854">
            <a:off x="6460949" y="310587"/>
            <a:ext cx="2651695" cy="583614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</a:rPr>
              <a:t>Depends</a:t>
            </a:r>
            <a:endParaRPr b="1" sz="2400">
              <a:solidFill>
                <a:srgbClr val="FF0000"/>
              </a:solidFill>
            </a:endParaRPr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457200" y="1200150"/>
            <a:ext cx="43041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○"/>
            </a:pPr>
            <a:r>
              <a:rPr b="1" lang="en" sz="1800">
                <a:solidFill>
                  <a:srgbClr val="0000FF"/>
                </a:solidFill>
              </a:rPr>
              <a:t>value</a:t>
            </a:r>
            <a:endParaRPr b="1" sz="1800">
              <a:solidFill>
                <a:srgbClr val="0000FF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b="1" lang="en" sz="1200">
                <a:solidFill>
                  <a:srgbClr val="000000"/>
                </a:solidFill>
              </a:rPr>
              <a:t>if you </a:t>
            </a:r>
            <a:r>
              <a:rPr b="1" lang="en" sz="1200">
                <a:solidFill>
                  <a:srgbClr val="FF0000"/>
                </a:solidFill>
              </a:rPr>
              <a:t>don’t need to change the value</a:t>
            </a:r>
            <a:endParaRPr b="1" sz="1200">
              <a:solidFill>
                <a:srgbClr val="FF0000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lang="en" sz="1200">
                <a:solidFill>
                  <a:srgbClr val="000000"/>
                </a:solidFill>
              </a:rPr>
              <a:t>can also convey semantic meaning</a:t>
            </a:r>
            <a:endParaRPr sz="1200">
              <a:solidFill>
                <a:srgbClr val="000000"/>
              </a:solidFill>
            </a:endParaRPr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eg, pkg time</a:t>
            </a:r>
            <a:endParaRPr sz="1200">
              <a:solidFill>
                <a:srgbClr val="000000"/>
              </a:solidFill>
            </a:endParaRPr>
          </a:p>
          <a:p>
            <a:pPr indent="-304800" lvl="4" marL="228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time is immutable</a:t>
            </a:r>
            <a:endParaRPr sz="12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○"/>
            </a:pPr>
            <a:r>
              <a:rPr b="1" lang="en" sz="1800">
                <a:solidFill>
                  <a:srgbClr val="0000FF"/>
                </a:solidFill>
              </a:rPr>
              <a:t>pointer</a:t>
            </a:r>
            <a:endParaRPr b="1" sz="1800">
              <a:solidFill>
                <a:srgbClr val="0000FF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b="1" lang="en" sz="1200">
                <a:solidFill>
                  <a:srgbClr val="000000"/>
                </a:solidFill>
              </a:rPr>
              <a:t>if you </a:t>
            </a:r>
            <a:r>
              <a:rPr b="1" lang="en" sz="1200">
                <a:solidFill>
                  <a:srgbClr val="FF0000"/>
                </a:solidFill>
              </a:rPr>
              <a:t>need to change the value</a:t>
            </a:r>
            <a:endParaRPr b="1" sz="1200">
              <a:solidFill>
                <a:srgbClr val="FF0000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lang="en" sz="1200">
                <a:solidFill>
                  <a:srgbClr val="000000"/>
                </a:solidFill>
              </a:rPr>
              <a:t>typically used with structs</a:t>
            </a:r>
            <a:endParaRPr sz="1200">
              <a:solidFill>
                <a:srgbClr val="000000"/>
              </a:solidFill>
            </a:endParaRPr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eg, *Files in pkg os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124" name="Google Shape;124;p19"/>
          <p:cNvSpPr/>
          <p:nvPr/>
        </p:nvSpPr>
        <p:spPr>
          <a:xfrm>
            <a:off x="4570200" y="1804450"/>
            <a:ext cx="191100" cy="857400"/>
          </a:xfrm>
          <a:prstGeom prst="rightBrace">
            <a:avLst>
              <a:gd fmla="val 102276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 txBox="1"/>
          <p:nvPr/>
        </p:nvSpPr>
        <p:spPr>
          <a:xfrm>
            <a:off x="4761300" y="1971700"/>
            <a:ext cx="17985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We could say this has a primitive nature</a:t>
            </a:r>
            <a:endParaRPr sz="1000"/>
          </a:p>
        </p:txBody>
      </p:sp>
      <p:sp>
        <p:nvSpPr>
          <p:cNvPr id="126" name="Google Shape;126;p19"/>
          <p:cNvSpPr/>
          <p:nvPr/>
        </p:nvSpPr>
        <p:spPr>
          <a:xfrm>
            <a:off x="4227375" y="2786700"/>
            <a:ext cx="191100" cy="857400"/>
          </a:xfrm>
          <a:prstGeom prst="rightBrace">
            <a:avLst>
              <a:gd fmla="val 102276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 txBox="1"/>
          <p:nvPr/>
        </p:nvSpPr>
        <p:spPr>
          <a:xfrm>
            <a:off x="4418475" y="2953950"/>
            <a:ext cx="17985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We could say this has a non-primitive nature</a:t>
            </a: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a type’s nature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33" name="Google Shape;133;p20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a type’s nature should dictate how you use it</a:t>
            </a:r>
            <a:endParaRPr b="1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idx="1" type="subTitle"/>
          </p:nvPr>
        </p:nvSpPr>
        <p:spPr>
          <a:xfrm>
            <a:off x="477850" y="1623700"/>
            <a:ext cx="8236500" cy="15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 most cases, </a:t>
            </a:r>
            <a:r>
              <a:rPr b="1" lang="en" sz="1200"/>
              <a:t>struct</a:t>
            </a:r>
            <a:r>
              <a:rPr lang="en" sz="1200"/>
              <a:t> types don’t exhibit a primitive nature but a </a:t>
            </a:r>
            <a:r>
              <a:rPr b="1" lang="en" sz="1200"/>
              <a:t>nonprimitive</a:t>
            </a:r>
            <a:r>
              <a:rPr lang="en" sz="1200"/>
              <a:t> one. In these cases, adding or removing something from the value of the type should mutate the value. When this is the case, we want to use a pointer to share the value with the rest of the program that needs it. … [ Examples: ] … When you think about time, you realize that any given point in time is not something that can change. This is exactly how the standard library implements the Time type. … Since values of type File have a non-primitive nature, they are always shared and never copied.</a:t>
            </a:r>
            <a:endParaRPr sz="1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~William Kennedy</a:t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idx="1" type="subTitle"/>
          </p:nvPr>
        </p:nvSpPr>
        <p:spPr>
          <a:xfrm>
            <a:off x="477850" y="1623700"/>
            <a:ext cx="8236500" cy="15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decision to use a value or pointer receiver should not being based on whether the method is mutating the receiving value. The decision should be based on </a:t>
            </a:r>
            <a:r>
              <a:rPr b="1" lang="en" sz="1200"/>
              <a:t>the nature of the type</a:t>
            </a:r>
            <a:r>
              <a:rPr lang="en" sz="1200"/>
              <a:t>. One exception to this guideline is when you need the flexibility that value type receivers provide when working with interface values. In these cases, you may choose to use a value receiver even though the nature of the type is nonprimitive. It’s entirely based on the mechanics behind how interface values call methods for the values stored inside of them.</a:t>
            </a:r>
            <a:endParaRPr sz="1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~William Kennedy</a:t>
            </a: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method is a function that is declared with a receiver</a:t>
            </a:r>
            <a:endParaRPr sz="2400"/>
          </a:p>
        </p:txBody>
      </p:sp>
      <p:pic>
        <p:nvPicPr>
          <p:cNvPr id="42" name="Google Shape;4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9738" y="3765075"/>
            <a:ext cx="3554274" cy="13784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Understanding Golang Type System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Ardan Labs Blog Post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71" name="Google Shape;171;p28"/>
          <p:cNvSpPr txBox="1"/>
          <p:nvPr>
            <p:ph idx="1" type="subTitle"/>
          </p:nvPr>
        </p:nvSpPr>
        <p:spPr>
          <a:xfrm>
            <a:off x="685800" y="2840049"/>
            <a:ext cx="7772400" cy="10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program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 uses a method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embedded types</a:t>
            </a:r>
            <a:endParaRPr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idx="1" type="subTitle"/>
          </p:nvPr>
        </p:nvSpPr>
        <p:spPr>
          <a:xfrm>
            <a:off x="503925" y="1805725"/>
            <a:ext cx="8184300" cy="10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“Go’s type system does not support </a:t>
            </a:r>
            <a:r>
              <a:rPr b="1" lang="en" sz="1400"/>
              <a:t>inheritance</a:t>
            </a:r>
            <a:r>
              <a:rPr lang="en" sz="1400"/>
              <a:t>. In Go, </a:t>
            </a:r>
            <a:r>
              <a:rPr b="1" lang="en" sz="1400">
                <a:solidFill>
                  <a:srgbClr val="0000FF"/>
                </a:solidFill>
              </a:rPr>
              <a:t>composition</a:t>
            </a:r>
            <a:r>
              <a:rPr lang="en" sz="1400"/>
              <a:t> is preferred over inheritance where type </a:t>
            </a:r>
            <a:r>
              <a:rPr b="1" lang="en" sz="1400"/>
              <a:t>embedding</a:t>
            </a:r>
            <a:r>
              <a:rPr lang="en" sz="1400"/>
              <a:t> is the way to implement </a:t>
            </a:r>
            <a:r>
              <a:rPr b="1" lang="en" sz="1400">
                <a:solidFill>
                  <a:srgbClr val="0000FF"/>
                </a:solidFill>
              </a:rPr>
              <a:t>composition</a:t>
            </a:r>
            <a:r>
              <a:rPr lang="en" sz="1400"/>
              <a:t>. Many pragmatic developers are proponents of using </a:t>
            </a:r>
            <a:r>
              <a:rPr b="1" lang="en" sz="1400">
                <a:solidFill>
                  <a:srgbClr val="0000FF"/>
                </a:solidFill>
              </a:rPr>
              <a:t>composition</a:t>
            </a:r>
            <a:r>
              <a:rPr lang="en" sz="1400"/>
              <a:t> over inheritance.”</a:t>
            </a:r>
            <a:endParaRPr sz="1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~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this great article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596" y="0"/>
            <a:ext cx="674436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8075" y="4252125"/>
            <a:ext cx="2862325" cy="891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p31"/>
          <p:cNvCxnSpPr>
            <a:stCxn id="189" idx="1"/>
          </p:cNvCxnSpPr>
          <p:nvPr/>
        </p:nvCxnSpPr>
        <p:spPr>
          <a:xfrm rot="10800000">
            <a:off x="1702931" y="1833095"/>
            <a:ext cx="2067600" cy="537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31"/>
          <p:cNvCxnSpPr>
            <a:stCxn id="189" idx="1"/>
          </p:cNvCxnSpPr>
          <p:nvPr/>
        </p:nvCxnSpPr>
        <p:spPr>
          <a:xfrm flipH="1">
            <a:off x="1702931" y="2370395"/>
            <a:ext cx="2067600" cy="292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31"/>
          <p:cNvCxnSpPr>
            <a:stCxn id="189" idx="1"/>
          </p:cNvCxnSpPr>
          <p:nvPr/>
        </p:nvCxnSpPr>
        <p:spPr>
          <a:xfrm flipH="1">
            <a:off x="1702931" y="2370395"/>
            <a:ext cx="2067600" cy="992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" name="Google Shape;189;p31"/>
          <p:cNvSpPr txBox="1"/>
          <p:nvPr/>
        </p:nvSpPr>
        <p:spPr>
          <a:xfrm>
            <a:off x="3770531" y="2157695"/>
            <a:ext cx="1850100" cy="425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Embedded type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225" y="390976"/>
            <a:ext cx="7037550" cy="34414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7" name="Google Shape;197;p32"/>
          <p:cNvSpPr txBox="1"/>
          <p:nvPr/>
        </p:nvSpPr>
        <p:spPr>
          <a:xfrm>
            <a:off x="3075650" y="886200"/>
            <a:ext cx="1425000" cy="417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not this way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98" name="Google Shape;198;p32"/>
          <p:cNvSpPr txBox="1"/>
          <p:nvPr/>
        </p:nvSpPr>
        <p:spPr>
          <a:xfrm>
            <a:off x="3075650" y="2863150"/>
            <a:ext cx="1425000" cy="417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this way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99" name="Google Shape;199;p32"/>
          <p:cNvCxnSpPr/>
          <p:nvPr/>
        </p:nvCxnSpPr>
        <p:spPr>
          <a:xfrm>
            <a:off x="5004475" y="2224225"/>
            <a:ext cx="10947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32"/>
          <p:cNvCxnSpPr/>
          <p:nvPr/>
        </p:nvCxnSpPr>
        <p:spPr>
          <a:xfrm>
            <a:off x="6229525" y="2224225"/>
            <a:ext cx="9819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32"/>
          <p:cNvCxnSpPr/>
          <p:nvPr/>
        </p:nvCxnSpPr>
        <p:spPr>
          <a:xfrm>
            <a:off x="1146850" y="2450125"/>
            <a:ext cx="12426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" name="Google Shape;202;p32"/>
          <p:cNvSpPr txBox="1"/>
          <p:nvPr>
            <p:ph idx="1" type="body"/>
          </p:nvPr>
        </p:nvSpPr>
        <p:spPr>
          <a:xfrm>
            <a:off x="6472825" y="4830724"/>
            <a:ext cx="2671200" cy="3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http://www.golang-book.com/books/intro/9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08" name="Google Shape;208;p33"/>
          <p:cNvSpPr txBox="1"/>
          <p:nvPr>
            <p:ph idx="1" type="subTitle"/>
          </p:nvPr>
        </p:nvSpPr>
        <p:spPr>
          <a:xfrm>
            <a:off x="685800" y="2840049"/>
            <a:ext cx="7772400" cy="10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program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 uses an embedded type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214" name="Google Shape;214;p3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methods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receivers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embedded types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composition vs. inheritance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0"/>
          <p:cNvPicPr preferRelativeResize="0"/>
          <p:nvPr/>
        </p:nvPicPr>
        <p:blipFill rotWithShape="1">
          <a:blip r:embed="rId3">
            <a:alphaModFix/>
          </a:blip>
          <a:srcRect b="4058" l="0" r="0" t="0"/>
          <a:stretch/>
        </p:blipFill>
        <p:spPr>
          <a:xfrm>
            <a:off x="139025" y="0"/>
            <a:ext cx="534885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4950" y="3112575"/>
            <a:ext cx="3540025" cy="203092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/>
          <p:nvPr/>
        </p:nvSpPr>
        <p:spPr>
          <a:xfrm rot="-5400000">
            <a:off x="1881300" y="1949675"/>
            <a:ext cx="138300" cy="1077300"/>
          </a:xfrm>
          <a:prstGeom prst="rightBrace">
            <a:avLst>
              <a:gd fmla="val 151001" name="adj1"/>
              <a:gd fmla="val 50000" name="adj2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0"/>
          <p:cNvSpPr txBox="1"/>
          <p:nvPr/>
        </p:nvSpPr>
        <p:spPr>
          <a:xfrm>
            <a:off x="1568100" y="2121025"/>
            <a:ext cx="9210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receiver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" y="0"/>
            <a:ext cx="607868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8700" y="3855558"/>
            <a:ext cx="3065300" cy="128794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1"/>
          <p:cNvSpPr/>
          <p:nvPr/>
        </p:nvSpPr>
        <p:spPr>
          <a:xfrm rot="-5400000">
            <a:off x="1789775" y="2052700"/>
            <a:ext cx="217200" cy="1086000"/>
          </a:xfrm>
          <a:prstGeom prst="rightBrace">
            <a:avLst>
              <a:gd fmla="val 151001" name="adj1"/>
              <a:gd fmla="val 50000" name="adj2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 txBox="1"/>
          <p:nvPr/>
        </p:nvSpPr>
        <p:spPr>
          <a:xfrm>
            <a:off x="1437875" y="2206850"/>
            <a:ext cx="921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receiver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Receivers</a:t>
            </a:r>
            <a:endParaRPr/>
          </a:p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There are two types of receivers: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○"/>
            </a:pPr>
            <a:r>
              <a:rPr b="1" lang="en" sz="1800">
                <a:solidFill>
                  <a:srgbClr val="0000FF"/>
                </a:solidFill>
              </a:rPr>
              <a:t>value</a:t>
            </a:r>
            <a:endParaRPr b="1" sz="1800">
              <a:solidFill>
                <a:srgbClr val="0000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○"/>
            </a:pPr>
            <a:r>
              <a:rPr b="1" lang="en" sz="1800">
                <a:solidFill>
                  <a:srgbClr val="0000FF"/>
                </a:solidFill>
              </a:rPr>
              <a:t>pointer</a:t>
            </a:r>
            <a:endParaRPr b="1" sz="18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85650"/>
            <a:ext cx="3614350" cy="275784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Receivers</a:t>
            </a:r>
            <a:endParaRPr/>
          </a:p>
        </p:txBody>
      </p:sp>
      <p:sp>
        <p:nvSpPr>
          <p:cNvPr id="71" name="Google Shape;71;p1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There are two types of receivers: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○"/>
            </a:pPr>
            <a:r>
              <a:rPr b="1" lang="en" sz="1800">
                <a:solidFill>
                  <a:srgbClr val="0000FF"/>
                </a:solidFill>
              </a:rPr>
              <a:t>value</a:t>
            </a:r>
            <a:endParaRPr b="1" sz="1800">
              <a:solidFill>
                <a:srgbClr val="0000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○"/>
            </a:pPr>
            <a:r>
              <a:rPr b="1" lang="en" sz="1800">
                <a:solidFill>
                  <a:srgbClr val="0000FF"/>
                </a:solidFill>
              </a:rPr>
              <a:t>pointer</a:t>
            </a:r>
            <a:endParaRPr b="1" sz="1800">
              <a:solidFill>
                <a:srgbClr val="0000FF"/>
              </a:solidFill>
            </a:endParaRPr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1910" y="4286103"/>
            <a:ext cx="3315740" cy="857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Google Shape;73;p13"/>
          <p:cNvCxnSpPr/>
          <p:nvPr/>
        </p:nvCxnSpPr>
        <p:spPr>
          <a:xfrm flipH="1" rot="10800000">
            <a:off x="2085200" y="1668275"/>
            <a:ext cx="2302500" cy="130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3"/>
          <p:cNvCxnSpPr/>
          <p:nvPr/>
        </p:nvCxnSpPr>
        <p:spPr>
          <a:xfrm>
            <a:off x="2258975" y="2085200"/>
            <a:ext cx="252000" cy="225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5" name="Google Shape;7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4925" y="0"/>
            <a:ext cx="4719074" cy="30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/>
        </p:nvSpPr>
        <p:spPr>
          <a:xfrm>
            <a:off x="6229525" y="295425"/>
            <a:ext cx="2853600" cy="600900"/>
          </a:xfrm>
          <a:prstGeom prst="rect">
            <a:avLst/>
          </a:prstGeom>
          <a:solidFill>
            <a:srgbClr val="000000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operate on a </a:t>
            </a:r>
            <a:r>
              <a:rPr b="1" lang="en">
                <a:solidFill>
                  <a:srgbClr val="FF0000"/>
                </a:solidFill>
              </a:rPr>
              <a:t>copy</a:t>
            </a:r>
            <a:r>
              <a:rPr b="1" lang="en">
                <a:solidFill>
                  <a:srgbClr val="FFFFFF"/>
                </a:solidFill>
              </a:rPr>
              <a:t> of the value used to make the method call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1377450" y="2802663"/>
            <a:ext cx="2853600" cy="600900"/>
          </a:xfrm>
          <a:prstGeom prst="rect">
            <a:avLst/>
          </a:prstGeom>
          <a:solidFill>
            <a:srgbClr val="000000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operate on the </a:t>
            </a:r>
            <a:r>
              <a:rPr b="1" lang="en">
                <a:solidFill>
                  <a:srgbClr val="FF0000"/>
                </a:solidFill>
              </a:rPr>
              <a:t>actual value </a:t>
            </a:r>
            <a:r>
              <a:rPr b="1" lang="en">
                <a:solidFill>
                  <a:srgbClr val="FFFFFF"/>
                </a:solidFill>
              </a:rPr>
              <a:t>used to make the method call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Receivers</a:t>
            </a:r>
            <a:endParaRPr/>
          </a:p>
        </p:txBody>
      </p:sp>
      <p:sp>
        <p:nvSpPr>
          <p:cNvPr id="83" name="Google Shape;83;p14"/>
          <p:cNvSpPr txBox="1"/>
          <p:nvPr>
            <p:ph idx="1" type="body"/>
          </p:nvPr>
        </p:nvSpPr>
        <p:spPr>
          <a:xfrm>
            <a:off x="457200" y="1200150"/>
            <a:ext cx="4104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There are two types of receivers: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○"/>
            </a:pPr>
            <a:r>
              <a:rPr b="1" lang="en" sz="1800">
                <a:solidFill>
                  <a:srgbClr val="0000FF"/>
                </a:solidFill>
              </a:rPr>
              <a:t>value</a:t>
            </a:r>
            <a:endParaRPr b="1" sz="1800">
              <a:solidFill>
                <a:srgbClr val="0000FF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b="1" lang="en" sz="1200">
                <a:solidFill>
                  <a:srgbClr val="000000"/>
                </a:solidFill>
              </a:rPr>
              <a:t>you </a:t>
            </a:r>
            <a:r>
              <a:rPr b="1" lang="en" sz="1200">
                <a:solidFill>
                  <a:srgbClr val="FF0000"/>
                </a:solidFill>
              </a:rPr>
              <a:t>don’t need to change the value</a:t>
            </a:r>
            <a:r>
              <a:rPr b="1" lang="en" sz="1200">
                <a:solidFill>
                  <a:srgbClr val="000000"/>
                </a:solidFill>
              </a:rPr>
              <a:t> making the method call</a:t>
            </a:r>
            <a:endParaRPr b="1" sz="12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○"/>
            </a:pPr>
            <a:r>
              <a:rPr b="1" lang="en" sz="1800">
                <a:solidFill>
                  <a:srgbClr val="0000FF"/>
                </a:solidFill>
              </a:rPr>
              <a:t>pointer</a:t>
            </a:r>
            <a:endParaRPr b="1" sz="1800">
              <a:solidFill>
                <a:srgbClr val="0000FF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b="1" lang="en" sz="1200">
                <a:solidFill>
                  <a:srgbClr val="000000"/>
                </a:solidFill>
              </a:rPr>
              <a:t>you </a:t>
            </a:r>
            <a:r>
              <a:rPr b="1" lang="en" sz="1200">
                <a:solidFill>
                  <a:srgbClr val="FF0000"/>
                </a:solidFill>
              </a:rPr>
              <a:t>need to change the value</a:t>
            </a:r>
            <a:r>
              <a:rPr b="1" lang="en" sz="1200">
                <a:solidFill>
                  <a:srgbClr val="000000"/>
                </a:solidFill>
              </a:rPr>
              <a:t> making the method call</a:t>
            </a:r>
            <a:endParaRPr b="1" sz="1200">
              <a:solidFill>
                <a:srgbClr val="000000"/>
              </a:solidFill>
            </a:endParaRPr>
          </a:p>
        </p:txBody>
      </p:sp>
      <p:sp>
        <p:nvSpPr>
          <p:cNvPr id="84" name="Google Shape;84;p14"/>
          <p:cNvSpPr txBox="1"/>
          <p:nvPr/>
        </p:nvSpPr>
        <p:spPr>
          <a:xfrm rot="1799792">
            <a:off x="5836987" y="992963"/>
            <a:ext cx="2651677" cy="5837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</a:rPr>
              <a:t>Which one should you use?</a:t>
            </a:r>
            <a:endParaRPr b="1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a type’s nature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90" name="Google Shape;90;p15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a type’s nature should dictate how you use it</a:t>
            </a:r>
            <a:endParaRPr b="1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Primitive Types</a:t>
            </a:r>
            <a:endParaRPr/>
          </a:p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Golang by default includes several </a:t>
            </a:r>
            <a:r>
              <a:rPr b="1" lang="en" sz="1800">
                <a:solidFill>
                  <a:srgbClr val="0000FF"/>
                </a:solidFill>
              </a:rPr>
              <a:t>pre-declared, built-in, primitive </a:t>
            </a:r>
            <a:r>
              <a:rPr lang="en" sz="1800"/>
              <a:t>types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boolean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numeric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string 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2345850" y="1711600"/>
            <a:ext cx="191100" cy="781800"/>
          </a:xfrm>
          <a:prstGeom prst="rightBrace">
            <a:avLst>
              <a:gd fmla="val 102276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2536950" y="1810600"/>
            <a:ext cx="50046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primitive types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Pass a </a:t>
            </a:r>
            <a:r>
              <a:rPr b="1" lang="en">
                <a:solidFill>
                  <a:srgbClr val="FF0000"/>
                </a:solidFill>
              </a:rPr>
              <a:t>copy</a:t>
            </a:r>
            <a:r>
              <a:rPr lang="en"/>
              <a:t>, the actual value; not a reference pointer</a:t>
            </a:r>
            <a:endParaRPr/>
          </a:p>
        </p:txBody>
      </p:sp>
      <p:sp>
        <p:nvSpPr>
          <p:cNvPr id="99" name="Google Shape;99;p16"/>
          <p:cNvSpPr txBox="1"/>
          <p:nvPr/>
        </p:nvSpPr>
        <p:spPr>
          <a:xfrm rot="835854">
            <a:off x="6460949" y="310587"/>
            <a:ext cx="2651695" cy="583614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</a:rPr>
              <a:t>Pass a Copy</a:t>
            </a:r>
            <a:endParaRPr b="1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