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4" r:id="rId10"/>
    <p:sldId id="268" r:id="rId11"/>
    <p:sldId id="280" r:id="rId12"/>
    <p:sldId id="269" r:id="rId13"/>
    <p:sldId id="270" r:id="rId14"/>
    <p:sldId id="277" r:id="rId15"/>
    <p:sldId id="281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3" r:id="rId24"/>
    <p:sldId id="282" r:id="rId25"/>
    <p:sldId id="299" r:id="rId26"/>
    <p:sldId id="284" r:id="rId27"/>
    <p:sldId id="285" r:id="rId28"/>
    <p:sldId id="287" r:id="rId29"/>
    <p:sldId id="288" r:id="rId30"/>
    <p:sldId id="289" r:id="rId31"/>
    <p:sldId id="292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2" r:id="rId42"/>
    <p:sldId id="303" r:id="rId43"/>
    <p:sldId id="305" r:id="rId44"/>
    <p:sldId id="306" r:id="rId45"/>
    <p:sldId id="308" r:id="rId46"/>
    <p:sldId id="309" r:id="rId47"/>
    <p:sldId id="311" r:id="rId48"/>
    <p:sldId id="310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7" r:id="rId60"/>
    <p:sldId id="324" r:id="rId61"/>
    <p:sldId id="323" r:id="rId62"/>
    <p:sldId id="325" r:id="rId63"/>
    <p:sldId id="326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84267-E957-4AC5-BF5A-547A56456C39}" type="datetimeFigureOut">
              <a:rPr lang="en-AU" smtClean="0"/>
              <a:t>27/05/2019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252FA-00A6-4D70-BAA8-8DFBC01523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77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5FFF-1872-4211-9045-E9020D418903}" type="datetime1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2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15EE-F27E-44FF-834D-BBF468CE05E0}" type="datetime1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2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7214-F23C-4C0C-82DF-162C010A4AFB}" type="datetime1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E101-ACD3-4CD9-A777-EAE0FFBC38D5}" type="datetime1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8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E4FC-D2D7-41CF-82F0-F2E4C7261EE0}" type="datetime1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7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A85A-B0F0-4033-A8D8-04AD2899497F}" type="datetime1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71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BA87-9659-4B31-99C5-D5F925A69526}" type="datetime1">
              <a:rPr lang="en-AU" smtClean="0"/>
              <a:t>27/05/2019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44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A88C-3E82-4A80-AFD2-02C8C4951289}" type="datetime1">
              <a:rPr lang="en-AU" smtClean="0"/>
              <a:t>27/05/2019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57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1BBB-0101-4CB2-B050-CD0D06940F17}" type="datetime1">
              <a:rPr lang="en-AU" smtClean="0"/>
              <a:t>27/05/2019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8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DB39-47C1-4ABE-9B6B-9CA4FD10F646}" type="datetime1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1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4420-816A-4059-8611-0DA3D1BE4094}" type="datetime1">
              <a:rPr lang="en-AU" smtClean="0"/>
              <a:t>27/05/2019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60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7DE3-F836-42C5-9344-881BE68DB364}" type="datetime1">
              <a:rPr lang="en-AU" smtClean="0"/>
              <a:t>27/05/2019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Jithya Nanayakkara, CGI Australia, 2019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88E0C-21E8-4D02-A04F-6E258B083E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someone@nowhere.co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141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Commit Data Integrity 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033" y="1881088"/>
            <a:ext cx="7135200" cy="37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Some Terminology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4592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Terminology: </a:t>
            </a:r>
            <a:r>
              <a:rPr lang="en-AU" sz="4000" b="1" dirty="0" smtClean="0"/>
              <a:t>The HEAD Pointer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4145"/>
            <a:ext cx="10515600" cy="4412818"/>
          </a:xfrm>
        </p:spPr>
        <p:txBody>
          <a:bodyPr>
            <a:normAutofit/>
          </a:bodyPr>
          <a:lstStyle/>
          <a:p>
            <a:r>
              <a:rPr lang="en-AU" sz="3600" dirty="0" smtClean="0"/>
              <a:t>A pointer to the </a:t>
            </a:r>
            <a:r>
              <a:rPr lang="en-AU" sz="3600" b="1" dirty="0" smtClean="0"/>
              <a:t>tip </a:t>
            </a:r>
            <a:r>
              <a:rPr lang="en-AU" sz="3600" dirty="0" smtClean="0"/>
              <a:t>of the current branch in the </a:t>
            </a:r>
            <a:r>
              <a:rPr lang="en-AU" sz="3600" i="1" dirty="0" smtClean="0"/>
              <a:t>repository.</a:t>
            </a:r>
          </a:p>
          <a:p>
            <a:endParaRPr lang="en-AU" sz="3600" i="1" dirty="0" smtClean="0"/>
          </a:p>
          <a:p>
            <a:r>
              <a:rPr lang="en-AU" sz="3600" dirty="0" smtClean="0"/>
              <a:t>A pointer to the </a:t>
            </a:r>
            <a:r>
              <a:rPr lang="en-AU" sz="3600" b="1" dirty="0" smtClean="0"/>
              <a:t>parent </a:t>
            </a:r>
            <a:r>
              <a:rPr lang="en-AU" sz="3600" dirty="0" smtClean="0"/>
              <a:t>of the </a:t>
            </a:r>
            <a:r>
              <a:rPr lang="en-AU" sz="3600" i="1" dirty="0" smtClean="0"/>
              <a:t>next </a:t>
            </a:r>
            <a:r>
              <a:rPr lang="en-AU" sz="3600" dirty="0" smtClean="0"/>
              <a:t>commit.</a:t>
            </a:r>
            <a:r>
              <a:rPr lang="en-AU" sz="3600" i="1" dirty="0" smtClean="0"/>
              <a:t> </a:t>
            </a:r>
            <a:endParaRPr lang="en-AU" sz="3600" dirty="0"/>
          </a:p>
        </p:txBody>
      </p:sp>
      <p:pic>
        <p:nvPicPr>
          <p:cNvPr id="1026" name="Picture 2" descr="Move the HEAD ref pointer to a specified comm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44" y="2835563"/>
            <a:ext cx="10281756" cy="58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6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Terminology: </a:t>
            </a:r>
            <a:r>
              <a:rPr lang="en-AU" sz="4000" b="1" dirty="0" smtClean="0"/>
              <a:t>The HEAD Pointer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 </a:t>
            </a:r>
            <a:r>
              <a:rPr lang="en-AU" sz="3600" dirty="0" smtClean="0"/>
              <a:t>The HEAD can be moved, like rewinding a cassette tape.</a:t>
            </a:r>
            <a:endParaRPr lang="en-AU" sz="3600" dirty="0"/>
          </a:p>
        </p:txBody>
      </p:sp>
      <p:pic>
        <p:nvPicPr>
          <p:cNvPr id="2050" name="Picture 2" descr="Sequence of commits on the master bra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11" y="1653310"/>
            <a:ext cx="10265873" cy="58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122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Terminology: </a:t>
            </a:r>
            <a:r>
              <a:rPr lang="en-AU" sz="4000" b="1" dirty="0" smtClean="0"/>
              <a:t>tree-</a:t>
            </a:r>
            <a:r>
              <a:rPr lang="en-AU" sz="4000" b="1" dirty="0" err="1" smtClean="0"/>
              <a:t>ish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 smtClean="0"/>
              <a:t>A </a:t>
            </a:r>
            <a:r>
              <a:rPr lang="en-AU" sz="3600" i="1" dirty="0" smtClean="0"/>
              <a:t>tree-</a:t>
            </a:r>
            <a:r>
              <a:rPr lang="en-AU" sz="3600" i="1" dirty="0" err="1" smtClean="0"/>
              <a:t>ish</a:t>
            </a:r>
            <a:r>
              <a:rPr lang="en-AU" sz="3600" i="1" dirty="0" smtClean="0"/>
              <a:t> </a:t>
            </a:r>
            <a:r>
              <a:rPr lang="en-AU" sz="3600" dirty="0" smtClean="0"/>
              <a:t>refers to:</a:t>
            </a:r>
          </a:p>
          <a:p>
            <a:pPr marL="0" indent="0">
              <a:buNone/>
            </a:pPr>
            <a:endParaRPr lang="en-AU" sz="3600" dirty="0" smtClean="0"/>
          </a:p>
          <a:p>
            <a:r>
              <a:rPr lang="en-AU" sz="3600" dirty="0" smtClean="0"/>
              <a:t>A SHA commit ID</a:t>
            </a:r>
          </a:p>
          <a:p>
            <a:r>
              <a:rPr lang="en-AU" sz="3600" dirty="0" smtClean="0"/>
              <a:t>The HEAD pointer</a:t>
            </a:r>
          </a:p>
          <a:p>
            <a:r>
              <a:rPr lang="en-AU" sz="3600" dirty="0" smtClean="0"/>
              <a:t>A branch reference</a:t>
            </a:r>
          </a:p>
          <a:p>
            <a:r>
              <a:rPr lang="en-AU" sz="3600" dirty="0" smtClean="0"/>
              <a:t>A tag reference</a:t>
            </a:r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12776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Demo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47561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Create a new git repo</a:t>
            </a:r>
          </a:p>
          <a:p>
            <a:endParaRPr lang="en-AU" sz="3600" dirty="0" smtClean="0"/>
          </a:p>
          <a:p>
            <a:r>
              <a:rPr lang="en-AU" sz="3600" dirty="0" smtClean="0"/>
              <a:t>Make changes and commit</a:t>
            </a:r>
          </a:p>
          <a:p>
            <a:endParaRPr lang="en-AU" sz="3600" dirty="0" smtClean="0"/>
          </a:p>
          <a:p>
            <a:r>
              <a:rPr lang="en-AU" sz="3600" dirty="0" smtClean="0"/>
              <a:t>Make more changes</a:t>
            </a:r>
          </a:p>
          <a:p>
            <a:endParaRPr lang="en-AU" sz="3600" dirty="0" smtClean="0"/>
          </a:p>
          <a:p>
            <a:r>
              <a:rPr lang="en-AU" sz="3600" dirty="0" smtClean="0"/>
              <a:t>Undo changes between the three trees</a:t>
            </a:r>
          </a:p>
          <a:p>
            <a:pPr marL="0" indent="0">
              <a:buNone/>
            </a:pPr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345534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1: Lessons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 smtClean="0"/>
              <a:t>Your git workflow is: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endParaRPr lang="en-AU" sz="3600" dirty="0" smtClean="0"/>
          </a:p>
          <a:p>
            <a:pPr marL="0" indent="0">
              <a:buNone/>
            </a:pPr>
            <a:r>
              <a:rPr lang="en-AU" sz="3600" dirty="0" smtClean="0"/>
              <a:t>Make changes  </a:t>
            </a:r>
            <a:r>
              <a:rPr lang="en-AU" sz="3600" dirty="0" smtClean="0">
                <a:sym typeface="Wingdings" panose="05000000000000000000" pitchFamily="2" charset="2"/>
              </a:rPr>
              <a:t> Stage changes  Commit changes</a:t>
            </a:r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16852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1: Lessons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9" y="225049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r>
              <a:rPr lang="en-AU" sz="3200" dirty="0" smtClean="0"/>
              <a:t>Use git add to start </a:t>
            </a:r>
            <a:r>
              <a:rPr lang="en-AU" sz="3200" i="1" dirty="0" smtClean="0"/>
              <a:t>tracking</a:t>
            </a:r>
            <a:r>
              <a:rPr lang="en-AU" sz="3200" dirty="0" smtClean="0"/>
              <a:t> untracked files, and add them to staging</a:t>
            </a:r>
          </a:p>
          <a:p>
            <a:pPr marL="0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525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1: Lessons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5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r>
              <a:rPr lang="en-AU" sz="3200" dirty="0" smtClean="0"/>
              <a:t>Use git diff to view the difference between </a:t>
            </a:r>
            <a:r>
              <a:rPr lang="en-AU" sz="3200" i="1" dirty="0" smtClean="0"/>
              <a:t>tracked </a:t>
            </a:r>
            <a:r>
              <a:rPr lang="en-AU" sz="3200" dirty="0" smtClean="0"/>
              <a:t>files in your </a:t>
            </a:r>
            <a:r>
              <a:rPr lang="en-AU" sz="3200" b="1" dirty="0" smtClean="0"/>
              <a:t>working directory </a:t>
            </a:r>
            <a:r>
              <a:rPr lang="en-AU" sz="3200" dirty="0" smtClean="0"/>
              <a:t>and your </a:t>
            </a:r>
            <a:r>
              <a:rPr lang="en-AU" sz="3200" b="1" dirty="0" smtClean="0"/>
              <a:t>repo.</a:t>
            </a:r>
            <a:endParaRPr lang="en-AU" sz="3200" dirty="0" smtClean="0"/>
          </a:p>
          <a:p>
            <a:endParaRPr lang="en-AU" sz="3200" dirty="0" smtClean="0"/>
          </a:p>
          <a:p>
            <a:endParaRPr lang="en-AU" sz="3200" dirty="0"/>
          </a:p>
          <a:p>
            <a:r>
              <a:rPr lang="en-AU" sz="3200" dirty="0" smtClean="0"/>
              <a:t>Use git diff --staged to view the difference between </a:t>
            </a:r>
            <a:r>
              <a:rPr lang="en-AU" sz="3200" b="1" dirty="0" smtClean="0"/>
              <a:t>staging </a:t>
            </a:r>
            <a:r>
              <a:rPr lang="en-AU" sz="3200" dirty="0" smtClean="0"/>
              <a:t>and your </a:t>
            </a:r>
            <a:r>
              <a:rPr lang="en-AU" sz="3200" b="1" dirty="0" smtClean="0"/>
              <a:t>repo</a:t>
            </a:r>
          </a:p>
          <a:p>
            <a:pPr marL="0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6576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Topics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989"/>
            <a:ext cx="10515600" cy="4351338"/>
          </a:xfrm>
        </p:spPr>
        <p:txBody>
          <a:bodyPr/>
          <a:lstStyle/>
          <a:p>
            <a:r>
              <a:rPr lang="en-AU" dirty="0" smtClean="0"/>
              <a:t>Architecture</a:t>
            </a:r>
          </a:p>
          <a:p>
            <a:r>
              <a:rPr lang="en-AU" dirty="0" smtClean="0"/>
              <a:t>Branching</a:t>
            </a:r>
          </a:p>
          <a:p>
            <a:r>
              <a:rPr lang="en-AU" dirty="0" smtClean="0"/>
              <a:t>Merge Conflicts</a:t>
            </a:r>
          </a:p>
          <a:p>
            <a:r>
              <a:rPr lang="en-AU" dirty="0" smtClean="0"/>
              <a:t>Remotes</a:t>
            </a:r>
          </a:p>
          <a:p>
            <a:r>
              <a:rPr lang="en-AU" dirty="0" err="1" smtClean="0"/>
              <a:t>Github</a:t>
            </a:r>
            <a:r>
              <a:rPr lang="en-AU" dirty="0" smtClean="0"/>
              <a:t>/</a:t>
            </a:r>
            <a:r>
              <a:rPr lang="en-AU" dirty="0" err="1" smtClean="0"/>
              <a:t>Gitlab</a:t>
            </a:r>
            <a:r>
              <a:rPr lang="en-AU" dirty="0" smtClean="0"/>
              <a:t>/</a:t>
            </a:r>
            <a:r>
              <a:rPr lang="en-AU" dirty="0" err="1" smtClean="0"/>
              <a:t>BitBucket</a:t>
            </a:r>
            <a:endParaRPr lang="en-AU" dirty="0" smtClean="0"/>
          </a:p>
          <a:p>
            <a:r>
              <a:rPr lang="en-AU" dirty="0" smtClean="0"/>
              <a:t>Branching Strategy – Git Flow</a:t>
            </a:r>
          </a:p>
          <a:p>
            <a:r>
              <a:rPr lang="en-AU" dirty="0" smtClean="0"/>
              <a:t>Best Practice</a:t>
            </a:r>
          </a:p>
        </p:txBody>
      </p:sp>
    </p:spTree>
    <p:extLst>
      <p:ext uri="{BB962C8B-B14F-4D97-AF65-F5344CB8AC3E}">
        <p14:creationId xmlns:p14="http://schemas.microsoft.com/office/powerpoint/2010/main" val="365187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1: Lessons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r>
              <a:rPr lang="en-AU" sz="3200" dirty="0" smtClean="0"/>
              <a:t>Use git reset --soft &lt;tree-</a:t>
            </a:r>
            <a:r>
              <a:rPr lang="en-AU" sz="3200" dirty="0" err="1" smtClean="0"/>
              <a:t>ish</a:t>
            </a:r>
            <a:r>
              <a:rPr lang="en-AU" sz="3200" dirty="0" smtClean="0"/>
              <a:t>&gt; to move changes from the </a:t>
            </a:r>
            <a:r>
              <a:rPr lang="en-AU" sz="3200" b="1" dirty="0" smtClean="0"/>
              <a:t>repo to staging</a:t>
            </a:r>
            <a:endParaRPr lang="en-AU" sz="3200" dirty="0" smtClean="0"/>
          </a:p>
          <a:p>
            <a:endParaRPr lang="en-AU" sz="3200" dirty="0"/>
          </a:p>
          <a:p>
            <a:r>
              <a:rPr lang="en-AU" sz="3200" dirty="0" smtClean="0"/>
              <a:t>Use git reset --mixed &lt;tree-</a:t>
            </a:r>
            <a:r>
              <a:rPr lang="en-AU" sz="3200" dirty="0" err="1" smtClean="0"/>
              <a:t>ish</a:t>
            </a:r>
            <a:r>
              <a:rPr lang="en-AU" sz="3200" dirty="0" smtClean="0"/>
              <a:t>&gt; to move changes from the </a:t>
            </a:r>
            <a:r>
              <a:rPr lang="en-AU" sz="3200" b="1" dirty="0" smtClean="0"/>
              <a:t>repo </a:t>
            </a:r>
            <a:r>
              <a:rPr lang="en-AU" sz="3200" i="1" dirty="0" smtClean="0"/>
              <a:t>and </a:t>
            </a:r>
            <a:r>
              <a:rPr lang="en-AU" sz="3200" b="1" dirty="0" smtClean="0"/>
              <a:t>staging </a:t>
            </a:r>
            <a:r>
              <a:rPr lang="en-AU" sz="3200" dirty="0" smtClean="0"/>
              <a:t> </a:t>
            </a:r>
          </a:p>
          <a:p>
            <a:pPr marL="0" indent="0">
              <a:buNone/>
            </a:pPr>
            <a:endParaRPr lang="en-AU" sz="3200" dirty="0"/>
          </a:p>
          <a:p>
            <a:r>
              <a:rPr lang="en-AU" sz="3200" dirty="0" smtClean="0"/>
              <a:t>Use git reset --hard &lt;tree-</a:t>
            </a:r>
            <a:r>
              <a:rPr lang="en-AU" sz="3200" dirty="0" err="1" smtClean="0"/>
              <a:t>ish</a:t>
            </a:r>
            <a:r>
              <a:rPr lang="en-AU" sz="3200" dirty="0" smtClean="0"/>
              <a:t>&gt; to completely undo changes on all 3 trees</a:t>
            </a:r>
            <a:endParaRPr lang="en-AU" sz="3200" b="1" dirty="0" smtClean="0"/>
          </a:p>
          <a:p>
            <a:pPr marL="0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571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1: Lessons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r>
              <a:rPr lang="en-AU" sz="3200" dirty="0" smtClean="0"/>
              <a:t>Use git reset --soft &lt;tree-</a:t>
            </a:r>
            <a:r>
              <a:rPr lang="en-AU" sz="3200" dirty="0" err="1" smtClean="0"/>
              <a:t>ish</a:t>
            </a:r>
            <a:r>
              <a:rPr lang="en-AU" sz="3200" dirty="0" smtClean="0"/>
              <a:t>&gt; to move changes from the </a:t>
            </a:r>
            <a:r>
              <a:rPr lang="en-AU" sz="3200" b="1" dirty="0" smtClean="0"/>
              <a:t>repo to staging</a:t>
            </a:r>
            <a:endParaRPr lang="en-AU" sz="3200" dirty="0" smtClean="0"/>
          </a:p>
          <a:p>
            <a:endParaRPr lang="en-AU" sz="3200" dirty="0"/>
          </a:p>
          <a:p>
            <a:r>
              <a:rPr lang="en-AU" sz="3200" dirty="0" smtClean="0"/>
              <a:t>Use git reset --mixed &lt;tree-</a:t>
            </a:r>
            <a:r>
              <a:rPr lang="en-AU" sz="3200" dirty="0" err="1" smtClean="0"/>
              <a:t>ish</a:t>
            </a:r>
            <a:r>
              <a:rPr lang="en-AU" sz="3200" dirty="0" smtClean="0"/>
              <a:t>&gt; to move changes from the </a:t>
            </a:r>
            <a:r>
              <a:rPr lang="en-AU" sz="3200" b="1" dirty="0" smtClean="0"/>
              <a:t>repo </a:t>
            </a:r>
            <a:r>
              <a:rPr lang="en-AU" sz="3200" i="1" dirty="0" smtClean="0"/>
              <a:t>and </a:t>
            </a:r>
            <a:r>
              <a:rPr lang="en-AU" sz="3200" b="1" dirty="0" smtClean="0"/>
              <a:t>staging </a:t>
            </a:r>
            <a:r>
              <a:rPr lang="en-AU" sz="3200" dirty="0" smtClean="0"/>
              <a:t> </a:t>
            </a:r>
          </a:p>
          <a:p>
            <a:pPr marL="0" indent="0">
              <a:buNone/>
            </a:pPr>
            <a:endParaRPr lang="en-AU" sz="3200" dirty="0"/>
          </a:p>
          <a:p>
            <a:r>
              <a:rPr lang="en-AU" sz="3200" dirty="0" smtClean="0"/>
              <a:t>Use git reset --hard &lt;tree-</a:t>
            </a:r>
            <a:r>
              <a:rPr lang="en-AU" sz="3200" dirty="0" err="1" smtClean="0"/>
              <a:t>ish</a:t>
            </a:r>
            <a:r>
              <a:rPr lang="en-AU" sz="3200" dirty="0" smtClean="0"/>
              <a:t>&gt; to completely undo changes on all 3 trees</a:t>
            </a:r>
            <a:endParaRPr lang="en-AU" sz="3200" b="1" dirty="0" smtClean="0"/>
          </a:p>
          <a:p>
            <a:pPr marL="0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6409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1: Lessons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r>
              <a:rPr lang="en-AU" sz="3200" dirty="0" smtClean="0"/>
              <a:t>You can also use:</a:t>
            </a:r>
          </a:p>
          <a:p>
            <a:pPr marL="0" indent="0">
              <a:buNone/>
            </a:pPr>
            <a:endParaRPr lang="en-AU" sz="3200" b="1" dirty="0" smtClean="0"/>
          </a:p>
          <a:p>
            <a:pPr marL="0" indent="0">
              <a:buNone/>
            </a:pPr>
            <a:r>
              <a:rPr lang="en-AU" sz="3200" b="1" dirty="0" smtClean="0"/>
              <a:t>git checkout BRANCH|FILE|TAG|COMMIT</a:t>
            </a:r>
          </a:p>
          <a:p>
            <a:pPr marL="0" indent="0">
              <a:buNone/>
            </a:pPr>
            <a:endParaRPr lang="en-AU" sz="3200" b="1" dirty="0"/>
          </a:p>
          <a:p>
            <a:pPr marL="0" indent="0">
              <a:buNone/>
            </a:pPr>
            <a:r>
              <a:rPr lang="en-AU" sz="3200" dirty="0" smtClean="0"/>
              <a:t>To do similar things like reset.</a:t>
            </a:r>
          </a:p>
          <a:p>
            <a:pPr marL="0" indent="0">
              <a:buNone/>
            </a:pPr>
            <a:r>
              <a:rPr lang="en-AU" sz="3200" dirty="0" smtClean="0"/>
              <a:t>Reset is a more convenient way of </a:t>
            </a:r>
            <a:r>
              <a:rPr lang="en-AU" sz="3200" i="1" dirty="0" smtClean="0"/>
              <a:t>undoing </a:t>
            </a:r>
            <a:r>
              <a:rPr lang="en-AU" sz="3200" dirty="0" smtClean="0"/>
              <a:t>changes.</a:t>
            </a:r>
          </a:p>
          <a:p>
            <a:pPr marL="0" indent="0">
              <a:buNone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378890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Branching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08619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200" dirty="0" smtClean="0"/>
              <a:t>Branches in git are:</a:t>
            </a:r>
          </a:p>
          <a:p>
            <a:pPr algn="ctr">
              <a:buFontTx/>
              <a:buChar char="-"/>
            </a:pPr>
            <a:r>
              <a:rPr lang="en-AU" sz="3200" dirty="0" smtClean="0"/>
              <a:t>Cheap</a:t>
            </a:r>
          </a:p>
          <a:p>
            <a:pPr algn="ctr">
              <a:buFontTx/>
              <a:buChar char="-"/>
            </a:pPr>
            <a:r>
              <a:rPr lang="en-AU" sz="3200" dirty="0" smtClean="0"/>
              <a:t>Quick</a:t>
            </a:r>
          </a:p>
          <a:p>
            <a:pPr algn="ctr">
              <a:buFontTx/>
              <a:buChar char="-"/>
            </a:pPr>
            <a:r>
              <a:rPr lang="en-AU" sz="3200" dirty="0" smtClean="0"/>
              <a:t>Encouraged to be abused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73726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600" dirty="0" smtClean="0"/>
              <a:t>By default, your primary branch is called </a:t>
            </a:r>
            <a:r>
              <a:rPr lang="en-AU" sz="3600" b="1" dirty="0" smtClean="0"/>
              <a:t>master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71721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Branching: Merging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dirty="0" smtClean="0"/>
              <a:t>Fast-forward Merge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2" y="2292851"/>
            <a:ext cx="4642455" cy="1483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83" y="2708454"/>
            <a:ext cx="4550707" cy="106813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717309" y="3242522"/>
            <a:ext cx="108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431636" y="3980873"/>
            <a:ext cx="10074564" cy="2542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 smtClean="0"/>
              <a:t>When the branch you merge into has no </a:t>
            </a:r>
            <a:r>
              <a:rPr lang="en-AU" sz="3200" i="1" dirty="0" smtClean="0"/>
              <a:t>new </a:t>
            </a:r>
            <a:r>
              <a:rPr lang="en-AU" sz="3200" dirty="0" smtClean="0"/>
              <a:t>commits, git simply moves the HEAD pointer to the tip of the other branch.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3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3200" dirty="0" smtClean="0"/>
              <a:t>This behaviour can be changed.</a:t>
            </a:r>
          </a:p>
        </p:txBody>
      </p:sp>
    </p:spTree>
    <p:extLst>
      <p:ext uri="{BB962C8B-B14F-4D97-AF65-F5344CB8AC3E}">
        <p14:creationId xmlns:p14="http://schemas.microsoft.com/office/powerpoint/2010/main" val="233798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Branching: Merging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6"/>
            <a:ext cx="10515600" cy="518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dirty="0" smtClean="0"/>
              <a:t>True Merge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1191"/>
            <a:ext cx="3381884" cy="531594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401127" y="1838036"/>
            <a:ext cx="6952673" cy="4532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 smtClean="0"/>
          </a:p>
          <a:p>
            <a:r>
              <a:rPr lang="en-AU" dirty="0" smtClean="0"/>
              <a:t>A merge is treated as a new commit.</a:t>
            </a:r>
          </a:p>
          <a:p>
            <a:endParaRPr lang="en-AU" dirty="0" smtClean="0"/>
          </a:p>
          <a:p>
            <a:r>
              <a:rPr lang="en-AU" dirty="0" smtClean="0"/>
              <a:t>This is always done if the branch you’re merging into has new commits. </a:t>
            </a:r>
          </a:p>
          <a:p>
            <a:endParaRPr lang="en-AU" dirty="0" smtClean="0"/>
          </a:p>
          <a:p>
            <a:r>
              <a:rPr lang="en-AU" dirty="0" smtClean="0"/>
              <a:t>If there are no new commits, Git will do a FF merge. For log history reasons, you can override it by forcing a true merge.</a:t>
            </a:r>
          </a:p>
        </p:txBody>
      </p:sp>
    </p:spTree>
    <p:extLst>
      <p:ext uri="{BB962C8B-B14F-4D97-AF65-F5344CB8AC3E}">
        <p14:creationId xmlns:p14="http://schemas.microsoft.com/office/powerpoint/2010/main" val="2852142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Merge Conflicts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50133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Merge Conflicts: Definition</a:t>
            </a:r>
            <a:endParaRPr lang="en-AU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436" y="1182256"/>
            <a:ext cx="8081820" cy="37690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400" y="5080000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Occurs when there are competing changes in the same lines by two different commits.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Git can’t decide which commit to use.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42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Architecture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81993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Merge Conflicts: What Happens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203806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Git will switch to a new branch, its name in the format:</a:t>
            </a:r>
          </a:p>
          <a:p>
            <a:pPr marL="0" indent="0">
              <a:buNone/>
            </a:pPr>
            <a:r>
              <a:rPr lang="en-AU" sz="3200" dirty="0"/>
              <a:t>	</a:t>
            </a:r>
            <a:r>
              <a:rPr lang="en-AU" sz="3200" dirty="0" smtClean="0"/>
              <a:t>		CURRENT_BRANCH|MERGING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 smtClean="0"/>
          </a:p>
          <a:p>
            <a:pPr marL="0" indent="0">
              <a:buNone/>
            </a:pPr>
            <a:r>
              <a:rPr lang="en-AU" sz="3200" dirty="0" smtClean="0"/>
              <a:t>2. A conflict file will be created which will have the conflicting sections from each file in it.</a:t>
            </a:r>
          </a:p>
        </p:txBody>
      </p:sp>
    </p:spTree>
    <p:extLst>
      <p:ext uri="{BB962C8B-B14F-4D97-AF65-F5344CB8AC3E}">
        <p14:creationId xmlns:p14="http://schemas.microsoft.com/office/powerpoint/2010/main" val="3781063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Merge Conflicts: Options to Resolve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203806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Abort the merge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Resolve the merge manually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Use a Merge Resolve tool (won’t be covered here)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97784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Merge Conflicts: Abort a merge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20380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6000" dirty="0" smtClean="0"/>
          </a:p>
          <a:p>
            <a:pPr marL="0" indent="0" algn="ctr">
              <a:buNone/>
            </a:pPr>
            <a:r>
              <a:rPr lang="en-AU" sz="6000" dirty="0" smtClean="0"/>
              <a:t>git merge --abort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4035184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6518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Merge Conflicts: Manual Conflict Resolution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6" y="2038061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Type git status to see the conflict files created.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Open the conflict files, and delete the sections you don’t want to use.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git add the resolved conflict files.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Commit the files.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8056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Demo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0061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Demo 2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 smtClean="0"/>
              <a:t>Create two new branches</a:t>
            </a:r>
          </a:p>
          <a:p>
            <a:endParaRPr lang="en-AU" sz="3600" dirty="0" smtClean="0"/>
          </a:p>
          <a:p>
            <a:r>
              <a:rPr lang="en-AU" sz="3600" dirty="0" smtClean="0"/>
              <a:t>Show FF merge and true merge</a:t>
            </a:r>
          </a:p>
          <a:p>
            <a:endParaRPr lang="en-AU" sz="3600" dirty="0" smtClean="0"/>
          </a:p>
          <a:p>
            <a:r>
              <a:rPr lang="en-AU" sz="3600" dirty="0" smtClean="0"/>
              <a:t>Resolve a conflict</a:t>
            </a:r>
          </a:p>
          <a:p>
            <a:pPr marL="0" indent="0">
              <a:buNone/>
            </a:pPr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246152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Remotes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29215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317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6000" dirty="0" smtClean="0"/>
          </a:p>
          <a:p>
            <a:r>
              <a:rPr lang="en-AU" sz="4000" dirty="0" smtClean="0"/>
              <a:t> A remote is a common repository for your team to store code</a:t>
            </a:r>
          </a:p>
          <a:p>
            <a:endParaRPr lang="en-AU" sz="4000" dirty="0" smtClean="0"/>
          </a:p>
          <a:p>
            <a:r>
              <a:rPr lang="en-AU" sz="4000" dirty="0"/>
              <a:t> </a:t>
            </a:r>
            <a:r>
              <a:rPr lang="en-AU" sz="4000" dirty="0" smtClean="0"/>
              <a:t>You can have multiple remotes if you wish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81960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317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6000" dirty="0" smtClean="0"/>
          </a:p>
          <a:p>
            <a:pPr marL="0" indent="0">
              <a:buNone/>
            </a:pPr>
            <a:r>
              <a:rPr lang="en-AU" sz="4000" dirty="0" smtClean="0"/>
              <a:t>To add a new remote to your local git repository:</a:t>
            </a:r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4000" dirty="0" smtClean="0"/>
              <a:t>git remote add ALIAS URL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359196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317625"/>
            <a:ext cx="10515600" cy="4351338"/>
          </a:xfrm>
        </p:spPr>
        <p:txBody>
          <a:bodyPr>
            <a:normAutofit/>
          </a:bodyPr>
          <a:lstStyle/>
          <a:p>
            <a:r>
              <a:rPr lang="en-AU" sz="4000" dirty="0"/>
              <a:t> </a:t>
            </a:r>
            <a:r>
              <a:rPr lang="en-AU" sz="4000" dirty="0" smtClean="0"/>
              <a:t>By convention, we call the </a:t>
            </a:r>
            <a:r>
              <a:rPr lang="en-AU" sz="4000" i="1" dirty="0" smtClean="0"/>
              <a:t>primary</a:t>
            </a:r>
            <a:r>
              <a:rPr lang="en-AU" sz="4000" dirty="0" smtClean="0"/>
              <a:t> remote </a:t>
            </a:r>
            <a:r>
              <a:rPr lang="en-AU" sz="4000" b="1" dirty="0" smtClean="0"/>
              <a:t>origin.</a:t>
            </a:r>
          </a:p>
          <a:p>
            <a:endParaRPr lang="en-AU" sz="4000" b="1" dirty="0"/>
          </a:p>
          <a:p>
            <a:r>
              <a:rPr lang="en-AU" sz="4000" dirty="0"/>
              <a:t> </a:t>
            </a:r>
            <a:r>
              <a:rPr lang="en-AU" sz="4000" dirty="0" smtClean="0"/>
              <a:t>It is also the default name used by git when you clone/push a branch for the first time.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88414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Distributed Version Control</a:t>
            </a:r>
            <a:endParaRPr lang="en-A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946" y="2205782"/>
            <a:ext cx="5918777" cy="36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07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 smtClean="0"/>
              <a:t>When dealing with a new remote, we have one of two scenarios:</a:t>
            </a:r>
          </a:p>
          <a:p>
            <a:pPr marL="0" indent="0">
              <a:buNone/>
            </a:pPr>
            <a:endParaRPr lang="en-AU" sz="3200" dirty="0"/>
          </a:p>
          <a:p>
            <a:pPr marL="742950" indent="-742950">
              <a:buFont typeface="+mj-lt"/>
              <a:buAutoNum type="arabicPeriod"/>
            </a:pPr>
            <a:r>
              <a:rPr lang="en-AU" sz="3200" dirty="0" smtClean="0"/>
              <a:t>We want to create a new repository based off a remote.</a:t>
            </a:r>
          </a:p>
          <a:p>
            <a:pPr marL="742950" indent="-742950">
              <a:buFont typeface="+mj-lt"/>
              <a:buAutoNum type="arabicPeriod"/>
            </a:pPr>
            <a:endParaRPr lang="en-AU" sz="3200" dirty="0" smtClean="0"/>
          </a:p>
          <a:p>
            <a:pPr marL="742950" indent="-742950">
              <a:buFont typeface="+mj-lt"/>
              <a:buAutoNum type="arabicPeriod"/>
            </a:pPr>
            <a:r>
              <a:rPr lang="en-AU" sz="3200" dirty="0" smtClean="0"/>
              <a:t>We want a remote to match our repository branch.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409759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Scenario One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 smtClean="0"/>
              <a:t>Create a new repository based off a remote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200" dirty="0" smtClean="0"/>
              <a:t>git clone URL</a:t>
            </a:r>
          </a:p>
        </p:txBody>
      </p:sp>
    </p:spTree>
    <p:extLst>
      <p:ext uri="{BB962C8B-B14F-4D97-AF65-F5344CB8AC3E}">
        <p14:creationId xmlns:p14="http://schemas.microsoft.com/office/powerpoint/2010/main" val="4030307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Scenario Two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sz="3200" b="1" dirty="0" smtClean="0"/>
              <a:t>Remote should match our repository branch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 algn="ctr">
              <a:buNone/>
            </a:pPr>
            <a:r>
              <a:rPr lang="en-AU" sz="3200" dirty="0" smtClean="0"/>
              <a:t>git push –u ALIAS BRANCH</a:t>
            </a:r>
          </a:p>
          <a:p>
            <a:pPr marL="0" indent="0" algn="ctr">
              <a:buNone/>
            </a:pPr>
            <a:endParaRPr lang="en-AU" sz="3200" dirty="0"/>
          </a:p>
          <a:p>
            <a:r>
              <a:rPr lang="en-AU" sz="3200" dirty="0"/>
              <a:t> </a:t>
            </a:r>
            <a:r>
              <a:rPr lang="en-AU" sz="3200" dirty="0" smtClean="0"/>
              <a:t>“-u” is only used once, as it creates a tracking branch</a:t>
            </a:r>
          </a:p>
          <a:p>
            <a:endParaRPr lang="en-AU" sz="3200" dirty="0" smtClean="0"/>
          </a:p>
          <a:p>
            <a:r>
              <a:rPr lang="en-AU" sz="3200" dirty="0" smtClean="0"/>
              <a:t> If you’re updating an existing remote branch, you may need to pull before you can push.</a:t>
            </a:r>
          </a:p>
          <a:p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74542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Tracking Remote Branches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200" b="1" dirty="0" smtClean="0"/>
              <a:t>Git creates another branch locally to track a remote branch</a:t>
            </a:r>
          </a:p>
          <a:p>
            <a:pPr marL="0" indent="0" algn="ctr">
              <a:buNone/>
            </a:pPr>
            <a:endParaRPr lang="en-AU" sz="3200" b="1" dirty="0"/>
          </a:p>
          <a:p>
            <a:r>
              <a:rPr lang="en-AU" sz="3200" dirty="0"/>
              <a:t> </a:t>
            </a:r>
            <a:r>
              <a:rPr lang="en-AU" sz="3200" dirty="0" smtClean="0"/>
              <a:t>This branch cannot be checked out.</a:t>
            </a:r>
          </a:p>
          <a:p>
            <a:pPr marL="0" indent="0">
              <a:buNone/>
            </a:pPr>
            <a:endParaRPr lang="en-AU" sz="3200" dirty="0" smtClean="0"/>
          </a:p>
          <a:p>
            <a:r>
              <a:rPr lang="en-AU" sz="3200" dirty="0"/>
              <a:t> </a:t>
            </a:r>
            <a:r>
              <a:rPr lang="en-AU" sz="3200" dirty="0" smtClean="0"/>
              <a:t>It is in the named in the format: {alias}/{branch}</a:t>
            </a:r>
            <a:endParaRPr lang="en-AU" sz="3200" dirty="0"/>
          </a:p>
          <a:p>
            <a:pPr marL="0" indent="0" algn="ctr">
              <a:buNone/>
            </a:pPr>
            <a:r>
              <a:rPr lang="en-AU" sz="3200" dirty="0" smtClean="0"/>
              <a:t>e.g. origin/master</a:t>
            </a:r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3440752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Workflow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sz="4800" dirty="0" smtClean="0"/>
              <a:t> Do your commits locally</a:t>
            </a:r>
          </a:p>
          <a:p>
            <a:pPr marL="514350" indent="-514350">
              <a:buAutoNum type="arabicPeriod"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711759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Workflow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 smtClean="0"/>
              <a:t>2. Perform a fetch to update </a:t>
            </a:r>
            <a:r>
              <a:rPr lang="en-AU" sz="4000" i="1" dirty="0" smtClean="0"/>
              <a:t>all </a:t>
            </a:r>
            <a:r>
              <a:rPr lang="en-AU" sz="4000" dirty="0" smtClean="0"/>
              <a:t>tracking branches:</a:t>
            </a:r>
          </a:p>
          <a:p>
            <a:pPr marL="0" indent="0">
              <a:buNone/>
            </a:pPr>
            <a:r>
              <a:rPr lang="en-AU" sz="4000" dirty="0" smtClean="0"/>
              <a:t>	</a:t>
            </a:r>
          </a:p>
          <a:p>
            <a:pPr marL="0" indent="0" algn="ctr">
              <a:buNone/>
            </a:pPr>
            <a:r>
              <a:rPr lang="en-AU" sz="4000" dirty="0" smtClean="0"/>
              <a:t>git fetch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2315418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Workflow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 smtClean="0"/>
              <a:t>3. Do a </a:t>
            </a:r>
            <a:r>
              <a:rPr lang="en-AU" sz="4000" b="1" dirty="0" smtClean="0"/>
              <a:t>diff</a:t>
            </a:r>
            <a:r>
              <a:rPr lang="en-AU" sz="4000" dirty="0" smtClean="0"/>
              <a:t> with your local branch and its tracking branch to see if you’re happy to merge</a:t>
            </a:r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4000" dirty="0" smtClean="0"/>
              <a:t>git diff origin/master </a:t>
            </a:r>
            <a:r>
              <a:rPr lang="en-AU" sz="4000" dirty="0" err="1" smtClean="0"/>
              <a:t>master</a:t>
            </a:r>
            <a:endParaRPr lang="en-AU" sz="40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1351977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Workflow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 smtClean="0"/>
              <a:t>4. If you’re comfortable to merge:</a:t>
            </a:r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4000" dirty="0" smtClean="0"/>
              <a:t>git merge origin/master</a:t>
            </a: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723474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Workflow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 smtClean="0"/>
              <a:t>OR you could use:</a:t>
            </a:r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4000" dirty="0" smtClean="0"/>
              <a:t>git pull</a:t>
            </a:r>
            <a:endParaRPr lang="en-AU" sz="4000" dirty="0"/>
          </a:p>
          <a:p>
            <a:pPr marL="0" indent="0">
              <a:buNone/>
            </a:pPr>
            <a:endParaRPr lang="en-AU" sz="3200" dirty="0" smtClean="0"/>
          </a:p>
          <a:p>
            <a:pPr marL="0" indent="0">
              <a:buNone/>
            </a:pP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3095970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Workflow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dirty="0"/>
              <a:t>5</a:t>
            </a:r>
            <a:r>
              <a:rPr lang="en-AU" sz="4000" dirty="0" smtClean="0"/>
              <a:t>. Once your branch is synced with the remote, push the changes:</a:t>
            </a:r>
          </a:p>
          <a:p>
            <a:pPr marL="0" indent="0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4000" dirty="0" smtClean="0"/>
              <a:t>git push*</a:t>
            </a:r>
          </a:p>
          <a:p>
            <a:pPr marL="0" indent="0" algn="ctr">
              <a:buNone/>
            </a:pPr>
            <a:endParaRPr lang="en-AU" sz="4000" dirty="0"/>
          </a:p>
          <a:p>
            <a:pPr marL="0" indent="0" algn="ctr">
              <a:buNone/>
            </a:pPr>
            <a:r>
              <a:rPr lang="en-AU" sz="1800" dirty="0" smtClean="0"/>
              <a:t>* If you have not setup a tracking branch it needs to be: git push ALIAS BRANCH</a:t>
            </a: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1576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Three-Tree Architecture</a:t>
            </a:r>
            <a:endParaRPr lang="en-AU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18" y="2356854"/>
            <a:ext cx="5327480" cy="2889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790" y="2144083"/>
            <a:ext cx="4458738" cy="33891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2377" y="1618425"/>
            <a:ext cx="227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Traditional/Common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0814" y="1618425"/>
            <a:ext cx="22721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75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Remotes: Guidelines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AU" sz="3600" dirty="0" smtClean="0"/>
              <a:t>Always </a:t>
            </a:r>
            <a:r>
              <a:rPr lang="en-AU" sz="3600" dirty="0"/>
              <a:t>fetch before you work. Then decide what to do with you</a:t>
            </a:r>
            <a:r>
              <a:rPr lang="en-AU" sz="3600" dirty="0" smtClean="0"/>
              <a:t>.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2. </a:t>
            </a:r>
            <a:r>
              <a:rPr lang="en-AU" sz="3600" dirty="0" smtClean="0"/>
              <a:t>   Fetch </a:t>
            </a:r>
            <a:r>
              <a:rPr lang="en-AU" sz="3600" dirty="0"/>
              <a:t>before you push</a:t>
            </a:r>
            <a:r>
              <a:rPr lang="en-AU" sz="3600" dirty="0" smtClean="0"/>
              <a:t>.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3. </a:t>
            </a:r>
            <a:r>
              <a:rPr lang="en-AU" sz="3600" dirty="0" smtClean="0"/>
              <a:t>   Fetch </a:t>
            </a:r>
            <a:r>
              <a:rPr lang="en-AU" sz="3600" dirty="0"/>
              <a:t>often - it's not destructive, so it's safe to </a:t>
            </a:r>
            <a:r>
              <a:rPr lang="en-AU" sz="3600" dirty="0" smtClean="0"/>
              <a:t>do.</a:t>
            </a:r>
            <a:endParaRPr lang="en-AU" sz="3600" dirty="0"/>
          </a:p>
          <a:p>
            <a:pPr marL="342900" indent="-342900">
              <a:buFont typeface="+mj-lt"/>
              <a:buAutoNum type="arabicPeriod"/>
            </a:pPr>
            <a:endParaRPr lang="en-AU" sz="1600" dirty="0" smtClean="0"/>
          </a:p>
        </p:txBody>
      </p:sp>
    </p:spTree>
    <p:extLst>
      <p:ext uri="{BB962C8B-B14F-4D97-AF65-F5344CB8AC3E}">
        <p14:creationId xmlns:p14="http://schemas.microsoft.com/office/powerpoint/2010/main" val="218426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err="1" smtClean="0"/>
              <a:t>Github</a:t>
            </a:r>
            <a:r>
              <a:rPr lang="en-AU" b="1" dirty="0" smtClean="0"/>
              <a:t>/</a:t>
            </a:r>
            <a:r>
              <a:rPr lang="en-AU" b="1" dirty="0" err="1" smtClean="0"/>
              <a:t>GitLab</a:t>
            </a:r>
            <a:r>
              <a:rPr lang="en-AU" b="1" dirty="0" smtClean="0"/>
              <a:t>/</a:t>
            </a:r>
            <a:r>
              <a:rPr lang="en-AU" b="1" dirty="0" err="1" smtClean="0"/>
              <a:t>BitBucket</a:t>
            </a:r>
            <a:endParaRPr lang="en-AU" b="1" dirty="0" smtClean="0"/>
          </a:p>
        </p:txBody>
      </p:sp>
    </p:spTree>
    <p:extLst>
      <p:ext uri="{BB962C8B-B14F-4D97-AF65-F5344CB8AC3E}">
        <p14:creationId xmlns:p14="http://schemas.microsoft.com/office/powerpoint/2010/main" val="2992790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err="1" smtClean="0"/>
              <a:t>Github</a:t>
            </a:r>
            <a:r>
              <a:rPr lang="en-AU" sz="4000" b="1" dirty="0" smtClean="0"/>
              <a:t>/</a:t>
            </a:r>
            <a:r>
              <a:rPr lang="en-AU" sz="4000" b="1" dirty="0" err="1" smtClean="0"/>
              <a:t>GitLab</a:t>
            </a:r>
            <a:r>
              <a:rPr lang="en-AU" sz="4000" b="1" dirty="0" smtClean="0"/>
              <a:t>/</a:t>
            </a:r>
            <a:r>
              <a:rPr lang="en-AU" sz="4000" b="1" dirty="0" err="1" smtClean="0"/>
              <a:t>BitBucket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This is a repository hosting service. </a:t>
            </a:r>
          </a:p>
          <a:p>
            <a:pPr marL="0" indent="0">
              <a:buNone/>
            </a:pPr>
            <a:r>
              <a:rPr lang="en-AU" dirty="0" smtClean="0"/>
              <a:t>In addition to typical git functionality they provide:</a:t>
            </a:r>
          </a:p>
          <a:p>
            <a:pPr marL="0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Cloud-based git repository hosting (or on-</a:t>
            </a:r>
            <a:r>
              <a:rPr lang="en-AU" dirty="0" err="1" smtClean="0"/>
              <a:t>prem</a:t>
            </a:r>
            <a:r>
              <a:rPr lang="en-AU" dirty="0" smtClean="0"/>
              <a:t> as well)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UI tools for managing the git repo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Assignment of roles for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Markdown rendered wikis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Most famous – pull requests.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4178430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Branching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0702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Common Roles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91" y="1426298"/>
            <a:ext cx="891225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59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Types of Branches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4" y="1426298"/>
            <a:ext cx="10036313" cy="4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7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Long Running Branches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Long running branches always remain open and store the history of the project.</a:t>
            </a:r>
          </a:p>
          <a:p>
            <a:endParaRPr lang="en-AU" sz="2400" dirty="0"/>
          </a:p>
          <a:p>
            <a:endParaRPr lang="en-AU" sz="2400" dirty="0" smtClean="0"/>
          </a:p>
          <a:p>
            <a:r>
              <a:rPr lang="en-AU" sz="2400" dirty="0" smtClean="0"/>
              <a:t>A </a:t>
            </a:r>
            <a:r>
              <a:rPr lang="en-AU" sz="2400" b="1" dirty="0" smtClean="0"/>
              <a:t>trunk</a:t>
            </a:r>
            <a:r>
              <a:rPr lang="en-AU" sz="2400" dirty="0" smtClean="0"/>
              <a:t> or </a:t>
            </a:r>
            <a:r>
              <a:rPr lang="en-AU" sz="2400" b="1" dirty="0" smtClean="0"/>
              <a:t>master</a:t>
            </a:r>
            <a:r>
              <a:rPr lang="en-AU" sz="2400" dirty="0" smtClean="0"/>
              <a:t> branch stores the </a:t>
            </a:r>
            <a:r>
              <a:rPr lang="en-AU" sz="2400" i="1" dirty="0" smtClean="0"/>
              <a:t>current release </a:t>
            </a:r>
            <a:r>
              <a:rPr lang="en-AU" sz="2400" dirty="0" smtClean="0"/>
              <a:t>of the project in </a:t>
            </a:r>
            <a:r>
              <a:rPr lang="en-AU" sz="2400" i="1" dirty="0" smtClean="0"/>
              <a:t>production</a:t>
            </a:r>
            <a:r>
              <a:rPr lang="en-AU" sz="2400" dirty="0" smtClean="0"/>
              <a:t>.</a:t>
            </a:r>
          </a:p>
          <a:p>
            <a:endParaRPr lang="en-AU" sz="2400" dirty="0"/>
          </a:p>
          <a:p>
            <a:endParaRPr lang="en-AU" sz="2400" dirty="0" smtClean="0"/>
          </a:p>
          <a:p>
            <a:r>
              <a:rPr lang="en-AU" sz="2400" dirty="0" smtClean="0"/>
              <a:t>The </a:t>
            </a:r>
            <a:r>
              <a:rPr lang="en-AU" sz="2400" b="1" dirty="0"/>
              <a:t>d</a:t>
            </a:r>
            <a:r>
              <a:rPr lang="en-AU" sz="2400" b="1" dirty="0" smtClean="0"/>
              <a:t>evelop</a:t>
            </a:r>
            <a:r>
              <a:rPr lang="en-AU" sz="2400" dirty="0" smtClean="0"/>
              <a:t> branch will have ongoing feature development (most up-to-date common branch).</a:t>
            </a:r>
          </a:p>
        </p:txBody>
      </p:sp>
    </p:spTree>
    <p:extLst>
      <p:ext uri="{BB962C8B-B14F-4D97-AF65-F5344CB8AC3E}">
        <p14:creationId xmlns:p14="http://schemas.microsoft.com/office/powerpoint/2010/main" val="4071236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Types of Branches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2" y="1269281"/>
            <a:ext cx="10057947" cy="48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107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Types of Branches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09" y="1622421"/>
            <a:ext cx="9097818" cy="393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38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Git 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>
                <a:hlinkClick r:id="rId2"/>
              </a:rPr>
              <a:t>https://nvie.com/posts/a-successful-git-branching-model/</a:t>
            </a:r>
            <a:endParaRPr lang="en-AU" sz="2800" dirty="0" smtClean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1917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Commit Data Integrity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sz="3200" dirty="0" smtClean="0"/>
              <a:t>Every time you commit a set of changes into the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1136170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Git Flow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94" y="4504269"/>
            <a:ext cx="7492636" cy="18481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7136" y="1571515"/>
            <a:ext cx="102177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Git flow revolves around two long lived branches: Master and Develop.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Master branch is tightly controlled.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The Develop branch is used by everyone to build feature branches.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68385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Git Flow</a:t>
            </a:r>
            <a:endParaRPr lang="en-AU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93" y="1339122"/>
            <a:ext cx="9358849" cy="486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94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Git Flow</a:t>
            </a:r>
            <a:endParaRPr lang="en-AU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85" y="1182256"/>
            <a:ext cx="8910125" cy="51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9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Branching Strategies: Git Flow</a:t>
            </a:r>
            <a:endParaRPr lang="en-AU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72" y="1288437"/>
            <a:ext cx="8429719" cy="496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74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2812761"/>
            <a:ext cx="10515600" cy="1325563"/>
          </a:xfrm>
        </p:spPr>
        <p:txBody>
          <a:bodyPr/>
          <a:lstStyle/>
          <a:p>
            <a:pPr algn="ctr"/>
            <a:r>
              <a:rPr lang="en-AU" b="1" dirty="0" smtClean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816369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Configuration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400" dirty="0" smtClean="0"/>
              <a:t>There are 3 levels you can set configuration for Git:</a:t>
            </a:r>
          </a:p>
          <a:p>
            <a:pPr marL="0" indent="0">
              <a:buNone/>
            </a:pPr>
            <a:endParaRPr lang="en-AU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35" y="2818772"/>
            <a:ext cx="3816927" cy="32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159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Global Configuration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400" dirty="0" smtClean="0"/>
              <a:t>git </a:t>
            </a:r>
            <a:r>
              <a:rPr lang="en-AU" sz="2400" dirty="0" err="1" smtClean="0"/>
              <a:t>config</a:t>
            </a:r>
            <a:r>
              <a:rPr lang="en-AU" sz="2400" dirty="0" smtClean="0"/>
              <a:t> --global user.name "Jithya Nanayakkara“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git </a:t>
            </a:r>
            <a:r>
              <a:rPr lang="en-AU" sz="2400" dirty="0" err="1" smtClean="0"/>
              <a:t>config</a:t>
            </a:r>
            <a:r>
              <a:rPr lang="en-AU" sz="2400" dirty="0" smtClean="0"/>
              <a:t> --global </a:t>
            </a:r>
            <a:r>
              <a:rPr lang="en-AU" sz="2400" dirty="0" err="1" smtClean="0"/>
              <a:t>user.email</a:t>
            </a:r>
            <a:r>
              <a:rPr lang="en-AU" sz="2400" dirty="0" smtClean="0"/>
              <a:t> </a:t>
            </a:r>
            <a:r>
              <a:rPr lang="en-AU" sz="2400" dirty="0" smtClean="0">
                <a:hlinkClick r:id="rId2"/>
              </a:rPr>
              <a:t>someone@nowhere.com</a:t>
            </a: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git </a:t>
            </a:r>
            <a:r>
              <a:rPr lang="en-AU" sz="2400" dirty="0" err="1" smtClean="0"/>
              <a:t>config</a:t>
            </a:r>
            <a:r>
              <a:rPr lang="en-AU" sz="2400" dirty="0" smtClean="0"/>
              <a:t> --global </a:t>
            </a:r>
            <a:r>
              <a:rPr lang="en-AU" sz="2400" dirty="0" err="1" smtClean="0"/>
              <a:t>core.editor</a:t>
            </a:r>
            <a:r>
              <a:rPr lang="en-AU" sz="2400" dirty="0" smtClean="0"/>
              <a:t> "Code”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git </a:t>
            </a:r>
            <a:r>
              <a:rPr lang="en-AU" sz="2400" dirty="0" err="1" smtClean="0"/>
              <a:t>config</a:t>
            </a:r>
            <a:r>
              <a:rPr lang="en-AU" sz="2400" dirty="0" smtClean="0"/>
              <a:t> --global </a:t>
            </a:r>
            <a:r>
              <a:rPr lang="en-AU" sz="2400" dirty="0" err="1" smtClean="0"/>
              <a:t>color.ui</a:t>
            </a:r>
            <a:r>
              <a:rPr lang="en-AU" sz="2400" dirty="0" smtClean="0"/>
              <a:t> 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499590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Project Configuration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5100" dirty="0" smtClean="0"/>
              <a:t>git </a:t>
            </a:r>
            <a:r>
              <a:rPr lang="en-AU" sz="5100" dirty="0" err="1" smtClean="0"/>
              <a:t>config</a:t>
            </a:r>
            <a:r>
              <a:rPr lang="en-AU" sz="5100" dirty="0" smtClean="0"/>
              <a:t> </a:t>
            </a:r>
            <a:r>
              <a:rPr lang="en-AU" sz="5100" dirty="0" err="1" smtClean="0"/>
              <a:t>commit.template</a:t>
            </a:r>
            <a:r>
              <a:rPr lang="en-AU" sz="5100" dirty="0" smtClean="0"/>
              <a:t> &lt;"path to message template"&gt;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# Place a subject above the body, limit to 50 chars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# Specify the body of the commit one line below the subject wrapping at</a:t>
            </a:r>
          </a:p>
          <a:p>
            <a:pPr marL="0" indent="0">
              <a:buNone/>
            </a:pPr>
            <a:r>
              <a:rPr lang="en-AU" sz="2400" dirty="0" smtClean="0"/>
              <a:t># 70 characters to keep things neatly organized.  Here you should explain</a:t>
            </a:r>
          </a:p>
          <a:p>
            <a:pPr marL="0" indent="0">
              <a:buNone/>
            </a:pPr>
            <a:r>
              <a:rPr lang="en-AU" sz="2400" dirty="0" smtClean="0"/>
              <a:t># why the commit was created.</a:t>
            </a:r>
          </a:p>
          <a:p>
            <a:pPr marL="0" indent="0">
              <a:buNone/>
            </a:pPr>
            <a:r>
              <a:rPr lang="en-AU" sz="2400" dirty="0" smtClean="0"/>
              <a:t># You can use multiple paragraphs and other formatting to describe the</a:t>
            </a:r>
          </a:p>
          <a:p>
            <a:pPr marL="0" indent="0">
              <a:buNone/>
            </a:pPr>
            <a:r>
              <a:rPr lang="en-AU" sz="2400" dirty="0" smtClean="0"/>
              <a:t># commit.  Add details as necessary until you have provided enough info</a:t>
            </a:r>
          </a:p>
          <a:p>
            <a:pPr marL="0" indent="0">
              <a:buNone/>
            </a:pPr>
            <a:r>
              <a:rPr lang="en-AU" sz="2400" dirty="0" smtClean="0"/>
              <a:t># about the commit.</a:t>
            </a:r>
          </a:p>
          <a:p>
            <a:pPr marL="0" indent="0">
              <a:buNone/>
            </a:pPr>
            <a:r>
              <a:rPr lang="en-AU" sz="2400" dirty="0" smtClean="0"/>
              <a:t>#    - Bullets can be added</a:t>
            </a:r>
          </a:p>
          <a:p>
            <a:pPr marL="0" indent="0">
              <a:buNone/>
            </a:pPr>
            <a:r>
              <a:rPr lang="en-AU" sz="2400" dirty="0" smtClean="0"/>
              <a:t>#    - But should be persistent</a:t>
            </a:r>
          </a:p>
          <a:p>
            <a:pPr marL="0" indent="0">
              <a:buNone/>
            </a:pPr>
            <a:r>
              <a:rPr lang="en-AU" sz="2400" dirty="0" smtClean="0"/>
              <a:t>    </a:t>
            </a:r>
          </a:p>
          <a:p>
            <a:pPr marL="0" indent="0">
              <a:buNone/>
            </a:pPr>
            <a:r>
              <a:rPr lang="en-AU" sz="2400" dirty="0" smtClean="0"/>
              <a:t># Additionally, work items can be tracked using their id numbers.</a:t>
            </a:r>
          </a:p>
          <a:p>
            <a:pPr marL="0" indent="0">
              <a:buNone/>
            </a:pPr>
            <a:r>
              <a:rPr lang="en-AU" sz="2400" dirty="0" smtClean="0"/>
              <a:t># Work Items Resolved: 557, 188, 122</a:t>
            </a:r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24013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Project Configuration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r>
              <a:rPr lang="en-AU" sz="3600" dirty="0" smtClean="0"/>
              <a:t> Use .</a:t>
            </a:r>
            <a:r>
              <a:rPr lang="en-AU" sz="3600" dirty="0" err="1" smtClean="0"/>
              <a:t>gitignore</a:t>
            </a:r>
            <a:r>
              <a:rPr lang="en-AU" sz="3600" dirty="0" smtClean="0"/>
              <a:t> to ignore compiled files, log files, </a:t>
            </a:r>
            <a:r>
              <a:rPr lang="en-AU" sz="3600" dirty="0" err="1" smtClean="0"/>
              <a:t>etc</a:t>
            </a:r>
            <a:endParaRPr lang="en-AU" sz="3600" dirty="0" smtClean="0"/>
          </a:p>
          <a:p>
            <a:endParaRPr lang="en-AU" sz="3600" dirty="0"/>
          </a:p>
          <a:p>
            <a:r>
              <a:rPr lang="en-AU" sz="3600" dirty="0" smtClean="0"/>
              <a:t> Edit .</a:t>
            </a:r>
            <a:r>
              <a:rPr lang="en-AU" sz="3600" dirty="0" err="1" smtClean="0"/>
              <a:t>gitignore</a:t>
            </a:r>
            <a:r>
              <a:rPr lang="en-AU" sz="3600" dirty="0" smtClean="0"/>
              <a:t> and add filename patterns</a:t>
            </a:r>
          </a:p>
          <a:p>
            <a:endParaRPr lang="en-AU" sz="3600" dirty="0"/>
          </a:p>
          <a:p>
            <a:r>
              <a:rPr lang="en-AU" sz="3600" dirty="0" smtClean="0"/>
              <a:t> Templates: </a:t>
            </a:r>
            <a:r>
              <a:rPr lang="en-AU" sz="3600" dirty="0" smtClean="0">
                <a:hlinkClick r:id="rId2"/>
              </a:rPr>
              <a:t>https://github.com/github/gitignore</a:t>
            </a:r>
            <a:endParaRPr lang="en-AU" sz="3600" dirty="0" smtClean="0"/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endParaRPr lang="en-AU" sz="3600" dirty="0" smtClean="0"/>
          </a:p>
          <a:p>
            <a:pPr marL="0" indent="0">
              <a:buNone/>
            </a:pPr>
            <a:endParaRPr lang="en-AU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027322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Project Configuration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3600" dirty="0" smtClean="0"/>
              <a:t>git </a:t>
            </a:r>
            <a:r>
              <a:rPr lang="en-AU" sz="3600" dirty="0" err="1" smtClean="0"/>
              <a:t>config</a:t>
            </a:r>
            <a:r>
              <a:rPr lang="en-AU" sz="3600" dirty="0" smtClean="0"/>
              <a:t> </a:t>
            </a:r>
            <a:r>
              <a:rPr lang="en-AU" sz="3600" dirty="0" err="1" smtClean="0"/>
              <a:t>core.autocrlf</a:t>
            </a:r>
            <a:r>
              <a:rPr lang="en-AU" sz="3600" dirty="0" smtClean="0"/>
              <a:t> &lt;value&gt;</a:t>
            </a:r>
          </a:p>
          <a:p>
            <a:pPr marL="0" indent="0">
              <a:buNone/>
            </a:pPr>
            <a:r>
              <a:rPr lang="en-AU" dirty="0" smtClean="0"/>
              <a:t>This will control how line endings are replaced when you add/checkout a file.</a:t>
            </a:r>
            <a:endParaRPr lang="en-AU" dirty="0"/>
          </a:p>
          <a:p>
            <a:pPr marL="0" indent="0">
              <a:buNone/>
            </a:pPr>
            <a:endParaRPr lang="en-AU" sz="3600" dirty="0" smtClean="0"/>
          </a:p>
          <a:p>
            <a:pPr marL="0" indent="0">
              <a:buNone/>
            </a:pPr>
            <a:endParaRPr lang="en-AU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85" y="3103530"/>
            <a:ext cx="6120205" cy="31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5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Commit Data Integrity 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sz="3200" dirty="0" smtClean="0"/>
              <a:t>Git generates a 40 character SHA-1 hash of: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Your change set data</a:t>
            </a:r>
          </a:p>
          <a:p>
            <a:r>
              <a:rPr lang="en-AU" dirty="0" smtClean="0"/>
              <a:t>The author</a:t>
            </a:r>
          </a:p>
          <a:p>
            <a:r>
              <a:rPr lang="en-AU" dirty="0" smtClean="0"/>
              <a:t>The Commit message</a:t>
            </a:r>
          </a:p>
          <a:p>
            <a:r>
              <a:rPr lang="en-AU" dirty="0" smtClean="0"/>
              <a:t>The SHA of the </a:t>
            </a:r>
            <a:r>
              <a:rPr lang="en-AU" i="1" dirty="0" smtClean="0"/>
              <a:t>previous </a:t>
            </a:r>
            <a:r>
              <a:rPr lang="en-AU" dirty="0" smtClean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974900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Usage Guidelines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r>
              <a:rPr lang="en-AU" dirty="0" smtClean="0"/>
              <a:t>Commit frequently</a:t>
            </a:r>
          </a:p>
          <a:p>
            <a:r>
              <a:rPr lang="en-AU" dirty="0" smtClean="0"/>
              <a:t>Fetch frequently – i.e. keep your repository in sync.</a:t>
            </a:r>
          </a:p>
          <a:p>
            <a:r>
              <a:rPr lang="en-AU" dirty="0" smtClean="0"/>
              <a:t>Try not to have feature branches that are too complex.</a:t>
            </a:r>
          </a:p>
          <a:p>
            <a:r>
              <a:rPr lang="en-AU" dirty="0" smtClean="0"/>
              <a:t>Use descriptive branch names:</a:t>
            </a:r>
          </a:p>
          <a:p>
            <a:endParaRPr lang="en-AU" dirty="0"/>
          </a:p>
          <a:p>
            <a:pPr marL="0" indent="0">
              <a:buNone/>
            </a:pPr>
            <a:endParaRPr lang="en-AU" sz="3600" dirty="0" smtClean="0"/>
          </a:p>
          <a:p>
            <a:pPr marL="0" indent="0">
              <a:buNone/>
            </a:pPr>
            <a:endParaRPr lang="en-AU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20" y="4102894"/>
            <a:ext cx="5528568" cy="17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137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Usage Guidelines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Use git rebase to squash commits in your feature branch:</a:t>
            </a:r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git rebase –</a:t>
            </a:r>
            <a:r>
              <a:rPr lang="en-AU" dirty="0" err="1" smtClean="0"/>
              <a:t>i</a:t>
            </a:r>
            <a:r>
              <a:rPr lang="en-AU" dirty="0" smtClean="0"/>
              <a:t> </a:t>
            </a:r>
            <a:r>
              <a:rPr lang="en-AU" dirty="0" err="1" smtClean="0"/>
              <a:t>HEAD~n</a:t>
            </a:r>
            <a:endParaRPr lang="en-AU" dirty="0" smtClean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Where n is the number of commits from the tip of the branch you want to squash</a:t>
            </a:r>
            <a:endParaRPr lang="en-AU" dirty="0"/>
          </a:p>
          <a:p>
            <a:pPr marL="0" indent="0">
              <a:buNone/>
            </a:pPr>
            <a:endParaRPr lang="en-AU" sz="3600" dirty="0" smtClean="0"/>
          </a:p>
          <a:p>
            <a:pPr marL="0" indent="0">
              <a:buNone/>
            </a:pPr>
            <a:endParaRPr lang="en-AU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599224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45436" cy="817130"/>
          </a:xfrm>
        </p:spPr>
        <p:txBody>
          <a:bodyPr>
            <a:normAutofit/>
          </a:bodyPr>
          <a:lstStyle/>
          <a:p>
            <a:r>
              <a:rPr lang="en-AU" sz="4000" b="1" dirty="0" smtClean="0"/>
              <a:t>Best Practices: </a:t>
            </a:r>
            <a:r>
              <a:rPr lang="en-AU" sz="4000" b="1" dirty="0" smtClean="0"/>
              <a:t>Rebasing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7609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3600" dirty="0" smtClean="0"/>
          </a:p>
          <a:p>
            <a:pPr marL="0" indent="0">
              <a:buNone/>
            </a:pPr>
            <a:endParaRPr lang="en-AU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7136" y="1571515"/>
            <a:ext cx="1021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72" y="1644054"/>
            <a:ext cx="4566435" cy="2013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92" y="1571514"/>
            <a:ext cx="5668473" cy="20860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136" y="367752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Before Rebase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553200" y="367752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After Rebase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38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Commit Data Integrity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endParaRPr lang="en-AU" dirty="0" smtClean="0"/>
          </a:p>
          <a:p>
            <a:pPr marL="0" indent="0" algn="ctr">
              <a:buNone/>
            </a:pPr>
            <a:r>
              <a:rPr lang="en-AU" sz="3200" dirty="0" smtClean="0"/>
              <a:t>This SHA is the commit ID</a:t>
            </a:r>
          </a:p>
        </p:txBody>
      </p:sp>
    </p:spTree>
    <p:extLst>
      <p:ext uri="{BB962C8B-B14F-4D97-AF65-F5344CB8AC3E}">
        <p14:creationId xmlns:p14="http://schemas.microsoft.com/office/powerpoint/2010/main" val="274755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776855" cy="817130"/>
          </a:xfrm>
        </p:spPr>
        <p:txBody>
          <a:bodyPr>
            <a:normAutofit/>
          </a:bodyPr>
          <a:lstStyle/>
          <a:p>
            <a:r>
              <a:rPr lang="en-AU" sz="4000" dirty="0" smtClean="0"/>
              <a:t>Architecture: </a:t>
            </a:r>
            <a:r>
              <a:rPr lang="en-AU" sz="4000" b="1" dirty="0" smtClean="0"/>
              <a:t>Commit Data Integrity 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2. The commit is added to the repository, along with a pointer to its previous commit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The previous commit of the current commit is referred to as its parent.</a:t>
            </a:r>
          </a:p>
        </p:txBody>
      </p:sp>
    </p:spTree>
    <p:extLst>
      <p:ext uri="{BB962C8B-B14F-4D97-AF65-F5344CB8AC3E}">
        <p14:creationId xmlns:p14="http://schemas.microsoft.com/office/powerpoint/2010/main" val="43840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1544</Words>
  <Application>Microsoft Office PowerPoint</Application>
  <PresentationFormat>Widescreen</PresentationFormat>
  <Paragraphs>316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Wingdings</vt:lpstr>
      <vt:lpstr>Office Theme</vt:lpstr>
      <vt:lpstr>git</vt:lpstr>
      <vt:lpstr>Topics</vt:lpstr>
      <vt:lpstr>Architecture</vt:lpstr>
      <vt:lpstr>Architecture: Distributed Version Control</vt:lpstr>
      <vt:lpstr>Architecture: Three-Tree Architecture</vt:lpstr>
      <vt:lpstr>Architecture: Commit Data Integrity</vt:lpstr>
      <vt:lpstr>Architecture: Commit Data Integrity </vt:lpstr>
      <vt:lpstr>Architecture: Commit Data Integrity</vt:lpstr>
      <vt:lpstr>Architecture: Commit Data Integrity </vt:lpstr>
      <vt:lpstr>Architecture: Commit Data Integrity </vt:lpstr>
      <vt:lpstr>Some Terminology</vt:lpstr>
      <vt:lpstr>Terminology: The HEAD Pointer</vt:lpstr>
      <vt:lpstr>Terminology: The HEAD Pointer</vt:lpstr>
      <vt:lpstr>Terminology: tree-ish</vt:lpstr>
      <vt:lpstr>Demo 1</vt:lpstr>
      <vt:lpstr>Demo 1</vt:lpstr>
      <vt:lpstr>Demo 1: Lessons</vt:lpstr>
      <vt:lpstr>Demo 1: Lessons</vt:lpstr>
      <vt:lpstr>Demo 1: Lessons</vt:lpstr>
      <vt:lpstr>Demo 1: Lessons</vt:lpstr>
      <vt:lpstr>Demo 1: Lessons</vt:lpstr>
      <vt:lpstr>Demo 1: Lessons</vt:lpstr>
      <vt:lpstr>Branching</vt:lpstr>
      <vt:lpstr>Branching</vt:lpstr>
      <vt:lpstr>Branching</vt:lpstr>
      <vt:lpstr>Branching: Merging</vt:lpstr>
      <vt:lpstr>Branching: Merging</vt:lpstr>
      <vt:lpstr>Merge Conflicts</vt:lpstr>
      <vt:lpstr>Merge Conflicts: Definition</vt:lpstr>
      <vt:lpstr>Merge Conflicts: What Happens</vt:lpstr>
      <vt:lpstr>Merge Conflicts: Options to Resolve</vt:lpstr>
      <vt:lpstr>Merge Conflicts: Abort a merge</vt:lpstr>
      <vt:lpstr>Merge Conflicts: Manual Conflict Resolution</vt:lpstr>
      <vt:lpstr>Demo 2</vt:lpstr>
      <vt:lpstr>Demo 2</vt:lpstr>
      <vt:lpstr>Remotes</vt:lpstr>
      <vt:lpstr>Remotes</vt:lpstr>
      <vt:lpstr>Remotes</vt:lpstr>
      <vt:lpstr>Remotes</vt:lpstr>
      <vt:lpstr>Remotes</vt:lpstr>
      <vt:lpstr>Remotes: Scenario One</vt:lpstr>
      <vt:lpstr>Remotes: Scenario Two</vt:lpstr>
      <vt:lpstr>Remotes: Tracking Remote Branches</vt:lpstr>
      <vt:lpstr>Remotes: Workflow</vt:lpstr>
      <vt:lpstr>Remotes: Workflow</vt:lpstr>
      <vt:lpstr>Remotes: Workflow</vt:lpstr>
      <vt:lpstr>Remotes: Workflow</vt:lpstr>
      <vt:lpstr>Remotes: Workflow</vt:lpstr>
      <vt:lpstr>Remotes: Workflow</vt:lpstr>
      <vt:lpstr>Remotes: Guidelines</vt:lpstr>
      <vt:lpstr>Github/GitLab/BitBucket</vt:lpstr>
      <vt:lpstr>Github/GitLab/BitBucket</vt:lpstr>
      <vt:lpstr>Branching Strategies</vt:lpstr>
      <vt:lpstr>Branching Strategies: Common Roles</vt:lpstr>
      <vt:lpstr>Branching Strategies: Types of Branches</vt:lpstr>
      <vt:lpstr>Branching Strategies: Long Running Branches</vt:lpstr>
      <vt:lpstr>Branching Strategies: Types of Branches</vt:lpstr>
      <vt:lpstr>Branching Strategies: Types of Branches</vt:lpstr>
      <vt:lpstr>Branching Strategies: Git Flow</vt:lpstr>
      <vt:lpstr>Branching Strategies: Git Flow</vt:lpstr>
      <vt:lpstr>Branching Strategies: Git Flow</vt:lpstr>
      <vt:lpstr>Branching Strategies: Git Flow</vt:lpstr>
      <vt:lpstr>Branching Strategies: Git Flow</vt:lpstr>
      <vt:lpstr>Best Practices</vt:lpstr>
      <vt:lpstr>Best Practices: Configuration</vt:lpstr>
      <vt:lpstr>Best Practices: Global Configuration</vt:lpstr>
      <vt:lpstr>Best Practices: Project Configuration</vt:lpstr>
      <vt:lpstr>Best Practices: Project Configuration</vt:lpstr>
      <vt:lpstr>Best Practices: Project Configuration</vt:lpstr>
      <vt:lpstr>Best Practices: Usage Guidelines</vt:lpstr>
      <vt:lpstr>Best Practices: Usage Guidelines</vt:lpstr>
      <vt:lpstr>Best Practices: Rebasing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Nanayakkara, Jithya</dc:creator>
  <cp:lastModifiedBy>Nanayakkara, Jithya</cp:lastModifiedBy>
  <cp:revision>36</cp:revision>
  <dcterms:created xsi:type="dcterms:W3CDTF">2019-05-24T04:58:40Z</dcterms:created>
  <dcterms:modified xsi:type="dcterms:W3CDTF">2019-05-27T12:57:03Z</dcterms:modified>
</cp:coreProperties>
</file>