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5459411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5459411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5459411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5459411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5459411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5459411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5459411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5459411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5459411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5459411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5459411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5459411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5459411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5459411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5459411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5459411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5459411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5459411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85c3505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85c3505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64448e0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64448e0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879eb7b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879eb7b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879eb7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879eb7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b879eb7b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b879eb7b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5459411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5459411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5459411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5459411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5459411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5459411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5459411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5459411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54594112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5459411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85c35054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b85c35054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54e5aa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a54e5aa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a5763f28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a5763f28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a5459411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a5459411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a54594112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a5459411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54594112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54594112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a54594112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a54594112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a54594112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a5459411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de111e8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de111e8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de111e81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de111e81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e111e81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de111e81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e111e81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e111e81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de111e81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de111e81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456f88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456f88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a5459411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a5459411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a5459411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a5459411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b85c3505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b85c3505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b8b5f81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b8b5f81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b8b5f817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b8b5f817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b8b5f817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b8b5f817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b8b5f817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b8b5f817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b8b5f817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b8b5f817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b8b5f817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b8b5f817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b8b5f817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b8b5f817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5763f28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5763f28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b8b5f817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b8b5f817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85c35054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85c35054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456f883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456f883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5763f28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5763f28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Go merits becoming a widespread language.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5459411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5459411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olang.org/dl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support.apple.com/en-us/HT201259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olang.org/cmd/go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golang.org/cmd/go/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golang-book.com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olang.org/doc/instal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</a:t>
            </a:r>
            <a:endParaRPr/>
          </a:p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 With Golang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</a:t>
            </a:r>
            <a:endParaRPr/>
          </a:p>
        </p:txBody>
      </p:sp>
      <p:sp>
        <p:nvSpPr>
          <p:cNvPr id="91" name="Google Shape;91;p17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https://golang.org/dl/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SHA1 checksum</a:t>
            </a:r>
            <a:endParaRPr/>
          </a:p>
        </p:txBody>
      </p:sp>
      <p:sp>
        <p:nvSpPr>
          <p:cNvPr id="97" name="Google Shape;97;p18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https://support.apple.com/en-us/HT201259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terminal:</a:t>
            </a:r>
            <a:endParaRPr/>
          </a:p>
        </p:txBody>
      </p:sp>
      <p:sp>
        <p:nvSpPr>
          <p:cNvPr id="103" name="Google Shape;103;p19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openssl sha1 [full path to file]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5-08-09 at 10.36.44 AM.png"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928688"/>
            <a:ext cx="8572500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5-08-09 at 10.37.24 AM.png"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06655"/>
            <a:ext cx="9144002" cy="393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install</a:t>
            </a:r>
            <a:endParaRPr/>
          </a:p>
        </p:txBody>
      </p:sp>
      <p:sp>
        <p:nvSpPr>
          <p:cNvPr id="119" name="Google Shape;119;p22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version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5-08-09 at 10.41.02 AM.png"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188" y="1885950"/>
            <a:ext cx="3857625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“go” commands</a:t>
            </a:r>
            <a:endParaRPr/>
          </a:p>
        </p:txBody>
      </p:sp>
      <p:sp>
        <p:nvSpPr>
          <p:cNvPr id="130" name="Google Shape;130;p24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https://golang.org/cmd/go/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5-08-09 at 10.43.55 AM.png"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2475" y="0"/>
            <a:ext cx="5259067" cy="5143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6"/>
          <p:cNvSpPr/>
          <p:nvPr/>
        </p:nvSpPr>
        <p:spPr>
          <a:xfrm>
            <a:off x="453750" y="165000"/>
            <a:ext cx="2832600" cy="426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600" y="0"/>
            <a:ext cx="685083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/>
          <p:nvPr/>
        </p:nvSpPr>
        <p:spPr>
          <a:xfrm>
            <a:off x="1146600" y="4176750"/>
            <a:ext cx="68508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0000"/>
                </a:solidFill>
              </a:rPr>
              <a:t>Go was invented by geniuses</a:t>
            </a:r>
            <a:endParaRPr b="1" sz="3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7"/>
          <p:cNvSpPr/>
          <p:nvPr/>
        </p:nvSpPr>
        <p:spPr>
          <a:xfrm>
            <a:off x="453750" y="165000"/>
            <a:ext cx="2832600" cy="426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7"/>
          <p:cNvSpPr/>
          <p:nvPr/>
        </p:nvSpPr>
        <p:spPr>
          <a:xfrm>
            <a:off x="453750" y="4726450"/>
            <a:ext cx="4038000" cy="3267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7"/>
          <p:cNvSpPr/>
          <p:nvPr/>
        </p:nvSpPr>
        <p:spPr>
          <a:xfrm>
            <a:off x="453750" y="3175925"/>
            <a:ext cx="4038000" cy="3267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55" name="Google Shape;155;p28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running “go help” at terminal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61" name="Google Shape;161;p29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running “go env” at terminal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workspace</a:t>
            </a:r>
            <a:endParaRPr/>
          </a:p>
        </p:txBody>
      </p:sp>
      <p:sp>
        <p:nvSpPr>
          <p:cNvPr id="167" name="Google Shape;167;p30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is opinionated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5-08-09 at 10.48.19 AM.png" id="172" name="Google Shape;1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37032"/>
            <a:ext cx="9143999" cy="3669437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3" name="Google Shape;173;p31"/>
          <p:cNvSpPr txBox="1"/>
          <p:nvPr/>
        </p:nvSpPr>
        <p:spPr>
          <a:xfrm>
            <a:off x="3407750" y="3373750"/>
            <a:ext cx="4410600" cy="9603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this folder whatever you like; mine will be called “go” for the rest of this course, however, maybe not the best name as this is also the name of the folder holding the go program</a:t>
            </a:r>
            <a:endParaRPr/>
          </a:p>
        </p:txBody>
      </p:sp>
      <p:cxnSp>
        <p:nvCxnSpPr>
          <p:cNvPr id="174" name="Google Shape;174;p31"/>
          <p:cNvCxnSpPr/>
          <p:nvPr/>
        </p:nvCxnSpPr>
        <p:spPr>
          <a:xfrm flipH="1">
            <a:off x="2931750" y="3373750"/>
            <a:ext cx="510000" cy="25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variables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5-08-09 at 10.41.49 AM.png" id="184" name="Google Shape;18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82682"/>
            <a:ext cx="9144001" cy="33781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33"/>
          <p:cNvCxnSpPr/>
          <p:nvPr/>
        </p:nvCxnSpPr>
        <p:spPr>
          <a:xfrm flipH="1">
            <a:off x="2974400" y="2303000"/>
            <a:ext cx="2031000" cy="424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33"/>
          <p:cNvCxnSpPr/>
          <p:nvPr/>
        </p:nvCxnSpPr>
        <p:spPr>
          <a:xfrm flipH="1">
            <a:off x="1996550" y="2667850"/>
            <a:ext cx="2031000" cy="424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GOPATH</a:t>
            </a:r>
            <a:endParaRPr/>
          </a:p>
        </p:txBody>
      </p:sp>
      <p:sp>
        <p:nvSpPr>
          <p:cNvPr id="192" name="Google Shape;192;p34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must point to your workspace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GOROOT</a:t>
            </a:r>
            <a:endParaRPr/>
          </a:p>
        </p:txBody>
      </p:sp>
      <p:sp>
        <p:nvSpPr>
          <p:cNvPr id="198" name="Google Shape;198;p35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must point to golang source code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Set GOPATH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600" y="0"/>
            <a:ext cx="685083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0"/>
          <p:cNvSpPr txBox="1"/>
          <p:nvPr/>
        </p:nvSpPr>
        <p:spPr>
          <a:xfrm>
            <a:off x="1146600" y="4176750"/>
            <a:ext cx="68508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0000"/>
                </a:solidFill>
              </a:rPr>
              <a:t>Go was invented by geniuses</a:t>
            </a:r>
            <a:endParaRPr b="1" sz="3600">
              <a:solidFill>
                <a:srgbClr val="FF0000"/>
              </a:solidFill>
            </a:endParaRPr>
          </a:p>
        </p:txBody>
      </p:sp>
      <p:sp>
        <p:nvSpPr>
          <p:cNvPr id="48" name="Google Shape;48;p10"/>
          <p:cNvSpPr/>
          <p:nvPr/>
        </p:nvSpPr>
        <p:spPr>
          <a:xfrm>
            <a:off x="5299900" y="2345850"/>
            <a:ext cx="3844200" cy="15900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0"/>
          <p:cNvSpPr txBox="1"/>
          <p:nvPr/>
        </p:nvSpPr>
        <p:spPr>
          <a:xfrm>
            <a:off x="5897050" y="2848950"/>
            <a:ext cx="26499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Unless you speak “genius”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can be hard-er-ish to learn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from the docs.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5-08-09 at 10.50.41 AM.png" id="208" name="Google Shape;20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065" y="0"/>
            <a:ext cx="8037871" cy="5143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9" name="Google Shape;209;p37"/>
          <p:cNvSpPr txBox="1"/>
          <p:nvPr/>
        </p:nvSpPr>
        <p:spPr>
          <a:xfrm>
            <a:off x="8961350" y="2386150"/>
            <a:ext cx="38178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0" name="Google Shape;210;p37"/>
          <p:cNvCxnSpPr/>
          <p:nvPr/>
        </p:nvCxnSpPr>
        <p:spPr>
          <a:xfrm flipH="1">
            <a:off x="7665300" y="3994125"/>
            <a:ext cx="569400" cy="280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37"/>
          <p:cNvCxnSpPr/>
          <p:nvPr/>
        </p:nvCxnSpPr>
        <p:spPr>
          <a:xfrm flipH="1">
            <a:off x="7069900" y="4869450"/>
            <a:ext cx="705900" cy="33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terminal</a:t>
            </a:r>
            <a:endParaRPr/>
          </a:p>
        </p:txBody>
      </p:sp>
      <p:sp>
        <p:nvSpPr>
          <p:cNvPr id="217" name="Google Shape;217;p38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nano .bash_profile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5-08-09 at 10.52.17 AM.png" id="222" name="Google Shape;22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13" y="1524000"/>
            <a:ext cx="8486775" cy="2095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5-08-09 at 10.52.58 AM.png" id="227" name="Google Shape;22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268" y="0"/>
            <a:ext cx="7117465" cy="5143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5-08-09 at 10.54.08 AM.png" id="232" name="Google Shape;23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180" y="0"/>
            <a:ext cx="7241642" cy="5143501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3" name="Google Shape;233;p41"/>
          <p:cNvSpPr/>
          <p:nvPr/>
        </p:nvSpPr>
        <p:spPr>
          <a:xfrm>
            <a:off x="951175" y="2252000"/>
            <a:ext cx="2550000" cy="543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_1.png" id="238" name="Google Shape;23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8797" y="0"/>
            <a:ext cx="344640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_2.png" id="243" name="Google Shape;24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4525" y="30975"/>
            <a:ext cx="4416476" cy="508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_3.png" id="248" name="Google Shape;24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2075" y="154700"/>
            <a:ext cx="4312350" cy="482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_5.png" id="253" name="Google Shape;25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1975" y="90375"/>
            <a:ext cx="6149099" cy="500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_4.png" id="258" name="Google Shape;25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100" y="81525"/>
            <a:ext cx="6695774" cy="498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611" y="0"/>
            <a:ext cx="77107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1"/>
          <p:cNvSpPr/>
          <p:nvPr/>
        </p:nvSpPr>
        <p:spPr>
          <a:xfrm>
            <a:off x="5299900" y="2345850"/>
            <a:ext cx="3844200" cy="15900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1"/>
          <p:cNvSpPr txBox="1"/>
          <p:nvPr/>
        </p:nvSpPr>
        <p:spPr>
          <a:xfrm>
            <a:off x="5897050" y="2848950"/>
            <a:ext cx="26499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Unless you speak “genius”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can be hard-er-ish to learn </a:t>
            </a:r>
            <a:r>
              <a:rPr b="1" lang="en">
                <a:solidFill>
                  <a:srgbClr val="FF0000"/>
                </a:solidFill>
              </a:rPr>
              <a:t>from the docs.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7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</a:t>
            </a:r>
            <a:endParaRPr/>
          </a:p>
        </p:txBody>
      </p:sp>
      <p:sp>
        <p:nvSpPr>
          <p:cNvPr id="264" name="Google Shape;264;p47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workspace organized for vcs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5-08-09 at 10.59.51 AM.png" id="269" name="Google Shape;26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88313"/>
            <a:ext cx="9143999" cy="2766874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70" name="Google Shape;270;p48"/>
          <p:cNvCxnSpPr/>
          <p:nvPr/>
        </p:nvCxnSpPr>
        <p:spPr>
          <a:xfrm>
            <a:off x="3059325" y="2158525"/>
            <a:ext cx="798900" cy="8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48"/>
          <p:cNvCxnSpPr/>
          <p:nvPr/>
        </p:nvCxnSpPr>
        <p:spPr>
          <a:xfrm>
            <a:off x="4647900" y="2463875"/>
            <a:ext cx="798900" cy="8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2" name="Google Shape;272;p48"/>
          <p:cNvSpPr/>
          <p:nvPr/>
        </p:nvSpPr>
        <p:spPr>
          <a:xfrm>
            <a:off x="6058575" y="1759125"/>
            <a:ext cx="1504800" cy="1716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3" name="Google Shape;273;p48"/>
          <p:cNvCxnSpPr/>
          <p:nvPr/>
        </p:nvCxnSpPr>
        <p:spPr>
          <a:xfrm>
            <a:off x="1554600" y="2327900"/>
            <a:ext cx="798900" cy="8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279" name="Google Shape;279;p4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Geniuses: Rob Pike, Ken Thompson, Robert Griesemer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SHA1 checksum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Char char="○"/>
            </a:pPr>
            <a:r>
              <a:rPr b="1" lang="en" sz="1200">
                <a:solidFill>
                  <a:srgbClr val="0000FF"/>
                </a:solidFill>
              </a:rPr>
              <a:t>openssl sha1 [full path to file]</a:t>
            </a:r>
            <a:endParaRPr b="1" sz="1200">
              <a:solidFill>
                <a:srgbClr val="0000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Char char="●"/>
            </a:pPr>
            <a:r>
              <a:rPr b="1" lang="en" sz="1200">
                <a:solidFill>
                  <a:srgbClr val="0000FF"/>
                </a:solidFill>
              </a:rPr>
              <a:t>go version</a:t>
            </a:r>
            <a:endParaRPr b="1" sz="1200">
              <a:solidFill>
                <a:srgbClr val="0000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Char char="●"/>
            </a:pPr>
            <a:r>
              <a:rPr b="1" lang="en" sz="1200">
                <a:solidFill>
                  <a:srgbClr val="0000FF"/>
                </a:solidFill>
              </a:rPr>
              <a:t>go env</a:t>
            </a:r>
            <a:endParaRPr b="1" sz="1200">
              <a:solidFill>
                <a:srgbClr val="0000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go commands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https://golang.org/cmd/go/</a:t>
            </a:r>
            <a:r>
              <a:rPr lang="en" sz="1200"/>
              <a:t>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Char char="●"/>
            </a:pPr>
            <a:r>
              <a:rPr b="1" lang="en" sz="1200">
                <a:solidFill>
                  <a:srgbClr val="0000FF"/>
                </a:solidFill>
              </a:rPr>
              <a:t>go help</a:t>
            </a:r>
            <a:endParaRPr b="1" sz="1200">
              <a:solidFill>
                <a:srgbClr val="0000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Char char="●"/>
            </a:pPr>
            <a:r>
              <a:rPr b="1" lang="en" sz="1200">
                <a:solidFill>
                  <a:srgbClr val="0000FF"/>
                </a:solidFill>
              </a:rPr>
              <a:t>workspaces</a:t>
            </a:r>
            <a:endParaRPr b="1" sz="1200">
              <a:solidFill>
                <a:srgbClr val="0000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Char char="●"/>
            </a:pPr>
            <a:r>
              <a:rPr b="1" lang="en" sz="1200">
                <a:solidFill>
                  <a:srgbClr val="0000FF"/>
                </a:solidFill>
              </a:rPr>
              <a:t>path variables</a:t>
            </a:r>
            <a:endParaRPr b="1" sz="1200">
              <a:solidFill>
                <a:srgbClr val="0000FF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aka environment variables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Char char="●"/>
            </a:pPr>
            <a:r>
              <a:rPr b="1" lang="en" sz="1200">
                <a:solidFill>
                  <a:srgbClr val="0000FF"/>
                </a:solidFill>
              </a:rPr>
              <a:t>GOPATH</a:t>
            </a:r>
            <a:endParaRPr b="1" sz="1200">
              <a:solidFill>
                <a:srgbClr val="0000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Char char="●"/>
            </a:pPr>
            <a:r>
              <a:rPr b="1" lang="en" sz="1200">
                <a:solidFill>
                  <a:srgbClr val="0000FF"/>
                </a:solidFill>
              </a:rPr>
              <a:t>GOROOT</a:t>
            </a:r>
            <a:endParaRPr b="1" sz="1200">
              <a:solidFill>
                <a:srgbClr val="0000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.bash_profile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.bashrc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repos &amp; workspace</a:t>
            </a:r>
            <a:endParaRPr sz="12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0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Review Questions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SHA1</a:t>
            </a:r>
            <a:endParaRPr/>
          </a:p>
        </p:txBody>
      </p:sp>
      <p:sp>
        <p:nvSpPr>
          <p:cNvPr id="290" name="Google Shape;290;p5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SHA1, how is it used, and how can it tell you if you have received the file that a sender intended?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version</a:t>
            </a:r>
            <a:endParaRPr/>
          </a:p>
        </p:txBody>
      </p:sp>
      <p:sp>
        <p:nvSpPr>
          <p:cNvPr id="296" name="Google Shape;296;p5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does </a:t>
            </a:r>
            <a:r>
              <a:rPr b="1" lang="en">
                <a:solidFill>
                  <a:srgbClr val="0000FF"/>
                </a:solidFill>
              </a:rPr>
              <a:t>go version</a:t>
            </a:r>
            <a:r>
              <a:rPr lang="en"/>
              <a:t> do?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env</a:t>
            </a:r>
            <a:endParaRPr/>
          </a:p>
        </p:txBody>
      </p:sp>
      <p:sp>
        <p:nvSpPr>
          <p:cNvPr id="302" name="Google Shape;302;p5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does </a:t>
            </a:r>
            <a:r>
              <a:rPr b="1" lang="en">
                <a:solidFill>
                  <a:srgbClr val="0000FF"/>
                </a:solidFill>
              </a:rPr>
              <a:t>go env</a:t>
            </a:r>
            <a:r>
              <a:rPr lang="en"/>
              <a:t> do?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Variables</a:t>
            </a:r>
            <a:endParaRPr/>
          </a:p>
        </p:txBody>
      </p:sp>
      <p:sp>
        <p:nvSpPr>
          <p:cNvPr id="308" name="Google Shape;308;p5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are path variables?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are path variables also sometimes called?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ROOT</a:t>
            </a:r>
            <a:endParaRPr/>
          </a:p>
        </p:txBody>
      </p:sp>
      <p:sp>
        <p:nvSpPr>
          <p:cNvPr id="314" name="Google Shape;314;p5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b="1" lang="en">
                <a:solidFill>
                  <a:srgbClr val="0000FF"/>
                </a:solidFill>
              </a:rPr>
              <a:t>GO ROOT</a:t>
            </a:r>
            <a:r>
              <a:rPr lang="en"/>
              <a:t> and where should it point?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PATH</a:t>
            </a:r>
            <a:endParaRPr/>
          </a:p>
        </p:txBody>
      </p:sp>
      <p:sp>
        <p:nvSpPr>
          <p:cNvPr id="320" name="Google Shape;320;p5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b="1" lang="en">
                <a:solidFill>
                  <a:srgbClr val="0000FF"/>
                </a:solidFill>
              </a:rPr>
              <a:t>GO PATH</a:t>
            </a:r>
            <a:r>
              <a:rPr lang="en"/>
              <a:t> and where should it point?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412" y="0"/>
            <a:ext cx="712319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2"/>
          <p:cNvSpPr txBox="1"/>
          <p:nvPr/>
        </p:nvSpPr>
        <p:spPr>
          <a:xfrm>
            <a:off x="1146600" y="4512900"/>
            <a:ext cx="68508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0000"/>
                </a:solidFill>
              </a:rPr>
              <a:t>learning go from the docs ...</a:t>
            </a:r>
            <a:endParaRPr b="1" sz="3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Workspace</a:t>
            </a:r>
            <a:endParaRPr/>
          </a:p>
        </p:txBody>
      </p:sp>
      <p:sp>
        <p:nvSpPr>
          <p:cNvPr id="326" name="Google Shape;326;p5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should be the file structure of your go workspace?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685800" y="1363801"/>
            <a:ext cx="77724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“Go is a very well documented programming language but this documentation can be difficult to understand unless you are already familiar with programming languages.”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 </a:t>
            </a:r>
            <a:r>
              <a:rPr lang="en" u="sng">
                <a:solidFill>
                  <a:schemeClr val="hlink"/>
                </a:solidFill>
                <a:hlinkClick r:id="rId3"/>
              </a:rPr>
              <a:t>Caleb Doxsey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935" y="0"/>
            <a:ext cx="796413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1146600" y="4512900"/>
            <a:ext cx="68508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0000"/>
                </a:solidFill>
              </a:rPr>
              <a:t>learning go in this course</a:t>
            </a:r>
            <a:endParaRPr b="1" sz="3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6975" y="387200"/>
            <a:ext cx="4210050" cy="31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1121850" y="3792625"/>
            <a:ext cx="6900300" cy="10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My goal is to make it easy to learn Go.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 want to provide “Tony Gaddis” quality learning materials for Go.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I want Go to become a popular, widespread language.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</a:t>
            </a:r>
            <a:endParaRPr/>
          </a:p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https://golang.org/doc/install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