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ec2540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ec2540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7f4a5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7f4a5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7f4a5d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7f4a5d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8ec2540c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8ec2540c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7f4a5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7f4a5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a97a28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a97a28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8d9494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8d9494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d9494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8d9494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8ec254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8ec254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8ec2540c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8ec2540c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b87f4a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b87f4a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8ec2540c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8ec2540c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8ec2540c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8ec2540c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8ec2540c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8ec2540c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ec2540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ec2540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8ec2540c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8ec2540c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ec2540c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ec2540c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8ec2540c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8ec2540c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8ec2540c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8ec2540c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8ec2540c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8ec2540c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8ec2540c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8ec2540c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4a97a2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64a97a2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8ec2540c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8ec2540c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50a66c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50a66c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50a66c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50a66c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0a66c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0a66c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50a66cb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50a66cb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50a66cbb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50a66cbb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8f34a9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8f34a9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8f34a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8f34a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8f34a9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8f34a9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8f34a92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8f34a9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8ec254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b8ec254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8f34a92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8f34a92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4a97a28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4a97a28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8bb1b8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8bb1b8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8bb1b8a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8bb1b8a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8bb1b8a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8bb1b8a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8bb1b8a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8bb1b8a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8bb1b8a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8bb1b8a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8bb1b8a6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8bb1b8a6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8bb1b8a6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8bb1b8a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8d94941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8d94941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b8ec2540c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b8ec2540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8d94941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8d94941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8d94941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8d94941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8d94941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8d94941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8d94941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8d94941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8d94941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8d94941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8d94941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b8d94941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8d94941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8d94941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8d94941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8d94941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8d9498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8d9498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8ec2540c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8ec2540c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ec2540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ec2540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8d9498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8d9498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8ec2540c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8ec2540c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8ec2540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8ec2540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8ec2540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8ec2540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Relationship Id="rId5" Type="http://schemas.openxmlformats.org/officeDocument/2006/relationships/hyperlink" Target="https://golang.org/ref/spec#Lexical_element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olang.org/ref/spec#Lexical_elements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lang.org/ref/spec#The_zero_valu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olang.org/ref/spec#Declarations_and_scop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golang-book.com/books/web/01-02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&amp; Scope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variables, zero value, scope, capitalization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23850"/>
            <a:ext cx="81915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7" y="0"/>
            <a:ext cx="87939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35306" l="32687" r="0" t="-9967"/>
          <a:stretch/>
        </p:blipFill>
        <p:spPr>
          <a:xfrm>
            <a:off x="0" y="0"/>
            <a:ext cx="5919375" cy="38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753" y="0"/>
            <a:ext cx="47362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0" y="4770000"/>
            <a:ext cx="15900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Lexical Elements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0" y="4770000"/>
            <a:ext cx="15900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Lexical Elements</a:t>
            </a:r>
            <a:endParaRPr/>
          </a:p>
        </p:txBody>
      </p:sp>
      <p:sp>
        <p:nvSpPr>
          <p:cNvPr id="98" name="Google Shape;98;p20"/>
          <p:cNvSpPr txBox="1"/>
          <p:nvPr>
            <p:ph type="ctrTitle"/>
          </p:nvPr>
        </p:nvSpPr>
        <p:spPr>
          <a:xfrm>
            <a:off x="685800" y="11923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lexical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775" y="2261600"/>
            <a:ext cx="4362450" cy="21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declare, assign, initialize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+ assign = initialize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685800" y="2840046"/>
            <a:ext cx="7772400" cy="1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a variable of type string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it the value of your name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variable in an statement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zero value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false for booleans, 0 for integers, 0.0 for floats, "" for strings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nil for pointers, functions, interfaces, slices, channels, and maps</a:t>
            </a:r>
            <a:endParaRPr sz="1800"/>
          </a:p>
        </p:txBody>
      </p:sp>
      <p:sp>
        <p:nvSpPr>
          <p:cNvPr id="118" name="Google Shape;118;p23"/>
          <p:cNvSpPr txBox="1"/>
          <p:nvPr/>
        </p:nvSpPr>
        <p:spPr>
          <a:xfrm>
            <a:off x="6498875" y="4856775"/>
            <a:ext cx="26451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https://golang.org/ref/spec#The_zero_value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scope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universe → package → file → function → curly braces</a:t>
            </a:r>
            <a:endParaRPr sz="1800"/>
          </a:p>
        </p:txBody>
      </p:sp>
      <p:sp>
        <p:nvSpPr>
          <p:cNvPr id="125" name="Google Shape;125;p24"/>
          <p:cNvSpPr txBox="1"/>
          <p:nvPr/>
        </p:nvSpPr>
        <p:spPr>
          <a:xfrm>
            <a:off x="5847250" y="4856775"/>
            <a:ext cx="32967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https://golang.org/ref/spec#Declarations_and_scope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75" y="1576375"/>
            <a:ext cx="222885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level scope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128"/>
            <a:ext cx="9143999" cy="465124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package level scope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916404"/>
            <a:ext cx="7772400" cy="13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“There are only two hard things in Computer Science: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cache invalidation and naming things.” 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~ Phil Karlton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package level scope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88" y="0"/>
            <a:ext cx="8009225" cy="465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>
            <a:off x="4404873" y="4090865"/>
            <a:ext cx="3636300" cy="454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0" y="4596125"/>
            <a:ext cx="91440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variables declared at the top level (outside a function) have a package scope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package level scope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287"/>
            <a:ext cx="9144000" cy="4630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/>
          <p:nvPr/>
        </p:nvSpPr>
        <p:spPr>
          <a:xfrm>
            <a:off x="3453975" y="1003850"/>
            <a:ext cx="8556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8"/>
          <p:cNvCxnSpPr>
            <a:endCxn id="152" idx="0"/>
          </p:cNvCxnSpPr>
          <p:nvPr/>
        </p:nvCxnSpPr>
        <p:spPr>
          <a:xfrm flipH="1">
            <a:off x="3881775" y="921050"/>
            <a:ext cx="1878600" cy="8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8"/>
          <p:cNvSpPr txBox="1"/>
          <p:nvPr/>
        </p:nvSpPr>
        <p:spPr>
          <a:xfrm>
            <a:off x="5760375" y="849725"/>
            <a:ext cx="3275400" cy="47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Capitalized variables and functions are accessible outside the package; like “public” in some languages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5144200" y="3775350"/>
            <a:ext cx="8556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8"/>
          <p:cNvCxnSpPr>
            <a:endCxn id="155" idx="0"/>
          </p:cNvCxnSpPr>
          <p:nvPr/>
        </p:nvCxnSpPr>
        <p:spPr>
          <a:xfrm flipH="1">
            <a:off x="5572000" y="1329450"/>
            <a:ext cx="836100" cy="244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8"/>
          <p:cNvSpPr/>
          <p:nvPr/>
        </p:nvSpPr>
        <p:spPr>
          <a:xfrm>
            <a:off x="6073150" y="3683850"/>
            <a:ext cx="2467500" cy="35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level scope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875" y="738175"/>
            <a:ext cx="33242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250" y="776275"/>
            <a:ext cx="341947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scope of variable x is within the function in which it is declared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0" name="Google Shape;170;p30"/>
          <p:cNvCxnSpPr/>
          <p:nvPr/>
        </p:nvCxnSpPr>
        <p:spPr>
          <a:xfrm flipH="1">
            <a:off x="5143450" y="2780275"/>
            <a:ext cx="2059200" cy="13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0"/>
            <a:ext cx="765810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/>
        </p:nvSpPr>
        <p:spPr>
          <a:xfrm>
            <a:off x="0" y="4604825"/>
            <a:ext cx="9144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imports have a file scope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3727300" y="3779425"/>
            <a:ext cx="1824600" cy="26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 level scope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975" y="638925"/>
            <a:ext cx="4154050" cy="29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0" y="4570075"/>
            <a:ext cx="91440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you can’t use a variable before it is initialized; there is no hoisting like in javascript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675" y="1714500"/>
            <a:ext cx="2152650" cy="17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3"/>
          <p:cNvCxnSpPr/>
          <p:nvPr/>
        </p:nvCxnSpPr>
        <p:spPr>
          <a:xfrm flipH="1">
            <a:off x="5534425" y="2719450"/>
            <a:ext cx="1364100" cy="16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025" y="1300150"/>
            <a:ext cx="244792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scope of variable x is within the function in which it is declared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97" name="Google Shape;197;p34"/>
          <p:cNvCxnSpPr/>
          <p:nvPr/>
        </p:nvCxnSpPr>
        <p:spPr>
          <a:xfrm flipH="1">
            <a:off x="5734400" y="3336325"/>
            <a:ext cx="1259700" cy="14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362075"/>
            <a:ext cx="30480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5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curly-braces level scope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475" y="1290625"/>
            <a:ext cx="306705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invalid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scope of variable x is within the curly-braces in which it is declared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10" name="Google Shape;210;p36"/>
          <p:cNvCxnSpPr/>
          <p:nvPr/>
        </p:nvCxnSpPr>
        <p:spPr>
          <a:xfrm flipH="1">
            <a:off x="5803750" y="3110425"/>
            <a:ext cx="1616100" cy="34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variables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216" name="Google Shape;216;p3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learn more about scope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capitalization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22" name="Google Shape;222;p3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Public, private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/>
        </p:nvSpPr>
        <p:spPr>
          <a:xfrm>
            <a:off x="0" y="4559700"/>
            <a:ext cx="914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package level scope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287"/>
            <a:ext cx="9144000" cy="463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/>
          <p:nvPr/>
        </p:nvSpPr>
        <p:spPr>
          <a:xfrm>
            <a:off x="3453975" y="1003850"/>
            <a:ext cx="8556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9"/>
          <p:cNvCxnSpPr>
            <a:endCxn id="229" idx="0"/>
          </p:cNvCxnSpPr>
          <p:nvPr/>
        </p:nvCxnSpPr>
        <p:spPr>
          <a:xfrm flipH="1">
            <a:off x="3881775" y="921050"/>
            <a:ext cx="1878600" cy="8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9"/>
          <p:cNvSpPr txBox="1"/>
          <p:nvPr/>
        </p:nvSpPr>
        <p:spPr>
          <a:xfrm>
            <a:off x="5760375" y="849725"/>
            <a:ext cx="3275400" cy="47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Capitalized variables and functions are accessible outside the package; like “public” in some languages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5144200" y="3775350"/>
            <a:ext cx="855600" cy="26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39"/>
          <p:cNvCxnSpPr>
            <a:endCxn id="232" idx="0"/>
          </p:cNvCxnSpPr>
          <p:nvPr/>
        </p:nvCxnSpPr>
        <p:spPr>
          <a:xfrm flipH="1">
            <a:off x="5572000" y="1329450"/>
            <a:ext cx="836100" cy="244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9"/>
          <p:cNvSpPr/>
          <p:nvPr/>
        </p:nvSpPr>
        <p:spPr>
          <a:xfrm>
            <a:off x="6073150" y="3683850"/>
            <a:ext cx="2467500" cy="35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9"/>
          <p:cNvSpPr txBox="1"/>
          <p:nvPr/>
        </p:nvSpPr>
        <p:spPr>
          <a:xfrm rot="-2700000">
            <a:off x="408290" y="1972334"/>
            <a:ext cx="2675833" cy="4429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already saw this</a:t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0" y="4830725"/>
            <a:ext cx="91440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Capitalized top-level variables, and functions, are accessible outside the package.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379"/>
            <a:ext cx="9143999" cy="411549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0"/>
          <p:cNvSpPr txBox="1"/>
          <p:nvPr/>
        </p:nvSpPr>
        <p:spPr>
          <a:xfrm>
            <a:off x="0" y="4255875"/>
            <a:ext cx="9144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invalid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scope on SideKick is func scope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Capitalized top-level variables, and functions, are accessible outside the package.</a:t>
            </a:r>
            <a:endParaRPr/>
          </a:p>
        </p:txBody>
      </p:sp>
      <p:cxnSp>
        <p:nvCxnSpPr>
          <p:cNvPr id="243" name="Google Shape;243;p40"/>
          <p:cNvCxnSpPr/>
          <p:nvPr/>
        </p:nvCxnSpPr>
        <p:spPr>
          <a:xfrm>
            <a:off x="2241600" y="3866300"/>
            <a:ext cx="1277100" cy="18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52" y="0"/>
            <a:ext cx="821969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1"/>
          <p:cNvCxnSpPr/>
          <p:nvPr/>
        </p:nvCxnSpPr>
        <p:spPr>
          <a:xfrm flipH="1" rot="10800000">
            <a:off x="3640425" y="1120775"/>
            <a:ext cx="495300" cy="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41"/>
          <p:cNvCxnSpPr/>
          <p:nvPr/>
        </p:nvCxnSpPr>
        <p:spPr>
          <a:xfrm flipH="1" rot="10800000">
            <a:off x="4088225" y="2411350"/>
            <a:ext cx="495300" cy="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41"/>
          <p:cNvSpPr/>
          <p:nvPr/>
        </p:nvSpPr>
        <p:spPr>
          <a:xfrm>
            <a:off x="2412856" y="2020461"/>
            <a:ext cx="2973925" cy="2988700"/>
          </a:xfrm>
          <a:custGeom>
            <a:rect b="b" l="l" r="r" t="t"/>
            <a:pathLst>
              <a:path extrusionOk="0" h="119548" w="118957">
                <a:moveTo>
                  <a:pt x="63352" y="5718"/>
                </a:moveTo>
                <a:cubicBezTo>
                  <a:pt x="53216" y="6181"/>
                  <a:pt x="9658" y="-9052"/>
                  <a:pt x="2533" y="8498"/>
                </a:cubicBezTo>
                <a:cubicBezTo>
                  <a:pt x="-4591" y="26049"/>
                  <a:pt x="4155" y="93934"/>
                  <a:pt x="20605" y="111021"/>
                </a:cubicBezTo>
                <a:cubicBezTo>
                  <a:pt x="37055" y="128108"/>
                  <a:pt x="84841" y="114844"/>
                  <a:pt x="101233" y="111021"/>
                </a:cubicBezTo>
                <a:cubicBezTo>
                  <a:pt x="117625" y="107198"/>
                  <a:pt x="116003" y="91906"/>
                  <a:pt x="118957" y="8808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713" y="0"/>
            <a:ext cx="7044574" cy="45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2"/>
          <p:cNvSpPr txBox="1"/>
          <p:nvPr/>
        </p:nvSpPr>
        <p:spPr>
          <a:xfrm>
            <a:off x="0" y="4507700"/>
            <a:ext cx="91440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invalid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scope on </a:t>
            </a:r>
            <a:r>
              <a:rPr b="1" lang="en">
                <a:solidFill>
                  <a:srgbClr val="FF0000"/>
                </a:solidFill>
              </a:rPr>
              <a:t>sideK()</a:t>
            </a:r>
            <a:r>
              <a:rPr lang="en">
                <a:solidFill>
                  <a:srgbClr val="FF0000"/>
                </a:solidFill>
              </a:rPr>
              <a:t> is package scope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ctrTitle"/>
          </p:nvPr>
        </p:nvSpPr>
        <p:spPr>
          <a:xfrm>
            <a:off x="685800" y="5320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" name="Google Shape;263;p43"/>
          <p:cNvSpPr txBox="1"/>
          <p:nvPr>
            <p:ph idx="1" type="subTitle"/>
          </p:nvPr>
        </p:nvSpPr>
        <p:spPr>
          <a:xfrm>
            <a:off x="685800" y="1744000"/>
            <a:ext cx="7772400" cy="30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package main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package names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the variable </a:t>
            </a:r>
            <a:r>
              <a:rPr b="1" lang="en" sz="1400"/>
              <a:t>MyName</a:t>
            </a:r>
            <a:r>
              <a:rPr lang="en" sz="1400"/>
              <a:t> and assign it a name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 MyName in package main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take a screenshot</a:t>
            </a:r>
            <a:endParaRPr sz="1400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create the variable </a:t>
            </a:r>
            <a:r>
              <a:rPr b="1" lang="en" sz="1400"/>
              <a:t>yourName</a:t>
            </a:r>
            <a:r>
              <a:rPr lang="en" sz="1400"/>
              <a:t> and assign it a name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what happens when you use yourName in package main?</a:t>
            </a:r>
            <a:endParaRPr sz="1400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take a screenshot</a:t>
            </a:r>
            <a:endParaRPr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_ blank identifier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69" name="Google Shape;269;p4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variable you don’t want to use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1181100"/>
            <a:ext cx="6210300" cy="278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45"/>
          <p:cNvCxnSpPr/>
          <p:nvPr/>
        </p:nvCxnSpPr>
        <p:spPr>
          <a:xfrm rot="10800000">
            <a:off x="2806275" y="2588850"/>
            <a:ext cx="3849000" cy="87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204900"/>
            <a:ext cx="71437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923925"/>
            <a:ext cx="57150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375" y="863350"/>
            <a:ext cx="4831275" cy="14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213" y="2611175"/>
            <a:ext cx="4555576" cy="17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457200" y="0"/>
            <a:ext cx="3739200" cy="7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669000" y="564600"/>
            <a:ext cx="5416800" cy="4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occur anywhere in your code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var a string = "this is stored in the variable a"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var b, c string = "stored in b", "stored in c"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var d string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const p string = "death &amp; taxes"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const q = 42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lexical element </a:t>
            </a:r>
            <a:r>
              <a:rPr b="1" lang="en" sz="1200">
                <a:solidFill>
                  <a:srgbClr val="0000FF"/>
                </a:solidFill>
              </a:rPr>
              <a:t>:=</a:t>
            </a:r>
            <a:r>
              <a:rPr lang="en" sz="1200"/>
              <a:t> can only occur inside a function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43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"stored in g"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h, i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"stored in h", "stored in i"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j, k, l, m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44.7, true, false, 'm' // single quotes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"n"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 </a:t>
            </a:r>
            <a:r>
              <a:rPr b="1" lang="en" sz="1200">
                <a:solidFill>
                  <a:srgbClr val="0000FF"/>
                </a:solidFill>
              </a:rPr>
              <a:t>:= </a:t>
            </a:r>
            <a:r>
              <a:rPr lang="en" sz="1200"/>
              <a:t>`o` // backticks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fmt.Println("a - ", a)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declare + assign = initialize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capitalization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Public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private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blank identifier</a:t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elements</a:t>
            </a:r>
            <a:endParaRPr/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lexical elements? Give a few examples of lexical elements in golang.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 lexical elements, find the golang keywords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15" name="Google Shape;315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are the two types of comments which may be used in golang code?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21" name="Google Shape;321;p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What is an identifier?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27" name="Google Shape;327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/>
              <a:t>According to the golang spec, the first character in an identifier must be what?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spec</a:t>
            </a:r>
            <a:endParaRPr/>
          </a:p>
        </p:txBody>
      </p:sp>
      <p:sp>
        <p:nvSpPr>
          <p:cNvPr id="333" name="Google Shape;333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the </a:t>
            </a:r>
            <a:r>
              <a:rPr b="1" lang="en" sz="2400">
                <a:solidFill>
                  <a:srgbClr val="0000FF"/>
                </a:solidFill>
              </a:rPr>
              <a:t>golang spec</a:t>
            </a:r>
            <a:endParaRPr b="1" sz="2400">
              <a:solidFill>
                <a:srgbClr val="0000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the operators which you can use in golang.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○"/>
            </a:pPr>
            <a:r>
              <a:rPr lang="en">
                <a:solidFill>
                  <a:srgbClr val="FF0000"/>
                </a:solidFill>
              </a:rPr>
              <a:t>take a screenshot of this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value</a:t>
            </a:r>
            <a:endParaRPr/>
          </a:p>
        </p:txBody>
      </p:sp>
      <p:sp>
        <p:nvSpPr>
          <p:cNvPr id="339" name="Google Shape;339;p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zero value and how it occurs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571500"/>
            <a:ext cx="55626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value</a:t>
            </a:r>
            <a:endParaRPr/>
          </a:p>
        </p:txBody>
      </p:sp>
      <p:sp>
        <p:nvSpPr>
          <p:cNvPr id="345" name="Google Shape;345;p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are the zero values for each of the following: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float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pointer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boolean</a:t>
            </a:r>
            <a:endParaRPr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What are the levels of scope within golang?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57" name="Google Shape;357;p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When you import a package in a file, what is that package’s scope? For example, is “fmt” available in file f1.go?</a:t>
            </a:r>
            <a:endParaRPr sz="1800"/>
          </a:p>
        </p:txBody>
      </p:sp>
      <p:pic>
        <p:nvPicPr>
          <p:cNvPr id="358" name="Google Shape;35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475" y="1997400"/>
            <a:ext cx="5195050" cy="30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64" name="Google Shape;364;p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When you declare a variable at the top-level (not in a function), and when you make that declaration in a file that is in a package, what is that variable’s scope? For example, is the code below valid?</a:t>
            </a:r>
            <a:endParaRPr sz="1800"/>
          </a:p>
        </p:txBody>
      </p:sp>
      <p:pic>
        <p:nvPicPr>
          <p:cNvPr id="365" name="Google Shape;3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25" y="2447913"/>
            <a:ext cx="41243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71" name="Google Shape;371;p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Is this code valid? Why or why not?</a:t>
            </a:r>
            <a:endParaRPr sz="1800"/>
          </a:p>
        </p:txBody>
      </p:sp>
      <p:pic>
        <p:nvPicPr>
          <p:cNvPr id="372" name="Google Shape;3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75" y="2286700"/>
            <a:ext cx="32480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Is this code valid? Why or why not?</a:t>
            </a:r>
            <a:endParaRPr sz="1800"/>
          </a:p>
        </p:txBody>
      </p:sp>
      <p:pic>
        <p:nvPicPr>
          <p:cNvPr id="379" name="Google Shape;37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25" y="1696150"/>
            <a:ext cx="29813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85" name="Google Shape;385;p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Is this code valid? Why or why not?</a:t>
            </a:r>
            <a:endParaRPr sz="1800"/>
          </a:p>
        </p:txBody>
      </p:sp>
      <p:pic>
        <p:nvPicPr>
          <p:cNvPr id="386" name="Google Shape;38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583" y="2341970"/>
            <a:ext cx="3426850" cy="1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92" name="Google Shape;392;p6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Is this code valid? Why or why not?</a:t>
            </a:r>
            <a:endParaRPr sz="1800"/>
          </a:p>
        </p:txBody>
      </p:sp>
      <p:pic>
        <p:nvPicPr>
          <p:cNvPr id="393" name="Google Shape;39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766" y="1989863"/>
            <a:ext cx="3436475" cy="21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399" name="Google Shape;399;p6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How is the scope of a function changed when you </a:t>
            </a:r>
            <a:r>
              <a:rPr b="1" lang="en" sz="1800">
                <a:solidFill>
                  <a:srgbClr val="0000FF"/>
                </a:solidFill>
              </a:rPr>
              <a:t>capitalize</a:t>
            </a:r>
            <a:r>
              <a:rPr lang="en" sz="1800"/>
              <a:t> the first letter of a function?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405" name="Google Shape;405;p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How is the scope of a variable changed when you </a:t>
            </a:r>
            <a:r>
              <a:rPr b="1" lang="en" sz="1800">
                <a:solidFill>
                  <a:srgbClr val="0000FF"/>
                </a:solidFill>
              </a:rPr>
              <a:t>capitalize</a:t>
            </a:r>
            <a:r>
              <a:rPr lang="en" sz="1800"/>
              <a:t> the first letter of a variable?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23825"/>
            <a:ext cx="68389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411" name="Google Shape;411;p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Can you </a:t>
            </a:r>
            <a:r>
              <a:rPr b="1" lang="en" sz="1800">
                <a:solidFill>
                  <a:srgbClr val="0000FF"/>
                </a:solidFill>
              </a:rPr>
              <a:t>capitalize</a:t>
            </a:r>
            <a:r>
              <a:rPr lang="en" sz="1800"/>
              <a:t> func main? Would you want to?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323850"/>
            <a:ext cx="77533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447675"/>
            <a:ext cx="708660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457200"/>
            <a:ext cx="67437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