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4f34c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4f34c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4f34c1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f34c1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f34c1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f34c1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f34c1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f34c1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f34c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f34c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f34c1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f34c1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f34c1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f34c1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f34c18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f34c18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b8939bf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939bf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b8ed69f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ed69f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b8939b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b8939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b8ed69f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ed69f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b8ed69f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ed69f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b8ed69f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ed69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b8ed69f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ed69f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b8ed69f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ed69f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5f8fa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5f8fa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f8fa3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f8fa3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5f8fa3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f8fa3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5f8fa3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f8fa3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5f8fa3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f8fa3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b8939bf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b8939bf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5f8fa3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5f8fa3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62acf5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62acf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5f8fa3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f8fa3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4f34c1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4f34c1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4f34c1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4f34c1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4f34c18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f34c18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4f34c1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4f34c1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4f34c18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f34c18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f34c1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f34c1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f34c18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f34c18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b8939bf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b8939bf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4f34c18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4f34c18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a97a28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a97a28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b8d8ee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d8ee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b8d8ee9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d8ee9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b8d8ee9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d8ee9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b8d8ee9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8ee9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64f34c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4f34c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b8939bf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939bf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b8939bf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939bf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f34c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f34c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4f34c1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f34c1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 Id="rId4" Type="http://schemas.openxmlformats.org/officeDocument/2006/relationships/hyperlink" Target="http://www.gobyexamp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 &amp; Conditionals</a:t>
            </a:r>
            <a:endParaRPr/>
          </a:p>
        </p:txBody>
      </p:sp>
      <p:sp>
        <p:nvSpPr>
          <p:cNvPr id="35" name="Google Shape;35;p8"/>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remainders, loops, range, conditionals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1366601"/>
            <a:ext cx="9143999" cy="2410298"/>
          </a:xfrm>
          <a:prstGeom prst="rect">
            <a:avLst/>
          </a:prstGeom>
          <a:noFill/>
          <a:ln>
            <a:noFill/>
          </a:ln>
        </p:spPr>
      </p:pic>
      <p:cxnSp>
        <p:nvCxnSpPr>
          <p:cNvPr id="87" name="Google Shape;87;p17"/>
          <p:cNvCxnSpPr/>
          <p:nvPr/>
        </p:nvCxnSpPr>
        <p:spPr>
          <a:xfrm>
            <a:off x="213735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8" name="Google Shape;88;p17"/>
          <p:cNvCxnSpPr/>
          <p:nvPr/>
        </p:nvCxnSpPr>
        <p:spPr>
          <a:xfrm>
            <a:off x="134270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9" name="Google Shape;89;p17"/>
          <p:cNvCxnSpPr/>
          <p:nvPr/>
        </p:nvCxnSpPr>
        <p:spPr>
          <a:xfrm>
            <a:off x="856100" y="3093050"/>
            <a:ext cx="334200" cy="0"/>
          </a:xfrm>
          <a:prstGeom prst="straightConnector1">
            <a:avLst/>
          </a:prstGeom>
          <a:noFill/>
          <a:ln cap="flat" cmpd="sng" w="19050">
            <a:solidFill>
              <a:srgbClr val="FF0000"/>
            </a:solidFill>
            <a:prstDash val="solid"/>
            <a:round/>
            <a:headEnd len="med" w="med" type="none"/>
            <a:tailEnd len="med" w="med" type="none"/>
          </a:ln>
        </p:spPr>
      </p:cxnSp>
      <p:sp>
        <p:nvSpPr>
          <p:cNvPr id="90" name="Google Shape;90;p17"/>
          <p:cNvSpPr txBox="1"/>
          <p:nvPr/>
        </p:nvSpPr>
        <p:spPr>
          <a:xfrm>
            <a:off x="3788125" y="3492725"/>
            <a:ext cx="5355900" cy="1650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range works on these types: </a:t>
            </a:r>
            <a:endParaRPr sz="1000"/>
          </a:p>
          <a:p>
            <a:pPr indent="-292100" lvl="1" marL="914400" rtl="0" algn="l">
              <a:spcBef>
                <a:spcPts val="0"/>
              </a:spcBef>
              <a:spcAft>
                <a:spcPts val="0"/>
              </a:spcAft>
              <a:buSzPts val="1000"/>
              <a:buChar char="○"/>
            </a:pPr>
            <a:r>
              <a:rPr lang="en" sz="1000"/>
              <a:t>slice or array</a:t>
            </a:r>
            <a:endParaRPr sz="1000"/>
          </a:p>
          <a:p>
            <a:pPr indent="-292100" lvl="1" marL="914400" rtl="0" algn="l">
              <a:spcBef>
                <a:spcPts val="0"/>
              </a:spcBef>
              <a:spcAft>
                <a:spcPts val="0"/>
              </a:spcAft>
              <a:buSzPts val="1000"/>
              <a:buChar char="○"/>
            </a:pPr>
            <a:r>
              <a:rPr lang="en" sz="1000"/>
              <a:t>string</a:t>
            </a:r>
            <a:endParaRPr sz="1000"/>
          </a:p>
          <a:p>
            <a:pPr indent="-292100" lvl="2" marL="1371600" rtl="0" algn="l">
              <a:spcBef>
                <a:spcPts val="0"/>
              </a:spcBef>
              <a:spcAft>
                <a:spcPts val="0"/>
              </a:spcAft>
              <a:buSzPts val="1000"/>
              <a:buChar char="■"/>
            </a:pPr>
            <a:r>
              <a:rPr lang="en" sz="1000"/>
              <a:t>gives us a rune (code point to UTF-8 character) </a:t>
            </a:r>
            <a:endParaRPr sz="1000"/>
          </a:p>
          <a:p>
            <a:pPr indent="-292100" lvl="1" marL="914400" rtl="0" algn="l">
              <a:spcBef>
                <a:spcPts val="0"/>
              </a:spcBef>
              <a:spcAft>
                <a:spcPts val="0"/>
              </a:spcAft>
              <a:buSzPts val="1000"/>
              <a:buChar char="○"/>
            </a:pPr>
            <a:r>
              <a:rPr lang="en" sz="1000"/>
              <a:t>map</a:t>
            </a:r>
            <a:endParaRPr sz="1000"/>
          </a:p>
          <a:p>
            <a:pPr indent="-292100" lvl="2" marL="1371600" rtl="0" algn="l">
              <a:spcBef>
                <a:spcPts val="0"/>
              </a:spcBef>
              <a:spcAft>
                <a:spcPts val="0"/>
              </a:spcAft>
              <a:buSzPts val="1000"/>
              <a:buChar char="■"/>
            </a:pPr>
            <a:r>
              <a:rPr lang="en" sz="1000"/>
              <a:t>key:value</a:t>
            </a:r>
            <a:endParaRPr sz="1000"/>
          </a:p>
          <a:p>
            <a:pPr indent="-292100" lvl="1" marL="914400" rtl="0" algn="l">
              <a:spcBef>
                <a:spcPts val="0"/>
              </a:spcBef>
              <a:spcAft>
                <a:spcPts val="0"/>
              </a:spcAft>
              <a:buSzPts val="1000"/>
              <a:buChar char="○"/>
            </a:pPr>
            <a:r>
              <a:rPr lang="en" sz="1000"/>
              <a:t>channel</a:t>
            </a:r>
            <a:endParaRPr sz="1000"/>
          </a:p>
          <a:p>
            <a:pPr indent="-292100" lvl="2" marL="1371600" rtl="0" algn="l">
              <a:spcBef>
                <a:spcPts val="0"/>
              </a:spcBef>
              <a:spcAft>
                <a:spcPts val="0"/>
              </a:spcAft>
              <a:buSzPts val="1000"/>
              <a:buChar char="■"/>
            </a:pPr>
            <a:r>
              <a:rPr lang="en" sz="1000"/>
              <a:t>a channel is a way to communicate between threads (different go routines) </a:t>
            </a:r>
            <a:endParaRPr sz="1000"/>
          </a:p>
          <a:p>
            <a:pPr indent="-292100" lvl="2" marL="1371600" rtl="0" algn="l">
              <a:spcBef>
                <a:spcPts val="0"/>
              </a:spcBef>
              <a:spcAft>
                <a:spcPts val="0"/>
              </a:spcAft>
              <a:buSzPts val="1000"/>
              <a:buChar char="■"/>
            </a:pPr>
            <a:r>
              <a:rPr lang="en" sz="1000"/>
              <a:t>you can use the "for range" to read off of a channel continuously</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742950"/>
            <a:ext cx="9144000" cy="3657600"/>
          </a:xfrm>
          <a:prstGeom prst="rect">
            <a:avLst/>
          </a:prstGeom>
          <a:noFill/>
          <a:ln>
            <a:noFill/>
          </a:ln>
        </p:spPr>
      </p:pic>
      <p:cxnSp>
        <p:nvCxnSpPr>
          <p:cNvPr id="96" name="Google Shape;96;p18"/>
          <p:cNvCxnSpPr/>
          <p:nvPr/>
        </p:nvCxnSpPr>
        <p:spPr>
          <a:xfrm>
            <a:off x="2050475" y="2860475"/>
            <a:ext cx="669000" cy="0"/>
          </a:xfrm>
          <a:prstGeom prst="straightConnector1">
            <a:avLst/>
          </a:prstGeom>
          <a:noFill/>
          <a:ln cap="flat" cmpd="sng" w="19050">
            <a:solidFill>
              <a:srgbClr val="FF0000"/>
            </a:solidFill>
            <a:prstDash val="solid"/>
            <a:round/>
            <a:headEnd len="med" w="med" type="none"/>
            <a:tailEnd len="med" w="med" type="none"/>
          </a:ln>
        </p:spPr>
      </p:cxnSp>
      <p:cxnSp>
        <p:nvCxnSpPr>
          <p:cNvPr id="97" name="Google Shape;97;p18"/>
          <p:cNvCxnSpPr/>
          <p:nvPr/>
        </p:nvCxnSpPr>
        <p:spPr>
          <a:xfrm>
            <a:off x="1134225" y="2860475"/>
            <a:ext cx="4122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1252904"/>
            <a:ext cx="9144000" cy="2637692"/>
          </a:xfrm>
          <a:prstGeom prst="rect">
            <a:avLst/>
          </a:prstGeom>
          <a:noFill/>
          <a:ln>
            <a:noFill/>
          </a:ln>
        </p:spPr>
      </p:pic>
      <p:cxnSp>
        <p:nvCxnSpPr>
          <p:cNvPr id="103" name="Google Shape;103;p19"/>
          <p:cNvCxnSpPr/>
          <p:nvPr/>
        </p:nvCxnSpPr>
        <p:spPr>
          <a:xfrm>
            <a:off x="2015725" y="3179950"/>
            <a:ext cx="495300" cy="0"/>
          </a:xfrm>
          <a:prstGeom prst="straightConnector1">
            <a:avLst/>
          </a:prstGeom>
          <a:noFill/>
          <a:ln cap="flat" cmpd="sng" w="19050">
            <a:solidFill>
              <a:srgbClr val="FF0000"/>
            </a:solidFill>
            <a:prstDash val="solid"/>
            <a:round/>
            <a:headEnd len="med" w="med" type="none"/>
            <a:tailEnd len="med" w="med" type="none"/>
          </a:ln>
        </p:spPr>
      </p:cxnSp>
      <p:cxnSp>
        <p:nvCxnSpPr>
          <p:cNvPr id="104" name="Google Shape;104;p19"/>
          <p:cNvCxnSpPr/>
          <p:nvPr/>
        </p:nvCxnSpPr>
        <p:spPr>
          <a:xfrm>
            <a:off x="821425" y="3179950"/>
            <a:ext cx="247200" cy="0"/>
          </a:xfrm>
          <a:prstGeom prst="straightConnector1">
            <a:avLst/>
          </a:prstGeom>
          <a:noFill/>
          <a:ln cap="flat" cmpd="sng" w="19050">
            <a:solidFill>
              <a:srgbClr val="FF0000"/>
            </a:solidFill>
            <a:prstDash val="solid"/>
            <a:round/>
            <a:headEnd len="med" w="med" type="none"/>
            <a:tailEnd len="med" w="med" type="none"/>
          </a:ln>
        </p:spPr>
      </p:cxnSp>
      <p:cxnSp>
        <p:nvCxnSpPr>
          <p:cNvPr id="105" name="Google Shape;105;p19"/>
          <p:cNvCxnSpPr/>
          <p:nvPr/>
        </p:nvCxnSpPr>
        <p:spPr>
          <a:xfrm>
            <a:off x="1156300" y="3179950"/>
            <a:ext cx="4944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1" name="Google Shape;111;p20"/>
          <p:cNvSpPr txBox="1"/>
          <p:nvPr/>
        </p:nvSpPr>
        <p:spPr>
          <a:xfrm>
            <a:off x="182450" y="130350"/>
            <a:ext cx="25197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What’s going on here?</a:t>
            </a:r>
            <a:endParaRPr>
              <a:solidFill>
                <a:srgbClr val="FF0000"/>
              </a:solidFill>
            </a:endParaRPr>
          </a:p>
          <a:p>
            <a:pPr indent="0" lvl="0" marL="0" rtl="0" algn="ctr">
              <a:spcBef>
                <a:spcPts val="0"/>
              </a:spcBef>
              <a:spcAft>
                <a:spcPts val="0"/>
              </a:spcAft>
              <a:buNone/>
            </a:pPr>
            <a:r>
              <a:rPr lang="en" sz="800">
                <a:solidFill>
                  <a:srgbClr val="FF0000"/>
                </a:solidFill>
              </a:rPr>
              <a:t>(see the next slide for help)</a:t>
            </a:r>
            <a:endParaRPr sz="8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7" name="Google Shape;117;p21"/>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21" name="Google Shape;121;p21"/>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22" name="Google Shape;122;p21"/>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28" name="Google Shape;128;p22"/>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32" name="Google Shape;132;p22"/>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33" name="Google Shape;133;p22"/>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
        <p:nvSpPr>
          <p:cNvPr id="134" name="Google Shape;134;p22"/>
          <p:cNvSpPr/>
          <p:nvPr/>
        </p:nvSpPr>
        <p:spPr>
          <a:xfrm>
            <a:off x="1572600" y="3040925"/>
            <a:ext cx="1155550" cy="130325"/>
          </a:xfrm>
          <a:custGeom>
            <a:rect b="b" l="l" r="r" t="t"/>
            <a:pathLst>
              <a:path extrusionOk="0" h="5213" w="46222">
                <a:moveTo>
                  <a:pt x="0" y="0"/>
                </a:moveTo>
                <a:cubicBezTo>
                  <a:pt x="4808" y="869"/>
                  <a:pt x="21141" y="5213"/>
                  <a:pt x="28845" y="5213"/>
                </a:cubicBezTo>
                <a:cubicBezTo>
                  <a:pt x="36549" y="5213"/>
                  <a:pt x="43326" y="869"/>
                  <a:pt x="46222" y="0"/>
                </a:cubicBezTo>
              </a:path>
            </a:pathLst>
          </a:custGeom>
          <a:noFill/>
          <a:ln cap="flat" cmpd="sng" w="19050">
            <a:solidFill>
              <a:srgbClr val="FF0000"/>
            </a:solidFill>
            <a:prstDash val="solid"/>
            <a:round/>
            <a:headEnd len="med" w="med" type="none"/>
            <a:tailEnd len="med" w="med" type="none"/>
          </a:ln>
        </p:spPr>
      </p:sp>
      <p:sp>
        <p:nvSpPr>
          <p:cNvPr id="135" name="Google Shape;135;p22"/>
          <p:cNvSpPr/>
          <p:nvPr/>
        </p:nvSpPr>
        <p:spPr>
          <a:xfrm>
            <a:off x="2059150" y="2709327"/>
            <a:ext cx="1650775" cy="123075"/>
          </a:xfrm>
          <a:custGeom>
            <a:rect b="b" l="l" r="r" t="t"/>
            <a:pathLst>
              <a:path extrusionOk="0" h="4923" w="66031">
                <a:moveTo>
                  <a:pt x="0" y="4923"/>
                </a:moveTo>
                <a:cubicBezTo>
                  <a:pt x="7182" y="4112"/>
                  <a:pt x="32089" y="290"/>
                  <a:pt x="43094" y="58"/>
                </a:cubicBezTo>
                <a:cubicBezTo>
                  <a:pt x="54099" y="-174"/>
                  <a:pt x="62208" y="2954"/>
                  <a:pt x="66031" y="3533"/>
                </a:cubicBezTo>
              </a:path>
            </a:pathLst>
          </a:custGeom>
          <a:noFill/>
          <a:ln cap="flat" cmpd="sng" w="19050">
            <a:solidFill>
              <a:srgbClr val="FF0000"/>
            </a:solidFill>
            <a:prstDash val="solid"/>
            <a:round/>
            <a:headEnd len="med" w="med" type="none"/>
            <a:tailEnd len="med" w="med" type="none"/>
          </a:ln>
        </p:spPr>
      </p:sp>
      <p:sp>
        <p:nvSpPr>
          <p:cNvPr id="136" name="Google Shape;136;p22"/>
          <p:cNvSpPr/>
          <p:nvPr/>
        </p:nvSpPr>
        <p:spPr>
          <a:xfrm>
            <a:off x="5882000" y="3066975"/>
            <a:ext cx="1216375" cy="269525"/>
          </a:xfrm>
          <a:custGeom>
            <a:rect b="b" l="l" r="r" t="t"/>
            <a:pathLst>
              <a:path extrusionOk="0" h="10781" w="48655">
                <a:moveTo>
                  <a:pt x="0" y="0"/>
                </a:moveTo>
                <a:cubicBezTo>
                  <a:pt x="4518" y="1796"/>
                  <a:pt x="18999" y="10716"/>
                  <a:pt x="27108" y="10774"/>
                </a:cubicBezTo>
                <a:cubicBezTo>
                  <a:pt x="35217" y="10832"/>
                  <a:pt x="45064" y="2086"/>
                  <a:pt x="48655" y="348"/>
                </a:cubicBezTo>
              </a:path>
            </a:pathLst>
          </a:custGeom>
          <a:noFill/>
          <a:ln cap="flat" cmpd="sng" w="19050">
            <a:solidFill>
              <a:srgbClr val="FF0000"/>
            </a:solidFill>
            <a:prstDash val="solid"/>
            <a:round/>
            <a:headEnd len="med" w="med" type="none"/>
            <a:tailEnd len="med" w="med" type="none"/>
          </a:ln>
        </p:spPr>
      </p:sp>
      <p:sp>
        <p:nvSpPr>
          <p:cNvPr id="137" name="Google Shape;137;p22"/>
          <p:cNvSpPr/>
          <p:nvPr/>
        </p:nvSpPr>
        <p:spPr>
          <a:xfrm>
            <a:off x="6307750" y="2701713"/>
            <a:ext cx="1364050" cy="113325"/>
          </a:xfrm>
          <a:custGeom>
            <a:rect b="b" l="l" r="r" t="t"/>
            <a:pathLst>
              <a:path extrusionOk="0" h="4533" w="54562">
                <a:moveTo>
                  <a:pt x="0" y="4185"/>
                </a:moveTo>
                <a:cubicBezTo>
                  <a:pt x="4518" y="3490"/>
                  <a:pt x="18013" y="-43"/>
                  <a:pt x="27107" y="15"/>
                </a:cubicBezTo>
                <a:cubicBezTo>
                  <a:pt x="36201" y="73"/>
                  <a:pt x="49986" y="3780"/>
                  <a:pt x="54562" y="4533"/>
                </a:cubicBezTo>
              </a:path>
            </a:pathLst>
          </a:custGeom>
          <a:noFill/>
          <a:ln cap="flat" cmpd="sng" w="19050">
            <a:solidFill>
              <a:srgbClr val="FF0000"/>
            </a:solidFill>
            <a:prstDash val="solid"/>
            <a:round/>
            <a:headEnd len="med" w="med" type="none"/>
            <a:tailEnd len="med" w="med" type="none"/>
          </a:ln>
        </p:spPr>
      </p:sp>
      <p:sp>
        <p:nvSpPr>
          <p:cNvPr id="138" name="Google Shape;138;p22"/>
          <p:cNvSpPr txBox="1"/>
          <p:nvPr/>
        </p:nvSpPr>
        <p:spPr>
          <a:xfrm rot="1800139">
            <a:off x="5573690" y="381688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
        <p:nvSpPr>
          <p:cNvPr id="139" name="Google Shape;139;p22"/>
          <p:cNvSpPr txBox="1"/>
          <p:nvPr/>
        </p:nvSpPr>
        <p:spPr>
          <a:xfrm rot="1800139">
            <a:off x="1758390" y="395623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175027" y="0"/>
            <a:ext cx="8793949" cy="5143501"/>
          </a:xfrm>
          <a:prstGeom prst="rect">
            <a:avLst/>
          </a:prstGeom>
          <a:noFill/>
          <a:ln>
            <a:noFill/>
          </a:ln>
        </p:spPr>
      </p:pic>
      <p:sp>
        <p:nvSpPr>
          <p:cNvPr id="145" name="Google Shape;145;p23"/>
          <p:cNvSpPr txBox="1"/>
          <p:nvPr/>
        </p:nvSpPr>
        <p:spPr>
          <a:xfrm rot="1800127">
            <a:off x="6014407" y="3457255"/>
            <a:ext cx="3356786" cy="11898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remember this?</a:t>
            </a:r>
            <a:endParaRPr b="1" sz="2400">
              <a:solidFill>
                <a:srgbClr val="FFFFFF"/>
              </a:solidFill>
            </a:endParaRPr>
          </a:p>
          <a:p>
            <a:pPr indent="0" lvl="0" marL="0" rtl="0" algn="l">
              <a:spcBef>
                <a:spcPts val="0"/>
              </a:spcBef>
              <a:spcAft>
                <a:spcPts val="0"/>
              </a:spcAft>
              <a:buNone/>
            </a:pPr>
            <a:r>
              <a:rPr b="1" lang="en" sz="2400">
                <a:solidFill>
                  <a:srgbClr val="FFFFFF"/>
                </a:solidFill>
              </a:rPr>
              <a:t>multiple assignment</a:t>
            </a:r>
            <a:endParaRPr b="1" sz="2400">
              <a:solidFill>
                <a:srgbClr val="FFFFFF"/>
              </a:solidFill>
            </a:endParaRPr>
          </a:p>
        </p:txBody>
      </p:sp>
      <p:cxnSp>
        <p:nvCxnSpPr>
          <p:cNvPr id="146" name="Google Shape;146;p23"/>
          <p:cNvCxnSpPr>
            <a:stCxn id="145" idx="1"/>
          </p:cNvCxnSpPr>
          <p:nvPr/>
        </p:nvCxnSpPr>
        <p:spPr>
          <a:xfrm rot="10800000">
            <a:off x="5890700" y="2432650"/>
            <a:ext cx="348600" cy="780300"/>
          </a:xfrm>
          <a:prstGeom prst="straightConnector1">
            <a:avLst/>
          </a:prstGeom>
          <a:noFill/>
          <a:ln cap="flat" cmpd="sng" w="19050">
            <a:solidFill>
              <a:srgbClr val="FFFFFF"/>
            </a:solidFill>
            <a:prstDash val="solid"/>
            <a:round/>
            <a:headEnd len="med" w="med" type="none"/>
            <a:tailEnd len="med" w="med" type="triangle"/>
          </a:ln>
        </p:spPr>
      </p:cxnSp>
      <p:cxnSp>
        <p:nvCxnSpPr>
          <p:cNvPr id="147" name="Google Shape;147;p23"/>
          <p:cNvCxnSpPr>
            <a:stCxn id="145" idx="1"/>
          </p:cNvCxnSpPr>
          <p:nvPr/>
        </p:nvCxnSpPr>
        <p:spPr>
          <a:xfrm rot="10800000">
            <a:off x="5864600" y="2649850"/>
            <a:ext cx="374700" cy="5631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153" name="Google Shape;153;p24"/>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loops from 1 - 1,000</a:t>
            </a:r>
            <a:endParaRPr sz="2400"/>
          </a:p>
          <a:p>
            <a:pPr indent="0" lvl="0" marL="0" rtl="0" algn="ctr">
              <a:spcBef>
                <a:spcPts val="0"/>
              </a:spcBef>
              <a:spcAft>
                <a:spcPts val="0"/>
              </a:spcAft>
              <a:buNone/>
            </a:pPr>
            <a:r>
              <a:rPr lang="en" sz="2400"/>
              <a:t>printing even numbers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switch statements</a:t>
            </a:r>
            <a:endParaRPr>
              <a:solidFill>
                <a:srgbClr val="FF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519225" y="323850"/>
            <a:ext cx="6105525"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remainder</a:t>
            </a:r>
            <a:endParaRPr>
              <a:solidFill>
                <a:srgbClr val="FF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706711" y="0"/>
            <a:ext cx="5730577"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652738" y="414850"/>
            <a:ext cx="5638800" cy="2819400"/>
          </a:xfrm>
          <a:prstGeom prst="rect">
            <a:avLst/>
          </a:prstGeom>
          <a:noFill/>
          <a:ln>
            <a:noFill/>
          </a:ln>
        </p:spPr>
      </p:pic>
      <p:sp>
        <p:nvSpPr>
          <p:cNvPr id="174" name="Google Shape;174;p2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multiple evals</a:t>
            </a:r>
            <a:endParaRPr/>
          </a:p>
        </p:txBody>
      </p:sp>
      <p:pic>
        <p:nvPicPr>
          <p:cNvPr id="175" name="Google Shape;175;p28"/>
          <p:cNvPicPr preferRelativeResize="0"/>
          <p:nvPr/>
        </p:nvPicPr>
        <p:blipFill>
          <a:blip r:embed="rId4">
            <a:alphaModFix/>
          </a:blip>
          <a:stretch>
            <a:fillRect/>
          </a:stretch>
        </p:blipFill>
        <p:spPr>
          <a:xfrm>
            <a:off x="4710263" y="2949372"/>
            <a:ext cx="3781000" cy="107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457188" y="147700"/>
            <a:ext cx="6111001" cy="4283350"/>
          </a:xfrm>
          <a:prstGeom prst="rect">
            <a:avLst/>
          </a:prstGeom>
          <a:noFill/>
          <a:ln>
            <a:noFill/>
          </a:ln>
        </p:spPr>
      </p:pic>
      <p:sp>
        <p:nvSpPr>
          <p:cNvPr id="181" name="Google Shape;181;p2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cases can be expressions</a:t>
            </a:r>
            <a:endParaRPr/>
          </a:p>
        </p:txBody>
      </p:sp>
      <p:pic>
        <p:nvPicPr>
          <p:cNvPr id="182" name="Google Shape;182;p29"/>
          <p:cNvPicPr preferRelativeResize="0"/>
          <p:nvPr/>
        </p:nvPicPr>
        <p:blipFill>
          <a:blip r:embed="rId4">
            <a:alphaModFix/>
          </a:blip>
          <a:stretch>
            <a:fillRect/>
          </a:stretch>
        </p:blipFill>
        <p:spPr>
          <a:xfrm>
            <a:off x="5488388" y="3454850"/>
            <a:ext cx="3255175" cy="109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1" y="0"/>
            <a:ext cx="6230846" cy="5143500"/>
          </a:xfrm>
          <a:prstGeom prst="rect">
            <a:avLst/>
          </a:prstGeom>
          <a:noFill/>
          <a:ln>
            <a:noFill/>
          </a:ln>
        </p:spPr>
      </p:pic>
      <p:pic>
        <p:nvPicPr>
          <p:cNvPr id="188" name="Google Shape;188;p30"/>
          <p:cNvPicPr preferRelativeResize="0"/>
          <p:nvPr/>
        </p:nvPicPr>
        <p:blipFill>
          <a:blip r:embed="rId4">
            <a:alphaModFix/>
          </a:blip>
          <a:stretch>
            <a:fillRect/>
          </a:stretch>
        </p:blipFill>
        <p:spPr>
          <a:xfrm>
            <a:off x="4969725" y="2534575"/>
            <a:ext cx="4174275" cy="2608925"/>
          </a:xfrm>
          <a:prstGeom prst="rect">
            <a:avLst/>
          </a:prstGeom>
          <a:noFill/>
          <a:ln>
            <a:noFill/>
          </a:ln>
        </p:spPr>
      </p:pic>
      <p:cxnSp>
        <p:nvCxnSpPr>
          <p:cNvPr id="189" name="Google Shape;189;p30"/>
          <p:cNvCxnSpPr/>
          <p:nvPr/>
        </p:nvCxnSpPr>
        <p:spPr>
          <a:xfrm flipH="1" rot="10800000">
            <a:off x="1824550" y="3466525"/>
            <a:ext cx="3753300" cy="756000"/>
          </a:xfrm>
          <a:prstGeom prst="straightConnector1">
            <a:avLst/>
          </a:prstGeom>
          <a:noFill/>
          <a:ln cap="flat" cmpd="sng" w="19050">
            <a:solidFill>
              <a:srgbClr val="CCCCCC"/>
            </a:solidFill>
            <a:prstDash val="solid"/>
            <a:round/>
            <a:headEnd len="med" w="med" type="none"/>
            <a:tailEnd len="med" w="med" type="triangle"/>
          </a:ln>
        </p:spPr>
      </p:cxnSp>
      <p:cxnSp>
        <p:nvCxnSpPr>
          <p:cNvPr id="190" name="Google Shape;190;p30"/>
          <p:cNvCxnSpPr/>
          <p:nvPr/>
        </p:nvCxnSpPr>
        <p:spPr>
          <a:xfrm flipH="1" rot="10800000">
            <a:off x="2302400" y="3753425"/>
            <a:ext cx="3284100" cy="634200"/>
          </a:xfrm>
          <a:prstGeom prst="straightConnector1">
            <a:avLst/>
          </a:prstGeom>
          <a:noFill/>
          <a:ln cap="flat" cmpd="sng" w="19050">
            <a:solidFill>
              <a:srgbClr val="CCCCCC"/>
            </a:solidFill>
            <a:prstDash val="solid"/>
            <a:round/>
            <a:headEnd len="med" w="med" type="none"/>
            <a:tailEnd len="med" w="med" type="triangle"/>
          </a:ln>
        </p:spPr>
      </p:cxnSp>
      <p:cxnSp>
        <p:nvCxnSpPr>
          <p:cNvPr id="191" name="Google Shape;191;p30"/>
          <p:cNvCxnSpPr/>
          <p:nvPr/>
        </p:nvCxnSpPr>
        <p:spPr>
          <a:xfrm flipH="1" rot="10800000">
            <a:off x="2484875" y="4648125"/>
            <a:ext cx="1485600" cy="113100"/>
          </a:xfrm>
          <a:prstGeom prst="straightConnector1">
            <a:avLst/>
          </a:prstGeom>
          <a:noFill/>
          <a:ln cap="flat" cmpd="sng" w="19050">
            <a:solidFill>
              <a:srgbClr val="CCCCCC"/>
            </a:solidFill>
            <a:prstDash val="solid"/>
            <a:round/>
            <a:headEnd len="med" w="med" type="none"/>
            <a:tailEnd len="med" w="med" type="triangle"/>
          </a:ln>
        </p:spPr>
      </p:cxnSp>
      <p:cxnSp>
        <p:nvCxnSpPr>
          <p:cNvPr id="192" name="Google Shape;192;p30"/>
          <p:cNvCxnSpPr/>
          <p:nvPr/>
        </p:nvCxnSpPr>
        <p:spPr>
          <a:xfrm flipH="1" rot="10800000">
            <a:off x="2206850" y="4578625"/>
            <a:ext cx="3336300" cy="330300"/>
          </a:xfrm>
          <a:prstGeom prst="straightConnector1">
            <a:avLst/>
          </a:prstGeom>
          <a:noFill/>
          <a:ln cap="flat" cmpd="sng" w="19050">
            <a:solidFill>
              <a:srgbClr val="CCCCCC"/>
            </a:solidFill>
            <a:prstDash val="solid"/>
            <a:round/>
            <a:headEnd len="med" w="med" type="none"/>
            <a:tailEnd len="med" w="med" type="triangle"/>
          </a:ln>
        </p:spPr>
      </p:cxnSp>
      <p:cxnSp>
        <p:nvCxnSpPr>
          <p:cNvPr id="193" name="Google Shape;193;p30"/>
          <p:cNvCxnSpPr/>
          <p:nvPr/>
        </p:nvCxnSpPr>
        <p:spPr>
          <a:xfrm flipH="1" rot="10800000">
            <a:off x="1833250" y="4569975"/>
            <a:ext cx="2007000" cy="78300"/>
          </a:xfrm>
          <a:prstGeom prst="straightConnector1">
            <a:avLst/>
          </a:prstGeom>
          <a:noFill/>
          <a:ln cap="flat" cmpd="sng" w="19050">
            <a:solidFill>
              <a:srgbClr val="CCCCCC"/>
            </a:solidFill>
            <a:prstDash val="solid"/>
            <a:round/>
            <a:headEnd len="med" w="med" type="none"/>
            <a:tailEnd len="med" w="med" type="triangle"/>
          </a:ln>
        </p:spPr>
      </p:cxnSp>
      <p:cxnSp>
        <p:nvCxnSpPr>
          <p:cNvPr id="194" name="Google Shape;194;p30"/>
          <p:cNvCxnSpPr/>
          <p:nvPr/>
        </p:nvCxnSpPr>
        <p:spPr>
          <a:xfrm flipH="1" rot="10800000">
            <a:off x="3805500" y="4014175"/>
            <a:ext cx="1763700" cy="555900"/>
          </a:xfrm>
          <a:prstGeom prst="straightConnector1">
            <a:avLst/>
          </a:prstGeom>
          <a:noFill/>
          <a:ln cap="flat" cmpd="sng" w="19050">
            <a:solidFill>
              <a:srgbClr val="CCCCCC"/>
            </a:solidFill>
            <a:prstDash val="solid"/>
            <a:round/>
            <a:headEnd len="med" w="med" type="none"/>
            <a:tailEnd len="med" w="med" type="triangle"/>
          </a:ln>
        </p:spPr>
      </p:cxnSp>
      <p:cxnSp>
        <p:nvCxnSpPr>
          <p:cNvPr id="195" name="Google Shape;195;p30"/>
          <p:cNvCxnSpPr/>
          <p:nvPr/>
        </p:nvCxnSpPr>
        <p:spPr>
          <a:xfrm flipH="1" rot="10800000">
            <a:off x="3927125" y="4309550"/>
            <a:ext cx="1642200" cy="347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conditional</a:t>
            </a:r>
            <a:endParaRPr>
              <a:solidFill>
                <a:srgbClr val="FF00FF"/>
              </a:solidFill>
            </a:endParaRPr>
          </a:p>
        </p:txBody>
      </p:sp>
      <p:sp>
        <p:nvSpPr>
          <p:cNvPr id="201" name="Google Shape;201;p31"/>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1" y="0"/>
            <a:ext cx="5884875" cy="4095475"/>
          </a:xfrm>
          <a:prstGeom prst="rect">
            <a:avLst/>
          </a:prstGeom>
          <a:noFill/>
          <a:ln>
            <a:noFill/>
          </a:ln>
        </p:spPr>
      </p:pic>
      <p:pic>
        <p:nvPicPr>
          <p:cNvPr id="207" name="Google Shape;207;p32"/>
          <p:cNvPicPr preferRelativeResize="0"/>
          <p:nvPr/>
        </p:nvPicPr>
        <p:blipFill>
          <a:blip r:embed="rId4">
            <a:alphaModFix/>
          </a:blip>
          <a:stretch>
            <a:fillRect/>
          </a:stretch>
        </p:blipFill>
        <p:spPr>
          <a:xfrm>
            <a:off x="4674325" y="3544725"/>
            <a:ext cx="4469676" cy="159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2" y="0"/>
            <a:ext cx="5682175" cy="4050175"/>
          </a:xfrm>
          <a:prstGeom prst="rect">
            <a:avLst/>
          </a:prstGeom>
          <a:noFill/>
          <a:ln>
            <a:noFill/>
          </a:ln>
        </p:spPr>
      </p:pic>
      <p:pic>
        <p:nvPicPr>
          <p:cNvPr id="213" name="Google Shape;213;p33"/>
          <p:cNvPicPr preferRelativeResize="0"/>
          <p:nvPr/>
        </p:nvPicPr>
        <p:blipFill>
          <a:blip r:embed="rId4">
            <a:alphaModFix/>
          </a:blip>
          <a:stretch>
            <a:fillRect/>
          </a:stretch>
        </p:blipFill>
        <p:spPr>
          <a:xfrm>
            <a:off x="4326800" y="3821400"/>
            <a:ext cx="4817199" cy="132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34"/>
          <p:cNvPicPr preferRelativeResize="0"/>
          <p:nvPr/>
        </p:nvPicPr>
        <p:blipFill>
          <a:blip r:embed="rId3">
            <a:alphaModFix/>
          </a:blip>
          <a:stretch>
            <a:fillRect/>
          </a:stretch>
        </p:blipFill>
        <p:spPr>
          <a:xfrm>
            <a:off x="0" y="0"/>
            <a:ext cx="6612299" cy="4683025"/>
          </a:xfrm>
          <a:prstGeom prst="rect">
            <a:avLst/>
          </a:prstGeom>
          <a:noFill/>
          <a:ln>
            <a:noFill/>
          </a:ln>
        </p:spPr>
      </p:pic>
      <p:pic>
        <p:nvPicPr>
          <p:cNvPr id="219" name="Google Shape;219;p34"/>
          <p:cNvPicPr preferRelativeResize="0"/>
          <p:nvPr/>
        </p:nvPicPr>
        <p:blipFill>
          <a:blip r:embed="rId4">
            <a:alphaModFix/>
          </a:blip>
          <a:stretch>
            <a:fillRect/>
          </a:stretch>
        </p:blipFill>
        <p:spPr>
          <a:xfrm>
            <a:off x="5473650" y="3956025"/>
            <a:ext cx="3670351" cy="118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1131867" y="0"/>
            <a:ext cx="688026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0" y="1"/>
            <a:ext cx="7274425" cy="4069425"/>
          </a:xfrm>
          <a:prstGeom prst="rect">
            <a:avLst/>
          </a:prstGeom>
          <a:noFill/>
          <a:ln>
            <a:noFill/>
          </a:ln>
        </p:spPr>
      </p:pic>
      <p:pic>
        <p:nvPicPr>
          <p:cNvPr id="230" name="Google Shape;230;p36"/>
          <p:cNvPicPr preferRelativeResize="0"/>
          <p:nvPr/>
        </p:nvPicPr>
        <p:blipFill>
          <a:blip r:embed="rId4">
            <a:alphaModFix/>
          </a:blip>
          <a:stretch>
            <a:fillRect/>
          </a:stretch>
        </p:blipFill>
        <p:spPr>
          <a:xfrm>
            <a:off x="5152200" y="3842200"/>
            <a:ext cx="3991800" cy="128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0"/>
          <p:cNvSpPr txBox="1"/>
          <p:nvPr>
            <p:ph type="ctrTitle"/>
          </p:nvPr>
        </p:nvSpPr>
        <p:spPr>
          <a:xfrm>
            <a:off x="0" y="-25"/>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FF"/>
                </a:solidFill>
              </a:rPr>
              <a:t>%</a:t>
            </a:r>
            <a:endParaRPr sz="9600">
              <a:solidFill>
                <a:srgbClr val="FF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1" y="0"/>
            <a:ext cx="7165525" cy="4378925"/>
          </a:xfrm>
          <a:prstGeom prst="rect">
            <a:avLst/>
          </a:prstGeom>
          <a:noFill/>
          <a:ln>
            <a:noFill/>
          </a:ln>
        </p:spPr>
      </p:pic>
      <p:pic>
        <p:nvPicPr>
          <p:cNvPr id="236" name="Google Shape;236;p37"/>
          <p:cNvPicPr preferRelativeResize="0"/>
          <p:nvPr/>
        </p:nvPicPr>
        <p:blipFill>
          <a:blip r:embed="rId4">
            <a:alphaModFix/>
          </a:blip>
          <a:stretch>
            <a:fillRect/>
          </a:stretch>
        </p:blipFill>
        <p:spPr>
          <a:xfrm>
            <a:off x="4908925" y="3843775"/>
            <a:ext cx="4235074" cy="129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38"/>
          <p:cNvPicPr preferRelativeResize="0"/>
          <p:nvPr/>
        </p:nvPicPr>
        <p:blipFill>
          <a:blip r:embed="rId3">
            <a:alphaModFix/>
          </a:blip>
          <a:stretch>
            <a:fillRect/>
          </a:stretch>
        </p:blipFill>
        <p:spPr>
          <a:xfrm>
            <a:off x="1847850" y="717163"/>
            <a:ext cx="5448300" cy="355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9"/>
          <p:cNvPicPr preferRelativeResize="0"/>
          <p:nvPr/>
        </p:nvPicPr>
        <p:blipFill>
          <a:blip r:embed="rId3">
            <a:alphaModFix/>
          </a:blip>
          <a:stretch>
            <a:fillRect/>
          </a:stretch>
        </p:blipFill>
        <p:spPr>
          <a:xfrm>
            <a:off x="0" y="0"/>
            <a:ext cx="7002800" cy="4582300"/>
          </a:xfrm>
          <a:prstGeom prst="rect">
            <a:avLst/>
          </a:prstGeom>
          <a:noFill/>
          <a:ln>
            <a:noFill/>
          </a:ln>
        </p:spPr>
      </p:pic>
      <p:pic>
        <p:nvPicPr>
          <p:cNvPr id="247" name="Google Shape;247;p39"/>
          <p:cNvPicPr preferRelativeResize="0"/>
          <p:nvPr/>
        </p:nvPicPr>
        <p:blipFill>
          <a:blip r:embed="rId4">
            <a:alphaModFix/>
          </a:blip>
          <a:stretch>
            <a:fillRect/>
          </a:stretch>
        </p:blipFill>
        <p:spPr>
          <a:xfrm>
            <a:off x="6776900" y="2811725"/>
            <a:ext cx="2367100" cy="233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846680"/>
            <a:ext cx="9144001" cy="34501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0" y="1384999"/>
            <a:ext cx="9144001" cy="2373503"/>
          </a:xfrm>
          <a:prstGeom prst="rect">
            <a:avLst/>
          </a:prstGeom>
          <a:noFill/>
          <a:ln cap="flat" cmpd="sng" w="9525">
            <a:solidFill>
              <a:schemeClr val="dk2"/>
            </a:solidFill>
            <a:prstDash val="solid"/>
            <a:round/>
            <a:headEnd len="sm" w="sm" type="none"/>
            <a:tailEnd len="sm" w="sm" type="none"/>
          </a:ln>
        </p:spPr>
      </p:pic>
      <p:cxnSp>
        <p:nvCxnSpPr>
          <p:cNvPr id="258" name="Google Shape;258;p41"/>
          <p:cNvCxnSpPr/>
          <p:nvPr/>
        </p:nvCxnSpPr>
        <p:spPr>
          <a:xfrm>
            <a:off x="808025" y="2884525"/>
            <a:ext cx="2145900" cy="0"/>
          </a:xfrm>
          <a:prstGeom prst="straightConnector1">
            <a:avLst/>
          </a:prstGeom>
          <a:noFill/>
          <a:ln cap="flat" cmpd="sng" w="19050">
            <a:solidFill>
              <a:srgbClr val="FF0000"/>
            </a:solidFill>
            <a:prstDash val="solid"/>
            <a:round/>
            <a:headEnd len="med" w="med" type="none"/>
            <a:tailEnd len="med" w="med" type="none"/>
          </a:ln>
        </p:spPr>
      </p:cxnSp>
      <p:cxnSp>
        <p:nvCxnSpPr>
          <p:cNvPr id="259" name="Google Shape;259;p41"/>
          <p:cNvCxnSpPr/>
          <p:nvPr/>
        </p:nvCxnSpPr>
        <p:spPr>
          <a:xfrm>
            <a:off x="916975" y="2376600"/>
            <a:ext cx="3714000" cy="0"/>
          </a:xfrm>
          <a:prstGeom prst="straightConnector1">
            <a:avLst/>
          </a:prstGeom>
          <a:noFill/>
          <a:ln cap="flat" cmpd="sng" w="19050">
            <a:solidFill>
              <a:srgbClr val="FF0000"/>
            </a:solidFill>
            <a:prstDash val="solid"/>
            <a:round/>
            <a:headEnd len="med" w="med" type="none"/>
            <a:tailEnd len="med" w="med" type="none"/>
          </a:ln>
        </p:spPr>
      </p:cxnSp>
      <p:cxnSp>
        <p:nvCxnSpPr>
          <p:cNvPr id="260" name="Google Shape;260;p41"/>
          <p:cNvCxnSpPr/>
          <p:nvPr/>
        </p:nvCxnSpPr>
        <p:spPr>
          <a:xfrm flipH="1" rot="10800000">
            <a:off x="7246075" y="2376600"/>
            <a:ext cx="1690200" cy="168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2"/>
          <p:cNvPicPr preferRelativeResize="0"/>
          <p:nvPr/>
        </p:nvPicPr>
        <p:blipFill>
          <a:blip r:embed="rId3">
            <a:alphaModFix/>
          </a:blip>
          <a:stretch>
            <a:fillRect/>
          </a:stretch>
        </p:blipFill>
        <p:spPr>
          <a:xfrm>
            <a:off x="0" y="1148495"/>
            <a:ext cx="9144000" cy="2846510"/>
          </a:xfrm>
          <a:prstGeom prst="rect">
            <a:avLst/>
          </a:prstGeom>
          <a:noFill/>
          <a:ln cap="flat" cmpd="sng" w="9525">
            <a:solidFill>
              <a:schemeClr val="dk2"/>
            </a:solidFill>
            <a:prstDash val="solid"/>
            <a:round/>
            <a:headEnd len="sm" w="sm" type="none"/>
            <a:tailEnd len="sm" w="sm" type="none"/>
          </a:ln>
        </p:spPr>
      </p:pic>
      <p:cxnSp>
        <p:nvCxnSpPr>
          <p:cNvPr id="266" name="Google Shape;266;p42"/>
          <p:cNvCxnSpPr/>
          <p:nvPr/>
        </p:nvCxnSpPr>
        <p:spPr>
          <a:xfrm>
            <a:off x="5221700" y="2328500"/>
            <a:ext cx="1199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3"/>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cxnSp>
        <p:nvCxnSpPr>
          <p:cNvPr id="272" name="Google Shape;272;p43"/>
          <p:cNvCxnSpPr/>
          <p:nvPr/>
        </p:nvCxnSpPr>
        <p:spPr>
          <a:xfrm flipH="1" rot="10800000">
            <a:off x="5273825" y="1937500"/>
            <a:ext cx="2015700" cy="87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sp>
        <p:nvSpPr>
          <p:cNvPr id="278" name="Google Shape;278;p44"/>
          <p:cNvSpPr/>
          <p:nvPr/>
        </p:nvSpPr>
        <p:spPr>
          <a:xfrm>
            <a:off x="764575" y="2128650"/>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p:nvPr/>
        </p:nvSpPr>
        <p:spPr>
          <a:xfrm>
            <a:off x="764575" y="2932675"/>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4"/>
          <p:cNvSpPr txBox="1"/>
          <p:nvPr/>
        </p:nvSpPr>
        <p:spPr>
          <a:xfrm>
            <a:off x="2875825" y="2684675"/>
            <a:ext cx="23892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Can we assign to </a:t>
            </a:r>
            <a:r>
              <a:rPr b="1" lang="en">
                <a:solidFill>
                  <a:srgbClr val="FF0000"/>
                </a:solidFill>
              </a:rPr>
              <a:t>err</a:t>
            </a:r>
            <a:r>
              <a:rPr lang="en">
                <a:solidFill>
                  <a:srgbClr val="FF0000"/>
                </a:solidFill>
              </a:rPr>
              <a:t> twice?</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5"/>
          <p:cNvPicPr preferRelativeResize="0"/>
          <p:nvPr/>
        </p:nvPicPr>
        <p:blipFill>
          <a:blip r:embed="rId3">
            <a:alphaModFix/>
          </a:blip>
          <a:stretch>
            <a:fillRect/>
          </a:stretch>
        </p:blipFill>
        <p:spPr>
          <a:xfrm>
            <a:off x="798825" y="0"/>
            <a:ext cx="7546348" cy="5143499"/>
          </a:xfrm>
          <a:prstGeom prst="rect">
            <a:avLst/>
          </a:prstGeom>
          <a:noFill/>
          <a:ln cap="flat" cmpd="sng" w="9525">
            <a:solidFill>
              <a:schemeClr val="dk2"/>
            </a:solidFill>
            <a:prstDash val="solid"/>
            <a:round/>
            <a:headEnd len="sm" w="sm" type="none"/>
            <a:tailEnd len="sm" w="sm" type="none"/>
          </a:ln>
        </p:spPr>
      </p:pic>
      <p:sp>
        <p:nvSpPr>
          <p:cNvPr id="286" name="Google Shape;286;p45"/>
          <p:cNvSpPr/>
          <p:nvPr/>
        </p:nvSpPr>
        <p:spPr>
          <a:xfrm>
            <a:off x="1207675" y="469175"/>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p:nvPr/>
        </p:nvSpPr>
        <p:spPr>
          <a:xfrm>
            <a:off x="1207675" y="977800"/>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txBox="1"/>
          <p:nvPr/>
        </p:nvSpPr>
        <p:spPr>
          <a:xfrm>
            <a:off x="2623875" y="821500"/>
            <a:ext cx="19983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Can we assign to </a:t>
            </a:r>
            <a:r>
              <a:rPr b="1" lang="en" sz="1000">
                <a:solidFill>
                  <a:srgbClr val="FF0000"/>
                </a:solidFill>
              </a:rPr>
              <a:t>err</a:t>
            </a:r>
            <a:r>
              <a:rPr lang="en" sz="1000">
                <a:solidFill>
                  <a:srgbClr val="FF0000"/>
                </a:solidFill>
              </a:rPr>
              <a:t> twice?</a:t>
            </a:r>
            <a:endParaRPr sz="1000">
              <a:solidFill>
                <a:srgbClr val="FF0000"/>
              </a:solidFill>
            </a:endParaRPr>
          </a:p>
        </p:txBody>
      </p:sp>
      <p:sp>
        <p:nvSpPr>
          <p:cNvPr id="289" name="Google Shape;289;p45"/>
          <p:cNvSpPr/>
          <p:nvPr/>
        </p:nvSpPr>
        <p:spPr>
          <a:xfrm>
            <a:off x="995175" y="3562925"/>
            <a:ext cx="5095200" cy="46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995175" y="4031525"/>
            <a:ext cx="7350000" cy="77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p:nvPr/>
        </p:nvSpPr>
        <p:spPr>
          <a:xfrm>
            <a:off x="995175" y="4804625"/>
            <a:ext cx="5095200" cy="33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297" name="Google Shape;297;p46"/>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 that prints the numbers from 1 to 100. But for multiples of three print "Fizz" instead of the number and for the multiples of five print "Buzz". For numbers which are multiples of both three and five print "FizzBuzz".</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id="50" name="Google Shape;50;p11"/>
          <p:cNvPicPr preferRelativeResize="0"/>
          <p:nvPr/>
        </p:nvPicPr>
        <p:blipFill>
          <a:blip r:embed="rId3">
            <a:alphaModFix/>
          </a:blip>
          <a:stretch>
            <a:fillRect/>
          </a:stretch>
        </p:blipFill>
        <p:spPr>
          <a:xfrm>
            <a:off x="928274" y="259950"/>
            <a:ext cx="7287451" cy="462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303" name="Google Shape;303;p47"/>
          <p:cNvSpPr txBox="1"/>
          <p:nvPr>
            <p:ph idx="1" type="subTitle"/>
          </p:nvPr>
        </p:nvSpPr>
        <p:spPr>
          <a:xfrm>
            <a:off x="685800" y="2840050"/>
            <a:ext cx="7772400" cy="17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If we list all the natural numbers below 10 that are multiples of 3 or 5, we get 3, 5, 6 and 9. The sum of these multiples is 23. Find the sum of all the multiples of 3 or 5 below 1000.</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57200" y="0"/>
            <a:ext cx="3739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309" name="Google Shape;309;p48"/>
          <p:cNvSpPr txBox="1"/>
          <p:nvPr>
            <p:ph idx="1" type="body"/>
          </p:nvPr>
        </p:nvSpPr>
        <p:spPr>
          <a:xfrm>
            <a:off x="0" y="703750"/>
            <a:ext cx="4235100" cy="44397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sz="1000"/>
              <a:t>remainder</a:t>
            </a:r>
            <a:endParaRPr sz="1000"/>
          </a:p>
          <a:p>
            <a:pPr indent="-292100" lvl="1" marL="914400" marR="0" rtl="0" algn="l">
              <a:lnSpc>
                <a:spcPct val="100000"/>
              </a:lnSpc>
              <a:spcBef>
                <a:spcPts val="0"/>
              </a:spcBef>
              <a:spcAft>
                <a:spcPts val="0"/>
              </a:spcAft>
              <a:buClr>
                <a:schemeClr val="dk1"/>
              </a:buClr>
              <a:buSzPts val="1000"/>
              <a:buFont typeface="Arial"/>
              <a:buChar char="○"/>
            </a:pPr>
            <a:r>
              <a:rPr b="1" lang="en" sz="1000">
                <a:solidFill>
                  <a:srgbClr val="0000FF"/>
                </a:solidFill>
              </a:rPr>
              <a:t>%</a:t>
            </a:r>
            <a:endParaRPr b="1" sz="1000">
              <a:solidFill>
                <a:srgbClr val="0000FF"/>
              </a:solidFill>
            </a:endParaRPr>
          </a:p>
          <a:p>
            <a:pPr indent="-292100" lvl="0" marL="457200" rtl="0" algn="l">
              <a:spcBef>
                <a:spcPts val="0"/>
              </a:spcBef>
              <a:spcAft>
                <a:spcPts val="0"/>
              </a:spcAft>
              <a:buSzPts val="1000"/>
              <a:buChar char="●"/>
            </a:pPr>
            <a:r>
              <a:rPr lang="en" sz="1000"/>
              <a:t>loops</a:t>
            </a:r>
            <a:endParaRPr sz="1000"/>
          </a:p>
          <a:p>
            <a:pPr indent="-292100" lvl="1" marL="914400" rtl="0" algn="l">
              <a:spcBef>
                <a:spcPts val="0"/>
              </a:spcBef>
              <a:spcAft>
                <a:spcPts val="0"/>
              </a:spcAft>
              <a:buSzPts val="1000"/>
              <a:buChar char="○"/>
            </a:pPr>
            <a:r>
              <a:rPr lang="en" sz="1000"/>
              <a:t>for init; condition; post { }</a:t>
            </a:r>
            <a:endParaRPr sz="1000"/>
          </a:p>
          <a:p>
            <a:pPr indent="-292100" lvl="1" marL="914400" rtl="0" algn="l">
              <a:spcBef>
                <a:spcPts val="0"/>
              </a:spcBef>
              <a:spcAft>
                <a:spcPts val="0"/>
              </a:spcAft>
              <a:buSzPts val="1000"/>
              <a:buChar char="○"/>
            </a:pPr>
            <a:r>
              <a:rPr lang="en" sz="1000"/>
              <a:t>for condition { }</a:t>
            </a:r>
            <a:endParaRPr sz="1000"/>
          </a:p>
          <a:p>
            <a:pPr indent="-292100" lvl="1" marL="914400" rtl="0" algn="l">
              <a:spcBef>
                <a:spcPts val="0"/>
              </a:spcBef>
              <a:spcAft>
                <a:spcPts val="0"/>
              </a:spcAft>
              <a:buSzPts val="1000"/>
              <a:buChar char="○"/>
            </a:pPr>
            <a:r>
              <a:rPr lang="en" sz="1000"/>
              <a:t>for { }</a:t>
            </a:r>
            <a:endParaRPr sz="1000"/>
          </a:p>
          <a:p>
            <a:pPr indent="-292100" lvl="1" marL="914400" rtl="0" algn="l">
              <a:spcBef>
                <a:spcPts val="0"/>
              </a:spcBef>
              <a:spcAft>
                <a:spcPts val="0"/>
              </a:spcAft>
              <a:buSzPts val="1000"/>
              <a:buChar char="○"/>
            </a:pPr>
            <a:r>
              <a:rPr lang="en" sz="1000"/>
              <a:t>for key, value := range oldMap { </a:t>
            </a:r>
            <a:endParaRPr sz="1000"/>
          </a:p>
          <a:p>
            <a:pPr indent="0" lvl="0" marL="914400" rtl="0" algn="l">
              <a:spcBef>
                <a:spcPts val="0"/>
              </a:spcBef>
              <a:spcAft>
                <a:spcPts val="0"/>
              </a:spcAft>
              <a:buClr>
                <a:srgbClr val="000000"/>
              </a:buClr>
              <a:buSzPts val="1100"/>
              <a:buNone/>
            </a:pPr>
            <a:r>
              <a:rPr lang="en" sz="1000"/>
              <a:t>    newMap[key] = value </a:t>
            </a:r>
            <a:endParaRPr sz="1000"/>
          </a:p>
          <a:p>
            <a:pPr indent="457200" lvl="0" marL="457200" rtl="0" algn="l">
              <a:spcBef>
                <a:spcPts val="0"/>
              </a:spcBef>
              <a:spcAft>
                <a:spcPts val="0"/>
              </a:spcAft>
              <a:buClr>
                <a:srgbClr val="000000"/>
              </a:buClr>
              <a:buSzPts val="1100"/>
              <a:buNone/>
            </a:pPr>
            <a:r>
              <a:rPr lang="en" sz="1000"/>
              <a:t>}</a:t>
            </a:r>
            <a:endParaRPr sz="1000"/>
          </a:p>
          <a:p>
            <a:pPr indent="-292100" lvl="1" marL="914400" rtl="0" algn="l">
              <a:spcBef>
                <a:spcPts val="480"/>
              </a:spcBef>
              <a:spcAft>
                <a:spcPts val="0"/>
              </a:spcAft>
              <a:buSzPts val="1000"/>
              <a:buChar char="○"/>
            </a:pPr>
            <a:r>
              <a:rPr lang="en" sz="1000"/>
              <a:t>for key := range m { </a:t>
            </a:r>
            <a:endParaRPr sz="1000"/>
          </a:p>
          <a:p>
            <a:pPr indent="457200" lvl="0" marL="457200" rtl="0" algn="l">
              <a:spcBef>
                <a:spcPts val="0"/>
              </a:spcBef>
              <a:spcAft>
                <a:spcPts val="0"/>
              </a:spcAft>
              <a:buNone/>
            </a:pPr>
            <a:r>
              <a:rPr lang="en" sz="1000"/>
              <a:t>    if key.expired() { </a:t>
            </a:r>
            <a:endParaRPr sz="1000"/>
          </a:p>
          <a:p>
            <a:pPr indent="457200" lvl="0" marL="457200" rtl="0" algn="l">
              <a:spcBef>
                <a:spcPts val="0"/>
              </a:spcBef>
              <a:spcAft>
                <a:spcPts val="0"/>
              </a:spcAft>
              <a:buNone/>
            </a:pPr>
            <a:r>
              <a:rPr lang="en" sz="1000"/>
              <a:t>        delete(m, key) </a:t>
            </a:r>
            <a:endParaRPr sz="1000"/>
          </a:p>
          <a:p>
            <a:pPr indent="457200" lvl="0" marL="457200" rtl="0" algn="l">
              <a:spcBef>
                <a:spcPts val="0"/>
              </a:spcBef>
              <a:spcAft>
                <a:spcPts val="0"/>
              </a:spcAft>
              <a:buNone/>
            </a:pPr>
            <a:r>
              <a:rPr lang="en" sz="1000"/>
              <a:t>    }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sum := 0 </a:t>
            </a:r>
            <a:endParaRPr sz="1000"/>
          </a:p>
          <a:p>
            <a:pPr indent="457200" lvl="0" marL="457200" rtl="0" algn="l">
              <a:spcBef>
                <a:spcPts val="0"/>
              </a:spcBef>
              <a:spcAft>
                <a:spcPts val="0"/>
              </a:spcAft>
              <a:buNone/>
            </a:pPr>
            <a:r>
              <a:rPr lang="en" sz="1000"/>
              <a:t>for _, value := range array { </a:t>
            </a:r>
            <a:endParaRPr sz="1000"/>
          </a:p>
          <a:p>
            <a:pPr indent="457200" lvl="0" marL="457200" rtl="0" algn="l">
              <a:spcBef>
                <a:spcPts val="0"/>
              </a:spcBef>
              <a:spcAft>
                <a:spcPts val="0"/>
              </a:spcAft>
              <a:buNone/>
            </a:pPr>
            <a:r>
              <a:rPr lang="en" sz="1000"/>
              <a:t>    sum += value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for i, j := 0, len(a)-1; i &lt; j; i, j = i+1, j-1 { </a:t>
            </a:r>
            <a:endParaRPr sz="1000"/>
          </a:p>
          <a:p>
            <a:pPr indent="457200" lvl="0" marL="457200" rtl="0" algn="l">
              <a:spcBef>
                <a:spcPts val="0"/>
              </a:spcBef>
              <a:spcAft>
                <a:spcPts val="0"/>
              </a:spcAft>
              <a:buNone/>
            </a:pPr>
            <a:r>
              <a:rPr lang="en" sz="1000"/>
              <a:t>    a[i], a[j] = a[j], a[i] </a:t>
            </a:r>
            <a:endParaRPr sz="1000"/>
          </a:p>
          <a:p>
            <a:pPr indent="457200" lvl="0" marL="457200" rtl="0" algn="l">
              <a:spcBef>
                <a:spcPts val="0"/>
              </a:spcBef>
              <a:spcAft>
                <a:spcPts val="0"/>
              </a:spcAft>
              <a:buNone/>
            </a:pPr>
            <a:r>
              <a:rPr lang="en" sz="1000"/>
              <a:t>}</a:t>
            </a:r>
            <a:endParaRPr sz="1000"/>
          </a:p>
        </p:txBody>
      </p:sp>
      <p:sp>
        <p:nvSpPr>
          <p:cNvPr id="310" name="Google Shape;310;p48"/>
          <p:cNvSpPr txBox="1"/>
          <p:nvPr>
            <p:ph idx="2" type="body"/>
          </p:nvPr>
        </p:nvSpPr>
        <p:spPr>
          <a:xfrm>
            <a:off x="4196400" y="0"/>
            <a:ext cx="4947600" cy="5143500"/>
          </a:xfrm>
          <a:prstGeom prst="rect">
            <a:avLst/>
          </a:prstGeom>
        </p:spPr>
        <p:txBody>
          <a:bodyPr anchorCtr="0" anchor="t" bIns="91425" lIns="91425" spcFirstLastPara="1" rIns="91425" wrap="square" tIns="91425">
            <a:noAutofit/>
          </a:bodyPr>
          <a:lstStyle/>
          <a:p>
            <a:pPr indent="-292100" lvl="0" marL="457200" marR="0" rtl="0" algn="l">
              <a:lnSpc>
                <a:spcPct val="100000"/>
              </a:lnSpc>
              <a:spcBef>
                <a:spcPts val="600"/>
              </a:spcBef>
              <a:spcAft>
                <a:spcPts val="0"/>
              </a:spcAft>
              <a:buClr>
                <a:schemeClr val="dk1"/>
              </a:buClr>
              <a:buSzPts val="1000"/>
              <a:buFont typeface="Arial"/>
              <a:buChar char="●"/>
            </a:pPr>
            <a:r>
              <a:rPr lang="en" sz="1000"/>
              <a:t>switch</a:t>
            </a:r>
            <a:endParaRPr sz="1000"/>
          </a:p>
          <a:p>
            <a:pPr indent="-292100" lvl="1" marL="914400" marR="0" rtl="0" algn="l">
              <a:lnSpc>
                <a:spcPct val="100000"/>
              </a:lnSpc>
              <a:spcBef>
                <a:spcPts val="0"/>
              </a:spcBef>
              <a:spcAft>
                <a:spcPts val="0"/>
              </a:spcAft>
              <a:buSzPts val="1000"/>
              <a:buChar char="○"/>
            </a:pPr>
            <a:r>
              <a:rPr lang="en" sz="1000"/>
              <a:t>no default fallthrough</a:t>
            </a:r>
            <a:endParaRPr sz="1000"/>
          </a:p>
          <a:p>
            <a:pPr indent="-292100" lvl="2" marL="1371600" marR="0" rtl="0" algn="l">
              <a:lnSpc>
                <a:spcPct val="100000"/>
              </a:lnSpc>
              <a:spcBef>
                <a:spcPts val="0"/>
              </a:spcBef>
              <a:spcAft>
                <a:spcPts val="0"/>
              </a:spcAft>
              <a:buSzPts val="1000"/>
              <a:buChar char="■"/>
            </a:pPr>
            <a:r>
              <a:rPr lang="en" sz="1000"/>
              <a:t>no “break” needed</a:t>
            </a:r>
            <a:endParaRPr sz="1000"/>
          </a:p>
          <a:p>
            <a:pPr indent="-292100" lvl="1" marL="914400" marR="0" rtl="0" algn="l">
              <a:lnSpc>
                <a:spcPct val="100000"/>
              </a:lnSpc>
              <a:spcBef>
                <a:spcPts val="0"/>
              </a:spcBef>
              <a:spcAft>
                <a:spcPts val="0"/>
              </a:spcAft>
              <a:buSzPts val="1000"/>
              <a:buChar char="○"/>
            </a:pPr>
            <a:r>
              <a:rPr lang="en" sz="1000"/>
              <a:t>“fallthrough” can be added</a:t>
            </a:r>
            <a:endParaRPr sz="1000"/>
          </a:p>
          <a:p>
            <a:pPr indent="-292100" lvl="0" marL="457200" marR="0" rtl="0" algn="l">
              <a:lnSpc>
                <a:spcPct val="100000"/>
              </a:lnSpc>
              <a:spcBef>
                <a:spcPts val="0"/>
              </a:spcBef>
              <a:spcAft>
                <a:spcPts val="0"/>
              </a:spcAft>
              <a:buClr>
                <a:schemeClr val="dk1"/>
              </a:buClr>
              <a:buSzPts val="1000"/>
              <a:buFont typeface="Arial"/>
              <a:buChar char="●"/>
            </a:pPr>
            <a:r>
              <a:rPr lang="en" sz="1000"/>
              <a:t>if</a:t>
            </a:r>
            <a:endParaRPr sz="1000"/>
          </a:p>
          <a:p>
            <a:pPr indent="-292100" lvl="1" marL="914400" marR="0" rtl="0" algn="l">
              <a:lnSpc>
                <a:spcPct val="100000"/>
              </a:lnSpc>
              <a:spcBef>
                <a:spcPts val="0"/>
              </a:spcBef>
              <a:spcAft>
                <a:spcPts val="0"/>
              </a:spcAft>
              <a:buSzPts val="1000"/>
              <a:buChar char="○"/>
            </a:pPr>
            <a:r>
              <a:rPr lang="en" sz="1000"/>
              <a:t>if x &gt; 0 { </a:t>
            </a:r>
            <a:endParaRPr sz="1000"/>
          </a:p>
          <a:p>
            <a:pPr indent="457200" lvl="0" marL="457200" marR="0" rtl="0" algn="l">
              <a:lnSpc>
                <a:spcPct val="100000"/>
              </a:lnSpc>
              <a:spcBef>
                <a:spcPts val="0"/>
              </a:spcBef>
              <a:spcAft>
                <a:spcPts val="0"/>
              </a:spcAft>
              <a:buNone/>
            </a:pPr>
            <a:r>
              <a:rPr lang="en" sz="1000"/>
              <a:t>    return y </a:t>
            </a:r>
            <a:endParaRPr sz="1000"/>
          </a:p>
          <a:p>
            <a:pPr indent="457200" lvl="0" marL="457200" marR="0" rtl="0" algn="l">
              <a:lnSpc>
                <a:spcPct val="100000"/>
              </a:lnSpc>
              <a:spcBef>
                <a:spcPts val="0"/>
              </a:spcBef>
              <a:spcAft>
                <a:spcPts val="0"/>
              </a:spcAft>
              <a:buNone/>
            </a:pPr>
            <a:r>
              <a:rPr lang="en" sz="1000"/>
              <a:t>}</a:t>
            </a:r>
            <a:endParaRPr sz="1000"/>
          </a:p>
          <a:p>
            <a:pPr indent="-292100" lvl="1" marL="914400" marR="0" rtl="0" algn="l">
              <a:lnSpc>
                <a:spcPct val="100000"/>
              </a:lnSpc>
              <a:spcBef>
                <a:spcPts val="600"/>
              </a:spcBef>
              <a:spcAft>
                <a:spcPts val="0"/>
              </a:spcAft>
              <a:buSzPts val="1000"/>
              <a:buChar char="○"/>
            </a:pPr>
            <a:r>
              <a:rPr lang="en" sz="1000"/>
              <a:t>if err := file.Chmod(0664); err != nil { </a:t>
            </a:r>
            <a:endParaRPr sz="1000"/>
          </a:p>
          <a:p>
            <a:pPr indent="457200" lvl="0" marL="457200" marR="0" rtl="0" algn="l">
              <a:lnSpc>
                <a:spcPct val="100000"/>
              </a:lnSpc>
              <a:spcBef>
                <a:spcPts val="0"/>
              </a:spcBef>
              <a:spcAft>
                <a:spcPts val="0"/>
              </a:spcAft>
              <a:buNone/>
            </a:pPr>
            <a:r>
              <a:rPr lang="en" sz="1000"/>
              <a:t>    log.Print(err) </a:t>
            </a:r>
            <a:endParaRPr sz="1000"/>
          </a:p>
          <a:p>
            <a:pPr indent="0" lvl="0" marL="914400" marR="0" rtl="0" algn="l">
              <a:lnSpc>
                <a:spcPct val="100000"/>
              </a:lnSpc>
              <a:spcBef>
                <a:spcPts val="0"/>
              </a:spcBef>
              <a:spcAft>
                <a:spcPts val="0"/>
              </a:spcAft>
              <a:buNone/>
            </a:pPr>
            <a:r>
              <a:rPr lang="en" sz="1000"/>
              <a:t>    return err </a:t>
            </a:r>
            <a:endParaRPr sz="1000"/>
          </a:p>
          <a:p>
            <a:pPr indent="457200" lvl="0" marL="457200" marR="0" rtl="0" algn="l">
              <a:lnSpc>
                <a:spcPct val="100000"/>
              </a:lnSpc>
              <a:spcBef>
                <a:spcPts val="0"/>
              </a:spcBef>
              <a:spcAft>
                <a:spcPts val="0"/>
              </a:spcAft>
              <a:buNone/>
            </a:pPr>
            <a:r>
              <a:rPr lang="en" sz="1000"/>
              <a:t>}</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Review Questions</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remainder</a:t>
            </a:r>
            <a:endParaRPr/>
          </a:p>
        </p:txBody>
      </p:sp>
      <p:sp>
        <p:nvSpPr>
          <p:cNvPr id="321" name="Google Shape;321;p5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use </a:t>
            </a:r>
            <a:r>
              <a:rPr b="1" lang="en">
                <a:solidFill>
                  <a:srgbClr val="0000FF"/>
                </a:solidFill>
              </a:rPr>
              <a:t>%</a:t>
            </a:r>
            <a:r>
              <a:rPr lang="en"/>
              <a:t> to find a remainder in go. Is </a:t>
            </a:r>
            <a:r>
              <a:rPr b="1" lang="en">
                <a:solidFill>
                  <a:srgbClr val="0000FF"/>
                </a:solidFill>
              </a:rPr>
              <a:t>%</a:t>
            </a:r>
            <a:r>
              <a:rPr lang="en"/>
              <a:t> an </a:t>
            </a:r>
            <a:r>
              <a:rPr b="1" lang="en">
                <a:solidFill>
                  <a:srgbClr val="0000FF"/>
                </a:solidFill>
              </a:rPr>
              <a:t>operator</a:t>
            </a:r>
            <a:r>
              <a:rPr lang="en"/>
              <a:t> or an </a:t>
            </a:r>
            <a:r>
              <a:rPr b="1" lang="en">
                <a:solidFill>
                  <a:srgbClr val="0000FF"/>
                </a:solidFill>
              </a:rPr>
              <a:t>operand</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327" name="Google Shape;327;p51"/>
          <p:cNvSpPr txBox="1"/>
          <p:nvPr>
            <p:ph idx="1" type="body"/>
          </p:nvPr>
        </p:nvSpPr>
        <p:spPr>
          <a:xfrm>
            <a:off x="457200" y="1200150"/>
            <a:ext cx="8229600" cy="71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Write a program that uses all three of these loops:</a:t>
            </a:r>
            <a:endParaRPr sz="1800"/>
          </a:p>
          <a:p>
            <a:pPr indent="0" lvl="0" marL="0" rtl="0" algn="l">
              <a:spcBef>
                <a:spcPts val="600"/>
              </a:spcBef>
              <a:spcAft>
                <a:spcPts val="0"/>
              </a:spcAft>
              <a:buNone/>
            </a:pPr>
            <a:r>
              <a:t/>
            </a:r>
            <a:endParaRPr sz="1800"/>
          </a:p>
        </p:txBody>
      </p:sp>
      <p:pic>
        <p:nvPicPr>
          <p:cNvPr id="328" name="Google Shape;328;p51"/>
          <p:cNvPicPr preferRelativeResize="0"/>
          <p:nvPr/>
        </p:nvPicPr>
        <p:blipFill rotWithShape="1">
          <a:blip r:embed="rId3">
            <a:alphaModFix/>
          </a:blip>
          <a:srcRect b="0" l="4085" r="65129" t="48352"/>
          <a:stretch/>
        </p:blipFill>
        <p:spPr>
          <a:xfrm>
            <a:off x="1468325" y="1789800"/>
            <a:ext cx="2815026" cy="1906900"/>
          </a:xfrm>
          <a:prstGeom prst="rect">
            <a:avLst/>
          </a:prstGeom>
          <a:noFill/>
          <a:ln cap="flat" cmpd="sng" w="9525">
            <a:solidFill>
              <a:schemeClr val="dk2"/>
            </a:solidFill>
            <a:prstDash val="solid"/>
            <a:round/>
            <a:headEnd len="sm" w="sm" type="none"/>
            <a:tailEnd len="sm" w="sm" type="none"/>
          </a:ln>
        </p:spPr>
      </p:pic>
      <p:sp>
        <p:nvSpPr>
          <p:cNvPr id="329" name="Google Shape;329;p51"/>
          <p:cNvSpPr txBox="1"/>
          <p:nvPr>
            <p:ph idx="1" type="body"/>
          </p:nvPr>
        </p:nvSpPr>
        <p:spPr>
          <a:xfrm>
            <a:off x="457200" y="3642575"/>
            <a:ext cx="8229600" cy="114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For the last “for” make sure it includes a “break”.</a:t>
            </a:r>
            <a:endParaRPr sz="1800"/>
          </a:p>
          <a:p>
            <a:pPr indent="0" lvl="0" marL="0" rtl="0" algn="l">
              <a:spcBef>
                <a:spcPts val="600"/>
              </a:spcBef>
              <a:spcAft>
                <a:spcPts val="0"/>
              </a:spcAft>
              <a:buNone/>
            </a:pPr>
            <a:r>
              <a:rPr lang="en" sz="1800">
                <a:solidFill>
                  <a:srgbClr val="FF0000"/>
                </a:solidFill>
              </a:rPr>
              <a:t>Take a screenshot of your code and the results to submit for credit.</a:t>
            </a:r>
            <a:endParaRPr sz="1800">
              <a:solidFill>
                <a:srgbClr val="FF0000"/>
              </a:solidFill>
            </a:endParaRPr>
          </a:p>
          <a:p>
            <a:pPr indent="0" lvl="0" marL="0" rtl="0" algn="l">
              <a:spcBef>
                <a:spcPts val="600"/>
              </a:spcBef>
              <a:spcAft>
                <a:spcPts val="0"/>
              </a:spcAft>
              <a:buNone/>
            </a:pPr>
            <a:r>
              <a:t/>
            </a:r>
            <a:endParaRPr sz="1800"/>
          </a:p>
        </p:txBody>
      </p:sp>
      <p:sp>
        <p:nvSpPr>
          <p:cNvPr id="330" name="Google Shape;330;p51"/>
          <p:cNvSpPr txBox="1"/>
          <p:nvPr/>
        </p:nvSpPr>
        <p:spPr>
          <a:xfrm>
            <a:off x="7089700" y="4830725"/>
            <a:ext cx="2054100" cy="31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u="sng">
                <a:solidFill>
                  <a:schemeClr val="hlink"/>
                </a:solidFill>
                <a:hlinkClick r:id="rId4"/>
              </a:rPr>
              <a:t>www.gobyexample.com</a:t>
            </a:r>
            <a:r>
              <a:rPr lang="en" sz="1000"/>
              <a:t> is helpful</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 range</a:t>
            </a:r>
            <a:endParaRPr/>
          </a:p>
        </p:txBody>
      </p:sp>
      <p:sp>
        <p:nvSpPr>
          <p:cNvPr id="336" name="Google Shape;336;p5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Provide the syntax for looping over a map using </a:t>
            </a:r>
            <a:r>
              <a:rPr b="1" lang="en">
                <a:solidFill>
                  <a:srgbClr val="0000FF"/>
                </a:solidFill>
              </a:rPr>
              <a:t>range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56" name="Google Shape;56;p12"/>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allows the user to enter two numbers</a:t>
            </a:r>
            <a:endParaRPr sz="2400"/>
          </a:p>
          <a:p>
            <a:pPr indent="0" lvl="0" marL="0" rtl="0" algn="ctr">
              <a:spcBef>
                <a:spcPts val="0"/>
              </a:spcBef>
              <a:spcAft>
                <a:spcPts val="0"/>
              </a:spcAft>
              <a:buNone/>
            </a:pPr>
            <a:r>
              <a:rPr lang="en" sz="2400"/>
              <a:t>then displays the remainder</a:t>
            </a:r>
            <a:endParaRPr sz="2400"/>
          </a:p>
          <a:p>
            <a:pPr indent="0" lvl="0" marL="0" rtl="0" algn="ctr">
              <a:spcBef>
                <a:spcPts val="0"/>
              </a:spcBef>
              <a:spcAft>
                <a:spcPts val="0"/>
              </a:spcAft>
              <a:buNone/>
            </a:pPr>
            <a:r>
              <a:rPr lang="en" sz="2400"/>
              <a:t>when one number is divided by the other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loops</a:t>
            </a:r>
            <a:endParaRPr>
              <a:solidFill>
                <a:srgbClr val="FF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0" y="177727"/>
            <a:ext cx="9143999" cy="4788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725677"/>
            <a:ext cx="9144000" cy="3692146"/>
          </a:xfrm>
          <a:prstGeom prst="rect">
            <a:avLst/>
          </a:prstGeom>
          <a:noFill/>
          <a:ln cap="flat" cmpd="sng" w="9525">
            <a:solidFill>
              <a:schemeClr val="dk2"/>
            </a:solidFill>
            <a:prstDash val="solid"/>
            <a:round/>
            <a:headEnd len="sm" w="sm" type="none"/>
            <a:tailEnd len="sm" w="sm" type="none"/>
          </a:ln>
        </p:spPr>
      </p:pic>
      <p:sp>
        <p:nvSpPr>
          <p:cNvPr id="72" name="Google Shape;72;p15"/>
          <p:cNvSpPr/>
          <p:nvPr/>
        </p:nvSpPr>
        <p:spPr>
          <a:xfrm>
            <a:off x="364900" y="273682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64900" y="3367100"/>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64900" y="399737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870366"/>
            <a:ext cx="9144001" cy="3402768"/>
          </a:xfrm>
          <a:prstGeom prst="rect">
            <a:avLst/>
          </a:prstGeom>
          <a:noFill/>
          <a:ln>
            <a:noFill/>
          </a:ln>
        </p:spPr>
      </p:pic>
      <p:cxnSp>
        <p:nvCxnSpPr>
          <p:cNvPr id="80" name="Google Shape;80;p16"/>
          <p:cNvCxnSpPr/>
          <p:nvPr/>
        </p:nvCxnSpPr>
        <p:spPr>
          <a:xfrm>
            <a:off x="1199000" y="3318950"/>
            <a:ext cx="738600" cy="0"/>
          </a:xfrm>
          <a:prstGeom prst="straightConnector1">
            <a:avLst/>
          </a:prstGeom>
          <a:noFill/>
          <a:ln cap="flat" cmpd="sng" w="19050">
            <a:solidFill>
              <a:srgbClr val="FF0000"/>
            </a:solidFill>
            <a:prstDash val="solid"/>
            <a:round/>
            <a:headEnd len="med" w="med" type="none"/>
            <a:tailEnd len="med" w="med" type="none"/>
          </a:ln>
        </p:spPr>
      </p:cxnSp>
      <p:sp>
        <p:nvSpPr>
          <p:cNvPr id="81" name="Google Shape;81;p16"/>
          <p:cNvSpPr txBox="1"/>
          <p:nvPr/>
        </p:nvSpPr>
        <p:spPr>
          <a:xfrm>
            <a:off x="3068850" y="4613500"/>
            <a:ext cx="30063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scope of i will only be this loop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