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342b302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42b302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342b302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42b302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342b302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42b302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42b302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42b302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342b302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42b302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342b302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342b302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342b302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42b302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342b302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342b302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342b302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42b302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42b302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42b302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42b302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42b302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342b302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42b302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342b302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42b302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loud.google.com/appengine/docs/go/chann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Engine Channels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Clr>
                <a:srgbClr val="FF0000"/>
              </a:buClr>
              <a:buSzPts val="1400"/>
              <a:buChar char="●"/>
            </a:pPr>
            <a:r>
              <a:rPr b="1" lang="en">
                <a:solidFill>
                  <a:srgbClr val="FF0000"/>
                </a:solidFill>
              </a:rPr>
              <a:t>The channel</a:t>
            </a:r>
            <a:endParaRPr b="1">
              <a:solidFill>
                <a:srgbClr val="FF0000"/>
              </a:solidFill>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116" name="Google Shape;116;p22"/>
          <p:cNvSpPr txBox="1"/>
          <p:nvPr>
            <p:ph idx="2" type="body"/>
          </p:nvPr>
        </p:nvSpPr>
        <p:spPr>
          <a:xfrm>
            <a:off x="4009675" y="1152475"/>
            <a:ext cx="4822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channel is a one-way communication path through which the server sends updates to a specific JavaScript client identified by its Client ID. </a:t>
            </a:r>
            <a:endParaRPr/>
          </a:p>
          <a:p>
            <a:pPr indent="-317500" lvl="0" marL="457200" rtl="0" algn="l">
              <a:spcBef>
                <a:spcPts val="0"/>
              </a:spcBef>
              <a:spcAft>
                <a:spcPts val="0"/>
              </a:spcAft>
              <a:buSzPts val="1400"/>
              <a:buChar char="●"/>
            </a:pPr>
            <a:r>
              <a:rPr lang="en"/>
              <a:t>The server receives updates from clients via HTTP requests, then sends the messages to relevant clients via their channels.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22" name="Google Shape;122;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Clr>
                <a:srgbClr val="FF0000"/>
              </a:buClr>
              <a:buSzPts val="1400"/>
              <a:buChar char="●"/>
            </a:pPr>
            <a:r>
              <a:rPr b="1" lang="en">
                <a:solidFill>
                  <a:srgbClr val="FF0000"/>
                </a:solidFill>
              </a:rPr>
              <a:t>The message</a:t>
            </a:r>
            <a:endParaRPr b="1">
              <a:solidFill>
                <a:srgbClr val="FF0000"/>
              </a:solidFill>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b="1">
              <a:solidFill>
                <a:srgbClr val="FF0000"/>
              </a:solidFill>
            </a:endParaRPr>
          </a:p>
        </p:txBody>
      </p:sp>
      <p:sp>
        <p:nvSpPr>
          <p:cNvPr id="123" name="Google Shape;123;p23"/>
          <p:cNvSpPr txBox="1"/>
          <p:nvPr>
            <p:ph idx="2" type="body"/>
          </p:nvPr>
        </p:nvSpPr>
        <p:spPr>
          <a:xfrm>
            <a:off x="4244375" y="1152475"/>
            <a:ext cx="4587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Messages are sent via HTTP requests from one client to the server. </a:t>
            </a:r>
            <a:endParaRPr/>
          </a:p>
          <a:p>
            <a:pPr indent="-317500" lvl="0" marL="457200" rtl="0" algn="l">
              <a:spcBef>
                <a:spcPts val="0"/>
              </a:spcBef>
              <a:spcAft>
                <a:spcPts val="0"/>
              </a:spcAft>
              <a:buSzPts val="1400"/>
              <a:buChar char="●"/>
            </a:pPr>
            <a:r>
              <a:rPr lang="en"/>
              <a:t>Once received, the server passes the message to the designated client via the correct channel identified by the Client ID. </a:t>
            </a:r>
            <a:endParaRPr/>
          </a:p>
          <a:p>
            <a:pPr indent="-317500" lvl="0" marL="457200" rtl="0" algn="l">
              <a:spcBef>
                <a:spcPts val="0"/>
              </a:spcBef>
              <a:spcAft>
                <a:spcPts val="0"/>
              </a:spcAft>
              <a:buSzPts val="1400"/>
              <a:buChar char="●"/>
            </a:pPr>
            <a:r>
              <a:rPr lang="en"/>
              <a:t>Messages are limited to 32K.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29" name="Google Shape;129;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marR="0" rtl="0" algn="l">
              <a:lnSpc>
                <a:spcPct val="115000"/>
              </a:lnSpc>
              <a:spcBef>
                <a:spcPts val="0"/>
              </a:spcBef>
              <a:spcAft>
                <a:spcPts val="0"/>
              </a:spcAft>
              <a:buSzPts val="1400"/>
              <a:buChar char="●"/>
            </a:pPr>
            <a:r>
              <a:rPr lang="en"/>
              <a:t>Tokens</a:t>
            </a:r>
            <a:endParaRPr/>
          </a:p>
          <a:p>
            <a:pPr indent="-317500" lvl="0" marL="457200" marR="0" rtl="0" algn="l">
              <a:lnSpc>
                <a:spcPct val="115000"/>
              </a:lnSpc>
              <a:spcBef>
                <a:spcPts val="0"/>
              </a:spcBef>
              <a:spcAft>
                <a:spcPts val="0"/>
              </a:spcAft>
              <a:buSzPts val="1400"/>
              <a:buChar char="●"/>
            </a:pPr>
            <a:r>
              <a:rPr lang="en"/>
              <a:t>The channel</a:t>
            </a:r>
            <a:endParaRPr/>
          </a:p>
          <a:p>
            <a:pPr indent="-317500" lvl="0" marL="457200" marR="0" rtl="0" algn="l">
              <a:lnSpc>
                <a:spcPct val="115000"/>
              </a:lnSpc>
              <a:spcBef>
                <a:spcPts val="0"/>
              </a:spcBef>
              <a:spcAft>
                <a:spcPts val="0"/>
              </a:spcAft>
              <a:buSzPts val="1400"/>
              <a:buChar char="●"/>
            </a:pPr>
            <a:r>
              <a:rPr lang="en"/>
              <a:t>The message</a:t>
            </a:r>
            <a:endParaRPr/>
          </a:p>
          <a:p>
            <a:pPr indent="-317500" lvl="0" marL="457200" marR="0" rtl="0" algn="l">
              <a:lnSpc>
                <a:spcPct val="115000"/>
              </a:lnSpc>
              <a:spcBef>
                <a:spcPts val="0"/>
              </a:spcBef>
              <a:spcAft>
                <a:spcPts val="0"/>
              </a:spcAft>
              <a:buClr>
                <a:srgbClr val="FF0000"/>
              </a:buClr>
              <a:buSzPts val="1400"/>
              <a:buChar char="●"/>
            </a:pPr>
            <a:r>
              <a:rPr b="1" lang="en">
                <a:solidFill>
                  <a:srgbClr val="FF0000"/>
                </a:solidFill>
              </a:rPr>
              <a:t>Socket</a:t>
            </a:r>
            <a:endParaRPr b="1">
              <a:solidFill>
                <a:srgbClr val="FF0000"/>
              </a:solidFill>
            </a:endParaRPr>
          </a:p>
          <a:p>
            <a:pPr indent="-317500" lvl="0" marL="457200" rtl="0" algn="l">
              <a:spcBef>
                <a:spcPts val="0"/>
              </a:spcBef>
              <a:spcAft>
                <a:spcPts val="0"/>
              </a:spcAft>
              <a:buSzPts val="1400"/>
              <a:buChar char="●"/>
            </a:pPr>
            <a:r>
              <a:rPr lang="en"/>
              <a:t>Presence</a:t>
            </a:r>
            <a:endParaRPr b="1">
              <a:solidFill>
                <a:srgbClr val="FF0000"/>
              </a:solidFill>
            </a:endParaRPr>
          </a:p>
        </p:txBody>
      </p:sp>
      <p:sp>
        <p:nvSpPr>
          <p:cNvPr id="130" name="Google Shape;130;p24"/>
          <p:cNvSpPr txBox="1"/>
          <p:nvPr>
            <p:ph idx="2" type="body"/>
          </p:nvPr>
        </p:nvSpPr>
        <p:spPr>
          <a:xfrm>
            <a:off x="4244375" y="1152475"/>
            <a:ext cx="4587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JavaScript client opens a socket using the token provided by the server. It uses the socket to listen for updates on the channel.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36" name="Google Shape;136;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marR="0" rtl="0" algn="l">
              <a:lnSpc>
                <a:spcPct val="115000"/>
              </a:lnSpc>
              <a:spcBef>
                <a:spcPts val="0"/>
              </a:spcBef>
              <a:spcAft>
                <a:spcPts val="0"/>
              </a:spcAft>
              <a:buSzPts val="1400"/>
              <a:buChar char="●"/>
            </a:pPr>
            <a:r>
              <a:rPr lang="en"/>
              <a:t>Tokens</a:t>
            </a:r>
            <a:endParaRPr/>
          </a:p>
          <a:p>
            <a:pPr indent="-317500" lvl="0" marL="457200" marR="0" rtl="0" algn="l">
              <a:lnSpc>
                <a:spcPct val="115000"/>
              </a:lnSpc>
              <a:spcBef>
                <a:spcPts val="0"/>
              </a:spcBef>
              <a:spcAft>
                <a:spcPts val="0"/>
              </a:spcAft>
              <a:buSzPts val="1400"/>
              <a:buChar char="●"/>
            </a:pPr>
            <a:r>
              <a:rPr lang="en"/>
              <a:t>The channel</a:t>
            </a:r>
            <a:endParaRPr/>
          </a:p>
          <a:p>
            <a:pPr indent="-317500" lvl="0" marL="457200" marR="0" rtl="0" algn="l">
              <a:lnSpc>
                <a:spcPct val="115000"/>
              </a:lnSpc>
              <a:spcBef>
                <a:spcPts val="0"/>
              </a:spcBef>
              <a:spcAft>
                <a:spcPts val="0"/>
              </a:spcAft>
              <a:buSzPts val="1400"/>
              <a:buChar char="●"/>
            </a:pPr>
            <a:r>
              <a:rPr lang="en"/>
              <a:t>The message</a:t>
            </a:r>
            <a:endParaRPr/>
          </a:p>
          <a:p>
            <a:pPr indent="-317500" lvl="0" marL="457200" marR="0" rtl="0" algn="l">
              <a:lnSpc>
                <a:spcPct val="115000"/>
              </a:lnSpc>
              <a:spcBef>
                <a:spcPts val="0"/>
              </a:spcBef>
              <a:spcAft>
                <a:spcPts val="0"/>
              </a:spcAft>
              <a:buSzPts val="1400"/>
              <a:buChar char="●"/>
            </a:pPr>
            <a:r>
              <a:rPr lang="en"/>
              <a:t>Socket</a:t>
            </a:r>
            <a:endParaRPr/>
          </a:p>
          <a:p>
            <a:pPr indent="-317500" lvl="0" marL="457200" rtl="0" algn="l">
              <a:spcBef>
                <a:spcPts val="0"/>
              </a:spcBef>
              <a:spcAft>
                <a:spcPts val="0"/>
              </a:spcAft>
              <a:buClr>
                <a:srgbClr val="FF0000"/>
              </a:buClr>
              <a:buSzPts val="1400"/>
              <a:buChar char="●"/>
            </a:pPr>
            <a:r>
              <a:rPr b="1" lang="en">
                <a:solidFill>
                  <a:srgbClr val="FF0000"/>
                </a:solidFill>
              </a:rPr>
              <a:t>Presence</a:t>
            </a:r>
            <a:endParaRPr b="1">
              <a:solidFill>
                <a:srgbClr val="FF0000"/>
              </a:solidFill>
            </a:endParaRPr>
          </a:p>
        </p:txBody>
      </p:sp>
      <p:sp>
        <p:nvSpPr>
          <p:cNvPr id="137" name="Google Shape;137;p25"/>
          <p:cNvSpPr txBox="1"/>
          <p:nvPr>
            <p:ph idx="2" type="body"/>
          </p:nvPr>
        </p:nvSpPr>
        <p:spPr>
          <a:xfrm>
            <a:off x="4244375" y="1152475"/>
            <a:ext cx="4587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server can register to receive a notification when a client connects to or disconnects from a channel.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1676400" y="1143000"/>
            <a:ext cx="57912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562225" y="928688"/>
            <a:ext cx="4019550" cy="328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solidFill>
                  <a:srgbClr val="FFFFFF"/>
                </a:solidFill>
                <a:hlinkClick r:id="rId3"/>
              </a:rPr>
              <a:t>https://cloud.google.com/appengine/docs/go/channel/</a:t>
            </a:r>
            <a:r>
              <a:rPr lang="en" sz="2400">
                <a:solidFill>
                  <a:srgbClr val="FFFFFF"/>
                </a:solidFill>
              </a:rPr>
              <a:t> </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Channels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Channel API creates a persistent connection between your application and Google servers, allowing your application to send messages to JavaScript clients in real time without the use of polling.</a:t>
            </a:r>
            <a:endParaRPr/>
          </a:p>
          <a:p>
            <a:pPr indent="-342900" lvl="0" marL="457200" rtl="0" algn="l">
              <a:spcBef>
                <a:spcPts val="0"/>
              </a:spcBef>
              <a:spcAft>
                <a:spcPts val="0"/>
              </a:spcAft>
              <a:buSzPts val="1800"/>
              <a:buChar char="●"/>
            </a:pPr>
            <a:r>
              <a:rPr lang="en"/>
              <a:t>This is useful for applications designed to update users about new information immediately. </a:t>
            </a:r>
            <a:endParaRPr/>
          </a:p>
          <a:p>
            <a:pPr indent="-342900" lvl="0" marL="457200" rtl="0" algn="l">
              <a:spcBef>
                <a:spcPts val="0"/>
              </a:spcBef>
              <a:spcAft>
                <a:spcPts val="0"/>
              </a:spcAft>
              <a:buSzPts val="1800"/>
              <a:buChar char="●"/>
            </a:pPr>
            <a:r>
              <a:rPr lang="en"/>
              <a:t>Some example use-cases include collaborative applications, multi-player games, or chat rooms. </a:t>
            </a:r>
            <a:endParaRPr/>
          </a:p>
          <a:p>
            <a:pPr indent="-342900" lvl="0" marL="457200" rtl="0" algn="l">
              <a:spcBef>
                <a:spcPts val="0"/>
              </a:spcBef>
              <a:spcAft>
                <a:spcPts val="0"/>
              </a:spcAft>
              <a:buSzPts val="1800"/>
              <a:buChar char="●"/>
            </a:pPr>
            <a:r>
              <a:rPr lang="en"/>
              <a:t>In general, using the Channel API is a better choice than polling in situations where updates can't be predicted or scripted, such as when relaying information between human users or from events not generated systematically.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0000"/>
              </a:buClr>
              <a:buSzPts val="1400"/>
              <a:buChar char="●"/>
            </a:pPr>
            <a:r>
              <a:rPr b="1" lang="en">
                <a:solidFill>
                  <a:srgbClr val="FF0000"/>
                </a:solidFill>
              </a:rPr>
              <a:t>Javascript client</a:t>
            </a:r>
            <a:endParaRPr b="1">
              <a:solidFill>
                <a:srgbClr val="FF0000"/>
              </a:solidFill>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88" name="Google Shape;88;p18"/>
          <p:cNvSpPr txBox="1"/>
          <p:nvPr>
            <p:ph idx="2" type="body"/>
          </p:nvPr>
        </p:nvSpPr>
        <p:spPr>
          <a:xfrm>
            <a:off x="4185700" y="1152475"/>
            <a:ext cx="464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interacts with a JavaScript client built into a webpage. The JavaScript client: </a:t>
            </a:r>
            <a:endParaRPr/>
          </a:p>
          <a:p>
            <a:pPr indent="-317500" lvl="0" marL="457200" rtl="0" algn="l">
              <a:spcBef>
                <a:spcPts val="1600"/>
              </a:spcBef>
              <a:spcAft>
                <a:spcPts val="0"/>
              </a:spcAft>
              <a:buSzPts val="1400"/>
              <a:buChar char="●"/>
            </a:pPr>
            <a:r>
              <a:rPr lang="en"/>
              <a:t>Connects to the channel once it receives the channel’s unique token from the server </a:t>
            </a:r>
            <a:endParaRPr/>
          </a:p>
          <a:p>
            <a:pPr indent="-317500" lvl="0" marL="457200" rtl="0" algn="l">
              <a:spcBef>
                <a:spcPts val="0"/>
              </a:spcBef>
              <a:spcAft>
                <a:spcPts val="0"/>
              </a:spcAft>
              <a:buSzPts val="1400"/>
              <a:buChar char="●"/>
            </a:pPr>
            <a:r>
              <a:rPr lang="en"/>
              <a:t>Listens on the channel for updates regarding other clients and makes appropriate use of the data (e.g. updating the interface, etc.) </a:t>
            </a:r>
            <a:endParaRPr/>
          </a:p>
          <a:p>
            <a:pPr indent="-317500" lvl="0" marL="457200" rtl="0" algn="l">
              <a:spcBef>
                <a:spcPts val="0"/>
              </a:spcBef>
              <a:spcAft>
                <a:spcPts val="0"/>
              </a:spcAft>
              <a:buSzPts val="1400"/>
              <a:buChar char="●"/>
            </a:pPr>
            <a:r>
              <a:rPr lang="en"/>
              <a:t>Sends update-messages to the server so they may be passed on to remote clients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94" name="Google Shape;94;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Clr>
                <a:srgbClr val="FF0000"/>
              </a:buClr>
              <a:buSzPts val="1400"/>
              <a:buChar char="●"/>
            </a:pPr>
            <a:r>
              <a:rPr b="1" lang="en">
                <a:solidFill>
                  <a:srgbClr val="FF0000"/>
                </a:solidFill>
              </a:rPr>
              <a:t>The server</a:t>
            </a:r>
            <a:endParaRPr b="1">
              <a:solidFill>
                <a:srgbClr val="FF0000"/>
              </a:solidFill>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95" name="Google Shape;95;p19"/>
          <p:cNvSpPr txBox="1"/>
          <p:nvPr>
            <p:ph idx="2" type="body"/>
          </p:nvPr>
        </p:nvSpPr>
        <p:spPr>
          <a:xfrm>
            <a:off x="3951000" y="1152475"/>
            <a:ext cx="4881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Creates a unique channel for individual JavaScript clients </a:t>
            </a:r>
            <a:endParaRPr/>
          </a:p>
          <a:p>
            <a:pPr indent="-317500" lvl="0" marL="457200" rtl="0" algn="l">
              <a:spcBef>
                <a:spcPts val="0"/>
              </a:spcBef>
              <a:spcAft>
                <a:spcPts val="0"/>
              </a:spcAft>
              <a:buSzPts val="1400"/>
              <a:buChar char="●"/>
            </a:pPr>
            <a:r>
              <a:rPr lang="en"/>
              <a:t>Creates and sends a unique token to each JavaScript client so they may connect and listen to their channel </a:t>
            </a:r>
            <a:endParaRPr/>
          </a:p>
          <a:p>
            <a:pPr indent="-317500" lvl="0" marL="457200" rtl="0" algn="l">
              <a:spcBef>
                <a:spcPts val="0"/>
              </a:spcBef>
              <a:spcAft>
                <a:spcPts val="0"/>
              </a:spcAft>
              <a:buSzPts val="1400"/>
              <a:buChar char="●"/>
            </a:pPr>
            <a:r>
              <a:rPr lang="en"/>
              <a:t>Receives update-messages from clients via HTTP requests </a:t>
            </a:r>
            <a:endParaRPr/>
          </a:p>
          <a:p>
            <a:pPr indent="-317500" lvl="0" marL="457200" rtl="0" algn="l">
              <a:spcBef>
                <a:spcPts val="0"/>
              </a:spcBef>
              <a:spcAft>
                <a:spcPts val="0"/>
              </a:spcAft>
              <a:buSzPts val="1400"/>
              <a:buChar char="●"/>
            </a:pPr>
            <a:r>
              <a:rPr lang="en"/>
              <a:t>Sends update-messages to clients via their channels </a:t>
            </a:r>
            <a:endParaRPr/>
          </a:p>
          <a:p>
            <a:pPr indent="-317500" lvl="0" marL="457200" rtl="0" algn="l">
              <a:spcBef>
                <a:spcPts val="0"/>
              </a:spcBef>
              <a:spcAft>
                <a:spcPts val="0"/>
              </a:spcAft>
              <a:buSzPts val="1400"/>
              <a:buChar char="●"/>
            </a:pPr>
            <a:r>
              <a:rPr lang="en"/>
              <a:t>Optionally, manages client connection 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01" name="Google Shape;101;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Clr>
                <a:srgbClr val="FF0000"/>
              </a:buClr>
              <a:buSzPts val="1400"/>
              <a:buChar char="●"/>
            </a:pPr>
            <a:r>
              <a:rPr b="1" lang="en">
                <a:solidFill>
                  <a:srgbClr val="FF0000"/>
                </a:solidFill>
              </a:rPr>
              <a:t>The client ID</a:t>
            </a:r>
            <a:endParaRPr b="1">
              <a:solidFill>
                <a:srgbClr val="FF0000"/>
              </a:solidFill>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102" name="Google Shape;102;p20"/>
          <p:cNvSpPr txBox="1"/>
          <p:nvPr>
            <p:ph idx="2" type="body"/>
          </p:nvPr>
        </p:nvSpPr>
        <p:spPr>
          <a:xfrm>
            <a:off x="3579375" y="1152475"/>
            <a:ext cx="5253000" cy="362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Client ID is responsible for identifying individual JavaScript clients on the server. </a:t>
            </a:r>
            <a:endParaRPr/>
          </a:p>
          <a:p>
            <a:pPr indent="-317500" lvl="0" marL="457200" rtl="0" algn="l">
              <a:spcBef>
                <a:spcPts val="0"/>
              </a:spcBef>
              <a:spcAft>
                <a:spcPts val="0"/>
              </a:spcAft>
              <a:buSzPts val="1400"/>
              <a:buChar char="●"/>
            </a:pPr>
            <a:r>
              <a:rPr lang="en"/>
              <a:t>The server knows what channel on which to send a particular message because of the Client ID. </a:t>
            </a:r>
            <a:endParaRPr/>
          </a:p>
          <a:p>
            <a:pPr indent="-317500" lvl="0" marL="457200" rtl="0" algn="l">
              <a:spcBef>
                <a:spcPts val="0"/>
              </a:spcBef>
              <a:spcAft>
                <a:spcPts val="0"/>
              </a:spcAft>
              <a:buSzPts val="1400"/>
              <a:buChar char="●"/>
            </a:pPr>
            <a:r>
              <a:rPr lang="en"/>
              <a:t>A Client ID can be anything that makes sense in the design of your application. For example, you can use something like cookie or login information, randomized numerical ID, or a user-selected name. </a:t>
            </a:r>
            <a:endParaRPr/>
          </a:p>
          <a:p>
            <a:pPr indent="-317500" lvl="0" marL="457200" rtl="0" algn="l">
              <a:spcBef>
                <a:spcPts val="0"/>
              </a:spcBef>
              <a:spcAft>
                <a:spcPts val="0"/>
              </a:spcAft>
              <a:buSzPts val="1400"/>
              <a:buChar char="●"/>
            </a:pPr>
            <a:r>
              <a:rPr lang="en"/>
              <a:t>You may also create Client IDs in whatever way makes sense in your application. For example, you may choose to create the Client ID on the client and pass it to the server in an explicit request for a token, or create it on the server and inject it into the page’s HTML when the server replies to the browser’s request for the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08" name="Google Shape;108;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Clr>
                <a:srgbClr val="FF0000"/>
              </a:buClr>
              <a:buSzPts val="1400"/>
              <a:buChar char="●"/>
            </a:pPr>
            <a:r>
              <a:rPr b="1" lang="en">
                <a:solidFill>
                  <a:srgbClr val="FF0000"/>
                </a:solidFill>
              </a:rPr>
              <a:t>Tokens</a:t>
            </a:r>
            <a:endParaRPr b="1">
              <a:solidFill>
                <a:srgbClr val="FF0000"/>
              </a:solidFill>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109" name="Google Shape;109;p21"/>
          <p:cNvSpPr txBox="1"/>
          <p:nvPr>
            <p:ph idx="2" type="body"/>
          </p:nvPr>
        </p:nvSpPr>
        <p:spPr>
          <a:xfrm>
            <a:off x="3931425" y="1152475"/>
            <a:ext cx="4900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Tokens are responsible for allowing the JavaScript Client to connect and listen to the channel created for it. </a:t>
            </a:r>
            <a:endParaRPr/>
          </a:p>
          <a:p>
            <a:pPr indent="-317500" lvl="0" marL="457200" rtl="0" algn="l">
              <a:spcBef>
                <a:spcPts val="0"/>
              </a:spcBef>
              <a:spcAft>
                <a:spcPts val="0"/>
              </a:spcAft>
              <a:buSzPts val="1400"/>
              <a:buChar char="●"/>
            </a:pPr>
            <a:r>
              <a:rPr lang="en"/>
              <a:t>The server creates one token for each client using information such as the client’s Client ID and expiration time. </a:t>
            </a:r>
            <a:endParaRPr/>
          </a:p>
          <a:p>
            <a:pPr indent="-317500" lvl="0" marL="457200" rtl="0" algn="l">
              <a:spcBef>
                <a:spcPts val="0"/>
              </a:spcBef>
              <a:spcAft>
                <a:spcPts val="0"/>
              </a:spcAft>
              <a:buSzPts val="1400"/>
              <a:buChar char="●"/>
            </a:pPr>
            <a:r>
              <a:rPr lang="en"/>
              <a:t>Tokens expire after two hours and should also be treated as secret.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