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2" r:id="rId2"/>
    <p:sldId id="333" r:id="rId3"/>
    <p:sldId id="334" r:id="rId4"/>
    <p:sldId id="337" r:id="rId5"/>
    <p:sldId id="388" r:id="rId6"/>
    <p:sldId id="342" r:id="rId7"/>
    <p:sldId id="343" r:id="rId8"/>
    <p:sldId id="344" r:id="rId9"/>
    <p:sldId id="338" r:id="rId10"/>
    <p:sldId id="339" r:id="rId11"/>
    <p:sldId id="340" r:id="rId12"/>
    <p:sldId id="345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6" r:id="rId21"/>
    <p:sldId id="357" r:id="rId22"/>
    <p:sldId id="389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8" r:id="rId33"/>
    <p:sldId id="391" r:id="rId34"/>
    <p:sldId id="392" r:id="rId35"/>
    <p:sldId id="379" r:id="rId36"/>
    <p:sldId id="380" r:id="rId37"/>
    <p:sldId id="381" r:id="rId38"/>
    <p:sldId id="390" r:id="rId39"/>
    <p:sldId id="382" r:id="rId40"/>
    <p:sldId id="383" r:id="rId41"/>
    <p:sldId id="384" r:id="rId42"/>
    <p:sldId id="385" r:id="rId43"/>
    <p:sldId id="386" r:id="rId44"/>
    <p:sldId id="387" r:id="rId4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7363"/>
  </p:normalViewPr>
  <p:slideViewPr>
    <p:cSldViewPr>
      <p:cViewPr varScale="1">
        <p:scale>
          <a:sx n="64" d="100"/>
          <a:sy n="64" d="100"/>
        </p:scale>
        <p:origin x="200" y="2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6/13/16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 smtClean="0"/>
              <a:t>Nam</a:t>
            </a:r>
            <a:r>
              <a:rPr spc="-10" dirty="0" smtClean="0"/>
              <a:t>in</a:t>
            </a:r>
            <a:r>
              <a:rPr spc="-5" dirty="0" smtClean="0"/>
              <a:t>g</a:t>
            </a:r>
            <a:endParaRPr spc="-5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355600" y="1905000"/>
            <a:ext cx="15544800" cy="6503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00710" lvl="1" indent="-28575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spc="-5" dirty="0">
                <a:latin typeface="Arial"/>
                <a:cs typeface="Arial"/>
              </a:rPr>
              <a:t>M</a:t>
            </a:r>
            <a:r>
              <a:rPr lang="en-US" sz="4400" spc="-5" dirty="0" smtClean="0">
                <a:latin typeface="Arial"/>
                <a:cs typeface="Arial"/>
              </a:rPr>
              <a:t>ethods: </a:t>
            </a:r>
            <a:r>
              <a:rPr lang="en-US" sz="4400" spc="-5" dirty="0">
                <a:latin typeface="Courier New"/>
                <a:cs typeface="Courier New"/>
              </a:rPr>
              <a:t>action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default_action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>
                <a:latin typeface="Courier New"/>
                <a:cs typeface="Courier New"/>
              </a:rPr>
              <a:t>property, </a:t>
            </a:r>
            <a:r>
              <a:rPr lang="en-US" sz="4400" spc="-5" dirty="0" err="1" smtClean="0">
                <a:latin typeface="Courier New"/>
                <a:cs typeface="Courier New"/>
              </a:rPr>
              <a:t>load_current_value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resource_name</a:t>
            </a:r>
            <a:endParaRPr lang="en-US" sz="4400" spc="-5" dirty="0">
              <a:latin typeface="Courier New"/>
              <a:cs typeface="Courier New"/>
            </a:endParaRPr>
          </a:p>
          <a:p>
            <a:pPr marL="393700" marR="600710" lvl="1" indent="-28575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smtClean="0">
                <a:latin typeface="Courier New"/>
                <a:cs typeface="Courier New"/>
              </a:rPr>
              <a:t>a</a:t>
            </a:r>
            <a:r>
              <a:rPr sz="4400" dirty="0" smtClean="0">
                <a:latin typeface="Courier New"/>
                <a:cs typeface="Courier New"/>
              </a:rPr>
              <a:t>ction</a:t>
            </a:r>
            <a:r>
              <a:rPr lang="en-US" sz="4400" dirty="0" smtClean="0">
                <a:latin typeface="Courier New"/>
                <a:cs typeface="Courier New"/>
              </a:rPr>
              <a:t> -</a:t>
            </a:r>
            <a:r>
              <a:rPr sz="4400" spc="-1550" dirty="0" smtClean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an action with built-in Chef resources and Ruby code</a:t>
            </a:r>
            <a:endParaRPr sz="4400" dirty="0" smtClean="0">
              <a:latin typeface="Arial"/>
              <a:cs typeface="Arial"/>
            </a:endParaRPr>
          </a:p>
          <a:p>
            <a:pPr marL="393700" marR="149606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smtClean="0">
                <a:latin typeface="Courier New"/>
                <a:cs typeface="Courier New"/>
              </a:rPr>
              <a:t>property -</a:t>
            </a:r>
            <a:r>
              <a:rPr sz="4400" spc="-1550" dirty="0" smtClean="0">
                <a:latin typeface="Courier New"/>
                <a:cs typeface="Courier New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ines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a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parame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he resource</a:t>
            </a:r>
          </a:p>
          <a:p>
            <a:pPr marL="393700" marR="508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spc="-5" dirty="0" err="1" smtClean="0">
                <a:latin typeface="Courier New"/>
                <a:cs typeface="Courier New"/>
              </a:rPr>
              <a:t>load_current_value</a:t>
            </a:r>
            <a:r>
              <a:rPr lang="en-US" sz="4400" spc="-5" dirty="0" smtClean="0">
                <a:latin typeface="Courier New"/>
                <a:cs typeface="Courier New"/>
              </a:rPr>
              <a:t> - </a:t>
            </a:r>
            <a:r>
              <a:rPr lang="en-US" sz="4400" dirty="0">
                <a:latin typeface="Arial"/>
                <a:cs typeface="Arial"/>
              </a:rPr>
              <a:t>optional </a:t>
            </a:r>
            <a:r>
              <a:rPr lang="en-US" sz="4400" dirty="0" smtClean="0">
                <a:latin typeface="Arial"/>
                <a:cs typeface="Arial"/>
              </a:rPr>
              <a:t>method to load </a:t>
            </a:r>
            <a:r>
              <a:rPr lang="en-US" sz="4400" dirty="0">
                <a:latin typeface="Arial"/>
                <a:cs typeface="Arial"/>
              </a:rPr>
              <a:t>the current values for all specified </a:t>
            </a:r>
            <a:r>
              <a:rPr lang="en-US" sz="4400" dirty="0" smtClean="0">
                <a:latin typeface="Arial"/>
                <a:cs typeface="Arial"/>
              </a:rPr>
              <a:t>properties</a:t>
            </a:r>
          </a:p>
          <a:p>
            <a:pPr marL="393700" marR="508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err="1" smtClean="0">
                <a:latin typeface="Courier New"/>
                <a:cs typeface="Courier New"/>
              </a:rPr>
              <a:t>resource_name</a:t>
            </a:r>
            <a:r>
              <a:rPr lang="en-US" sz="4400" spc="-5" dirty="0">
                <a:latin typeface="Courier New"/>
                <a:cs typeface="Courier New"/>
              </a:rPr>
              <a:t> - </a:t>
            </a:r>
            <a:r>
              <a:rPr lang="en-US" sz="4400" dirty="0" smtClean="0"/>
              <a:t>specify a different name for the resource</a:t>
            </a:r>
            <a:r>
              <a:rPr lang="en-US" sz="4400" spc="-10" dirty="0" smtClean="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One </a:t>
            </a:r>
            <a:r>
              <a:rPr lang="en-US" sz="3600" dirty="0" smtClean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3600" dirty="0" err="1" smtClean="0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36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6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600" dirty="0">
                <a:solidFill>
                  <a:srgbClr val="008F00"/>
                </a:solidFill>
                <a:latin typeface="Courier" pitchFamily="49" charset="0"/>
              </a:rPr>
              <a:t>  puts </a:t>
            </a:r>
            <a:r>
              <a:rPr lang="en-US" sz="36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6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600" dirty="0" err="1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6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6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6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600" dirty="0"/>
          </a:p>
        </p:txBody>
      </p:sp>
      <p:sp>
        <p:nvSpPr>
          <p:cNvPr id="60" name="object 58"/>
          <p:cNvSpPr txBox="1"/>
          <p:nvPr/>
        </p:nvSpPr>
        <p:spPr>
          <a:xfrm>
            <a:off x="812800" y="5257800"/>
            <a:ext cx="14706600" cy="324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</a:t>
            </a:r>
            <a:r>
              <a:rPr sz="4400" spc="-5" dirty="0" smtClean="0">
                <a:latin typeface="Arial"/>
                <a:cs typeface="Arial"/>
              </a:rPr>
              <a:t>.</a:t>
            </a:r>
            <a:r>
              <a:rPr lang="en-US" sz="4400" spc="-5" dirty="0" smtClean="0">
                <a:latin typeface="Arial"/>
                <a:cs typeface="Arial"/>
              </a:rPr>
              <a:t> Also </a:t>
            </a:r>
            <a:r>
              <a:rPr lang="en-US" sz="4400" dirty="0" smtClean="0">
                <a:latin typeface="Courier New"/>
                <a:cs typeface="Courier New"/>
              </a:rPr>
              <a:t>:create</a:t>
            </a:r>
            <a:r>
              <a:rPr lang="en-US" sz="4400" spc="-5" dirty="0" smtClean="0">
                <a:latin typeface="Arial"/>
                <a:cs typeface="Arial"/>
              </a:rPr>
              <a:t> is the default action for the resource</a:t>
            </a:r>
            <a:endParaRPr lang="en-US" sz="440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>
                <a:latin typeface="Courier New"/>
                <a:cs typeface="Courier New"/>
              </a:rPr>
              <a:t>puts</a:t>
            </a:r>
            <a:r>
              <a:rPr lang="en-US" sz="4400" spc="-10" dirty="0" smtClean="0">
                <a:latin typeface="Arial"/>
                <a:cs typeface="Arial"/>
              </a:rPr>
              <a:t> is Ruby code to print to STDOUT</a:t>
            </a:r>
            <a:endParaRPr lang="en-US"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5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2800" y="5029200"/>
            <a:ext cx="13717269" cy="305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lang="en-US" sz="4400" dirty="0" smtClean="0">
                <a:latin typeface="Arial"/>
                <a:cs typeface="Arial"/>
              </a:rPr>
              <a:t>Actions can use other resources</a:t>
            </a: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 smtClean="0">
                <a:latin typeface="Arial"/>
                <a:cs typeface="Arial"/>
              </a:rPr>
              <a:t>The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 smtClean="0"/>
              <a:t>Resource</a:t>
            </a:r>
            <a:endParaRPr sz="4600" dirty="0"/>
          </a:p>
        </p:txBody>
      </p:sp>
      <p:sp>
        <p:nvSpPr>
          <p:cNvPr id="31" name="object 53"/>
          <p:cNvSpPr/>
          <p:nvPr/>
        </p:nvSpPr>
        <p:spPr>
          <a:xfrm>
            <a:off x="812800" y="2514600"/>
            <a:ext cx="14655800" cy="2133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169863"/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36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169863"/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6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6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6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6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6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6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6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6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169863"/>
            <a:r>
              <a:rPr lang="en-US" sz="36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46200" y="35814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5468600" cy="939699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600" spc="-360" dirty="0" smtClean="0"/>
              <a:t>Custom resources and </a:t>
            </a:r>
            <a:r>
              <a:rPr sz="5600" spc="5" dirty="0" smtClean="0"/>
              <a:t>th</a:t>
            </a:r>
            <a:r>
              <a:rPr sz="5600" spc="10" dirty="0" smtClean="0"/>
              <a:t>e</a:t>
            </a:r>
            <a:r>
              <a:rPr sz="5600" spc="5" dirty="0" smtClean="0"/>
              <a:t> </a:t>
            </a:r>
            <a:r>
              <a:rPr sz="5600" spc="15" dirty="0"/>
              <a:t>Res</a:t>
            </a:r>
            <a:r>
              <a:rPr sz="5600" spc="5" dirty="0"/>
              <a:t>ou</a:t>
            </a:r>
            <a:r>
              <a:rPr sz="5600" spc="10" dirty="0"/>
              <a:t>rce</a:t>
            </a:r>
            <a:r>
              <a:rPr sz="5600" spc="5" dirty="0"/>
              <a:t> </a:t>
            </a:r>
            <a:r>
              <a:rPr sz="5600" spc="15" dirty="0"/>
              <a:t>C</a:t>
            </a:r>
            <a:r>
              <a:rPr sz="5600" spc="5" dirty="0"/>
              <a:t>o</a:t>
            </a:r>
            <a:r>
              <a:rPr sz="5600" dirty="0"/>
              <a:t>ll</a:t>
            </a:r>
            <a:r>
              <a:rPr sz="5600" spc="10" dirty="0"/>
              <a:t>ec</a:t>
            </a:r>
            <a:r>
              <a:rPr sz="5600" spc="5" dirty="0"/>
              <a:t>t</a:t>
            </a:r>
            <a:r>
              <a:rPr sz="5600" dirty="0"/>
              <a:t>io</a:t>
            </a:r>
            <a:r>
              <a:rPr sz="5600" spc="10" dirty="0"/>
              <a:t>n</a:t>
            </a:r>
            <a:endParaRPr sz="5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855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lang="en-US" sz="4550" dirty="0" smtClean="0">
                <a:latin typeface="Arial"/>
                <a:cs typeface="Arial"/>
              </a:rPr>
              <a:t>Custom resources cr</a:t>
            </a:r>
            <a:r>
              <a:rPr sz="4550" dirty="0" smtClean="0">
                <a:latin typeface="Arial"/>
                <a:cs typeface="Arial"/>
              </a:rPr>
              <a:t>e</a:t>
            </a:r>
            <a:r>
              <a:rPr sz="4550" spc="5" dirty="0" smtClean="0">
                <a:latin typeface="Arial"/>
                <a:cs typeface="Arial"/>
              </a:rPr>
              <a:t>a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spc="5" dirty="0" smtClean="0">
                <a:latin typeface="Arial"/>
                <a:cs typeface="Arial"/>
              </a:rPr>
              <a:t>e</a:t>
            </a:r>
            <a:r>
              <a:rPr sz="4550" dirty="0" smtClean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764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5468600" cy="939699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600" spc="-360" dirty="0" smtClean="0"/>
              <a:t>Custom resources and </a:t>
            </a:r>
            <a:r>
              <a:rPr sz="5600" spc="5" dirty="0" smtClean="0"/>
              <a:t>th</a:t>
            </a:r>
            <a:r>
              <a:rPr sz="5600" spc="10" dirty="0" smtClean="0"/>
              <a:t>e</a:t>
            </a:r>
            <a:r>
              <a:rPr sz="5600" spc="5" dirty="0" smtClean="0"/>
              <a:t> </a:t>
            </a:r>
            <a:r>
              <a:rPr sz="5600" spc="15" dirty="0"/>
              <a:t>Res</a:t>
            </a:r>
            <a:r>
              <a:rPr sz="5600" spc="5" dirty="0"/>
              <a:t>ou</a:t>
            </a:r>
            <a:r>
              <a:rPr sz="5600" spc="10" dirty="0"/>
              <a:t>rce</a:t>
            </a:r>
            <a:r>
              <a:rPr sz="5600" spc="5" dirty="0"/>
              <a:t> </a:t>
            </a:r>
            <a:r>
              <a:rPr sz="5600" spc="15" dirty="0"/>
              <a:t>C</a:t>
            </a:r>
            <a:r>
              <a:rPr sz="5600" spc="5" dirty="0"/>
              <a:t>o</a:t>
            </a:r>
            <a:r>
              <a:rPr sz="5600" dirty="0"/>
              <a:t>ll</a:t>
            </a:r>
            <a:r>
              <a:rPr sz="5600" spc="10" dirty="0"/>
              <a:t>ec</a:t>
            </a:r>
            <a:r>
              <a:rPr sz="5600" spc="5" dirty="0"/>
              <a:t>t</a:t>
            </a:r>
            <a:r>
              <a:rPr sz="5600" dirty="0"/>
              <a:t>io</a:t>
            </a:r>
            <a:r>
              <a:rPr sz="5600" spc="10" dirty="0"/>
              <a:t>n</a:t>
            </a:r>
            <a:endParaRPr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19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89200" cy="692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lang="en-US" sz="4400" spc="-5" dirty="0" smtClean="0">
                <a:latin typeface="Arial"/>
                <a:cs typeface="Arial"/>
              </a:rPr>
              <a:t>a custom resource(previously called LWRP or HWRP)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Build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rom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spcBef>
                <a:spcPts val="940"/>
              </a:spcBef>
              <a:buClr>
                <a:srgbClr val="F38C24"/>
              </a:buClr>
              <a:buFontTx/>
              <a:buChar char="•"/>
              <a:tabLst>
                <a:tab pos="8128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Will use a </a:t>
            </a:r>
            <a:r>
              <a:rPr lang="en-US" sz="4400" spc="-5" dirty="0">
                <a:latin typeface="Arial"/>
                <a:cs typeface="Arial"/>
              </a:rPr>
              <a:t>custom resource </a:t>
            </a:r>
            <a:r>
              <a:rPr lang="en-US" sz="4400" spc="-5" dirty="0" smtClean="0">
                <a:latin typeface="Arial"/>
                <a:cs typeface="Arial"/>
              </a:rPr>
              <a:t>pattern introduced </a:t>
            </a:r>
            <a:r>
              <a:rPr lang="en-US" sz="4400" spc="-5">
                <a:latin typeface="Arial"/>
                <a:cs typeface="Arial"/>
              </a:rPr>
              <a:t>in </a:t>
            </a:r>
            <a:r>
              <a:rPr lang="en-US" sz="4400" spc="-5" smtClean="0">
                <a:latin typeface="Arial"/>
                <a:cs typeface="Arial"/>
              </a:rPr>
              <a:t>Chef </a:t>
            </a:r>
            <a:r>
              <a:rPr lang="en-US" sz="4400" spc="-5">
                <a:latin typeface="Arial"/>
                <a:cs typeface="Arial"/>
              </a:rPr>
              <a:t>C</a:t>
            </a:r>
            <a:r>
              <a:rPr lang="en-US" sz="4400" spc="-5" smtClean="0">
                <a:latin typeface="Arial"/>
                <a:cs typeface="Arial"/>
              </a:rPr>
              <a:t>lient </a:t>
            </a:r>
            <a:r>
              <a:rPr lang="en-US" sz="4400" spc="-5" dirty="0">
                <a:latin typeface="Arial"/>
                <a:cs typeface="Arial"/>
              </a:rPr>
              <a:t>12.5.0. A </a:t>
            </a:r>
            <a:r>
              <a:rPr lang="en-US" sz="4400" i="1" spc="-5" dirty="0" err="1">
                <a:latin typeface="Arial"/>
                <a:cs typeface="Arial"/>
              </a:rPr>
              <a:t>compat_resource</a:t>
            </a:r>
            <a:r>
              <a:rPr lang="en-US" sz="4400" spc="-5" dirty="0">
                <a:latin typeface="Arial"/>
                <a:cs typeface="Arial"/>
              </a:rPr>
              <a:t> cookbook exists to make this work on Chef Client 12.1 through 12.4</a:t>
            </a:r>
            <a:endParaRPr lang="en-US" sz="4400" dirty="0">
              <a:latin typeface="Arial"/>
              <a:cs typeface="Arial"/>
            </a:endParaRPr>
          </a:p>
          <a:p>
            <a:pPr marL="431800" lvl="1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tabLst>
                <a:tab pos="812800" algn="l"/>
              </a:tabLst>
            </a:pP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2290809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 smtClean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 smtClean="0">
              <a:solidFill>
                <a:srgbClr val="9C1300"/>
              </a:solidFill>
              <a:latin typeface="Courier" pitchFamily="49" charset="0"/>
            </a:endParaRPr>
          </a:p>
          <a:p>
            <a:endParaRPr lang="en-US" sz="2800" dirty="0" smtClean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default_action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:create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action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:create do</a:t>
            </a:r>
          </a:p>
          <a:p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Properties(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lang="en-US" sz="3500" spc="15" dirty="0" smtClean="0"/>
              <a:t>)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12800" y="5867400"/>
            <a:ext cx="15087600" cy="253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lang="en-US" sz="4200" dirty="0" smtClean="0">
                <a:latin typeface="Courier New"/>
                <a:cs typeface="Courier New"/>
              </a:rPr>
              <a:t>property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Resource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/>
              <a:t>Properties</a:t>
            </a:r>
            <a:r>
              <a:rPr lang="en-US" sz="3500" spc="5" dirty="0" smtClean="0"/>
              <a:t>(</a:t>
            </a:r>
            <a:r>
              <a:rPr lang="en-US" sz="3500" spc="10" dirty="0" smtClean="0"/>
              <a:t>p</a:t>
            </a:r>
            <a:r>
              <a:rPr lang="en-US" sz="3500" spc="15" dirty="0" smtClean="0"/>
              <a:t>a</a:t>
            </a:r>
            <a:r>
              <a:rPr lang="en-US" sz="3500" spc="10" dirty="0" smtClean="0"/>
              <a:t>r</a:t>
            </a:r>
            <a:r>
              <a:rPr lang="en-US" sz="3500" spc="15" dirty="0" smtClean="0"/>
              <a:t>amete</a:t>
            </a:r>
            <a:r>
              <a:rPr lang="en-US" sz="3500" spc="10" dirty="0" smtClean="0"/>
              <a:t>r</a:t>
            </a:r>
            <a:r>
              <a:rPr lang="en-US" sz="3500" spc="15" dirty="0" smtClean="0"/>
              <a:t>s</a:t>
            </a:r>
            <a:r>
              <a:rPr lang="en-US" sz="3500" spc="15" dirty="0"/>
              <a:t>)</a:t>
            </a:r>
            <a:r>
              <a:rPr lang="en-US" sz="3500" spc="5" dirty="0"/>
              <a:t> </a:t>
            </a:r>
            <a:r>
              <a:rPr sz="3500" spc="5" dirty="0" smtClean="0"/>
              <a:t>f</a:t>
            </a:r>
            <a:r>
              <a:rPr sz="3500" spc="10" dirty="0" smtClean="0"/>
              <a:t>or</a:t>
            </a:r>
            <a:r>
              <a:rPr sz="3500" spc="5" dirty="0" smtClean="0"/>
              <a:t> </a:t>
            </a:r>
            <a:r>
              <a:rPr sz="3500" spc="5" dirty="0"/>
              <a:t>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2290809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 smtClean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 smtClean="0">
              <a:solidFill>
                <a:srgbClr val="9C1300"/>
              </a:solidFill>
              <a:latin typeface="Courier" pitchFamily="49" charset="0"/>
            </a:endParaRPr>
          </a:p>
          <a:p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default_action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create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action :create do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5087600" cy="6248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279400"/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400" dirty="0"/>
          </a:p>
          <a:p>
            <a:pPr indent="279400"/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 err="1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279400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Set the document root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srv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279400"/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 indent="279400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Add a template for Apache virtual host configuration</a:t>
            </a:r>
          </a:p>
          <a:p>
            <a:pPr indent="279400"/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etc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conf.d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conf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pt-BR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custom.erb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variables(</a:t>
            </a:r>
          </a:p>
          <a:p>
            <a:pPr indent="279400"/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indent="279400"/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)</a:t>
            </a:r>
          </a:p>
          <a:p>
            <a:pPr indent="279400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8044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</a:t>
            </a:r>
            <a:r>
              <a:rPr lang="en-US" sz="3200" dirty="0" smtClean="0">
                <a:latin typeface="Courier New"/>
                <a:cs typeface="Courier New"/>
              </a:rPr>
              <a:t>resources</a:t>
            </a:r>
            <a:r>
              <a:rPr sz="3200" dirty="0" smtClean="0">
                <a:latin typeface="Courier New"/>
                <a:cs typeface="Courier New"/>
              </a:rPr>
              <a:t>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50876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169863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Add a directory resource to create the </a:t>
            </a:r>
            <a:r>
              <a:rPr lang="en-US" sz="2400" dirty="0" err="1">
                <a:solidFill>
                  <a:srgbClr val="4F9293"/>
                </a:solidFill>
                <a:latin typeface="Courier"/>
                <a:cs typeface="Courier"/>
              </a:rPr>
              <a:t>document_root</a:t>
            </a:r>
            <a:endParaRPr lang="en-US" sz="2400" dirty="0">
              <a:solidFill>
                <a:srgbClr val="4F9293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indent="169863"/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 # Add a template resource for the virtual host's </a:t>
            </a:r>
            <a:r>
              <a:rPr lang="en-US" sz="2400" dirty="0" err="1">
                <a:solidFill>
                  <a:srgbClr val="4F9293"/>
                </a:solidFill>
                <a:latin typeface="Courier"/>
                <a:cs typeface="Courier"/>
              </a:rPr>
              <a:t>index.html</a:t>
            </a:r>
            <a:endParaRPr lang="en-US" sz="2400" dirty="0">
              <a:solidFill>
                <a:srgbClr val="4F9293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index.html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index.html.erb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variables(</a:t>
            </a:r>
          </a:p>
          <a:p>
            <a:pPr indent="169863"/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site_name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indent="169863"/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     :port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)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</a:t>
            </a:r>
            <a:r>
              <a:rPr lang="en-US" sz="3200" dirty="0" smtClean="0">
                <a:latin typeface="Courier New"/>
                <a:cs typeface="Courier New"/>
              </a:rPr>
              <a:t>resources</a:t>
            </a:r>
            <a:r>
              <a:rPr sz="3200" dirty="0" smtClean="0">
                <a:latin typeface="Courier New"/>
                <a:cs typeface="Courier New"/>
              </a:rPr>
              <a:t>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3472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94234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584200" y="2362200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5842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426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de</a:t>
            </a:r>
            <a:r>
              <a:rPr sz="4000" spc="10" dirty="0" smtClean="0">
                <a:latin typeface="Arial"/>
                <a:cs typeface="Arial"/>
              </a:rPr>
              <a:t>scri</a:t>
            </a:r>
            <a:r>
              <a:rPr sz="4000" spc="15" dirty="0" smtClean="0">
                <a:latin typeface="Arial"/>
                <a:cs typeface="Arial"/>
              </a:rPr>
              <a:t>be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we</a:t>
            </a:r>
            <a:r>
              <a:rPr sz="4000" dirty="0" smtClean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happen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i="1" spc="20" dirty="0" smtClean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 smtClean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 smtClean="0">
                <a:latin typeface="Arial"/>
                <a:cs typeface="Arial"/>
              </a:rPr>
              <a:t>have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lang="en-US" sz="4000" b="1" spc="5" dirty="0" smtClean="0">
                <a:latin typeface="Arial"/>
                <a:cs typeface="Arial"/>
              </a:rPr>
              <a:t>properties</a:t>
            </a:r>
            <a:r>
              <a:rPr lang="en-US" sz="4000" spc="5" dirty="0" smtClean="0">
                <a:latin typeface="Arial"/>
                <a:cs typeface="Arial"/>
              </a:rPr>
              <a:t>(</a:t>
            </a:r>
            <a:r>
              <a:rPr sz="4000" spc="10" dirty="0" smtClean="0">
                <a:latin typeface="Arial"/>
                <a:cs typeface="Arial"/>
              </a:rPr>
              <a:t>p</a:t>
            </a:r>
            <a:r>
              <a:rPr sz="4000" spc="15" dirty="0" smtClean="0">
                <a:latin typeface="Arial"/>
                <a:cs typeface="Arial"/>
              </a:rPr>
              <a:t>a</a:t>
            </a:r>
            <a:r>
              <a:rPr sz="4000" spc="10" dirty="0" smtClean="0">
                <a:latin typeface="Arial"/>
                <a:cs typeface="Arial"/>
              </a:rPr>
              <a:t>r</a:t>
            </a:r>
            <a:r>
              <a:rPr sz="4000" spc="15" dirty="0" smtClean="0">
                <a:latin typeface="Arial"/>
                <a:cs typeface="Arial"/>
              </a:rPr>
              <a:t>amete</a:t>
            </a:r>
            <a:r>
              <a:rPr sz="4000" spc="10" dirty="0" smtClean="0">
                <a:latin typeface="Arial"/>
                <a:cs typeface="Arial"/>
              </a:rPr>
              <a:t>r</a:t>
            </a:r>
            <a:r>
              <a:rPr sz="4000" spc="15" dirty="0" smtClean="0">
                <a:latin typeface="Arial"/>
                <a:cs typeface="Arial"/>
              </a:rPr>
              <a:t>s</a:t>
            </a:r>
            <a:r>
              <a:rPr lang="en-US" sz="4000" spc="15" dirty="0" smtClean="0">
                <a:latin typeface="Arial"/>
                <a:cs typeface="Arial"/>
              </a:rPr>
              <a:t>)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/resources/</a:t>
            </a:r>
            <a:r>
              <a:rPr lang="en-US" sz="2400" dirty="0">
                <a:latin typeface="Courier New"/>
                <a:cs typeface="Courier New"/>
              </a:rPr>
              <a:t>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9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z="6000" dirty="0"/>
              <a:t>Exerc</a:t>
            </a:r>
            <a:r>
              <a:rPr sz="6000" spc="-10" dirty="0"/>
              <a:t>i</a:t>
            </a:r>
            <a:r>
              <a:rPr sz="6000" dirty="0"/>
              <a:t>se:</a:t>
            </a:r>
            <a:r>
              <a:rPr sz="6000" spc="-5" dirty="0"/>
              <a:t> </a:t>
            </a:r>
            <a:r>
              <a:rPr lang="en-US" sz="6000" spc="-5" dirty="0" smtClean="0"/>
              <a:t>Add the </a:t>
            </a:r>
            <a:r>
              <a:rPr sz="6000" dirty="0" smtClean="0"/>
              <a:t>:rem</a:t>
            </a:r>
            <a:r>
              <a:rPr sz="6000" spc="-10" dirty="0" smtClean="0"/>
              <a:t>o</a:t>
            </a:r>
            <a:r>
              <a:rPr sz="6000" dirty="0" smtClean="0"/>
              <a:t>ve</a:t>
            </a:r>
            <a:r>
              <a:rPr sz="6000" spc="-5" dirty="0" smtClean="0"/>
              <a:t> </a:t>
            </a:r>
            <a:r>
              <a:rPr lang="en-US" sz="6000" dirty="0"/>
              <a:t>A</a:t>
            </a:r>
            <a:r>
              <a:rPr sz="6000" dirty="0" smtClean="0"/>
              <a:t>c</a:t>
            </a:r>
            <a:r>
              <a:rPr sz="6000" spc="-5" dirty="0" smtClean="0"/>
              <a:t>t</a:t>
            </a:r>
            <a:r>
              <a:rPr sz="6000" spc="-10" dirty="0" smtClean="0"/>
              <a:t>io</a:t>
            </a:r>
            <a:r>
              <a:rPr sz="6000" spc="-5" dirty="0" smtClean="0"/>
              <a:t>n</a:t>
            </a:r>
            <a:endParaRPr sz="6000"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Disable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 smtClean="0">
                <a:latin typeface="Courier New"/>
                <a:cs typeface="Courier New"/>
              </a:rPr>
              <a:t>actio</a:t>
            </a:r>
            <a:r>
              <a:rPr sz="3600" b="1" spc="15" dirty="0" smtClean="0">
                <a:latin typeface="Courier New"/>
                <a:cs typeface="Courier New"/>
              </a:rPr>
              <a:t>n</a:t>
            </a:r>
            <a:r>
              <a:rPr lang="en-US" sz="3600" b="1" spc="15" dirty="0" smtClean="0">
                <a:latin typeface="Courier New"/>
                <a:cs typeface="Courier New"/>
              </a:rPr>
              <a:t> </a:t>
            </a:r>
            <a:r>
              <a:rPr sz="3600" b="1" spc="15" dirty="0" smtClean="0">
                <a:latin typeface="Courier New"/>
                <a:cs typeface="Courier New"/>
              </a:rPr>
              <a:t>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73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spc="-360" dirty="0" smtClean="0">
                <a:latin typeface="Arial"/>
                <a:cs typeface="Arial"/>
              </a:rPr>
              <a:t>Custom Resource </a:t>
            </a:r>
            <a:r>
              <a:rPr sz="4800" dirty="0" smtClean="0">
                <a:latin typeface="Arial"/>
                <a:cs typeface="Arial"/>
              </a:rPr>
              <a:t>using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lang="en-US" spc="-405" dirty="0" smtClean="0"/>
              <a:t>Custom Resources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5036800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lang="en-US" sz="4450" spc="-330" dirty="0" smtClean="0">
                <a:latin typeface="Arial"/>
                <a:cs typeface="Arial"/>
              </a:rPr>
              <a:t>resources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808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Where are the custom resources stored?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Why is it important to write idempotent resources?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would you write custom resources for?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</a:t>
            </a:r>
            <a:r>
              <a:rPr sz="3200" dirty="0">
                <a:latin typeface="Courier New"/>
                <a:cs typeface="Courier New"/>
              </a:rPr>
              <a:t>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2724</Words>
  <Application>Microsoft Macintosh PowerPoint</Application>
  <PresentationFormat>Custom</PresentationFormat>
  <Paragraphs>517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Consolas</vt:lpstr>
      <vt:lpstr>Courier</vt:lpstr>
      <vt:lpstr>Courier New</vt:lpstr>
      <vt:lpstr>Courier-Bold</vt:lpstr>
      <vt:lpstr>Courier-Oblique</vt:lpstr>
      <vt:lpstr>Gill Sans MT</vt:lpstr>
      <vt:lpstr>GillSans</vt:lpstr>
      <vt:lpstr>Times New Roman</vt:lpstr>
      <vt:lpstr>Office Theme</vt:lpstr>
      <vt:lpstr>Building Custom Resources</vt:lpstr>
      <vt:lpstr>Lesson Objectives</vt:lpstr>
      <vt:lpstr>A Brief Review...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Naming</vt:lpstr>
      <vt:lpstr>The Resource DSL</vt:lpstr>
      <vt:lpstr>Exercise: Create an apache_vhost Resource with One Allowed Actions</vt:lpstr>
      <vt:lpstr>Exercise: Set an Action in Our apache::default Recipe</vt:lpstr>
      <vt:lpstr>Exercise: Upload the Apache Cookbook</vt:lpstr>
      <vt:lpstr>Exercise: Run chef-client</vt:lpstr>
      <vt:lpstr>Exercise: Use a Chef Resource Within Your Resource</vt:lpstr>
      <vt:lpstr>Custom resources and the Resource Collection</vt:lpstr>
      <vt:lpstr>Custom resources and the Resource Collection</vt:lpstr>
      <vt:lpstr>Exercise: Upload the Apache Cookbook</vt:lpstr>
      <vt:lpstr>Exercise: Run chef-client</vt:lpstr>
      <vt:lpstr>Exercise: Create Properties(parameters) for the apache_vhost Resource</vt:lpstr>
      <vt:lpstr>Exercise: Create Properties(parameters)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Add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</vt:lpstr>
      <vt:lpstr>Use Cases for Custom Resources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210</cp:revision>
  <dcterms:created xsi:type="dcterms:W3CDTF">2015-06-04T12:17:04Z</dcterms:created>
  <dcterms:modified xsi:type="dcterms:W3CDTF">2016-06-13T16:55:19Z</dcterms:modified>
</cp:coreProperties>
</file>