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314" r:id="rId11"/>
    <p:sldId id="287" r:id="rId12"/>
    <p:sldId id="289" r:id="rId13"/>
    <p:sldId id="317" r:id="rId14"/>
    <p:sldId id="290" r:id="rId15"/>
    <p:sldId id="293" r:id="rId16"/>
    <p:sldId id="315" r:id="rId17"/>
    <p:sldId id="294" r:id="rId18"/>
    <p:sldId id="295" r:id="rId19"/>
    <p:sldId id="296" r:id="rId20"/>
    <p:sldId id="297" r:id="rId21"/>
    <p:sldId id="316" r:id="rId22"/>
    <p:sldId id="299" r:id="rId23"/>
    <p:sldId id="300" r:id="rId24"/>
    <p:sldId id="318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9" r:id="rId33"/>
    <p:sldId id="311" r:id="rId34"/>
    <p:sldId id="312" r:id="rId35"/>
    <p:sldId id="313" r:id="rId36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2" autoAdjust="0"/>
    <p:restoredTop sz="94629"/>
  </p:normalViewPr>
  <p:slideViewPr>
    <p:cSldViewPr>
      <p:cViewPr varScale="1">
        <p:scale>
          <a:sx n="63" d="100"/>
          <a:sy n="63" d="100"/>
        </p:scale>
        <p:origin x="232" y="20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0BBBD-CE9C-1D41-9B2A-D4EF86505811}" type="datetimeFigureOut">
              <a:rPr lang="en-US" smtClean="0"/>
              <a:t>6/13/16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5F37-5980-1B4A-BE2D-672B4DC162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4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students some time to complete these tasks</a:t>
            </a:r>
            <a:r>
              <a:rPr lang="en-US" baseline="0" dirty="0" smtClean="0"/>
              <a:t> before walking them through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0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need the validator pem.  See https://www.chef.io/blog/2015/04/16/validatorless-bootstraps/ for more info.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5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need the validator pem.  See https://www.chef.io/blog/2015/04/16/validatorless-bootstraps/ for more info.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5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students some time to complete these tasks</a:t>
            </a:r>
            <a:r>
              <a:rPr lang="en-US" baseline="0" dirty="0" smtClean="0"/>
              <a:t> before walking them through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04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GOTCHA!  Don’t use the old-school bootstrapping</a:t>
            </a:r>
          </a:p>
          <a:p>
            <a:endParaRPr lang="en-US" dirty="0" smtClean="0"/>
          </a:p>
          <a:p>
            <a:r>
              <a:rPr lang="en-US" dirty="0" smtClean="0"/>
              <a:t>You may see something like the following:</a:t>
            </a:r>
          </a:p>
          <a:p>
            <a:endParaRPr lang="en-US" dirty="0" smtClean="0"/>
          </a:p>
          <a:p>
            <a:r>
              <a:rPr lang="en-US" dirty="0" smtClean="0"/>
              <a:t>Doing old-style registration with the validation key at /Users/nathenharvey/intermediate/chef-fundamentals-repo-master/.chef/nharveynyc201506prep-validator.pem...</a:t>
            </a:r>
          </a:p>
          <a:p>
            <a:r>
              <a:rPr lang="en-US" dirty="0" smtClean="0"/>
              <a:t>Delete your validation key in order to use your user credentials instead</a:t>
            </a:r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54.174.197.139 Server Response:</a:t>
            </a:r>
          </a:p>
          <a:p>
            <a:r>
              <a:rPr lang="en-US" dirty="0" smtClean="0"/>
              <a:t>54.174.197.139 ----------------</a:t>
            </a:r>
          </a:p>
          <a:p>
            <a:r>
              <a:rPr lang="en-US" dirty="0" smtClean="0"/>
              <a:t>54.174.197.139 Failed to authenticate as 'node1'. Ensure that your node_name and client key are correct.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Relevant Config Settings:</a:t>
            </a:r>
          </a:p>
          <a:p>
            <a:r>
              <a:rPr lang="en-US" dirty="0" smtClean="0"/>
              <a:t>54.174.197.139 -------------------------</a:t>
            </a:r>
          </a:p>
          <a:p>
            <a:r>
              <a:rPr lang="en-US" dirty="0" smtClean="0"/>
              <a:t>54.174.197.139 </a:t>
            </a:r>
            <a:r>
              <a:rPr lang="en-US" dirty="0" err="1" smtClean="0"/>
              <a:t>chef_server_url</a:t>
            </a:r>
            <a:r>
              <a:rPr lang="en-US" dirty="0" smtClean="0"/>
              <a:t>   "https://api.opscode.com/organizations/nharveynyc201506prep"</a:t>
            </a:r>
          </a:p>
          <a:p>
            <a:r>
              <a:rPr lang="en-US" dirty="0" smtClean="0"/>
              <a:t>54.174.197.139 node_name         "node1"</a:t>
            </a:r>
          </a:p>
          <a:p>
            <a:r>
              <a:rPr lang="en-US" dirty="0" smtClean="0"/>
              <a:t>54.174.197.139 </a:t>
            </a:r>
            <a:r>
              <a:rPr lang="en-US" dirty="0" err="1" smtClean="0"/>
              <a:t>client_key</a:t>
            </a:r>
            <a:r>
              <a:rPr lang="en-US" dirty="0" smtClean="0"/>
              <a:t>        "/</a:t>
            </a:r>
            <a:r>
              <a:rPr lang="en-US" dirty="0" err="1" smtClean="0"/>
              <a:t>etc</a:t>
            </a:r>
            <a:r>
              <a:rPr lang="en-US" dirty="0" smtClean="0"/>
              <a:t>/chef/</a:t>
            </a:r>
            <a:r>
              <a:rPr lang="en-US" dirty="0" err="1" smtClean="0"/>
              <a:t>client.pem</a:t>
            </a:r>
            <a:r>
              <a:rPr lang="en-US" dirty="0" smtClean="0"/>
              <a:t>"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If these settings are correct, your </a:t>
            </a:r>
            <a:r>
              <a:rPr lang="en-US" dirty="0" err="1" smtClean="0"/>
              <a:t>client_key</a:t>
            </a:r>
            <a:r>
              <a:rPr lang="en-US" dirty="0" smtClean="0"/>
              <a:t> may be invalid, or</a:t>
            </a:r>
          </a:p>
          <a:p>
            <a:r>
              <a:rPr lang="en-US" dirty="0" smtClean="0"/>
              <a:t>54.174.197.139 you may have a chef user with the same client name as this node.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[2015-06-23T04:22:59+00:00] FATAL: </a:t>
            </a:r>
            <a:r>
              <a:rPr lang="en-US" dirty="0" err="1" smtClean="0"/>
              <a:t>Stacktrace</a:t>
            </a:r>
            <a:r>
              <a:rPr lang="en-US" dirty="0" smtClean="0"/>
              <a:t> dumped to /</a:t>
            </a:r>
            <a:r>
              <a:rPr lang="en-US" dirty="0" err="1" smtClean="0"/>
              <a:t>var</a:t>
            </a:r>
            <a:r>
              <a:rPr lang="en-US" dirty="0" smtClean="0"/>
              <a:t>/chef/cache/chef-</a:t>
            </a:r>
            <a:r>
              <a:rPr lang="en-US" dirty="0" err="1" smtClean="0"/>
              <a:t>stacktrace.out</a:t>
            </a:r>
            <a:endParaRPr lang="en-US" dirty="0" smtClean="0"/>
          </a:p>
          <a:p>
            <a:r>
              <a:rPr lang="en-US" dirty="0" smtClean="0"/>
              <a:t>54.174.197.139 Chef Client failed. 0 resources updated in 1.216833535 seconds</a:t>
            </a:r>
          </a:p>
          <a:p>
            <a:r>
              <a:rPr lang="en-US" dirty="0" smtClean="0"/>
              <a:t>54.174.197.139 [2015-06-23T04:22:59+00:00] ERROR: 401 "Unauthorized"</a:t>
            </a:r>
          </a:p>
          <a:p>
            <a:r>
              <a:rPr lang="en-US" dirty="0" smtClean="0"/>
              <a:t>54.174.197.139 [2015-06-23T04:22:59+00:00] FATAL: Chef::Exceptions::</a:t>
            </a:r>
            <a:r>
              <a:rPr lang="en-US" dirty="0" err="1" smtClean="0"/>
              <a:t>ChildConvergeError</a:t>
            </a:r>
            <a:r>
              <a:rPr lang="en-US" dirty="0" smtClean="0"/>
              <a:t>: Chef run process exited unsuccessfully (exit code 1)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solution is to remove your validator.pem from your .chef directory.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</a:t>
            </a:r>
            <a:r>
              <a:rPr lang="en-US" baseline="0" dirty="0" smtClean="0"/>
              <a:t> hosts are setup on ports 80, 8000, and 8081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6/13/16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2-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6/13/16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6/13/16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6/13/16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54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2-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6/13/16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scode.com/chef/install.sh" TargetMode="External"/><Relationship Id="rId4" Type="http://schemas.openxmlformats.org/officeDocument/2006/relationships/hyperlink" Target="http://www.opscode.com./" TargetMode="External"/><Relationship Id="rId5" Type="http://schemas.openxmlformats.org/officeDocument/2006/relationships/hyperlink" Target="http://www.opscode.com/" TargetMode="External"/><Relationship Id="rId6" Type="http://schemas.openxmlformats.org/officeDocument/2006/relationships/hyperlink" Target="http://www.opscode.com/chef/metadat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jp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6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1303401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spc="-10" dirty="0"/>
              <a:t>Fund</a:t>
            </a:r>
            <a:r>
              <a:rPr dirty="0"/>
              <a:t>ame</a:t>
            </a:r>
            <a:r>
              <a:rPr spc="-10" dirty="0"/>
              <a:t>n</a:t>
            </a:r>
            <a:r>
              <a:rPr dirty="0"/>
              <a:t>ta</a:t>
            </a:r>
            <a:r>
              <a:rPr spc="-10" dirty="0"/>
              <a:t>l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Refres</a:t>
            </a:r>
            <a:r>
              <a:rPr spc="-10" dirty="0"/>
              <a:t>h</a:t>
            </a:r>
            <a:r>
              <a:rPr dirty="0"/>
              <a:t>er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6" name="object 127"/>
          <p:cNvSpPr txBox="1"/>
          <p:nvPr/>
        </p:nvSpPr>
        <p:spPr>
          <a:xfrm>
            <a:off x="25400" y="7647801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10" dirty="0" smtClean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7" name="object 41"/>
          <p:cNvSpPr txBox="1">
            <a:spLocks/>
          </p:cNvSpPr>
          <p:nvPr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2-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Ne</a:t>
            </a:r>
            <a:r>
              <a:rPr spc="-5" dirty="0"/>
              <a:t>w 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g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2280265" cy="2313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85" dirty="0">
                <a:latin typeface="Arial"/>
                <a:cs typeface="Arial"/>
              </a:rPr>
              <a:t>V</a:t>
            </a:r>
            <a:r>
              <a:rPr sz="4400" dirty="0">
                <a:latin typeface="Arial"/>
                <a:cs typeface="Arial"/>
              </a:rPr>
              <a:t>isi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Ho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erprise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(</a:t>
            </a:r>
            <a:r>
              <a:rPr sz="4400" u="heavy" dirty="0">
                <a:latin typeface="Arial"/>
                <a:cs typeface="Arial"/>
              </a:rPr>
              <a:t>manage</a:t>
            </a:r>
            <a:r>
              <a:rPr sz="4400" u="heavy" spc="-10" dirty="0">
                <a:latin typeface="Arial"/>
                <a:cs typeface="Arial"/>
              </a:rPr>
              <a:t>.</a:t>
            </a:r>
            <a:r>
              <a:rPr sz="4400" u="heavy" dirty="0">
                <a:latin typeface="Arial"/>
                <a:cs typeface="Arial"/>
              </a:rPr>
              <a:t>che</a:t>
            </a:r>
            <a:r>
              <a:rPr sz="4400" u="heavy" spc="-10" dirty="0">
                <a:latin typeface="Arial"/>
                <a:cs typeface="Arial"/>
              </a:rPr>
              <a:t>f.</a:t>
            </a:r>
            <a:r>
              <a:rPr sz="4400" u="heavy" dirty="0">
                <a:latin typeface="Arial"/>
                <a:cs typeface="Arial"/>
              </a:rPr>
              <a:t>i</a:t>
            </a:r>
            <a:r>
              <a:rPr sz="4400" u="heavy" spc="-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Sign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accoun</a:t>
            </a:r>
            <a:r>
              <a:rPr sz="4400" spc="-5" dirty="0">
                <a:latin typeface="Arial"/>
                <a:cs typeface="Arial"/>
              </a:rPr>
              <a:t>t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g</a:t>
            </a:r>
            <a:r>
              <a:rPr sz="4400" dirty="0">
                <a:latin typeface="Arial"/>
                <a:cs typeface="Arial"/>
              </a:rPr>
              <a:t>aniza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</p:txBody>
      </p:sp>
      <p:sp>
        <p:nvSpPr>
          <p:cNvPr id="41" name="object 41"/>
          <p:cNvSpPr/>
          <p:nvPr/>
        </p:nvSpPr>
        <p:spPr>
          <a:xfrm>
            <a:off x="1130300" y="4280761"/>
            <a:ext cx="6807200" cy="3830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3905250" y="5213350"/>
            <a:ext cx="304800" cy="546100"/>
          </a:xfrm>
          <a:prstGeom prst="rect">
            <a:avLst/>
          </a:prstGeom>
          <a:ln w="127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z="3200" dirty="0">
                <a:solidFill>
                  <a:srgbClr val="FF9300"/>
                </a:solidFill>
                <a:latin typeface="Gill Sans MT"/>
                <a:cs typeface="Gill Sans MT"/>
              </a:rPr>
              <a:t>1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572500" y="4267200"/>
            <a:ext cx="6805529" cy="38464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2134850" y="5213350"/>
            <a:ext cx="304800" cy="546100"/>
          </a:xfrm>
          <a:prstGeom prst="rect">
            <a:avLst/>
          </a:prstGeom>
          <a:ln w="127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ct val="100000"/>
              </a:lnSpc>
            </a:pPr>
            <a:r>
              <a:rPr sz="3200" dirty="0">
                <a:solidFill>
                  <a:srgbClr val="FF9300"/>
                </a:solidFill>
                <a:latin typeface="Gill Sans MT"/>
                <a:cs typeface="Gill Sans MT"/>
              </a:rPr>
              <a:t>2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4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</a:t>
            </a:r>
            <a:r>
              <a:rPr spc="-5" dirty="0"/>
              <a:t>f</a:t>
            </a:r>
            <a:r>
              <a:rPr spc="-10" dirty="0"/>
              <a:t>igu</a:t>
            </a:r>
            <a:r>
              <a:rPr dirty="0"/>
              <a:t>r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lang="en-US" dirty="0"/>
              <a:t>Y</a:t>
            </a:r>
            <a:r>
              <a:rPr spc="-10" dirty="0" smtClean="0"/>
              <a:t>ou</a:t>
            </a:r>
            <a:r>
              <a:rPr dirty="0" smtClean="0"/>
              <a:t>r</a:t>
            </a:r>
            <a:r>
              <a:rPr spc="-5" dirty="0" smtClean="0"/>
              <a:t> </a:t>
            </a:r>
            <a:r>
              <a:rPr spc="-135" dirty="0"/>
              <a:t>W</a:t>
            </a:r>
            <a:r>
              <a:rPr spc="-10" dirty="0"/>
              <a:t>o</a:t>
            </a:r>
            <a:r>
              <a:rPr dirty="0"/>
              <a:t>rksta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994765" cy="298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undamen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se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rkst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up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easy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using</a:t>
            </a:r>
            <a:r>
              <a:rPr sz="4400" spc="-5" dirty="0">
                <a:latin typeface="Arial"/>
                <a:cs typeface="Arial"/>
              </a:rPr>
              <a:t> 'S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r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Ki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'</a:t>
            </a:r>
            <a:endParaRPr sz="4400" dirty="0">
              <a:latin typeface="Arial"/>
              <a:cs typeface="Arial"/>
            </a:endParaRPr>
          </a:p>
          <a:p>
            <a:pPr marL="393700" marR="14097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class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download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your</a:t>
            </a:r>
            <a:r>
              <a:rPr lang="en-US" sz="4400" dirty="0" smtClean="0">
                <a:latin typeface="Arial"/>
                <a:cs typeface="Arial"/>
              </a:rPr>
              <a:t> user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i="1" spc="-10" dirty="0">
                <a:latin typeface="Arial"/>
                <a:cs typeface="Arial"/>
              </a:rPr>
              <a:t>.</a:t>
            </a:r>
            <a:r>
              <a:rPr sz="4400" i="1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ile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 </a:t>
            </a:r>
            <a:r>
              <a:rPr sz="4400" i="1" dirty="0">
                <a:latin typeface="Arial"/>
                <a:cs typeface="Arial"/>
              </a:rPr>
              <a:t>kni</a:t>
            </a:r>
            <a:r>
              <a:rPr sz="4400" i="1" spc="-10" dirty="0">
                <a:latin typeface="Arial"/>
                <a:cs typeface="Arial"/>
              </a:rPr>
              <a:t>f</a:t>
            </a:r>
            <a:r>
              <a:rPr sz="4400" i="1" dirty="0">
                <a:latin typeface="Arial"/>
                <a:cs typeface="Arial"/>
              </a:rPr>
              <a:t>e</a:t>
            </a:r>
            <a:r>
              <a:rPr sz="4400" i="1" spc="-10" dirty="0">
                <a:latin typeface="Arial"/>
                <a:cs typeface="Arial"/>
              </a:rPr>
              <a:t>.</a:t>
            </a:r>
            <a:r>
              <a:rPr sz="4400" i="1" dirty="0">
                <a:latin typeface="Arial"/>
                <a:cs typeface="Arial"/>
              </a:rPr>
              <a:t>rb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manually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3587"/>
          </a:xfrm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5" dirty="0"/>
              <a:t>D</a:t>
            </a:r>
            <a:r>
              <a:rPr sz="6600" spc="5" dirty="0"/>
              <a:t>own</a:t>
            </a:r>
            <a:r>
              <a:rPr sz="6600" dirty="0"/>
              <a:t>l</a:t>
            </a:r>
            <a:r>
              <a:rPr sz="6600" spc="5" dirty="0"/>
              <a:t>o</a:t>
            </a:r>
            <a:r>
              <a:rPr sz="6600" spc="10" dirty="0"/>
              <a:t>ad</a:t>
            </a:r>
            <a:r>
              <a:rPr sz="6600" spc="5" dirty="0"/>
              <a:t> </a:t>
            </a:r>
            <a:r>
              <a:rPr lang="en-US" sz="6600" spc="10" dirty="0"/>
              <a:t>Y</a:t>
            </a:r>
            <a:r>
              <a:rPr sz="6600" spc="5" dirty="0" smtClean="0"/>
              <a:t>ou</a:t>
            </a:r>
            <a:r>
              <a:rPr sz="6600" spc="10" dirty="0" smtClean="0"/>
              <a:t>r</a:t>
            </a:r>
            <a:r>
              <a:rPr sz="6600" spc="5" dirty="0" smtClean="0"/>
              <a:t> </a:t>
            </a:r>
            <a:r>
              <a:rPr lang="en-US" sz="6600" spc="10" dirty="0"/>
              <a:t>C</a:t>
            </a:r>
            <a:r>
              <a:rPr sz="6600" dirty="0" smtClean="0"/>
              <a:t>li</a:t>
            </a:r>
            <a:r>
              <a:rPr sz="6600" spc="10" dirty="0" smtClean="0"/>
              <a:t>e</a:t>
            </a:r>
            <a:r>
              <a:rPr sz="6600" spc="5" dirty="0" smtClean="0"/>
              <a:t>nt </a:t>
            </a:r>
            <a:r>
              <a:rPr sz="6600" spc="5" dirty="0"/>
              <a:t>p</a:t>
            </a:r>
            <a:r>
              <a:rPr sz="6600" spc="15" dirty="0"/>
              <a:t>em</a:t>
            </a:r>
            <a:endParaRPr sz="6600" dirty="0"/>
          </a:p>
        </p:txBody>
      </p:sp>
      <p:sp>
        <p:nvSpPr>
          <p:cNvPr id="40" name="object 40"/>
          <p:cNvSpPr txBox="1"/>
          <p:nvPr/>
        </p:nvSpPr>
        <p:spPr>
          <a:xfrm>
            <a:off x="965200" y="1947706"/>
            <a:ext cx="14177644" cy="2254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Rese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download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priva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10" dirty="0">
                <a:latin typeface="Arial"/>
                <a:cs typeface="Arial"/>
              </a:rPr>
              <a:t>Onl</a:t>
            </a:r>
            <a:r>
              <a:rPr sz="4400" b="1" dirty="0">
                <a:latin typeface="Arial"/>
                <a:cs typeface="Arial"/>
              </a:rPr>
              <a:t>y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d</a:t>
            </a:r>
            <a:r>
              <a:rPr sz="4400" b="1" spc="-5" dirty="0">
                <a:latin typeface="Arial"/>
                <a:cs typeface="Arial"/>
              </a:rPr>
              <a:t>o t</a:t>
            </a:r>
            <a:r>
              <a:rPr sz="4400" b="1" spc="-10" dirty="0">
                <a:latin typeface="Arial"/>
                <a:cs typeface="Arial"/>
              </a:rPr>
              <a:t>hi</a:t>
            </a:r>
            <a:r>
              <a:rPr sz="4400" b="1" dirty="0">
                <a:latin typeface="Arial"/>
                <a:cs typeface="Arial"/>
              </a:rPr>
              <a:t>s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don</a:t>
            </a:r>
            <a:r>
              <a:rPr sz="4400" spc="-5" dirty="0">
                <a:latin typeface="Arial"/>
                <a:cs typeface="Arial"/>
              </a:rPr>
              <a:t>'t </a:t>
            </a:r>
            <a:r>
              <a:rPr sz="4400" dirty="0">
                <a:latin typeface="Arial"/>
                <a:cs typeface="Arial"/>
              </a:rPr>
              <a:t>already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 available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lap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op</a:t>
            </a:r>
          </a:p>
        </p:txBody>
      </p:sp>
      <p:sp>
        <p:nvSpPr>
          <p:cNvPr id="41" name="object 41"/>
          <p:cNvSpPr/>
          <p:nvPr/>
        </p:nvSpPr>
        <p:spPr>
          <a:xfrm>
            <a:off x="3378200" y="4234564"/>
            <a:ext cx="9855200" cy="4604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930900" y="5829300"/>
            <a:ext cx="5049754" cy="1866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3587"/>
          </a:xfrm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5" dirty="0"/>
              <a:t>D</a:t>
            </a:r>
            <a:r>
              <a:rPr sz="6600" spc="5" dirty="0"/>
              <a:t>own</a:t>
            </a:r>
            <a:r>
              <a:rPr sz="6600" dirty="0"/>
              <a:t>l</a:t>
            </a:r>
            <a:r>
              <a:rPr sz="6600" spc="5" dirty="0"/>
              <a:t>o</a:t>
            </a:r>
            <a:r>
              <a:rPr sz="6600" spc="10" dirty="0"/>
              <a:t>ad</a:t>
            </a:r>
            <a:r>
              <a:rPr sz="6600" spc="5" dirty="0"/>
              <a:t> </a:t>
            </a:r>
            <a:r>
              <a:rPr lang="en-US" sz="6600" spc="10" dirty="0" smtClean="0"/>
              <a:t>knife.rb</a:t>
            </a:r>
            <a:endParaRPr sz="6600" dirty="0"/>
          </a:p>
        </p:txBody>
      </p:sp>
      <p:sp>
        <p:nvSpPr>
          <p:cNvPr id="40" name="object 40"/>
          <p:cNvSpPr txBox="1"/>
          <p:nvPr/>
        </p:nvSpPr>
        <p:spPr>
          <a:xfrm>
            <a:off x="965200" y="1947706"/>
            <a:ext cx="14177644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dirty="0">
                <a:latin typeface="Arial"/>
                <a:cs typeface="Arial"/>
              </a:rPr>
              <a:t>D</a:t>
            </a:r>
            <a:r>
              <a:rPr sz="4400" dirty="0" smtClean="0">
                <a:latin typeface="Arial"/>
                <a:cs typeface="Arial"/>
              </a:rPr>
              <a:t>ownload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lang="en-US" sz="4400" spc="-5" dirty="0" smtClean="0">
                <a:latin typeface="Arial"/>
                <a:cs typeface="Arial"/>
              </a:rPr>
              <a:t>a </a:t>
            </a:r>
            <a:r>
              <a:rPr lang="en-US" sz="4400" spc="-5" dirty="0" err="1" smtClean="0">
                <a:latin typeface="Arial"/>
                <a:cs typeface="Arial"/>
              </a:rPr>
              <a:t>knife.rb</a:t>
            </a:r>
            <a:r>
              <a:rPr lang="en-US" sz="4400" spc="-5" dirty="0" smtClean="0">
                <a:latin typeface="Arial"/>
                <a:cs typeface="Arial"/>
              </a:rPr>
              <a:t> file specific for your user and organization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429000"/>
            <a:ext cx="11861800" cy="518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8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584200" y="305359"/>
            <a:ext cx="15384808" cy="1067308"/>
          </a:xfrm>
          <a:prstGeom prst="rect">
            <a:avLst/>
          </a:prstGeom>
        </p:spPr>
        <p:txBody>
          <a:bodyPr vert="horz" wrap="square" lIns="0" tIns="27974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5" dirty="0"/>
              <a:t>Exerc</a:t>
            </a:r>
            <a:r>
              <a:rPr sz="5100" spc="-5" dirty="0"/>
              <a:t>i</a:t>
            </a:r>
            <a:r>
              <a:rPr sz="5100" spc="5" dirty="0"/>
              <a:t>se</a:t>
            </a:r>
            <a:r>
              <a:rPr sz="5100" dirty="0"/>
              <a:t>: </a:t>
            </a:r>
            <a:r>
              <a:rPr sz="5100" spc="5" dirty="0"/>
              <a:t>Create</a:t>
            </a:r>
            <a:r>
              <a:rPr sz="5100" dirty="0"/>
              <a:t> </a:t>
            </a:r>
            <a:r>
              <a:rPr sz="5100" spc="5" dirty="0"/>
              <a:t>a</a:t>
            </a:r>
            <a:r>
              <a:rPr sz="5100" dirty="0"/>
              <a:t>n</a:t>
            </a:r>
            <a:r>
              <a:rPr sz="5100" spc="5" dirty="0"/>
              <a:t>d</a:t>
            </a:r>
            <a:r>
              <a:rPr sz="5100" dirty="0"/>
              <a:t> </a:t>
            </a:r>
            <a:r>
              <a:rPr lang="en-US" sz="5100" dirty="0" smtClean="0"/>
              <a:t>P</a:t>
            </a:r>
            <a:r>
              <a:rPr sz="5100" dirty="0" smtClean="0"/>
              <a:t>opu</a:t>
            </a:r>
            <a:r>
              <a:rPr sz="5100" spc="-5" dirty="0" smtClean="0"/>
              <a:t>l</a:t>
            </a:r>
            <a:r>
              <a:rPr sz="5100" spc="5" dirty="0" smtClean="0"/>
              <a:t>ate</a:t>
            </a:r>
            <a:r>
              <a:rPr sz="5100" dirty="0" smtClean="0"/>
              <a:t> </a:t>
            </a:r>
            <a:r>
              <a:rPr sz="5100" spc="5" dirty="0"/>
              <a:t>a</a:t>
            </a:r>
            <a:r>
              <a:rPr sz="5100" dirty="0"/>
              <a:t> </a:t>
            </a:r>
            <a:r>
              <a:rPr sz="5100" spc="-5" dirty="0"/>
              <a:t>.</a:t>
            </a:r>
            <a:r>
              <a:rPr sz="5100" spc="5" dirty="0"/>
              <a:t>c</a:t>
            </a:r>
            <a:r>
              <a:rPr sz="5100" dirty="0"/>
              <a:t>h</a:t>
            </a:r>
            <a:r>
              <a:rPr sz="5100" spc="5" dirty="0"/>
              <a:t>e</a:t>
            </a:r>
            <a:r>
              <a:rPr sz="5100" dirty="0"/>
              <a:t>f </a:t>
            </a:r>
            <a:r>
              <a:rPr lang="en-US" sz="5100" dirty="0" smtClean="0"/>
              <a:t>D</a:t>
            </a:r>
            <a:r>
              <a:rPr sz="5100" spc="-5" dirty="0" smtClean="0"/>
              <a:t>i</a:t>
            </a:r>
            <a:r>
              <a:rPr sz="5100" spc="5" dirty="0" smtClean="0"/>
              <a:t>rec</a:t>
            </a:r>
            <a:r>
              <a:rPr sz="5100" dirty="0" smtClean="0"/>
              <a:t>to</a:t>
            </a:r>
            <a:r>
              <a:rPr sz="5100" spc="5" dirty="0" smtClean="0"/>
              <a:t>ry</a:t>
            </a:r>
            <a:endParaRPr sz="51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589031"/>
            <a:ext cx="14435455" cy="271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3800" dirty="0">
                <a:latin typeface="Arial"/>
                <a:cs typeface="Arial"/>
              </a:rPr>
              <a:t>kni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e</a:t>
            </a:r>
            <a:r>
              <a:rPr sz="3800" spc="-10" dirty="0">
                <a:latin typeface="Arial"/>
                <a:cs typeface="Arial"/>
              </a:rPr>
              <a:t>.</a:t>
            </a:r>
            <a:r>
              <a:rPr sz="3800" dirty="0">
                <a:latin typeface="Arial"/>
                <a:cs typeface="Arial"/>
              </a:rPr>
              <a:t>rb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&amp;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.</a:t>
            </a:r>
            <a:r>
              <a:rPr sz="3800" dirty="0">
                <a:latin typeface="Arial"/>
                <a:cs typeface="Arial"/>
              </a:rPr>
              <a:t>pem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 smtClean="0">
                <a:latin typeface="Arial"/>
                <a:cs typeface="Arial"/>
              </a:rPr>
              <a:t>f</a:t>
            </a:r>
            <a:r>
              <a:rPr sz="3800" dirty="0" smtClean="0">
                <a:latin typeface="Arial"/>
                <a:cs typeface="Arial"/>
              </a:rPr>
              <a:t>ile</a:t>
            </a:r>
            <a:r>
              <a:rPr sz="3800" spc="-5" dirty="0" smtClean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reside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Courier New"/>
                <a:cs typeface="Courier New"/>
              </a:rPr>
              <a:t>.chef</a:t>
            </a:r>
            <a:r>
              <a:rPr sz="3800" spc="-1225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dire</a:t>
            </a:r>
            <a:r>
              <a:rPr sz="3800" spc="-5" dirty="0">
                <a:latin typeface="Arial"/>
                <a:cs typeface="Arial"/>
              </a:rPr>
              <a:t>c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ory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which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can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be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</a:p>
          <a:p>
            <a:pPr marL="1317625" lvl="1" indent="-66992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1318260" algn="l"/>
              </a:tabLst>
            </a:pPr>
            <a:r>
              <a:rPr sz="3800" spc="-5" dirty="0">
                <a:latin typeface="Courier New"/>
                <a:cs typeface="Courier New"/>
              </a:rPr>
              <a:t>&lt;current-directory&gt;/.chef</a:t>
            </a:r>
            <a:endParaRPr sz="3800" dirty="0">
              <a:latin typeface="Courier New"/>
              <a:cs typeface="Courier New"/>
            </a:endParaRPr>
          </a:p>
          <a:p>
            <a:pPr marL="1317625" lvl="1" indent="-66992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1318260" algn="l"/>
              </a:tabLst>
            </a:pPr>
            <a:r>
              <a:rPr sz="3800" spc="-5" dirty="0">
                <a:latin typeface="Courier New"/>
                <a:cs typeface="Courier New"/>
              </a:rPr>
              <a:t>/etc/.chef</a:t>
            </a:r>
            <a:endParaRPr sz="3800" dirty="0">
              <a:latin typeface="Courier New"/>
              <a:cs typeface="Courier New"/>
            </a:endParaRPr>
          </a:p>
          <a:p>
            <a:pPr marL="1317625" lvl="1" indent="-66992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1318260" algn="l"/>
              </a:tabLst>
            </a:pPr>
            <a:r>
              <a:rPr sz="3800" dirty="0">
                <a:latin typeface="Courier New"/>
                <a:cs typeface="Courier New"/>
              </a:rPr>
              <a:t>~/.chef</a:t>
            </a:r>
          </a:p>
        </p:txBody>
      </p:sp>
      <p:sp>
        <p:nvSpPr>
          <p:cNvPr id="41" name="object 41"/>
          <p:cNvSpPr/>
          <p:nvPr/>
        </p:nvSpPr>
        <p:spPr>
          <a:xfrm>
            <a:off x="787400" y="1981200"/>
            <a:ext cx="14655800" cy="3378200"/>
          </a:xfrm>
          <a:custGeom>
            <a:avLst/>
            <a:gdLst/>
            <a:ahLst/>
            <a:cxnLst/>
            <a:rect l="l" t="t" r="r" b="b"/>
            <a:pathLst>
              <a:path w="14655800" h="3378200">
                <a:moveTo>
                  <a:pt x="0" y="0"/>
                </a:moveTo>
                <a:lnTo>
                  <a:pt x="14655800" y="0"/>
                </a:lnTo>
                <a:lnTo>
                  <a:pt x="14655800" y="3378200"/>
                </a:lnTo>
                <a:lnTo>
                  <a:pt x="0" y="3378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787400" y="1981200"/>
            <a:ext cx="14655800" cy="3378200"/>
          </a:xfrm>
          <a:custGeom>
            <a:avLst/>
            <a:gdLst/>
            <a:ahLst/>
            <a:cxnLst/>
            <a:rect l="l" t="t" r="r" b="b"/>
            <a:pathLst>
              <a:path w="14655800" h="3378200">
                <a:moveTo>
                  <a:pt x="0" y="0"/>
                </a:moveTo>
                <a:lnTo>
                  <a:pt x="14655796" y="0"/>
                </a:lnTo>
                <a:lnTo>
                  <a:pt x="14655796" y="3378200"/>
                </a:lnTo>
                <a:lnTo>
                  <a:pt x="0" y="3378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>
            <a:spLocks noGrp="1"/>
          </p:cNvSpPr>
          <p:nvPr>
            <p:ph type="body" idx="1"/>
          </p:nvPr>
        </p:nvSpPr>
        <p:spPr>
          <a:xfrm>
            <a:off x="812800" y="1676400"/>
            <a:ext cx="14630400" cy="3064942"/>
          </a:xfrm>
          <a:prstGeom prst="rect">
            <a:avLst/>
          </a:prstGeom>
        </p:spPr>
        <p:txBody>
          <a:bodyPr vert="horz" wrap="square" lIns="0" tIns="609600" rIns="0" bIns="0" rtlCol="0">
            <a:spAutoFit/>
          </a:bodyPr>
          <a:lstStyle/>
          <a:p>
            <a:pPr marL="216535">
              <a:lnSpc>
                <a:spcPts val="3820"/>
              </a:lnSpc>
            </a:pPr>
            <a:r>
              <a:rPr dirty="0">
                <a:solidFill>
                  <a:srgbClr val="FFFFFF"/>
                </a:solidFill>
              </a:rPr>
              <a:t>$ </a:t>
            </a:r>
            <a:r>
              <a:rPr spc="-5" dirty="0">
                <a:solidFill>
                  <a:srgbClr val="FFFFFF"/>
                </a:solidFill>
              </a:rPr>
              <a:t>c</a:t>
            </a:r>
            <a:r>
              <a:rPr dirty="0">
                <a:solidFill>
                  <a:srgbClr val="FFFFFF"/>
                </a:solidFill>
              </a:rPr>
              <a:t>d ~/</a:t>
            </a:r>
            <a:r>
              <a:rPr dirty="0" smtClean="0">
                <a:solidFill>
                  <a:srgbClr val="FFFFFF"/>
                </a:solidFill>
              </a:rPr>
              <a:t>intermediate/chef-fundamentals-repo-master</a:t>
            </a:r>
            <a:endParaRPr lang="en-US" dirty="0" smtClean="0">
              <a:solidFill>
                <a:srgbClr val="FFFFFF"/>
              </a:solidFill>
            </a:endParaRPr>
          </a:p>
          <a:p>
            <a:pPr marL="216535">
              <a:lnSpc>
                <a:spcPts val="3820"/>
              </a:lnSpc>
            </a:pPr>
            <a:r>
              <a:rPr lang="en-US" dirty="0" smtClean="0">
                <a:solidFill>
                  <a:srgbClr val="FFFFFF"/>
                </a:solidFill>
              </a:rPr>
              <a:t>$ </a:t>
            </a:r>
            <a:r>
              <a:rPr lang="en-US" spc="-5" dirty="0">
                <a:solidFill>
                  <a:srgbClr val="FFFFFF"/>
                </a:solidFill>
              </a:rPr>
              <a:t>mkdi</a:t>
            </a:r>
            <a:r>
              <a:rPr lang="en-US" dirty="0">
                <a:solidFill>
                  <a:srgbClr val="FFFFFF"/>
                </a:solidFill>
              </a:rPr>
              <a:t>r .chef</a:t>
            </a:r>
            <a:endParaRPr lang="en-US" dirty="0"/>
          </a:p>
          <a:p>
            <a:pPr marL="216535">
              <a:lnSpc>
                <a:spcPts val="3820"/>
              </a:lnSpc>
            </a:pPr>
            <a:r>
              <a:rPr lang="en-US" dirty="0" smtClean="0">
                <a:solidFill>
                  <a:srgbClr val="FFFFFF"/>
                </a:solidFill>
              </a:rPr>
              <a:t>$ </a:t>
            </a:r>
            <a:r>
              <a:rPr lang="en-US" spc="-5" dirty="0">
                <a:solidFill>
                  <a:srgbClr val="FFFFFF"/>
                </a:solidFill>
              </a:rPr>
              <a:t>c</a:t>
            </a:r>
            <a:r>
              <a:rPr lang="en-US" dirty="0">
                <a:solidFill>
                  <a:srgbClr val="FFFFFF"/>
                </a:solidFill>
              </a:rPr>
              <a:t>p </a:t>
            </a:r>
            <a:r>
              <a:rPr lang="en-US" spc="-5" dirty="0">
                <a:solidFill>
                  <a:srgbClr val="FFFFFF"/>
                </a:solidFill>
              </a:rPr>
              <a:t>~/Downloads/&lt;yourname&gt;.pe</a:t>
            </a:r>
            <a:r>
              <a:rPr lang="en-US" dirty="0">
                <a:solidFill>
                  <a:srgbClr val="FFFFFF"/>
                </a:solidFill>
              </a:rPr>
              <a:t>m</a:t>
            </a:r>
            <a:r>
              <a:rPr lang="en-US" spc="5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.chef</a:t>
            </a:r>
            <a:endParaRPr lang="en-US" dirty="0"/>
          </a:p>
          <a:p>
            <a:pPr marL="216535">
              <a:lnSpc>
                <a:spcPts val="3820"/>
              </a:lnSpc>
            </a:pPr>
            <a:r>
              <a:rPr lang="en-US" dirty="0" smtClean="0">
                <a:solidFill>
                  <a:srgbClr val="FFFFFF"/>
                </a:solidFill>
              </a:rPr>
              <a:t>$ </a:t>
            </a:r>
            <a:r>
              <a:rPr lang="en-US" spc="-5" dirty="0">
                <a:solidFill>
                  <a:srgbClr val="FFFFFF"/>
                </a:solidFill>
              </a:rPr>
              <a:t>c</a:t>
            </a:r>
            <a:r>
              <a:rPr lang="en-US" dirty="0">
                <a:solidFill>
                  <a:srgbClr val="FFFFFF"/>
                </a:solidFill>
              </a:rPr>
              <a:t>p </a:t>
            </a:r>
            <a:r>
              <a:rPr lang="en-US" spc="-5" dirty="0">
                <a:solidFill>
                  <a:srgbClr val="FFFFFF"/>
                </a:solidFill>
              </a:rPr>
              <a:t>~/Downloads/knife.r</a:t>
            </a:r>
            <a:r>
              <a:rPr lang="en-US" dirty="0">
                <a:solidFill>
                  <a:srgbClr val="FFFFFF"/>
                </a:solidFill>
              </a:rPr>
              <a:t>b</a:t>
            </a:r>
            <a:r>
              <a:rPr lang="en-US" spc="5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.chef</a:t>
            </a:r>
            <a:endParaRPr lang="en-US" dirty="0"/>
          </a:p>
          <a:p>
            <a:pPr marL="216535">
              <a:lnSpc>
                <a:spcPts val="3820"/>
              </a:lnSpc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9352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t list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est</a:t>
            </a:r>
            <a:r>
              <a:rPr spc="-5" dirty="0"/>
              <a:t> </a:t>
            </a:r>
            <a:r>
              <a:rPr lang="en-US" dirty="0"/>
              <a:t>Y</a:t>
            </a:r>
            <a:r>
              <a:rPr spc="-10" dirty="0" smtClean="0"/>
              <a:t>ou</a:t>
            </a:r>
            <a:r>
              <a:rPr dirty="0" smtClean="0"/>
              <a:t>r</a:t>
            </a:r>
            <a:r>
              <a:rPr spc="-5" dirty="0" smtClean="0"/>
              <a:t> </a:t>
            </a:r>
            <a:r>
              <a:rPr lang="en-US" spc="-10" dirty="0"/>
              <a:t>W</a:t>
            </a:r>
            <a:r>
              <a:rPr spc="-10" dirty="0" smtClean="0"/>
              <a:t>o</a:t>
            </a:r>
            <a:r>
              <a:rPr dirty="0" smtClean="0"/>
              <a:t>rksta</a:t>
            </a:r>
            <a:r>
              <a:rPr spc="-5" dirty="0" smtClean="0"/>
              <a:t>t</a:t>
            </a:r>
            <a:r>
              <a:rPr spc="-10" dirty="0" smtClean="0"/>
              <a:t>io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your-org&gt;-validator.pem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 smtClean="0"/>
              <a:t>Upload to Hosted Chef</a:t>
            </a:r>
            <a:endParaRPr spc="-5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2280265" cy="3385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Upload the following to the Chef server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cookbooks 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data bags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roles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dirty="0" smtClean="0">
                <a:latin typeface="Arial"/>
                <a:cs typeface="Arial"/>
              </a:rPr>
              <a:t>environments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60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-a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ks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161414" y="3832351"/>
            <a:ext cx="13976986" cy="473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apache         [0.2.0]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chef-client    [4.3.0]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chef_handler   [1.1.9]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cron           [1.6.1]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logrotate      [1.9.2]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motd           [</a:t>
            </a:r>
            <a:r>
              <a:rPr lang="en-US" sz="28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0.1.0]</a:t>
            </a:r>
            <a:endParaRPr lang="en-US" sz="2800" spc="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ntp            [1.8.6]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pci            [0.1.0]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</a:t>
            </a:r>
            <a:r>
              <a:rPr lang="en-US" sz="28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users          [0.1.0</a:t>
            </a: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windows        [1.37.0]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Uploaded all cookbooks.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65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spc="-10" dirty="0"/>
              <a:t>d</a:t>
            </a:r>
            <a:r>
              <a:rPr dirty="0"/>
              <a:t>ata_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g</a:t>
            </a:r>
            <a:r>
              <a:rPr dirty="0"/>
              <a:t>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8413750">
              <a:lnSpc>
                <a:spcPts val="3800"/>
              </a:lnSpc>
            </a:pP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data_bags/groups </a:t>
            </a: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data_bags/users</a:t>
            </a:r>
            <a:endParaRPr sz="3200" dirty="0" smtClean="0">
              <a:latin typeface="Courier New"/>
              <a:cs typeface="Courier New"/>
            </a:endParaRPr>
          </a:p>
          <a:p>
            <a:pPr marL="355600" marR="5487035">
              <a:lnSpc>
                <a:spcPts val="3800"/>
              </a:lnSpc>
            </a:pP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data_bags/groups/clowns.json </a:t>
            </a: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data_bags/users/bobo.json </a:t>
            </a: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data_bags/users/frank.json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848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base.r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starter.r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</a:t>
            </a:r>
            <a:r>
              <a:rPr lang="en-US"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web.rb</a:t>
            </a:r>
          </a:p>
          <a:p>
            <a:pPr marL="229235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dirty="0"/>
              <a:t>R</a:t>
            </a:r>
            <a:r>
              <a:rPr spc="-10" dirty="0"/>
              <a:t>ol</a:t>
            </a:r>
            <a:r>
              <a:rPr dirty="0"/>
              <a:t>es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492442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8657590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base!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starter!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lang="en-US"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14194" cy="545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spc="-5" dirty="0" smtClean="0">
                <a:latin typeface="Arial"/>
                <a:cs typeface="Arial"/>
              </a:rPr>
              <a:t>completing 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his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lesson</a:t>
            </a:r>
            <a:r>
              <a:rPr lang="en-US" sz="4400" spc="-5" dirty="0" smtClean="0">
                <a:latin typeface="Arial"/>
                <a:cs typeface="Arial"/>
              </a:rPr>
              <a:t>, </a:t>
            </a:r>
            <a:r>
              <a:rPr sz="4400" dirty="0" smtClean="0">
                <a:latin typeface="Arial"/>
                <a:cs typeface="Arial"/>
              </a:rPr>
              <a:t>you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should </a:t>
            </a:r>
            <a:r>
              <a:rPr sz="4400" dirty="0" smtClean="0">
                <a:latin typeface="Arial"/>
                <a:cs typeface="Arial"/>
              </a:rPr>
              <a:t>be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o</a:t>
            </a:r>
            <a:r>
              <a:rPr lang="en-US" sz="4400" dirty="0" smtClean="0">
                <a:latin typeface="Arial"/>
                <a:cs typeface="Arial"/>
              </a:rPr>
              <a:t>: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rganiza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  <a:p>
            <a:pPr marL="812800" marR="508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Manually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igure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ce</a:t>
            </a:r>
            <a:r>
              <a:rPr sz="4400" spc="-5" dirty="0" smtClean="0">
                <a:latin typeface="Arial"/>
                <a:cs typeface="Arial"/>
              </a:rPr>
              <a:t>r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i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ica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(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ile)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&amp; kni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rb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rkst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communica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 wi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Server</a:t>
            </a:r>
          </a:p>
          <a:p>
            <a:pPr marL="812800" marR="71374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Bulk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upload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</a:t>
            </a:r>
            <a:r>
              <a:rPr sz="4400" spc="-5" dirty="0">
                <a:latin typeface="Arial"/>
                <a:cs typeface="Arial"/>
              </a:rPr>
              <a:t>k, </a:t>
            </a:r>
            <a:r>
              <a:rPr sz="4400" dirty="0">
                <a:latin typeface="Arial"/>
                <a:cs typeface="Arial"/>
              </a:rPr>
              <a:t>role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environmen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and 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bag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>
                <a:latin typeface="Arial"/>
                <a:cs typeface="Arial"/>
              </a:rPr>
              <a:t>Che</a:t>
            </a:r>
            <a:r>
              <a:rPr sz="4400" spc="-5">
                <a:latin typeface="Arial"/>
                <a:cs typeface="Arial"/>
              </a:rPr>
              <a:t>f </a:t>
            </a:r>
            <a:r>
              <a:rPr sz="4400" smtClean="0">
                <a:latin typeface="Arial"/>
                <a:cs typeface="Arial"/>
              </a:rPr>
              <a:t>Server</a:t>
            </a:r>
            <a:r>
              <a:rPr lang="en-US" sz="4400">
                <a:latin typeface="Arial"/>
                <a:cs typeface="Arial"/>
              </a:rPr>
              <a:t> 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65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dev.r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production.rb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E</a:t>
            </a:r>
            <a:r>
              <a:rPr spc="-10" dirty="0"/>
              <a:t>n</a:t>
            </a:r>
            <a:r>
              <a:rPr dirty="0"/>
              <a:t>v</a:t>
            </a:r>
            <a:r>
              <a:rPr spc="-10" dirty="0"/>
              <a:t>i</a:t>
            </a:r>
            <a:r>
              <a:rPr dirty="0"/>
              <a:t>r</a:t>
            </a:r>
            <a:r>
              <a:rPr spc="-10" dirty="0"/>
              <a:t>on</a:t>
            </a:r>
            <a:r>
              <a:rPr dirty="0"/>
              <a:t>me</a:t>
            </a:r>
            <a:r>
              <a:rPr spc="-10" dirty="0"/>
              <a:t>n</a:t>
            </a:r>
            <a:r>
              <a:rPr dirty="0"/>
              <a:t>ts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6950709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dev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production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355600" y="1828800"/>
            <a:ext cx="15621000" cy="797868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ts val="3110"/>
              </a:lnSpc>
              <a:tabLst>
                <a:tab pos="7560309" algn="l"/>
              </a:tabLst>
            </a:pP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bootstra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&lt;EXTERNAL_ADDRESS&gt;	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\</a:t>
            </a:r>
            <a:endParaRPr sz="2600" dirty="0">
              <a:latin typeface="Courier New"/>
              <a:cs typeface="Courier New"/>
            </a:endParaRPr>
          </a:p>
          <a:p>
            <a:pPr marL="1021715">
              <a:lnSpc>
                <a:spcPts val="3110"/>
              </a:lnSpc>
            </a:pP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--sud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chef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chef </a:t>
            </a:r>
            <a:r>
              <a:rPr lang="en-US"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sz="2600" dirty="0" smtClean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node1</a:t>
            </a:r>
            <a:r>
              <a:rPr lang="en-US" sz="2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600" dirty="0" smtClean="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lang="en-US" sz="2600" dirty="0">
                <a:solidFill>
                  <a:srgbClr val="FFFFFF"/>
                </a:solidFill>
                <a:latin typeface="Courier New"/>
                <a:cs typeface="Courier New"/>
              </a:rPr>
              <a:t>r 'role[web]'</a:t>
            </a:r>
            <a:r>
              <a:rPr sz="26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--bootstrap-versio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2600" dirty="0" smtClean="0">
                <a:solidFill>
                  <a:srgbClr val="FFFFFF"/>
                </a:solidFill>
                <a:latin typeface="Courier New"/>
                <a:cs typeface="Courier New"/>
              </a:rPr>
              <a:t>12.5.1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"</a:t>
            </a:r>
            <a:r>
              <a:rPr dirty="0"/>
              <a:t>B</a:t>
            </a:r>
            <a:r>
              <a:rPr spc="-10" dirty="0"/>
              <a:t>oo</a:t>
            </a:r>
            <a:r>
              <a:rPr dirty="0"/>
              <a:t>tstra</a:t>
            </a:r>
            <a:r>
              <a:rPr spc="-10" dirty="0"/>
              <a:t>p</a:t>
            </a:r>
            <a:r>
              <a:rPr dirty="0"/>
              <a:t>"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ar</a:t>
            </a:r>
            <a:r>
              <a:rPr spc="-10" dirty="0"/>
              <a:t>g</a:t>
            </a:r>
            <a:r>
              <a:rPr dirty="0"/>
              <a:t>et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n</a:t>
            </a:r>
            <a:r>
              <a:rPr dirty="0"/>
              <a:t>ce</a:t>
            </a:r>
          </a:p>
        </p:txBody>
      </p:sp>
      <p:sp>
        <p:nvSpPr>
          <p:cNvPr id="41" name="object 41"/>
          <p:cNvSpPr/>
          <p:nvPr/>
        </p:nvSpPr>
        <p:spPr>
          <a:xfrm>
            <a:off x="355600" y="3289300"/>
            <a:ext cx="15621000" cy="5397500"/>
          </a:xfrm>
          <a:custGeom>
            <a:avLst/>
            <a:gdLst/>
            <a:ahLst/>
            <a:cxnLst/>
            <a:rect l="l" t="t" r="r" b="b"/>
            <a:pathLst>
              <a:path w="14605000" h="5537200">
                <a:moveTo>
                  <a:pt x="0" y="0"/>
                </a:moveTo>
                <a:lnTo>
                  <a:pt x="14605000" y="0"/>
                </a:lnTo>
                <a:lnTo>
                  <a:pt x="14605000" y="5537200"/>
                </a:lnTo>
                <a:lnTo>
                  <a:pt x="0" y="5537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054099" y="3662170"/>
            <a:ext cx="14092749" cy="4873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000"/>
              </a:lnSpc>
            </a:pPr>
            <a:r>
              <a:rPr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 --</a:t>
            </a: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2015-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05-1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04:31:10-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https://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www.opscode.com/chef/install.sh</a:t>
            </a:r>
            <a:endParaRPr lang="en-US" sz="1750" spc="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www.opscode.com..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.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184.106.28.90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Connectin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www.opscode.com|184.106.28.90|:443..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.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connected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HTT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reques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sent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awaitin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response..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20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OK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Length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1593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(16K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) [application/x-sh] 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Savin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: `STDOUT'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100%[======================================&gt;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lang="en-US" sz="17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15,934 	   --.-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K/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	i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0s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2015-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05-1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04:31:1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(53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8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MB/s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) -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writte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stdout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[15934/15934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12.5.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r el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6"/>
              </a:rPr>
              <a:t>https://www.opscode.com/chef/metadata?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v=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12.5.1&amp;prerelease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=false&amp;nightlies=false&amp;p=el&amp;pv=6&amp;m=x86_64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  t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e /tmp/install.sh.41533/metadata.txt 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tryin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 wget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url</a:t>
            </a:r>
            <a:r>
              <a:rPr lang="en-US" sz="17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https://opscode-omnibus-packages.s3.amazonaws.com/el/6/x86_64/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chef-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12.5.1-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1.el6.x86_64.rpm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chemeClr val="bg1"/>
                </a:solidFill>
                <a:latin typeface="Courier New"/>
                <a:cs typeface="Courier New"/>
              </a:rPr>
              <a:t>...</a:t>
            </a:r>
            <a:endParaRPr sz="175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7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 smtClean="0"/>
              <a:t>boo</a:t>
            </a:r>
            <a:r>
              <a:rPr dirty="0" smtClean="0"/>
              <a:t>tstra</a:t>
            </a:r>
            <a:r>
              <a:rPr spc="-5" dirty="0" smtClean="0"/>
              <a:t>p</a:t>
            </a:r>
            <a:r>
              <a:rPr lang="en-US" spc="-5" dirty="0"/>
              <a:t> (no validator key)</a:t>
            </a:r>
            <a:endParaRPr spc="-5" dirty="0"/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 smtClean="0"/>
              <a:t>boo</a:t>
            </a:r>
            <a:r>
              <a:rPr dirty="0" smtClean="0"/>
              <a:t>tstra</a:t>
            </a:r>
            <a:r>
              <a:rPr spc="-5" dirty="0" smtClean="0"/>
              <a:t>p</a:t>
            </a:r>
            <a:r>
              <a:rPr lang="en-US" spc="-5" dirty="0"/>
              <a:t> (no validator key)</a:t>
            </a:r>
            <a:endParaRPr spc="-5" dirty="0"/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2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 smtClean="0"/>
              <a:t>boo</a:t>
            </a:r>
            <a:r>
              <a:rPr dirty="0" smtClean="0"/>
              <a:t>tstra</a:t>
            </a:r>
            <a:r>
              <a:rPr spc="-5" dirty="0" smtClean="0"/>
              <a:t>p</a:t>
            </a:r>
            <a:r>
              <a:rPr lang="en-US" spc="-5" dirty="0"/>
              <a:t> (no validator key)</a:t>
            </a:r>
            <a:endParaRPr spc="-5" dirty="0"/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2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4775200" y="4114800"/>
            <a:ext cx="4648200" cy="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54" name="object 51"/>
          <p:cNvSpPr/>
          <p:nvPr/>
        </p:nvSpPr>
        <p:spPr>
          <a:xfrm>
            <a:off x="6299200" y="3200400"/>
            <a:ext cx="20574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 smtClean="0"/>
              <a:t>       register node</a:t>
            </a:r>
          </a:p>
          <a:p>
            <a:r>
              <a:rPr lang="en-US" dirty="0" smtClean="0"/>
              <a:t>       register client</a:t>
            </a:r>
            <a:endParaRPr dirty="0"/>
          </a:p>
        </p:txBody>
      </p:sp>
      <p:sp>
        <p:nvSpPr>
          <p:cNvPr id="55" name="object 48"/>
          <p:cNvSpPr/>
          <p:nvPr/>
        </p:nvSpPr>
        <p:spPr>
          <a:xfrm rot="5400000">
            <a:off x="4547235" y="3809365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585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 smtClean="0">
                <a:latin typeface="Gill Sans MT"/>
                <a:cs typeface="Gill Sans MT"/>
              </a:rPr>
              <a:t>s</a:t>
            </a:r>
            <a:r>
              <a:rPr sz="2000" dirty="0" smtClean="0">
                <a:latin typeface="Gill Sans MT"/>
                <a:cs typeface="Gill Sans MT"/>
              </a:rPr>
              <a:t>cp</a:t>
            </a:r>
            <a:endParaRPr sz="2000" dirty="0">
              <a:latin typeface="Gill Sans MT"/>
              <a:cs typeface="Gill Sans M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57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4775200" y="4114800"/>
            <a:ext cx="4648200" cy="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59" name="object 51"/>
          <p:cNvSpPr/>
          <p:nvPr/>
        </p:nvSpPr>
        <p:spPr>
          <a:xfrm>
            <a:off x="6299200" y="3200400"/>
            <a:ext cx="2057400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 smtClean="0"/>
              <a:t>       register node</a:t>
            </a:r>
          </a:p>
          <a:p>
            <a:r>
              <a:rPr lang="en-US" dirty="0" smtClean="0"/>
              <a:t>       register client</a:t>
            </a:r>
            <a:endParaRPr dirty="0"/>
          </a:p>
        </p:txBody>
      </p:sp>
      <p:sp>
        <p:nvSpPr>
          <p:cNvPr id="60" name="object 48"/>
          <p:cNvSpPr/>
          <p:nvPr/>
        </p:nvSpPr>
        <p:spPr>
          <a:xfrm rot="5400000">
            <a:off x="4547235" y="3809365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2" name="object 52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59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4775200" y="4114800"/>
            <a:ext cx="4648200" cy="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2" name="object 51"/>
          <p:cNvSpPr/>
          <p:nvPr/>
        </p:nvSpPr>
        <p:spPr>
          <a:xfrm>
            <a:off x="6299200" y="3200400"/>
            <a:ext cx="205740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 smtClean="0"/>
              <a:t>       register node</a:t>
            </a:r>
          </a:p>
          <a:p>
            <a:r>
              <a:rPr lang="en-US" dirty="0" smtClean="0"/>
              <a:t>       register client</a:t>
            </a:r>
            <a:endParaRPr dirty="0"/>
          </a:p>
        </p:txBody>
      </p:sp>
      <p:sp>
        <p:nvSpPr>
          <p:cNvPr id="63" name="object 48"/>
          <p:cNvSpPr/>
          <p:nvPr/>
        </p:nvSpPr>
        <p:spPr>
          <a:xfrm rot="5400000">
            <a:off x="4547235" y="3809365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 smtClean="0"/>
              <a:t>boo</a:t>
            </a:r>
            <a:r>
              <a:rPr dirty="0" smtClean="0"/>
              <a:t>tstra</a:t>
            </a:r>
            <a:r>
              <a:rPr spc="-5" dirty="0" smtClean="0"/>
              <a:t>p</a:t>
            </a:r>
            <a:r>
              <a:rPr lang="en-US" spc="-5" dirty="0" smtClean="0"/>
              <a:t> (no validator key)</a:t>
            </a:r>
            <a:endParaRPr spc="-5" dirty="0"/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1" name="object 51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832600" y="4953000"/>
            <a:ext cx="6112209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5" dirty="0" smtClean="0">
                <a:latin typeface="Gill Sans MT"/>
                <a:cs typeface="Gill Sans MT"/>
              </a:rPr>
              <a:t>s</a:t>
            </a:r>
            <a:r>
              <a:rPr sz="1900" spc="-75" dirty="0" smtClean="0">
                <a:latin typeface="Gill Sans MT"/>
                <a:cs typeface="Gill Sans MT"/>
              </a:rPr>
              <a:t>a</a:t>
            </a:r>
            <a:r>
              <a:rPr sz="1900" spc="-40" dirty="0" smtClean="0">
                <a:latin typeface="Gill Sans MT"/>
                <a:cs typeface="Gill Sans MT"/>
              </a:rPr>
              <a:t>v</a:t>
            </a:r>
            <a:r>
              <a:rPr sz="1900" dirty="0" smtClean="0">
                <a:latin typeface="Gill Sans MT"/>
                <a:cs typeface="Gill Sans MT"/>
              </a:rPr>
              <a:t>e</a:t>
            </a:r>
            <a:r>
              <a:rPr sz="1900" spc="-5" dirty="0" smtClean="0">
                <a:latin typeface="Gill Sans MT"/>
                <a:cs typeface="Gill Sans MT"/>
              </a:rPr>
              <a:t> nod</a:t>
            </a:r>
            <a:r>
              <a:rPr sz="1900" dirty="0" smtClean="0">
                <a:latin typeface="Gill Sans MT"/>
                <a:cs typeface="Gill Sans MT"/>
              </a:rPr>
              <a:t>e</a:t>
            </a:r>
            <a:r>
              <a:rPr lang="en-US" sz="1900" dirty="0" smtClean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64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65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775200" y="4114800"/>
            <a:ext cx="4648200" cy="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9" name="object 51"/>
          <p:cNvSpPr/>
          <p:nvPr/>
        </p:nvSpPr>
        <p:spPr>
          <a:xfrm>
            <a:off x="6299200" y="3200400"/>
            <a:ext cx="20574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 smtClean="0"/>
              <a:t>       register node</a:t>
            </a:r>
          </a:p>
          <a:p>
            <a:r>
              <a:rPr lang="en-US" dirty="0" smtClean="0"/>
              <a:t>       register client</a:t>
            </a:r>
            <a:endParaRPr dirty="0"/>
          </a:p>
        </p:txBody>
      </p:sp>
      <p:sp>
        <p:nvSpPr>
          <p:cNvPr id="70" name="object 48"/>
          <p:cNvSpPr/>
          <p:nvPr/>
        </p:nvSpPr>
        <p:spPr>
          <a:xfrm rot="5400000">
            <a:off x="4547235" y="3809365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1" name="object 51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25800" y="6362700"/>
            <a:ext cx="2374900" cy="256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78175" y="5279924"/>
            <a:ext cx="1031240" cy="1550670"/>
          </a:xfrm>
          <a:custGeom>
            <a:avLst/>
            <a:gdLst/>
            <a:ahLst/>
            <a:cxnLst/>
            <a:rect l="l" t="t" r="r" b="b"/>
            <a:pathLst>
              <a:path w="1031239" h="1550670">
                <a:moveTo>
                  <a:pt x="1031177" y="1550342"/>
                </a:moveTo>
                <a:lnTo>
                  <a:pt x="988977" y="1486895"/>
                </a:lnTo>
                <a:lnTo>
                  <a:pt x="0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45871" y="6485909"/>
            <a:ext cx="561975" cy="642620"/>
          </a:xfrm>
          <a:custGeom>
            <a:avLst/>
            <a:gdLst/>
            <a:ahLst/>
            <a:cxnLst/>
            <a:rect l="l" t="t" r="r" b="b"/>
            <a:pathLst>
              <a:path w="561975" h="642620">
                <a:moveTo>
                  <a:pt x="482201" y="0"/>
                </a:moveTo>
                <a:lnTo>
                  <a:pt x="321280" y="280911"/>
                </a:lnTo>
                <a:lnTo>
                  <a:pt x="0" y="320721"/>
                </a:lnTo>
                <a:lnTo>
                  <a:pt x="561822" y="642561"/>
                </a:lnTo>
                <a:lnTo>
                  <a:pt x="482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71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72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74" name="object 52"/>
          <p:cNvSpPr txBox="1"/>
          <p:nvPr/>
        </p:nvSpPr>
        <p:spPr>
          <a:xfrm>
            <a:off x="6832600" y="4953000"/>
            <a:ext cx="6112209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5" dirty="0" smtClean="0">
                <a:latin typeface="Gill Sans MT"/>
                <a:cs typeface="Gill Sans MT"/>
              </a:rPr>
              <a:t>s</a:t>
            </a:r>
            <a:r>
              <a:rPr sz="1900" spc="-75" dirty="0" smtClean="0">
                <a:latin typeface="Gill Sans MT"/>
                <a:cs typeface="Gill Sans MT"/>
              </a:rPr>
              <a:t>a</a:t>
            </a:r>
            <a:r>
              <a:rPr sz="1900" spc="-40" dirty="0" smtClean="0">
                <a:latin typeface="Gill Sans MT"/>
                <a:cs typeface="Gill Sans MT"/>
              </a:rPr>
              <a:t>v</a:t>
            </a:r>
            <a:r>
              <a:rPr sz="1900" dirty="0" smtClean="0">
                <a:latin typeface="Gill Sans MT"/>
                <a:cs typeface="Gill Sans MT"/>
              </a:rPr>
              <a:t>e</a:t>
            </a:r>
            <a:r>
              <a:rPr sz="1900" spc="-5" dirty="0" smtClean="0">
                <a:latin typeface="Gill Sans MT"/>
                <a:cs typeface="Gill Sans MT"/>
              </a:rPr>
              <a:t> nod</a:t>
            </a:r>
            <a:r>
              <a:rPr sz="1900" dirty="0" smtClean="0">
                <a:latin typeface="Gill Sans MT"/>
                <a:cs typeface="Gill Sans MT"/>
              </a:rPr>
              <a:t>e</a:t>
            </a:r>
            <a:r>
              <a:rPr lang="en-US" sz="1900" dirty="0" smtClean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2600" y="6400800"/>
            <a:ext cx="2260600" cy="248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2" name="object 52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954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954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25800" y="6362700"/>
            <a:ext cx="2374900" cy="256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67629" y="5232400"/>
            <a:ext cx="1433195" cy="1537335"/>
          </a:xfrm>
          <a:custGeom>
            <a:avLst/>
            <a:gdLst/>
            <a:ahLst/>
            <a:cxnLst/>
            <a:rect l="l" t="t" r="r" b="b"/>
            <a:pathLst>
              <a:path w="1433195" h="1537334">
                <a:moveTo>
                  <a:pt x="0" y="1537182"/>
                </a:moveTo>
                <a:lnTo>
                  <a:pt x="51962" y="1481448"/>
                </a:lnTo>
                <a:lnTo>
                  <a:pt x="1433166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23404" y="6410495"/>
            <a:ext cx="607060" cy="621030"/>
          </a:xfrm>
          <a:custGeom>
            <a:avLst/>
            <a:gdLst/>
            <a:ahLst/>
            <a:cxnLst/>
            <a:rect l="l" t="t" r="r" b="b"/>
            <a:pathLst>
              <a:path w="607060" h="621029">
                <a:moveTo>
                  <a:pt x="183127" y="0"/>
                </a:moveTo>
                <a:lnTo>
                  <a:pt x="0" y="621037"/>
                </a:lnTo>
                <a:lnTo>
                  <a:pt x="606708" y="394916"/>
                </a:lnTo>
                <a:lnTo>
                  <a:pt x="296188" y="303353"/>
                </a:lnTo>
                <a:lnTo>
                  <a:pt x="183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78175" y="5279924"/>
            <a:ext cx="1031240" cy="1550670"/>
          </a:xfrm>
          <a:custGeom>
            <a:avLst/>
            <a:gdLst/>
            <a:ahLst/>
            <a:cxnLst/>
            <a:rect l="l" t="t" r="r" b="b"/>
            <a:pathLst>
              <a:path w="1031239" h="1550670">
                <a:moveTo>
                  <a:pt x="1031177" y="1550342"/>
                </a:moveTo>
                <a:lnTo>
                  <a:pt x="988977" y="1486895"/>
                </a:lnTo>
                <a:lnTo>
                  <a:pt x="0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45871" y="6485909"/>
            <a:ext cx="561975" cy="642620"/>
          </a:xfrm>
          <a:custGeom>
            <a:avLst/>
            <a:gdLst/>
            <a:ahLst/>
            <a:cxnLst/>
            <a:rect l="l" t="t" r="r" b="b"/>
            <a:pathLst>
              <a:path w="561975" h="642620">
                <a:moveTo>
                  <a:pt x="482201" y="0"/>
                </a:moveTo>
                <a:lnTo>
                  <a:pt x="321280" y="280911"/>
                </a:lnTo>
                <a:lnTo>
                  <a:pt x="0" y="320721"/>
                </a:lnTo>
                <a:lnTo>
                  <a:pt x="561822" y="642561"/>
                </a:lnTo>
                <a:lnTo>
                  <a:pt x="482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76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77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79" name="object 52"/>
          <p:cNvSpPr txBox="1"/>
          <p:nvPr/>
        </p:nvSpPr>
        <p:spPr>
          <a:xfrm>
            <a:off x="6832600" y="4953000"/>
            <a:ext cx="6112209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5" dirty="0" smtClean="0">
                <a:latin typeface="Gill Sans MT"/>
                <a:cs typeface="Gill Sans MT"/>
              </a:rPr>
              <a:t>s</a:t>
            </a:r>
            <a:r>
              <a:rPr sz="1900" spc="-75" dirty="0" smtClean="0">
                <a:latin typeface="Gill Sans MT"/>
                <a:cs typeface="Gill Sans MT"/>
              </a:rPr>
              <a:t>a</a:t>
            </a:r>
            <a:r>
              <a:rPr sz="1900" spc="-40" dirty="0" smtClean="0">
                <a:latin typeface="Gill Sans MT"/>
                <a:cs typeface="Gill Sans MT"/>
              </a:rPr>
              <a:t>v</a:t>
            </a:r>
            <a:r>
              <a:rPr sz="1900" dirty="0" smtClean="0">
                <a:latin typeface="Gill Sans MT"/>
                <a:cs typeface="Gill Sans MT"/>
              </a:rPr>
              <a:t>e</a:t>
            </a:r>
            <a:r>
              <a:rPr sz="1900" spc="-5" dirty="0" smtClean="0">
                <a:latin typeface="Gill Sans MT"/>
                <a:cs typeface="Gill Sans MT"/>
              </a:rPr>
              <a:t> nod</a:t>
            </a:r>
            <a:r>
              <a:rPr sz="1900" dirty="0" smtClean="0">
                <a:latin typeface="Gill Sans MT"/>
                <a:cs typeface="Gill Sans MT"/>
              </a:rPr>
              <a:t>e</a:t>
            </a:r>
            <a:r>
              <a:rPr lang="en-US" sz="1900" dirty="0" smtClean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Stateme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4632"/>
            <a:ext cx="14655165" cy="656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8930" marR="1569085" indent="-316230">
              <a:lnSpc>
                <a:spcPts val="4500"/>
              </a:lnSpc>
              <a:buClr>
                <a:srgbClr val="F38C24"/>
              </a:buClr>
              <a:buFont typeface="Arial"/>
              <a:buChar char="•"/>
              <a:tabLst>
                <a:tab pos="328930" algn="l"/>
              </a:tabLst>
            </a:pPr>
            <a:r>
              <a:rPr sz="3950" b="1" spc="15" dirty="0">
                <a:latin typeface="Arial"/>
                <a:cs typeface="Arial"/>
              </a:rPr>
              <a:t>Prob</a:t>
            </a:r>
            <a:r>
              <a:rPr sz="3950" b="1" dirty="0">
                <a:latin typeface="Arial"/>
                <a:cs typeface="Arial"/>
              </a:rPr>
              <a:t>l</a:t>
            </a:r>
            <a:r>
              <a:rPr sz="3950" b="1" spc="25" dirty="0">
                <a:latin typeface="Arial"/>
                <a:cs typeface="Arial"/>
              </a:rPr>
              <a:t>em</a:t>
            </a:r>
            <a:r>
              <a:rPr sz="3950" spc="5" dirty="0">
                <a:latin typeface="Arial"/>
                <a:cs typeface="Arial"/>
              </a:rPr>
              <a:t>: </a:t>
            </a:r>
            <a:r>
              <a:rPr sz="3950" spc="-45" dirty="0">
                <a:latin typeface="Arial"/>
                <a:cs typeface="Arial"/>
              </a:rPr>
              <a:t>W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wan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p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ck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where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we</a:t>
            </a:r>
            <a:r>
              <a:rPr sz="3950" spc="5" dirty="0">
                <a:latin typeface="Arial"/>
                <a:cs typeface="Arial"/>
              </a:rPr>
              <a:t> l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-7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dirty="0">
                <a:latin typeface="Arial"/>
                <a:cs typeface="Arial"/>
              </a:rPr>
              <a:t>ft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Funda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cla</a:t>
            </a:r>
            <a:r>
              <a:rPr sz="3950" spc="15" dirty="0">
                <a:latin typeface="Arial"/>
                <a:cs typeface="Arial"/>
              </a:rPr>
              <a:t>ss</a:t>
            </a:r>
            <a:endParaRPr sz="3950" dirty="0">
              <a:latin typeface="Arial"/>
              <a:cs typeface="Arial"/>
            </a:endParaRPr>
          </a:p>
          <a:p>
            <a:pPr marL="328930" indent="-316230">
              <a:lnSpc>
                <a:spcPct val="100000"/>
              </a:lnSpc>
              <a:spcBef>
                <a:spcPts val="645"/>
              </a:spcBef>
              <a:buClr>
                <a:srgbClr val="F38C24"/>
              </a:buClr>
              <a:buFont typeface="Arial"/>
              <a:buChar char="•"/>
              <a:tabLst>
                <a:tab pos="328930" algn="l"/>
              </a:tabLst>
            </a:pPr>
            <a:r>
              <a:rPr sz="3950" b="1" spc="15" dirty="0">
                <a:latin typeface="Arial"/>
                <a:cs typeface="Arial"/>
              </a:rPr>
              <a:t>Propose</a:t>
            </a:r>
            <a:r>
              <a:rPr sz="3950" b="1" spc="20" dirty="0">
                <a:latin typeface="Arial"/>
                <a:cs typeface="Arial"/>
              </a:rPr>
              <a:t>d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spc="20" dirty="0">
                <a:latin typeface="Arial"/>
                <a:cs typeface="Arial"/>
              </a:rPr>
              <a:t>S</a:t>
            </a:r>
            <a:r>
              <a:rPr sz="3950" b="1" spc="15" dirty="0">
                <a:latin typeface="Arial"/>
                <a:cs typeface="Arial"/>
              </a:rPr>
              <a:t>o</a:t>
            </a:r>
            <a:r>
              <a:rPr sz="3950" b="1" dirty="0">
                <a:latin typeface="Arial"/>
                <a:cs typeface="Arial"/>
              </a:rPr>
              <a:t>l</a:t>
            </a:r>
            <a:r>
              <a:rPr sz="3950" b="1" spc="15" dirty="0">
                <a:latin typeface="Arial"/>
                <a:cs typeface="Arial"/>
              </a:rPr>
              <a:t>u</a:t>
            </a:r>
            <a:r>
              <a:rPr sz="3950" b="1" spc="10" dirty="0">
                <a:latin typeface="Arial"/>
                <a:cs typeface="Arial"/>
              </a:rPr>
              <a:t>t</a:t>
            </a:r>
            <a:r>
              <a:rPr sz="3950" b="1" dirty="0">
                <a:latin typeface="Arial"/>
                <a:cs typeface="Arial"/>
              </a:rPr>
              <a:t>i</a:t>
            </a:r>
            <a:r>
              <a:rPr sz="3950" b="1" spc="15" dirty="0">
                <a:latin typeface="Arial"/>
                <a:cs typeface="Arial"/>
              </a:rPr>
              <a:t>o</a:t>
            </a:r>
            <a:r>
              <a:rPr sz="3950" b="1" spc="20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: </a:t>
            </a:r>
            <a:r>
              <a:rPr sz="3950" spc="-45" dirty="0">
                <a:latin typeface="Arial"/>
                <a:cs typeface="Arial"/>
              </a:rPr>
              <a:t>W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nee</a:t>
            </a:r>
            <a:r>
              <a:rPr sz="3950" spc="15" dirty="0">
                <a:latin typeface="Arial"/>
                <a:cs typeface="Arial"/>
              </a:rPr>
              <a:t>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to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Se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spc="15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rgan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za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on</a:t>
            </a:r>
            <a:r>
              <a:rPr sz="3950" spc="5" dirty="0">
                <a:latin typeface="Arial"/>
                <a:cs typeface="Arial"/>
              </a:rPr>
              <a:t> i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En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0" dirty="0">
                <a:latin typeface="Arial"/>
                <a:cs typeface="Arial"/>
              </a:rPr>
              <a:t>erpri</a:t>
            </a:r>
            <a:r>
              <a:rPr sz="3950" spc="15" dirty="0">
                <a:latin typeface="Arial"/>
                <a:cs typeface="Arial"/>
              </a:rPr>
              <a:t>se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gure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you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wo</a:t>
            </a:r>
            <a:r>
              <a:rPr sz="3950" spc="10" dirty="0">
                <a:latin typeface="Arial"/>
                <a:cs typeface="Arial"/>
              </a:rPr>
              <a:t>rkst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on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commu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ca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w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h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ts val="462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Down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oad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he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Funda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en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15" dirty="0">
                <a:latin typeface="Arial"/>
                <a:cs typeface="Arial"/>
              </a:rPr>
              <a:t>ro</a:t>
            </a:r>
            <a:r>
              <a:rPr sz="3950" spc="25" dirty="0">
                <a:latin typeface="Arial"/>
                <a:cs typeface="Arial"/>
              </a:rPr>
              <a:t>m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G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20" dirty="0">
                <a:latin typeface="Arial"/>
                <a:cs typeface="Arial"/>
              </a:rPr>
              <a:t>Hub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repo</a:t>
            </a:r>
            <a:endParaRPr sz="3950" dirty="0">
              <a:latin typeface="Arial"/>
              <a:cs typeface="Arial"/>
            </a:endParaRPr>
          </a:p>
          <a:p>
            <a:pPr marL="748030">
              <a:lnSpc>
                <a:spcPts val="4620"/>
              </a:lnSpc>
            </a:pPr>
            <a:r>
              <a:rPr sz="3950" spc="10" dirty="0">
                <a:latin typeface="Arial"/>
                <a:cs typeface="Arial"/>
              </a:rPr>
              <a:t>-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cookboo</a:t>
            </a:r>
            <a:r>
              <a:rPr sz="3950" spc="10" dirty="0">
                <a:latin typeface="Arial"/>
                <a:cs typeface="Arial"/>
              </a:rPr>
              <a:t>ks,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da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bag</a:t>
            </a:r>
            <a:r>
              <a:rPr sz="3950" spc="10" dirty="0">
                <a:latin typeface="Arial"/>
                <a:cs typeface="Arial"/>
              </a:rPr>
              <a:t>s,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environ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and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ro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es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oad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ll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15" dirty="0">
                <a:latin typeface="Arial"/>
                <a:cs typeface="Arial"/>
              </a:rPr>
              <a:t>ac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you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gure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serve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run</a:t>
            </a:r>
            <a:r>
              <a:rPr sz="3950" spc="5" dirty="0">
                <a:latin typeface="Arial"/>
                <a:cs typeface="Arial"/>
              </a:rPr>
              <a:t> li</a:t>
            </a:r>
            <a:r>
              <a:rPr sz="3950" spc="10" dirty="0">
                <a:latin typeface="Arial"/>
                <a:cs typeface="Arial"/>
              </a:rPr>
              <a:t>st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Bo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rap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serve</a:t>
            </a:r>
            <a:r>
              <a:rPr sz="3950" spc="10" dirty="0">
                <a:latin typeface="Arial"/>
                <a:cs typeface="Arial"/>
              </a:rPr>
              <a:t>r</a:t>
            </a:r>
            <a:endParaRPr sz="3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lang="en-US" spc="-10" dirty="0"/>
              <a:t>J</a:t>
            </a:r>
            <a:r>
              <a:rPr spc="-10" dirty="0" smtClean="0"/>
              <a:t>u</a:t>
            </a:r>
            <a:r>
              <a:rPr dirty="0" smtClean="0"/>
              <a:t>st</a:t>
            </a:r>
            <a:r>
              <a:rPr spc="-5" dirty="0" smtClean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pp</a:t>
            </a:r>
            <a:r>
              <a:rPr dirty="0" smtClean="0"/>
              <a:t>e</a:t>
            </a:r>
            <a:r>
              <a:rPr spc="-10" dirty="0" smtClean="0"/>
              <a:t>n</a:t>
            </a:r>
            <a:r>
              <a:rPr dirty="0" smtClean="0"/>
              <a:t>e</a:t>
            </a:r>
            <a:r>
              <a:rPr spc="-10" dirty="0" smtClean="0"/>
              <a:t>d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6360"/>
            <a:ext cx="14575790" cy="609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ts val="5200"/>
              </a:lnSpc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 </a:t>
            </a:r>
            <a:r>
              <a:rPr sz="4550" spc="5" dirty="0">
                <a:latin typeface="Arial"/>
                <a:cs typeface="Arial"/>
              </a:rPr>
              <a:t>and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 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f i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dependencies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ed</a:t>
            </a:r>
            <a:r>
              <a:rPr sz="4550" dirty="0">
                <a:latin typeface="Arial"/>
                <a:cs typeface="Arial"/>
              </a:rPr>
              <a:t> via </a:t>
            </a:r>
            <a:r>
              <a:rPr sz="4550" spc="5" dirty="0">
                <a:latin typeface="Arial"/>
                <a:cs typeface="Arial"/>
              </a:rPr>
              <a:t>an opera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ng</a:t>
            </a:r>
            <a:r>
              <a:rPr sz="4550" dirty="0">
                <a:latin typeface="Arial"/>
                <a:cs typeface="Arial"/>
              </a:rPr>
              <a:t> sys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em-sp</a:t>
            </a:r>
            <a:r>
              <a:rPr sz="4550" dirty="0">
                <a:latin typeface="Arial"/>
                <a:cs typeface="Arial"/>
              </a:rPr>
              <a:t>eci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package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("omn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bus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r")</a:t>
            </a:r>
          </a:p>
          <a:p>
            <a:pPr marL="374650" indent="-361950">
              <a:lnSpc>
                <a:spcPct val="100000"/>
              </a:lnSpc>
              <a:spcBef>
                <a:spcPts val="750"/>
              </a:spcBef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-5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ncludes</a:t>
            </a:r>
            <a:endParaRPr sz="4550" dirty="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Ruby</a:t>
            </a:r>
            <a:r>
              <a:rPr sz="4550" dirty="0">
                <a:latin typeface="Arial"/>
                <a:cs typeface="Arial"/>
              </a:rPr>
              <a:t> l</a:t>
            </a:r>
            <a:r>
              <a:rPr sz="4550" spc="5" dirty="0">
                <a:latin typeface="Arial"/>
                <a:cs typeface="Arial"/>
              </a:rPr>
              <a:t>anguage</a:t>
            </a:r>
            <a:r>
              <a:rPr sz="4550" dirty="0">
                <a:latin typeface="Arial"/>
                <a:cs typeface="Arial"/>
              </a:rPr>
              <a:t> - </a:t>
            </a:r>
            <a:r>
              <a:rPr sz="4550" spc="5" dirty="0">
                <a:latin typeface="Arial"/>
                <a:cs typeface="Arial"/>
              </a:rPr>
              <a:t>used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by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</a:t>
            </a: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kn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 - </a:t>
            </a:r>
            <a:r>
              <a:rPr sz="4550" spc="5" dirty="0">
                <a:latin typeface="Arial"/>
                <a:cs typeface="Arial"/>
              </a:rPr>
              <a:t>Command</a:t>
            </a:r>
            <a:r>
              <a:rPr sz="4550" dirty="0">
                <a:latin typeface="Arial"/>
                <a:cs typeface="Arial"/>
              </a:rPr>
              <a:t> li</a:t>
            </a:r>
            <a:r>
              <a:rPr sz="4550" spc="5" dirty="0">
                <a:latin typeface="Arial"/>
                <a:cs typeface="Arial"/>
              </a:rPr>
              <a:t>ne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oo</a:t>
            </a:r>
            <a:r>
              <a:rPr sz="4550" dirty="0">
                <a:latin typeface="Arial"/>
                <a:cs typeface="Arial"/>
              </a:rPr>
              <a:t>l 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admin</a:t>
            </a:r>
            <a:r>
              <a:rPr sz="4550" dirty="0">
                <a:latin typeface="Arial"/>
                <a:cs typeface="Arial"/>
              </a:rPr>
              <a:t>is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ra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rs</a:t>
            </a: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che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-cli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- 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app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ca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endParaRPr sz="4550" dirty="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oha</a:t>
            </a:r>
            <a:r>
              <a:rPr sz="4550" dirty="0">
                <a:latin typeface="Arial"/>
                <a:cs typeface="Arial"/>
              </a:rPr>
              <a:t>i - </a:t>
            </a:r>
            <a:r>
              <a:rPr sz="4550" spc="5" dirty="0">
                <a:latin typeface="Arial"/>
                <a:cs typeface="Arial"/>
              </a:rPr>
              <a:t>Sys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em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pro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</a:t>
            </a: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-5" dirty="0">
                <a:latin typeface="Arial"/>
                <a:cs typeface="Arial"/>
              </a:rPr>
              <a:t>...</a:t>
            </a:r>
            <a:r>
              <a:rPr sz="4550" spc="5" dirty="0">
                <a:latin typeface="Arial"/>
                <a:cs typeface="Arial"/>
              </a:rPr>
              <a:t>and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more</a:t>
            </a:r>
            <a:endParaRPr sz="4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7400" y="762000"/>
            <a:ext cx="144907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032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50" spc="-215" dirty="0"/>
              <a:t>V</a:t>
            </a:r>
            <a:r>
              <a:rPr sz="3750" spc="-5" dirty="0"/>
              <a:t>er</a:t>
            </a:r>
            <a:r>
              <a:rPr sz="3750" spc="-10" dirty="0"/>
              <a:t>i</a:t>
            </a:r>
            <a:r>
              <a:rPr sz="3750" spc="-5" dirty="0"/>
              <a:t>fy</a:t>
            </a:r>
            <a:r>
              <a:rPr sz="3750" spc="-70" dirty="0"/>
              <a:t> </a:t>
            </a:r>
            <a:r>
              <a:rPr sz="3750" spc="-285" dirty="0"/>
              <a:t>Y</a:t>
            </a:r>
            <a:r>
              <a:rPr sz="3750" spc="-10" dirty="0"/>
              <a:t>ou</a:t>
            </a:r>
            <a:r>
              <a:rPr sz="3750" spc="-5" dirty="0"/>
              <a:t>r </a:t>
            </a:r>
            <a:r>
              <a:rPr sz="3750" spc="-285" dirty="0"/>
              <a:t>T</a:t>
            </a:r>
            <a:r>
              <a:rPr sz="3750" spc="-5" dirty="0"/>
              <a:t>ar</a:t>
            </a:r>
            <a:r>
              <a:rPr sz="3750" spc="-10" dirty="0"/>
              <a:t>g</a:t>
            </a:r>
            <a:r>
              <a:rPr sz="3750" spc="-5" dirty="0"/>
              <a:t>et </a:t>
            </a:r>
            <a:r>
              <a:rPr sz="3750" spc="-10" dirty="0"/>
              <a:t>In</a:t>
            </a:r>
            <a:r>
              <a:rPr sz="3750" spc="-5" dirty="0"/>
              <a:t>sta</a:t>
            </a:r>
            <a:r>
              <a:rPr sz="3750" spc="-10" dirty="0"/>
              <a:t>n</a:t>
            </a:r>
            <a:r>
              <a:rPr sz="3750" spc="-5" dirty="0"/>
              <a:t>ce</a:t>
            </a:r>
            <a:r>
              <a:rPr sz="3750" spc="-145" dirty="0"/>
              <a:t>’</a:t>
            </a:r>
            <a:r>
              <a:rPr sz="3750" spc="-5" dirty="0"/>
              <a:t>s C</a:t>
            </a:r>
            <a:r>
              <a:rPr sz="3750" spc="-10" dirty="0"/>
              <a:t>h</a:t>
            </a:r>
            <a:r>
              <a:rPr sz="3750" spc="-5" dirty="0"/>
              <a:t>ef-C</a:t>
            </a:r>
            <a:r>
              <a:rPr sz="3750" spc="-10" dirty="0"/>
              <a:t>li</a:t>
            </a:r>
            <a:r>
              <a:rPr sz="3750" spc="-5" dirty="0"/>
              <a:t>e</a:t>
            </a:r>
            <a:r>
              <a:rPr sz="3750" spc="-10" dirty="0"/>
              <a:t>n</a:t>
            </a:r>
            <a:r>
              <a:rPr sz="3750" spc="-5" dirty="0"/>
              <a:t>t </a:t>
            </a:r>
            <a:r>
              <a:rPr sz="3750" spc="-10" dirty="0"/>
              <a:t>i</a:t>
            </a:r>
            <a:r>
              <a:rPr sz="3750" spc="-5" dirty="0"/>
              <a:t>s C</a:t>
            </a:r>
            <a:r>
              <a:rPr sz="3750" spc="-10" dirty="0"/>
              <a:t>on</a:t>
            </a:r>
            <a:r>
              <a:rPr sz="3750" spc="-5" dirty="0"/>
              <a:t>f</a:t>
            </a:r>
            <a:r>
              <a:rPr sz="3750" spc="-10" dirty="0"/>
              <a:t>igu</a:t>
            </a:r>
            <a:r>
              <a:rPr sz="3750" spc="-5" dirty="0"/>
              <a:t>red Pr</a:t>
            </a:r>
            <a:r>
              <a:rPr sz="3750" spc="-10" dirty="0"/>
              <a:t>op</a:t>
            </a:r>
            <a:r>
              <a:rPr sz="3750" spc="-5" dirty="0"/>
              <a:t>er</a:t>
            </a:r>
            <a:r>
              <a:rPr sz="3750" spc="-10" dirty="0"/>
              <a:t>l</a:t>
            </a:r>
            <a:r>
              <a:rPr sz="3750" spc="-5" dirty="0"/>
              <a:t>y</a:t>
            </a:r>
            <a:endParaRPr sz="3750" dirty="0"/>
          </a:p>
        </p:txBody>
      </p:sp>
      <p:sp>
        <p:nvSpPr>
          <p:cNvPr id="40" name="object 40"/>
          <p:cNvSpPr/>
          <p:nvPr/>
        </p:nvSpPr>
        <p:spPr>
          <a:xfrm>
            <a:off x="800100" y="1993900"/>
            <a:ext cx="14655800" cy="6489700"/>
          </a:xfrm>
          <a:custGeom>
            <a:avLst/>
            <a:gdLst/>
            <a:ahLst/>
            <a:cxnLst/>
            <a:rect l="l" t="t" r="r" b="b"/>
            <a:pathLst>
              <a:path w="14655800" h="6489700">
                <a:moveTo>
                  <a:pt x="0" y="0"/>
                </a:moveTo>
                <a:lnTo>
                  <a:pt x="14655800" y="0"/>
                </a:lnTo>
                <a:lnTo>
                  <a:pt x="14655800" y="6489700"/>
                </a:lnTo>
                <a:lnTo>
                  <a:pt x="0" y="6489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0100" y="1993900"/>
            <a:ext cx="14655800" cy="6489700"/>
          </a:xfrm>
          <a:custGeom>
            <a:avLst/>
            <a:gdLst/>
            <a:ahLst/>
            <a:cxnLst/>
            <a:rect l="l" t="t" r="r" b="b"/>
            <a:pathLst>
              <a:path w="14655800" h="6489700">
                <a:moveTo>
                  <a:pt x="0" y="0"/>
                </a:moveTo>
                <a:lnTo>
                  <a:pt x="14655800" y="0"/>
                </a:lnTo>
                <a:lnTo>
                  <a:pt x="14655800" y="6489700"/>
                </a:lnTo>
                <a:lnTo>
                  <a:pt x="0" y="6489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5" name="object 42"/>
          <p:cNvSpPr txBox="1"/>
          <p:nvPr/>
        </p:nvSpPr>
        <p:spPr>
          <a:xfrm>
            <a:off x="1163637" y="2717798"/>
            <a:ext cx="13508890" cy="5801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ssh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3400" dirty="0" smtClean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@</a:t>
            </a: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lang="en-US" sz="3400" b="1" dirty="0" smtClean="0">
                <a:solidFill>
                  <a:srgbClr val="FFFFFF"/>
                </a:solidFill>
                <a:latin typeface="Courier New"/>
                <a:cs typeface="Courier New"/>
              </a:rPr>
              <a:t>EXTERNAL_ADDRESS&gt;</a:t>
            </a:r>
          </a:p>
          <a:p>
            <a:pPr marL="12700">
              <a:lnSpc>
                <a:spcPct val="100000"/>
              </a:lnSpc>
            </a:pPr>
            <a:endParaRPr lang="en-US" sz="3400" b="1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s /etc/chef</a:t>
            </a:r>
            <a:endParaRPr lang="en-US"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121660" algn="l"/>
                <a:tab pos="5972175" algn="l"/>
              </a:tabLst>
            </a:pP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client.pe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m	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client.r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b	</a:t>
            </a:r>
            <a:r>
              <a:rPr lang="en-US" sz="3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first-boot.json 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ohai</a:t>
            </a:r>
            <a:endParaRPr lang="en-US" sz="3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lang="en-US"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whic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h chef-client</a:t>
            </a:r>
            <a:endParaRPr lang="en-US"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/usr/bin/chef-client</a:t>
            </a:r>
            <a:endParaRPr lang="en-US" sz="3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lang="en-US" sz="3550" dirty="0">
              <a:latin typeface="Times New Roman"/>
              <a:cs typeface="Times New Roman"/>
            </a:endParaRPr>
          </a:p>
          <a:p>
            <a:pPr marL="12700" marR="2595245">
              <a:lnSpc>
                <a:spcPct val="100499"/>
              </a:lnSpc>
            </a:pP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chef-clien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t -v </a:t>
            </a:r>
            <a:r>
              <a:rPr lang="en-US" sz="34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34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3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lang="en-US" sz="3400" dirty="0" smtClean="0">
                <a:solidFill>
                  <a:srgbClr val="FFFFFF"/>
                </a:solidFill>
                <a:latin typeface="Courier New"/>
                <a:cs typeface="Courier New"/>
              </a:rPr>
              <a:t>12.5.1</a:t>
            </a:r>
            <a:endParaRPr lang="en-US"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3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67710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4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o chef-client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l info</a:t>
            </a:r>
            <a:endParaRPr sz="44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Re-r</a:t>
            </a:r>
            <a:r>
              <a:rPr spc="-10" dirty="0"/>
              <a:t>u</a:t>
            </a:r>
            <a:r>
              <a:rPr spc="-5" dirty="0"/>
              <a:t>n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644900"/>
            <a:ext cx="14655800" cy="4970591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Forking chef instance to converge...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Starting Chef Client, version </a:t>
            </a: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12.5.1</a:t>
            </a:r>
            <a:endParaRPr lang="en-US" sz="19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*** Chef </a:t>
            </a: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12.5.1 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***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Chef-client pid: 5704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 List is [role[web]]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 List expands to [chef-</a:t>
            </a: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::delete_validation, chef-client, ntp, motd, users, apache]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Starting Chef Run for node1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Running start handlers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Start handlers complete.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resolving cookbooks for run list: ["chef-client::delete_validation", "chef-client", "ntp", "motd", "users", "apache"]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[2015-06-23T05:06:04+00:00] INFO: Loading cookbooks [apache@0.2.0, chef-client@4.3.0, cron@1.6.1, logrotate@1.9.2, motd@0.1.0, ntp@1.8.6, pci@0.1.0, users@0.1.0, chef_handler@1.1.9, windows@1.37.0]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Synchronizing Cookbooks: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  - apache</a:t>
            </a:r>
          </a:p>
          <a:p>
            <a:pPr marL="323850">
              <a:lnSpc>
                <a:spcPct val="100000"/>
              </a:lnSpc>
            </a:pPr>
            <a:endParaRPr sz="19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92300"/>
            <a:ext cx="14655800" cy="115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4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awu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x |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gre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p chef-client</a:t>
            </a:r>
            <a:endParaRPr sz="4400" dirty="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38200" y="3378200"/>
            <a:ext cx="14605000" cy="5168900"/>
          </a:xfrm>
          <a:custGeom>
            <a:avLst/>
            <a:gdLst/>
            <a:ahLst/>
            <a:cxnLst/>
            <a:rect l="l" t="t" r="r" b="b"/>
            <a:pathLst>
              <a:path w="14605000" h="5168900">
                <a:moveTo>
                  <a:pt x="0" y="0"/>
                </a:moveTo>
                <a:lnTo>
                  <a:pt x="14605000" y="0"/>
                </a:lnTo>
                <a:lnTo>
                  <a:pt x="14605000" y="5168900"/>
                </a:lnTo>
                <a:lnTo>
                  <a:pt x="0" y="5168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3378200"/>
            <a:ext cx="14605000" cy="5168900"/>
          </a:xfrm>
          <a:custGeom>
            <a:avLst/>
            <a:gdLst/>
            <a:ahLst/>
            <a:cxnLst/>
            <a:rect l="l" t="t" r="r" b="b"/>
            <a:pathLst>
              <a:path w="14605000" h="5168900">
                <a:moveTo>
                  <a:pt x="0" y="0"/>
                </a:moveTo>
                <a:lnTo>
                  <a:pt x="14605000" y="0"/>
                </a:lnTo>
                <a:lnTo>
                  <a:pt x="14605000" y="5168900"/>
                </a:lnTo>
                <a:lnTo>
                  <a:pt x="0" y="5168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1079500" y="4686299"/>
            <a:ext cx="14027382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root		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893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3  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0.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	 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2.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13040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3781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?		    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Sl</a:t>
            </a:r>
          </a:p>
          <a:p>
            <a:pPr>
              <a:lnSpc>
                <a:spcPts val="4300"/>
              </a:lnSpc>
            </a:pP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03:19	 0:0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opt/chef/embedded/bin/ruby 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usr/bin</a:t>
            </a:r>
          </a:p>
          <a:p>
            <a:pPr>
              <a:lnSpc>
                <a:spcPts val="4300"/>
              </a:lnSpc>
            </a:pP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chef-clien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/etc/chef/client.r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lang="fr-FR"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L /var/log/</a:t>
            </a:r>
            <a:endParaRPr lang="fr-FR" sz="3600" dirty="0">
              <a:latin typeface="Courier New"/>
              <a:cs typeface="Courier New"/>
            </a:endParaRPr>
          </a:p>
          <a:p>
            <a:pPr>
              <a:lnSpc>
                <a:spcPts val="4300"/>
              </a:lnSpc>
            </a:pP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chef/client.log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/var/run/chef/client.pi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lang="en-US"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1800</a:t>
            </a:r>
            <a:endParaRPr lang="en-US" sz="3600" dirty="0">
              <a:latin typeface="Courier New"/>
              <a:cs typeface="Courier New"/>
            </a:endParaRPr>
          </a:p>
          <a:p>
            <a:pPr>
              <a:lnSpc>
                <a:spcPts val="4300"/>
              </a:lnSpc>
            </a:pP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300</a:t>
            </a:r>
            <a:endParaRPr lang="en-US" sz="3600" dirty="0">
              <a:latin typeface="Courier New"/>
              <a:cs typeface="Courier New"/>
            </a:endParaRPr>
          </a:p>
          <a:p>
            <a:pPr>
              <a:lnSpc>
                <a:spcPts val="4300"/>
              </a:lnSpc>
            </a:pPr>
            <a:endParaRPr sz="36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92031"/>
          </a:xfrm>
          <a:prstGeom prst="rect">
            <a:avLst/>
          </a:prstGeom>
        </p:spPr>
        <p:txBody>
          <a:bodyPr vert="horz" wrap="square" lIns="0" tIns="106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5" dirty="0"/>
              <a:t>Exe</a:t>
            </a:r>
            <a:r>
              <a:rPr sz="6400" dirty="0"/>
              <a:t>r</a:t>
            </a:r>
            <a:r>
              <a:rPr sz="6400" spc="5" dirty="0"/>
              <a:t>c</a:t>
            </a:r>
            <a:r>
              <a:rPr sz="6400" spc="-5" dirty="0"/>
              <a:t>i</a:t>
            </a:r>
            <a:r>
              <a:rPr sz="6400" spc="5" dirty="0"/>
              <a:t>se</a:t>
            </a:r>
            <a:r>
              <a:rPr sz="6400" dirty="0"/>
              <a:t>: </a:t>
            </a:r>
            <a:r>
              <a:rPr sz="6400" spc="-350" dirty="0"/>
              <a:t>V</a:t>
            </a:r>
            <a:r>
              <a:rPr sz="6400" spc="5" dirty="0"/>
              <a:t>e</a:t>
            </a:r>
            <a:r>
              <a:rPr sz="6400" dirty="0"/>
              <a:t>r</a:t>
            </a:r>
            <a:r>
              <a:rPr sz="6400" spc="-5" dirty="0"/>
              <a:t>i</a:t>
            </a:r>
            <a:r>
              <a:rPr sz="6400" dirty="0"/>
              <a:t>fy </a:t>
            </a:r>
            <a:r>
              <a:rPr sz="6400" spc="5" dirty="0"/>
              <a:t>c</a:t>
            </a:r>
            <a:r>
              <a:rPr sz="6400" spc="-5" dirty="0"/>
              <a:t>h</a:t>
            </a:r>
            <a:r>
              <a:rPr sz="6400" spc="5" dirty="0"/>
              <a:t>e</a:t>
            </a:r>
            <a:r>
              <a:rPr sz="6400" dirty="0"/>
              <a:t>f-c</a:t>
            </a:r>
            <a:r>
              <a:rPr sz="6400" spc="-5" dirty="0"/>
              <a:t>li</a:t>
            </a:r>
            <a:r>
              <a:rPr sz="6400" spc="5" dirty="0"/>
              <a:t>e</a:t>
            </a:r>
            <a:r>
              <a:rPr sz="6400" spc="-5" dirty="0"/>
              <a:t>n</a:t>
            </a:r>
            <a:r>
              <a:rPr sz="6400" dirty="0"/>
              <a:t>t </a:t>
            </a:r>
            <a:r>
              <a:rPr sz="6400" spc="-5" dirty="0"/>
              <a:t>i</a:t>
            </a:r>
            <a:r>
              <a:rPr sz="6400" spc="5" dirty="0"/>
              <a:t>s</a:t>
            </a:r>
            <a:r>
              <a:rPr sz="6400" dirty="0"/>
              <a:t> </a:t>
            </a:r>
            <a:r>
              <a:rPr lang="en-US" sz="6400" dirty="0" smtClean="0"/>
              <a:t>R</a:t>
            </a:r>
            <a:r>
              <a:rPr sz="6400" spc="-5" dirty="0" smtClean="0"/>
              <a:t>unnin</a:t>
            </a:r>
            <a:r>
              <a:rPr sz="6400" dirty="0" smtClean="0"/>
              <a:t>g</a:t>
            </a:r>
            <a:endParaRPr sz="6400"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27000" y="305359"/>
            <a:ext cx="16230600" cy="1035549"/>
          </a:xfrm>
          <a:prstGeom prst="rect">
            <a:avLst/>
          </a:prstGeom>
        </p:spPr>
        <p:txBody>
          <a:bodyPr vert="horz" wrap="square" lIns="0" tIns="20257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20" dirty="0"/>
              <a:t>Exe</a:t>
            </a:r>
            <a:r>
              <a:rPr sz="5400" spc="15" dirty="0"/>
              <a:t>r</a:t>
            </a:r>
            <a:r>
              <a:rPr sz="5400" spc="20" dirty="0"/>
              <a:t>c</a:t>
            </a:r>
            <a:r>
              <a:rPr sz="5400" dirty="0"/>
              <a:t>i</a:t>
            </a:r>
            <a:r>
              <a:rPr sz="5400" spc="20" dirty="0"/>
              <a:t>se</a:t>
            </a:r>
            <a:r>
              <a:rPr sz="5400" spc="10" dirty="0"/>
              <a:t>:</a:t>
            </a:r>
            <a:r>
              <a:rPr sz="5400" spc="5" dirty="0"/>
              <a:t> </a:t>
            </a:r>
            <a:r>
              <a:rPr sz="5400" spc="-290" dirty="0"/>
              <a:t>V</a:t>
            </a:r>
            <a:r>
              <a:rPr sz="5400" spc="20" dirty="0"/>
              <a:t>e</a:t>
            </a:r>
            <a:r>
              <a:rPr sz="5400" spc="15" dirty="0"/>
              <a:t>r</a:t>
            </a:r>
            <a:r>
              <a:rPr sz="5400" dirty="0"/>
              <a:t>i</a:t>
            </a:r>
            <a:r>
              <a:rPr sz="5400" spc="15" dirty="0"/>
              <a:t>fy</a:t>
            </a:r>
            <a:r>
              <a:rPr sz="5400" spc="5" dirty="0"/>
              <a:t> </a:t>
            </a:r>
            <a:r>
              <a:rPr lang="en-US" sz="5400" spc="5" dirty="0" smtClean="0"/>
              <a:t>That </a:t>
            </a:r>
            <a:r>
              <a:rPr sz="5400" spc="10" dirty="0" smtClean="0"/>
              <a:t>t</a:t>
            </a:r>
            <a:r>
              <a:rPr sz="5400" spc="15" dirty="0" smtClean="0"/>
              <a:t>h</a:t>
            </a:r>
            <a:r>
              <a:rPr sz="5400" spc="20" dirty="0" smtClean="0"/>
              <a:t>e</a:t>
            </a:r>
            <a:r>
              <a:rPr sz="5400" spc="5" dirty="0" smtClean="0"/>
              <a:t> </a:t>
            </a:r>
            <a:r>
              <a:rPr lang="en-US" sz="5400" spc="10" dirty="0"/>
              <a:t>T</a:t>
            </a:r>
            <a:r>
              <a:rPr sz="5400" spc="20" dirty="0" smtClean="0"/>
              <a:t>wo</a:t>
            </a:r>
            <a:r>
              <a:rPr sz="5400" spc="5" dirty="0" smtClean="0"/>
              <a:t> </a:t>
            </a:r>
            <a:r>
              <a:rPr lang="en-US" sz="5400" spc="20" dirty="0"/>
              <a:t>S</a:t>
            </a:r>
            <a:r>
              <a:rPr sz="5400" dirty="0" smtClean="0"/>
              <a:t>i</a:t>
            </a:r>
            <a:r>
              <a:rPr sz="5400" spc="15" dirty="0" smtClean="0"/>
              <a:t>tes</a:t>
            </a:r>
            <a:r>
              <a:rPr sz="5400" spc="5" dirty="0" smtClean="0"/>
              <a:t> </a:t>
            </a:r>
            <a:r>
              <a:rPr lang="en-US" sz="5400" spc="20" dirty="0" smtClean="0"/>
              <a:t>A</a:t>
            </a:r>
            <a:r>
              <a:rPr sz="5400" spc="15" dirty="0" smtClean="0"/>
              <a:t>r</a:t>
            </a:r>
            <a:r>
              <a:rPr sz="5400" spc="20" dirty="0" smtClean="0"/>
              <a:t>e</a:t>
            </a:r>
            <a:r>
              <a:rPr sz="5400" spc="5" dirty="0" smtClean="0"/>
              <a:t> </a:t>
            </a:r>
            <a:r>
              <a:rPr lang="en-US" sz="5400" spc="20" dirty="0"/>
              <a:t>W</a:t>
            </a:r>
            <a:r>
              <a:rPr sz="5400" spc="20" dirty="0" smtClean="0"/>
              <a:t>o</a:t>
            </a:r>
            <a:r>
              <a:rPr sz="5400" spc="15" dirty="0" smtClean="0"/>
              <a:t>r</a:t>
            </a:r>
            <a:r>
              <a:rPr sz="5400" spc="20" dirty="0" smtClean="0"/>
              <a:t>k</a:t>
            </a:r>
            <a:r>
              <a:rPr sz="5400" dirty="0" smtClean="0"/>
              <a:t>i</a:t>
            </a:r>
            <a:r>
              <a:rPr sz="5400" spc="15" dirty="0" smtClean="0"/>
              <a:t>ng</a:t>
            </a:r>
            <a:endParaRPr sz="5400" dirty="0"/>
          </a:p>
        </p:txBody>
      </p:sp>
      <p:sp>
        <p:nvSpPr>
          <p:cNvPr id="40" name="object 40"/>
          <p:cNvSpPr/>
          <p:nvPr/>
        </p:nvSpPr>
        <p:spPr>
          <a:xfrm>
            <a:off x="241300" y="1689100"/>
            <a:ext cx="10401300" cy="538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880100" y="3263900"/>
            <a:ext cx="9245600" cy="4546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300" dirty="0"/>
              <a:t>Rev</a:t>
            </a:r>
            <a:r>
              <a:rPr sz="7300" spc="-10" dirty="0"/>
              <a:t>i</a:t>
            </a:r>
            <a:r>
              <a:rPr sz="7300" dirty="0"/>
              <a:t>ew</a:t>
            </a:r>
            <a:r>
              <a:rPr sz="7300" spc="-5" dirty="0"/>
              <a:t> Qu</a:t>
            </a:r>
            <a:r>
              <a:rPr sz="7300" dirty="0"/>
              <a:t>est</a:t>
            </a:r>
            <a:r>
              <a:rPr sz="7300" spc="-5" dirty="0"/>
              <a:t>ion</a:t>
            </a:r>
            <a:r>
              <a:rPr sz="7300"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355600" y="1693706"/>
            <a:ext cx="14876780" cy="543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59893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download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Server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 con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igure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rkst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here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place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iles?</a:t>
            </a:r>
          </a:p>
          <a:p>
            <a:pPr marL="393700" marR="54737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copied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repo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G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Hub?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Bonus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poin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-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why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do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How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Server?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3793"/>
            <a:ext cx="13967460" cy="6019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marR="5080" indent="-333375">
              <a:lnSpc>
                <a:spcPts val="499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purposes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 smtClean="0">
                <a:latin typeface="Arial"/>
                <a:cs typeface="Arial"/>
              </a:rPr>
              <a:t>class</a:t>
            </a:r>
            <a:r>
              <a:rPr lang="en-US" sz="4200" dirty="0" smtClean="0">
                <a:latin typeface="Arial"/>
                <a:cs typeface="Arial"/>
              </a:rPr>
              <a:t>,</a:t>
            </a:r>
            <a:r>
              <a:rPr sz="4200" spc="-5" dirty="0" smtClean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make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working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 under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your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home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called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'</a:t>
            </a:r>
            <a:r>
              <a:rPr sz="4200" dirty="0">
                <a:latin typeface="Courier New"/>
                <a:cs typeface="Courier New"/>
              </a:rPr>
              <a:t>~/intermediat</a:t>
            </a:r>
            <a:r>
              <a:rPr sz="4200" spc="-5" dirty="0">
                <a:latin typeface="Courier New"/>
                <a:cs typeface="Courier New"/>
              </a:rPr>
              <a:t>e</a:t>
            </a:r>
            <a:r>
              <a:rPr sz="4200" spc="-5" dirty="0">
                <a:latin typeface="Arial"/>
                <a:cs typeface="Arial"/>
              </a:rPr>
              <a:t>', i.e.</a:t>
            </a:r>
            <a:endParaRPr sz="42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4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200" spc="-10" dirty="0">
                <a:latin typeface="Arial"/>
                <a:cs typeface="Arial"/>
              </a:rPr>
              <a:t>W</a:t>
            </a:r>
            <a:r>
              <a:rPr sz="4200" dirty="0">
                <a:latin typeface="Arial"/>
                <a:cs typeface="Arial"/>
              </a:rPr>
              <a:t>indow</a:t>
            </a:r>
            <a:r>
              <a:rPr sz="4200" spc="-5" dirty="0">
                <a:latin typeface="Arial"/>
                <a:cs typeface="Arial"/>
              </a:rPr>
              <a:t>s</a:t>
            </a:r>
            <a:r>
              <a:rPr sz="4200" spc="-10" dirty="0">
                <a:latin typeface="Arial"/>
                <a:cs typeface="Arial"/>
              </a:rPr>
              <a:t>:</a:t>
            </a:r>
            <a:r>
              <a:rPr sz="4200" dirty="0">
                <a:latin typeface="Arial"/>
                <a:cs typeface="Arial"/>
              </a:rPr>
              <a:t>-</a:t>
            </a:r>
          </a:p>
          <a:p>
            <a:pPr marL="1625600" lvl="2" indent="-381000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Font typeface="Arial"/>
              <a:buChar char="•"/>
              <a:tabLst>
                <a:tab pos="1625600" algn="l"/>
              </a:tabLst>
            </a:pPr>
            <a:r>
              <a:rPr sz="4200" dirty="0">
                <a:latin typeface="Courier New"/>
                <a:cs typeface="Courier New"/>
              </a:rPr>
              <a:t>C:\Users\you\intermediate</a:t>
            </a:r>
          </a:p>
          <a:p>
            <a:pPr marL="812800" lvl="1" indent="-381000">
              <a:lnSpc>
                <a:spcPct val="100000"/>
              </a:lnSpc>
              <a:spcBef>
                <a:spcPts val="965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200" dirty="0">
                <a:latin typeface="Arial"/>
                <a:cs typeface="Arial"/>
              </a:rPr>
              <a:t>Ma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/</a:t>
            </a:r>
            <a:r>
              <a:rPr sz="4200" dirty="0">
                <a:latin typeface="Arial"/>
                <a:cs typeface="Arial"/>
              </a:rPr>
              <a:t>*ni</a:t>
            </a:r>
            <a:r>
              <a:rPr sz="4200" spc="-5" dirty="0">
                <a:latin typeface="Arial"/>
                <a:cs typeface="Arial"/>
              </a:rPr>
              <a:t>x</a:t>
            </a:r>
            <a:r>
              <a:rPr sz="4200" spc="-10" dirty="0">
                <a:latin typeface="Arial"/>
                <a:cs typeface="Arial"/>
              </a:rPr>
              <a:t>:</a:t>
            </a:r>
            <a:r>
              <a:rPr sz="4200" dirty="0">
                <a:latin typeface="Arial"/>
                <a:cs typeface="Arial"/>
              </a:rPr>
              <a:t>-</a:t>
            </a:r>
          </a:p>
          <a:p>
            <a:pPr marL="1625600" lvl="2" indent="-381000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Font typeface="Arial"/>
              <a:buChar char="•"/>
              <a:tabLst>
                <a:tab pos="1625600" algn="l"/>
              </a:tabLst>
            </a:pPr>
            <a:r>
              <a:rPr sz="4200" dirty="0">
                <a:latin typeface="Courier New"/>
                <a:cs typeface="Courier New"/>
              </a:rPr>
              <a:t>/Users/you/intermediate</a:t>
            </a:r>
          </a:p>
          <a:p>
            <a:pPr lvl="2">
              <a:lnSpc>
                <a:spcPct val="100000"/>
              </a:lnSpc>
              <a:spcBef>
                <a:spcPts val="36"/>
              </a:spcBef>
              <a:buClr>
                <a:srgbClr val="F38C24"/>
              </a:buClr>
              <a:buFont typeface="Arial"/>
              <a:buChar char="•"/>
            </a:pPr>
            <a:endParaRPr sz="62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Naviga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working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</a:t>
            </a:r>
          </a:p>
        </p:txBody>
      </p:sp>
      <p:sp>
        <p:nvSpPr>
          <p:cNvPr id="45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93587"/>
          </a:xfrm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0" dirty="0"/>
              <a:t>Set</a:t>
            </a:r>
            <a:r>
              <a:rPr sz="6600" spc="5" dirty="0"/>
              <a:t> </a:t>
            </a:r>
            <a:r>
              <a:rPr lang="en-US" sz="6600" spc="5" dirty="0" smtClean="0"/>
              <a:t>U</a:t>
            </a:r>
            <a:r>
              <a:rPr sz="6600" spc="10" dirty="0" smtClean="0"/>
              <a:t>p</a:t>
            </a:r>
            <a:r>
              <a:rPr sz="6600" spc="5" dirty="0" smtClean="0"/>
              <a:t> </a:t>
            </a:r>
            <a:r>
              <a:rPr sz="6600" spc="10" dirty="0"/>
              <a:t>a</a:t>
            </a:r>
            <a:r>
              <a:rPr sz="6600" spc="5" dirty="0"/>
              <a:t> </a:t>
            </a:r>
            <a:r>
              <a:rPr lang="en-US" sz="6600" spc="10" dirty="0"/>
              <a:t>W</a:t>
            </a:r>
            <a:r>
              <a:rPr sz="6600" spc="10" dirty="0" smtClean="0"/>
              <a:t>ork</a:t>
            </a:r>
            <a:r>
              <a:rPr sz="6600" dirty="0" smtClean="0"/>
              <a:t>i</a:t>
            </a:r>
            <a:r>
              <a:rPr sz="6600" spc="5" dirty="0" smtClean="0"/>
              <a:t>n</a:t>
            </a:r>
            <a:r>
              <a:rPr sz="6600" spc="10" dirty="0" smtClean="0"/>
              <a:t>g</a:t>
            </a:r>
            <a:r>
              <a:rPr sz="6600" spc="5" dirty="0" smtClean="0"/>
              <a:t> </a:t>
            </a:r>
            <a:r>
              <a:rPr lang="en-US" sz="6600" spc="5" dirty="0"/>
              <a:t>D</a:t>
            </a:r>
            <a:r>
              <a:rPr sz="6600" dirty="0" smtClean="0"/>
              <a:t>i</a:t>
            </a:r>
            <a:r>
              <a:rPr sz="6600" spc="10" dirty="0" smtClean="0"/>
              <a:t>rec</a:t>
            </a:r>
            <a:r>
              <a:rPr sz="6600" spc="5" dirty="0" smtClean="0"/>
              <a:t>to</a:t>
            </a:r>
            <a:r>
              <a:rPr sz="6600" spc="10" dirty="0" smtClean="0"/>
              <a:t>ry</a:t>
            </a:r>
            <a:endParaRPr sz="6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400" y="623690"/>
            <a:ext cx="14531340" cy="2583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erc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own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th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f Fund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ame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4800" dirty="0">
              <a:latin typeface="Arial"/>
              <a:cs typeface="Arial"/>
            </a:endParaRPr>
          </a:p>
          <a:p>
            <a:pPr marL="393700" marR="33020" indent="-381000">
              <a:lnSpc>
                <a:spcPts val="5500"/>
              </a:lnSpc>
              <a:spcBef>
                <a:spcPts val="334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Download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undamen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working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repo</a:t>
            </a:r>
            <a:r>
              <a:rPr lang="en-US" sz="4800" dirty="0" smtClean="0">
                <a:latin typeface="Arial"/>
                <a:cs typeface="Arial"/>
              </a:rPr>
              <a:t>: </a:t>
            </a:r>
            <a:r>
              <a:rPr sz="4800" u="heavy" dirty="0" smtClean="0">
                <a:solidFill>
                  <a:srgbClr val="0433FF"/>
                </a:solidFill>
                <a:latin typeface="Arial"/>
                <a:cs typeface="Arial"/>
              </a:rPr>
              <a:t>gi</a:t>
            </a:r>
            <a:r>
              <a:rPr sz="4800" u="heavy" spc="-10" dirty="0" smtClean="0">
                <a:solidFill>
                  <a:srgbClr val="0433FF"/>
                </a:solidFill>
                <a:latin typeface="Arial"/>
                <a:cs typeface="Arial"/>
              </a:rPr>
              <a:t>t</a:t>
            </a:r>
            <a:r>
              <a:rPr sz="4800" u="heavy" dirty="0" smtClean="0">
                <a:solidFill>
                  <a:srgbClr val="0433FF"/>
                </a:solidFill>
                <a:latin typeface="Arial"/>
                <a:cs typeface="Arial"/>
              </a:rPr>
              <a:t>hub</a:t>
            </a:r>
            <a:r>
              <a:rPr sz="4800" u="heavy" spc="-10" dirty="0" smtClean="0">
                <a:solidFill>
                  <a:srgbClr val="0433FF"/>
                </a:solidFill>
                <a:latin typeface="Arial"/>
                <a:cs typeface="Arial"/>
              </a:rPr>
              <a:t>.</a:t>
            </a:r>
            <a:r>
              <a:rPr sz="4800" u="heavy" dirty="0" smtClean="0">
                <a:solidFill>
                  <a:srgbClr val="0433FF"/>
                </a:solidFill>
                <a:latin typeface="Arial"/>
                <a:cs typeface="Arial"/>
              </a:rPr>
              <a:t>co</a:t>
            </a:r>
            <a:r>
              <a:rPr sz="4800" u="heavy" spc="-5" dirty="0" smtClean="0">
                <a:solidFill>
                  <a:srgbClr val="0433FF"/>
                </a:solidFill>
                <a:latin typeface="Arial"/>
                <a:cs typeface="Arial"/>
              </a:rPr>
              <a:t>m</a:t>
            </a:r>
            <a:r>
              <a:rPr sz="4800" u="heavy" spc="-10" dirty="0" smtClean="0">
                <a:solidFill>
                  <a:srgbClr val="0433FF"/>
                </a:solidFill>
                <a:latin typeface="Arial"/>
                <a:cs typeface="Arial"/>
              </a:rPr>
              <a:t>/</a:t>
            </a:r>
            <a:r>
              <a:rPr lang="en-US" sz="4800" u="heavy" dirty="0" smtClean="0">
                <a:solidFill>
                  <a:srgbClr val="0433FF"/>
                </a:solidFill>
                <a:latin typeface="Arial"/>
                <a:cs typeface="Arial"/>
              </a:rPr>
              <a:t>chef-training</a:t>
            </a:r>
            <a:r>
              <a:rPr sz="4800" u="heavy" spc="-10" dirty="0" smtClean="0">
                <a:solidFill>
                  <a:srgbClr val="0433FF"/>
                </a:solidFill>
                <a:latin typeface="Arial"/>
                <a:cs typeface="Arial"/>
              </a:rPr>
              <a:t>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che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-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undamen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als-repo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t="17853" r="-140" b="51476"/>
          <a:stretch/>
        </p:blipFill>
        <p:spPr>
          <a:xfrm>
            <a:off x="859219" y="3276600"/>
            <a:ext cx="14500860" cy="51053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812800" y="1727200"/>
            <a:ext cx="14935200" cy="1346200"/>
          </a:xfrm>
          <a:custGeom>
            <a:avLst/>
            <a:gdLst/>
            <a:ahLst/>
            <a:cxnLst/>
            <a:rect l="l" t="t" r="r" b="b"/>
            <a:pathLst>
              <a:path w="14935200" h="1346200">
                <a:moveTo>
                  <a:pt x="0" y="0"/>
                </a:moveTo>
                <a:lnTo>
                  <a:pt x="14935200" y="0"/>
                </a:lnTo>
                <a:lnTo>
                  <a:pt x="14935200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812800" y="1727200"/>
            <a:ext cx="14935200" cy="1346200"/>
          </a:xfrm>
          <a:custGeom>
            <a:avLst/>
            <a:gdLst/>
            <a:ahLst/>
            <a:cxnLst/>
            <a:rect l="l" t="t" r="r" b="b"/>
            <a:pathLst>
              <a:path w="14935200" h="1346200">
                <a:moveTo>
                  <a:pt x="0" y="0"/>
                </a:moveTo>
                <a:lnTo>
                  <a:pt x="14935196" y="0"/>
                </a:lnTo>
                <a:lnTo>
                  <a:pt x="14935196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054794" y="2044700"/>
            <a:ext cx="1109662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~/Downloads/chef-fundamentals-repo-master.zi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28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</a:p>
          <a:p>
            <a:pPr>
              <a:spcBef>
                <a:spcPts val="40"/>
              </a:spcBef>
            </a:pP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lang="en-US" sz="28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800" spc="-5" dirty="0">
                <a:solidFill>
                  <a:srgbClr val="FFFFFF"/>
                </a:solidFill>
                <a:latin typeface="Courier New"/>
                <a:cs typeface="Courier New"/>
              </a:rPr>
              <a:t>unzi</a:t>
            </a:r>
            <a:r>
              <a:rPr lang="en-US" sz="2800" dirty="0">
                <a:solidFill>
                  <a:srgbClr val="FFFFFF"/>
                </a:solidFill>
                <a:latin typeface="Courier New"/>
                <a:cs typeface="Courier New"/>
              </a:rPr>
              <a:t>p chef-fundamentals-repo-master.zip</a:t>
            </a:r>
            <a:endParaRPr lang="en-US"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584200" y="305359"/>
            <a:ext cx="15384808" cy="1058547"/>
          </a:xfrm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Ex</a:t>
            </a:r>
            <a:r>
              <a:rPr sz="4600" dirty="0"/>
              <a:t>tract t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 </a:t>
            </a:r>
            <a:r>
              <a:rPr sz="4600" dirty="0" smtClean="0"/>
              <a:t>r</a:t>
            </a:r>
            <a:r>
              <a:rPr sz="4600" spc="5" dirty="0" smtClean="0"/>
              <a:t>e</a:t>
            </a:r>
            <a:r>
              <a:rPr sz="4600" spc="-5" dirty="0" smtClean="0"/>
              <a:t>p</a:t>
            </a:r>
            <a:r>
              <a:rPr sz="4600" dirty="0" smtClean="0"/>
              <a:t>o </a:t>
            </a:r>
            <a:r>
              <a:rPr sz="4600" dirty="0"/>
              <a:t>to </a:t>
            </a:r>
            <a:r>
              <a:rPr lang="en-US" sz="4600" spc="5" dirty="0"/>
              <a:t>Y</a:t>
            </a:r>
            <a:r>
              <a:rPr sz="4600" spc="-5" dirty="0" smtClean="0"/>
              <a:t>ou</a:t>
            </a:r>
            <a:r>
              <a:rPr sz="4600" dirty="0" smtClean="0"/>
              <a:t>r </a:t>
            </a:r>
            <a:r>
              <a:rPr lang="en-US" sz="4600" spc="-5" dirty="0"/>
              <a:t>W</a:t>
            </a:r>
            <a:r>
              <a:rPr sz="4600" spc="-5" dirty="0" smtClean="0"/>
              <a:t>o</a:t>
            </a:r>
            <a:r>
              <a:rPr sz="4600" dirty="0" smtClean="0"/>
              <a:t>r</a:t>
            </a:r>
            <a:r>
              <a:rPr sz="4600" spc="5" dirty="0" smtClean="0"/>
              <a:t>k</a:t>
            </a:r>
            <a:r>
              <a:rPr sz="4600" spc="-5" dirty="0" smtClean="0"/>
              <a:t>in</a:t>
            </a:r>
            <a:r>
              <a:rPr sz="4600" dirty="0" smtClean="0"/>
              <a:t>g </a:t>
            </a:r>
            <a:r>
              <a:rPr lang="en-US" sz="4600" spc="-5" dirty="0"/>
              <a:t>D</a:t>
            </a:r>
            <a:r>
              <a:rPr sz="4600" spc="-5" dirty="0" smtClean="0"/>
              <a:t>i</a:t>
            </a:r>
            <a:r>
              <a:rPr sz="4600" dirty="0" smtClean="0"/>
              <a:t>r</a:t>
            </a:r>
            <a:r>
              <a:rPr sz="4600" spc="5" dirty="0" smtClean="0"/>
              <a:t>ec</a:t>
            </a:r>
            <a:r>
              <a:rPr sz="4600" dirty="0" smtClean="0"/>
              <a:t>t</a:t>
            </a:r>
            <a:r>
              <a:rPr sz="4600" spc="-5" dirty="0" smtClean="0"/>
              <a:t>o</a:t>
            </a:r>
            <a:r>
              <a:rPr sz="4600" dirty="0" smtClean="0"/>
              <a:t>r</a:t>
            </a:r>
            <a:r>
              <a:rPr sz="4600" spc="5" dirty="0" smtClean="0"/>
              <a:t>y</a:t>
            </a:r>
            <a:endParaRPr sz="4600" dirty="0"/>
          </a:p>
        </p:txBody>
      </p:sp>
      <p:sp>
        <p:nvSpPr>
          <p:cNvPr id="44" name="object 44"/>
          <p:cNvSpPr/>
          <p:nvPr/>
        </p:nvSpPr>
        <p:spPr>
          <a:xfrm>
            <a:off x="800100" y="3289300"/>
            <a:ext cx="14960600" cy="5362257"/>
          </a:xfrm>
          <a:custGeom>
            <a:avLst/>
            <a:gdLst/>
            <a:ahLst/>
            <a:cxnLst/>
            <a:rect l="l" t="t" r="r" b="b"/>
            <a:pathLst>
              <a:path w="14960600" h="5549900">
                <a:moveTo>
                  <a:pt x="0" y="0"/>
                </a:moveTo>
                <a:lnTo>
                  <a:pt x="14960600" y="0"/>
                </a:lnTo>
                <a:lnTo>
                  <a:pt x="14960600" y="5549900"/>
                </a:lnTo>
                <a:lnTo>
                  <a:pt x="0" y="5549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1041400" y="3505200"/>
            <a:ext cx="14175583" cy="4985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12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Archive:  chef-fundamentals-repo-master.zip</a:t>
            </a:r>
          </a:p>
          <a:p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bb06ea2c0cabaa855e4cb1d1c43bbe4d75caf70d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creating: 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 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inflating: chef-fundamentals-repo-master/Berksfile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inflating: 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chef-fundamentals-repo-master/README.md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inflating: 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chef-fundamentals-repo-master/Vagrantfile </a:t>
            </a:r>
            <a:endParaRPr lang="en-US" sz="24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creating: 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</a:t>
            </a:r>
            <a:endParaRPr lang="en-US" sz="24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creating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inflating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chef-fundamentals-repo-master/cookbooks/apache/CHANGELOG.md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inflating: chef-fundamentals-repo-master/cookbooks/apache/README.md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inflating: 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chef-fundamentals-repo-master/cookbooks/apache/attributes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inflating: 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</a:t>
            </a:r>
            <a:endParaRPr lang="en-US" sz="24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05000"/>
            <a:ext cx="14935200" cy="1346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</a:t>
            </a:r>
          </a:p>
          <a:p>
            <a:pPr marL="229235">
              <a:lnSpc>
                <a:spcPct val="100000"/>
              </a:lnSpc>
              <a:spcBef>
                <a:spcPts val="40"/>
              </a:spcBef>
            </a:pP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s -a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7400" y="3505200"/>
            <a:ext cx="14960600" cy="3365500"/>
          </a:xfrm>
          <a:custGeom>
            <a:avLst/>
            <a:gdLst/>
            <a:ahLst/>
            <a:cxnLst/>
            <a:rect l="l" t="t" r="r" b="b"/>
            <a:pathLst>
              <a:path w="14960600" h="3365500">
                <a:moveTo>
                  <a:pt x="0" y="0"/>
                </a:moveTo>
                <a:lnTo>
                  <a:pt x="14960600" y="0"/>
                </a:lnTo>
                <a:lnTo>
                  <a:pt x="149606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787400" y="7026034"/>
            <a:ext cx="14103350" cy="1688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120" indent="-312420">
              <a:lnSpc>
                <a:spcPct val="100000"/>
              </a:lnSpc>
              <a:buClr>
                <a:srgbClr val="F38C24"/>
              </a:buClr>
              <a:buChar char="•"/>
              <a:tabLst>
                <a:tab pos="325120" algn="l"/>
              </a:tabLst>
            </a:pPr>
            <a:r>
              <a:rPr sz="3450" spc="-5" dirty="0">
                <a:latin typeface="Arial"/>
                <a:cs typeface="Arial"/>
              </a:rPr>
              <a:t>No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ice 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here is no </a:t>
            </a:r>
            <a:r>
              <a:rPr sz="3450" spc="-10" dirty="0">
                <a:latin typeface="Arial"/>
                <a:cs typeface="Arial"/>
              </a:rPr>
              <a:t>'</a:t>
            </a:r>
            <a:r>
              <a:rPr sz="3450" spc="-5" dirty="0">
                <a:latin typeface="Courier New"/>
                <a:cs typeface="Courier New"/>
              </a:rPr>
              <a:t>.chef</a:t>
            </a:r>
            <a:r>
              <a:rPr sz="3450" spc="-5" dirty="0">
                <a:latin typeface="Arial"/>
                <a:cs typeface="Arial"/>
              </a:rPr>
              <a:t>' direc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ory here</a:t>
            </a:r>
            <a:endParaRPr sz="3450" dirty="0">
              <a:latin typeface="Arial"/>
              <a:cs typeface="Arial"/>
            </a:endParaRPr>
          </a:p>
          <a:p>
            <a:pPr marL="325120" marR="5080" indent="-312420">
              <a:lnSpc>
                <a:spcPts val="3900"/>
              </a:lnSpc>
              <a:spcBef>
                <a:spcPts val="1190"/>
              </a:spcBef>
              <a:buClr>
                <a:srgbClr val="F38C24"/>
              </a:buClr>
              <a:buChar char="•"/>
              <a:tabLst>
                <a:tab pos="325120" algn="l"/>
              </a:tabLst>
            </a:pPr>
            <a:r>
              <a:rPr sz="3450" spc="-325" dirty="0">
                <a:latin typeface="Arial"/>
                <a:cs typeface="Arial"/>
              </a:rPr>
              <a:t>Y</a:t>
            </a:r>
            <a:r>
              <a:rPr sz="3450" spc="-5" dirty="0">
                <a:latin typeface="Arial"/>
                <a:cs typeface="Arial"/>
              </a:rPr>
              <a:t>ou need 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o crea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e one and place your 'kni</a:t>
            </a:r>
            <a:r>
              <a:rPr sz="3450" spc="-10" dirty="0">
                <a:latin typeface="Arial"/>
                <a:cs typeface="Arial"/>
              </a:rPr>
              <a:t>f</a:t>
            </a:r>
            <a:r>
              <a:rPr sz="3450" spc="-5" dirty="0">
                <a:latin typeface="Arial"/>
                <a:cs typeface="Arial"/>
              </a:rPr>
              <a:t>e</a:t>
            </a:r>
            <a:r>
              <a:rPr sz="3450" spc="-10" dirty="0">
                <a:latin typeface="Arial"/>
                <a:cs typeface="Arial"/>
              </a:rPr>
              <a:t>.</a:t>
            </a:r>
            <a:r>
              <a:rPr sz="3450" spc="-5" dirty="0">
                <a:latin typeface="Arial"/>
                <a:cs typeface="Arial"/>
              </a:rPr>
              <a:t>rb' </a:t>
            </a:r>
            <a:r>
              <a:rPr sz="3450" spc="-10" dirty="0" smtClean="0">
                <a:latin typeface="Arial"/>
                <a:cs typeface="Arial"/>
              </a:rPr>
              <a:t>f</a:t>
            </a:r>
            <a:r>
              <a:rPr sz="3450" spc="-5" dirty="0" smtClean="0">
                <a:latin typeface="Arial"/>
                <a:cs typeface="Arial"/>
              </a:rPr>
              <a:t>ile</a:t>
            </a:r>
            <a:r>
              <a:rPr lang="en-US" sz="3450" spc="-5" dirty="0">
                <a:latin typeface="Arial"/>
                <a:cs typeface="Arial"/>
              </a:rPr>
              <a:t> </a:t>
            </a:r>
            <a:r>
              <a:rPr sz="3450" spc="-5" dirty="0" smtClean="0">
                <a:latin typeface="Arial"/>
                <a:cs typeface="Arial"/>
              </a:rPr>
              <a:t>and </a:t>
            </a:r>
            <a:r>
              <a:rPr sz="3450" spc="-5" dirty="0">
                <a:latin typeface="Arial"/>
                <a:cs typeface="Arial"/>
              </a:rPr>
              <a:t>your 'clien</a:t>
            </a:r>
            <a:r>
              <a:rPr sz="3450" spc="-10" dirty="0">
                <a:latin typeface="Arial"/>
                <a:cs typeface="Arial"/>
              </a:rPr>
              <a:t>t.</a:t>
            </a:r>
            <a:r>
              <a:rPr sz="3450" spc="-5" dirty="0">
                <a:latin typeface="Arial"/>
                <a:cs typeface="Arial"/>
              </a:rPr>
              <a:t>pem' in it</a:t>
            </a:r>
            <a:endParaRPr sz="3450" dirty="0">
              <a:latin typeface="Arial"/>
              <a:cs typeface="Arial"/>
            </a:endParaRPr>
          </a:p>
        </p:txBody>
      </p:sp>
      <p:sp>
        <p:nvSpPr>
          <p:cNvPr id="53" name="object 40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537208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20" dirty="0"/>
              <a:t>Exe</a:t>
            </a:r>
            <a:r>
              <a:rPr sz="6300" spc="15" dirty="0"/>
              <a:t>r</a:t>
            </a:r>
            <a:r>
              <a:rPr sz="6300" spc="20" dirty="0"/>
              <a:t>c</a:t>
            </a:r>
            <a:r>
              <a:rPr sz="6300" dirty="0"/>
              <a:t>i</a:t>
            </a:r>
            <a:r>
              <a:rPr sz="6300" spc="20" dirty="0"/>
              <a:t>se</a:t>
            </a:r>
            <a:r>
              <a:rPr sz="6300" spc="10" dirty="0"/>
              <a:t>:</a:t>
            </a:r>
            <a:r>
              <a:rPr sz="6300" spc="5" dirty="0"/>
              <a:t> </a:t>
            </a:r>
            <a:r>
              <a:rPr sz="6300" spc="-95" dirty="0"/>
              <a:t>V</a:t>
            </a:r>
            <a:r>
              <a:rPr sz="6300" dirty="0"/>
              <a:t>i</a:t>
            </a:r>
            <a:r>
              <a:rPr sz="6300" spc="20" dirty="0"/>
              <a:t>e</a:t>
            </a:r>
            <a:r>
              <a:rPr sz="6300" spc="25" dirty="0"/>
              <a:t>w</a:t>
            </a:r>
            <a:r>
              <a:rPr sz="6300" spc="5" dirty="0"/>
              <a:t> </a:t>
            </a:r>
            <a:r>
              <a:rPr lang="en-US" sz="6300" spc="20" dirty="0"/>
              <a:t>Y</a:t>
            </a:r>
            <a:r>
              <a:rPr sz="6300" spc="15" dirty="0" smtClean="0"/>
              <a:t>our</a:t>
            </a:r>
            <a:r>
              <a:rPr sz="6300" spc="5" dirty="0" smtClean="0"/>
              <a:t> </a:t>
            </a:r>
            <a:r>
              <a:rPr lang="en-US" sz="6300" spc="15" dirty="0"/>
              <a:t>W</a:t>
            </a:r>
            <a:r>
              <a:rPr sz="6300" spc="15" dirty="0" smtClean="0"/>
              <a:t>or</a:t>
            </a:r>
            <a:r>
              <a:rPr sz="6300" spc="20" dirty="0" smtClean="0"/>
              <a:t>k</a:t>
            </a:r>
            <a:r>
              <a:rPr sz="6300" dirty="0" smtClean="0"/>
              <a:t>i</a:t>
            </a:r>
            <a:r>
              <a:rPr sz="6300" spc="15" dirty="0" smtClean="0"/>
              <a:t>n</a:t>
            </a:r>
            <a:r>
              <a:rPr sz="6300" spc="20" dirty="0" smtClean="0"/>
              <a:t>g</a:t>
            </a:r>
            <a:r>
              <a:rPr sz="6300" spc="5" dirty="0" smtClean="0"/>
              <a:t> </a:t>
            </a:r>
            <a:r>
              <a:rPr lang="en-US" sz="6300" spc="15" dirty="0"/>
              <a:t>D</a:t>
            </a:r>
            <a:r>
              <a:rPr sz="6300" dirty="0" smtClean="0"/>
              <a:t>i</a:t>
            </a:r>
            <a:r>
              <a:rPr sz="6300" spc="15" dirty="0" smtClean="0"/>
              <a:t>r</a:t>
            </a:r>
            <a:r>
              <a:rPr sz="6300" spc="20" dirty="0" smtClean="0"/>
              <a:t>ec</a:t>
            </a:r>
            <a:r>
              <a:rPr sz="6300" spc="10" dirty="0" smtClean="0"/>
              <a:t>t</a:t>
            </a:r>
            <a:r>
              <a:rPr sz="6300" spc="15" dirty="0" smtClean="0"/>
              <a:t>or</a:t>
            </a:r>
            <a:r>
              <a:rPr sz="6300" spc="20" dirty="0" smtClean="0"/>
              <a:t>y</a:t>
            </a:r>
            <a:endParaRPr sz="6300" dirty="0"/>
          </a:p>
        </p:txBody>
      </p:sp>
      <p:sp>
        <p:nvSpPr>
          <p:cNvPr id="50" name="object 44"/>
          <p:cNvSpPr txBox="1"/>
          <p:nvPr/>
        </p:nvSpPr>
        <p:spPr>
          <a:xfrm>
            <a:off x="1193800" y="4884749"/>
            <a:ext cx="13528983" cy="1119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699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. 	 Berksfile  Vagrantfile  data_bags     roles</a:t>
            </a:r>
          </a:p>
          <a:p>
            <a:pPr>
              <a:lnSpc>
                <a:spcPct val="100699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..   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README.md  cookbooks    environments</a:t>
            </a:r>
            <a:endParaRPr lang="en-US" sz="2400" dirty="0">
              <a:latin typeface="Courier New"/>
              <a:cs typeface="Courier New"/>
            </a:endParaRPr>
          </a:p>
          <a:p>
            <a:pPr>
              <a:lnSpc>
                <a:spcPct val="100699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     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6845300" y="7467600"/>
            <a:ext cx="841057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2650" spc="15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hese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are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he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rt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10" dirty="0">
                <a:latin typeface="Arial"/>
                <a:cs typeface="Arial"/>
              </a:rPr>
              <a:t>f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ct</a:t>
            </a:r>
            <a:r>
              <a:rPr sz="2650" spc="15" dirty="0">
                <a:latin typeface="Arial"/>
                <a:cs typeface="Arial"/>
              </a:rPr>
              <a:t>s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cre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ed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20" dirty="0">
                <a:latin typeface="Arial"/>
                <a:cs typeface="Arial"/>
              </a:rPr>
              <a:t>n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Che</a:t>
            </a:r>
            <a:r>
              <a:rPr sz="2650" spc="10" dirty="0">
                <a:latin typeface="Arial"/>
                <a:cs typeface="Arial"/>
              </a:rPr>
              <a:t>f </a:t>
            </a:r>
            <a:r>
              <a:rPr sz="2650" spc="15" dirty="0">
                <a:latin typeface="Arial"/>
                <a:cs typeface="Arial"/>
              </a:rPr>
              <a:t>F</a:t>
            </a:r>
            <a:r>
              <a:rPr sz="2650" spc="20" dirty="0">
                <a:latin typeface="Arial"/>
                <a:cs typeface="Arial"/>
              </a:rPr>
              <a:t>unda</a:t>
            </a:r>
            <a:r>
              <a:rPr sz="2650" spc="25" dirty="0">
                <a:latin typeface="Arial"/>
                <a:cs typeface="Arial"/>
              </a:rPr>
              <a:t>me</a:t>
            </a:r>
            <a:r>
              <a:rPr sz="2650" spc="20" dirty="0">
                <a:latin typeface="Arial"/>
                <a:cs typeface="Arial"/>
              </a:rPr>
              <a:t>n</a:t>
            </a:r>
            <a:r>
              <a:rPr sz="2650" spc="10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15" dirty="0">
                <a:latin typeface="Arial"/>
                <a:cs typeface="Arial"/>
              </a:rPr>
              <a:t>s</a:t>
            </a:r>
            <a:endParaRPr sz="265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2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2650" spc="20" dirty="0">
                <a:latin typeface="Arial"/>
                <a:cs typeface="Arial"/>
              </a:rPr>
              <a:t>Eve</a:t>
            </a:r>
            <a:r>
              <a:rPr sz="2650" spc="10" dirty="0">
                <a:latin typeface="Arial"/>
                <a:cs typeface="Arial"/>
              </a:rPr>
              <a:t>ryt</a:t>
            </a:r>
            <a:r>
              <a:rPr sz="2650" spc="20" dirty="0">
                <a:latin typeface="Arial"/>
                <a:cs typeface="Arial"/>
              </a:rPr>
              <a:t>h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20" dirty="0">
                <a:latin typeface="Arial"/>
                <a:cs typeface="Arial"/>
              </a:rPr>
              <a:t>ng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shou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20" dirty="0">
                <a:latin typeface="Arial"/>
                <a:cs typeface="Arial"/>
              </a:rPr>
              <a:t>d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be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up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20" dirty="0">
                <a:latin typeface="Arial"/>
                <a:cs typeface="Arial"/>
              </a:rPr>
              <a:t>oaded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o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he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Che</a:t>
            </a:r>
            <a:r>
              <a:rPr sz="2650" spc="10" dirty="0">
                <a:latin typeface="Arial"/>
                <a:cs typeface="Arial"/>
              </a:rPr>
              <a:t>f </a:t>
            </a:r>
            <a:r>
              <a:rPr sz="2650" spc="15" dirty="0">
                <a:latin typeface="Arial"/>
                <a:cs typeface="Arial"/>
              </a:rPr>
              <a:t>Server</a:t>
            </a:r>
            <a:endParaRPr sz="265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2000" y="1841500"/>
            <a:ext cx="5905500" cy="406265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cookbooks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apache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chef-client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chef_handler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─ </a:t>
            </a:r>
            <a:r>
              <a:rPr lang="en-US" sz="22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logrotate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motd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ntp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pci</a:t>
            </a:r>
          </a:p>
          <a:p>
            <a:pPr marL="419100">
              <a:lnSpc>
                <a:spcPct val="100000"/>
              </a:lnSpc>
            </a:pP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├</a:t>
            </a: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── 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</a:p>
          <a:p>
            <a:pPr marL="419100"/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windows</a:t>
            </a:r>
          </a:p>
          <a:p>
            <a:pPr marL="419100">
              <a:lnSpc>
                <a:spcPct val="100000"/>
              </a:lnSpc>
            </a:pP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10 directories, 1 file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45300" y="1841500"/>
            <a:ext cx="5905500" cy="203132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roles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base.rb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starter.rb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web.rb</a:t>
            </a:r>
          </a:p>
          <a:p>
            <a:pPr marL="419100"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0 directories, 3 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files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845300" y="3987800"/>
            <a:ext cx="5905500" cy="3327400"/>
          </a:xfrm>
          <a:custGeom>
            <a:avLst/>
            <a:gdLst/>
            <a:ahLst/>
            <a:cxnLst/>
            <a:rect l="l" t="t" r="r" b="b"/>
            <a:pathLst>
              <a:path w="5905500" h="3327400">
                <a:moveTo>
                  <a:pt x="0" y="0"/>
                </a:moveTo>
                <a:lnTo>
                  <a:pt x="5905500" y="0"/>
                </a:lnTo>
                <a:lnTo>
                  <a:pt x="59055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6845300" y="3987800"/>
            <a:ext cx="5905500" cy="3327400"/>
          </a:xfrm>
          <a:custGeom>
            <a:avLst/>
            <a:gdLst/>
            <a:ahLst/>
            <a:cxnLst/>
            <a:rect l="l" t="t" r="r" b="b"/>
            <a:pathLst>
              <a:path w="5905500" h="3327400">
                <a:moveTo>
                  <a:pt x="0" y="0"/>
                </a:moveTo>
                <a:lnTo>
                  <a:pt x="5905500" y="0"/>
                </a:lnTo>
                <a:lnTo>
                  <a:pt x="59055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6985000" y="4279899"/>
            <a:ext cx="5638800" cy="2708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data_bags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groups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│   └── clowns.json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users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    ├── bobo.json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    └── frank.json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2 directories, 3 files</a:t>
            </a:r>
          </a:p>
        </p:txBody>
      </p:sp>
      <p:sp>
        <p:nvSpPr>
          <p:cNvPr id="51" name="object 51"/>
          <p:cNvSpPr/>
          <p:nvPr/>
        </p:nvSpPr>
        <p:spPr>
          <a:xfrm>
            <a:off x="762000" y="6019800"/>
            <a:ext cx="5905500" cy="2171700"/>
          </a:xfrm>
          <a:custGeom>
            <a:avLst/>
            <a:gdLst/>
            <a:ahLst/>
            <a:cxnLst/>
            <a:rect l="l" t="t" r="r" b="b"/>
            <a:pathLst>
              <a:path w="5905500" h="2171700">
                <a:moveTo>
                  <a:pt x="0" y="0"/>
                </a:moveTo>
                <a:lnTo>
                  <a:pt x="5905500" y="0"/>
                </a:lnTo>
                <a:lnTo>
                  <a:pt x="5905500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762000" y="6019800"/>
            <a:ext cx="5905500" cy="2171700"/>
          </a:xfrm>
          <a:custGeom>
            <a:avLst/>
            <a:gdLst/>
            <a:ahLst/>
            <a:cxnLst/>
            <a:rect l="l" t="t" r="r" b="b"/>
            <a:pathLst>
              <a:path w="5905500" h="2171700">
                <a:moveTo>
                  <a:pt x="0" y="0"/>
                </a:moveTo>
                <a:lnTo>
                  <a:pt x="5905500" y="0"/>
                </a:lnTo>
                <a:lnTo>
                  <a:pt x="5905500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889000" y="6299199"/>
            <a:ext cx="5638800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environments</a:t>
            </a: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dev.rb</a:t>
            </a: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production.rb</a:t>
            </a:r>
          </a:p>
          <a:p>
            <a:pPr marL="12700"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0 directories, 2 files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81100" y="6642901"/>
            <a:ext cx="287591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61" name="object 39"/>
          <p:cNvSpPr txBox="1">
            <a:spLocks noGrp="1"/>
          </p:cNvSpPr>
          <p:nvPr>
            <p:ph type="title"/>
          </p:nvPr>
        </p:nvSpPr>
        <p:spPr>
          <a:xfrm>
            <a:off x="355600" y="305359"/>
            <a:ext cx="15339150" cy="1081226"/>
          </a:xfrm>
          <a:prstGeom prst="rect">
            <a:avLst/>
          </a:prstGeom>
        </p:spPr>
        <p:txBody>
          <a:bodyPr vert="horz" wrap="square" lIns="0" tIns="16398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spc="15" dirty="0"/>
              <a:t>So</a:t>
            </a:r>
            <a:r>
              <a:rPr sz="5950" spc="5" dirty="0"/>
              <a:t> </a:t>
            </a:r>
            <a:r>
              <a:rPr lang="en-US" sz="5950" spc="10" dirty="0"/>
              <a:t>W</a:t>
            </a:r>
            <a:r>
              <a:rPr sz="5950" spc="10" dirty="0" smtClean="0"/>
              <a:t>hat</a:t>
            </a:r>
            <a:r>
              <a:rPr lang="en-US" sz="5950" spc="10" dirty="0" smtClean="0"/>
              <a:t>'</a:t>
            </a:r>
            <a:r>
              <a:rPr sz="5950" spc="10" dirty="0" smtClean="0"/>
              <a:t>s</a:t>
            </a:r>
            <a:r>
              <a:rPr sz="5950" spc="5" dirty="0" smtClean="0"/>
              <a:t> </a:t>
            </a:r>
            <a:r>
              <a:rPr sz="5950" dirty="0"/>
              <a:t>i</a:t>
            </a:r>
            <a:r>
              <a:rPr sz="5950" spc="15" dirty="0"/>
              <a:t>n</a:t>
            </a:r>
            <a:r>
              <a:rPr sz="5950" spc="5" dirty="0"/>
              <a:t> </a:t>
            </a:r>
            <a:r>
              <a:rPr lang="en-US" sz="5950" spc="10" dirty="0"/>
              <a:t>O</a:t>
            </a:r>
            <a:r>
              <a:rPr sz="5950" spc="10" dirty="0" smtClean="0"/>
              <a:t>ur</a:t>
            </a:r>
            <a:r>
              <a:rPr sz="5950" spc="5" dirty="0" smtClean="0"/>
              <a:t> </a:t>
            </a:r>
            <a:r>
              <a:rPr lang="en-US" sz="5950" spc="10" dirty="0"/>
              <a:t>W</a:t>
            </a:r>
            <a:r>
              <a:rPr sz="5950" spc="10" dirty="0" smtClean="0"/>
              <a:t>or</a:t>
            </a:r>
            <a:r>
              <a:rPr sz="5950" spc="15" dirty="0" smtClean="0"/>
              <a:t>k</a:t>
            </a:r>
            <a:r>
              <a:rPr sz="5950" dirty="0" smtClean="0"/>
              <a:t>i</a:t>
            </a:r>
            <a:r>
              <a:rPr sz="5950" spc="10" dirty="0" smtClean="0"/>
              <a:t>n</a:t>
            </a:r>
            <a:r>
              <a:rPr sz="5950" spc="15" dirty="0" smtClean="0"/>
              <a:t>g</a:t>
            </a:r>
            <a:r>
              <a:rPr sz="5950" spc="5" dirty="0" smtClean="0"/>
              <a:t> </a:t>
            </a:r>
            <a:r>
              <a:rPr lang="en-US" sz="5950" spc="10" dirty="0"/>
              <a:t>D</a:t>
            </a:r>
            <a:r>
              <a:rPr sz="5950" dirty="0" smtClean="0"/>
              <a:t>i</a:t>
            </a:r>
            <a:r>
              <a:rPr sz="5950" spc="10" dirty="0" smtClean="0"/>
              <a:t>r</a:t>
            </a:r>
            <a:r>
              <a:rPr sz="5950" spc="15" dirty="0" smtClean="0"/>
              <a:t>ec</a:t>
            </a:r>
            <a:r>
              <a:rPr sz="5950" spc="5" dirty="0" smtClean="0"/>
              <a:t>t</a:t>
            </a:r>
            <a:r>
              <a:rPr sz="5950" spc="10" dirty="0" smtClean="0"/>
              <a:t>or</a:t>
            </a:r>
            <a:r>
              <a:rPr sz="5950" spc="15" dirty="0" smtClean="0"/>
              <a:t>y</a:t>
            </a:r>
            <a:r>
              <a:rPr sz="5950" spc="5" dirty="0" smtClean="0"/>
              <a:t> </a:t>
            </a:r>
            <a:r>
              <a:rPr lang="en-US" sz="5950" spc="10" dirty="0"/>
              <a:t>N</a:t>
            </a:r>
            <a:r>
              <a:rPr sz="5950" spc="10" dirty="0" smtClean="0"/>
              <a:t>ow</a:t>
            </a:r>
            <a:r>
              <a:rPr sz="5950" spc="15" dirty="0"/>
              <a:t>?</a:t>
            </a:r>
            <a:endParaRPr sz="59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 smtClean="0"/>
              <a:t>Setup Steps</a:t>
            </a:r>
            <a:endParaRPr spc="-5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3997040" cy="5416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Create a new account on Hosted Chef</a:t>
            </a: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85" dirty="0" smtClean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Configure your workstation to connect to Hosted Chef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What is required for this?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85" dirty="0" smtClean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Do NOT download a starter kit</a:t>
            </a:r>
            <a:endParaRPr lang="en-US" sz="4400" spc="-85" dirty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85" dirty="0" smtClean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Courier New"/>
                <a:cs typeface="Courier New"/>
              </a:rPr>
              <a:t>knife client list</a:t>
            </a:r>
            <a:r>
              <a:rPr lang="en-US" sz="4400" spc="-85" dirty="0" smtClean="0">
                <a:latin typeface="Arial"/>
                <a:cs typeface="Arial"/>
              </a:rPr>
              <a:t> should show your validator client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1607</Words>
  <Application>Microsoft Macintosh PowerPoint</Application>
  <PresentationFormat>Custom</PresentationFormat>
  <Paragraphs>364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Gill Sans MT</vt:lpstr>
      <vt:lpstr>Times New Roman</vt:lpstr>
      <vt:lpstr>Office Theme</vt:lpstr>
      <vt:lpstr>Chef Fundamentals Refresher</vt:lpstr>
      <vt:lpstr>Lesson Objectives</vt:lpstr>
      <vt:lpstr>Problem Statement</vt:lpstr>
      <vt:lpstr>Exercise: Set Up a Working Directory</vt:lpstr>
      <vt:lpstr>PowerPoint Presentation</vt:lpstr>
      <vt:lpstr>Exercise: Extract the repo to Your Working Directory</vt:lpstr>
      <vt:lpstr>Exercise: View Your Working Directory</vt:lpstr>
      <vt:lpstr>So What's in Our Working Directory Now?</vt:lpstr>
      <vt:lpstr>Exercise: Setup Steps</vt:lpstr>
      <vt:lpstr>Exercise: Create a New Org</vt:lpstr>
      <vt:lpstr>Configuring Your Workstation</vt:lpstr>
      <vt:lpstr>Exercise: Download Your Client pem</vt:lpstr>
      <vt:lpstr>Exercise: Download knife.rb</vt:lpstr>
      <vt:lpstr>Exercise: Create and Populate a .chef Directory</vt:lpstr>
      <vt:lpstr>Exercise: Test Your Workstation</vt:lpstr>
      <vt:lpstr>Exercise: Upload to Hosted Chef</vt:lpstr>
      <vt:lpstr>Exercise: Upload Cookbooks</vt:lpstr>
      <vt:lpstr>Exercise: Upload data_bags</vt:lpstr>
      <vt:lpstr>Exercise: Upload Roles</vt:lpstr>
      <vt:lpstr>Exercise: Upload Environments</vt:lpstr>
      <vt:lpstr>"Bootstrap" the Target Instance</vt:lpstr>
      <vt:lpstr>knife bootstrap (no validator key)</vt:lpstr>
      <vt:lpstr>knife bootstrap (no validator key)</vt:lpstr>
      <vt:lpstr>knife bootstrap (no validator key)</vt:lpstr>
      <vt:lpstr>knife bootstrap</vt:lpstr>
      <vt:lpstr>knife bootstrap</vt:lpstr>
      <vt:lpstr>knife bootstrap (no validator key)</vt:lpstr>
      <vt:lpstr>knife bootstrap</vt:lpstr>
      <vt:lpstr>knife bootstrap</vt:lpstr>
      <vt:lpstr>What Just Happened?</vt:lpstr>
      <vt:lpstr>Verify Your Target Instance’s Chef-Client is Configured Properly</vt:lpstr>
      <vt:lpstr>Exercise: Re-run the Chef Client</vt:lpstr>
      <vt:lpstr>Exercise: Verify chef-client is Running</vt:lpstr>
      <vt:lpstr>Exercise: Verify That the Two Sites Are Working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86</cp:revision>
  <dcterms:created xsi:type="dcterms:W3CDTF">2015-06-04T12:17:04Z</dcterms:created>
  <dcterms:modified xsi:type="dcterms:W3CDTF">2016-06-13T17:06:45Z</dcterms:modified>
</cp:coreProperties>
</file>