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571" r:id="rId2"/>
    <p:sldId id="572" r:id="rId3"/>
    <p:sldId id="574" r:id="rId4"/>
    <p:sldId id="600" r:id="rId5"/>
    <p:sldId id="576" r:id="rId6"/>
    <p:sldId id="601" r:id="rId7"/>
    <p:sldId id="597" r:id="rId8"/>
    <p:sldId id="602" r:id="rId9"/>
    <p:sldId id="577" r:id="rId10"/>
    <p:sldId id="578" r:id="rId11"/>
    <p:sldId id="608" r:id="rId12"/>
    <p:sldId id="609" r:id="rId13"/>
    <p:sldId id="610" r:id="rId14"/>
    <p:sldId id="611" r:id="rId15"/>
    <p:sldId id="612" r:id="rId16"/>
    <p:sldId id="598" r:id="rId17"/>
    <p:sldId id="582" r:id="rId18"/>
    <p:sldId id="614" r:id="rId19"/>
    <p:sldId id="584" r:id="rId20"/>
    <p:sldId id="585" r:id="rId21"/>
    <p:sldId id="586" r:id="rId22"/>
    <p:sldId id="613" r:id="rId23"/>
    <p:sldId id="588" r:id="rId24"/>
    <p:sldId id="603" r:id="rId25"/>
    <p:sldId id="605" r:id="rId26"/>
    <p:sldId id="589" r:id="rId27"/>
    <p:sldId id="590" r:id="rId28"/>
    <p:sldId id="591" r:id="rId29"/>
    <p:sldId id="592" r:id="rId30"/>
    <p:sldId id="593" r:id="rId31"/>
    <p:sldId id="594" r:id="rId32"/>
    <p:sldId id="595" r:id="rId33"/>
    <p:sldId id="596" r:id="rId34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 autoAdjust="0"/>
    <p:restoredTop sz="92879" autoAdjust="0"/>
  </p:normalViewPr>
  <p:slideViewPr>
    <p:cSldViewPr>
      <p:cViewPr varScale="1">
        <p:scale>
          <a:sx n="58" d="100"/>
          <a:sy n="58" d="100"/>
        </p:scale>
        <p:origin x="-112" y="-18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9A385-F8A1-439E-9142-EDBA56454EFF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80681-0C9A-40BB-8A28-832E5FAE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 few ways to enable options. The attendees would benefit from learning a few common command-line options (e.g. color, and documentation format)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command-line: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</a:t>
            </a:r>
            <a:r>
              <a:rPr lang="en-US" dirty="0" smtClean="0"/>
              <a:t> -c -f d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spec_helper.rb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RSpec.configure</a:t>
            </a:r>
            <a:r>
              <a:rPr lang="en-US" dirty="0" smtClean="0"/>
              <a:t> do |config|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</a:t>
            </a:r>
            <a:r>
              <a:rPr lang="en-US" dirty="0" err="1" smtClean="0"/>
              <a:t>config.color</a:t>
            </a:r>
            <a:r>
              <a:rPr lang="en-US" dirty="0" smtClean="0"/>
              <a:t> = true </a:t>
            </a:r>
          </a:p>
          <a:p>
            <a:r>
              <a:rPr lang="en-US" dirty="0" smtClean="0"/>
              <a:t>  # ... 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 a test for Ubuntu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3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719704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199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A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19" name="object 115"/>
          <p:cNvSpPr txBox="1"/>
          <p:nvPr/>
        </p:nvSpPr>
        <p:spPr>
          <a:xfrm>
            <a:off x="927100" y="5011292"/>
            <a:ext cx="1241996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Uni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ookbooks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P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reven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egressions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6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7" name="object 41"/>
          <p:cNvSpPr txBox="1">
            <a:spLocks/>
          </p:cNvSpPr>
          <p:nvPr/>
        </p:nvSpPr>
        <p:spPr>
          <a:xfrm>
            <a:off x="7719704" y="8692419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8601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 smtClean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 smtClean="0">
                <a:latin typeface="Courier"/>
                <a:cs typeface="Courier"/>
              </a:rPr>
              <a:t>let</a:t>
            </a:r>
            <a:r>
              <a:rPr lang="en-US" sz="2800" dirty="0">
                <a:latin typeface="Courier"/>
                <a:cs typeface="Courier"/>
              </a:rPr>
              <a:t>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smtClean="0">
                <a:latin typeface="Courier"/>
                <a:cs typeface="Courier"/>
              </a:rPr>
              <a:t>runner </a:t>
            </a:r>
            <a:r>
              <a:rPr lang="en-US" sz="2800" dirty="0">
                <a:latin typeface="Courier"/>
                <a:cs typeface="Courier"/>
              </a:rPr>
              <a:t>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</a:t>
            </a: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  <a:p>
            <a:pPr marL="477520" marR="6188075" lvl="0">
              <a:lnSpc>
                <a:spcPct val="101899"/>
              </a:lnSpc>
            </a:pPr>
            <a:endParaRPr lang="en-US" sz="2800" kern="0" spc="-5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 lvl="0">
              <a:lnSpc>
                <a:spcPct val="101899"/>
              </a:lnSpc>
            </a:pPr>
            <a:r>
              <a:rPr lang="en-US" sz="28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 smtClean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 smtClean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pPr indent="169863"/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620000"/>
            <a:ext cx="15621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>
                <a:latin typeface="Arial"/>
                <a:cs typeface="Arial"/>
              </a:rPr>
              <a:t>https://</a:t>
            </a:r>
            <a:r>
              <a:rPr lang="en-US" sz="3200" dirty="0" err="1">
                <a:latin typeface="Arial"/>
                <a:cs typeface="Arial"/>
              </a:rPr>
              <a:t>github.com</a:t>
            </a:r>
            <a:r>
              <a:rPr lang="en-US" sz="3200" dirty="0">
                <a:latin typeface="Arial"/>
                <a:cs typeface="Arial"/>
              </a:rPr>
              <a:t>/</a:t>
            </a:r>
            <a:r>
              <a:rPr lang="en-US" sz="3200" dirty="0" err="1">
                <a:latin typeface="Arial"/>
                <a:cs typeface="Arial"/>
              </a:rPr>
              <a:t>sethvargo</a:t>
            </a:r>
            <a:r>
              <a:rPr lang="en-US" sz="3200" dirty="0">
                <a:latin typeface="Arial"/>
                <a:cs typeface="Arial"/>
              </a:rPr>
              <a:t>/</a:t>
            </a:r>
            <a:r>
              <a:rPr lang="en-US" sz="3200" dirty="0" err="1" smtClean="0">
                <a:latin typeface="Arial"/>
                <a:cs typeface="Arial"/>
              </a:rPr>
              <a:t>chefspec</a:t>
            </a:r>
            <a:endParaRPr lang="en-US" sz="32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runner 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end</a:t>
            </a: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 smtClean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 smtClean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Arial"/>
                <a:cs typeface="Arial"/>
              </a:rPr>
              <a:t>Loads a file that contains common libraries and helper methods that are shared across all tests.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1600200"/>
            <a:ext cx="15621000" cy="5334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runner 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end</a:t>
            </a: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Arial"/>
                <a:cs typeface="Arial"/>
              </a:rPr>
              <a:t>This is describing the cookbook's recipe under test. The text here is the name of the fully-qualified name of the recipe to test.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2362200"/>
            <a:ext cx="15621000" cy="6096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runner 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end</a:t>
            </a: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 smtClean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Inconsolata"/>
                <a:cs typeface="Inconsolata"/>
              </a:rPr>
              <a:t>let</a:t>
            </a:r>
            <a:r>
              <a:rPr lang="en-US" sz="3200" dirty="0" smtClean="0">
                <a:latin typeface="Arial"/>
                <a:cs typeface="Arial"/>
              </a:rPr>
              <a:t> sets up a helper 'method' named </a:t>
            </a:r>
            <a:r>
              <a:rPr lang="en-US" sz="3200" dirty="0" err="1" smtClean="0">
                <a:latin typeface="Inconsolata"/>
                <a:cs typeface="Inconsolata"/>
              </a:rPr>
              <a:t>chef_run</a:t>
            </a:r>
            <a:r>
              <a:rPr lang="en-US" sz="3200" dirty="0" smtClean="0">
                <a:latin typeface="Arial"/>
                <a:cs typeface="Arial"/>
              </a:rPr>
              <a:t> that creates our in-memory chef-client run for the cookbook recipe currently under test.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2895600"/>
            <a:ext cx="15621000" cy="17526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6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runner 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end</a:t>
            </a: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Inconsolata"/>
                <a:cs typeface="Inconsolata"/>
              </a:rPr>
              <a:t>it </a:t>
            </a:r>
            <a:r>
              <a:rPr lang="en-US" sz="3200" dirty="0" smtClean="0">
                <a:latin typeface="Arial"/>
                <a:cs typeface="Arial"/>
              </a:rPr>
              <a:t>defines a single test. The text is used to describe the test. </a:t>
            </a:r>
            <a:r>
              <a:rPr lang="en-US" sz="3200" dirty="0">
                <a:latin typeface="Arial"/>
                <a:cs typeface="Arial"/>
              </a:rPr>
              <a:t>Within the block the </a:t>
            </a:r>
            <a:r>
              <a:rPr lang="en-US" sz="3200" dirty="0" smtClean="0">
                <a:latin typeface="Arial"/>
                <a:cs typeface="Arial"/>
              </a:rPr>
              <a:t>expectations are </a:t>
            </a:r>
            <a:r>
              <a:rPr lang="en-US" sz="3200" dirty="0">
                <a:latin typeface="Arial"/>
                <a:cs typeface="Arial"/>
              </a:rPr>
              <a:t>defined. 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5029200"/>
            <a:ext cx="15621000" cy="5334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0200"/>
            <a:ext cx="15604700" cy="52578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runner 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end</a:t>
            </a: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Arial"/>
                <a:cs typeface="Arial"/>
              </a:rPr>
              <a:t>This is an expectation. Stating an expectation that the </a:t>
            </a:r>
            <a:r>
              <a:rPr lang="en-US" sz="3200" dirty="0" err="1" smtClean="0">
                <a:latin typeface="Inconsolata"/>
                <a:cs typeface="Inconsolata"/>
              </a:rPr>
              <a:t>chef_run</a:t>
            </a:r>
            <a:r>
              <a:rPr lang="en-US" sz="3200" dirty="0" smtClean="0">
                <a:latin typeface="Arial"/>
                <a:cs typeface="Arial"/>
              </a:rPr>
              <a:t> to have a resource take a particular action.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5486400"/>
            <a:ext cx="15621000" cy="4572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5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633507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b="1" spc="-5" dirty="0">
                <a:latin typeface="Courier"/>
                <a:cs typeface="Courier"/>
              </a:rPr>
              <a:t>OPE</a:t>
            </a:r>
            <a:r>
              <a:rPr b="1" dirty="0">
                <a:latin typeface="Courier"/>
                <a:cs typeface="Courier"/>
              </a:rPr>
              <a:t>N </a:t>
            </a:r>
            <a:r>
              <a:rPr b="1" spc="-5" dirty="0">
                <a:latin typeface="Courier"/>
                <a:cs typeface="Courier"/>
              </a:rPr>
              <a:t>I</a:t>
            </a:r>
            <a:r>
              <a:rPr b="1" dirty="0">
                <a:latin typeface="Courier"/>
                <a:cs typeface="Courier"/>
              </a:rPr>
              <a:t>N EDITOR:</a:t>
            </a:r>
            <a:r>
              <a:rPr b="1" spc="-1070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...</a:t>
            </a:r>
            <a:r>
              <a:rPr dirty="0" smtClean="0">
                <a:latin typeface="Courier"/>
                <a:cs typeface="Courier"/>
              </a:rPr>
              <a:t>/motd/spec/unit/</a:t>
            </a:r>
            <a:r>
              <a:rPr lang="en-US" dirty="0" smtClean="0">
                <a:latin typeface="Courier"/>
                <a:cs typeface="Courier"/>
              </a:rPr>
              <a:t>recipes/</a:t>
            </a:r>
            <a:r>
              <a:rPr dirty="0" smtClean="0">
                <a:latin typeface="Courier"/>
                <a:cs typeface="Courier"/>
              </a:rPr>
              <a:t>default_spec.rb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dirty="0" smtClean="0"/>
              <a:t>ke</a:t>
            </a:r>
            <a:r>
              <a:rPr spc="-10" dirty="0" smtClean="0"/>
              <a:t>l</a:t>
            </a:r>
            <a:r>
              <a:rPr dirty="0" smtClean="0"/>
              <a:t>e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spc="-5" dirty="0" smtClean="0"/>
              <a:t>n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12800" y="6553200"/>
            <a:ext cx="14500860" cy="1879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sz="4000" spc="-459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st 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5" dirty="0">
                <a:latin typeface="Arial"/>
                <a:cs typeface="Arial"/>
              </a:rPr>
              <a:t>il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 smtClean="0">
                <a:latin typeface="Arial"/>
                <a:cs typeface="Arial"/>
              </a:rPr>
              <a:t>shou</a:t>
            </a:r>
            <a:r>
              <a:rPr sz="4000" spc="5" dirty="0" smtClean="0">
                <a:latin typeface="Arial"/>
                <a:cs typeface="Arial"/>
              </a:rPr>
              <a:t>l</a:t>
            </a:r>
            <a:r>
              <a:rPr sz="4000" spc="10" dirty="0" smtClean="0">
                <a:latin typeface="Arial"/>
                <a:cs typeface="Arial"/>
              </a:rPr>
              <a:t>d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spc="15" dirty="0" smtClean="0">
                <a:latin typeface="Arial"/>
                <a:cs typeface="Arial"/>
              </a:rPr>
              <a:t>ma</a:t>
            </a:r>
            <a:r>
              <a:rPr sz="4000" dirty="0" smtClean="0">
                <a:latin typeface="Arial"/>
                <a:cs typeface="Arial"/>
              </a:rPr>
              <a:t>t</a:t>
            </a:r>
            <a:r>
              <a:rPr sz="4000" spc="10" dirty="0" smtClean="0">
                <a:latin typeface="Arial"/>
                <a:cs typeface="Arial"/>
              </a:rPr>
              <a:t>ch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(</a:t>
            </a:r>
            <a:r>
              <a:rPr sz="4000" spc="10" dirty="0" smtClean="0">
                <a:latin typeface="Courier New"/>
                <a:cs typeface="Courier New"/>
              </a:rPr>
              <a:t>default</a:t>
            </a:r>
            <a:r>
              <a:rPr sz="4000" spc="5" dirty="0" smtClean="0">
                <a:latin typeface="Arial"/>
                <a:cs typeface="Arial"/>
              </a:rPr>
              <a:t>)</a:t>
            </a:r>
            <a:r>
              <a:rPr lang="en-US" sz="4000" spc="5" dirty="0">
                <a:latin typeface="Arial"/>
                <a:cs typeface="Arial"/>
              </a:rPr>
              <a:t> </a:t>
            </a:r>
            <a:r>
              <a:rPr lang="en-US" sz="4000" spc="5" dirty="0" smtClean="0">
                <a:latin typeface="Arial"/>
                <a:cs typeface="Arial"/>
              </a:rPr>
              <a:t>and </a:t>
            </a:r>
            <a:r>
              <a:rPr lang="en-US" sz="4000" b="1" u="sng" spc="5" dirty="0" smtClean="0">
                <a:latin typeface="Arial"/>
                <a:cs typeface="Arial"/>
              </a:rPr>
              <a:t>must</a:t>
            </a:r>
            <a:r>
              <a:rPr lang="en-US" sz="4000" b="1" spc="5" dirty="0" smtClean="0">
                <a:latin typeface="Arial"/>
                <a:cs typeface="Arial"/>
              </a:rPr>
              <a:t> </a:t>
            </a:r>
            <a:r>
              <a:rPr sz="4000" spc="5" dirty="0" smtClean="0">
                <a:latin typeface="Arial"/>
                <a:cs typeface="Arial"/>
              </a:rPr>
              <a:t>en</a:t>
            </a:r>
            <a:r>
              <a:rPr sz="4000" spc="10" dirty="0" smtClean="0">
                <a:latin typeface="Arial"/>
                <a:cs typeface="Arial"/>
              </a:rPr>
              <a:t>d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10" dirty="0" smtClean="0">
                <a:latin typeface="Courier New"/>
                <a:cs typeface="Courier New"/>
              </a:rPr>
              <a:t>_spec.rb</a:t>
            </a:r>
            <a:endParaRPr lang="en-US" sz="4000" spc="10" dirty="0" smtClean="0">
              <a:latin typeface="Courier New"/>
              <a:cs typeface="Courier New"/>
            </a:endParaRPr>
          </a:p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lang="en-US" sz="4000" spc="10" dirty="0" smtClean="0">
                <a:latin typeface="Arial"/>
                <a:cs typeface="Arial"/>
              </a:rPr>
              <a:t>An </a:t>
            </a:r>
            <a:r>
              <a:rPr lang="en-US" sz="4000" spc="10" dirty="0" smtClean="0">
                <a:latin typeface="Courier New"/>
                <a:cs typeface="Courier New"/>
              </a:rPr>
              <a:t>it</a:t>
            </a:r>
            <a:r>
              <a:rPr lang="en-US" sz="4000" spc="10" dirty="0" smtClean="0">
                <a:latin typeface="Arial"/>
                <a:cs typeface="Arial"/>
              </a:rPr>
              <a:t> without a </a:t>
            </a:r>
            <a:r>
              <a:rPr lang="en-US" sz="4000" spc="10" dirty="0" err="1" smtClean="0">
                <a:latin typeface="Courier New"/>
                <a:cs typeface="Courier New"/>
              </a:rPr>
              <a:t>do..end</a:t>
            </a:r>
            <a:r>
              <a:rPr lang="en-US" sz="4000" spc="10" dirty="0" smtClean="0">
                <a:latin typeface="Courier New"/>
                <a:cs typeface="Courier New"/>
              </a:rPr>
              <a:t> </a:t>
            </a:r>
            <a:r>
              <a:rPr lang="en-US" sz="4000" spc="10" dirty="0" smtClean="0">
                <a:latin typeface="Arial"/>
                <a:cs typeface="Arial"/>
              </a:rPr>
              <a:t>block means the test is </a:t>
            </a:r>
            <a:r>
              <a:rPr lang="en-US" sz="4000" b="1" spc="10" dirty="0" smtClean="0">
                <a:latin typeface="Arial"/>
                <a:cs typeface="Arial"/>
              </a:rPr>
              <a:t>pending</a:t>
            </a:r>
            <a:endParaRPr sz="4000" b="1" dirty="0">
              <a:latin typeface="Arial"/>
              <a:cs typeface="Arial"/>
            </a:endParaRPr>
          </a:p>
        </p:txBody>
      </p:sp>
      <p:sp>
        <p:nvSpPr>
          <p:cNvPr id="31" name="object 41"/>
          <p:cNvSpPr/>
          <p:nvPr/>
        </p:nvSpPr>
        <p:spPr>
          <a:xfrm>
            <a:off x="651300" y="2362200"/>
            <a:ext cx="15172900" cy="40386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4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4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4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4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endParaRPr lang="en-US" sz="24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4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400" kern="0" dirty="0" smtClean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4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motd</a:t>
            </a:r>
            <a:r>
              <a:rPr lang="en-US" sz="2400" kern="0" dirty="0" smtClean="0">
                <a:solidFill>
                  <a:srgbClr val="C8352B"/>
                </a:solidFill>
                <a:latin typeface="Courier"/>
                <a:cs typeface="Courier"/>
              </a:rPr>
              <a:t>::default' </a:t>
            </a:r>
            <a:r>
              <a:rPr lang="en-US" sz="24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400" kern="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kern="0" dirty="0" smtClean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let</a:t>
            </a:r>
            <a:r>
              <a:rPr lang="en-US" sz="2400" dirty="0">
                <a:latin typeface="Courier"/>
                <a:cs typeface="Courier"/>
              </a:rPr>
              <a:t>(: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do</a:t>
            </a:r>
          </a:p>
          <a:p>
            <a:pPr marL="203200"/>
            <a:r>
              <a:rPr lang="en-US" sz="2400" dirty="0" smtClean="0">
                <a:latin typeface="Courier"/>
                <a:cs typeface="Courier"/>
              </a:rPr>
              <a:t>    runner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400" dirty="0" err="1">
                <a:latin typeface="Courier"/>
                <a:cs typeface="Courier"/>
              </a:rPr>
              <a:t>.new</a:t>
            </a:r>
            <a:endParaRPr lang="en-US" sz="2400" dirty="0">
              <a:latin typeface="Courier"/>
              <a:cs typeface="Courier"/>
            </a:endParaRPr>
          </a:p>
          <a:p>
            <a:pPr marL="203200"/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dirty="0" err="1" smtClean="0">
                <a:latin typeface="Courier"/>
                <a:cs typeface="Courier"/>
              </a:rPr>
              <a:t>runner.converge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described_recipe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203200"/>
            <a:r>
              <a:rPr lang="en-US" sz="2400" dirty="0" smtClean="0">
                <a:latin typeface="Courier"/>
                <a:cs typeface="Courier"/>
              </a:rPr>
              <a:t>  end</a:t>
            </a:r>
            <a:endParaRPr lang="en-US" sz="2400" dirty="0">
              <a:latin typeface="Courier"/>
              <a:cs typeface="Courier"/>
            </a:endParaRPr>
          </a:p>
          <a:p>
            <a:pPr marL="203200" marR="6188075">
              <a:lnSpc>
                <a:spcPct val="101899"/>
              </a:lnSpc>
            </a:pPr>
            <a:endParaRPr lang="en-US" sz="24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marR="6188075">
              <a:lnSpc>
                <a:spcPct val="101899"/>
              </a:lnSpc>
            </a:pP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it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create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s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spc="-5" dirty="0" err="1">
                <a:solidFill>
                  <a:srgbClr val="C8352B"/>
                </a:solidFill>
                <a:latin typeface="Courier"/>
                <a:cs typeface="Courier"/>
              </a:rPr>
              <a:t>mot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d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correctly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pPr marL="203200" marR="6188075">
              <a:lnSpc>
                <a:spcPct val="101899"/>
              </a:lnSpc>
            </a:pP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4699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29796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R</a:t>
            </a:r>
            <a:r>
              <a:rPr sz="6050" spc="-10" dirty="0"/>
              <a:t>u</a:t>
            </a:r>
            <a:r>
              <a:rPr sz="6050" spc="-5" dirty="0"/>
              <a:t>n </a:t>
            </a:r>
            <a:r>
              <a:rPr sz="6050" dirty="0" err="1"/>
              <a:t>rs</a:t>
            </a:r>
            <a:r>
              <a:rPr sz="6050" spc="-10" dirty="0" err="1"/>
              <a:t>p</a:t>
            </a:r>
            <a:r>
              <a:rPr sz="6050" spc="-5" dirty="0" err="1"/>
              <a:t>ec</a:t>
            </a:r>
            <a:r>
              <a:rPr sz="6050" spc="-5" dirty="0"/>
              <a:t> </a:t>
            </a:r>
            <a:r>
              <a:rPr lang="en-US" sz="6050" spc="-5" dirty="0" smtClean="0"/>
              <a:t>F</a:t>
            </a:r>
            <a:r>
              <a:rPr sz="6050" spc="-5" dirty="0" smtClean="0"/>
              <a:t>r</a:t>
            </a:r>
            <a:r>
              <a:rPr sz="6050" spc="-10" dirty="0" smtClean="0"/>
              <a:t>o</a:t>
            </a:r>
            <a:r>
              <a:rPr sz="6050" spc="-5" dirty="0" smtClean="0"/>
              <a:t>m </a:t>
            </a:r>
            <a:r>
              <a:rPr sz="6050" spc="-5" dirty="0"/>
              <a:t>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lang="en-US" sz="6050" spc="-5" dirty="0" smtClean="0"/>
              <a:t>C</a:t>
            </a:r>
            <a:r>
              <a:rPr sz="6050" spc="-10" dirty="0" smtClean="0"/>
              <a:t>oo</a:t>
            </a:r>
            <a:r>
              <a:rPr sz="6050" spc="-5" dirty="0" smtClean="0"/>
              <a:t>k</a:t>
            </a:r>
            <a:r>
              <a:rPr sz="6050" spc="-10" dirty="0" smtClean="0"/>
              <a:t>boo</a:t>
            </a:r>
            <a:r>
              <a:rPr sz="6050" spc="-5" dirty="0" smtClean="0"/>
              <a:t>k</a:t>
            </a:r>
            <a:endParaRPr sz="6050" dirty="0"/>
          </a:p>
        </p:txBody>
      </p:sp>
      <p:sp>
        <p:nvSpPr>
          <p:cNvPr id="41" name="object 41"/>
          <p:cNvSpPr/>
          <p:nvPr/>
        </p:nvSpPr>
        <p:spPr>
          <a:xfrm>
            <a:off x="800100" y="2895600"/>
            <a:ext cx="14655800" cy="57150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2895600"/>
            <a:ext cx="14655800" cy="57150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32953" y="3048000"/>
            <a:ext cx="13524447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*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Pending: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::default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creates an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correctly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Not yet implemented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.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/spec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/unit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/recipes/default_spec.rb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:7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Finished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in 0.00033 seconds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1 example, 0 failures, 1 pending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No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Chef resources found, skipping coverage calculation...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40293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...</a:t>
            </a:r>
            <a:r>
              <a:rPr sz="3200" dirty="0" smtClean="0">
                <a:latin typeface="Courier"/>
                <a:cs typeface="Courier"/>
              </a:rPr>
              <a:t>/</a:t>
            </a:r>
            <a:r>
              <a:rPr sz="3200" dirty="0">
                <a:latin typeface="Courier"/>
                <a:cs typeface="Courier"/>
              </a:rPr>
              <a:t>motd/spec/unit</a:t>
            </a:r>
            <a:r>
              <a:rPr sz="3200" dirty="0" smtClean="0">
                <a:latin typeface="Courier"/>
                <a:cs typeface="Courier"/>
              </a:rPr>
              <a:t>/</a:t>
            </a:r>
            <a:r>
              <a:rPr lang="en-US" sz="3200" dirty="0" smtClean="0">
                <a:latin typeface="Courier"/>
                <a:cs typeface="Courier"/>
              </a:rPr>
              <a:t>recipes/</a:t>
            </a:r>
            <a:r>
              <a:rPr sz="3200" dirty="0" smtClean="0">
                <a:latin typeface="Courier"/>
                <a:cs typeface="Courier"/>
              </a:rPr>
              <a:t>default_spec.rb</a:t>
            </a:r>
            <a:endParaRPr sz="3200" dirty="0">
              <a:latin typeface="Courier"/>
              <a:cs typeface="Courier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23000" y="8153400"/>
            <a:ext cx="34799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1" name="object 41"/>
          <p:cNvSpPr/>
          <p:nvPr/>
        </p:nvSpPr>
        <p:spPr>
          <a:xfrm>
            <a:off x="651300" y="2362200"/>
            <a:ext cx="15172900" cy="57912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400" kern="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4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4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4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190500" marR="7821930">
              <a:lnSpc>
                <a:spcPct val="201399"/>
              </a:lnSpc>
            </a:pPr>
            <a:r>
              <a:rPr lang="en-US" sz="2400" spc="-5" dirty="0">
                <a:latin typeface="Courier"/>
                <a:cs typeface="Courier"/>
              </a:rPr>
              <a:t>describ</a:t>
            </a:r>
            <a:r>
              <a:rPr lang="en-US" sz="2400" dirty="0">
                <a:latin typeface="Courier"/>
                <a:cs typeface="Courier"/>
              </a:rPr>
              <a:t>e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motd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::default'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400" kern="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kern="0" dirty="0" smtClean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let</a:t>
            </a:r>
            <a:r>
              <a:rPr lang="en-US" sz="2400" dirty="0">
                <a:latin typeface="Courier"/>
                <a:cs typeface="Courier"/>
              </a:rPr>
              <a:t>(: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do</a:t>
            </a:r>
          </a:p>
          <a:p>
            <a:pPr marL="203200"/>
            <a:r>
              <a:rPr lang="en-US" sz="2400" dirty="0">
                <a:latin typeface="Courier"/>
                <a:cs typeface="Courier"/>
              </a:rPr>
              <a:t>    runner = 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400" dirty="0" err="1">
                <a:latin typeface="Courier"/>
                <a:cs typeface="Courier"/>
              </a:rPr>
              <a:t>.new</a:t>
            </a:r>
            <a:endParaRPr lang="en-US" sz="2400" dirty="0">
              <a:latin typeface="Courier"/>
              <a:cs typeface="Courier"/>
            </a:endParaRPr>
          </a:p>
          <a:p>
            <a:pPr marL="203200"/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err="1">
                <a:latin typeface="Courier"/>
                <a:cs typeface="Courier"/>
              </a:rPr>
              <a:t>runner.converge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described_recipe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203200"/>
            <a:r>
              <a:rPr lang="en-US" sz="2400" dirty="0">
                <a:latin typeface="Courier"/>
                <a:cs typeface="Courier"/>
              </a:rPr>
              <a:t>  end</a:t>
            </a:r>
            <a:endParaRPr lang="en-US" sz="25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tabLst>
                <a:tab pos="6226175" algn="l"/>
              </a:tabLst>
            </a:pPr>
            <a:r>
              <a:rPr lang="en-US" sz="2400" spc="-5" dirty="0" smtClean="0">
                <a:latin typeface="Courier"/>
                <a:cs typeface="Courier"/>
              </a:rPr>
              <a:t>  i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'create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s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spc="-5" dirty="0" err="1">
                <a:solidFill>
                  <a:srgbClr val="C8352B"/>
                </a:solidFill>
                <a:latin typeface="Courier"/>
                <a:cs typeface="Courier"/>
              </a:rPr>
              <a:t>mot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d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 correctly'	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latin typeface="Courier"/>
                <a:cs typeface="Courier"/>
              </a:rPr>
              <a:t>    expect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chef_run</a:t>
            </a:r>
            <a:r>
              <a:rPr lang="en-US" sz="2400" spc="-5" dirty="0"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spc="-5" dirty="0"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o </a:t>
            </a:r>
            <a:r>
              <a:rPr lang="en-US" sz="2400" dirty="0" err="1">
                <a:latin typeface="Courier"/>
                <a:cs typeface="Courier"/>
              </a:rPr>
              <a:t>create_template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'/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motd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latin typeface="Courier"/>
                <a:cs typeface="Courier"/>
              </a:rPr>
              <a:t>with(</a:t>
            </a: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      :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user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'root'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      :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group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'root'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      :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mode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'0644'</a:t>
            </a:r>
            <a:endParaRPr lang="en-US"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latin typeface="Courier"/>
                <a:cs typeface="Courier"/>
              </a:rPr>
              <a:t>    )</a:t>
            </a:r>
            <a:endParaRPr lang="en-US" sz="2400" dirty="0">
              <a:latin typeface="Courier"/>
              <a:cs typeface="Courier"/>
            </a:endParaRPr>
          </a:p>
          <a:p>
            <a:pPr marL="190500" marR="13491844">
              <a:lnSpc>
                <a:spcPct val="100699"/>
              </a:lnSpc>
            </a:pP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pPr marL="190500" marR="13491844">
              <a:lnSpc>
                <a:spcPct val="100699"/>
              </a:lnSpc>
            </a:pP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dirty="0"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endParaRPr lang="en-US" sz="2400" kern="0" dirty="0" smtClean="0">
              <a:solidFill>
                <a:prstClr val="black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8392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2743200"/>
            <a:ext cx="14655800" cy="57150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2743200"/>
            <a:ext cx="14655800" cy="58674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17600" y="3124200"/>
            <a:ext cx="13696950" cy="470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Failures: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motd::defaul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correctly</a:t>
            </a:r>
            <a:endParaRPr sz="2300" dirty="0">
              <a:latin typeface="Courier New"/>
              <a:cs typeface="Courier New"/>
            </a:endParaRPr>
          </a:p>
          <a:p>
            <a:pPr marL="1228725" marR="694690" indent="-351790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Failure/Error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expect(chef_run).t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create_template('/etc/motd').with(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"template[/etc/motd]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hav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e parameters: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79880" marR="8420735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grou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</a:t>
            </a:r>
            <a:endParaRPr sz="2300" dirty="0">
              <a:latin typeface="Courier New"/>
              <a:cs typeface="Courier New"/>
            </a:endParaRPr>
          </a:p>
          <a:p>
            <a:pPr indent="877569"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./spec/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unit/</a:t>
            </a:r>
            <a:r>
              <a:rPr lang="en-US"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recipes/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default_spec.rb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:7:i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levels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lang="en-US"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0.0301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9 seconds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1 failure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46885" cy="473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812800" marR="156210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means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why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marR="476884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sui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4318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0100" y="1803400"/>
            <a:ext cx="13118531" cy="4730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265">
              <a:lnSpc>
                <a:spcPct val="100000"/>
              </a:lnSpc>
            </a:pPr>
            <a:r>
              <a:rPr sz="3200" b="1" spc="-5" dirty="0">
                <a:latin typeface="Courier"/>
                <a:cs typeface="Courier"/>
              </a:rPr>
              <a:t>OPE</a:t>
            </a:r>
            <a:r>
              <a:rPr sz="3200" b="1" dirty="0">
                <a:latin typeface="Courier"/>
                <a:cs typeface="Courier"/>
              </a:rPr>
              <a:t>N </a:t>
            </a:r>
            <a:r>
              <a:rPr sz="3200" b="1" spc="-5" dirty="0">
                <a:latin typeface="Courier"/>
                <a:cs typeface="Courier"/>
              </a:rPr>
              <a:t>I</a:t>
            </a:r>
            <a:r>
              <a:rPr sz="3200" b="1" dirty="0">
                <a:latin typeface="Courier"/>
                <a:cs typeface="Courier"/>
              </a:rPr>
              <a:t>N EDITOR:</a:t>
            </a:r>
            <a:r>
              <a:rPr sz="3200" b="1" spc="-1070" dirty="0">
                <a:latin typeface="Courier"/>
                <a:cs typeface="Courier"/>
              </a:rPr>
              <a:t> </a:t>
            </a:r>
            <a:r>
              <a:rPr sz="3200" dirty="0" smtClean="0">
                <a:latin typeface="Courier"/>
                <a:cs typeface="Courier"/>
              </a:rPr>
              <a:t>cookbooks/</a:t>
            </a:r>
            <a:r>
              <a:rPr sz="3200" dirty="0">
                <a:latin typeface="Courier"/>
                <a:cs typeface="Courier"/>
              </a:rPr>
              <a:t>motd/recipes/default.rb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550" dirty="0">
              <a:latin typeface="Courier"/>
              <a:cs typeface="Courier"/>
            </a:endParaRPr>
          </a:p>
          <a:p>
            <a:pPr marL="789940" marR="5863590" indent="-549275">
              <a:lnSpc>
                <a:spcPts val="4300"/>
              </a:lnSpc>
            </a:pPr>
            <a:r>
              <a:rPr sz="3600" spc="-5" dirty="0">
                <a:latin typeface="Courier"/>
                <a:cs typeface="Courier"/>
              </a:rPr>
              <a:t>templat</a:t>
            </a:r>
            <a:r>
              <a:rPr sz="3600" dirty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"/etc/motd" </a:t>
            </a:r>
            <a:r>
              <a:rPr sz="36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sz="3600" spc="-5" dirty="0">
                <a:latin typeface="Courier"/>
                <a:cs typeface="Courier"/>
              </a:rPr>
              <a:t>sourc</a:t>
            </a:r>
            <a:r>
              <a:rPr sz="3600" dirty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"motd.erb</a:t>
            </a:r>
            <a:r>
              <a:rPr sz="36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endParaRPr lang="en-US" sz="36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 marL="789940" marR="5863590" indent="-549275">
              <a:lnSpc>
                <a:spcPts val="4300"/>
              </a:lnSpc>
            </a:pPr>
            <a:r>
              <a:rPr lang="en-US" sz="3600" spc="-5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3600" spc="-5" dirty="0" smtClean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sz="3600" spc="-5" dirty="0" smtClean="0">
                <a:latin typeface="Courier"/>
                <a:cs typeface="Courier"/>
              </a:rPr>
              <a:t>mod</a:t>
            </a:r>
            <a:r>
              <a:rPr sz="3600" dirty="0" smtClean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"0644"</a:t>
            </a:r>
            <a:endParaRPr sz="3600" dirty="0">
              <a:latin typeface="Courier"/>
              <a:cs typeface="Courier"/>
            </a:endParaRPr>
          </a:p>
          <a:p>
            <a:pPr marL="789940" marR="8333105">
              <a:lnSpc>
                <a:spcPts val="4300"/>
              </a:lnSpc>
            </a:pPr>
            <a:r>
              <a:rPr lang="en-US" sz="3600" spc="-5" dirty="0" smtClean="0">
                <a:latin typeface="Courier"/>
                <a:cs typeface="Courier"/>
              </a:rPr>
              <a:t>user </a:t>
            </a:r>
            <a:r>
              <a:rPr sz="36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root" </a:t>
            </a:r>
            <a:r>
              <a:rPr sz="3600" spc="-5" dirty="0">
                <a:latin typeface="Courier"/>
                <a:cs typeface="Courier"/>
              </a:rPr>
              <a:t>grou</a:t>
            </a:r>
            <a:r>
              <a:rPr sz="3600" dirty="0">
                <a:latin typeface="Courier"/>
                <a:cs typeface="Courier"/>
              </a:rPr>
              <a:t>p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"root"</a:t>
            </a:r>
            <a:endParaRPr sz="3600" dirty="0">
              <a:latin typeface="Courier"/>
              <a:cs typeface="Courier"/>
            </a:endParaRPr>
          </a:p>
          <a:p>
            <a:pPr marL="241300">
              <a:lnSpc>
                <a:spcPts val="4160"/>
              </a:lnSpc>
            </a:pPr>
            <a:r>
              <a:rPr lang="en-US" sz="3600" spc="-5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3600" spc="-5" dirty="0" smtClean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3600" spc="-5" dirty="0" smtClean="0">
                <a:latin typeface="Courier"/>
                <a:cs typeface="Courier"/>
              </a:rPr>
              <a:t>action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22288F"/>
                </a:solidFill>
                <a:latin typeface="Courier"/>
                <a:cs typeface="Courier"/>
              </a:rPr>
              <a:t>:create </a:t>
            </a:r>
          </a:p>
          <a:p>
            <a:pPr marL="241300">
              <a:lnSpc>
                <a:spcPts val="4160"/>
              </a:lnSpc>
            </a:pPr>
            <a:r>
              <a:rPr sz="36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83201" y="82550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02605" y="82550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spc="-5" dirty="0" smtClean="0"/>
              <a:t>Update O</a:t>
            </a:r>
            <a:r>
              <a:rPr spc="-5" dirty="0" smtClean="0"/>
              <a:t>riginal</a:t>
            </a:r>
            <a:r>
              <a:rPr spc="-15" dirty="0" smtClean="0"/>
              <a:t> </a:t>
            </a:r>
            <a:r>
              <a:rPr lang="en-US" spc="-5" dirty="0"/>
              <a:t>R</a:t>
            </a:r>
            <a:r>
              <a:rPr spc="-5" dirty="0" smtClean="0"/>
              <a:t>ecipe</a:t>
            </a: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2" name="object 48"/>
          <p:cNvSpPr txBox="1"/>
          <p:nvPr/>
        </p:nvSpPr>
        <p:spPr>
          <a:xfrm>
            <a:off x="812800" y="6858000"/>
            <a:ext cx="1450086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Add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Courier New"/>
                <a:cs typeface="Courier New"/>
              </a:rPr>
              <a:t>user</a:t>
            </a:r>
            <a:r>
              <a:rPr lang="en-US" sz="4000" spc="-5" dirty="0" smtClean="0">
                <a:latin typeface="Arial"/>
                <a:cs typeface="Arial"/>
              </a:rPr>
              <a:t> an</a:t>
            </a:r>
            <a:r>
              <a:rPr lang="en-US" sz="4000" dirty="0" smtClean="0">
                <a:latin typeface="Arial"/>
                <a:cs typeface="Arial"/>
              </a:rPr>
              <a:t>d </a:t>
            </a:r>
            <a:r>
              <a:rPr lang="en-US" sz="4000" dirty="0">
                <a:latin typeface="Courier New"/>
                <a:cs typeface="Courier New"/>
              </a:rPr>
              <a:t>group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dirty="0">
                <a:latin typeface="Arial"/>
                <a:cs typeface="Arial"/>
              </a:rPr>
              <a:t>so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he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e</a:t>
            </a:r>
            <a:r>
              <a:rPr lang="en-US" sz="4000" spc="-5" dirty="0">
                <a:latin typeface="Arial"/>
                <a:cs typeface="Arial"/>
              </a:rPr>
              <a:t>st </a:t>
            </a:r>
            <a:r>
              <a:rPr lang="en-US" sz="4000" dirty="0" smtClean="0">
                <a:latin typeface="Arial"/>
                <a:cs typeface="Arial"/>
              </a:rPr>
              <a:t>passe</a:t>
            </a:r>
            <a:r>
              <a:rPr lang="en-US" sz="4000" spc="-5" dirty="0" smtClean="0">
                <a:latin typeface="Arial"/>
                <a:cs typeface="Arial"/>
              </a:rPr>
              <a:t>s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Add explicit </a:t>
            </a:r>
            <a:r>
              <a:rPr lang="en-US" sz="4000" dirty="0">
                <a:latin typeface="Courier New"/>
                <a:cs typeface="Courier New"/>
              </a:rPr>
              <a:t>action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2800" y="4419600"/>
            <a:ext cx="14630400" cy="15240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 err="1"/>
              <a:t>rs</a:t>
            </a:r>
            <a:r>
              <a:rPr spc="-10" dirty="0" err="1"/>
              <a:t>p</a:t>
            </a:r>
            <a:r>
              <a:rPr dirty="0" err="1"/>
              <a:t>ec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spc="-10" dirty="0" smtClean="0"/>
              <a:t>g</a:t>
            </a:r>
            <a:r>
              <a:rPr dirty="0" smtClean="0"/>
              <a:t>a</a:t>
            </a:r>
            <a:r>
              <a:rPr spc="-10" dirty="0" smtClean="0"/>
              <a:t>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208746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41400" y="3505200"/>
            <a:ext cx="14283426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0.02726 seconds</a:t>
            </a: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1 example,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ni</a:t>
            </a:r>
            <a:r>
              <a:rPr dirty="0"/>
              <a:t>t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215110" cy="3722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r>
              <a:rPr lang="en-US" sz="4450" spc="5" dirty="0">
                <a:latin typeface="Arial"/>
                <a:cs typeface="Arial"/>
              </a:rPr>
              <a:t>Un</a:t>
            </a:r>
            <a:r>
              <a:rPr lang="en-US" sz="4450" dirty="0">
                <a:latin typeface="Arial"/>
                <a:cs typeface="Arial"/>
              </a:rPr>
              <a:t>it </a:t>
            </a:r>
            <a:r>
              <a:rPr lang="en-US" sz="4450" spc="-5" dirty="0">
                <a:latin typeface="Arial"/>
                <a:cs typeface="Arial"/>
              </a:rPr>
              <a:t>t</a:t>
            </a:r>
            <a:r>
              <a:rPr lang="en-US" sz="4450" spc="5" dirty="0">
                <a:latin typeface="Arial"/>
                <a:cs typeface="Arial"/>
              </a:rPr>
              <a:t>es</a:t>
            </a:r>
            <a:r>
              <a:rPr lang="en-US" sz="4450" spc="-5" dirty="0">
                <a:latin typeface="Arial"/>
                <a:cs typeface="Arial"/>
              </a:rPr>
              <a:t>t</a:t>
            </a:r>
            <a:r>
              <a:rPr lang="en-US" sz="4450" spc="5" dirty="0">
                <a:latin typeface="Arial"/>
                <a:cs typeface="Arial"/>
              </a:rPr>
              <a:t>s</a:t>
            </a:r>
            <a:r>
              <a:rPr lang="en-US" sz="4450" dirty="0">
                <a:latin typeface="Arial"/>
                <a:cs typeface="Arial"/>
              </a:rPr>
              <a:t> </a:t>
            </a:r>
            <a:r>
              <a:rPr lang="en-US" sz="4450" spc="5" dirty="0" smtClean="0">
                <a:latin typeface="Arial"/>
                <a:cs typeface="Arial"/>
              </a:rPr>
              <a:t>qu</a:t>
            </a:r>
            <a:r>
              <a:rPr lang="en-US" sz="4450" dirty="0" smtClean="0">
                <a:latin typeface="Arial"/>
                <a:cs typeface="Arial"/>
              </a:rPr>
              <a:t>i</a:t>
            </a:r>
            <a:r>
              <a:rPr lang="en-US" sz="4450" spc="5" dirty="0" smtClean="0">
                <a:latin typeface="Arial"/>
                <a:cs typeface="Arial"/>
              </a:rPr>
              <a:t>ckly </a:t>
            </a:r>
            <a:r>
              <a:rPr sz="4450" spc="5" dirty="0" smtClean="0">
                <a:latin typeface="Arial"/>
                <a:cs typeface="Arial"/>
              </a:rPr>
              <a:t>asse</a:t>
            </a:r>
            <a:r>
              <a:rPr sz="4450" dirty="0" smtClean="0">
                <a:latin typeface="Arial"/>
                <a:cs typeface="Arial"/>
              </a:rPr>
              <a:t>rt </a:t>
            </a:r>
            <a:r>
              <a:rPr lang="en-US" sz="4450" dirty="0" smtClean="0">
                <a:latin typeface="Arial"/>
                <a:cs typeface="Arial"/>
              </a:rPr>
              <a:t>our </a:t>
            </a:r>
            <a:r>
              <a:rPr sz="4450" dirty="0" smtClean="0">
                <a:latin typeface="Arial"/>
                <a:cs typeface="Arial"/>
              </a:rPr>
              <a:t>i</a:t>
            </a:r>
            <a:r>
              <a:rPr sz="4450" spc="5" dirty="0" smtClean="0">
                <a:latin typeface="Arial"/>
                <a:cs typeface="Arial"/>
              </a:rPr>
              <a:t>n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ended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 smtClean="0">
                <a:latin typeface="Arial"/>
                <a:cs typeface="Arial"/>
              </a:rPr>
              <a:t>behavio</a:t>
            </a:r>
            <a:r>
              <a:rPr sz="4450" dirty="0" smtClean="0">
                <a:latin typeface="Arial"/>
                <a:cs typeface="Arial"/>
              </a:rPr>
              <a:t>r</a:t>
            </a:r>
            <a:endParaRPr lang="en-US" sz="4450" dirty="0" smtClean="0">
              <a:latin typeface="Arial"/>
              <a:cs typeface="Arial"/>
            </a:endParaRPr>
          </a:p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r>
              <a:rPr lang="en-US" sz="4450" dirty="0" smtClean="0">
                <a:latin typeface="Arial"/>
                <a:cs typeface="Arial"/>
              </a:rPr>
              <a:t>Act as documentation for the recipe</a:t>
            </a:r>
          </a:p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r>
              <a:rPr lang="en-US" sz="4450" dirty="0" smtClean="0">
                <a:latin typeface="Arial"/>
                <a:cs typeface="Arial"/>
              </a:rPr>
              <a:t>Ensure that when we or others work with the recipe they do not break our intended behavior.</a:t>
            </a:r>
          </a:p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endParaRPr sz="44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7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F</a:t>
            </a:r>
            <a:r>
              <a:rPr dirty="0"/>
              <a:t>a</a:t>
            </a:r>
            <a:r>
              <a:rPr spc="-10" dirty="0"/>
              <a:t>u</a:t>
            </a:r>
            <a:r>
              <a:rPr dirty="0"/>
              <a:t>x</a:t>
            </a:r>
            <a:r>
              <a:rPr spc="-10" dirty="0"/>
              <a:t>h</a:t>
            </a:r>
            <a:r>
              <a:rPr dirty="0"/>
              <a:t>a</a:t>
            </a:r>
            <a:r>
              <a:rPr spc="-5" dirty="0"/>
              <a:t>i to </a:t>
            </a:r>
            <a:r>
              <a:rPr lang="en-US" dirty="0" smtClean="0"/>
              <a:t>M</a:t>
            </a:r>
            <a:r>
              <a:rPr spc="-10" dirty="0" smtClean="0"/>
              <a:t>o</a:t>
            </a:r>
            <a:r>
              <a:rPr dirty="0" smtClean="0"/>
              <a:t>ck</a:t>
            </a:r>
            <a:r>
              <a:rPr spc="-5" dirty="0" smtClean="0"/>
              <a:t> </a:t>
            </a:r>
            <a:r>
              <a:rPr lang="en-US" spc="-10" dirty="0"/>
              <a:t>P</a:t>
            </a:r>
            <a:r>
              <a:rPr spc="-10" dirty="0" smtClean="0"/>
              <a:t>l</a:t>
            </a:r>
            <a:r>
              <a:rPr dirty="0" smtClean="0"/>
              <a:t>a</a:t>
            </a:r>
            <a:r>
              <a:rPr spc="-5" dirty="0" smtClean="0"/>
              <a:t>tf</a:t>
            </a:r>
            <a:r>
              <a:rPr spc="-10" dirty="0" smtClean="0"/>
              <a:t>o</a:t>
            </a:r>
            <a:r>
              <a:rPr dirty="0" smtClean="0"/>
              <a:t>rms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5625" cy="5721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490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 cookbooks</a:t>
            </a: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 smtClean="0">
                <a:latin typeface="Arial"/>
                <a:cs typeface="Arial"/>
              </a:rPr>
              <a:t>Le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lang="en-US" sz="4800" spc="-90" dirty="0">
                <a:latin typeface="Arial"/>
                <a:cs typeface="Arial"/>
              </a:rPr>
              <a:t> u</a:t>
            </a:r>
            <a:r>
              <a:rPr sz="4800" dirty="0" smtClean="0">
                <a:latin typeface="Arial"/>
                <a:cs typeface="Arial"/>
              </a:rPr>
              <a:t>s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mailx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suppo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 bo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CentOS </a:t>
            </a:r>
            <a:r>
              <a:rPr sz="4800" dirty="0" smtClean="0">
                <a:latin typeface="Arial"/>
                <a:cs typeface="Arial"/>
              </a:rPr>
              <a:t>and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Ubuntu </a:t>
            </a:r>
            <a:r>
              <a:rPr sz="4800" dirty="0" smtClean="0">
                <a:latin typeface="Arial"/>
                <a:cs typeface="Arial"/>
              </a:rPr>
              <a:t>varian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spc="-5" dirty="0" smtClean="0">
                <a:latin typeface="Arial"/>
                <a:cs typeface="Arial"/>
              </a:rPr>
              <a:t>s.</a:t>
            </a:r>
            <a:endParaRPr lang="en-US" sz="4800" spc="-5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800" spc="-5" dirty="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On </a:t>
            </a:r>
            <a:r>
              <a:rPr lang="en-US" sz="4000" spc="-5" dirty="0" err="1" smtClean="0">
                <a:latin typeface="Arial"/>
                <a:cs typeface="Arial"/>
              </a:rPr>
              <a:t>CentOS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is installed through the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package.</a:t>
            </a: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On Ubuntu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is installed through the </a:t>
            </a:r>
            <a:r>
              <a:rPr lang="en-US" sz="4000" spc="-5" dirty="0" err="1" smtClean="0">
                <a:latin typeface="Arial"/>
                <a:cs typeface="Arial"/>
              </a:rPr>
              <a:t>mailutils</a:t>
            </a:r>
            <a:r>
              <a:rPr lang="en-US" sz="4000" spc="-5" dirty="0" smtClean="0">
                <a:latin typeface="Arial"/>
                <a:cs typeface="Arial"/>
              </a:rPr>
              <a:t> package.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47732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cd chef-repo</a:t>
            </a:r>
          </a:p>
          <a:p>
            <a:pPr marL="229235">
              <a:lnSpc>
                <a:spcPct val="100000"/>
              </a:lnSpc>
            </a:pP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$ cd cookbooks/</a:t>
            </a:r>
            <a:r>
              <a:rPr lang="en-US" sz="4800" spc="-5" dirty="0" err="1" smtClean="0">
                <a:solidFill>
                  <a:srgbClr val="FFFFFF"/>
                </a:solidFill>
                <a:latin typeface="Courier New"/>
                <a:cs typeface="Courier New"/>
              </a:rPr>
              <a:t>mailx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Move into cookbook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000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22159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err="1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 spec</a:t>
            </a:r>
          </a:p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mkdir spec/unit</a:t>
            </a:r>
          </a:p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 spec/unit/recipes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dirty="0"/>
              <a:t>Exerc</a:t>
            </a:r>
            <a:r>
              <a:rPr sz="6600" spc="-10" dirty="0"/>
              <a:t>i</a:t>
            </a:r>
            <a:r>
              <a:rPr sz="6600" dirty="0"/>
              <a:t>se:</a:t>
            </a:r>
            <a:r>
              <a:rPr sz="6600" spc="-5" dirty="0"/>
              <a:t> </a:t>
            </a:r>
            <a:r>
              <a:rPr sz="5400" dirty="0"/>
              <a:t>Make</a:t>
            </a:r>
            <a:r>
              <a:rPr sz="5400" spc="-5" dirty="0"/>
              <a:t> </a:t>
            </a:r>
            <a:r>
              <a:rPr lang="en-US" sz="5400" dirty="0" smtClean="0"/>
              <a:t>d</a:t>
            </a:r>
            <a:r>
              <a:rPr lang="en-US" sz="5400" spc="-10" dirty="0" smtClean="0"/>
              <a:t>irectories for the tests</a:t>
            </a:r>
            <a:endParaRPr sz="6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1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16805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lang="en-US" sz="36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36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3600" dirty="0" err="1">
                <a:solidFill>
                  <a:srgbClr val="C8352B"/>
                </a:solidFill>
                <a:latin typeface="Courier"/>
                <a:cs typeface="Courier"/>
              </a:rPr>
              <a:t>chefspec</a:t>
            </a:r>
            <a:r>
              <a:rPr lang="en-US" sz="36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</a:p>
          <a:p>
            <a:endParaRPr lang="en-US" sz="3600" dirty="0"/>
          </a:p>
          <a:p>
            <a:pPr marL="236538"/>
            <a:r>
              <a:rPr lang="en-US" sz="36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36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3600" dirty="0" err="1">
                <a:solidFill>
                  <a:srgbClr val="9C1200"/>
                </a:solidFill>
                <a:latin typeface="Courier"/>
                <a:cs typeface="Courier"/>
              </a:rPr>
              <a:t>Coverage</a:t>
            </a:r>
            <a:r>
              <a:rPr lang="en-US" sz="3600" dirty="0" err="1">
                <a:latin typeface="Courier"/>
                <a:cs typeface="Courier"/>
              </a:rPr>
              <a:t>.start</a:t>
            </a:r>
            <a:r>
              <a:rPr lang="en-US" sz="3600" dirty="0">
                <a:latin typeface="Courier"/>
                <a:cs typeface="Courier"/>
              </a:rPr>
              <a:t>!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83704" y="1816100"/>
            <a:ext cx="136796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582650" cy="249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be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only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now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we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smtClean="0">
                <a:latin typeface="Arial"/>
                <a:cs typeface="Arial"/>
              </a:rPr>
              <a:t>a</a:t>
            </a:r>
            <a:r>
              <a:rPr sz="4200" dirty="0" smtClean="0">
                <a:latin typeface="Arial"/>
                <a:cs typeface="Arial"/>
              </a:rPr>
              <a:t>re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Courier New"/>
                <a:cs typeface="Courier New"/>
              </a:rPr>
              <a:t>mailx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cookbook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38486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-5" dirty="0" smtClean="0">
                <a:latin typeface="Courier New"/>
                <a:cs typeface="Courier New"/>
              </a:rPr>
              <a:t>OPEN IN EDITOR: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79999" y="1828800"/>
            <a:ext cx="1036320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Courier New"/>
                <a:cs typeface="Courier New"/>
              </a:rPr>
              <a:t>...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sz="2800" dirty="0">
                <a:latin typeface="Courier New"/>
                <a:cs typeface="Courier New"/>
              </a:rPr>
              <a:t>mailx/spec/unit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lang="en-US" sz="2800" dirty="0" smtClean="0">
                <a:latin typeface="Courier New"/>
                <a:cs typeface="Courier New"/>
              </a:rPr>
              <a:t>recipes/</a:t>
            </a:r>
            <a:r>
              <a:rPr sz="2800" dirty="0" err="1" smtClean="0">
                <a:latin typeface="Courier New"/>
                <a:cs typeface="Courier New"/>
              </a:rPr>
              <a:t>default_spec.rb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65200" y="2438400"/>
            <a:ext cx="14325600" cy="5561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'spec_helper'</a:t>
            </a:r>
            <a:endParaRPr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Courier"/>
                <a:cs typeface="Courier"/>
              </a:rPr>
              <a:t>describ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'mailx::default' 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-5" dirty="0">
                <a:latin typeface="Courier"/>
                <a:cs typeface="Courier"/>
              </a:rPr>
              <a:t> </a:t>
            </a:r>
            <a:r>
              <a:rPr lang="en-US" sz="2400" spc="-5" dirty="0" smtClean="0">
                <a:latin typeface="Courier"/>
                <a:cs typeface="Courier"/>
              </a:rPr>
              <a:t> </a:t>
            </a:r>
            <a:r>
              <a:rPr sz="2400" spc="-5" dirty="0" smtClean="0">
                <a:latin typeface="Courier"/>
                <a:cs typeface="Courier"/>
              </a:rPr>
              <a:t>contex</a:t>
            </a:r>
            <a:r>
              <a:rPr sz="2400" dirty="0" smtClean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'o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Ubuntu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pPr marL="203200" lvl="0" indent="-203200">
              <a:tabLst>
                <a:tab pos="4730115" algn="l"/>
              </a:tabLst>
            </a:pPr>
            <a:r>
              <a:rPr lang="en-US" sz="2400" kern="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kern="0" dirty="0" smtClean="0">
                <a:solidFill>
                  <a:prstClr val="black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latin typeface="Courier"/>
                <a:cs typeface="Courier"/>
              </a:rPr>
              <a:t>let</a:t>
            </a:r>
            <a:r>
              <a:rPr lang="en-US" sz="2400" dirty="0">
                <a:latin typeface="Courier"/>
                <a:cs typeface="Courier"/>
              </a:rPr>
              <a:t>(: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do</a:t>
            </a:r>
          </a:p>
          <a:p>
            <a:pPr marL="203200" indent="-203200">
              <a:lnSpc>
                <a:spcPct val="100000"/>
              </a:lnSpc>
            </a:pPr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smtClean="0">
                <a:latin typeface="Courier"/>
                <a:cs typeface="Courier"/>
              </a:rPr>
              <a:t>  runner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400" dirty="0" err="1" smtClean="0">
                <a:latin typeface="Courier"/>
                <a:cs typeface="Courier"/>
              </a:rPr>
              <a:t>.new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fr-FR" sz="2400" dirty="0" smtClean="0">
                <a:latin typeface="Courier"/>
                <a:cs typeface="Courier"/>
              </a:rPr>
              <a:t>{ 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fr-FR" sz="2400" dirty="0" err="1">
                <a:solidFill>
                  <a:srgbClr val="22288F"/>
                </a:solidFill>
                <a:latin typeface="Courier"/>
                <a:cs typeface="Courier"/>
              </a:rPr>
              <a:t>platform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 </a:t>
            </a:r>
            <a:r>
              <a:rPr lang="fr-FR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fr-FR" sz="24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fr-FR" sz="2400" dirty="0" err="1">
                <a:solidFill>
                  <a:srgbClr val="C8352B"/>
                </a:solidFill>
                <a:latin typeface="Courier"/>
                <a:cs typeface="Courier"/>
              </a:rPr>
              <a:t>ubuntu</a:t>
            </a:r>
            <a:r>
              <a:rPr lang="fr-FR" sz="24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fr-FR" sz="2400" dirty="0" smtClean="0">
                <a:latin typeface="Courier"/>
                <a:cs typeface="Courier"/>
              </a:rPr>
              <a:t>,</a:t>
            </a:r>
            <a:br>
              <a:rPr lang="fr-FR" sz="2400" dirty="0" smtClean="0">
                <a:latin typeface="Courier"/>
                <a:cs typeface="Courier"/>
              </a:rPr>
            </a:br>
            <a:r>
              <a:rPr lang="fr-FR" sz="2400" dirty="0" smtClean="0">
                <a:latin typeface="Courier"/>
                <a:cs typeface="Courier"/>
              </a:rPr>
              <a:t>                                           </a:t>
            </a:r>
            <a:r>
              <a:rPr lang="fr-FR" sz="2400" dirty="0" smtClean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version</a:t>
            </a:r>
            <a:r>
              <a:rPr lang="fr-FR" sz="2400" dirty="0">
                <a:latin typeface="Courier"/>
                <a:cs typeface="Courier"/>
              </a:rPr>
              <a:t> </a:t>
            </a:r>
            <a:r>
              <a:rPr lang="fr-FR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fr-FR" sz="2400" dirty="0">
                <a:solidFill>
                  <a:srgbClr val="C8352B"/>
                </a:solidFill>
                <a:latin typeface="Courier"/>
                <a:cs typeface="Courier"/>
              </a:rPr>
              <a:t>'14.04'</a:t>
            </a:r>
            <a:r>
              <a:rPr lang="fr-FR" sz="2400" dirty="0" smtClean="0">
                <a:latin typeface="Courier"/>
                <a:cs typeface="Courier"/>
              </a:rPr>
              <a:t>})</a:t>
            </a:r>
            <a:endParaRPr lang="en-US" sz="2400" dirty="0">
              <a:latin typeface="Courier"/>
              <a:cs typeface="Courier"/>
            </a:endParaRPr>
          </a:p>
          <a:p>
            <a:pPr marL="203200" indent="-203200"/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err="1" smtClean="0">
                <a:latin typeface="Courier"/>
                <a:cs typeface="Courier"/>
              </a:rPr>
              <a:t>runner.converge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described_recipe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203200" indent="-203200"/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smtClean="0">
                <a:latin typeface="Courier"/>
                <a:cs typeface="Courier"/>
              </a:rPr>
              <a:t>  end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lang="en-US" sz="2400" spc="-5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-5" dirty="0">
                <a:latin typeface="Courier"/>
                <a:cs typeface="Courier"/>
              </a:rPr>
              <a:t> </a:t>
            </a:r>
            <a:r>
              <a:rPr lang="en-US" sz="2400" spc="-5" dirty="0" smtClean="0">
                <a:latin typeface="Courier"/>
                <a:cs typeface="Courier"/>
              </a:rPr>
              <a:t>   </a:t>
            </a:r>
            <a:r>
              <a:rPr sz="2400" spc="-5" dirty="0" smtClean="0">
                <a:latin typeface="Courier"/>
                <a:cs typeface="Courier"/>
              </a:rPr>
              <a:t>i</a:t>
            </a:r>
            <a:r>
              <a:rPr sz="2400" dirty="0" smtClean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'shoul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d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instal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th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correc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t packages'	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expect(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mailutils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r>
              <a:rPr lang="en-US" sz="2400" dirty="0" smtClean="0">
                <a:solidFill>
                  <a:srgbClr val="7F7F7F"/>
                </a:solidFill>
                <a:latin typeface="Courier"/>
                <a:cs typeface="Courier"/>
              </a:rPr>
              <a:t>  # ... CONTINUED ON THE NEXT SLIDE ...</a:t>
            </a:r>
            <a:endParaRPr sz="2400" dirty="0">
              <a:solidFill>
                <a:srgbClr val="7F7F7F"/>
              </a:solidFill>
              <a:latin typeface="Courier"/>
              <a:cs typeface="Courier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1018" y="2452688"/>
            <a:ext cx="14630400" cy="4633912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solidFill>
                  <a:srgbClr val="7F7F7F"/>
                </a:solidFill>
                <a:latin typeface="Courier"/>
                <a:cs typeface="Courier"/>
              </a:rPr>
              <a:t>  # </a:t>
            </a:r>
            <a:r>
              <a:rPr lang="en-US" sz="2400" dirty="0">
                <a:solidFill>
                  <a:srgbClr val="7F7F7F"/>
                </a:solidFill>
                <a:latin typeface="Courier"/>
                <a:cs typeface="Courier"/>
              </a:rPr>
              <a:t>... CONTINUED </a:t>
            </a:r>
            <a:r>
              <a:rPr lang="en-US" sz="2400" dirty="0" smtClean="0">
                <a:solidFill>
                  <a:srgbClr val="7F7F7F"/>
                </a:solidFill>
                <a:latin typeface="Courier"/>
                <a:cs typeface="Courier"/>
              </a:rPr>
              <a:t>FROM PREVIOUS SLIDE </a:t>
            </a:r>
            <a:r>
              <a:rPr lang="en-US" sz="2400" dirty="0">
                <a:solidFill>
                  <a:srgbClr val="7F7F7F"/>
                </a:solidFill>
                <a:latin typeface="Courier"/>
                <a:cs typeface="Courier"/>
              </a:rPr>
              <a:t>...</a:t>
            </a:r>
            <a:endParaRPr lang="en-US" sz="2400" spc="-5" dirty="0" smtClean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Courier"/>
                <a:cs typeface="Courier"/>
              </a:rPr>
              <a:t>  contex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'o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CentOS'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 marL="203200" lvl="0" indent="-203200">
              <a:tabLst>
                <a:tab pos="4730115" algn="l"/>
              </a:tabLst>
            </a:pPr>
            <a:r>
              <a:rPr lang="en-US" sz="2400" kern="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kern="0" dirty="0" smtClean="0">
                <a:solidFill>
                  <a:prstClr val="black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latin typeface="Courier"/>
                <a:cs typeface="Courier"/>
              </a:rPr>
              <a:t>let</a:t>
            </a:r>
            <a:r>
              <a:rPr lang="en-US" sz="2400" dirty="0">
                <a:latin typeface="Courier"/>
                <a:cs typeface="Courier"/>
              </a:rPr>
              <a:t>(: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do</a:t>
            </a:r>
          </a:p>
          <a:p>
            <a:pPr marL="203200" indent="-203200">
              <a:lnSpc>
                <a:spcPct val="100000"/>
              </a:lnSpc>
            </a:pPr>
            <a:r>
              <a:rPr lang="en-US" sz="2400" dirty="0">
                <a:latin typeface="Courier"/>
                <a:cs typeface="Courier"/>
              </a:rPr>
              <a:t>      runner = 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400" dirty="0" err="1">
                <a:latin typeface="Courier"/>
                <a:cs typeface="Courier"/>
              </a:rPr>
              <a:t>.new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fr-FR" sz="2400" dirty="0">
                <a:latin typeface="Courier"/>
                <a:cs typeface="Courier"/>
              </a:rPr>
              <a:t>{ 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fr-FR" sz="2400" dirty="0" err="1">
                <a:solidFill>
                  <a:srgbClr val="22288F"/>
                </a:solidFill>
                <a:latin typeface="Courier"/>
                <a:cs typeface="Courier"/>
              </a:rPr>
              <a:t>platform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 </a:t>
            </a:r>
            <a:r>
              <a:rPr lang="fr-FR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fr-FR"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fr-FR" sz="2400" dirty="0" err="1" smtClean="0">
                <a:solidFill>
                  <a:srgbClr val="C8352B"/>
                </a:solidFill>
                <a:latin typeface="Courier"/>
                <a:cs typeface="Courier"/>
              </a:rPr>
              <a:t>centos</a:t>
            </a:r>
            <a:r>
              <a:rPr lang="fr-FR"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fr-FR" sz="2400" dirty="0">
                <a:latin typeface="Courier"/>
                <a:cs typeface="Courier"/>
              </a:rPr>
              <a:t>,</a:t>
            </a:r>
            <a:br>
              <a:rPr lang="fr-FR" sz="2400" dirty="0">
                <a:latin typeface="Courier"/>
                <a:cs typeface="Courier"/>
              </a:rPr>
            </a:br>
            <a:r>
              <a:rPr lang="fr-FR" sz="2400" dirty="0">
                <a:latin typeface="Courier"/>
                <a:cs typeface="Courier"/>
              </a:rPr>
              <a:t>                                           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:version</a:t>
            </a:r>
            <a:r>
              <a:rPr lang="fr-FR" sz="2400" dirty="0">
                <a:latin typeface="Courier"/>
                <a:cs typeface="Courier"/>
              </a:rPr>
              <a:t> </a:t>
            </a:r>
            <a:r>
              <a:rPr lang="fr-FR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fr-FR" sz="2400" dirty="0" smtClean="0">
                <a:solidFill>
                  <a:srgbClr val="C8352B"/>
                </a:solidFill>
                <a:latin typeface="Courier"/>
                <a:cs typeface="Courier"/>
              </a:rPr>
              <a:t>'6.5'</a:t>
            </a:r>
            <a:r>
              <a:rPr lang="fr-FR" sz="2400" dirty="0">
                <a:latin typeface="Courier"/>
                <a:cs typeface="Courier"/>
              </a:rPr>
              <a:t>})</a:t>
            </a:r>
            <a:endParaRPr lang="en-US" sz="2400" dirty="0">
              <a:latin typeface="Courier"/>
              <a:cs typeface="Courier"/>
            </a:endParaRPr>
          </a:p>
          <a:p>
            <a:pPr marL="203200" indent="-203200"/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err="1">
                <a:latin typeface="Courier"/>
                <a:cs typeface="Courier"/>
              </a:rPr>
              <a:t>runner.converge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described_recipe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203200" indent="-203200"/>
            <a:r>
              <a:rPr lang="en-US" sz="2400" dirty="0">
                <a:latin typeface="Courier"/>
                <a:cs typeface="Courier"/>
              </a:rPr>
              <a:t>    end</a:t>
            </a:r>
          </a:p>
          <a:p>
            <a:pPr marL="241300">
              <a:lnSpc>
                <a:spcPct val="100000"/>
              </a:lnSpc>
              <a:tabLst>
                <a:tab pos="7740015" algn="l"/>
              </a:tabLst>
            </a:pPr>
            <a:r>
              <a:rPr lang="en-US" sz="2400" spc="-5" dirty="0" smtClean="0">
                <a:latin typeface="Courier"/>
                <a:cs typeface="Courier"/>
              </a:rPr>
              <a:t>   i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'shoul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d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instal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th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correc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t packages'	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expect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7387493"/>
            <a:ext cx="75933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xt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Cen</a:t>
            </a:r>
            <a:r>
              <a:rPr sz="4200" spc="-10" dirty="0">
                <a:latin typeface="Arial"/>
                <a:cs typeface="Arial"/>
              </a:rPr>
              <a:t>tO</a:t>
            </a:r>
            <a:r>
              <a:rPr sz="4200" dirty="0">
                <a:latin typeface="Arial"/>
                <a:cs typeface="Arial"/>
              </a:rPr>
              <a:t>S</a:t>
            </a:r>
          </a:p>
        </p:txBody>
      </p:sp>
      <p:sp>
        <p:nvSpPr>
          <p:cNvPr id="44" name="object 40"/>
          <p:cNvSpPr txBox="1"/>
          <p:nvPr/>
        </p:nvSpPr>
        <p:spPr>
          <a:xfrm>
            <a:off x="1383704" y="1803400"/>
            <a:ext cx="38486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-5" dirty="0" smtClean="0">
                <a:latin typeface="Courier New"/>
                <a:cs typeface="Courier New"/>
              </a:rPr>
              <a:t>OPEN IN EDITOR: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5" name="object 41"/>
          <p:cNvSpPr txBox="1"/>
          <p:nvPr/>
        </p:nvSpPr>
        <p:spPr>
          <a:xfrm>
            <a:off x="5079999" y="1828800"/>
            <a:ext cx="1036320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Courier New"/>
                <a:cs typeface="Courier New"/>
              </a:rPr>
              <a:t>...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sz="2800" dirty="0">
                <a:latin typeface="Courier New"/>
                <a:cs typeface="Courier New"/>
              </a:rPr>
              <a:t>mailx/spec/unit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lang="en-US" sz="2800" dirty="0" smtClean="0">
                <a:latin typeface="Courier New"/>
                <a:cs typeface="Courier New"/>
              </a:rPr>
              <a:t>recipes/</a:t>
            </a:r>
            <a:r>
              <a:rPr sz="2800" dirty="0" err="1" smtClean="0">
                <a:latin typeface="Courier New"/>
                <a:cs typeface="Courier New"/>
              </a:rPr>
              <a:t>default_spec.rb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216754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3933694" cy="519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1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Coverage:    100.0%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55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 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opo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d S</a:t>
            </a:r>
            <a:r>
              <a:rPr sz="4800" b="1" spc="-10" dirty="0">
                <a:latin typeface="Arial"/>
                <a:cs typeface="Arial"/>
              </a:rPr>
              <a:t>olu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ensure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valid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84349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cookbooks/mailx/attributes/default.rb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489200"/>
            <a:ext cx="14630400" cy="3530600"/>
          </a:xfrm>
          <a:custGeom>
            <a:avLst/>
            <a:gdLst/>
            <a:ahLst/>
            <a:cxnLst/>
            <a:rect l="l" t="t" r="r" b="b"/>
            <a:pathLst>
              <a:path w="14630400" h="3530600">
                <a:moveTo>
                  <a:pt x="0" y="0"/>
                </a:moveTo>
                <a:lnTo>
                  <a:pt x="14630400" y="0"/>
                </a:lnTo>
                <a:lnTo>
                  <a:pt x="146304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case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'platform'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when 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ubuntu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endParaRPr lang="en-US" sz="32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default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mailutils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when </a:t>
            </a:r>
            <a:r>
              <a:rPr lang="en-US" sz="3200" smtClean="0">
                <a:solidFill>
                  <a:srgbClr val="C9352B"/>
                </a:solidFill>
                <a:latin typeface="Courier"/>
                <a:cs typeface="Courier"/>
              </a:rPr>
              <a:t>"centos"</a:t>
            </a:r>
            <a:endParaRPr lang="en-US" sz="32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 default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sz="3200" dirty="0">
              <a:latin typeface="Courier"/>
              <a:cs typeface="Courier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spc="-225" dirty="0"/>
              <a:t> </a:t>
            </a:r>
            <a:r>
              <a:rPr sz="6100" spc="15" dirty="0"/>
              <a:t>A</a:t>
            </a:r>
            <a:r>
              <a:rPr sz="6100" spc="5" dirty="0"/>
              <a:t>d</a:t>
            </a:r>
            <a:r>
              <a:rPr sz="6100" spc="10" dirty="0"/>
              <a:t>d</a:t>
            </a:r>
            <a:r>
              <a:rPr sz="6100" dirty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ro</a:t>
            </a:r>
            <a:r>
              <a:rPr sz="6100" spc="10" dirty="0" smtClean="0"/>
              <a:t>ss</a:t>
            </a:r>
            <a:r>
              <a:rPr sz="6100" spc="5" dirty="0" smtClean="0"/>
              <a:t>-p</a:t>
            </a:r>
            <a:r>
              <a:rPr sz="6100" spc="-5" dirty="0" smtClean="0"/>
              <a:t>l</a:t>
            </a:r>
            <a:r>
              <a:rPr sz="6100" spc="10" dirty="0" smtClean="0"/>
              <a:t>a</a:t>
            </a:r>
            <a:r>
              <a:rPr sz="6100" spc="5" dirty="0" smtClean="0"/>
              <a:t>tfor</a:t>
            </a:r>
            <a:r>
              <a:rPr sz="6100" spc="15" dirty="0" smtClean="0"/>
              <a:t>m</a:t>
            </a:r>
            <a:r>
              <a:rPr sz="6100" dirty="0" smtClean="0"/>
              <a:t> </a:t>
            </a:r>
            <a:r>
              <a:rPr lang="en-US" sz="6100" spc="5" dirty="0"/>
              <a:t>A</a:t>
            </a:r>
            <a:r>
              <a:rPr sz="6100" spc="5" dirty="0" smtClean="0"/>
              <a:t>ttr</a:t>
            </a:r>
            <a:r>
              <a:rPr sz="6100" spc="-5" dirty="0" smtClean="0"/>
              <a:t>i</a:t>
            </a:r>
            <a:r>
              <a:rPr sz="6100" spc="5" dirty="0" smtClean="0"/>
              <a:t>bu</a:t>
            </a:r>
            <a:r>
              <a:rPr sz="6100" spc="10" dirty="0" smtClean="0"/>
              <a:t>tes</a:t>
            </a:r>
            <a:endParaRPr sz="6100"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0" name="object 49"/>
          <p:cNvSpPr txBox="1"/>
          <p:nvPr/>
        </p:nvSpPr>
        <p:spPr>
          <a:xfrm>
            <a:off x="6756781" y="6477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84665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"/>
                <a:cs typeface="Courier"/>
              </a:rPr>
              <a:t>packag</a:t>
            </a:r>
            <a:r>
              <a:rPr sz="4000" dirty="0">
                <a:latin typeface="Courier"/>
                <a:cs typeface="Courier"/>
              </a:rPr>
              <a:t>e nod</a:t>
            </a:r>
            <a:r>
              <a:rPr sz="4000" spc="-5" dirty="0">
                <a:latin typeface="Courier"/>
                <a:cs typeface="Courier"/>
              </a:rPr>
              <a:t>e</a:t>
            </a:r>
            <a:r>
              <a:rPr sz="40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4000" dirty="0" smtClean="0">
                <a:solidFill>
                  <a:srgbClr val="C8352B"/>
                </a:solidFill>
                <a:latin typeface="Courier"/>
                <a:cs typeface="Courier"/>
              </a:rPr>
              <a:t>'mail</a:t>
            </a:r>
            <a:r>
              <a:rPr lang="en-US" sz="4000" dirty="0" smtClean="0">
                <a:solidFill>
                  <a:srgbClr val="C8352B"/>
                </a:solidFill>
                <a:latin typeface="Courier"/>
                <a:cs typeface="Courier"/>
              </a:rPr>
              <a:t>x</a:t>
            </a:r>
            <a:r>
              <a:rPr sz="40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40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4000" dirty="0">
                <a:solidFill>
                  <a:srgbClr val="C8352B"/>
                </a:solidFill>
                <a:latin typeface="Courier"/>
                <a:cs typeface="Courier"/>
              </a:rPr>
              <a:t>'mailx-package</a:t>
            </a:r>
            <a:r>
              <a:rPr sz="4000" spc="-5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4000" dirty="0">
                <a:solidFill>
                  <a:srgbClr val="797979"/>
                </a:solidFill>
                <a:latin typeface="Courier"/>
                <a:cs typeface="Courier"/>
              </a:rPr>
              <a:t>] </a:t>
            </a:r>
            <a:r>
              <a:rPr sz="40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lang="en-US" sz="4000" spc="-5" dirty="0">
                <a:latin typeface="Courier"/>
                <a:cs typeface="Courier"/>
              </a:rPr>
              <a:t> </a:t>
            </a:r>
            <a:r>
              <a:rPr lang="en-US" sz="4000" spc="-5" dirty="0" smtClean="0">
                <a:latin typeface="Courier"/>
                <a:cs typeface="Courier"/>
              </a:rPr>
              <a:t> </a:t>
            </a:r>
            <a:r>
              <a:rPr sz="4000" spc="-5" dirty="0" smtClean="0">
                <a:latin typeface="Courier"/>
                <a:cs typeface="Courier"/>
              </a:rPr>
              <a:t>actio</a:t>
            </a:r>
            <a:r>
              <a:rPr sz="4000" dirty="0" smtClean="0">
                <a:latin typeface="Courier"/>
                <a:cs typeface="Courier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sz="4000" dirty="0" smtClean="0">
                <a:solidFill>
                  <a:srgbClr val="22288F"/>
                </a:solidFill>
                <a:latin typeface="Courier"/>
                <a:cs typeface="Courier"/>
              </a:rPr>
              <a:t>install</a:t>
            </a:r>
            <a:endParaRPr lang="en-US"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40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4160874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397740" cy="388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named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backup</a:t>
            </a:r>
            <a:r>
              <a:rPr sz="4800" spc="-5" dirty="0">
                <a:latin typeface="Arial"/>
                <a:cs typeface="Arial"/>
              </a:rPr>
              <a:t>',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Installing </a:t>
            </a:r>
            <a:r>
              <a:rPr lang="en-US" dirty="0" err="1" smtClean="0"/>
              <a:t>ChefSpec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141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lang="en-US" sz="4800" dirty="0" err="1" smtClean="0">
                <a:latin typeface="Arial"/>
                <a:cs typeface="Arial"/>
              </a:rPr>
              <a:t>ChefSpec</a:t>
            </a:r>
            <a:r>
              <a:rPr lang="en-US" sz="4800" dirty="0" smtClean="0">
                <a:latin typeface="Arial"/>
                <a:cs typeface="Arial"/>
              </a:rPr>
              <a:t> is already included in the Chef Development Kit (</a:t>
            </a:r>
            <a:r>
              <a:rPr lang="en-US" sz="4800" dirty="0" err="1" smtClean="0">
                <a:latin typeface="Arial"/>
                <a:cs typeface="Arial"/>
              </a:rPr>
              <a:t>ChefDK</a:t>
            </a:r>
            <a:r>
              <a:rPr lang="en-US" sz="4800" dirty="0" smtClean="0">
                <a:latin typeface="Arial"/>
                <a:cs typeface="Arial"/>
              </a:rPr>
              <a:t>)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74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err="1" smtClean="0"/>
              <a:t>ChefSpec</a:t>
            </a:r>
            <a:r>
              <a:rPr lang="en-US" spc="-10" dirty="0"/>
              <a:t> </a:t>
            </a:r>
            <a:r>
              <a:rPr lang="en-US" spc="-10" dirty="0" smtClean="0"/>
              <a:t>is </a:t>
            </a:r>
            <a:r>
              <a:rPr lang="en-US" spc="-10" dirty="0" err="1" smtClean="0"/>
              <a:t>RSpec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53440" cy="3357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RSpec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andard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amilia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English-like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syn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a</a:t>
            </a:r>
            <a:r>
              <a:rPr sz="4800" spc="-5" dirty="0" smtClean="0">
                <a:latin typeface="Arial"/>
                <a:cs typeface="Arial"/>
              </a:rPr>
              <a:t>x</a:t>
            </a:r>
            <a:endParaRPr lang="en-US" sz="4800" spc="-5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5" dirty="0" err="1" smtClean="0">
                <a:latin typeface="Arial"/>
                <a:cs typeface="Arial"/>
              </a:rPr>
              <a:t>ChefSpec</a:t>
            </a:r>
            <a:r>
              <a:rPr lang="en-US" sz="4800" spc="-5" dirty="0" smtClean="0">
                <a:latin typeface="Arial"/>
                <a:cs typeface="Arial"/>
              </a:rPr>
              <a:t> adds the knowledge of Chef to </a:t>
            </a:r>
            <a:r>
              <a:rPr lang="en-US" sz="4800" spc="-5" dirty="0" err="1" smtClean="0">
                <a:latin typeface="Arial"/>
                <a:cs typeface="Arial"/>
              </a:rPr>
              <a:t>RSpec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cd cookbooks/motd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Move into cookbook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464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12800" y="2362200"/>
            <a:ext cx="14630400" cy="1661994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600" dirty="0" smtClean="0">
                <a:solidFill>
                  <a:srgbClr val="C8352B"/>
                </a:solidFill>
                <a:latin typeface="Courier"/>
                <a:cs typeface="Courier"/>
              </a:rPr>
              <a:t>'chefspec'</a:t>
            </a:r>
            <a:endParaRPr lang="en-US" sz="36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endParaRPr lang="en-US" sz="3600" dirty="0"/>
          </a:p>
          <a:p>
            <a:pPr marL="236538"/>
            <a:r>
              <a:rPr lang="en-US" sz="3600" dirty="0" err="1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36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3600" dirty="0" err="1">
                <a:solidFill>
                  <a:srgbClr val="9C1200"/>
                </a:solidFill>
                <a:latin typeface="Courier"/>
                <a:cs typeface="Courier"/>
              </a:rPr>
              <a:t>Coverage</a:t>
            </a:r>
            <a:r>
              <a:rPr lang="en-US" sz="3600" dirty="0" err="1">
                <a:latin typeface="Courier"/>
                <a:cs typeface="Courier"/>
              </a:rPr>
              <a:t>.start</a:t>
            </a:r>
            <a:r>
              <a:rPr lang="en-US" sz="3600" dirty="0">
                <a:latin typeface="Courier"/>
                <a:cs typeface="Courier"/>
              </a:rPr>
              <a:t>!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12800" y="5254553"/>
            <a:ext cx="15011400" cy="2740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445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By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conven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sui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have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“helper”</a:t>
            </a:r>
          </a:p>
          <a:p>
            <a:pPr marL="346075" indent="-333375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80" dirty="0">
                <a:latin typeface="Arial"/>
                <a:cs typeface="Arial"/>
              </a:rPr>
              <a:t>A</a:t>
            </a:r>
            <a:r>
              <a:rPr sz="4200" dirty="0">
                <a:latin typeface="Arial"/>
                <a:cs typeface="Arial"/>
              </a:rPr>
              <a:t>void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requir</a:t>
            </a:r>
            <a:r>
              <a:rPr sz="4200" dirty="0">
                <a:latin typeface="Courier New"/>
                <a:cs typeface="Courier New"/>
              </a:rPr>
              <a:t>e </a:t>
            </a:r>
            <a:r>
              <a:rPr lang="en-US" sz="4200" dirty="0" smtClean="0">
                <a:latin typeface="Courier New"/>
                <a:cs typeface="Courier New"/>
              </a:rPr>
              <a:t>'</a:t>
            </a:r>
            <a:r>
              <a:rPr sz="4200" dirty="0" smtClean="0">
                <a:latin typeface="Courier New"/>
                <a:cs typeface="Courier New"/>
              </a:rPr>
              <a:t>chefspec</a:t>
            </a:r>
            <a:r>
              <a:rPr lang="en-US" sz="4200" dirty="0">
                <a:latin typeface="Courier New"/>
                <a:cs typeface="Courier New"/>
              </a:rPr>
              <a:t>'</a:t>
            </a:r>
            <a:r>
              <a:rPr sz="4200" spc="-1355" dirty="0" smtClean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</a:p>
          <a:p>
            <a:pPr marL="346075" marR="5080" indent="-333375">
              <a:lnSpc>
                <a:spcPts val="4800"/>
              </a:lnSpc>
              <a:spcBef>
                <a:spcPts val="14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Can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igure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RSpec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here</a:t>
            </a:r>
            <a:r>
              <a:rPr sz="4200" spc="-5" dirty="0">
                <a:latin typeface="Arial"/>
                <a:cs typeface="Arial"/>
              </a:rPr>
              <a:t> (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orma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orced</a:t>
            </a:r>
            <a:r>
              <a:rPr sz="4200" spc="-5" dirty="0">
                <a:latin typeface="Arial"/>
                <a:cs typeface="Arial"/>
              </a:rPr>
              <a:t> 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yle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.</a:t>
            </a:r>
            <a:r>
              <a:rPr sz="4200" dirty="0">
                <a:latin typeface="Arial"/>
                <a:cs typeface="Arial"/>
              </a:rPr>
              <a:t>)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23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22159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err="1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 spec</a:t>
            </a:r>
          </a:p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mkdir spec/unit</a:t>
            </a:r>
          </a:p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 spec/unit/recipes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dirty="0"/>
              <a:t>Exerc</a:t>
            </a:r>
            <a:r>
              <a:rPr sz="6600" spc="-10" dirty="0"/>
              <a:t>i</a:t>
            </a:r>
            <a:r>
              <a:rPr sz="6600" dirty="0"/>
              <a:t>se:</a:t>
            </a:r>
            <a:r>
              <a:rPr sz="6600" spc="-5" dirty="0"/>
              <a:t> </a:t>
            </a:r>
            <a:r>
              <a:rPr sz="5400" dirty="0"/>
              <a:t>Make</a:t>
            </a:r>
            <a:r>
              <a:rPr sz="5400" spc="-5" dirty="0"/>
              <a:t> </a:t>
            </a:r>
            <a:r>
              <a:rPr sz="5400" dirty="0" smtClean="0"/>
              <a:t>a</a:t>
            </a:r>
            <a:r>
              <a:rPr lang="en-US" sz="5400" spc="-5" dirty="0" smtClean="0"/>
              <a:t> </a:t>
            </a:r>
            <a:r>
              <a:rPr lang="en-US" sz="5400" spc="-10" dirty="0" smtClean="0"/>
              <a:t>d</a:t>
            </a:r>
            <a:r>
              <a:rPr sz="5400" spc="-10" dirty="0" smtClean="0"/>
              <a:t>i</a:t>
            </a:r>
            <a:r>
              <a:rPr sz="5400" dirty="0" smtClean="0"/>
              <a:t>rec</a:t>
            </a:r>
            <a:r>
              <a:rPr sz="5400" spc="-5" dirty="0" smtClean="0"/>
              <a:t>t</a:t>
            </a:r>
            <a:r>
              <a:rPr sz="5400" spc="-10" dirty="0" smtClean="0"/>
              <a:t>o</a:t>
            </a:r>
            <a:r>
              <a:rPr sz="5400" dirty="0" smtClean="0"/>
              <a:t>r</a:t>
            </a:r>
            <a:r>
              <a:rPr lang="en-US" sz="5400" dirty="0" smtClean="0"/>
              <a:t>ies for the tests</a:t>
            </a:r>
            <a:endParaRPr sz="6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12800" y="4648200"/>
            <a:ext cx="14655800" cy="147732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lang="en-US" sz="48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148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era</a:t>
            </a:r>
            <a:r>
              <a:rPr spc="-5" dirty="0"/>
              <a:t>l </a:t>
            </a:r>
            <a:r>
              <a:rPr spc="-540" dirty="0"/>
              <a:t>T</a:t>
            </a:r>
            <a:r>
              <a:rPr dirty="0"/>
              <a:t>est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ac</a:t>
            </a:r>
            <a:r>
              <a:rPr spc="-5" dirty="0"/>
              <a:t>h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0503535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memory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harness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necessary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1874</Words>
  <Application>Microsoft Macintosh PowerPoint</Application>
  <PresentationFormat>Custom</PresentationFormat>
  <Paragraphs>365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An Introduction to ChefSpec</vt:lpstr>
      <vt:lpstr>Lesson Objectives</vt:lpstr>
      <vt:lpstr>Problem Statement</vt:lpstr>
      <vt:lpstr>Installing ChefSpec</vt:lpstr>
      <vt:lpstr>ChefSpec is RSpec</vt:lpstr>
      <vt:lpstr>Exercise: Move into cookbook</vt:lpstr>
      <vt:lpstr>Exercise: Create a Spec Helper</vt:lpstr>
      <vt:lpstr>Exercise: Make a directories for the tests</vt:lpstr>
      <vt:lpstr>General Test Approach</vt:lpstr>
      <vt:lpstr>ChefSpec Example</vt:lpstr>
      <vt:lpstr>ChefSpec Example</vt:lpstr>
      <vt:lpstr>ChefSpec Example</vt:lpstr>
      <vt:lpstr>ChefSpec Example</vt:lpstr>
      <vt:lpstr>ChefSpec Example</vt:lpstr>
      <vt:lpstr>ChefSpec Example</vt:lpstr>
      <vt:lpstr>Exercise: Create a Skeleton Test</vt:lpstr>
      <vt:lpstr>Exercise: Run rspec From the Cookbook</vt:lpstr>
      <vt:lpstr>Exercise: Write a Real Test</vt:lpstr>
      <vt:lpstr>Exercise: Run rspec</vt:lpstr>
      <vt:lpstr>Exercise: Update Original Recipe</vt:lpstr>
      <vt:lpstr>Exercise: Run rspec Again</vt:lpstr>
      <vt:lpstr>Why Write Unit Tests?</vt:lpstr>
      <vt:lpstr>Using Fauxhai to Mock Platforms</vt:lpstr>
      <vt:lpstr>Exercise: Move into cookbook</vt:lpstr>
      <vt:lpstr>Exercise: Make directories for the tests</vt:lpstr>
      <vt:lpstr>Exercise: Create a Spec Helper</vt:lpstr>
      <vt:lpstr>Exercise: Write a Real Test</vt:lpstr>
      <vt:lpstr>Exercise: Write a Real Test</vt:lpstr>
      <vt:lpstr>Exercise: Run rspec</vt:lpstr>
      <vt:lpstr>Exercise: Add Cross-platform Attributes</vt:lpstr>
      <vt:lpstr>Exercise: Install the Package</vt:lpstr>
      <vt:lpstr>Exercise: Run rspec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179</cp:revision>
  <dcterms:created xsi:type="dcterms:W3CDTF">2015-06-04T12:17:04Z</dcterms:created>
  <dcterms:modified xsi:type="dcterms:W3CDTF">2015-10-21T22:02:27Z</dcterms:modified>
</cp:coreProperties>
</file>