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xls" ContentType="application/vnd.ms-exce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63" r:id="rId8"/>
    <p:sldId id="266" r:id="rId9"/>
    <p:sldId id="269" r:id="rId10"/>
    <p:sldId id="270" r:id="rId11"/>
    <p:sldId id="271" r:id="rId12"/>
    <p:sldId id="272" r:id="rId13"/>
    <p:sldId id="268" r:id="rId14"/>
    <p:sldId id="267" r:id="rId15"/>
    <p:sldId id="258" r:id="rId16"/>
    <p:sldId id="274" r:id="rId17"/>
    <p:sldId id="273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 bwMode="gray">
          <a:xfrm>
            <a:off x="2336801" y="2"/>
            <a:ext cx="9855200" cy="6176009"/>
            <a:chOff x="19140488" y="13674"/>
            <a:chExt cx="7443798" cy="6145827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7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8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dirty="0" err="1" smtClean="0"/>
              <a:t>www.pwc.com</a:t>
            </a:r>
            <a:endParaRPr lang="en-GB" noProof="0" dirty="0"/>
          </a:p>
        </p:txBody>
      </p:sp>
      <p:grpSp>
        <p:nvGrpSpPr>
          <p:cNvPr id="16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1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228106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076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8/5/2016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24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1752600"/>
            <a:ext cx="10769600" cy="4419600"/>
          </a:xfrm>
        </p:spPr>
        <p:txBody>
          <a:bodyPr/>
          <a:lstStyle>
            <a:lvl1pPr>
              <a:defRPr sz="3200" baseline="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32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32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3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3200">
                <a:solidFill>
                  <a:schemeClr val="tx2"/>
                </a:solidFill>
              </a:defRPr>
            </a:lvl5pPr>
            <a:lvl6pPr>
              <a:buClr>
                <a:schemeClr val="tx2"/>
              </a:buClr>
              <a:defRPr sz="3200" baseline="0">
                <a:solidFill>
                  <a:schemeClr val="tx2"/>
                </a:solidFill>
              </a:defRPr>
            </a:lvl6pPr>
            <a:lvl7pPr>
              <a:buClr>
                <a:schemeClr val="tx2"/>
              </a:buClr>
              <a:buAutoNum type="alphaLcPeriod"/>
              <a:defRPr sz="3200" baseline="0">
                <a:solidFill>
                  <a:schemeClr val="tx2"/>
                </a:solidFill>
              </a:defRPr>
            </a:lvl7pPr>
            <a:lvl8pPr>
              <a:buClr>
                <a:schemeClr val="tx2"/>
              </a:buClr>
              <a:buNone/>
              <a:defRPr sz="3200">
                <a:solidFill>
                  <a:schemeClr val="tx2"/>
                </a:solidFill>
              </a:defRPr>
            </a:lvl8pPr>
            <a:lvl9pPr>
              <a:defRPr sz="32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8/5/2016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07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ey point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752600"/>
            <a:ext cx="10769600" cy="4419600"/>
          </a:xfrm>
        </p:spPr>
        <p:txBody>
          <a:bodyPr>
            <a:noAutofit/>
          </a:bodyPr>
          <a:lstStyle>
            <a:lvl1pPr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defRPr sz="3200" baseline="0">
                <a:solidFill>
                  <a:schemeClr val="bg1"/>
                </a:solidFill>
              </a:defRPr>
            </a:lvl1pPr>
            <a:lvl2pPr marL="444500" indent="-263525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2pPr>
            <a:lvl3pPr marL="714375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3pPr>
            <a:lvl4pPr marL="984250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4pPr>
            <a:lvl5pPr marL="1341438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5pPr>
            <a:lvl6pPr marL="1611313" indent="-271463">
              <a:lnSpc>
                <a:spcPts val="3600"/>
              </a:lnSpc>
              <a:spcBef>
                <a:spcPts val="0"/>
              </a:spcBef>
              <a:spcAft>
                <a:spcPts val="60"/>
              </a:spcAft>
              <a:buClr>
                <a:schemeClr val="bg1"/>
              </a:buClr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6pPr>
            <a:lvl7pPr>
              <a:defRPr sz="2800">
                <a:solidFill>
                  <a:schemeClr val="bg1"/>
                </a:solidFill>
              </a:defRPr>
            </a:lvl7pPr>
            <a:lvl8pPr>
              <a:lnSpc>
                <a:spcPts val="3600"/>
              </a:lnSpc>
              <a:defRPr sz="2800">
                <a:solidFill>
                  <a:schemeClr val="bg1"/>
                </a:solidFill>
              </a:defRPr>
            </a:lvl8pPr>
            <a:lvl9pPr>
              <a:defRPr sz="2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8/5/2016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78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685802"/>
            <a:ext cx="10769600" cy="1066799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58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1905002"/>
            <a:ext cx="10769600" cy="137159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8/5/2016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30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685800"/>
            <a:ext cx="10769600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1905000"/>
            <a:ext cx="10769600" cy="13716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8/5/2016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59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685800"/>
            <a:ext cx="10769600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3"/>
          </p:nvPr>
        </p:nvSpPr>
        <p:spPr>
          <a:xfrm>
            <a:off x="711202" y="2819400"/>
            <a:ext cx="5283199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1905001"/>
            <a:ext cx="10769600" cy="7620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8/5/2016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39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hape 140"/>
          <p:cNvCxnSpPr/>
          <p:nvPr/>
        </p:nvCxnSpPr>
        <p:spPr>
          <a:xfrm rot="5400000" flipH="1" flipV="1">
            <a:off x="6820410" y="-3874008"/>
            <a:ext cx="152399" cy="9119616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14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144" name="Text Placeholder 31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www.pwc.com</a:t>
            </a:r>
            <a:endParaRPr lang="en-GB" noProof="0"/>
          </a:p>
        </p:txBody>
      </p:sp>
      <p:grpSp>
        <p:nvGrpSpPr>
          <p:cNvPr id="102" name="Group 101"/>
          <p:cNvGrpSpPr>
            <a:grpSpLocks noChangeAspect="1"/>
          </p:cNvGrpSpPr>
          <p:nvPr/>
        </p:nvGrpSpPr>
        <p:grpSpPr>
          <a:xfrm>
            <a:off x="1291457" y="5768682"/>
            <a:ext cx="1643044" cy="935789"/>
            <a:chOff x="518032" y="-1032869"/>
            <a:chExt cx="6161413" cy="4678943"/>
          </a:xfrm>
        </p:grpSpPr>
        <p:grpSp>
          <p:nvGrpSpPr>
            <p:cNvPr id="103" name="Group 73"/>
            <p:cNvGrpSpPr>
              <a:grpSpLocks noChangeAspect="1"/>
            </p:cNvGrpSpPr>
            <p:nvPr/>
          </p:nvGrpSpPr>
          <p:grpSpPr>
            <a:xfrm>
              <a:off x="4438637" y="-1032863"/>
              <a:ext cx="2240792" cy="2011550"/>
              <a:chOff x="1905000" y="5715000"/>
              <a:chExt cx="445770" cy="381000"/>
            </a:xfrm>
          </p:grpSpPr>
          <p:sp>
            <p:nvSpPr>
              <p:cNvPr id="107" name="Rectangle 25"/>
              <p:cNvSpPr>
                <a:spLocks noChangeArrowheads="1"/>
              </p:cNvSpPr>
              <p:nvPr userDrawn="1"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8" name="Rectangle 26"/>
              <p:cNvSpPr>
                <a:spLocks noChangeArrowheads="1"/>
              </p:cNvSpPr>
              <p:nvPr userDrawn="1"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9" name="Rectangle 27"/>
              <p:cNvSpPr>
                <a:spLocks noChangeArrowheads="1"/>
              </p:cNvSpPr>
              <p:nvPr userDrawn="1"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0" name="Rectangle 28"/>
              <p:cNvSpPr>
                <a:spLocks noChangeArrowheads="1"/>
              </p:cNvSpPr>
              <p:nvPr userDrawn="1"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1" name="Rectangle 29"/>
              <p:cNvSpPr>
                <a:spLocks noChangeArrowheads="1"/>
              </p:cNvSpPr>
              <p:nvPr userDrawn="1"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2" name="Rectangle 30"/>
              <p:cNvSpPr>
                <a:spLocks noChangeArrowheads="1"/>
              </p:cNvSpPr>
              <p:nvPr userDrawn="1"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3" name="Rectangle 31"/>
              <p:cNvSpPr>
                <a:spLocks noChangeArrowheads="1"/>
              </p:cNvSpPr>
              <p:nvPr userDrawn="1"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4" name="Rectangle 32"/>
              <p:cNvSpPr>
                <a:spLocks noChangeArrowheads="1"/>
              </p:cNvSpPr>
              <p:nvPr userDrawn="1"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5" name="Freeform 33"/>
              <p:cNvSpPr>
                <a:spLocks/>
              </p:cNvSpPr>
              <p:nvPr userDrawn="1"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6" name="Rectangle 34"/>
              <p:cNvSpPr>
                <a:spLocks noChangeArrowheads="1"/>
              </p:cNvSpPr>
              <p:nvPr userDrawn="1"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7" name="Rectangle 35"/>
              <p:cNvSpPr>
                <a:spLocks noChangeArrowheads="1"/>
              </p:cNvSpPr>
              <p:nvPr userDrawn="1"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8" name="Rectangle 36"/>
              <p:cNvSpPr>
                <a:spLocks noChangeArrowheads="1"/>
              </p:cNvSpPr>
              <p:nvPr userDrawn="1"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9" name="Rectangle 25"/>
              <p:cNvSpPr>
                <a:spLocks noChangeArrowheads="1"/>
              </p:cNvSpPr>
              <p:nvPr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0" name="Rectangle 26"/>
              <p:cNvSpPr>
                <a:spLocks noChangeArrowheads="1"/>
              </p:cNvSpPr>
              <p:nvPr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1" name="Rectangle 27"/>
              <p:cNvSpPr>
                <a:spLocks noChangeArrowheads="1"/>
              </p:cNvSpPr>
              <p:nvPr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2" name="Rectangle 28"/>
              <p:cNvSpPr>
                <a:spLocks noChangeArrowheads="1"/>
              </p:cNvSpPr>
              <p:nvPr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3" name="Rectangle 29"/>
              <p:cNvSpPr>
                <a:spLocks noChangeArrowheads="1"/>
              </p:cNvSpPr>
              <p:nvPr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4" name="Rectangle 30"/>
              <p:cNvSpPr>
                <a:spLocks noChangeArrowheads="1"/>
              </p:cNvSpPr>
              <p:nvPr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5" name="Rectangle 31"/>
              <p:cNvSpPr>
                <a:spLocks noChangeArrowheads="1"/>
              </p:cNvSpPr>
              <p:nvPr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6" name="Rectangle 32"/>
              <p:cNvSpPr>
                <a:spLocks noChangeArrowheads="1"/>
              </p:cNvSpPr>
              <p:nvPr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7" name="Freeform 33"/>
              <p:cNvSpPr>
                <a:spLocks/>
              </p:cNvSpPr>
              <p:nvPr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8" name="Rectangle 34"/>
              <p:cNvSpPr>
                <a:spLocks noChangeArrowheads="1"/>
              </p:cNvSpPr>
              <p:nvPr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9" name="Rectangle 35"/>
              <p:cNvSpPr>
                <a:spLocks noChangeArrowheads="1"/>
              </p:cNvSpPr>
              <p:nvPr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30" name="Rectangle 36"/>
              <p:cNvSpPr>
                <a:spLocks noChangeArrowheads="1"/>
              </p:cNvSpPr>
              <p:nvPr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</p:grpSp>
        <p:grpSp>
          <p:nvGrpSpPr>
            <p:cNvPr id="104" name="Group 32"/>
            <p:cNvGrpSpPr/>
            <p:nvPr/>
          </p:nvGrpSpPr>
          <p:grpSpPr>
            <a:xfrm>
              <a:off x="518032" y="978681"/>
              <a:ext cx="4572000" cy="2667393"/>
              <a:chOff x="518032" y="978681"/>
              <a:chExt cx="4572000" cy="2667393"/>
            </a:xfrm>
          </p:grpSpPr>
          <p:sp>
            <p:nvSpPr>
              <p:cNvPr id="105" name="Rectangle 37"/>
              <p:cNvSpPr>
                <a:spLocks noChangeArrowheads="1"/>
              </p:cNvSpPr>
              <p:nvPr userDrawn="1"/>
            </p:nvSpPr>
            <p:spPr bwMode="black">
              <a:xfrm>
                <a:off x="3295650" y="978681"/>
                <a:ext cx="1143000" cy="263229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6" name="Freeform 7"/>
              <p:cNvSpPr>
                <a:spLocks noEditPoints="1"/>
              </p:cNvSpPr>
              <p:nvPr userDrawn="1"/>
            </p:nvSpPr>
            <p:spPr bwMode="black">
              <a:xfrm>
                <a:off x="518032" y="1922794"/>
                <a:ext cx="4572000" cy="1723280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76348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 bwMode="gray">
          <a:xfrm>
            <a:off x="2336801" y="2"/>
            <a:ext cx="9855200" cy="6176009"/>
            <a:chOff x="19140488" y="13674"/>
            <a:chExt cx="7443798" cy="6145827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3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8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9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2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31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812801" y="3048000"/>
            <a:ext cx="1219200" cy="76200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grpSp>
        <p:nvGrpSpPr>
          <p:cNvPr id="3" name="Group 31"/>
          <p:cNvGrpSpPr/>
          <p:nvPr/>
        </p:nvGrpSpPr>
        <p:grpSpPr>
          <a:xfrm>
            <a:off x="652115" y="2901698"/>
            <a:ext cx="1613003" cy="151219"/>
            <a:chOff x="489087" y="2521685"/>
            <a:chExt cx="1209752" cy="151219"/>
          </a:xfrm>
        </p:grpSpPr>
        <p:cxnSp>
          <p:nvCxnSpPr>
            <p:cNvPr id="33" name="Straight Connector 32"/>
            <p:cNvCxnSpPr/>
            <p:nvPr userDrawn="1"/>
          </p:nvCxnSpPr>
          <p:spPr>
            <a:xfrm rot="10800000">
              <a:off x="489087" y="2521686"/>
              <a:ext cx="120975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13478" y="2597295"/>
              <a:ext cx="15121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smtClean="0"/>
              <a:t>Click to add the presentation’s main title</a:t>
            </a:r>
            <a:endParaRPr lang="en-GB" noProof="0"/>
          </a:p>
        </p:txBody>
      </p:sp>
      <p:sp>
        <p:nvSpPr>
          <p:cNvPr id="46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47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www.pwc.com</a:t>
            </a:r>
            <a:endParaRPr lang="en-GB" noProof="0"/>
          </a:p>
        </p:txBody>
      </p:sp>
      <p:grpSp>
        <p:nvGrpSpPr>
          <p:cNvPr id="96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9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98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2764804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 bwMode="gray">
          <a:xfrm>
            <a:off x="2336801" y="2"/>
            <a:ext cx="9855200" cy="6176009"/>
            <a:chOff x="19140488" y="13674"/>
            <a:chExt cx="7443798" cy="6145827"/>
          </a:xfrm>
        </p:grpSpPr>
        <p:sp>
          <p:nvSpPr>
            <p:cNvPr id="28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0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1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54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56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www.pwc.com</a:t>
            </a:r>
            <a:endParaRPr lang="en-GB" noProof="0"/>
          </a:p>
        </p:txBody>
      </p:sp>
      <p:sp>
        <p:nvSpPr>
          <p:cNvPr id="17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2336800" y="2899978"/>
            <a:ext cx="8432800" cy="3272223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grpSp>
        <p:nvGrpSpPr>
          <p:cNvPr id="18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19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21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346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1752600"/>
            <a:ext cx="107696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hape 14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8/5/2016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96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49"/>
          <p:cNvSpPr>
            <a:spLocks noChangeArrowheads="1"/>
          </p:cNvSpPr>
          <p:nvPr/>
        </p:nvSpPr>
        <p:spPr bwMode="gray">
          <a:xfrm>
            <a:off x="9855200" y="685802"/>
            <a:ext cx="2336800" cy="54863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/>
          </a:p>
        </p:txBody>
      </p:sp>
      <p:sp>
        <p:nvSpPr>
          <p:cNvPr id="81" name="Rectangle 648"/>
          <p:cNvSpPr>
            <a:spLocks noChangeArrowheads="1"/>
          </p:cNvSpPr>
          <p:nvPr/>
        </p:nvSpPr>
        <p:spPr bwMode="gray">
          <a:xfrm>
            <a:off x="2336800" y="0"/>
            <a:ext cx="75184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/>
          </a:p>
        </p:txBody>
      </p:sp>
      <p:sp>
        <p:nvSpPr>
          <p:cNvPr id="83" name="Rectangle 650"/>
          <p:cNvSpPr>
            <a:spLocks noChangeArrowheads="1"/>
          </p:cNvSpPr>
          <p:nvPr/>
        </p:nvSpPr>
        <p:spPr bwMode="gray">
          <a:xfrm>
            <a:off x="2336800" y="685800"/>
            <a:ext cx="7518400" cy="5486400"/>
          </a:xfrm>
          <a:prstGeom prst="rect">
            <a:avLst/>
          </a:prstGeom>
          <a:solidFill>
            <a:schemeClr val="tx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5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52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www.pwc.com</a:t>
            </a:r>
            <a:endParaRPr lang="en-GB" noProof="0"/>
          </a:p>
        </p:txBody>
      </p:sp>
      <p:grpSp>
        <p:nvGrpSpPr>
          <p:cNvPr id="11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12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chemeClr val="tx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10730456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5867400"/>
            <a:ext cx="6400800" cy="762000"/>
          </a:xfrm>
        </p:spPr>
        <p:txBody>
          <a:bodyPr anchor="b"/>
          <a:lstStyle>
            <a:lvl1pPr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noProof="0" smtClean="0"/>
              <a:t>Add legal and copyright disclaimers here.</a:t>
            </a:r>
            <a:endParaRPr lang="en-GB" noProof="0"/>
          </a:p>
        </p:txBody>
      </p:sp>
      <p:cxnSp>
        <p:nvCxnSpPr>
          <p:cNvPr id="7" name="Shape 6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27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1752602"/>
            <a:ext cx="5283200" cy="441959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197602" y="1752600"/>
            <a:ext cx="5283199" cy="4419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Shape 61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8/5/2016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4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1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3"/>
          </p:nvPr>
        </p:nvSpPr>
        <p:spPr>
          <a:xfrm>
            <a:off x="711200" y="1752602"/>
            <a:ext cx="3454400" cy="441959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4368802" y="1752602"/>
            <a:ext cx="3454399" cy="441959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8026400" y="1752602"/>
            <a:ext cx="3454400" cy="441959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hape 18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8/5/2016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6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un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3352800"/>
            <a:ext cx="5283200" cy="2819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197600" y="3352800"/>
            <a:ext cx="5283201" cy="2819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10769600" cy="14478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8/5/2016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7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8026400" y="1752600"/>
            <a:ext cx="3454400" cy="2133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8026400" y="4038600"/>
            <a:ext cx="3454400" cy="2133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7112000" cy="4419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8/5/2016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1752600"/>
            <a:ext cx="3454400" cy="2133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4038600"/>
            <a:ext cx="3454400" cy="2133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368800" y="1752600"/>
            <a:ext cx="7112000" cy="4419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8/5/2016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2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 wit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8800" y="685800"/>
            <a:ext cx="71120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4368800" y="1752600"/>
            <a:ext cx="71120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3454400" cy="2130552"/>
          </a:xfrm>
        </p:spPr>
        <p:txBody>
          <a:bodyPr/>
          <a:lstStyle>
            <a:lvl1pPr>
              <a:defRPr sz="2400" b="1" i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1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Shape 29"/>
          <p:cNvCxnSpPr/>
          <p:nvPr/>
        </p:nvCxnSpPr>
        <p:spPr>
          <a:xfrm rot="5400000" flipH="1" flipV="1">
            <a:off x="7747002" y="-2971800"/>
            <a:ext cx="152399" cy="73152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8/5/2016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5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hape 9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8/5/2016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7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1201" y="685800"/>
            <a:ext cx="10769601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Click to edit</a:t>
            </a:r>
            <a:br>
              <a:rPr lang="en-GB" noProof="0" smtClean="0"/>
            </a:br>
            <a:r>
              <a:rPr lang="en-GB" noProof="0" smtClean="0"/>
              <a:t>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2" y="1752600"/>
            <a:ext cx="10769599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7136" y="6324600"/>
            <a:ext cx="7014464" cy="15087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9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Tx/>
        <a:buFontTx/>
        <a:buNone/>
        <a:tabLst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•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-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◦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109728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›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7432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100000"/>
        <a:buFont typeface="+mj-lt"/>
        <a:buAutoNum type="arabicPeriod"/>
        <a:tabLst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alpha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roman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itchFamily="34" charset="0"/>
        <a:buNone/>
        <a:defRPr sz="200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nikhilvithlani.blogspot.com/2012/03/apriori-algorithm-for-data-mining-made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Market Basket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Test Case  - Affinity Analysis</a:t>
            </a:r>
          </a:p>
          <a:p>
            <a:r>
              <a:rPr lang="en-US" sz="2000" dirty="0" smtClean="0"/>
              <a:t>US Product Groups  - 2016 Q1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5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221630"/>
              </p:ext>
            </p:extLst>
          </p:nvPr>
        </p:nvGraphicFramePr>
        <p:xfrm>
          <a:off x="1353598" y="676942"/>
          <a:ext cx="9408605" cy="5637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Bitmap Image" r:id="rId3" imgW="9167040" imgH="6903720" progId="Paint.Picture">
                  <p:embed/>
                </p:oleObj>
              </mc:Choice>
              <mc:Fallback>
                <p:oleObj name="Bitmap Image" r:id="rId3" imgW="9167040" imgH="69037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3598" y="676942"/>
                        <a:ext cx="9408605" cy="56374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438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466411"/>
              </p:ext>
            </p:extLst>
          </p:nvPr>
        </p:nvGraphicFramePr>
        <p:xfrm>
          <a:off x="969669" y="677574"/>
          <a:ext cx="10243138" cy="5746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Bitmap Image" r:id="rId3" imgW="11574720" imgH="6492240" progId="Paint.Picture">
                  <p:embed/>
                </p:oleObj>
              </mc:Choice>
              <mc:Fallback>
                <p:oleObj name="Bitmap Image" r:id="rId3" imgW="11574720" imgH="64922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9669" y="677574"/>
                        <a:ext cx="10243138" cy="5746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724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116255"/>
              </p:ext>
            </p:extLst>
          </p:nvPr>
        </p:nvGraphicFramePr>
        <p:xfrm>
          <a:off x="582914" y="691088"/>
          <a:ext cx="10486424" cy="5745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Bitmap Image" r:id="rId3" imgW="11612880" imgH="6362640" progId="Paint.Picture">
                  <p:embed/>
                </p:oleObj>
              </mc:Choice>
              <mc:Fallback>
                <p:oleObj name="Bitmap Image" r:id="rId3" imgW="11612880" imgH="6362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2914" y="691088"/>
                        <a:ext cx="10486424" cy="5745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969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574" y="1142946"/>
            <a:ext cx="7533461" cy="465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4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648677" y="679938"/>
            <a:ext cx="10832123" cy="5908431"/>
          </a:xfrm>
        </p:spPr>
        <p:txBody>
          <a:bodyPr/>
          <a:lstStyle/>
          <a:p>
            <a:r>
              <a:rPr lang="en-GB" b="1" dirty="0">
                <a:latin typeface="Calibri" panose="020F0502020204030204" pitchFamily="34" charset="0"/>
              </a:rPr>
              <a:t>Apriori Limitations </a:t>
            </a:r>
            <a:endParaRPr lang="en-GB" b="1" dirty="0" smtClean="0">
              <a:latin typeface="Calibri" panose="020F0502020204030204" pitchFamily="34" charset="0"/>
            </a:endParaRPr>
          </a:p>
          <a:p>
            <a:r>
              <a:rPr lang="en-US" sz="1400" dirty="0" smtClean="0">
                <a:latin typeface="Calibri" panose="020F0502020204030204" pitchFamily="34" charset="0"/>
                <a:cs typeface="Times New Roman" pitchFamily="18" charset="0"/>
              </a:rPr>
              <a:t>The </a:t>
            </a:r>
            <a:r>
              <a:rPr lang="en-US" sz="1400" dirty="0">
                <a:latin typeface="Calibri" panose="020F0502020204030204" pitchFamily="34" charset="0"/>
                <a:cs typeface="Times New Roman" pitchFamily="18" charset="0"/>
              </a:rPr>
              <a:t>Apriori Algorithm finds the frequent itemsets in the transaction database which satisfy the minimum support threshold for the entire transaction database.</a:t>
            </a:r>
          </a:p>
          <a:p>
            <a:r>
              <a:rPr lang="en-US" sz="1400" dirty="0">
                <a:latin typeface="Calibri" panose="020F0502020204030204" pitchFamily="34" charset="0"/>
                <a:cs typeface="Times New Roman" pitchFamily="18" charset="0"/>
              </a:rPr>
              <a:t>What about those itemsets which are highly frequent over a limited period of time and not over the entire set of transactions?</a:t>
            </a:r>
          </a:p>
          <a:p>
            <a:pPr indent="0"/>
            <a:r>
              <a:rPr lang="en-US" sz="1400" dirty="0">
                <a:latin typeface="Calibri" panose="020F0502020204030204" pitchFamily="34" charset="0"/>
                <a:cs typeface="Times New Roman" pitchFamily="18" charset="0"/>
              </a:rPr>
              <a:t>      For e.g. – </a:t>
            </a:r>
            <a:r>
              <a:rPr lang="en-US" sz="1400" dirty="0" smtClean="0">
                <a:latin typeface="Calibri" panose="020F0502020204030204" pitchFamily="34" charset="0"/>
                <a:cs typeface="Times New Roman" pitchFamily="18" charset="0"/>
              </a:rPr>
              <a:t>Seasonal Products like Tax products (During taxation months)</a:t>
            </a:r>
            <a:endParaRPr lang="en-US" sz="1400" dirty="0">
              <a:latin typeface="Calibri" panose="020F0502020204030204" pitchFamily="34" charset="0"/>
              <a:cs typeface="Times New Roman" pitchFamily="18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Times New Roman" pitchFamily="18" charset="0"/>
              </a:rPr>
              <a:t>The itemsets extracted using the Apriori Algorithm, might not be valid for the entire period over which association rule mining has been performed</a:t>
            </a:r>
            <a:r>
              <a:rPr lang="en-US" sz="1400" dirty="0" smtClean="0">
                <a:latin typeface="Calibri" panose="020F0502020204030204" pitchFamily="34" charset="0"/>
                <a:cs typeface="Times New Roman" pitchFamily="18" charset="0"/>
              </a:rPr>
              <a:t>.</a:t>
            </a:r>
          </a:p>
          <a:p>
            <a:endParaRPr lang="en-US" sz="1400" dirty="0">
              <a:latin typeface="Calibri" panose="020F0502020204030204" pitchFamily="34" charset="0"/>
              <a:cs typeface="Times New Roman" pitchFamily="18" charset="0"/>
            </a:endParaRPr>
          </a:p>
          <a:p>
            <a:endParaRPr lang="en-US" sz="1400" dirty="0" smtClean="0">
              <a:latin typeface="Calibri" panose="020F0502020204030204" pitchFamily="34" charset="0"/>
              <a:cs typeface="Times New Roman" pitchFamily="18" charset="0"/>
            </a:endParaRPr>
          </a:p>
          <a:p>
            <a:endParaRPr lang="en-US" sz="1400" dirty="0">
              <a:latin typeface="Calibri" panose="020F0502020204030204" pitchFamily="34" charset="0"/>
              <a:cs typeface="Times New Roman" pitchFamily="18" charset="0"/>
            </a:endParaRPr>
          </a:p>
          <a:p>
            <a:endParaRPr lang="en-US" sz="1400" dirty="0" smtClean="0">
              <a:latin typeface="Calibri" panose="020F0502020204030204" pitchFamily="34" charset="0"/>
              <a:cs typeface="Times New Roman" pitchFamily="18" charset="0"/>
            </a:endParaRPr>
          </a:p>
          <a:p>
            <a:endParaRPr lang="en-US" sz="1400" dirty="0">
              <a:latin typeface="Calibri" panose="020F0502020204030204" pitchFamily="34" charset="0"/>
              <a:cs typeface="Times New Roman" pitchFamily="18" charset="0"/>
            </a:endParaRPr>
          </a:p>
          <a:p>
            <a:endParaRPr lang="en-US" sz="1400" dirty="0" smtClean="0">
              <a:latin typeface="Calibri" panose="020F0502020204030204" pitchFamily="34" charset="0"/>
              <a:cs typeface="Times New Roman" pitchFamily="18" charset="0"/>
            </a:endParaRPr>
          </a:p>
          <a:p>
            <a:r>
              <a:rPr lang="en-GB" sz="1400" dirty="0" smtClean="0">
                <a:latin typeface="Calibri" panose="020F0502020204030204" pitchFamily="34" charset="0"/>
              </a:rPr>
              <a:t>Does </a:t>
            </a:r>
            <a:r>
              <a:rPr lang="en-GB" sz="1400" dirty="0">
                <a:latin typeface="Calibri" panose="020F0502020204030204" pitchFamily="34" charset="0"/>
              </a:rPr>
              <a:t>not consider worth of itemsets, only concentrates on the associative property</a:t>
            </a:r>
          </a:p>
          <a:p>
            <a:r>
              <a:rPr lang="en-GB" sz="1400" dirty="0">
                <a:latin typeface="Calibri" panose="020F0502020204030204" pitchFamily="34" charset="0"/>
              </a:rPr>
              <a:t>Does not consider the order of transactions, only associations (A,B = B,A)</a:t>
            </a:r>
          </a:p>
          <a:p>
            <a:r>
              <a:rPr lang="en-GB" sz="1400" dirty="0">
                <a:latin typeface="Calibri" panose="020F0502020204030204" pitchFamily="34" charset="0"/>
              </a:rPr>
              <a:t>Pruning based on </a:t>
            </a:r>
            <a:r>
              <a:rPr lang="en-GB" sz="1400" dirty="0" smtClean="0">
                <a:latin typeface="Calibri" panose="020F0502020204030204" pitchFamily="34" charset="0"/>
              </a:rPr>
              <a:t>pruning </a:t>
            </a:r>
            <a:r>
              <a:rPr lang="en-GB" sz="1400" dirty="0">
                <a:latin typeface="Calibri" panose="020F0502020204030204" pitchFamily="34" charset="0"/>
              </a:rPr>
              <a:t>functions </a:t>
            </a:r>
            <a:r>
              <a:rPr lang="en-GB" sz="1400" dirty="0" smtClean="0">
                <a:latin typeface="Calibri" panose="020F0502020204030204" pitchFamily="34" charset="0"/>
              </a:rPr>
              <a:t>that don’t consider the transaction Price</a:t>
            </a:r>
            <a:endParaRPr lang="en-GB" sz="1400" dirty="0">
              <a:latin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cs typeface="Times New Roman" pitchFamily="18" charset="0"/>
            </a:endParaRPr>
          </a:p>
          <a:p>
            <a:pPr indent="0"/>
            <a:endParaRPr lang="en-US" sz="1400" dirty="0">
              <a:latin typeface="Calibri" panose="020F0502020204030204" pitchFamily="34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514" y="2810240"/>
            <a:ext cx="503872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757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711200" y="719015"/>
            <a:ext cx="10769600" cy="5453185"/>
          </a:xfrm>
        </p:spPr>
        <p:txBody>
          <a:bodyPr/>
          <a:lstStyle/>
          <a:p>
            <a:r>
              <a:rPr lang="en-GB" b="1" dirty="0">
                <a:latin typeface="Calibri" panose="020F0502020204030204" pitchFamily="34" charset="0"/>
              </a:rPr>
              <a:t>Other Algorithms for Associative Rule learning</a:t>
            </a:r>
            <a:endParaRPr lang="en-GB" b="1" dirty="0" smtClean="0">
              <a:latin typeface="Calibri" panose="020F0502020204030204" pitchFamily="34" charset="0"/>
            </a:endParaRPr>
          </a:p>
          <a:p>
            <a:r>
              <a:rPr lang="en-GB" sz="1400" b="1" dirty="0" smtClean="0">
                <a:latin typeface="Calibri" panose="020F0502020204030204" pitchFamily="34" charset="0"/>
              </a:rPr>
              <a:t>AprioriDP </a:t>
            </a:r>
            <a:r>
              <a:rPr lang="en-GB" sz="1400" b="1" dirty="0" smtClean="0">
                <a:latin typeface="Calibri" panose="020F0502020204030204" pitchFamily="34" charset="0"/>
              </a:rPr>
              <a:t>(</a:t>
            </a:r>
            <a:r>
              <a:rPr lang="en-GB" sz="1400" b="1" dirty="0">
                <a:latin typeface="Calibri" panose="020F0502020204030204" pitchFamily="34" charset="0"/>
              </a:rPr>
              <a:t>Differentially Private</a:t>
            </a:r>
            <a:r>
              <a:rPr lang="en-GB" sz="1400" dirty="0">
                <a:latin typeface="Calibri" panose="020F0502020204030204" pitchFamily="34" charset="0"/>
              </a:rPr>
              <a:t> Frequent </a:t>
            </a:r>
            <a:r>
              <a:rPr lang="en-GB" sz="1400" dirty="0" smtClean="0">
                <a:latin typeface="Calibri" panose="020F0502020204030204" pitchFamily="34" charset="0"/>
              </a:rPr>
              <a:t>Itemset)</a:t>
            </a:r>
            <a:endParaRPr lang="en-GB" sz="1400" b="1" dirty="0">
              <a:latin typeface="Calibri" panose="020F0502020204030204" pitchFamily="34" charset="0"/>
            </a:endParaRPr>
          </a:p>
          <a:p>
            <a:r>
              <a:rPr lang="en-GB" sz="1400" b="1" dirty="0" smtClean="0">
                <a:latin typeface="Calibri" panose="020F0502020204030204" pitchFamily="34" charset="0"/>
              </a:rPr>
              <a:t>Eclat </a:t>
            </a:r>
          </a:p>
          <a:p>
            <a:r>
              <a:rPr lang="en-GB" sz="1400" b="1" dirty="0" smtClean="0">
                <a:latin typeface="Calibri" panose="020F0502020204030204" pitchFamily="34" charset="0"/>
              </a:rPr>
              <a:t>F</a:t>
            </a:r>
            <a:r>
              <a:rPr lang="en-GB" sz="1400" dirty="0" smtClean="0">
                <a:latin typeface="Calibri" panose="020F0502020204030204" pitchFamily="34" charset="0"/>
              </a:rPr>
              <a:t>requent </a:t>
            </a:r>
            <a:r>
              <a:rPr lang="en-GB" sz="1400" b="1" dirty="0" smtClean="0">
                <a:latin typeface="Calibri" panose="020F0502020204030204" pitchFamily="34" charset="0"/>
              </a:rPr>
              <a:t>P</a:t>
            </a:r>
            <a:r>
              <a:rPr lang="en-GB" sz="1400" dirty="0" smtClean="0">
                <a:latin typeface="Calibri" panose="020F0502020204030204" pitchFamily="34" charset="0"/>
              </a:rPr>
              <a:t>attern </a:t>
            </a:r>
            <a:r>
              <a:rPr lang="en-GB" sz="1400" b="1" dirty="0" smtClean="0">
                <a:latin typeface="Calibri" panose="020F0502020204030204" pitchFamily="34" charset="0"/>
              </a:rPr>
              <a:t>-</a:t>
            </a:r>
            <a:r>
              <a:rPr lang="en-GB" sz="1400" b="1" dirty="0" smtClean="0">
                <a:latin typeface="Calibri" panose="020F0502020204030204" pitchFamily="34" charset="0"/>
              </a:rPr>
              <a:t>growth</a:t>
            </a:r>
            <a:endParaRPr lang="en-GB" b="1" dirty="0" smtClean="0">
              <a:latin typeface="Calibri" panose="020F0502020204030204" pitchFamily="34" charset="0"/>
            </a:endParaRPr>
          </a:p>
          <a:p>
            <a:endParaRPr lang="en-GB" b="1" dirty="0" smtClean="0">
              <a:latin typeface="Calibri" panose="020F0502020204030204" pitchFamily="34" charset="0"/>
            </a:endParaRPr>
          </a:p>
          <a:p>
            <a:r>
              <a:rPr lang="en-GB" b="1" dirty="0" smtClean="0">
                <a:latin typeface="Calibri" panose="020F0502020204030204" pitchFamily="34" charset="0"/>
              </a:rPr>
              <a:t>Enhancements and Alternatives to Associative Rule learning</a:t>
            </a:r>
            <a:endParaRPr lang="en-GB" sz="1400" b="1" dirty="0">
              <a:latin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Times New Roman" pitchFamily="18" charset="0"/>
              </a:rPr>
              <a:t>Calendar-based Temporal Association Rule Mining</a:t>
            </a:r>
          </a:p>
          <a:p>
            <a:r>
              <a:rPr lang="en-GB" sz="1400" dirty="0">
                <a:latin typeface="Calibri" panose="020F0502020204030204" pitchFamily="34" charset="0"/>
              </a:rPr>
              <a:t>Time Series Clustering (K –Means)</a:t>
            </a:r>
          </a:p>
          <a:p>
            <a:endParaRPr lang="en-GB" sz="1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24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711200" y="734646"/>
            <a:ext cx="10769600" cy="5437554"/>
          </a:xfrm>
        </p:spPr>
        <p:txBody>
          <a:bodyPr/>
          <a:lstStyle/>
          <a:p>
            <a:endParaRPr lang="en-GB" sz="1400" dirty="0">
              <a:latin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6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734646" y="828433"/>
            <a:ext cx="10769600" cy="5468815"/>
          </a:xfrm>
        </p:spPr>
        <p:txBody>
          <a:bodyPr/>
          <a:lstStyle/>
          <a:p>
            <a:r>
              <a:rPr lang="en-GB" sz="1400" b="1" dirty="0" smtClean="0">
                <a:latin typeface="Calibri" panose="020F0502020204030204" pitchFamily="34" charset="0"/>
              </a:rPr>
              <a:t>Dataset wish list for a highly effective Retail Market </a:t>
            </a:r>
            <a:r>
              <a:rPr lang="en-GB" sz="1400" b="1" dirty="0">
                <a:latin typeface="Calibri" panose="020F0502020204030204" pitchFamily="34" charset="0"/>
              </a:rPr>
              <a:t>Basket </a:t>
            </a:r>
            <a:r>
              <a:rPr lang="en-GB" sz="1400" b="1" dirty="0" smtClean="0">
                <a:latin typeface="Calibri" panose="020F0502020204030204" pitchFamily="34" charset="0"/>
              </a:rPr>
              <a:t>Analysis</a:t>
            </a:r>
            <a:endParaRPr lang="en-GB" sz="1400" b="1" dirty="0">
              <a:latin typeface="Calibri" panose="020F0502020204030204" pitchFamily="34" charset="0"/>
            </a:endParaRPr>
          </a:p>
          <a:p>
            <a:r>
              <a:rPr lang="en-GB" sz="1400" dirty="0" smtClean="0">
                <a:latin typeface="Calibri" panose="020F0502020204030204" pitchFamily="34" charset="0"/>
              </a:rPr>
              <a:t>• Date 			• Loyalty </a:t>
            </a:r>
            <a:r>
              <a:rPr lang="en-GB" sz="1400" dirty="0">
                <a:latin typeface="Calibri" panose="020F0502020204030204" pitchFamily="34" charset="0"/>
              </a:rPr>
              <a:t>Card (if appropriate</a:t>
            </a:r>
            <a:r>
              <a:rPr lang="en-GB" sz="1400" dirty="0" smtClean="0">
                <a:latin typeface="Calibri" panose="020F0502020204030204" pitchFamily="34" charset="0"/>
              </a:rPr>
              <a:t>)		• Individual </a:t>
            </a:r>
            <a:r>
              <a:rPr lang="en-GB" sz="1400" dirty="0">
                <a:latin typeface="Calibri" panose="020F0502020204030204" pitchFamily="34" charset="0"/>
              </a:rPr>
              <a:t>UPCs/SKUs along with </a:t>
            </a:r>
            <a:r>
              <a:rPr lang="en-GB" sz="1400" dirty="0" smtClean="0">
                <a:latin typeface="Calibri" panose="020F0502020204030204" pitchFamily="34" charset="0"/>
              </a:rPr>
              <a:t>quantities </a:t>
            </a:r>
            <a:r>
              <a:rPr lang="en-GB" sz="1400" dirty="0">
                <a:latin typeface="Calibri" panose="020F0502020204030204" pitchFamily="34" charset="0"/>
              </a:rPr>
              <a:t>and prices </a:t>
            </a:r>
            <a:endParaRPr lang="en-GB" sz="1400" dirty="0" smtClean="0">
              <a:latin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en-GB" sz="500" dirty="0" smtClean="0">
              <a:latin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Calibri" panose="020F0502020204030204" pitchFamily="34" charset="0"/>
              </a:rPr>
              <a:t>The </a:t>
            </a:r>
            <a:r>
              <a:rPr lang="en-GB" sz="1400" dirty="0">
                <a:latin typeface="Calibri" panose="020F0502020204030204" pitchFamily="34" charset="0"/>
              </a:rPr>
              <a:t>next most desirable attribute is typically some measure of profit for each UPC/SKU in the basket. </a:t>
            </a:r>
            <a:endParaRPr lang="en-GB" sz="1400" dirty="0" smtClean="0">
              <a:latin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en-GB" sz="1400" dirty="0" smtClean="0">
              <a:latin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Calibri" panose="020F0502020204030204" pitchFamily="34" charset="0"/>
              </a:rPr>
              <a:t>• Exact </a:t>
            </a:r>
            <a:r>
              <a:rPr lang="en-GB" sz="1400" dirty="0">
                <a:latin typeface="Calibri" panose="020F0502020204030204" pitchFamily="34" charset="0"/>
              </a:rPr>
              <a:t>time of </a:t>
            </a:r>
            <a:r>
              <a:rPr lang="en-GB" sz="1400" dirty="0" smtClean="0">
                <a:latin typeface="Calibri" panose="020F0502020204030204" pitchFamily="34" charset="0"/>
              </a:rPr>
              <a:t>transaction	 • Terminal/Lane			 •Cashier </a:t>
            </a:r>
            <a:endParaRPr lang="en-GB" sz="1400" dirty="0">
              <a:latin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latin typeface="Calibri" panose="020F0502020204030204" pitchFamily="34" charset="0"/>
              </a:rPr>
              <a:t>• </a:t>
            </a:r>
            <a:r>
              <a:rPr lang="en-GB" sz="1400" dirty="0" smtClean="0">
                <a:latin typeface="Calibri" panose="020F0502020204030204" pitchFamily="34" charset="0"/>
              </a:rPr>
              <a:t>Duration </a:t>
            </a:r>
            <a:r>
              <a:rPr lang="en-GB" sz="1400" dirty="0">
                <a:latin typeface="Calibri" panose="020F0502020204030204" pitchFamily="34" charset="0"/>
              </a:rPr>
              <a:t>of </a:t>
            </a:r>
            <a:r>
              <a:rPr lang="en-GB" sz="1400" dirty="0" smtClean="0">
                <a:latin typeface="Calibri" panose="020F0502020204030204" pitchFamily="34" charset="0"/>
              </a:rPr>
              <a:t>transaction		</a:t>
            </a:r>
            <a:r>
              <a:rPr lang="en-GB" sz="1400" dirty="0">
                <a:latin typeface="Calibri" panose="020F0502020204030204" pitchFamily="34" charset="0"/>
              </a:rPr>
              <a:t> • </a:t>
            </a:r>
            <a:r>
              <a:rPr lang="en-GB" sz="1400" dirty="0" smtClean="0">
                <a:latin typeface="Calibri" panose="020F0502020204030204" pitchFamily="34" charset="0"/>
              </a:rPr>
              <a:t>Time </a:t>
            </a:r>
            <a:r>
              <a:rPr lang="en-GB" sz="1400" dirty="0">
                <a:latin typeface="Calibri" panose="020F0502020204030204" pitchFamily="34" charset="0"/>
              </a:rPr>
              <a:t>spent on </a:t>
            </a:r>
            <a:r>
              <a:rPr lang="en-GB" sz="1400" dirty="0" smtClean="0">
                <a:latin typeface="Calibri" panose="020F0502020204030204" pitchFamily="34" charset="0"/>
              </a:rPr>
              <a:t>actions in transaction	• Net-price </a:t>
            </a:r>
            <a:r>
              <a:rPr lang="en-GB" sz="1400" dirty="0">
                <a:latin typeface="Calibri" panose="020F0502020204030204" pitchFamily="34" charset="0"/>
              </a:rPr>
              <a:t>at item level accounting for coupons </a:t>
            </a:r>
          </a:p>
          <a:p>
            <a:pPr>
              <a:spcAft>
                <a:spcPts val="0"/>
              </a:spcAft>
            </a:pPr>
            <a:r>
              <a:rPr lang="en-GB" sz="1400" dirty="0">
                <a:latin typeface="Calibri" panose="020F0502020204030204" pitchFamily="34" charset="0"/>
              </a:rPr>
              <a:t>• </a:t>
            </a:r>
            <a:r>
              <a:rPr lang="en-GB" sz="1400" dirty="0" smtClean="0">
                <a:latin typeface="Calibri" panose="020F0502020204030204" pitchFamily="34" charset="0"/>
              </a:rPr>
              <a:t>Item </a:t>
            </a:r>
            <a:r>
              <a:rPr lang="en-GB" sz="1400" dirty="0">
                <a:latin typeface="Calibri" panose="020F0502020204030204" pitchFamily="34" charset="0"/>
              </a:rPr>
              <a:t>Weight </a:t>
            </a:r>
            <a:r>
              <a:rPr lang="en-GB" sz="1400" dirty="0" smtClean="0">
                <a:latin typeface="Calibri" panose="020F0502020204030204" pitchFamily="34" charset="0"/>
              </a:rPr>
              <a:t>		 • Returns	</a:t>
            </a:r>
            <a:r>
              <a:rPr lang="en-GB" sz="1400" dirty="0">
                <a:latin typeface="Calibri" panose="020F0502020204030204" pitchFamily="34" charset="0"/>
              </a:rPr>
              <a:t> </a:t>
            </a:r>
            <a:r>
              <a:rPr lang="en-GB" sz="1400" dirty="0" smtClean="0">
                <a:latin typeface="Calibri" panose="020F0502020204030204" pitchFamily="34" charset="0"/>
              </a:rPr>
              <a:t>			•Tender </a:t>
            </a:r>
            <a:r>
              <a:rPr lang="en-GB" sz="1400" dirty="0">
                <a:latin typeface="Calibri" panose="020F0502020204030204" pitchFamily="34" charset="0"/>
              </a:rPr>
              <a:t>details (cash, </a:t>
            </a:r>
            <a:r>
              <a:rPr lang="en-GB" sz="1400" dirty="0" err="1" smtClean="0">
                <a:latin typeface="Calibri" panose="020F0502020204030204" pitchFamily="34" charset="0"/>
              </a:rPr>
              <a:t>credit,vouchers</a:t>
            </a:r>
            <a:r>
              <a:rPr lang="en-GB" sz="1400" dirty="0" smtClean="0">
                <a:latin typeface="Calibri" panose="020F0502020204030204" pitchFamily="34" charset="0"/>
              </a:rPr>
              <a:t> </a:t>
            </a:r>
            <a:r>
              <a:rPr lang="en-GB" sz="1400" dirty="0" err="1">
                <a:latin typeface="Calibri" panose="020F0502020204030204" pitchFamily="34" charset="0"/>
              </a:rPr>
              <a:t>etc</a:t>
            </a:r>
            <a:r>
              <a:rPr lang="en-GB" sz="1400" dirty="0">
                <a:latin typeface="Calibri" panose="020F0502020204030204" pitchFamily="34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1400" dirty="0">
                <a:latin typeface="Calibri" panose="020F0502020204030204" pitchFamily="34" charset="0"/>
              </a:rPr>
              <a:t>• </a:t>
            </a:r>
            <a:r>
              <a:rPr lang="en-GB" sz="1400" dirty="0" smtClean="0">
                <a:latin typeface="Calibri" panose="020F0502020204030204" pitchFamily="34" charset="0"/>
              </a:rPr>
              <a:t>Reward </a:t>
            </a:r>
            <a:r>
              <a:rPr lang="en-GB" sz="1400" dirty="0">
                <a:latin typeface="Calibri" panose="020F0502020204030204" pitchFamily="34" charset="0"/>
              </a:rPr>
              <a:t>points </a:t>
            </a:r>
            <a:r>
              <a:rPr lang="en-GB" sz="1400" dirty="0" smtClean="0">
                <a:latin typeface="Calibri" panose="020F0502020204030204" pitchFamily="34" charset="0"/>
              </a:rPr>
              <a:t>	 	 • Was </a:t>
            </a:r>
            <a:r>
              <a:rPr lang="en-GB" sz="1400" dirty="0">
                <a:latin typeface="Calibri" panose="020F0502020204030204" pitchFamily="34" charset="0"/>
              </a:rPr>
              <a:t>UPC manually entered? </a:t>
            </a:r>
            <a:r>
              <a:rPr lang="en-GB" sz="1400" dirty="0" smtClean="0">
                <a:latin typeface="Calibri" panose="020F0502020204030204" pitchFamily="34" charset="0"/>
              </a:rPr>
              <a:t>		• Was </a:t>
            </a:r>
            <a:r>
              <a:rPr lang="en-GB" sz="1400" dirty="0">
                <a:latin typeface="Calibri" panose="020F0502020204030204" pitchFamily="34" charset="0"/>
              </a:rPr>
              <a:t>weight manually entered or from scale? </a:t>
            </a:r>
          </a:p>
          <a:p>
            <a:pPr>
              <a:spcAft>
                <a:spcPts val="0"/>
              </a:spcAft>
            </a:pPr>
            <a:endParaRPr lang="en-GB" sz="1100" dirty="0">
              <a:latin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latin typeface="Calibri" panose="020F0502020204030204" pitchFamily="34" charset="0"/>
              </a:rPr>
              <a:t>Supplement with additional sources of data such as: </a:t>
            </a:r>
            <a:endParaRPr lang="en-GB" sz="1400" dirty="0" smtClean="0">
              <a:latin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en-GB" sz="600" dirty="0">
              <a:latin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Calibri" panose="020F0502020204030204" pitchFamily="34" charset="0"/>
              </a:rPr>
              <a:t>• Demographic </a:t>
            </a:r>
            <a:r>
              <a:rPr lang="en-GB" sz="1400" dirty="0">
                <a:latin typeface="Calibri" panose="020F0502020204030204" pitchFamily="34" charset="0"/>
              </a:rPr>
              <a:t>characteristics of </a:t>
            </a:r>
            <a:r>
              <a:rPr lang="en-GB" sz="1400" dirty="0" smtClean="0">
                <a:latin typeface="Calibri" panose="020F0502020204030204" pitchFamily="34" charset="0"/>
              </a:rPr>
              <a:t>consumer  • Geo-demographics </a:t>
            </a:r>
            <a:r>
              <a:rPr lang="en-GB" sz="1400" dirty="0">
                <a:latin typeface="Calibri" panose="020F0502020204030204" pitchFamily="34" charset="0"/>
              </a:rPr>
              <a:t>surrounding stores </a:t>
            </a:r>
            <a:r>
              <a:rPr lang="en-GB" sz="1400" dirty="0" smtClean="0">
                <a:latin typeface="Calibri" panose="020F0502020204030204" pitchFamily="34" charset="0"/>
              </a:rPr>
              <a:t> • Promotional </a:t>
            </a:r>
            <a:r>
              <a:rPr lang="en-GB" sz="1400" dirty="0">
                <a:latin typeface="Calibri" panose="020F0502020204030204" pitchFamily="34" charset="0"/>
              </a:rPr>
              <a:t>details </a:t>
            </a:r>
            <a:r>
              <a:rPr lang="en-GB" sz="1400" dirty="0" smtClean="0">
                <a:latin typeface="Calibri" panose="020F0502020204030204" pitchFamily="34" charset="0"/>
              </a:rPr>
              <a:t> • Historical </a:t>
            </a:r>
            <a:r>
              <a:rPr lang="en-GB" sz="1400" dirty="0">
                <a:latin typeface="Calibri" panose="020F0502020204030204" pitchFamily="34" charset="0"/>
              </a:rPr>
              <a:t>weather observations </a:t>
            </a:r>
          </a:p>
          <a:p>
            <a:pPr>
              <a:spcAft>
                <a:spcPts val="0"/>
              </a:spcAft>
            </a:pPr>
            <a:endParaRPr lang="en-GB" sz="14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7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http://www.learninglover.com/examples.php?id=28</a:t>
            </a:r>
          </a:p>
        </p:txBody>
      </p:sp>
    </p:spTree>
    <p:extLst>
      <p:ext uri="{BB962C8B-B14F-4D97-AF65-F5344CB8AC3E}">
        <p14:creationId xmlns:p14="http://schemas.microsoft.com/office/powerpoint/2010/main" val="244785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711200" y="932793"/>
            <a:ext cx="10769600" cy="5481862"/>
          </a:xfrm>
        </p:spPr>
        <p:txBody>
          <a:bodyPr/>
          <a:lstStyle/>
          <a:p>
            <a:r>
              <a:rPr lang="en-GB" b="1" dirty="0" smtClean="0">
                <a:latin typeface="Calibri" panose="020F0502020204030204" pitchFamily="34" charset="0"/>
              </a:rPr>
              <a:t>Affinity analysis </a:t>
            </a:r>
            <a:r>
              <a:rPr lang="en-GB" b="1" dirty="0">
                <a:latin typeface="Calibri" panose="020F0502020204030204" pitchFamily="34" charset="0"/>
              </a:rPr>
              <a:t>&amp; Association rule </a:t>
            </a:r>
            <a:r>
              <a:rPr lang="en-GB" b="1" dirty="0" smtClean="0">
                <a:latin typeface="Calibri" panose="020F0502020204030204" pitchFamily="34" charset="0"/>
              </a:rPr>
              <a:t>learning</a:t>
            </a:r>
          </a:p>
          <a:p>
            <a:endParaRPr lang="en-GB" b="1" dirty="0">
              <a:latin typeface="Calibri" panose="020F0502020204030204" pitchFamily="34" charset="0"/>
            </a:endParaRPr>
          </a:p>
          <a:p>
            <a:r>
              <a:rPr lang="en-GB" sz="1400" dirty="0" smtClean="0">
                <a:latin typeface="Calibri" panose="020F0502020204030204" pitchFamily="34" charset="0"/>
              </a:rPr>
              <a:t>Techniques to discover co-occurrence </a:t>
            </a:r>
            <a:r>
              <a:rPr lang="en-GB" sz="1400" dirty="0">
                <a:latin typeface="Calibri" panose="020F0502020204030204" pitchFamily="34" charset="0"/>
              </a:rPr>
              <a:t>relationships among </a:t>
            </a:r>
            <a:r>
              <a:rPr lang="en-GB" sz="1400" dirty="0" smtClean="0">
                <a:latin typeface="Calibri" panose="020F0502020204030204" pitchFamily="34" charset="0"/>
              </a:rPr>
              <a:t>activities </a:t>
            </a:r>
            <a:r>
              <a:rPr lang="en-GB" sz="1400" dirty="0">
                <a:latin typeface="Calibri" panose="020F0502020204030204" pitchFamily="34" charset="0"/>
              </a:rPr>
              <a:t>performed by (or recorded about) specific individuals or groups</a:t>
            </a:r>
            <a:r>
              <a:rPr lang="en-GB" sz="1400" dirty="0" smtClean="0">
                <a:latin typeface="Calibri" panose="020F0502020204030204" pitchFamily="34" charset="0"/>
              </a:rPr>
              <a:t>.</a:t>
            </a:r>
          </a:p>
          <a:p>
            <a:endParaRPr lang="en-GB" sz="1400" b="1" dirty="0">
              <a:effectLst/>
              <a:latin typeface="Calibri" panose="020F0502020204030204" pitchFamily="34" charset="0"/>
            </a:endParaRPr>
          </a:p>
          <a:p>
            <a:r>
              <a:rPr lang="en-GB" sz="1400" dirty="0" smtClean="0">
                <a:latin typeface="Calibri" panose="020F0502020204030204" pitchFamily="34" charset="0"/>
              </a:rPr>
              <a:t>Method </a:t>
            </a:r>
            <a:r>
              <a:rPr lang="en-GB" sz="1400" dirty="0">
                <a:latin typeface="Calibri" panose="020F0502020204030204" pitchFamily="34" charset="0"/>
              </a:rPr>
              <a:t>for discovering interesting relations between variables in large </a:t>
            </a:r>
            <a:r>
              <a:rPr lang="en-GB" sz="1400" dirty="0" smtClean="0">
                <a:latin typeface="Calibri" panose="020F0502020204030204" pitchFamily="34" charset="0"/>
              </a:rPr>
              <a:t>databases</a:t>
            </a:r>
          </a:p>
          <a:p>
            <a:endParaRPr lang="en-GB" sz="1400" dirty="0" smtClean="0">
              <a:latin typeface="Calibri" panose="020F0502020204030204" pitchFamily="34" charset="0"/>
            </a:endParaRPr>
          </a:p>
          <a:p>
            <a:r>
              <a:rPr lang="en-GB" sz="1400" dirty="0" smtClean="0">
                <a:latin typeface="Calibri" panose="020F0502020204030204" pitchFamily="34" charset="0"/>
              </a:rPr>
              <a:t>Boolean Association </a:t>
            </a:r>
            <a:r>
              <a:rPr lang="en-GB" sz="1400" dirty="0" smtClean="0">
                <a:latin typeface="Calibri" panose="020F0502020204030204" pitchFamily="34" charset="0"/>
              </a:rPr>
              <a:t>Rules – The </a:t>
            </a:r>
            <a:endParaRPr lang="en-GB" sz="1400" dirty="0" smtClean="0">
              <a:latin typeface="Calibri" panose="020F0502020204030204" pitchFamily="34" charset="0"/>
            </a:endParaRPr>
          </a:p>
          <a:p>
            <a:r>
              <a:rPr lang="en-GB" sz="1400" dirty="0" smtClean="0">
                <a:latin typeface="Calibri" panose="020F0502020204030204" pitchFamily="34" charset="0"/>
              </a:rPr>
              <a:t>Quantitative Association </a:t>
            </a:r>
            <a:r>
              <a:rPr lang="en-GB" sz="1400" dirty="0" smtClean="0">
                <a:latin typeface="Calibri" panose="020F0502020204030204" pitchFamily="34" charset="0"/>
              </a:rPr>
              <a:t>Rules</a:t>
            </a:r>
          </a:p>
          <a:p>
            <a:r>
              <a:rPr lang="en-GB" sz="1400" dirty="0">
                <a:latin typeface="Calibri" panose="020F0502020204030204" pitchFamily="34" charset="0"/>
              </a:rPr>
              <a:t>Context Based Association Rules </a:t>
            </a:r>
            <a:endParaRPr lang="en-GB" sz="1400" dirty="0" smtClean="0">
              <a:latin typeface="Calibri" panose="020F0502020204030204" pitchFamily="34" charset="0"/>
            </a:endParaRPr>
          </a:p>
          <a:p>
            <a:endParaRPr lang="en-GB" sz="1400" dirty="0" smtClean="0">
              <a:latin typeface="Calibri" panose="020F0502020204030204" pitchFamily="34" charset="0"/>
            </a:endParaRPr>
          </a:p>
          <a:p>
            <a:r>
              <a:rPr lang="en-GB" sz="1400" dirty="0" smtClean="0">
                <a:latin typeface="Calibri" panose="020F0502020204030204" pitchFamily="34" charset="0"/>
              </a:rPr>
              <a:t>Urban </a:t>
            </a:r>
            <a:r>
              <a:rPr lang="en-GB" sz="1400" dirty="0">
                <a:latin typeface="Calibri" panose="020F0502020204030204" pitchFamily="34" charset="0"/>
              </a:rPr>
              <a:t>legend  - Wal-Mart-  discovering that beer and diapers were often purchased together, responded to that by moving the beer closer to the diapers to drive sales.</a:t>
            </a:r>
          </a:p>
          <a:p>
            <a:endParaRPr lang="en-GB" sz="1200" b="1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82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837324" y="1076325"/>
            <a:ext cx="10769600" cy="5448299"/>
          </a:xfrm>
        </p:spPr>
        <p:txBody>
          <a:bodyPr/>
          <a:lstStyle/>
          <a:p>
            <a:pPr>
              <a:spcAft>
                <a:spcPts val="200"/>
              </a:spcAft>
            </a:pPr>
            <a:r>
              <a:rPr lang="en-GB" sz="1400" b="1" dirty="0">
                <a:latin typeface="Calibri" panose="020F0502020204030204" pitchFamily="34" charset="0"/>
              </a:rPr>
              <a:t>Items  </a:t>
            </a:r>
            <a:endParaRPr lang="en-GB" sz="1400" b="1" dirty="0" smtClean="0">
              <a:latin typeface="Calibri" panose="020F0502020204030204" pitchFamily="34" charset="0"/>
            </a:endParaRPr>
          </a:p>
          <a:p>
            <a:pPr>
              <a:spcAft>
                <a:spcPts val="200"/>
              </a:spcAft>
            </a:pPr>
            <a:r>
              <a:rPr lang="en-GB" sz="1400" dirty="0" smtClean="0">
                <a:latin typeface="Calibri" panose="020F0502020204030204" pitchFamily="34" charset="0"/>
              </a:rPr>
              <a:t>The objects that we are identifying associations between. A group of items is an </a:t>
            </a:r>
            <a:r>
              <a:rPr lang="en-GB" sz="1400" b="1" dirty="0" smtClean="0">
                <a:latin typeface="Calibri" panose="020F0502020204030204" pitchFamily="34" charset="0"/>
              </a:rPr>
              <a:t>item set</a:t>
            </a:r>
            <a:r>
              <a:rPr lang="en-GB" sz="1400" dirty="0" smtClean="0">
                <a:latin typeface="Calibri" panose="020F0502020204030204" pitchFamily="34" charset="0"/>
              </a:rPr>
              <a:t>.</a:t>
            </a:r>
            <a:endParaRPr lang="en-GB" sz="1400" b="1" dirty="0" smtClean="0">
              <a:latin typeface="Calibri" panose="020F0502020204030204" pitchFamily="34" charset="0"/>
            </a:endParaRPr>
          </a:p>
          <a:p>
            <a:pPr>
              <a:spcAft>
                <a:spcPts val="200"/>
              </a:spcAft>
            </a:pPr>
            <a:r>
              <a:rPr lang="en-GB" sz="1400" b="1" dirty="0" smtClean="0">
                <a:latin typeface="Calibri" panose="020F0502020204030204" pitchFamily="34" charset="0"/>
              </a:rPr>
              <a:t>Transactions </a:t>
            </a:r>
            <a:endParaRPr lang="en-GB" sz="1400" b="1" dirty="0">
              <a:latin typeface="Calibri" panose="020F0502020204030204" pitchFamily="34" charset="0"/>
            </a:endParaRPr>
          </a:p>
          <a:p>
            <a:pPr>
              <a:spcAft>
                <a:spcPts val="200"/>
              </a:spcAft>
            </a:pPr>
            <a:r>
              <a:rPr lang="en-GB" sz="1400" dirty="0" smtClean="0">
                <a:latin typeface="Calibri" panose="020F0502020204030204" pitchFamily="34" charset="0"/>
              </a:rPr>
              <a:t>Instances </a:t>
            </a:r>
            <a:r>
              <a:rPr lang="en-GB" sz="1400" dirty="0">
                <a:latin typeface="Calibri" panose="020F0502020204030204" pitchFamily="34" charset="0"/>
              </a:rPr>
              <a:t>of groups of items co-</a:t>
            </a:r>
            <a:r>
              <a:rPr lang="en-GB" sz="1400" dirty="0" err="1">
                <a:latin typeface="Calibri" panose="020F0502020204030204" pitchFamily="34" charset="0"/>
              </a:rPr>
              <a:t>occuring</a:t>
            </a:r>
            <a:r>
              <a:rPr lang="en-GB" sz="1400" dirty="0">
                <a:latin typeface="Calibri" panose="020F0502020204030204" pitchFamily="34" charset="0"/>
              </a:rPr>
              <a:t> together. </a:t>
            </a:r>
            <a:r>
              <a:rPr lang="en-GB" sz="1400" dirty="0" smtClean="0">
                <a:latin typeface="Calibri" panose="020F0502020204030204" pitchFamily="34" charset="0"/>
              </a:rPr>
              <a:t>For a publisher, a transaction might be the group of articles read in a single visit to the website. (</a:t>
            </a:r>
            <a:r>
              <a:rPr lang="en-GB" sz="1400" dirty="0">
                <a:latin typeface="Calibri" panose="020F0502020204030204" pitchFamily="34" charset="0"/>
              </a:rPr>
              <a:t>It is up to the analyst to define over what period to measure a </a:t>
            </a:r>
            <a:r>
              <a:rPr lang="en-GB" sz="1400" b="1" dirty="0">
                <a:latin typeface="Calibri" panose="020F0502020204030204" pitchFamily="34" charset="0"/>
              </a:rPr>
              <a:t>transaction</a:t>
            </a:r>
            <a:r>
              <a:rPr lang="en-GB" sz="1400" dirty="0">
                <a:latin typeface="Calibri" panose="020F0502020204030204" pitchFamily="34" charset="0"/>
              </a:rPr>
              <a:t>.) For each </a:t>
            </a:r>
            <a:r>
              <a:rPr lang="en-GB" sz="1400" b="1" dirty="0">
                <a:latin typeface="Calibri" panose="020F0502020204030204" pitchFamily="34" charset="0"/>
              </a:rPr>
              <a:t>transaction</a:t>
            </a:r>
            <a:r>
              <a:rPr lang="en-GB" sz="1400" dirty="0">
                <a:latin typeface="Calibri" panose="020F0502020204030204" pitchFamily="34" charset="0"/>
              </a:rPr>
              <a:t>, then, we have an </a:t>
            </a:r>
            <a:r>
              <a:rPr lang="en-GB" sz="1400" b="1" dirty="0">
                <a:latin typeface="Calibri" panose="020F0502020204030204" pitchFamily="34" charset="0"/>
              </a:rPr>
              <a:t>item set</a:t>
            </a:r>
            <a:r>
              <a:rPr lang="en-GB" sz="1400" dirty="0">
                <a:latin typeface="Calibri" panose="020F0502020204030204" pitchFamily="34" charset="0"/>
              </a:rPr>
              <a:t>.</a:t>
            </a:r>
            <a:endParaRPr lang="en-GB" sz="1400" b="1" dirty="0">
              <a:latin typeface="Calibri" panose="020F0502020204030204" pitchFamily="34" charset="0"/>
            </a:endParaRPr>
          </a:p>
          <a:p>
            <a:pPr>
              <a:spcAft>
                <a:spcPts val="200"/>
              </a:spcAft>
            </a:pPr>
            <a:r>
              <a:rPr lang="en-GB" sz="1400" b="1" dirty="0">
                <a:latin typeface="Calibri" panose="020F0502020204030204" pitchFamily="34" charset="0"/>
              </a:rPr>
              <a:t>Rules</a:t>
            </a: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GB" sz="1400" dirty="0" smtClean="0">
                <a:latin typeface="Calibri" panose="020F0502020204030204" pitchFamily="34" charset="0"/>
              </a:rPr>
              <a:t>Statements </a:t>
            </a:r>
            <a:r>
              <a:rPr lang="en-GB" sz="1400" dirty="0">
                <a:latin typeface="Calibri" panose="020F0502020204030204" pitchFamily="34" charset="0"/>
              </a:rPr>
              <a:t>of the </a:t>
            </a:r>
            <a:r>
              <a:rPr lang="en-GB" sz="1400" dirty="0" smtClean="0">
                <a:latin typeface="Calibri" panose="020F0502020204030204" pitchFamily="34" charset="0"/>
              </a:rPr>
              <a:t>form. </a:t>
            </a:r>
            <a:r>
              <a:rPr lang="en-US" altLang="en-US" sz="1400" dirty="0" smtClean="0">
                <a:solidFill>
                  <a:srgbClr val="333333"/>
                </a:solidFill>
                <a:latin typeface="Calibri" panose="020F0502020204030204" pitchFamily="34" charset="0"/>
              </a:rPr>
              <a:t>if </a:t>
            </a:r>
            <a:r>
              <a:rPr lang="en-US" altLang="en-US" sz="1400" dirty="0">
                <a:solidFill>
                  <a:srgbClr val="333333"/>
                </a:solidFill>
                <a:latin typeface="Calibri" panose="020F0502020204030204" pitchFamily="34" charset="0"/>
              </a:rPr>
              <a:t>you have the items in item set (on the left hand side (LHS) of the rule i.e. {i_1, i_2,...}), </a:t>
            </a: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400" dirty="0">
                <a:solidFill>
                  <a:srgbClr val="333333"/>
                </a:solidFill>
                <a:latin typeface="Calibri" panose="020F0502020204030204" pitchFamily="34" charset="0"/>
              </a:rPr>
              <a:t>then it is likely that a visitor will be interested in the item on the right hand side (RHS i.e. {</a:t>
            </a:r>
            <a:r>
              <a:rPr lang="en-US" altLang="en-US" sz="1400" dirty="0" err="1">
                <a:solidFill>
                  <a:srgbClr val="333333"/>
                </a:solidFill>
                <a:latin typeface="Calibri" panose="020F0502020204030204" pitchFamily="34" charset="0"/>
              </a:rPr>
              <a:t>i_k</a:t>
            </a:r>
            <a:r>
              <a:rPr lang="en-US" altLang="en-US" sz="1400" dirty="0">
                <a:solidFill>
                  <a:srgbClr val="333333"/>
                </a:solidFill>
                <a:latin typeface="Calibri" panose="020F0502020204030204" pitchFamily="34" charset="0"/>
              </a:rPr>
              <a:t>}. </a:t>
            </a:r>
          </a:p>
          <a:p>
            <a:pPr>
              <a:spcAft>
                <a:spcPts val="200"/>
              </a:spcAft>
            </a:pPr>
            <a:r>
              <a:rPr lang="en-GB" sz="1400" b="1" dirty="0" smtClean="0">
                <a:latin typeface="Calibri" panose="020F0502020204030204" pitchFamily="34" charset="0"/>
              </a:rPr>
              <a:t>Support</a:t>
            </a:r>
            <a:endParaRPr lang="en-GB" sz="1400" b="1" dirty="0">
              <a:latin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latin typeface="Calibri" panose="020F0502020204030204" pitchFamily="34" charset="0"/>
              </a:rPr>
              <a:t>An indication of how frequently the item-set appears in the </a:t>
            </a:r>
            <a:r>
              <a:rPr lang="en-GB" sz="1400" dirty="0" smtClean="0">
                <a:latin typeface="Calibri" panose="020F0502020204030204" pitchFamily="34" charset="0"/>
              </a:rPr>
              <a:t>database.</a:t>
            </a:r>
          </a:p>
          <a:p>
            <a:pPr>
              <a:spcAft>
                <a:spcPts val="200"/>
              </a:spcAft>
            </a:pPr>
            <a:r>
              <a:rPr lang="en-GB" sz="1400" dirty="0" smtClean="0">
                <a:latin typeface="Calibri" panose="020F0502020204030204" pitchFamily="34" charset="0"/>
              </a:rPr>
              <a:t>Support </a:t>
            </a:r>
            <a:r>
              <a:rPr lang="en-GB" sz="1400" dirty="0">
                <a:latin typeface="Calibri" panose="020F0502020204030204" pitchFamily="34" charset="0"/>
              </a:rPr>
              <a:t>of an item or item set is the fraction of transactions in our data set that </a:t>
            </a:r>
            <a:r>
              <a:rPr lang="en-GB" sz="1400" dirty="0"/>
              <a:t>=&gt; </a:t>
            </a:r>
            <a:r>
              <a:rPr lang="en-GB" sz="1400" dirty="0" smtClean="0">
                <a:latin typeface="Calibri" panose="020F0502020204030204" pitchFamily="34" charset="0"/>
              </a:rPr>
              <a:t>contain </a:t>
            </a:r>
            <a:r>
              <a:rPr lang="en-GB" sz="1400" dirty="0">
                <a:latin typeface="Calibri" panose="020F0502020204030204" pitchFamily="34" charset="0"/>
              </a:rPr>
              <a:t>that item or item set. In general, it is nice to identify rules that have a high support, as these will be applicable to a large number of transactions. </a:t>
            </a:r>
          </a:p>
          <a:p>
            <a:pPr>
              <a:spcAft>
                <a:spcPts val="200"/>
              </a:spcAft>
            </a:pPr>
            <a:r>
              <a:rPr lang="en-GB" sz="1400" b="1" dirty="0">
                <a:latin typeface="Calibri" panose="020F0502020204030204" pitchFamily="34" charset="0"/>
              </a:rPr>
              <a:t>Lift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Calibri" panose="020F0502020204030204" pitchFamily="34" charset="0"/>
              </a:rPr>
              <a:t>The ratio of the observed support to that expected if X and Y were  independent.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Calibri" panose="020F0502020204030204" pitchFamily="34" charset="0"/>
              </a:rPr>
              <a:t>The </a:t>
            </a:r>
            <a:r>
              <a:rPr lang="en-GB" sz="1400" dirty="0">
                <a:latin typeface="Calibri" panose="020F0502020204030204" pitchFamily="34" charset="0"/>
              </a:rPr>
              <a:t>ratio of the observed support of the items on the LHS of the rule co-</a:t>
            </a:r>
            <a:r>
              <a:rPr lang="en-GB" sz="1400" dirty="0" err="1">
                <a:latin typeface="Calibri" panose="020F0502020204030204" pitchFamily="34" charset="0"/>
              </a:rPr>
              <a:t>occuring</a:t>
            </a:r>
            <a:r>
              <a:rPr lang="en-GB" sz="1400" dirty="0">
                <a:latin typeface="Calibri" panose="020F0502020204030204" pitchFamily="34" charset="0"/>
              </a:rPr>
              <a:t> with items on the RHS divided by probability that the LHS and RHS co-occur if the two are </a:t>
            </a:r>
            <a:r>
              <a:rPr lang="en-GB" sz="1400" dirty="0" smtClean="0">
                <a:latin typeface="Calibri" panose="020F0502020204030204" pitchFamily="34" charset="0"/>
              </a:rPr>
              <a:t>independent.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Calibri" panose="020F0502020204030204" pitchFamily="34" charset="0"/>
              </a:rPr>
              <a:t>If lift of a rule is 1, that implies events are independent, When events are independent of each other, no rule can be drawn involving them.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Calibri" panose="020F0502020204030204" pitchFamily="34" charset="0"/>
              </a:rPr>
              <a:t>A lift of  &gt; 1, show the degree to which those two occurrences are dependent, and makes those rules potentially useful for predicting.</a:t>
            </a:r>
          </a:p>
          <a:p>
            <a:pPr>
              <a:spcAft>
                <a:spcPts val="200"/>
              </a:spcAft>
            </a:pPr>
            <a:r>
              <a:rPr lang="en-GB" sz="1400" dirty="0" smtClean="0">
                <a:latin typeface="Calibri" panose="020F0502020204030204" pitchFamily="34" charset="0"/>
              </a:rPr>
              <a:t>The </a:t>
            </a:r>
            <a:r>
              <a:rPr lang="en-GB" sz="1400" dirty="0">
                <a:latin typeface="Calibri" panose="020F0502020204030204" pitchFamily="34" charset="0"/>
              </a:rPr>
              <a:t>value of lift is that it considers both the confidence of the rule and the overall data set</a:t>
            </a:r>
          </a:p>
          <a:p>
            <a:pPr>
              <a:spcAft>
                <a:spcPts val="200"/>
              </a:spcAft>
            </a:pPr>
            <a:r>
              <a:rPr lang="en-GB" sz="1400" b="1" dirty="0" smtClean="0">
                <a:latin typeface="Calibri" panose="020F0502020204030204" pitchFamily="34" charset="0"/>
              </a:rPr>
              <a:t>Confidence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Calibri" panose="020F0502020204030204" pitchFamily="34" charset="0"/>
              </a:rPr>
              <a:t>Indication of how often the rule has been found to be true. Measure of certainty or trustworthiness associated with each discovered pattern.</a:t>
            </a:r>
            <a:endParaRPr lang="en-GB" sz="1400" b="1" dirty="0" smtClean="0">
              <a:latin typeface="Calibri" panose="020F0502020204030204" pitchFamily="34" charset="0"/>
            </a:endParaRPr>
          </a:p>
          <a:p>
            <a:pPr>
              <a:spcAft>
                <a:spcPts val="200"/>
              </a:spcAft>
            </a:pPr>
            <a:r>
              <a:rPr lang="en-GB" sz="1400" dirty="0" smtClean="0">
                <a:latin typeface="Calibri" panose="020F0502020204030204" pitchFamily="34" charset="0"/>
              </a:rPr>
              <a:t>The likelihood that it is true for a new transaction that contains the items on the LHS of the rule. (I.e. it is the probability that the transaction </a:t>
            </a:r>
            <a:r>
              <a:rPr lang="en-GB" sz="1400" i="1" dirty="0" smtClean="0">
                <a:latin typeface="Calibri" panose="020F0502020204030204" pitchFamily="34" charset="0"/>
              </a:rPr>
              <a:t>also</a:t>
            </a:r>
            <a:r>
              <a:rPr lang="en-GB" sz="1400" dirty="0" smtClean="0">
                <a:latin typeface="Calibri" panose="020F0502020204030204" pitchFamily="34" charset="0"/>
              </a:rPr>
              <a:t> contains the item(s) on the RHS.) Formally: confidence(</a:t>
            </a:r>
            <a:r>
              <a:rPr lang="en-GB" sz="1400" dirty="0" err="1" smtClean="0">
                <a:latin typeface="Calibri" panose="020F0502020204030204" pitchFamily="34" charset="0"/>
              </a:rPr>
              <a:t>im⇒in</a:t>
            </a:r>
            <a:r>
              <a:rPr lang="en-GB" sz="1400" dirty="0" smtClean="0">
                <a:latin typeface="Calibri" panose="020F0502020204030204" pitchFamily="34" charset="0"/>
              </a:rPr>
              <a:t>)=(</a:t>
            </a:r>
            <a:r>
              <a:rPr lang="en-GB" sz="1400" dirty="0" err="1" smtClean="0">
                <a:latin typeface="Calibri" panose="020F0502020204030204" pitchFamily="34" charset="0"/>
              </a:rPr>
              <a:t>im⇒in</a:t>
            </a:r>
            <a:r>
              <a:rPr lang="en-GB" sz="1400" dirty="0" smtClean="0">
                <a:latin typeface="Calibri" panose="020F0502020204030204" pitchFamily="34" charset="0"/>
              </a:rPr>
              <a:t>)= support(</a:t>
            </a:r>
            <a:r>
              <a:rPr lang="en-GB" sz="1400" dirty="0" err="1" smtClean="0">
                <a:latin typeface="Calibri" panose="020F0502020204030204" pitchFamily="34" charset="0"/>
              </a:rPr>
              <a:t>im∪in</a:t>
            </a:r>
            <a:r>
              <a:rPr lang="en-GB" sz="1400" dirty="0" smtClean="0">
                <a:latin typeface="Calibri" panose="020F0502020204030204" pitchFamily="34" charset="0"/>
              </a:rPr>
              <a:t>)/(</a:t>
            </a:r>
            <a:r>
              <a:rPr lang="en-GB" sz="1400" dirty="0" err="1" smtClean="0">
                <a:latin typeface="Calibri" panose="020F0502020204030204" pitchFamily="34" charset="0"/>
              </a:rPr>
              <a:t>im∪in</a:t>
            </a:r>
            <a:r>
              <a:rPr lang="en-GB" sz="1400" dirty="0" smtClean="0">
                <a:latin typeface="Calibri" panose="020F0502020204030204" pitchFamily="34" charset="0"/>
              </a:rPr>
              <a:t>)/ support(</a:t>
            </a:r>
            <a:r>
              <a:rPr lang="en-GB" sz="1400" dirty="0" err="1" smtClean="0">
                <a:latin typeface="Calibri" panose="020F0502020204030204" pitchFamily="34" charset="0"/>
              </a:rPr>
              <a:t>im</a:t>
            </a:r>
            <a:r>
              <a:rPr lang="en-GB" sz="1400" dirty="0" smtClean="0">
                <a:latin typeface="Calibri" panose="020F0502020204030204" pitchFamily="34" charset="0"/>
              </a:rPr>
              <a:t>)</a:t>
            </a:r>
          </a:p>
          <a:p>
            <a:endParaRPr lang="en-GB" sz="1400" dirty="0">
              <a:latin typeface="Calibri" panose="020F0502020204030204" pitchFamily="34" charset="0"/>
            </a:endParaRPr>
          </a:p>
        </p:txBody>
      </p:sp>
      <p:sp>
        <p:nvSpPr>
          <p:cNvPr id="6" name="AutoShape 6" descr="\{{\mathrm  {onions,potatoes}}\}\Rightarrow \{{\mathrm  {burger}}\}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711200" y="685802"/>
            <a:ext cx="10769600" cy="39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z="2000" i="0" dirty="0" smtClean="0">
                <a:latin typeface="Calibri" panose="020F0502020204030204" pitchFamily="34" charset="0"/>
              </a:rPr>
              <a:t>{onions, potatoes} </a:t>
            </a:r>
            <a:r>
              <a:rPr lang="en-GB" sz="2000" i="0" dirty="0" smtClean="0">
                <a:latin typeface="Calibri" panose="020F0502020204030204" pitchFamily="34" charset="0"/>
              </a:rPr>
              <a:t>=&gt;  {</a:t>
            </a:r>
            <a:r>
              <a:rPr lang="en-GB" sz="2000" i="0" dirty="0" smtClean="0">
                <a:latin typeface="Calibri" panose="020F0502020204030204" pitchFamily="34" charset="0"/>
              </a:rPr>
              <a:t>burger}</a:t>
            </a:r>
            <a:endParaRPr lang="en-GB" sz="2000" i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7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sz="quarter" idx="15"/>
          </p:nvPr>
        </p:nvSpPr>
        <p:spPr bwMode="auto">
          <a:xfrm>
            <a:off x="641927" y="814760"/>
            <a:ext cx="11000155" cy="50629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indent="0">
              <a:buClrTx/>
            </a:pPr>
            <a:r>
              <a:rPr lang="en-GB" b="1" dirty="0">
                <a:latin typeface="Calibri" panose="020F0502020204030204" pitchFamily="34" charset="0"/>
              </a:rPr>
              <a:t>Support</a:t>
            </a:r>
            <a:r>
              <a:rPr kumimoji="0" lang="en-US" altLang="en-US" sz="13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/>
            </a:r>
            <a:br>
              <a:rPr kumimoji="0" lang="en-US" altLang="en-US" sz="13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</a:rPr>
            </a:b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The output of a market basket analysis is generally a set of rules, that we can then exploit to make business decisions (related to marketing or product placement, for example).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yriad-pro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The 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support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 of an item or item set is the fraction of transactions in our data set that contain that item or item set.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In general, it is nice to identify rules that have a high support, as these will be applicable to a large number of transactions.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For super market retailers, this is likely to involve basic products that are popular across an entire user base (e.g. bread, milk).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A printer cartridge retailer, for example, may not have products with a high support, because each customer only buys cartridges that are specific to his / her own printer.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dirty="0" smtClean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Lift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333333"/>
                </a:solidFill>
                <a:latin typeface="Calibri" panose="020F0502020204030204" pitchFamily="34" charset="0"/>
              </a:rPr>
              <a:t>Ratio of the Observed support of an Item set to that expected if the Items were independent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dirty="0" smtClean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 smtClean="0">
                <a:solidFill>
                  <a:srgbClr val="333333"/>
                </a:solidFill>
                <a:latin typeface="Calibri" panose="020F0502020204030204" pitchFamily="34" charset="0"/>
              </a:rPr>
              <a:t>Confidence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Indication of Often a rule is found to be 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dirty="0" smtClean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81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532524" y="659524"/>
            <a:ext cx="10769600" cy="5228658"/>
          </a:xfrm>
        </p:spPr>
        <p:txBody>
          <a:bodyPr/>
          <a:lstStyle/>
          <a:p>
            <a:r>
              <a:rPr lang="en-GB" b="1" dirty="0"/>
              <a:t>Apriori </a:t>
            </a:r>
            <a:r>
              <a:rPr lang="en-GB" b="1" dirty="0" smtClean="0"/>
              <a:t>algorithm </a:t>
            </a:r>
          </a:p>
          <a:p>
            <a:r>
              <a:rPr lang="en-GB" sz="1600" dirty="0"/>
              <a:t>Apriori uses a "bottom up" approach, </a:t>
            </a:r>
            <a:r>
              <a:rPr lang="en-GB" sz="1600" dirty="0" smtClean="0"/>
              <a:t>where frequent </a:t>
            </a:r>
            <a:r>
              <a:rPr lang="en-GB" sz="1600" dirty="0"/>
              <a:t>subsets are extended one item at </a:t>
            </a:r>
            <a:r>
              <a:rPr lang="en-GB" sz="1600" dirty="0" smtClean="0"/>
              <a:t>a time </a:t>
            </a:r>
            <a:r>
              <a:rPr lang="en-GB" sz="1600" dirty="0"/>
              <a:t>(a step known as candidate </a:t>
            </a:r>
            <a:r>
              <a:rPr lang="en-GB" sz="1600" dirty="0" smtClean="0"/>
              <a:t>generation, and </a:t>
            </a:r>
            <a:r>
              <a:rPr lang="en-GB" sz="1600" dirty="0"/>
              <a:t>groups of candidates are tested </a:t>
            </a:r>
            <a:r>
              <a:rPr lang="en-GB" sz="1600" dirty="0" smtClean="0"/>
              <a:t>against the </a:t>
            </a:r>
            <a:r>
              <a:rPr lang="en-GB" sz="1600" dirty="0"/>
              <a:t>data</a:t>
            </a:r>
            <a:r>
              <a:rPr lang="en-GB" sz="1600" dirty="0" smtClean="0"/>
              <a:t>.</a:t>
            </a:r>
          </a:p>
          <a:p>
            <a:r>
              <a:rPr lang="en-GB" sz="1600" dirty="0"/>
              <a:t>The algorithm terminates when no </a:t>
            </a:r>
            <a:r>
              <a:rPr lang="en-GB" sz="1600" dirty="0" smtClean="0"/>
              <a:t>further successful </a:t>
            </a:r>
            <a:r>
              <a:rPr lang="en-GB" sz="1600" dirty="0"/>
              <a:t>extensions are found</a:t>
            </a:r>
            <a:r>
              <a:rPr lang="en-GB" sz="1600" dirty="0" smtClean="0"/>
              <a:t>.</a:t>
            </a:r>
          </a:p>
          <a:p>
            <a:r>
              <a:rPr lang="en-GB" sz="1600" dirty="0" smtClean="0"/>
              <a:t>Apriori </a:t>
            </a:r>
            <a:r>
              <a:rPr lang="en-GB" sz="1600" dirty="0"/>
              <a:t>uses breadth-first search and a </a:t>
            </a:r>
            <a:r>
              <a:rPr lang="en-GB" sz="1600" dirty="0" smtClean="0"/>
              <a:t>hash tree </a:t>
            </a:r>
            <a:r>
              <a:rPr lang="en-GB" sz="1600" dirty="0"/>
              <a:t>structure to count candidate item </a:t>
            </a:r>
            <a:r>
              <a:rPr lang="en-GB" sz="1600" dirty="0" err="1" smtClean="0"/>
              <a:t>setsefficiently</a:t>
            </a:r>
            <a:r>
              <a:rPr lang="en-GB" sz="1600" dirty="0"/>
              <a:t>.</a:t>
            </a:r>
          </a:p>
          <a:p>
            <a:r>
              <a:rPr lang="en-GB" sz="1600" dirty="0" smtClean="0"/>
              <a:t>It </a:t>
            </a:r>
            <a:r>
              <a:rPr lang="en-GB" sz="1600" dirty="0"/>
              <a:t>u</a:t>
            </a:r>
            <a:r>
              <a:rPr lang="en-GB" sz="1600" dirty="0" smtClean="0"/>
              <a:t>ses Level-wise scan</a:t>
            </a:r>
          </a:p>
          <a:p>
            <a:r>
              <a:rPr lang="en-GB" sz="1600" dirty="0" smtClean="0"/>
              <a:t>Apriori </a:t>
            </a:r>
            <a:r>
              <a:rPr lang="en-GB" sz="1600" dirty="0"/>
              <a:t>algorithm provides a means for formulating what are known as “association rules” for the set of transactions. An association rule is an observation from the database between different items inside a transaction. For example, the statement “If a customer buys chips they are 60% more likely to also purchase dip” could be an association rule based on data from supermarket purchases. The number 60% is called the confidence we have in the rule and we are generally interested in rules with higher confidence</a:t>
            </a:r>
            <a:r>
              <a:rPr lang="en-GB" sz="1600" dirty="0" smtClean="0"/>
              <a:t>.</a:t>
            </a:r>
            <a:endParaRPr lang="en-GB" sz="1600" dirty="0"/>
          </a:p>
          <a:p>
            <a:r>
              <a:rPr lang="en-GB" sz="1600" dirty="0"/>
              <a:t>The Apriori algorithm takes as input a transaction database and a “threshold”. The initial pass through the database performs a count on each single item in the database and checks how many transactions contain each item. The algorithm proceeds by the Apriori property which states that “any subset of a frequent </a:t>
            </a:r>
            <a:r>
              <a:rPr lang="en-GB" sz="1600" dirty="0" err="1"/>
              <a:t>itemset</a:t>
            </a:r>
            <a:r>
              <a:rPr lang="en-GB" sz="1600" dirty="0"/>
              <a:t> must also be frequent”. What this means is that when checking the subsets of length 2 (and greater), we can ignore those subsets that contain an element that does not meet the minimum support, as it cannot be a part of a frequent </a:t>
            </a:r>
            <a:r>
              <a:rPr lang="en-GB" sz="1600" dirty="0" err="1"/>
              <a:t>itemset</a:t>
            </a:r>
            <a:r>
              <a:rPr lang="en-GB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428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19344"/>
            <a:ext cx="10769600" cy="914400"/>
          </a:xfrm>
        </p:spPr>
        <p:txBody>
          <a:bodyPr/>
          <a:lstStyle/>
          <a:p>
            <a:pPr algn="ctr"/>
            <a:r>
              <a:rPr lang="en-GB" dirty="0" smtClean="0"/>
              <a:t>Party Shopping Data Set</a:t>
            </a:r>
            <a:endParaRPr lang="en-GB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613597"/>
              </p:ext>
            </p:extLst>
          </p:nvPr>
        </p:nvGraphicFramePr>
        <p:xfrm>
          <a:off x="1513709" y="1076544"/>
          <a:ext cx="9339263" cy="548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Worksheet" r:id="rId3" imgW="6576116" imgH="5128272" progId="Excel.Sheet.8">
                  <p:embed/>
                </p:oleObj>
              </mc:Choice>
              <mc:Fallback>
                <p:oleObj name="Worksheet" r:id="rId3" imgW="6576116" imgH="5128272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3709" y="1076544"/>
                        <a:ext cx="9339263" cy="548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951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548424" y="638501"/>
            <a:ext cx="10769600" cy="5754484"/>
          </a:xfrm>
        </p:spPr>
        <p:txBody>
          <a:bodyPr/>
          <a:lstStyle/>
          <a:p>
            <a:r>
              <a:rPr lang="en-GB" b="1" dirty="0">
                <a:latin typeface="Calibri" panose="020F0502020204030204" pitchFamily="34" charset="0"/>
              </a:rPr>
              <a:t>Apriori property </a:t>
            </a:r>
            <a:endParaRPr lang="en-GB" b="1" dirty="0" smtClean="0">
              <a:latin typeface="Calibri" panose="020F0502020204030204" pitchFamily="34" charset="0"/>
            </a:endParaRPr>
          </a:p>
          <a:p>
            <a:r>
              <a:rPr lang="en-GB" sz="1200" dirty="0" smtClean="0">
                <a:latin typeface="Calibri" panose="020F0502020204030204" pitchFamily="34" charset="0"/>
              </a:rPr>
              <a:t>“</a:t>
            </a:r>
            <a:r>
              <a:rPr lang="en-GB" sz="1200" dirty="0">
                <a:latin typeface="Calibri" panose="020F0502020204030204" pitchFamily="34" charset="0"/>
              </a:rPr>
              <a:t>any subset of a frequent </a:t>
            </a:r>
            <a:r>
              <a:rPr lang="en-GB" sz="1200" dirty="0" smtClean="0">
                <a:latin typeface="Calibri" panose="020F0502020204030204" pitchFamily="34" charset="0"/>
              </a:rPr>
              <a:t>item set </a:t>
            </a:r>
            <a:r>
              <a:rPr lang="en-GB" sz="1200" dirty="0">
                <a:latin typeface="Calibri" panose="020F0502020204030204" pitchFamily="34" charset="0"/>
              </a:rPr>
              <a:t>must also be frequent”. </a:t>
            </a:r>
            <a:endParaRPr lang="en-GB" sz="1200" dirty="0" smtClean="0">
              <a:latin typeface="Calibri" panose="020F0502020204030204" pitchFamily="34" charset="0"/>
            </a:endParaRPr>
          </a:p>
          <a:p>
            <a:pPr fontAlgn="base"/>
            <a:r>
              <a:rPr lang="en-GB" sz="1400" dirty="0" smtClean="0">
                <a:latin typeface="Calibri" panose="020F0502020204030204" pitchFamily="34" charset="0"/>
              </a:rPr>
              <a:t>Suppose we’re </a:t>
            </a:r>
            <a:r>
              <a:rPr lang="en-GB" sz="1400" dirty="0">
                <a:latin typeface="Calibri" panose="020F0502020204030204" pitchFamily="34" charset="0"/>
              </a:rPr>
              <a:t>interested in finding the collections that occur more than a quarter (25</a:t>
            </a:r>
            <a:r>
              <a:rPr lang="en-GB" sz="1400" dirty="0" smtClean="0">
                <a:latin typeface="Calibri" panose="020F0502020204030204" pitchFamily="34" charset="0"/>
              </a:rPr>
              <a:t>% - Support  for the Item set) </a:t>
            </a:r>
            <a:r>
              <a:rPr lang="en-GB" sz="1400" dirty="0">
                <a:latin typeface="Calibri" panose="020F0502020204030204" pitchFamily="34" charset="0"/>
              </a:rPr>
              <a:t>of the time.</a:t>
            </a:r>
          </a:p>
          <a:p>
            <a:pPr fontAlgn="base"/>
            <a:r>
              <a:rPr lang="en-GB" sz="1400" dirty="0">
                <a:latin typeface="Calibri" panose="020F0502020204030204" pitchFamily="34" charset="0"/>
              </a:rPr>
              <a:t>What we see from simply summing the columns and dividing by the number of columns is that 60% of the people purchased chips, 45% purchased dip, 50% purchased soda, 45% purchased napkins, and 40% purchased paper plates. Since these are all above our minimum threshold, they are all possible as elements of future collections.</a:t>
            </a:r>
          </a:p>
          <a:p>
            <a:pPr fontAlgn="base"/>
            <a:r>
              <a:rPr lang="en-GB" sz="1400" dirty="0">
                <a:latin typeface="Calibri" panose="020F0502020204030204" pitchFamily="34" charset="0"/>
              </a:rPr>
              <a:t>When looking at larger collections, we see that: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– 35% of the people purchased both chips and dip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– 35% of the people purchased both chips and soda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 smtClean="0">
                <a:latin typeface="Calibri" panose="020F0502020204030204" pitchFamily="34" charset="0"/>
              </a:rPr>
              <a:t>– 25% of the people purchased both chips and napkins</a:t>
            </a:r>
            <a:r>
              <a:rPr lang="en-GB" sz="1400" dirty="0">
                <a:latin typeface="Calibri" panose="020F0502020204030204" pitchFamily="34" charset="0"/>
              </a:rPr>
              <a:t/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– 35% of the people </a:t>
            </a:r>
            <a:r>
              <a:rPr lang="en-GB" sz="1400" dirty="0" smtClean="0">
                <a:latin typeface="Calibri" panose="020F0502020204030204" pitchFamily="34" charset="0"/>
              </a:rPr>
              <a:t>purchased </a:t>
            </a:r>
            <a:r>
              <a:rPr lang="en-GB" sz="1400" dirty="0">
                <a:latin typeface="Calibri" panose="020F0502020204030204" pitchFamily="34" charset="0"/>
              </a:rPr>
              <a:t>both dip and soda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– 25% of the people purchased both soda and paper plates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– no other size two collections are above the minimum threshold.</a:t>
            </a:r>
          </a:p>
          <a:p>
            <a:pPr fontAlgn="base"/>
            <a:r>
              <a:rPr lang="en-GB" sz="1400" dirty="0">
                <a:latin typeface="Calibri" panose="020F0502020204030204" pitchFamily="34" charset="0"/>
              </a:rPr>
              <a:t>You’ll note that since only 20% of the people purchased chips and paper plates, it is not above the minimum threshold and so we can ignore it in future collections. From the set of size 2 </a:t>
            </a:r>
            <a:r>
              <a:rPr lang="en-GB" sz="1400" dirty="0" err="1">
                <a:latin typeface="Calibri" panose="020F0502020204030204" pitchFamily="34" charset="0"/>
              </a:rPr>
              <a:t>itemsets</a:t>
            </a:r>
            <a:r>
              <a:rPr lang="en-GB" sz="1400" dirty="0">
                <a:latin typeface="Calibri" panose="020F0502020204030204" pitchFamily="34" charset="0"/>
              </a:rPr>
              <a:t>, we can derive our list of size three </a:t>
            </a:r>
            <a:r>
              <a:rPr lang="en-GB" sz="1400" dirty="0" err="1">
                <a:latin typeface="Calibri" panose="020F0502020204030204" pitchFamily="34" charset="0"/>
              </a:rPr>
              <a:t>itemsets</a:t>
            </a:r>
            <a:r>
              <a:rPr lang="en-GB" sz="1400" dirty="0">
                <a:latin typeface="Calibri" panose="020F0502020204030204" pitchFamily="34" charset="0"/>
              </a:rPr>
              <a:t>.</a:t>
            </a:r>
          </a:p>
          <a:p>
            <a:pPr fontAlgn="base"/>
            <a:r>
              <a:rPr lang="en-GB" sz="1400" dirty="0">
                <a:latin typeface="Calibri" panose="020F0502020204030204" pitchFamily="34" charset="0"/>
              </a:rPr>
              <a:t>In particular, we see that: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– 25% of the people purchased all three of chips, dip, and soda.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– no other size three collections are above the minimum threshold.</a:t>
            </a:r>
          </a:p>
          <a:p>
            <a:pPr fontAlgn="base"/>
            <a:r>
              <a:rPr lang="en-GB" sz="1400" dirty="0">
                <a:latin typeface="Calibri" panose="020F0502020204030204" pitchFamily="34" charset="0"/>
              </a:rPr>
              <a:t>The hierarchy of the </a:t>
            </a:r>
            <a:r>
              <a:rPr lang="en-GB" sz="1400" dirty="0" err="1">
                <a:latin typeface="Calibri" panose="020F0502020204030204" pitchFamily="34" charset="0"/>
              </a:rPr>
              <a:t>itemsets</a:t>
            </a:r>
            <a:r>
              <a:rPr lang="en-GB" sz="1400" dirty="0">
                <a:latin typeface="Calibri" panose="020F0502020204030204" pitchFamily="34" charset="0"/>
              </a:rPr>
              <a:t> is displayed in the image above.</a:t>
            </a:r>
          </a:p>
          <a:p>
            <a:pPr fontAlgn="base"/>
            <a:r>
              <a:rPr lang="en-GB" sz="1400" dirty="0">
                <a:latin typeface="Calibri" panose="020F0502020204030204" pitchFamily="34" charset="0"/>
              </a:rPr>
              <a:t>To play around with this algorithm and understand more of its properties, 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13776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sz="quarter" idx="15"/>
          </p:nvPr>
        </p:nvSpPr>
        <p:spPr bwMode="auto">
          <a:xfrm>
            <a:off x="958899" y="690760"/>
            <a:ext cx="9097042" cy="6038782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/>
              </a:rPr>
              <a:t>Support: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/>
              </a:rPr>
              <a:t>We have already covered support, remember I said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Now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we follow a simple golden rule: we say an item/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itemset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frequently bought if it is bought at least 60% of times.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 for here it should be bought at least 3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times.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/>
              </a:rPr>
              <a:t>This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/>
              </a:rPr>
              <a:t> means we are saying that our minimum support is 60%.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/>
              </a:rPr>
              <a:t>In other words, minimum support 60% says, consider an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/>
              </a:rPr>
              <a:t>itemset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/>
              </a:rPr>
              <a:t> as a frequent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/>
              </a:rPr>
              <a:t>itemset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/>
              </a:rPr>
              <a:t> only if it occurs in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/>
              </a:rPr>
              <a:t>atleast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/>
              </a:rPr>
              <a:t> 60% of transactions.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/>
              </a:rPr>
              <a:t>We can add those items to frequently bought together section, O,K,E in our example from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/>
                <a:hlinkClick r:id="rId2"/>
              </a:rPr>
              <a:t>part 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/>
              </a:rPr>
              <a:t>Confidence: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/>
              </a:rPr>
              <a:t>We can take our frequent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/>
              </a:rPr>
              <a:t>itemset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/>
              </a:rPr>
              <a:t> knowledge even further, by finding (deducing) association rules using the frequent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/>
              </a:rPr>
              <a:t>itemset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/>
              </a:rPr>
              <a:t>.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/>
              </a:rPr>
              <a:t>In simple words, We know that O,K,E are brought together frequently, but, what is the association between them.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/>
              </a:rPr>
              <a:t>To do this we create, we list all the subsets of frequently bought items (O,K,E) in our case, we get following subsets,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/>
              </a:rPr>
              <a:t>{O}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/>
              </a:rPr>
              <a:t>{K}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/>
              </a:rPr>
              <a:t>{E}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/>
              </a:rPr>
              <a:t>{O,K}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/>
              </a:rPr>
              <a:t>{K,E}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/>
              </a:rPr>
              <a:t>{O,E}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/>
              </a:rPr>
              <a:t>Now, we find the association among all the subsets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/>
              </a:rPr>
            </a:b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/>
              </a:rPr>
              <a:t>{O} =&gt; {K,E}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/>
              </a:rPr>
              <a:t> 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/>
              </a:rPr>
              <a:t> (if 'O' is bought, what is the probability that 'K' and 'E' would be bought in the same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/>
              </a:rPr>
              <a:t>transcation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/>
              </a:rPr>
              <a:t>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/>
              </a:rPr>
              <a:t>O is bought in 3 transactions and in all those transactions 'K' and 'E' are also bought, i.e. Confidence = 3/3 x 100 = 100%.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/>
              </a:rPr>
              <a:t>We can say with 100% confidence that if O is bought K and E would also be bought, so If you have an online store like amazon.com and a user is viewing Onion,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/>
              </a:rPr>
              <a:t>you can say, customers who bought Onion also bought Key-chain and Eggs.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/>
              </a:rPr>
              <a:t>On the same lines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0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/>
              </a:rPr>
              <a:t>{K} =&gt; {O,E}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/>
              </a:rPr>
              <a:t>: Confidence is 3/5 x 100% = 60%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0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/>
              </a:rPr>
              <a:t>{E} =&gt; {O,K}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/>
              </a:rPr>
              <a:t>: Confidence is 3/4 x 100% = 75%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0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/>
              </a:rPr>
              <a:t>{K,E} =&gt; {O}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/>
              </a:rPr>
              <a:t>: Confidence is 3/4 x 100% = 75%</a:t>
            </a:r>
            <a:r>
              <a:rPr kumimoji="0" lang="en-US" altLang="en-US" sz="10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/>
              </a:rPr>
              <a:t>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0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/>
              </a:rPr>
              <a:t>{O,E} =&gt; {K}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/>
              </a:rPr>
              <a:t>: Confidence is 3/3 x 100% = 100%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0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/>
              </a:rPr>
              <a:t>{O,K} =&gt; {E}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/>
              </a:rPr>
              <a:t>: Confidence is 3/3 x 100% = 100%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36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094798"/>
              </p:ext>
            </p:extLst>
          </p:nvPr>
        </p:nvGraphicFramePr>
        <p:xfrm>
          <a:off x="1041121" y="736449"/>
          <a:ext cx="9807853" cy="5826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Bitmap Image" r:id="rId3" imgW="9281160" imgH="7201080" progId="Paint.Picture">
                  <p:embed/>
                </p:oleObj>
              </mc:Choice>
              <mc:Fallback>
                <p:oleObj name="Bitmap Image" r:id="rId3" imgW="9281160" imgH="72010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1121" y="736449"/>
                        <a:ext cx="9807853" cy="58262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885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wC">
  <a:themeElements>
    <a:clrScheme name="PwC Orange">
      <a:dk1>
        <a:srgbClr val="000000"/>
      </a:dk1>
      <a:lt1>
        <a:srgbClr val="FFFFFF"/>
      </a:lt1>
      <a:dk2>
        <a:srgbClr val="DC6900"/>
      </a:dk2>
      <a:lt2>
        <a:srgbClr val="FFFFFF"/>
      </a:lt2>
      <a:accent1>
        <a:srgbClr val="DC6900"/>
      </a:accent1>
      <a:accent2>
        <a:srgbClr val="FFB600"/>
      </a:accent2>
      <a:accent3>
        <a:srgbClr val="602320"/>
      </a:accent3>
      <a:accent4>
        <a:srgbClr val="E27588"/>
      </a:accent4>
      <a:accent5>
        <a:srgbClr val="A32020"/>
      </a:accent5>
      <a:accent6>
        <a:srgbClr val="E0301E"/>
      </a:accent6>
      <a:hlink>
        <a:srgbClr val="0000FF"/>
      </a:hlink>
      <a:folHlink>
        <a:srgbClr val="0000FF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chemeClr val="tx2"/>
        </a:solidFill>
        <a:ln w="3175"/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Georg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indent="-274320">
          <a:spcAft>
            <a:spcPts val="900"/>
          </a:spcAft>
          <a:defRPr sz="2000" dirty="0" err="1" smtClean="0">
            <a:latin typeface="Georgia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94186EA-B0B2-4E41-A351-6242F0C72D9D}" vid="{E142F899-578D-4885-93C2-118BB84F88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15715</TotalTime>
  <Words>530</Words>
  <Application>Microsoft Office PowerPoint</Application>
  <PresentationFormat>Widescreen</PresentationFormat>
  <Paragraphs>121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Georgia</vt:lpstr>
      <vt:lpstr>Helvetica Neue Light</vt:lpstr>
      <vt:lpstr>myriad-pro</vt:lpstr>
      <vt:lpstr>Times New Roman</vt:lpstr>
      <vt:lpstr>PwC</vt:lpstr>
      <vt:lpstr>Worksheet</vt:lpstr>
      <vt:lpstr>Bitmap Image</vt:lpstr>
      <vt:lpstr>Market Basket Analysis</vt:lpstr>
      <vt:lpstr>PowerPoint Presentation</vt:lpstr>
      <vt:lpstr>{onions, potatoes} =&gt;  {burger}</vt:lpstr>
      <vt:lpstr>PowerPoint Presentation</vt:lpstr>
      <vt:lpstr>PowerPoint Presentation</vt:lpstr>
      <vt:lpstr>Party Shopping Data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PricewaterhouseCoopers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Basket Analysis</dc:title>
  <dc:creator>Jithin Sankar</dc:creator>
  <cp:lastModifiedBy>Jithin Sankar</cp:lastModifiedBy>
  <cp:revision>49</cp:revision>
  <dcterms:created xsi:type="dcterms:W3CDTF">2016-07-14T14:55:25Z</dcterms:created>
  <dcterms:modified xsi:type="dcterms:W3CDTF">2016-08-05T10:16:10Z</dcterms:modified>
</cp:coreProperties>
</file>