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4" r:id="rId14"/>
    <p:sldId id="268" r:id="rId15"/>
    <p:sldId id="269" r:id="rId16"/>
  </p:sldIdLst>
  <p:sldSz cx="12192000" cy="6858000"/>
  <p:notesSz cx="6858000" cy="9144000"/>
  <p:embeddedFontLst>
    <p:embeddedFont>
      <p:font typeface="Gill Sans" panose="020B0604020202020204" charset="0"/>
      <p:regular r:id="rId18"/>
      <p:bold r:id="rId19"/>
    </p:embeddedFont>
    <p:embeddedFont>
      <p:font typeface="Times" panose="020206030504050203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4F42BC-748A-4E74-AC0E-F13614A9A94A}">
  <a:tblStyle styleId="{9C4F42BC-748A-4E74-AC0E-F13614A9A94A}" styleName="Table_0"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BCCD1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7E7E9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b712416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b712416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b7124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b712416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b712416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b7124166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b71241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b7124166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9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46533" y="3085764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43463" y="6023129"/>
            <a:ext cx="231278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581191" y="2336002"/>
            <a:ext cx="11029617" cy="352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8839200" y="599725"/>
            <a:ext cx="2906818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839200" y="675726"/>
            <a:ext cx="2004165" cy="518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774922" y="675726"/>
            <a:ext cx="7896281" cy="518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379531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81193" y="3043909"/>
            <a:ext cx="11029616" cy="149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6" cy="53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6523735" y="2250892"/>
            <a:ext cx="5087073" cy="55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447816" y="5141972"/>
            <a:ext cx="11298202" cy="1274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81191" y="5262295"/>
            <a:ext cx="4909446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2000"/>
              <a:buFont typeface="Gill Sans"/>
              <a:buNone/>
              <a:defRPr sz="2000">
                <a:solidFill>
                  <a:srgbClr val="2F5A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47815" y="601199"/>
            <a:ext cx="11292842" cy="42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3454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1pPr>
            <a:lvl2pPr marL="914400" lvl="1" indent="-3454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2pPr>
            <a:lvl3pPr marL="1371600" lvl="2" indent="-3454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3pPr>
            <a:lvl4pPr marL="1828800" lvl="3" indent="-3454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4pPr>
            <a:lvl5pPr marL="2286000" lvl="4" indent="-3454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740822" y="5262295"/>
            <a:ext cx="5869988" cy="6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447816" y="599725"/>
            <a:ext cx="11290860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581191" y="5260126"/>
            <a:ext cx="11029618" cy="59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40683" y="606554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sz="1800" b="0" i="0" u="none" strike="noStrike" cap="non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neu.edu.cn/yunhyan/NEU_surface_defect_database.html" TargetMode="External"/><Relationship Id="rId7" Type="http://schemas.openxmlformats.org/officeDocument/2006/relationships/hyperlink" Target="mailto:jeetprajapat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terzioglu@yahoo.com" TargetMode="External"/><Relationship Id="rId5" Type="http://schemas.openxmlformats.org/officeDocument/2006/relationships/hyperlink" Target="mailto:np.patel@outlook.com" TargetMode="External"/><Relationship Id="rId4" Type="http://schemas.openxmlformats.org/officeDocument/2006/relationships/hyperlink" Target="mailto:mast311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neu.edu.cn/yunhyan/NEU_surface_defect_databas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image.or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ooks.google.ca/books?id=xLd9DwAAQBAJ&amp;pg=PA17&amp;lpg=PA17&amp;dq=greycoprops&amp;source=bl&amp;ots=U4IpL17uR-&amp;sig=ACfU3U145AzsG3dbBeP_4rdCEybYsltCAg&amp;hl=en&amp;sa=X&amp;ved=2ahUKEwj9rb7qqpLkAhXQT98KHd4TCrsQ6AEwBnoECAoQAQ#v=onepage&amp;q=GLCM&amp;f=false" TargetMode="External"/><Relationship Id="rId4" Type="http://schemas.openxmlformats.org/officeDocument/2006/relationships/hyperlink" Target="https://books.google.ca/books?id=xLd9DwAAQBAJ&amp;pg=PA17&amp;lpg=PA17&amp;dq=greycoprops&amp;source=bl&amp;ots=U4IpL17uR-&amp;sig=ACfU3U145AzsG3dbBeP_4rdCEybYsltCAg&amp;hl=en&amp;sa=X&amp;ved=2ahUKEwj9rb7qqpLkAhXQT98KHd4TCrsQ6AEwBnoECAoQAQ#v=onepage&amp;q&amp;f=fals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981-10-7242-0_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hyperlink" Target="http://cpb.iphy.ac.cn/article/2017/1901/cpb_26_9_098104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configure-image-data-augmentation-when-training-deep-learning-neural-network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nanonets.com/blog/data-augmentation-how-to-use-deep-learning-when-you-have-limited-data-part-2/" TargetMode="External"/><Relationship Id="rId4" Type="http://schemas.openxmlformats.org/officeDocument/2006/relationships/hyperlink" Target="https://bair.berkeley.edu/blog/2019/06/07/data_au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 idx="4294967295"/>
          </p:nvPr>
        </p:nvSpPr>
        <p:spPr>
          <a:xfrm>
            <a:off x="581190" y="1020431"/>
            <a:ext cx="10993551" cy="147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4"/>
              <a:buFont typeface="Gill Sans"/>
              <a:buNone/>
            </a:pPr>
            <a:r>
              <a:rPr lang="en-US" sz="3024" i="0" u="none" strike="noStrike" cap="none" dirty="0">
                <a:solidFill>
                  <a:schemeClr val="accent1"/>
                </a:solidFill>
              </a:rPr>
              <a:t>STEEL SURFACE DEFECT MACHINE LEARNING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4"/>
              <a:buFont typeface="Gill Sans"/>
              <a:buNone/>
            </a:pPr>
            <a:r>
              <a:rPr lang="en-US" sz="3024" i="0" u="none" strike="noStrike" cap="none" dirty="0">
                <a:solidFill>
                  <a:schemeClr val="accent1"/>
                </a:solidFill>
              </a:rPr>
              <a:t>TERM PROJECT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4"/>
              <a:buFont typeface="Gill Sans"/>
              <a:buNone/>
            </a:pPr>
            <a:r>
              <a:rPr lang="en-US" sz="3024" i="0" u="none" strike="noStrike" cap="none" dirty="0">
                <a:solidFill>
                  <a:schemeClr val="accent1"/>
                </a:solidFill>
              </a:rPr>
              <a:t>AUGUST 21, 2019</a:t>
            </a:r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4294967295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Gill Sans"/>
              <a:buNone/>
            </a:pPr>
            <a:r>
              <a:rPr lang="en-US" sz="1440" i="0" u="sng" strike="noStrike" cap="none" dirty="0">
                <a:solidFill>
                  <a:schemeClr val="accent2"/>
                </a:solidFill>
                <a:hlinkClick r:id="rId3"/>
              </a:rPr>
              <a:t>BASED ON THE NORTHEASTERN UNIVERSITY (NEU) DEFECT DATABASE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535875" y="3348081"/>
            <a:ext cx="10993500" cy="2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GROUP MEMBERS:</a:t>
            </a:r>
            <a:endParaRPr sz="2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endParaRPr sz="140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rPr lang="en-US" sz="180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MASTHANAIAH PELLURI </a:t>
            </a:r>
            <a:r>
              <a:rPr lang="en-US" sz="180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( </a:t>
            </a:r>
            <a:r>
              <a:rPr lang="en-US" sz="1800" i="0" strike="noStrike" cap="none" dirty="0">
                <a:solidFill>
                  <a:schemeClr val="bg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MAST311@GMAIL.COM</a:t>
            </a:r>
            <a:r>
              <a:rPr lang="en-US" sz="18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rPr lang="en-US" sz="180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NARESH PATEL ( </a:t>
            </a:r>
            <a:r>
              <a:rPr lang="en-US" sz="1800" i="0" strike="noStrike" cap="none" dirty="0">
                <a:solidFill>
                  <a:schemeClr val="bg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NP.PATEL@OUTLOOK.COM</a:t>
            </a:r>
            <a:r>
              <a:rPr lang="en-US" sz="18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rPr lang="en-US" sz="180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KERIM TERZIOGLU ( </a:t>
            </a:r>
            <a:r>
              <a:rPr lang="en-US" sz="1800" i="0" strike="noStrike" cap="none" dirty="0">
                <a:solidFill>
                  <a:schemeClr val="bg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KTERZIOGLU@YAHOO.COM</a:t>
            </a:r>
            <a:r>
              <a:rPr lang="en-US" sz="18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sv-SE" sz="18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JITENDRAKUMAR PRAJAPATI ( </a:t>
            </a:r>
            <a:r>
              <a:rPr lang="sv-SE" sz="1800" dirty="0">
                <a:solidFill>
                  <a:schemeClr val="bg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JEETPRAJAPATI@GMAIL.COM</a:t>
            </a:r>
            <a:r>
              <a:rPr lang="sv-SE" sz="18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 )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581192" y="801017"/>
            <a:ext cx="11029616" cy="98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 dirty="0"/>
              <a:t>odel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dirty="0"/>
              <a:t>Evaluation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sp>
        <p:nvSpPr>
          <p:cNvPr id="167" name="Google Shape;167;p22"/>
          <p:cNvSpPr txBox="1"/>
          <p:nvPr/>
        </p:nvSpPr>
        <p:spPr>
          <a:xfrm>
            <a:off x="459333" y="2047671"/>
            <a:ext cx="5554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ll Sans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KNN: Varying Number of Neighbors, K=5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8" name="Google Shape;168;p2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53" y="2562549"/>
            <a:ext cx="6069626" cy="410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437" y="2537614"/>
            <a:ext cx="6069625" cy="410971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6577551" y="2074342"/>
            <a:ext cx="5316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ll Sans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Random Forest: Number of Trees = 34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581192" y="801017"/>
            <a:ext cx="11029616" cy="98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 dirty="0"/>
              <a:t>odels Evaluation</a:t>
            </a:r>
            <a:endParaRPr dirty="0"/>
          </a:p>
        </p:txBody>
      </p:sp>
      <p:sp>
        <p:nvSpPr>
          <p:cNvPr id="176" name="Google Shape;176;p23"/>
          <p:cNvSpPr txBox="1"/>
          <p:nvPr/>
        </p:nvSpPr>
        <p:spPr>
          <a:xfrm>
            <a:off x="421933" y="2007255"/>
            <a:ext cx="55386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ll Sans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Decision Tree with Boosting: K=53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7" name="Google Shape;177;p2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6475" y="2484625"/>
            <a:ext cx="6459049" cy="43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581192" y="801017"/>
            <a:ext cx="11029616" cy="98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dirty="0">
                <a:solidFill>
                  <a:schemeClr val="lt1"/>
                </a:solidFill>
              </a:rPr>
              <a:t>Deep Learning using Convolutional Neural Network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82016" y="1934572"/>
            <a:ext cx="59607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ll Sans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 with Data Augmentation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4" name="Google Shape;184;p2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71" y="2701399"/>
            <a:ext cx="5650129" cy="37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2625324"/>
            <a:ext cx="5650100" cy="37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 dirty="0"/>
              <a:t>odels Evaluation</a:t>
            </a:r>
            <a:endParaRPr dirty="0"/>
          </a:p>
        </p:txBody>
      </p:sp>
      <p:graphicFrame>
        <p:nvGraphicFramePr>
          <p:cNvPr id="160" name="Google Shape;160;p21"/>
          <p:cNvGraphicFramePr/>
          <p:nvPr>
            <p:extLst>
              <p:ext uri="{D42A27DB-BD31-4B8C-83A1-F6EECF244321}">
                <p14:modId xmlns:p14="http://schemas.microsoft.com/office/powerpoint/2010/main" val="1799319487"/>
              </p:ext>
            </p:extLst>
          </p:nvPr>
        </p:nvGraphicFramePr>
        <p:xfrm>
          <a:off x="569615" y="2228794"/>
          <a:ext cx="11052750" cy="2990600"/>
        </p:xfrm>
        <a:graphic>
          <a:graphicData uri="http://schemas.openxmlformats.org/drawingml/2006/table">
            <a:tbl>
              <a:tblPr bandRow="1">
                <a:noFill/>
                <a:tableStyleId>{9C4F42BC-748A-4E74-AC0E-F13614A9A94A}</a:tableStyleId>
              </a:tblPr>
              <a:tblGrid>
                <a:gridCol w="36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Models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 anchor="ctr"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86A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endParaRPr sz="15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45725" marR="45725" marT="45725" marB="45725"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86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ACCURACY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5D86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PARAMETERS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5D86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KNN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71.1%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K=5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Random Forest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88.3%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Number of Trees=34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Decision Tree</a:t>
                      </a: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with Boosting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64.7%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K=53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SVM with Grid Search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0.17%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C': 0.001, 'gamma': 0.001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CNN with Data Augmentation*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75.55%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Conv2D, Dropout (2 layers each)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CNN without Data Augmentation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88.06%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Conv2D, Dropout (2 layers each)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1" name="Google Shape;161;p21"/>
          <p:cNvSpPr txBox="1"/>
          <p:nvPr/>
        </p:nvSpPr>
        <p:spPr>
          <a:xfrm>
            <a:off x="862803" y="5395562"/>
            <a:ext cx="8803273" cy="120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 was introduced for the Neural Network. </a:t>
            </a:r>
            <a:endParaRPr sz="180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581191" y="702155"/>
            <a:ext cx="11029500" cy="1013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581191" y="2180495"/>
            <a:ext cx="11029500" cy="3678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457200" lvl="0" indent="-333756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Grayscale Images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Extracting Features of images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Models performance due to Grayscale Images converted to 3 channels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Models performance after Image augmentation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481775" y="2084467"/>
            <a:ext cx="11309400" cy="3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Based on our research and after utilizing the 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techniques learned during the class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our conclusion is that the Random Forest model has the best accuracy score and hence can be treated as a Best Model for this dataset</a:t>
            </a: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❏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The features were extracted using GLCM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❏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Learned how to use CNN for smaller dataset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❏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Future Usage and Enhancements: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❏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Use images process for Kaggle Competition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❏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Use different technique to get better performance of the models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dirty="0"/>
              <a:t>Content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507589" y="2182943"/>
            <a:ext cx="8462179" cy="376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92135" marR="0" lvl="0" indent="-3709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Project Overview</a:t>
            </a:r>
            <a:endParaRPr sz="2600" dirty="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92135" marR="0" lvl="0" indent="-3709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Dataset Overview</a:t>
            </a:r>
            <a:endParaRPr sz="2600" dirty="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92135" marR="0" lvl="0" indent="-3709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Data </a:t>
            </a:r>
            <a:r>
              <a:rPr lang="en-US" sz="2600" i="0" u="none" strike="noStrike" cap="none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Analysis</a:t>
            </a: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 / F</a:t>
            </a:r>
            <a:r>
              <a:rPr lang="en-US" sz="2600" i="0" u="none" strike="noStrike" cap="none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eature </a:t>
            </a: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Engineering</a:t>
            </a:r>
            <a:endParaRPr sz="2600" dirty="0">
              <a:latin typeface="Gill Sans"/>
              <a:ea typeface="Gill Sans"/>
              <a:cs typeface="Gill Sans"/>
              <a:sym typeface="Gill Sans"/>
            </a:endParaRPr>
          </a:p>
          <a:p>
            <a:pPr marL="392135" marR="0" lvl="0" indent="-3709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 sz="2600" i="0" u="none" strike="noStrike" cap="none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odels</a:t>
            </a:r>
            <a:endParaRPr sz="2600" dirty="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92135" marR="0" lvl="0" indent="-3709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Deep Learning using Convolutional Neural Network</a:t>
            </a:r>
            <a:endParaRPr sz="2600" dirty="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92135" indent="-370989"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Model Evaluation</a:t>
            </a:r>
          </a:p>
          <a:p>
            <a:pPr marL="392135" marR="0" lvl="0" indent="-3709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Challenges</a:t>
            </a:r>
            <a:endParaRPr sz="2600" dirty="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92135" marR="0" lvl="0" indent="-3709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 dirty="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 sz="2600" dirty="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A5C"/>
              </a:buClr>
              <a:buSzPts val="1200"/>
              <a:buFont typeface="Arial"/>
              <a:buNone/>
            </a:pPr>
            <a:endParaRPr sz="300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81191" y="702155"/>
            <a:ext cx="11029500" cy="1013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581250" y="2314449"/>
            <a:ext cx="11029500" cy="3724609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Steel is the most important building materials of modern days. Surface quality of steel is essential for steel industry and detecting quality issue is very challenging.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Goals and Objective :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challenge is to detect and classify steel surface defects using machine and deep learning. Accuracy metrics is used to evaluate the models.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Accuracy = Total Number of Correct Predictions / Total number of Images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dirty="0"/>
              <a:t>Dataset overview</a:t>
            </a:r>
            <a:endParaRPr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581203" y="1828953"/>
            <a:ext cx="44841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2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the NEU surface defect database, six kinds of typical surface defects of the hot-rolled steel strip are categorized:</a:t>
            </a:r>
            <a:endParaRPr sz="220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200" dirty="0"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lang="en-US" sz="22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RS - rolled-in scale</a:t>
            </a:r>
            <a:endParaRPr sz="2200" dirty="0"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lang="en-US" sz="22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 - patches </a:t>
            </a:r>
            <a:endParaRPr sz="2200" dirty="0"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lang="en-US" sz="22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 - crazing</a:t>
            </a:r>
            <a:endParaRPr sz="2200" dirty="0"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lang="en-US" sz="22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PS - pitted surface </a:t>
            </a:r>
            <a:endParaRPr sz="2200" dirty="0"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lang="en-US" sz="22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- inclusion </a:t>
            </a:r>
            <a:endParaRPr sz="2200" dirty="0"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lang="en-US" sz="22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 - scratches </a:t>
            </a:r>
            <a:endParaRPr sz="2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0" name="Google Shape;120;p1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7194" y="2160245"/>
            <a:ext cx="6454106" cy="31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581191" y="5601944"/>
            <a:ext cx="113094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2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database includes 1,800 grayscale images: 300 samples each of the six typical surface defects categorized above.</a:t>
            </a:r>
            <a:endParaRPr sz="22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Times New Roman"/>
              <a:buNone/>
            </a:pPr>
            <a:r>
              <a:rPr lang="en-US" sz="2200" i="0" u="sng" strike="noStrike" cap="none" dirty="0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http://faculty.neu.edu.cn/yunhyan/NEU_surface_defect_database.html</a:t>
            </a:r>
            <a:endParaRPr sz="2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581191" y="702155"/>
            <a:ext cx="11029500" cy="1013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 / Feature Engineering</a:t>
            </a:r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581200" y="2180499"/>
            <a:ext cx="11029500" cy="1422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Northeastern University (NEU) surface defect database, six kinds of typical surface defects of the hot-rolled steel strip are collected, i.e., rolled-in scale (RS), patches (Pa), crazing (Cr), pitted surface (PS), inclusion (In) and scratches (Sc). The database includes 1,800 grayscale images: 300 samples each of six different kinds of typical surface defects.</a:t>
            </a:r>
            <a:r>
              <a:rPr lang="en-US" dirty="0"/>
              <a:t> Dataset is well balanced as we can see in below image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950" y="3434024"/>
            <a:ext cx="5211093" cy="2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7179450" y="3520500"/>
            <a:ext cx="3161100" cy="2863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0 - Crazing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1 - Inclusion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2 - Patches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3 - Pitted surface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4 - Rolled-in-scale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5 - Scratches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Data Analysis / Feature Engineering</a:t>
            </a:r>
            <a:endParaRPr dirty="0"/>
          </a:p>
        </p:txBody>
      </p:sp>
      <p:sp>
        <p:nvSpPr>
          <p:cNvPr id="135" name="Google Shape;135;p18"/>
          <p:cNvSpPr txBox="1"/>
          <p:nvPr/>
        </p:nvSpPr>
        <p:spPr>
          <a:xfrm>
            <a:off x="507589" y="2182943"/>
            <a:ext cx="127001" cy="1424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92135" marR="0" lvl="0" indent="-205889" algn="l" rtl="0">
              <a:lnSpc>
                <a:spcPct val="231844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933"/>
              <a:buFont typeface="Arial"/>
              <a:buNone/>
            </a:pPr>
            <a:endParaRPr sz="2933" b="0" i="0" u="none" strike="noStrike" cap="none" dirty="0">
              <a:solidFill>
                <a:srgbClr val="002A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66666"/>
              </a:lnSpc>
              <a:spcBef>
                <a:spcPts val="1200"/>
              </a:spcBef>
              <a:spcAft>
                <a:spcPts val="0"/>
              </a:spcAft>
              <a:buClr>
                <a:srgbClr val="002A5C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87925" y="1941950"/>
            <a:ext cx="11216100" cy="49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Utilized 2 </a:t>
            </a:r>
            <a:r>
              <a:rPr lang="en-US" sz="1800" i="0" u="sng" strike="noStrike" cap="none" dirty="0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scikit-image.org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APIs: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20842" marR="0" lvl="0" indent="-3208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greycomatrix - calculate the grey-level co-occurrence matrix (GLCM) for a given image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grey level co-occurrence matrix is a histogram of co-occurring 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grayscale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values at a given offset over an image.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320841" marR="0" lvl="0" indent="-3208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greycoprops - calculate the texture properties of a GLCM </a:t>
            </a:r>
            <a:endParaRPr sz="180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*ASM : Angular Second Moment</a:t>
            </a:r>
          </a:p>
          <a:p>
            <a:r>
              <a:rPr lang="en-US" sz="1800" dirty="0">
                <a:latin typeface="Gill Sans"/>
                <a:sym typeface="Gill Sans"/>
              </a:rPr>
              <a:t>More info on </a:t>
            </a:r>
            <a:r>
              <a:rPr lang="en-US" sz="1800" dirty="0">
                <a:latin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GLCM</a:t>
            </a:r>
            <a:r>
              <a:rPr lang="en-US" sz="1800" dirty="0">
                <a:latin typeface="Gill Sans"/>
                <a:sym typeface="Gill Sans"/>
              </a:rPr>
              <a:t> Book : </a:t>
            </a:r>
            <a:r>
              <a:rPr lang="en-US" sz="1800" dirty="0">
                <a:latin typeface="Gill Sans"/>
                <a:hlinkClick r:id="rId5"/>
              </a:rPr>
              <a:t>Practical Computer Vision Applications Using Deep Learning with CNNs</a:t>
            </a:r>
            <a:endParaRPr lang="en-US" sz="1800" dirty="0">
              <a:latin typeface="Gill Sans"/>
            </a:endParaRPr>
          </a:p>
          <a:p>
            <a:pPr lvl="0"/>
            <a:endParaRPr sz="1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7" name="Google Shape;137;p18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6182" y="3512166"/>
            <a:ext cx="3632201" cy="243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05306" y="3562566"/>
            <a:ext cx="4858326" cy="233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Data Analysis / Feature Engineering</a:t>
            </a:r>
            <a:endParaRPr dirty="0"/>
          </a:p>
        </p:txBody>
      </p:sp>
      <p:sp>
        <p:nvSpPr>
          <p:cNvPr id="144" name="Google Shape;144;p19"/>
          <p:cNvSpPr txBox="1"/>
          <p:nvPr/>
        </p:nvSpPr>
        <p:spPr>
          <a:xfrm>
            <a:off x="507589" y="2182943"/>
            <a:ext cx="127001" cy="1424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92135" marR="0" lvl="0" indent="-205889" algn="l" rtl="0">
              <a:lnSpc>
                <a:spcPct val="231844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933"/>
              <a:buFont typeface="Arial"/>
              <a:buNone/>
            </a:pPr>
            <a:endParaRPr sz="2933" b="0" i="0" u="none" strike="noStrike" cap="none" dirty="0">
              <a:solidFill>
                <a:srgbClr val="002A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66666"/>
              </a:lnSpc>
              <a:spcBef>
                <a:spcPts val="1200"/>
              </a:spcBef>
              <a:spcAft>
                <a:spcPts val="0"/>
              </a:spcAft>
              <a:buClr>
                <a:srgbClr val="002A5C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87928" y="1910468"/>
            <a:ext cx="11216144" cy="123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SzPts val="1800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Sources </a:t>
            </a:r>
            <a:r>
              <a:rPr lang="en-US" sz="1600" dirty="0">
                <a:hlinkClick r:id="rId3"/>
              </a:rPr>
              <a:t>https://link.springer.com/chapter/10.1007/978-981-10-7242-0_7</a:t>
            </a:r>
            <a:endParaRPr lang="en-US" sz="1600" dirty="0"/>
          </a:p>
          <a:p>
            <a:pPr lvl="0">
              <a:buSzPts val="1800"/>
            </a:pPr>
            <a:r>
              <a:rPr lang="en-US" sz="1600" dirty="0">
                <a:hlinkClick r:id="rId4"/>
              </a:rPr>
              <a:t>http://cpb.iphy.ac.cn/article/2017/1901/cpb_26_9_098104.html#</a:t>
            </a:r>
            <a:endParaRPr sz="1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6" name="Picture 2" descr="Image result for glcm image">
            <a:extLst>
              <a:ext uri="{FF2B5EF4-FFF2-40B4-BE49-F238E27FC236}">
                <a16:creationId xmlns:a16="http://schemas.microsoft.com/office/drawing/2014/main" id="{FE78BADA-0A59-422A-8904-8CC607EA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78" y="2466217"/>
            <a:ext cx="4889780" cy="430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D9F0DC-7449-470B-8559-B5D168096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28" y="2793443"/>
            <a:ext cx="6128912" cy="3616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1" y="702155"/>
            <a:ext cx="11029500" cy="1013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Data Analysis / Feature Engineering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581200" y="1846175"/>
            <a:ext cx="11029500" cy="5011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55555"/>
                </a:solidFill>
                <a:highlight>
                  <a:srgbClr val="FFFFFF"/>
                </a:highlight>
              </a:rPr>
              <a:t>Data Augmentation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55555"/>
                </a:solidFill>
                <a:highlight>
                  <a:srgbClr val="FFFFFF"/>
                </a:highlight>
              </a:rPr>
              <a:t>To train convolutional neural network, we have used data augmentation strategy.</a:t>
            </a:r>
            <a:endParaRPr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55555"/>
                </a:solidFill>
                <a:highlight>
                  <a:srgbClr val="FFFFFF"/>
                </a:highlight>
              </a:rPr>
              <a:t>Data augmentation is strategy that is used for increasing the size of a training dataset by creating modified images without collecting new data. Example of data augmentation techniques : Rotating, Cropping, padding and flipping(horizontally or vertically) the images</a:t>
            </a:r>
            <a:endParaRPr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55555"/>
                </a:solidFill>
                <a:highlight>
                  <a:srgbClr val="FFFFFF"/>
                </a:highlight>
              </a:rPr>
              <a:t>Sources : </a:t>
            </a:r>
            <a:r>
              <a:rPr lang="en-US" sz="1200" u="sng" dirty="0">
                <a:solidFill>
                  <a:schemeClr val="hlink"/>
                </a:solidFill>
                <a:hlinkClick r:id="rId3"/>
              </a:rPr>
              <a:t>https://machinelearningmastery.com/how-to-configure-image-data-augmentation-when-training-deep-learning-neural-networks/</a:t>
            </a:r>
            <a:endParaRPr sz="12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4"/>
              </a:rPr>
              <a:t>https://bair.berkeley.edu/blog/2019/06/07/data_aug/</a:t>
            </a:r>
            <a:r>
              <a:rPr lang="en-US" sz="1200" dirty="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endParaRPr sz="12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5"/>
              </a:rPr>
              <a:t>https://nanonets.com/blog/data-augmentation-how-to-use-deep-learning-when-you-have-limited-data-part-2/</a:t>
            </a:r>
            <a:endParaRPr sz="1200" dirty="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6">
            <a:alphaModFix/>
          </a:blip>
          <a:srcRect t="15700"/>
          <a:stretch/>
        </p:blipFill>
        <p:spPr>
          <a:xfrm>
            <a:off x="2419162" y="3768132"/>
            <a:ext cx="7353576" cy="216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 dirty="0"/>
              <a:t>odels</a:t>
            </a:r>
            <a:endParaRPr dirty="0"/>
          </a:p>
        </p:txBody>
      </p:sp>
      <p:graphicFrame>
        <p:nvGraphicFramePr>
          <p:cNvPr id="160" name="Google Shape;160;p21"/>
          <p:cNvGraphicFramePr/>
          <p:nvPr>
            <p:extLst>
              <p:ext uri="{D42A27DB-BD31-4B8C-83A1-F6EECF244321}">
                <p14:modId xmlns:p14="http://schemas.microsoft.com/office/powerpoint/2010/main" val="2384219474"/>
              </p:ext>
            </p:extLst>
          </p:nvPr>
        </p:nvGraphicFramePr>
        <p:xfrm>
          <a:off x="4283989" y="3108025"/>
          <a:ext cx="3613425" cy="2242950"/>
        </p:xfrm>
        <a:graphic>
          <a:graphicData uri="http://schemas.openxmlformats.org/drawingml/2006/table">
            <a:tbl>
              <a:tblPr bandRow="1">
                <a:noFill/>
                <a:tableStyleId>{9C4F42BC-748A-4E74-AC0E-F13614A9A94A}</a:tableStyleId>
              </a:tblPr>
              <a:tblGrid>
                <a:gridCol w="36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KNN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Random Forest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Decision Tree</a:t>
                      </a: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with Boosting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SVM with Grid Search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CNN with Data Augmentation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CNN without Data Augmentation</a:t>
                      </a:r>
                      <a:endParaRPr sz="1800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45725" marR="45725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314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800</Words>
  <Application>Microsoft Office PowerPoint</Application>
  <PresentationFormat>Widescreen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Gill Sans</vt:lpstr>
      <vt:lpstr>Times</vt:lpstr>
      <vt:lpstr>Arial</vt:lpstr>
      <vt:lpstr>Helvetica Neue</vt:lpstr>
      <vt:lpstr>Dividend</vt:lpstr>
      <vt:lpstr>STEEL SURFACE DEFECT MACHINE LEARNING  TERM PROJECT AUGUST 21, 2019</vt:lpstr>
      <vt:lpstr>Content</vt:lpstr>
      <vt:lpstr>Project Overview</vt:lpstr>
      <vt:lpstr>Dataset overview</vt:lpstr>
      <vt:lpstr>Data Analysis / Feature Engineering</vt:lpstr>
      <vt:lpstr>Data Analysis / Feature Engineering</vt:lpstr>
      <vt:lpstr>Data Analysis / Feature Engineering</vt:lpstr>
      <vt:lpstr>Data Analysis / Feature Engineering</vt:lpstr>
      <vt:lpstr>Models</vt:lpstr>
      <vt:lpstr>Model Evaluation </vt:lpstr>
      <vt:lpstr>Models Evaluation</vt:lpstr>
      <vt:lpstr>Deep Learning using Convolutional Neural Network</vt:lpstr>
      <vt:lpstr>Models Evaluation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SURFACE DEFECT MACHINE LEARNING  TERM PROJECT AUGUST 21, 2019</dc:title>
  <dc:creator>Jitendra Prajapati</dc:creator>
  <cp:lastModifiedBy>Mahi Prajapati</cp:lastModifiedBy>
  <cp:revision>18</cp:revision>
  <dcterms:modified xsi:type="dcterms:W3CDTF">2019-08-21T02:44:49Z</dcterms:modified>
</cp:coreProperties>
</file>