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6" r:id="rId4"/>
    <p:sldId id="257" r:id="rId5"/>
    <p:sldId id="258" r:id="rId6"/>
    <p:sldId id="260" r:id="rId7"/>
    <p:sldId id="270" r:id="rId8"/>
    <p:sldId id="287" r:id="rId9"/>
    <p:sldId id="288" r:id="rId10"/>
    <p:sldId id="289" r:id="rId11"/>
    <p:sldId id="290" r:id="rId12"/>
    <p:sldId id="291" r:id="rId13"/>
    <p:sldId id="292" r:id="rId14"/>
    <p:sldId id="293" r:id="rId15"/>
    <p:sldId id="294" r:id="rId16"/>
    <p:sldId id="280" r:id="rId17"/>
    <p:sldId id="295" r:id="rId18"/>
    <p:sldId id="282" r:id="rId19"/>
    <p:sldId id="283" r:id="rId20"/>
    <p:sldId id="284"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36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074160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47111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544080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028106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017875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950285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FE5CD-16CE-4803-94E8-E0416946A7B8}" type="datetimeFigureOut">
              <a:rPr lang="en-IN" smtClean="0"/>
              <a:t>26-07-2019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24875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FE5CD-16CE-4803-94E8-E0416946A7B8}"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9600892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FE5CD-16CE-4803-94E8-E0416946A7B8}" type="datetimeFigureOut">
              <a:rPr lang="en-IN" smtClean="0"/>
              <a:t>26-07-2019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390618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413742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3999538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245445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160510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995669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798602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079608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EFE5CD-16CE-4803-94E8-E0416946A7B8}"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0788728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EFE5CD-16CE-4803-94E8-E0416946A7B8}"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407268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782477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166605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EFE5CD-16CE-4803-94E8-E0416946A7B8}" type="datetimeFigureOut">
              <a:rPr lang="en-IN" smtClean="0"/>
              <a:t>26-07-2019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9B4DA8-7C63-4E0F-8DB7-C8B008CA03B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76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101977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EFE5CD-16CE-4803-94E8-E0416946A7B8}" type="datetimeFigureOut">
              <a:rPr lang="en-IN" smtClean="0"/>
              <a:t>26-07-2019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00768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EFE5CD-16CE-4803-94E8-E0416946A7B8}" type="datetimeFigureOut">
              <a:rPr lang="en-IN" smtClean="0"/>
              <a:t>26-07-2019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487048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EFE5CD-16CE-4803-94E8-E0416946A7B8}" type="datetimeFigureOut">
              <a:rPr lang="en-IN" smtClean="0"/>
              <a:t>26-07-2019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3245339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E9B4DA8-7C63-4E0F-8DB7-C8B008CA03BE}" type="slidenum">
              <a:rPr lang="en-IN" smtClean="0"/>
              <a:t>‹#›</a:t>
            </a:fld>
            <a:endParaRPr lang="en-IN"/>
          </a:p>
        </p:txBody>
      </p:sp>
    </p:spTree>
    <p:extLst>
      <p:ext uri="{BB962C8B-B14F-4D97-AF65-F5344CB8AC3E}">
        <p14:creationId xmlns:p14="http://schemas.microsoft.com/office/powerpoint/2010/main" val="346094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4EFE5CD-16CE-4803-94E8-E0416946A7B8}" type="datetimeFigureOut">
              <a:rPr lang="en-IN" smtClean="0"/>
              <a:t>26-07-2019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9B4DA8-7C63-4E0F-8DB7-C8B008CA03BE}" type="slidenum">
              <a:rPr lang="en-IN" smtClean="0"/>
              <a:t>‹#›</a:t>
            </a:fld>
            <a:endParaRPr lang="en-IN"/>
          </a:p>
        </p:txBody>
      </p:sp>
    </p:spTree>
    <p:extLst>
      <p:ext uri="{BB962C8B-B14F-4D97-AF65-F5344CB8AC3E}">
        <p14:creationId xmlns:p14="http://schemas.microsoft.com/office/powerpoint/2010/main" val="2883264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EFE5CD-16CE-4803-94E8-E0416946A7B8}" type="datetimeFigureOut">
              <a:rPr lang="en-IN" smtClean="0"/>
              <a:t>26-07-2019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E9B4DA8-7C63-4E0F-8DB7-C8B008CA03B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707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4EFE5CD-16CE-4803-94E8-E0416946A7B8}" type="datetimeFigureOut">
              <a:rPr lang="en-IN" smtClean="0"/>
              <a:t>26-07-2019</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E9B4DA8-7C63-4E0F-8DB7-C8B008CA03BE}" type="slidenum">
              <a:rPr lang="en-IN" smtClean="0"/>
              <a:t>‹#›</a:t>
            </a:fld>
            <a:endParaRPr lang="en-IN"/>
          </a:p>
        </p:txBody>
      </p:sp>
    </p:spTree>
    <p:extLst>
      <p:ext uri="{BB962C8B-B14F-4D97-AF65-F5344CB8AC3E}">
        <p14:creationId xmlns:p14="http://schemas.microsoft.com/office/powerpoint/2010/main" val="350161405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mailto:jitroy160@gmail.com" TargetMode="External"/><Relationship Id="rId2" Type="http://schemas.openxmlformats.org/officeDocument/2006/relationships/hyperlink" Target="https://github.com/jitroy160/Final_Projects/blob/master/Final_Projects/Final_Project_Car_Price_Prediction.ipynb" TargetMode="External"/><Relationship Id="rId1" Type="http://schemas.openxmlformats.org/officeDocument/2006/relationships/slideLayout" Target="../slideLayouts/slideLayout13.xml"/><Relationship Id="rId4" Type="http://schemas.openxmlformats.org/officeDocument/2006/relationships/hyperlink" Target="https://github.com/jitroy16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AA5AD4-C9CC-41DA-8E6F-0FD03E940C9E}"/>
              </a:ext>
            </a:extLst>
          </p:cNvPr>
          <p:cNvSpPr>
            <a:spLocks noGrp="1"/>
          </p:cNvSpPr>
          <p:nvPr>
            <p:ph type="ctrTitle"/>
          </p:nvPr>
        </p:nvSpPr>
        <p:spPr>
          <a:xfrm>
            <a:off x="2410289" y="385695"/>
            <a:ext cx="7368466" cy="1555906"/>
          </a:xfrm>
        </p:spPr>
        <p:txBody>
          <a:bodyPr>
            <a:normAutofit fontScale="90000"/>
          </a:bodyPr>
          <a:lstStyle/>
          <a:p>
            <a:pPr algn="l"/>
            <a:r>
              <a:rPr lang="en-US" sz="5400" dirty="0">
                <a:solidFill>
                  <a:srgbClr val="00B050"/>
                </a:solidFill>
              </a:rPr>
              <a:t>			     </a:t>
            </a:r>
            <a:r>
              <a:rPr lang="en-US" sz="3100" b="1" dirty="0">
                <a:solidFill>
                  <a:srgbClr val="0070C0"/>
                </a:solidFill>
                <a:latin typeface="Times New Roman" panose="02020603050405020304" pitchFamily="18" charset="0"/>
                <a:cs typeface="Times New Roman" panose="02020603050405020304" pitchFamily="18" charset="0"/>
              </a:rPr>
              <a:t>A</a:t>
            </a:r>
            <a:br>
              <a:rPr lang="en-US" sz="31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                          PRESENTATION </a:t>
            </a:r>
            <a:br>
              <a:rPr lang="en-US" sz="31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		                  on </a:t>
            </a:r>
            <a:br>
              <a:rPr lang="en-US" sz="3100" b="1" dirty="0">
                <a:solidFill>
                  <a:srgbClr val="0070C0"/>
                </a:solidFill>
                <a:latin typeface="Times New Roman" panose="02020603050405020304" pitchFamily="18" charset="0"/>
                <a:cs typeface="Times New Roman" panose="02020603050405020304" pitchFamily="18" charset="0"/>
              </a:rPr>
            </a:br>
            <a:r>
              <a:rPr lang="en-US" sz="3100" b="1" dirty="0">
                <a:solidFill>
                  <a:srgbClr val="0070C0"/>
                </a:solidFill>
                <a:latin typeface="Times New Roman" panose="02020603050405020304" pitchFamily="18" charset="0"/>
                <a:cs typeface="Times New Roman" panose="02020603050405020304" pitchFamily="18" charset="0"/>
              </a:rPr>
              <a:t>                      “Car Price Prediction”</a:t>
            </a:r>
            <a:endParaRPr lang="en-IN" sz="3100" b="1" dirty="0">
              <a:solidFill>
                <a:srgbClr val="00B050"/>
              </a:solidFill>
              <a:latin typeface="Times New Roman" panose="02020603050405020304" pitchFamily="18" charset="0"/>
              <a:cs typeface="Times New Roman" panose="02020603050405020304" pitchFamily="18" charset="0"/>
            </a:endParaRPr>
          </a:p>
        </p:txBody>
      </p:sp>
      <p:sp>
        <p:nvSpPr>
          <p:cNvPr id="7" name="Subtitle 4">
            <a:extLst>
              <a:ext uri="{FF2B5EF4-FFF2-40B4-BE49-F238E27FC236}">
                <a16:creationId xmlns:a16="http://schemas.microsoft.com/office/drawing/2014/main" id="{14242B43-A617-4103-ADF1-91CAC48DCD37}"/>
              </a:ext>
            </a:extLst>
          </p:cNvPr>
          <p:cNvSpPr txBox="1">
            <a:spLocks/>
          </p:cNvSpPr>
          <p:nvPr/>
        </p:nvSpPr>
        <p:spPr>
          <a:xfrm>
            <a:off x="4314547" y="2586770"/>
            <a:ext cx="3142695" cy="886747"/>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600" b="1" dirty="0">
                <a:latin typeface="Arial Rounded MT Bold" panose="020F0704030504030204" pitchFamily="34" charset="0"/>
              </a:rPr>
              <a:t>HENRY HARVIN EDUCATION</a:t>
            </a:r>
            <a:endParaRPr lang="en-IN" sz="1600" dirty="0">
              <a:latin typeface="Arial Rounded MT Bold" panose="020F0704030504030204" pitchFamily="34" charset="0"/>
            </a:endParaRPr>
          </a:p>
          <a:p>
            <a:r>
              <a:rPr lang="en-IN" sz="1600" b="1" dirty="0">
                <a:latin typeface="Arial Rounded MT Bold" panose="020F0704030504030204" pitchFamily="34" charset="0"/>
              </a:rPr>
              <a:t>SECTOR-2, c-107, Noida, up</a:t>
            </a:r>
            <a:r>
              <a:rPr lang="en-IN" sz="1600" dirty="0">
                <a:latin typeface="Arial Rounded MT Bold" panose="020F0704030504030204" pitchFamily="34" charset="0"/>
              </a:rPr>
              <a:t>	</a:t>
            </a:r>
          </a:p>
          <a:p>
            <a:r>
              <a:rPr lang="en-IN" sz="1600" dirty="0">
                <a:latin typeface="Arial Rounded MT Bold" panose="020F0704030504030204" pitchFamily="34" charset="0"/>
              </a:rPr>
              <a:t>	</a:t>
            </a:r>
            <a:br>
              <a:rPr lang="en-US" sz="1200" b="1" dirty="0">
                <a:latin typeface="Arial Rounded MT Bold" panose="020F0704030504030204" pitchFamily="34" charset="0"/>
              </a:rPr>
            </a:br>
            <a:endParaRPr lang="en-IN" sz="1200" dirty="0">
              <a:latin typeface="Arial Rounded MT Bold" panose="020F0704030504030204" pitchFamily="34" charset="0"/>
            </a:endParaRPr>
          </a:p>
        </p:txBody>
      </p:sp>
      <p:sp>
        <p:nvSpPr>
          <p:cNvPr id="8" name="Subtitle 4">
            <a:extLst>
              <a:ext uri="{FF2B5EF4-FFF2-40B4-BE49-F238E27FC236}">
                <a16:creationId xmlns:a16="http://schemas.microsoft.com/office/drawing/2014/main" id="{0285C338-019B-4FFA-BA4B-B830B2DF92CF}"/>
              </a:ext>
            </a:extLst>
          </p:cNvPr>
          <p:cNvSpPr txBox="1">
            <a:spLocks/>
          </p:cNvSpPr>
          <p:nvPr/>
        </p:nvSpPr>
        <p:spPr>
          <a:xfrm>
            <a:off x="1255209" y="4327735"/>
            <a:ext cx="4236612" cy="1647828"/>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600" b="1" dirty="0">
                <a:latin typeface="Times New Roman" panose="02020603050405020304" pitchFamily="18" charset="0"/>
                <a:cs typeface="Times New Roman" panose="02020603050405020304" pitchFamily="18" charset="0"/>
              </a:rPr>
              <a:t>Teacher’s Guide By</a:t>
            </a:r>
            <a:br>
              <a:rPr lang="en-IN" sz="1600" b="1"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ANIL  JADON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DHIRAJ  UPADHAYAY</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POOJA  GUPTA (mentor)</a:t>
            </a:r>
            <a:endParaRPr lang="en-IN" sz="1200" dirty="0">
              <a:latin typeface="Times New Roman" panose="02020603050405020304" pitchFamily="18" charset="0"/>
              <a:cs typeface="Times New Roman" panose="02020603050405020304" pitchFamily="18" charset="0"/>
            </a:endParaRPr>
          </a:p>
        </p:txBody>
      </p:sp>
      <p:sp>
        <p:nvSpPr>
          <p:cNvPr id="9" name="Subtitle 4">
            <a:extLst>
              <a:ext uri="{FF2B5EF4-FFF2-40B4-BE49-F238E27FC236}">
                <a16:creationId xmlns:a16="http://schemas.microsoft.com/office/drawing/2014/main" id="{B9F5B716-8DC0-4A9A-A6B0-B5A63C2938A8}"/>
              </a:ext>
            </a:extLst>
          </p:cNvPr>
          <p:cNvSpPr txBox="1">
            <a:spLocks/>
          </p:cNvSpPr>
          <p:nvPr/>
        </p:nvSpPr>
        <p:spPr>
          <a:xfrm>
            <a:off x="9223899" y="4327735"/>
            <a:ext cx="2246051" cy="1021842"/>
          </a:xfrm>
          <a:prstGeom prst="rect">
            <a:avLst/>
          </a:prstGeom>
        </p:spPr>
        <p:txBody>
          <a:bodyPr vert="horz" lIns="91440" tIns="91440" rIns="91440" bIns="91440"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IN" sz="1600" b="1" dirty="0">
                <a:latin typeface="Times New Roman" panose="02020603050405020304" pitchFamily="18" charset="0"/>
                <a:cs typeface="Times New Roman" panose="02020603050405020304" pitchFamily="18" charset="0"/>
              </a:rPr>
              <a:t>Submitted  BY :  </a:t>
            </a:r>
          </a:p>
          <a:p>
            <a:r>
              <a:rPr lang="en-IN" sz="1400" dirty="0">
                <a:latin typeface="Times New Roman" panose="02020603050405020304" pitchFamily="18" charset="0"/>
                <a:ea typeface="Verdana" panose="020B0604030504040204" pitchFamily="34" charset="0"/>
                <a:cs typeface="Times New Roman" panose="02020603050405020304" pitchFamily="18" charset="0"/>
              </a:rPr>
              <a:t>Abhijit  Roy	</a:t>
            </a:r>
          </a:p>
          <a:p>
            <a:r>
              <a:rPr lang="en-IN" sz="1400" dirty="0">
                <a:latin typeface="Times New Roman" panose="02020603050405020304" pitchFamily="18" charset="0"/>
                <a:ea typeface="Verdana" panose="020B0604030504040204" pitchFamily="34" charset="0"/>
                <a:cs typeface="Times New Roman" panose="02020603050405020304" pitchFamily="18" charset="0"/>
              </a:rPr>
              <a:t>			</a:t>
            </a:r>
          </a:p>
        </p:txBody>
      </p:sp>
      <p:pic>
        <p:nvPicPr>
          <p:cNvPr id="10" name="Image1">
            <a:extLst>
              <a:ext uri="{FF2B5EF4-FFF2-40B4-BE49-F238E27FC236}">
                <a16:creationId xmlns:a16="http://schemas.microsoft.com/office/drawing/2014/main" id="{A20861A9-A7A4-485B-9E21-7CABE0563FAD}"/>
              </a:ext>
            </a:extLst>
          </p:cNvPr>
          <p:cNvPicPr/>
          <p:nvPr/>
        </p:nvPicPr>
        <p:blipFill>
          <a:blip r:embed="rId2">
            <a:lum/>
            <a:alphaModFix/>
          </a:blip>
          <a:srcRect/>
          <a:stretch>
            <a:fillRect/>
          </a:stretch>
        </p:blipFill>
        <p:spPr>
          <a:xfrm>
            <a:off x="8878" y="7584"/>
            <a:ext cx="2050741" cy="1830094"/>
          </a:xfrm>
          <a:prstGeom prst="rect">
            <a:avLst/>
          </a:prstGeom>
        </p:spPr>
      </p:pic>
      <p:pic>
        <p:nvPicPr>
          <p:cNvPr id="11" name="Image1">
            <a:extLst>
              <a:ext uri="{FF2B5EF4-FFF2-40B4-BE49-F238E27FC236}">
                <a16:creationId xmlns:a16="http://schemas.microsoft.com/office/drawing/2014/main" id="{02BED4BE-79F9-40E2-BB49-4FA2414688CD}"/>
              </a:ext>
            </a:extLst>
          </p:cNvPr>
          <p:cNvPicPr/>
          <p:nvPr/>
        </p:nvPicPr>
        <p:blipFill>
          <a:blip r:embed="rId2">
            <a:lum/>
            <a:alphaModFix/>
          </a:blip>
          <a:srcRect/>
          <a:stretch>
            <a:fillRect/>
          </a:stretch>
        </p:blipFill>
        <p:spPr>
          <a:xfrm>
            <a:off x="10129426" y="7584"/>
            <a:ext cx="2050741" cy="1830094"/>
          </a:xfrm>
          <a:prstGeom prst="rect">
            <a:avLst/>
          </a:prstGeom>
        </p:spPr>
      </p:pic>
    </p:spTree>
    <p:extLst>
      <p:ext uri="{BB962C8B-B14F-4D97-AF65-F5344CB8AC3E}">
        <p14:creationId xmlns:p14="http://schemas.microsoft.com/office/powerpoint/2010/main" val="28225364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1500"/>
                                        <p:tgtEl>
                                          <p:spTgt spid="4"/>
                                        </p:tgtEl>
                                      </p:cBhvr>
                                    </p:animEffect>
                                  </p:childTnLst>
                                </p:cTn>
                              </p:par>
                            </p:childTnLst>
                          </p:cTn>
                        </p:par>
                        <p:par>
                          <p:cTn id="8" fill="hold">
                            <p:stCondLst>
                              <p:cond delay="1500"/>
                            </p:stCondLst>
                            <p:childTnLst>
                              <p:par>
                                <p:cTn id="9" presetID="16" presetClass="entr" presetSubtype="2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arn(inVertical)">
                                      <p:cBhvr>
                                        <p:cTn id="11" dur="1500"/>
                                        <p:tgtEl>
                                          <p:spTgt spid="7">
                                            <p:txEl>
                                              <p:pRg st="0" end="0"/>
                                            </p:txEl>
                                          </p:spTgt>
                                        </p:tgtEl>
                                      </p:cBhvr>
                                    </p:animEffect>
                                  </p:childTnLst>
                                </p:cTn>
                              </p:par>
                            </p:childTnLst>
                          </p:cTn>
                        </p:par>
                        <p:par>
                          <p:cTn id="12" fill="hold">
                            <p:stCondLst>
                              <p:cond delay="3000"/>
                            </p:stCondLst>
                            <p:childTnLst>
                              <p:par>
                                <p:cTn id="13" presetID="16" presetClass="entr" presetSubtype="21"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1500"/>
                                        <p:tgtEl>
                                          <p:spTgt spid="7">
                                            <p:txEl>
                                              <p:pRg st="1" end="1"/>
                                            </p:txEl>
                                          </p:spTgt>
                                        </p:tgtEl>
                                      </p:cBhvr>
                                    </p:animEffect>
                                  </p:childTnLst>
                                </p:cTn>
                              </p:par>
                            </p:childTnLst>
                          </p:cTn>
                        </p:par>
                        <p:par>
                          <p:cTn id="16" fill="hold">
                            <p:stCondLst>
                              <p:cond delay="4500"/>
                            </p:stCondLst>
                            <p:childTnLst>
                              <p:par>
                                <p:cTn id="17" presetID="16" presetClass="entr" presetSubtype="21"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barn(inVertical)">
                                      <p:cBhvr>
                                        <p:cTn id="19" dur="1500"/>
                                        <p:tgtEl>
                                          <p:spTgt spid="7">
                                            <p:txEl>
                                              <p:pRg st="2" end="2"/>
                                            </p:txEl>
                                          </p:spTgt>
                                        </p:tgtEl>
                                      </p:cBhvr>
                                    </p:animEffect>
                                  </p:childTnLst>
                                </p:cTn>
                              </p:par>
                            </p:childTnLst>
                          </p:cTn>
                        </p:par>
                        <p:par>
                          <p:cTn id="20" fill="hold">
                            <p:stCondLst>
                              <p:cond delay="6000"/>
                            </p:stCondLst>
                            <p:childTnLst>
                              <p:par>
                                <p:cTn id="21" presetID="16" presetClass="entr" presetSubtype="21"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barn(inVertical)">
                                      <p:cBhvr>
                                        <p:cTn id="23" dur="1500"/>
                                        <p:tgtEl>
                                          <p:spTgt spid="8">
                                            <p:txEl>
                                              <p:pRg st="0" end="0"/>
                                            </p:txEl>
                                          </p:spTgt>
                                        </p:tgtEl>
                                      </p:cBhvr>
                                    </p:animEffect>
                                  </p:childTnLst>
                                </p:cTn>
                              </p:par>
                            </p:childTnLst>
                          </p:cTn>
                        </p:par>
                        <p:par>
                          <p:cTn id="24" fill="hold">
                            <p:stCondLst>
                              <p:cond delay="7500"/>
                            </p:stCondLst>
                            <p:childTnLst>
                              <p:par>
                                <p:cTn id="25" presetID="16" presetClass="entr" presetSubtype="21" fill="hold" grpId="0"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barn(inVertical)">
                                      <p:cBhvr>
                                        <p:cTn id="27" dur="1500"/>
                                        <p:tgtEl>
                                          <p:spTgt spid="9">
                                            <p:txEl>
                                              <p:pRg st="0" end="0"/>
                                            </p:txEl>
                                          </p:spTgt>
                                        </p:tgtEl>
                                      </p:cBhvr>
                                    </p:animEffect>
                                  </p:childTnLst>
                                </p:cTn>
                              </p:par>
                            </p:childTnLst>
                          </p:cTn>
                        </p:par>
                        <p:par>
                          <p:cTn id="28" fill="hold">
                            <p:stCondLst>
                              <p:cond delay="9000"/>
                            </p:stCondLst>
                            <p:childTnLst>
                              <p:par>
                                <p:cTn id="29" presetID="16" presetClass="entr" presetSubtype="21" fill="hold" grpId="0" nodeType="after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barn(inVertical)">
                                      <p:cBhvr>
                                        <p:cTn id="31" dur="1500"/>
                                        <p:tgtEl>
                                          <p:spTgt spid="9">
                                            <p:txEl>
                                              <p:pRg st="1" end="1"/>
                                            </p:txEl>
                                          </p:spTgt>
                                        </p:tgtEl>
                                      </p:cBhvr>
                                    </p:animEffect>
                                  </p:childTnLst>
                                </p:cTn>
                              </p:par>
                            </p:childTnLst>
                          </p:cTn>
                        </p:par>
                        <p:par>
                          <p:cTn id="32" fill="hold">
                            <p:stCondLst>
                              <p:cond delay="10500"/>
                            </p:stCondLst>
                            <p:childTnLst>
                              <p:par>
                                <p:cTn id="33" presetID="16" presetClass="entr" presetSubtype="21" fill="hold" grpId="0" nodeType="after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barn(inVertical)">
                                      <p:cBhvr>
                                        <p:cTn id="35" dur="1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build="p"/>
      <p:bldP spid="8"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10</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Cars Range</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 Body, Fuel Type, Engine Type, Aspiration, Cylinder Number, Drive wheel</a:t>
            </a:r>
            <a:endParaRPr lang="en-US" i="1" dirty="0">
              <a:solidFill>
                <a:srgbClr val="FFFFFF"/>
              </a:solidFill>
              <a:latin typeface="Liberation Serif"/>
              <a:ea typeface="Liberation Serif"/>
              <a:cs typeface="Liberation Serif"/>
              <a:sym typeface="Liberation Serif"/>
            </a:endParaRPr>
          </a:p>
        </p:txBody>
      </p:sp>
      <p:sp>
        <p:nvSpPr>
          <p:cNvPr id="5" name="Google Shape;120;p22">
            <a:extLst>
              <a:ext uri="{FF2B5EF4-FFF2-40B4-BE49-F238E27FC236}">
                <a16:creationId xmlns:a16="http://schemas.microsoft.com/office/drawing/2014/main" id="{3A8E02FF-9633-455A-BA1E-889BFD6FB40C}"/>
              </a:ext>
            </a:extLst>
          </p:cNvPr>
          <p:cNvSpPr txBox="1"/>
          <p:nvPr/>
        </p:nvSpPr>
        <p:spPr>
          <a:xfrm>
            <a:off x="359834" y="3329164"/>
            <a:ext cx="2072648" cy="568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7. Horse Power</a:t>
            </a:r>
            <a:endParaRPr dirty="0">
              <a:solidFill>
                <a:schemeClr val="tx1"/>
              </a:solidFill>
              <a:latin typeface="Roboto"/>
              <a:ea typeface="Roboto"/>
              <a:cs typeface="Roboto"/>
              <a:sym typeface="Roboto"/>
            </a:endParaRPr>
          </a:p>
          <a:p>
            <a:pPr marL="0" lvl="0" indent="0" algn="l" rtl="0">
              <a:spcBef>
                <a:spcPts val="0"/>
              </a:spcBef>
              <a:spcAft>
                <a:spcPts val="0"/>
              </a:spcAft>
              <a:buNone/>
            </a:pPr>
            <a:endParaRPr dirty="0">
              <a:solidFill>
                <a:schemeClr val="tx1"/>
              </a:solidFill>
              <a:latin typeface="Roboto"/>
              <a:ea typeface="Roboto"/>
              <a:cs typeface="Roboto"/>
              <a:sym typeface="Roboto"/>
            </a:endParaRPr>
          </a:p>
        </p:txBody>
      </p:sp>
      <p:sp>
        <p:nvSpPr>
          <p:cNvPr id="6" name="Google Shape;122;p22">
            <a:extLst>
              <a:ext uri="{FF2B5EF4-FFF2-40B4-BE49-F238E27FC236}">
                <a16:creationId xmlns:a16="http://schemas.microsoft.com/office/drawing/2014/main" id="{CB9D38BF-E509-4DD3-90DA-0ADD01158E0C}"/>
              </a:ext>
            </a:extLst>
          </p:cNvPr>
          <p:cNvSpPr txBox="1"/>
          <p:nvPr/>
        </p:nvSpPr>
        <p:spPr>
          <a:xfrm>
            <a:off x="4095466"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positive correlation with price.</a:t>
            </a:r>
            <a:endParaRPr dirty="0">
              <a:solidFill>
                <a:schemeClr val="tx1"/>
              </a:solidFill>
              <a:latin typeface="Roboto"/>
              <a:ea typeface="Roboto"/>
              <a:cs typeface="Roboto"/>
              <a:sym typeface="Roboto"/>
            </a:endParaRPr>
          </a:p>
        </p:txBody>
      </p:sp>
      <p:sp>
        <p:nvSpPr>
          <p:cNvPr id="7" name="Google Shape;123;p22">
            <a:extLst>
              <a:ext uri="{FF2B5EF4-FFF2-40B4-BE49-F238E27FC236}">
                <a16:creationId xmlns:a16="http://schemas.microsoft.com/office/drawing/2014/main" id="{10AC0176-97CE-41E7-A35C-3E548A428418}"/>
              </a:ext>
            </a:extLst>
          </p:cNvPr>
          <p:cNvSpPr txBox="1"/>
          <p:nvPr/>
        </p:nvSpPr>
        <p:spPr>
          <a:xfrm>
            <a:off x="6545746" y="3428156"/>
            <a:ext cx="2101105"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8. Car Volume</a:t>
            </a:r>
          </a:p>
        </p:txBody>
      </p:sp>
      <p:sp>
        <p:nvSpPr>
          <p:cNvPr id="9" name="Google Shape;125;p22">
            <a:extLst>
              <a:ext uri="{FF2B5EF4-FFF2-40B4-BE49-F238E27FC236}">
                <a16:creationId xmlns:a16="http://schemas.microsoft.com/office/drawing/2014/main" id="{6546E6EF-015A-4F1B-9A68-1D6CF2E0A035}"/>
              </a:ext>
            </a:extLst>
          </p:cNvPr>
          <p:cNvSpPr txBox="1"/>
          <p:nvPr/>
        </p:nvSpPr>
        <p:spPr>
          <a:xfrm>
            <a:off x="10253133"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positive correlation with price.</a:t>
            </a:r>
            <a:endParaRPr dirty="0">
              <a:solidFill>
                <a:schemeClr val="tx1"/>
              </a:solidFill>
              <a:latin typeface="Roboto"/>
              <a:ea typeface="Roboto"/>
              <a:cs typeface="Roboto"/>
              <a:sym typeface="Roboto"/>
            </a:endParaRPr>
          </a:p>
        </p:txBody>
      </p:sp>
      <p:pic>
        <p:nvPicPr>
          <p:cNvPr id="12" name="Google Shape;160;p25">
            <a:extLst>
              <a:ext uri="{FF2B5EF4-FFF2-40B4-BE49-F238E27FC236}">
                <a16:creationId xmlns:a16="http://schemas.microsoft.com/office/drawing/2014/main" id="{9A6357E7-D577-4013-A894-46DECDA724A0}"/>
              </a:ext>
            </a:extLst>
          </p:cNvPr>
          <p:cNvPicPr preferRelativeResize="0"/>
          <p:nvPr/>
        </p:nvPicPr>
        <p:blipFill rotWithShape="1">
          <a:blip r:embed="rId2">
            <a:alphaModFix/>
          </a:blip>
          <a:srcRect l="53367" t="18078" r="9383" b="40814"/>
          <a:stretch/>
        </p:blipFill>
        <p:spPr>
          <a:xfrm>
            <a:off x="658161" y="3897298"/>
            <a:ext cx="2727625" cy="1691975"/>
          </a:xfrm>
          <a:prstGeom prst="rect">
            <a:avLst/>
          </a:prstGeom>
          <a:noFill/>
          <a:ln>
            <a:noFill/>
          </a:ln>
        </p:spPr>
      </p:pic>
      <p:pic>
        <p:nvPicPr>
          <p:cNvPr id="13" name="Google Shape;161;p25">
            <a:extLst>
              <a:ext uri="{FF2B5EF4-FFF2-40B4-BE49-F238E27FC236}">
                <a16:creationId xmlns:a16="http://schemas.microsoft.com/office/drawing/2014/main" id="{621ACFCF-D1E4-471C-A088-2EFECC22673E}"/>
              </a:ext>
            </a:extLst>
          </p:cNvPr>
          <p:cNvPicPr preferRelativeResize="0"/>
          <p:nvPr/>
        </p:nvPicPr>
        <p:blipFill rotWithShape="1">
          <a:blip r:embed="rId3">
            <a:alphaModFix/>
          </a:blip>
          <a:srcRect l="17661" t="43365" r="25015" b="3084"/>
          <a:stretch/>
        </p:blipFill>
        <p:spPr>
          <a:xfrm>
            <a:off x="6545746" y="3897298"/>
            <a:ext cx="2943000" cy="1755325"/>
          </a:xfrm>
          <a:prstGeom prst="rect">
            <a:avLst/>
          </a:prstGeom>
          <a:noFill/>
          <a:ln>
            <a:noFill/>
          </a:ln>
        </p:spPr>
      </p:pic>
    </p:spTree>
    <p:extLst>
      <p:ext uri="{BB962C8B-B14F-4D97-AF65-F5344CB8AC3E}">
        <p14:creationId xmlns:p14="http://schemas.microsoft.com/office/powerpoint/2010/main" val="732436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11</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Cars Range</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 Body, Fuel Type, Engine Type, Aspiration, Cylinder Number, Drive wheel</a:t>
            </a:r>
            <a:endParaRPr lang="en-US" i="1" dirty="0">
              <a:solidFill>
                <a:srgbClr val="FFFFFF"/>
              </a:solidFill>
              <a:latin typeface="Liberation Serif"/>
              <a:ea typeface="Liberation Serif"/>
              <a:cs typeface="Liberation Serif"/>
              <a:sym typeface="Liberation Serif"/>
            </a:endParaRPr>
          </a:p>
        </p:txBody>
      </p:sp>
      <p:sp>
        <p:nvSpPr>
          <p:cNvPr id="5" name="Google Shape;120;p22">
            <a:extLst>
              <a:ext uri="{FF2B5EF4-FFF2-40B4-BE49-F238E27FC236}">
                <a16:creationId xmlns:a16="http://schemas.microsoft.com/office/drawing/2014/main" id="{3A8E02FF-9633-455A-BA1E-889BFD6FB40C}"/>
              </a:ext>
            </a:extLst>
          </p:cNvPr>
          <p:cNvSpPr txBox="1"/>
          <p:nvPr/>
        </p:nvSpPr>
        <p:spPr>
          <a:xfrm>
            <a:off x="421978" y="3282586"/>
            <a:ext cx="2072648" cy="568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9. Fuel Economy</a:t>
            </a:r>
          </a:p>
        </p:txBody>
      </p:sp>
      <p:sp>
        <p:nvSpPr>
          <p:cNvPr id="7" name="Google Shape;123;p22">
            <a:extLst>
              <a:ext uri="{FF2B5EF4-FFF2-40B4-BE49-F238E27FC236}">
                <a16:creationId xmlns:a16="http://schemas.microsoft.com/office/drawing/2014/main" id="{10AC0176-97CE-41E7-A35C-3E548A428418}"/>
              </a:ext>
            </a:extLst>
          </p:cNvPr>
          <p:cNvSpPr txBox="1"/>
          <p:nvPr/>
        </p:nvSpPr>
        <p:spPr>
          <a:xfrm>
            <a:off x="6545746" y="3428156"/>
            <a:ext cx="2101105"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10. Cars Range</a:t>
            </a:r>
          </a:p>
        </p:txBody>
      </p:sp>
      <p:pic>
        <p:nvPicPr>
          <p:cNvPr id="11" name="Google Shape;172;p26">
            <a:extLst>
              <a:ext uri="{FF2B5EF4-FFF2-40B4-BE49-F238E27FC236}">
                <a16:creationId xmlns:a16="http://schemas.microsoft.com/office/drawing/2014/main" id="{591C33C8-F2E9-4A91-A926-F4BA706D7AC5}"/>
              </a:ext>
            </a:extLst>
          </p:cNvPr>
          <p:cNvPicPr preferRelativeResize="0"/>
          <p:nvPr/>
        </p:nvPicPr>
        <p:blipFill rotWithShape="1">
          <a:blip r:embed="rId2">
            <a:alphaModFix/>
          </a:blip>
          <a:srcRect l="16466" t="47775" r="44699" b="8037"/>
          <a:stretch/>
        </p:blipFill>
        <p:spPr>
          <a:xfrm>
            <a:off x="669663" y="3960572"/>
            <a:ext cx="2847997" cy="1738627"/>
          </a:xfrm>
          <a:prstGeom prst="rect">
            <a:avLst/>
          </a:prstGeom>
          <a:noFill/>
          <a:ln>
            <a:noFill/>
          </a:ln>
        </p:spPr>
      </p:pic>
      <p:pic>
        <p:nvPicPr>
          <p:cNvPr id="14" name="Google Shape;173;p26">
            <a:extLst>
              <a:ext uri="{FF2B5EF4-FFF2-40B4-BE49-F238E27FC236}">
                <a16:creationId xmlns:a16="http://schemas.microsoft.com/office/drawing/2014/main" id="{BE0A3BD8-C839-42F2-8C36-770D7EC79963}"/>
              </a:ext>
            </a:extLst>
          </p:cNvPr>
          <p:cNvPicPr preferRelativeResize="0"/>
          <p:nvPr/>
        </p:nvPicPr>
        <p:blipFill rotWithShape="1">
          <a:blip r:embed="rId3">
            <a:alphaModFix/>
          </a:blip>
          <a:srcRect l="17674" t="23066" r="48742" b="7624"/>
          <a:stretch/>
        </p:blipFill>
        <p:spPr>
          <a:xfrm>
            <a:off x="6527991" y="4020882"/>
            <a:ext cx="2847997" cy="1738627"/>
          </a:xfrm>
          <a:prstGeom prst="rect">
            <a:avLst/>
          </a:prstGeom>
          <a:noFill/>
          <a:ln>
            <a:noFill/>
          </a:ln>
        </p:spPr>
      </p:pic>
      <p:sp>
        <p:nvSpPr>
          <p:cNvPr id="15" name="Google Shape;169;p26">
            <a:extLst>
              <a:ext uri="{FF2B5EF4-FFF2-40B4-BE49-F238E27FC236}">
                <a16:creationId xmlns:a16="http://schemas.microsoft.com/office/drawing/2014/main" id="{8BD95200-4D57-4AD5-8847-0E35DED4EE2C}"/>
              </a:ext>
            </a:extLst>
          </p:cNvPr>
          <p:cNvSpPr txBox="1"/>
          <p:nvPr/>
        </p:nvSpPr>
        <p:spPr>
          <a:xfrm>
            <a:off x="4152525" y="3960572"/>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negative correlation with price.</a:t>
            </a:r>
            <a:endParaRPr dirty="0">
              <a:solidFill>
                <a:schemeClr val="tx1"/>
              </a:solidFill>
              <a:latin typeface="Roboto"/>
              <a:ea typeface="Roboto"/>
              <a:cs typeface="Roboto"/>
              <a:sym typeface="Roboto"/>
            </a:endParaRPr>
          </a:p>
        </p:txBody>
      </p:sp>
      <p:sp>
        <p:nvSpPr>
          <p:cNvPr id="16" name="Google Shape;171;p26">
            <a:extLst>
              <a:ext uri="{FF2B5EF4-FFF2-40B4-BE49-F238E27FC236}">
                <a16:creationId xmlns:a16="http://schemas.microsoft.com/office/drawing/2014/main" id="{EE751690-51CE-4206-AC7B-AE006D150A27}"/>
              </a:ext>
            </a:extLst>
          </p:cNvPr>
          <p:cNvSpPr txBox="1"/>
          <p:nvPr/>
        </p:nvSpPr>
        <p:spPr>
          <a:xfrm>
            <a:off x="10102212" y="4020882"/>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chemeClr val="tx1"/>
                </a:solidFill>
                <a:latin typeface="Roboto"/>
                <a:ea typeface="Roboto"/>
                <a:cs typeface="Roboto"/>
                <a:sym typeface="Roboto"/>
              </a:rPr>
              <a:t>It seems that most people prefer medium-low range and low range cars.</a:t>
            </a:r>
            <a:endParaRPr>
              <a:solidFill>
                <a:schemeClr val="tx1"/>
              </a:solidFill>
              <a:latin typeface="Roboto"/>
              <a:ea typeface="Roboto"/>
              <a:cs typeface="Roboto"/>
              <a:sym typeface="Roboto"/>
            </a:endParaRPr>
          </a:p>
        </p:txBody>
      </p:sp>
    </p:spTree>
    <p:extLst>
      <p:ext uri="{BB962C8B-B14F-4D97-AF65-F5344CB8AC3E}">
        <p14:creationId xmlns:p14="http://schemas.microsoft.com/office/powerpoint/2010/main" val="3959408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12</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Cars Range</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 Body, Fuel Type, Engine Type, Aspiration, Cylinder Number, Drive wheel</a:t>
            </a:r>
            <a:endParaRPr lang="en-US" i="1" dirty="0">
              <a:solidFill>
                <a:srgbClr val="FFFFFF"/>
              </a:solidFill>
              <a:latin typeface="Liberation Serif"/>
              <a:ea typeface="Liberation Serif"/>
              <a:cs typeface="Liberation Serif"/>
              <a:sym typeface="Liberation Serif"/>
            </a:endParaRPr>
          </a:p>
        </p:txBody>
      </p:sp>
      <p:sp>
        <p:nvSpPr>
          <p:cNvPr id="5" name="Google Shape;120;p22">
            <a:extLst>
              <a:ext uri="{FF2B5EF4-FFF2-40B4-BE49-F238E27FC236}">
                <a16:creationId xmlns:a16="http://schemas.microsoft.com/office/drawing/2014/main" id="{3A8E02FF-9633-455A-BA1E-889BFD6FB40C}"/>
              </a:ext>
            </a:extLst>
          </p:cNvPr>
          <p:cNvSpPr txBox="1"/>
          <p:nvPr/>
        </p:nvSpPr>
        <p:spPr>
          <a:xfrm>
            <a:off x="421978" y="3282586"/>
            <a:ext cx="2072648" cy="568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11. Car Body</a:t>
            </a:r>
          </a:p>
        </p:txBody>
      </p:sp>
      <p:sp>
        <p:nvSpPr>
          <p:cNvPr id="7" name="Google Shape;123;p22">
            <a:extLst>
              <a:ext uri="{FF2B5EF4-FFF2-40B4-BE49-F238E27FC236}">
                <a16:creationId xmlns:a16="http://schemas.microsoft.com/office/drawing/2014/main" id="{10AC0176-97CE-41E7-A35C-3E548A428418}"/>
              </a:ext>
            </a:extLst>
          </p:cNvPr>
          <p:cNvSpPr txBox="1"/>
          <p:nvPr/>
        </p:nvSpPr>
        <p:spPr>
          <a:xfrm>
            <a:off x="6545746" y="3378253"/>
            <a:ext cx="2101105"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12. Fuel Type</a:t>
            </a:r>
          </a:p>
        </p:txBody>
      </p:sp>
      <p:pic>
        <p:nvPicPr>
          <p:cNvPr id="12" name="Google Shape;184;p27">
            <a:extLst>
              <a:ext uri="{FF2B5EF4-FFF2-40B4-BE49-F238E27FC236}">
                <a16:creationId xmlns:a16="http://schemas.microsoft.com/office/drawing/2014/main" id="{371A1436-E601-4922-BFBE-C40A5BCBCA0A}"/>
              </a:ext>
            </a:extLst>
          </p:cNvPr>
          <p:cNvPicPr preferRelativeResize="0"/>
          <p:nvPr/>
        </p:nvPicPr>
        <p:blipFill rotWithShape="1">
          <a:blip r:embed="rId2">
            <a:alphaModFix/>
          </a:blip>
          <a:srcRect l="33537" t="27644" r="24874" b="18034"/>
          <a:stretch/>
        </p:blipFill>
        <p:spPr>
          <a:xfrm>
            <a:off x="584097" y="3981636"/>
            <a:ext cx="2718396" cy="1868748"/>
          </a:xfrm>
          <a:prstGeom prst="rect">
            <a:avLst/>
          </a:prstGeom>
          <a:noFill/>
          <a:ln>
            <a:noFill/>
          </a:ln>
        </p:spPr>
      </p:pic>
      <p:pic>
        <p:nvPicPr>
          <p:cNvPr id="13" name="Google Shape;185;p27">
            <a:extLst>
              <a:ext uri="{FF2B5EF4-FFF2-40B4-BE49-F238E27FC236}">
                <a16:creationId xmlns:a16="http://schemas.microsoft.com/office/drawing/2014/main" id="{0D811F71-0898-412E-991A-FE2E0C0B1AF3}"/>
              </a:ext>
            </a:extLst>
          </p:cNvPr>
          <p:cNvPicPr preferRelativeResize="0"/>
          <p:nvPr/>
        </p:nvPicPr>
        <p:blipFill rotWithShape="1">
          <a:blip r:embed="rId3">
            <a:alphaModFix/>
          </a:blip>
          <a:srcRect l="32072" t="70126" r="55837" b="9715"/>
          <a:stretch/>
        </p:blipFill>
        <p:spPr>
          <a:xfrm>
            <a:off x="6477336" y="3981636"/>
            <a:ext cx="2412174" cy="1965675"/>
          </a:xfrm>
          <a:prstGeom prst="rect">
            <a:avLst/>
          </a:prstGeom>
          <a:noFill/>
          <a:ln>
            <a:noFill/>
          </a:ln>
        </p:spPr>
      </p:pic>
      <p:sp>
        <p:nvSpPr>
          <p:cNvPr id="15" name="Google Shape;181;p27">
            <a:extLst>
              <a:ext uri="{FF2B5EF4-FFF2-40B4-BE49-F238E27FC236}">
                <a16:creationId xmlns:a16="http://schemas.microsoft.com/office/drawing/2014/main" id="{EA268443-1F49-4ED8-96AB-EC9AEE8AC3D0}"/>
              </a:ext>
            </a:extLst>
          </p:cNvPr>
          <p:cNvSpPr txBox="1"/>
          <p:nvPr/>
        </p:nvSpPr>
        <p:spPr>
          <a:xfrm>
            <a:off x="3974065" y="3981636"/>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chemeClr val="tx1"/>
                </a:solidFill>
                <a:latin typeface="Roboto"/>
                <a:ea typeface="Roboto"/>
                <a:cs typeface="Roboto"/>
                <a:sym typeface="Roboto"/>
              </a:rPr>
              <a:t>It seems that people prefer convertible due to its low price range</a:t>
            </a:r>
            <a:endParaRPr>
              <a:solidFill>
                <a:schemeClr val="tx1"/>
              </a:solidFill>
              <a:latin typeface="Roboto"/>
              <a:ea typeface="Roboto"/>
              <a:cs typeface="Roboto"/>
              <a:sym typeface="Roboto"/>
            </a:endParaRPr>
          </a:p>
        </p:txBody>
      </p:sp>
      <p:sp>
        <p:nvSpPr>
          <p:cNvPr id="16" name="Google Shape;183;p27">
            <a:extLst>
              <a:ext uri="{FF2B5EF4-FFF2-40B4-BE49-F238E27FC236}">
                <a16:creationId xmlns:a16="http://schemas.microsoft.com/office/drawing/2014/main" id="{A3568EC4-1A53-4042-B605-07B0AF717F8D}"/>
              </a:ext>
            </a:extLst>
          </p:cNvPr>
          <p:cNvSpPr txBox="1"/>
          <p:nvPr/>
        </p:nvSpPr>
        <p:spPr>
          <a:xfrm>
            <a:off x="9652181" y="3981636"/>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chemeClr val="tx1"/>
                </a:solidFill>
                <a:latin typeface="Roboto"/>
                <a:ea typeface="Roboto"/>
                <a:cs typeface="Roboto"/>
                <a:sym typeface="Roboto"/>
              </a:rPr>
              <a:t>It seems that most people prefer gas cars despite their high price range.</a:t>
            </a:r>
            <a:endParaRPr>
              <a:solidFill>
                <a:schemeClr val="tx1"/>
              </a:solidFill>
              <a:latin typeface="Roboto"/>
              <a:ea typeface="Roboto"/>
              <a:cs typeface="Roboto"/>
              <a:sym typeface="Roboto"/>
            </a:endParaRPr>
          </a:p>
        </p:txBody>
      </p:sp>
    </p:spTree>
    <p:extLst>
      <p:ext uri="{BB962C8B-B14F-4D97-AF65-F5344CB8AC3E}">
        <p14:creationId xmlns:p14="http://schemas.microsoft.com/office/powerpoint/2010/main" val="365029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13</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Cars Range</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 Body, Fuel Type, Engine Type, Aspiration, Cylinder Number, Drive wheel</a:t>
            </a:r>
            <a:endParaRPr lang="en-US" i="1" dirty="0">
              <a:solidFill>
                <a:srgbClr val="FFFFFF"/>
              </a:solidFill>
              <a:latin typeface="Liberation Serif"/>
              <a:ea typeface="Liberation Serif"/>
              <a:cs typeface="Liberation Serif"/>
              <a:sym typeface="Liberation Serif"/>
            </a:endParaRPr>
          </a:p>
        </p:txBody>
      </p:sp>
      <p:sp>
        <p:nvSpPr>
          <p:cNvPr id="5" name="Google Shape;120;p22">
            <a:extLst>
              <a:ext uri="{FF2B5EF4-FFF2-40B4-BE49-F238E27FC236}">
                <a16:creationId xmlns:a16="http://schemas.microsoft.com/office/drawing/2014/main" id="{3A8E02FF-9633-455A-BA1E-889BFD6FB40C}"/>
              </a:ext>
            </a:extLst>
          </p:cNvPr>
          <p:cNvSpPr txBox="1"/>
          <p:nvPr/>
        </p:nvSpPr>
        <p:spPr>
          <a:xfrm>
            <a:off x="421978" y="3282586"/>
            <a:ext cx="2072648" cy="568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13. Engine Type</a:t>
            </a:r>
          </a:p>
        </p:txBody>
      </p:sp>
      <p:sp>
        <p:nvSpPr>
          <p:cNvPr id="7" name="Google Shape;123;p22">
            <a:extLst>
              <a:ext uri="{FF2B5EF4-FFF2-40B4-BE49-F238E27FC236}">
                <a16:creationId xmlns:a16="http://schemas.microsoft.com/office/drawing/2014/main" id="{10AC0176-97CE-41E7-A35C-3E548A428418}"/>
              </a:ext>
            </a:extLst>
          </p:cNvPr>
          <p:cNvSpPr txBox="1"/>
          <p:nvPr/>
        </p:nvSpPr>
        <p:spPr>
          <a:xfrm>
            <a:off x="6545746" y="3428156"/>
            <a:ext cx="2101105"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dirty="0">
                <a:solidFill>
                  <a:schemeClr val="tx1"/>
                </a:solidFill>
                <a:latin typeface="Roboto"/>
                <a:ea typeface="Roboto"/>
                <a:cs typeface="Roboto"/>
                <a:sym typeface="Roboto"/>
              </a:rPr>
              <a:t>14. Aspiration</a:t>
            </a:r>
          </a:p>
          <a:p>
            <a:pPr lvl="0"/>
            <a:endParaRPr lang="en-IN" dirty="0">
              <a:solidFill>
                <a:schemeClr val="tx1"/>
              </a:solidFill>
              <a:latin typeface="Roboto"/>
              <a:ea typeface="Roboto"/>
              <a:cs typeface="Roboto"/>
              <a:sym typeface="Roboto"/>
            </a:endParaRPr>
          </a:p>
        </p:txBody>
      </p:sp>
      <p:pic>
        <p:nvPicPr>
          <p:cNvPr id="11" name="Google Shape;196;p28">
            <a:extLst>
              <a:ext uri="{FF2B5EF4-FFF2-40B4-BE49-F238E27FC236}">
                <a16:creationId xmlns:a16="http://schemas.microsoft.com/office/drawing/2014/main" id="{F3477B04-EF50-4B95-BD73-833D22E65A3B}"/>
              </a:ext>
            </a:extLst>
          </p:cNvPr>
          <p:cNvPicPr preferRelativeResize="0"/>
          <p:nvPr/>
        </p:nvPicPr>
        <p:blipFill rotWithShape="1">
          <a:blip r:embed="rId2">
            <a:alphaModFix/>
          </a:blip>
          <a:srcRect l="22957" t="31433" r="46650" b="22272"/>
          <a:stretch/>
        </p:blipFill>
        <p:spPr>
          <a:xfrm>
            <a:off x="607648" y="3981635"/>
            <a:ext cx="2659335" cy="1817639"/>
          </a:xfrm>
          <a:prstGeom prst="rect">
            <a:avLst/>
          </a:prstGeom>
          <a:noFill/>
          <a:ln>
            <a:noFill/>
          </a:ln>
        </p:spPr>
      </p:pic>
      <p:pic>
        <p:nvPicPr>
          <p:cNvPr id="14" name="Google Shape;197;p28">
            <a:extLst>
              <a:ext uri="{FF2B5EF4-FFF2-40B4-BE49-F238E27FC236}">
                <a16:creationId xmlns:a16="http://schemas.microsoft.com/office/drawing/2014/main" id="{215FAE3A-2813-458B-9199-A0B081BFF14D}"/>
              </a:ext>
            </a:extLst>
          </p:cNvPr>
          <p:cNvPicPr preferRelativeResize="0"/>
          <p:nvPr/>
        </p:nvPicPr>
        <p:blipFill rotWithShape="1">
          <a:blip r:embed="rId3">
            <a:alphaModFix/>
          </a:blip>
          <a:srcRect l="21279" t="51042" r="56864" b="5135"/>
          <a:stretch/>
        </p:blipFill>
        <p:spPr>
          <a:xfrm>
            <a:off x="6303998" y="4050500"/>
            <a:ext cx="2365363" cy="1817640"/>
          </a:xfrm>
          <a:prstGeom prst="rect">
            <a:avLst/>
          </a:prstGeom>
          <a:noFill/>
          <a:ln>
            <a:noFill/>
          </a:ln>
        </p:spPr>
      </p:pic>
      <p:sp>
        <p:nvSpPr>
          <p:cNvPr id="15" name="Google Shape;193;p28">
            <a:extLst>
              <a:ext uri="{FF2B5EF4-FFF2-40B4-BE49-F238E27FC236}">
                <a16:creationId xmlns:a16="http://schemas.microsoft.com/office/drawing/2014/main" id="{8FDF3FD6-6D72-425C-BECF-C2C3432A655F}"/>
              </a:ext>
            </a:extLst>
          </p:cNvPr>
          <p:cNvSpPr txBox="1"/>
          <p:nvPr/>
        </p:nvSpPr>
        <p:spPr>
          <a:xfrm>
            <a:off x="3849926"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that people prefer ohc engine type for their cars.</a:t>
            </a:r>
            <a:endParaRPr dirty="0">
              <a:solidFill>
                <a:schemeClr val="tx1"/>
              </a:solidFill>
              <a:latin typeface="Roboto"/>
              <a:ea typeface="Roboto"/>
              <a:cs typeface="Roboto"/>
              <a:sym typeface="Roboto"/>
            </a:endParaRPr>
          </a:p>
        </p:txBody>
      </p:sp>
      <p:sp>
        <p:nvSpPr>
          <p:cNvPr id="16" name="Google Shape;195;p28">
            <a:extLst>
              <a:ext uri="{FF2B5EF4-FFF2-40B4-BE49-F238E27FC236}">
                <a16:creationId xmlns:a16="http://schemas.microsoft.com/office/drawing/2014/main" id="{0CE26C5D-AA31-49DF-863A-FFAC3A69573D}"/>
              </a:ext>
            </a:extLst>
          </p:cNvPr>
          <p:cNvSpPr txBox="1"/>
          <p:nvPr/>
        </p:nvSpPr>
        <p:spPr>
          <a:xfrm>
            <a:off x="9518504" y="398163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chemeClr val="tx1"/>
                </a:solidFill>
                <a:latin typeface="Roboto"/>
                <a:ea typeface="Roboto"/>
                <a:cs typeface="Roboto"/>
                <a:sym typeface="Roboto"/>
              </a:rPr>
              <a:t>It seems that most people prefer std aspiration for their cars.</a:t>
            </a:r>
            <a:endParaRPr>
              <a:solidFill>
                <a:schemeClr val="tx1"/>
              </a:solidFill>
              <a:latin typeface="Roboto"/>
              <a:ea typeface="Roboto"/>
              <a:cs typeface="Roboto"/>
              <a:sym typeface="Roboto"/>
            </a:endParaRPr>
          </a:p>
        </p:txBody>
      </p:sp>
    </p:spTree>
    <p:extLst>
      <p:ext uri="{BB962C8B-B14F-4D97-AF65-F5344CB8AC3E}">
        <p14:creationId xmlns:p14="http://schemas.microsoft.com/office/powerpoint/2010/main" val="114359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14</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Cars Range</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 Body, Fuel Type, Engine Type, Aspiration, Cylinder Number, Drive wheel</a:t>
            </a:r>
            <a:endParaRPr lang="en-US" i="1" dirty="0">
              <a:solidFill>
                <a:srgbClr val="FFFFFF"/>
              </a:solidFill>
              <a:latin typeface="Liberation Serif"/>
              <a:ea typeface="Liberation Serif"/>
              <a:cs typeface="Liberation Serif"/>
              <a:sym typeface="Liberation Serif"/>
            </a:endParaRPr>
          </a:p>
        </p:txBody>
      </p:sp>
      <p:sp>
        <p:nvSpPr>
          <p:cNvPr id="5" name="Google Shape;120;p22">
            <a:extLst>
              <a:ext uri="{FF2B5EF4-FFF2-40B4-BE49-F238E27FC236}">
                <a16:creationId xmlns:a16="http://schemas.microsoft.com/office/drawing/2014/main" id="{3A8E02FF-9633-455A-BA1E-889BFD6FB40C}"/>
              </a:ext>
            </a:extLst>
          </p:cNvPr>
          <p:cNvSpPr txBox="1"/>
          <p:nvPr/>
        </p:nvSpPr>
        <p:spPr>
          <a:xfrm>
            <a:off x="421978" y="3282586"/>
            <a:ext cx="2072648" cy="568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15. Cylinder Number</a:t>
            </a:r>
          </a:p>
          <a:p>
            <a:pPr lvl="0"/>
            <a:endParaRPr lang="en-IN" dirty="0">
              <a:solidFill>
                <a:schemeClr val="tx1"/>
              </a:solidFill>
              <a:latin typeface="Roboto"/>
              <a:ea typeface="Roboto"/>
              <a:cs typeface="Roboto"/>
              <a:sym typeface="Roboto"/>
            </a:endParaRPr>
          </a:p>
        </p:txBody>
      </p:sp>
      <p:sp>
        <p:nvSpPr>
          <p:cNvPr id="7" name="Google Shape;123;p22">
            <a:extLst>
              <a:ext uri="{FF2B5EF4-FFF2-40B4-BE49-F238E27FC236}">
                <a16:creationId xmlns:a16="http://schemas.microsoft.com/office/drawing/2014/main" id="{10AC0176-97CE-41E7-A35C-3E548A428418}"/>
              </a:ext>
            </a:extLst>
          </p:cNvPr>
          <p:cNvSpPr txBox="1"/>
          <p:nvPr/>
        </p:nvSpPr>
        <p:spPr>
          <a:xfrm>
            <a:off x="6545746" y="3428156"/>
            <a:ext cx="2101105"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16. Drive wheel</a:t>
            </a:r>
          </a:p>
          <a:p>
            <a:pPr lvl="0"/>
            <a:endParaRPr lang="en-IN" dirty="0">
              <a:solidFill>
                <a:schemeClr val="tx1"/>
              </a:solidFill>
              <a:latin typeface="Roboto"/>
              <a:ea typeface="Roboto"/>
              <a:cs typeface="Roboto"/>
              <a:sym typeface="Roboto"/>
            </a:endParaRPr>
          </a:p>
        </p:txBody>
      </p:sp>
      <p:pic>
        <p:nvPicPr>
          <p:cNvPr id="12" name="Google Shape;208;p29">
            <a:extLst>
              <a:ext uri="{FF2B5EF4-FFF2-40B4-BE49-F238E27FC236}">
                <a16:creationId xmlns:a16="http://schemas.microsoft.com/office/drawing/2014/main" id="{8EB16973-5794-4EF7-9EE0-A264A8F0F0EE}"/>
              </a:ext>
            </a:extLst>
          </p:cNvPr>
          <p:cNvPicPr preferRelativeResize="0"/>
          <p:nvPr/>
        </p:nvPicPr>
        <p:blipFill rotWithShape="1">
          <a:blip r:embed="rId2">
            <a:alphaModFix/>
          </a:blip>
          <a:srcRect l="18370" t="25339" r="44754" b="16327"/>
          <a:stretch/>
        </p:blipFill>
        <p:spPr>
          <a:xfrm>
            <a:off x="609602" y="3927723"/>
            <a:ext cx="2648503" cy="1723207"/>
          </a:xfrm>
          <a:prstGeom prst="rect">
            <a:avLst/>
          </a:prstGeom>
          <a:noFill/>
          <a:ln>
            <a:noFill/>
          </a:ln>
        </p:spPr>
      </p:pic>
      <p:pic>
        <p:nvPicPr>
          <p:cNvPr id="13" name="Google Shape;209;p29">
            <a:extLst>
              <a:ext uri="{FF2B5EF4-FFF2-40B4-BE49-F238E27FC236}">
                <a16:creationId xmlns:a16="http://schemas.microsoft.com/office/drawing/2014/main" id="{1031053A-6754-44C4-8919-4F8F3ACE27D8}"/>
              </a:ext>
            </a:extLst>
          </p:cNvPr>
          <p:cNvPicPr preferRelativeResize="0"/>
          <p:nvPr/>
        </p:nvPicPr>
        <p:blipFill rotWithShape="1">
          <a:blip r:embed="rId3">
            <a:alphaModFix/>
          </a:blip>
          <a:srcRect l="26821" t="56995" r="19759" b="3030"/>
          <a:stretch/>
        </p:blipFill>
        <p:spPr>
          <a:xfrm>
            <a:off x="6353680" y="3971262"/>
            <a:ext cx="3385123" cy="1679668"/>
          </a:xfrm>
          <a:prstGeom prst="rect">
            <a:avLst/>
          </a:prstGeom>
          <a:noFill/>
          <a:ln>
            <a:noFill/>
          </a:ln>
        </p:spPr>
      </p:pic>
      <p:sp>
        <p:nvSpPr>
          <p:cNvPr id="15" name="Google Shape;205;p29">
            <a:extLst>
              <a:ext uri="{FF2B5EF4-FFF2-40B4-BE49-F238E27FC236}">
                <a16:creationId xmlns:a16="http://schemas.microsoft.com/office/drawing/2014/main" id="{29393EE0-530E-42EA-BF53-4079F82814E0}"/>
              </a:ext>
            </a:extLst>
          </p:cNvPr>
          <p:cNvSpPr txBox="1"/>
          <p:nvPr/>
        </p:nvSpPr>
        <p:spPr>
          <a:xfrm>
            <a:off x="3885172" y="3927723"/>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that people prefer four cylinders for their cars.</a:t>
            </a:r>
            <a:endParaRPr dirty="0">
              <a:solidFill>
                <a:schemeClr val="tx1"/>
              </a:solidFill>
              <a:latin typeface="Roboto"/>
              <a:ea typeface="Roboto"/>
              <a:cs typeface="Roboto"/>
              <a:sym typeface="Roboto"/>
            </a:endParaRPr>
          </a:p>
        </p:txBody>
      </p:sp>
      <p:sp>
        <p:nvSpPr>
          <p:cNvPr id="16" name="Google Shape;207;p29">
            <a:extLst>
              <a:ext uri="{FF2B5EF4-FFF2-40B4-BE49-F238E27FC236}">
                <a16:creationId xmlns:a16="http://schemas.microsoft.com/office/drawing/2014/main" id="{0C6D29BB-9ACF-4642-85DF-D5782BB89F42}"/>
              </a:ext>
            </a:extLst>
          </p:cNvPr>
          <p:cNvSpPr txBox="1"/>
          <p:nvPr/>
        </p:nvSpPr>
        <p:spPr>
          <a:xfrm>
            <a:off x="10285972" y="3861093"/>
            <a:ext cx="1740600" cy="12453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a:solidFill>
                  <a:schemeClr val="tx1"/>
                </a:solidFill>
                <a:latin typeface="Roboto"/>
                <a:ea typeface="Roboto"/>
                <a:cs typeface="Roboto"/>
                <a:sym typeface="Roboto"/>
              </a:rPr>
              <a:t>It seems that most people prefer rwd drive wheel despite of its high price range.</a:t>
            </a:r>
            <a:endParaRPr>
              <a:solidFill>
                <a:schemeClr val="tx1"/>
              </a:solidFill>
              <a:latin typeface="Roboto"/>
              <a:ea typeface="Roboto"/>
              <a:cs typeface="Roboto"/>
              <a:sym typeface="Roboto"/>
            </a:endParaRPr>
          </a:p>
        </p:txBody>
      </p:sp>
    </p:spTree>
    <p:extLst>
      <p:ext uri="{BB962C8B-B14F-4D97-AF65-F5344CB8AC3E}">
        <p14:creationId xmlns:p14="http://schemas.microsoft.com/office/powerpoint/2010/main" val="49706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15</a:t>
            </a:r>
          </a:p>
        </p:txBody>
      </p:sp>
      <p:sp>
        <p:nvSpPr>
          <p:cNvPr id="5" name="Google Shape;220;p31">
            <a:extLst>
              <a:ext uri="{FF2B5EF4-FFF2-40B4-BE49-F238E27FC236}">
                <a16:creationId xmlns:a16="http://schemas.microsoft.com/office/drawing/2014/main" id="{8661B30E-75E2-405C-B576-2A722846102B}"/>
              </a:ext>
            </a:extLst>
          </p:cNvPr>
          <p:cNvSpPr txBox="1">
            <a:spLocks noGrp="1"/>
          </p:cNvSpPr>
          <p:nvPr/>
        </p:nvSpPr>
        <p:spPr>
          <a:xfrm>
            <a:off x="4252895" y="519938"/>
            <a:ext cx="3988051" cy="63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pPr marL="0" lvl="0" indent="0" algn="l" rtl="0">
              <a:spcBef>
                <a:spcPts val="0"/>
              </a:spcBef>
              <a:spcAft>
                <a:spcPts val="0"/>
              </a:spcAft>
              <a:buNone/>
            </a:pPr>
            <a:r>
              <a:rPr lang="en" sz="3200" dirty="0">
                <a:solidFill>
                  <a:schemeClr val="tx1"/>
                </a:solidFill>
                <a:latin typeface="Times New Roman" panose="02020603050405020304" pitchFamily="18" charset="0"/>
                <a:cs typeface="Times New Roman" panose="02020603050405020304" pitchFamily="18" charset="0"/>
              </a:rPr>
              <a:t>Technique Comparison</a:t>
            </a:r>
            <a:endParaRPr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5221AB0-20C4-4640-8BAC-3F2EF7BCA067}"/>
              </a:ext>
            </a:extLst>
          </p:cNvPr>
          <p:cNvGraphicFramePr>
            <a:graphicFrameLocks noGrp="1"/>
          </p:cNvGraphicFramePr>
          <p:nvPr>
            <p:extLst>
              <p:ext uri="{D42A27DB-BD31-4B8C-83A1-F6EECF244321}">
                <p14:modId xmlns:p14="http://schemas.microsoft.com/office/powerpoint/2010/main" val="1894937961"/>
              </p:ext>
            </p:extLst>
          </p:nvPr>
        </p:nvGraphicFramePr>
        <p:xfrm>
          <a:off x="1961966" y="1611298"/>
          <a:ext cx="8041644" cy="4021578"/>
        </p:xfrm>
        <a:graphic>
          <a:graphicData uri="http://schemas.openxmlformats.org/drawingml/2006/table">
            <a:tbl>
              <a:tblPr firstRow="1" bandRow="1">
                <a:tableStyleId>{5C22544A-7EE6-4342-B048-85BDC9FD1C3A}</a:tableStyleId>
              </a:tblPr>
              <a:tblGrid>
                <a:gridCol w="4020822">
                  <a:extLst>
                    <a:ext uri="{9D8B030D-6E8A-4147-A177-3AD203B41FA5}">
                      <a16:colId xmlns:a16="http://schemas.microsoft.com/office/drawing/2014/main" val="2401974641"/>
                    </a:ext>
                  </a:extLst>
                </a:gridCol>
                <a:gridCol w="4020822">
                  <a:extLst>
                    <a:ext uri="{9D8B030D-6E8A-4147-A177-3AD203B41FA5}">
                      <a16:colId xmlns:a16="http://schemas.microsoft.com/office/drawing/2014/main" val="29512282"/>
                    </a:ext>
                  </a:extLst>
                </a:gridCol>
              </a:tblGrid>
              <a:tr h="520629">
                <a:tc>
                  <a:txBody>
                    <a:bodyPr/>
                    <a:lstStyle/>
                    <a:p>
                      <a:pPr algn="ctr"/>
                      <a:r>
                        <a:rPr lang="en-IN" sz="1800" b="1" dirty="0">
                          <a:latin typeface="Times New Roman" panose="02020603050405020304" pitchFamily="18" charset="0"/>
                          <a:cs typeface="Times New Roman" panose="02020603050405020304" pitchFamily="18" charset="0"/>
                        </a:rPr>
                        <a:t>Simple Linear Regression</a:t>
                      </a:r>
                    </a:p>
                  </a:txBody>
                  <a:tcPr/>
                </a:tc>
                <a:tc>
                  <a:txBody>
                    <a:bodyPr/>
                    <a:lstStyle/>
                    <a:p>
                      <a:pPr algn="ctr"/>
                      <a:r>
                        <a:rPr lang="en-IN" sz="1800" b="1" dirty="0">
                          <a:latin typeface="Times New Roman" panose="02020603050405020304" pitchFamily="18" charset="0"/>
                          <a:cs typeface="Times New Roman" panose="02020603050405020304" pitchFamily="18" charset="0"/>
                        </a:rPr>
                        <a:t>Random Forest Regression</a:t>
                      </a:r>
                    </a:p>
                  </a:txBody>
                  <a:tcPr/>
                </a:tc>
                <a:extLst>
                  <a:ext uri="{0D108BD9-81ED-4DB2-BD59-A6C34878D82A}">
                    <a16:rowId xmlns:a16="http://schemas.microsoft.com/office/drawing/2014/main" val="993953076"/>
                  </a:ext>
                </a:extLst>
              </a:tr>
              <a:tr h="720945">
                <a:tc>
                  <a:txBody>
                    <a:bodyPr/>
                    <a:lstStyle/>
                    <a:p>
                      <a:pPr algn="l"/>
                      <a:r>
                        <a:rPr lang="en-IN" sz="1400" b="0" dirty="0">
                          <a:latin typeface="Times New Roman" panose="02020603050405020304" pitchFamily="18" charset="0"/>
                          <a:cs typeface="Times New Roman" panose="02020603050405020304" pitchFamily="18" charset="0"/>
                        </a:rPr>
                        <a:t>In simple linear regression our accuracy score was 64.377%</a:t>
                      </a:r>
                    </a:p>
                  </a:txBody>
                  <a:tcPr/>
                </a:tc>
                <a:tc>
                  <a:txBody>
                    <a:bodyPr/>
                    <a:lstStyle/>
                    <a:p>
                      <a:pPr algn="l"/>
                      <a:r>
                        <a:rPr lang="en-IN" sz="1400" b="0" dirty="0">
                          <a:latin typeface="Times New Roman" panose="02020603050405020304" pitchFamily="18" charset="0"/>
                          <a:cs typeface="Times New Roman" panose="02020603050405020304" pitchFamily="18" charset="0"/>
                        </a:rPr>
                        <a:t>Using random forest our accuracy was 76.147%</a:t>
                      </a:r>
                    </a:p>
                  </a:txBody>
                  <a:tcPr/>
                </a:tc>
                <a:extLst>
                  <a:ext uri="{0D108BD9-81ED-4DB2-BD59-A6C34878D82A}">
                    <a16:rowId xmlns:a16="http://schemas.microsoft.com/office/drawing/2014/main" val="2912125052"/>
                  </a:ext>
                </a:extLst>
              </a:tr>
              <a:tr h="720945">
                <a:tc>
                  <a:txBody>
                    <a:bodyPr/>
                    <a:lstStyle/>
                    <a:p>
                      <a:pPr algn="l"/>
                      <a:r>
                        <a:rPr lang="en-IN" sz="1400" b="0" dirty="0">
                          <a:latin typeface="Times New Roman" panose="02020603050405020304" pitchFamily="18" charset="0"/>
                          <a:cs typeface="Times New Roman" panose="02020603050405020304" pitchFamily="18" charset="0"/>
                        </a:rPr>
                        <a:t>When plotted a graph between actual and predicted price, we could see some significant irregularities.</a:t>
                      </a:r>
                    </a:p>
                  </a:txBody>
                  <a:tcPr/>
                </a:tc>
                <a:tc>
                  <a:txBody>
                    <a:bodyPr/>
                    <a:lstStyle/>
                    <a:p>
                      <a:pPr algn="l"/>
                      <a:r>
                        <a:rPr lang="en-IN" sz="1400" b="0" dirty="0">
                          <a:latin typeface="Times New Roman" panose="02020603050405020304" pitchFamily="18" charset="0"/>
                          <a:cs typeface="Times New Roman" panose="02020603050405020304" pitchFamily="18" charset="0"/>
                        </a:rPr>
                        <a:t>When plotted a graph between actual and predicted price, we noticed negligible irregularities.</a:t>
                      </a:r>
                    </a:p>
                  </a:txBody>
                  <a:tcPr/>
                </a:tc>
                <a:extLst>
                  <a:ext uri="{0D108BD9-81ED-4DB2-BD59-A6C34878D82A}">
                    <a16:rowId xmlns:a16="http://schemas.microsoft.com/office/drawing/2014/main" val="4240919057"/>
                  </a:ext>
                </a:extLst>
              </a:tr>
              <a:tr h="2059059">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219092088"/>
                  </a:ext>
                </a:extLst>
              </a:tr>
            </a:tbl>
          </a:graphicData>
        </a:graphic>
      </p:graphicFrame>
      <p:pic>
        <p:nvPicPr>
          <p:cNvPr id="7" name="Picture 6">
            <a:extLst>
              <a:ext uri="{FF2B5EF4-FFF2-40B4-BE49-F238E27FC236}">
                <a16:creationId xmlns:a16="http://schemas.microsoft.com/office/drawing/2014/main" id="{9EFFD641-EA43-4387-B6E0-DEB3CC26E6F4}"/>
              </a:ext>
            </a:extLst>
          </p:cNvPr>
          <p:cNvPicPr>
            <a:picLocks noChangeAspect="1"/>
          </p:cNvPicPr>
          <p:nvPr/>
        </p:nvPicPr>
        <p:blipFill rotWithShape="1">
          <a:blip r:embed="rId2">
            <a:extLst>
              <a:ext uri="{28A0092B-C50C-407E-A947-70E740481C1C}">
                <a14:useLocalDpi xmlns:a14="http://schemas.microsoft.com/office/drawing/2010/main" val="0"/>
              </a:ext>
            </a:extLst>
          </a:blip>
          <a:srcRect l="14082" r="27786"/>
          <a:stretch/>
        </p:blipFill>
        <p:spPr>
          <a:xfrm>
            <a:off x="1952326" y="3591013"/>
            <a:ext cx="4030462" cy="2041863"/>
          </a:xfrm>
          <a:prstGeom prst="rect">
            <a:avLst/>
          </a:prstGeom>
        </p:spPr>
      </p:pic>
      <p:pic>
        <p:nvPicPr>
          <p:cNvPr id="10" name="Picture 9">
            <a:extLst>
              <a:ext uri="{FF2B5EF4-FFF2-40B4-BE49-F238E27FC236}">
                <a16:creationId xmlns:a16="http://schemas.microsoft.com/office/drawing/2014/main" id="{233F2210-7E5C-462D-AA91-518BB72008A2}"/>
              </a:ext>
            </a:extLst>
          </p:cNvPr>
          <p:cNvPicPr>
            <a:picLocks noChangeAspect="1"/>
          </p:cNvPicPr>
          <p:nvPr/>
        </p:nvPicPr>
        <p:blipFill rotWithShape="1">
          <a:blip r:embed="rId3">
            <a:extLst>
              <a:ext uri="{28A0092B-C50C-407E-A947-70E740481C1C}">
                <a14:useLocalDpi xmlns:a14="http://schemas.microsoft.com/office/drawing/2010/main" val="0"/>
              </a:ext>
            </a:extLst>
          </a:blip>
          <a:srcRect l="9531" t="471" r="6505" b="-1"/>
          <a:stretch/>
        </p:blipFill>
        <p:spPr>
          <a:xfrm>
            <a:off x="5983550" y="3591012"/>
            <a:ext cx="4020822" cy="2041863"/>
          </a:xfrm>
          <a:prstGeom prst="rect">
            <a:avLst/>
          </a:prstGeom>
        </p:spPr>
      </p:pic>
    </p:spTree>
    <p:extLst>
      <p:ext uri="{BB962C8B-B14F-4D97-AF65-F5344CB8AC3E}">
        <p14:creationId xmlns:p14="http://schemas.microsoft.com/office/powerpoint/2010/main" val="3169479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16</a:t>
            </a:r>
          </a:p>
        </p:txBody>
      </p:sp>
      <p:sp>
        <p:nvSpPr>
          <p:cNvPr id="5" name="Google Shape;220;p31">
            <a:extLst>
              <a:ext uri="{FF2B5EF4-FFF2-40B4-BE49-F238E27FC236}">
                <a16:creationId xmlns:a16="http://schemas.microsoft.com/office/drawing/2014/main" id="{8661B30E-75E2-405C-B576-2A722846102B}"/>
              </a:ext>
            </a:extLst>
          </p:cNvPr>
          <p:cNvSpPr txBox="1">
            <a:spLocks noGrp="1"/>
          </p:cNvSpPr>
          <p:nvPr/>
        </p:nvSpPr>
        <p:spPr>
          <a:xfrm>
            <a:off x="4101974" y="253608"/>
            <a:ext cx="3988051" cy="63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pPr marL="0" lvl="0" indent="0" algn="l" rtl="0">
              <a:spcBef>
                <a:spcPts val="0"/>
              </a:spcBef>
              <a:spcAft>
                <a:spcPts val="0"/>
              </a:spcAft>
              <a:buNone/>
            </a:pPr>
            <a:r>
              <a:rPr lang="en" sz="3200" dirty="0">
                <a:solidFill>
                  <a:schemeClr val="tx1"/>
                </a:solidFill>
                <a:latin typeface="Times New Roman" panose="02020603050405020304" pitchFamily="18" charset="0"/>
                <a:cs typeface="Times New Roman" panose="02020603050405020304" pitchFamily="18" charset="0"/>
              </a:rPr>
              <a:t>Technique Comparison</a:t>
            </a:r>
            <a:endParaRPr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5221AB0-20C4-4640-8BAC-3F2EF7BCA067}"/>
              </a:ext>
            </a:extLst>
          </p:cNvPr>
          <p:cNvGraphicFramePr>
            <a:graphicFrameLocks noGrp="1"/>
          </p:cNvGraphicFramePr>
          <p:nvPr>
            <p:extLst>
              <p:ext uri="{D42A27DB-BD31-4B8C-83A1-F6EECF244321}">
                <p14:modId xmlns:p14="http://schemas.microsoft.com/office/powerpoint/2010/main" val="45416266"/>
              </p:ext>
            </p:extLst>
          </p:nvPr>
        </p:nvGraphicFramePr>
        <p:xfrm>
          <a:off x="2075177" y="1646808"/>
          <a:ext cx="8041644" cy="4154324"/>
        </p:xfrm>
        <a:graphic>
          <a:graphicData uri="http://schemas.openxmlformats.org/drawingml/2006/table">
            <a:tbl>
              <a:tblPr firstRow="1" bandRow="1">
                <a:tableStyleId>{5C22544A-7EE6-4342-B048-85BDC9FD1C3A}</a:tableStyleId>
              </a:tblPr>
              <a:tblGrid>
                <a:gridCol w="4023268">
                  <a:extLst>
                    <a:ext uri="{9D8B030D-6E8A-4147-A177-3AD203B41FA5}">
                      <a16:colId xmlns:a16="http://schemas.microsoft.com/office/drawing/2014/main" val="2401974641"/>
                    </a:ext>
                  </a:extLst>
                </a:gridCol>
                <a:gridCol w="4018376">
                  <a:extLst>
                    <a:ext uri="{9D8B030D-6E8A-4147-A177-3AD203B41FA5}">
                      <a16:colId xmlns:a16="http://schemas.microsoft.com/office/drawing/2014/main" val="29512282"/>
                    </a:ext>
                  </a:extLst>
                </a:gridCol>
              </a:tblGrid>
              <a:tr h="520629">
                <a:tc>
                  <a:txBody>
                    <a:bodyPr/>
                    <a:lstStyle/>
                    <a:p>
                      <a:pPr algn="ctr"/>
                      <a:r>
                        <a:rPr lang="en-IN" sz="1800" b="1" dirty="0">
                          <a:latin typeface="Times New Roman" panose="02020603050405020304" pitchFamily="18" charset="0"/>
                          <a:cs typeface="Times New Roman" panose="02020603050405020304" pitchFamily="18" charset="0"/>
                        </a:rPr>
                        <a:t>Simple Linear Regression</a:t>
                      </a:r>
                    </a:p>
                  </a:txBody>
                  <a:tcPr/>
                </a:tc>
                <a:tc>
                  <a:txBody>
                    <a:bodyPr/>
                    <a:lstStyle/>
                    <a:p>
                      <a:pPr algn="ctr"/>
                      <a:r>
                        <a:rPr lang="en-IN" sz="1800" b="1" dirty="0">
                          <a:latin typeface="Times New Roman" panose="02020603050405020304" pitchFamily="18" charset="0"/>
                          <a:cs typeface="Times New Roman" panose="02020603050405020304" pitchFamily="18" charset="0"/>
                        </a:rPr>
                        <a:t>Random Forest Regression</a:t>
                      </a:r>
                    </a:p>
                  </a:txBody>
                  <a:tcPr/>
                </a:tc>
                <a:extLst>
                  <a:ext uri="{0D108BD9-81ED-4DB2-BD59-A6C34878D82A}">
                    <a16:rowId xmlns:a16="http://schemas.microsoft.com/office/drawing/2014/main" val="993953076"/>
                  </a:ext>
                </a:extLst>
              </a:tr>
              <a:tr h="720945">
                <a:tc>
                  <a:txBody>
                    <a:bodyPr/>
                    <a:lstStyle/>
                    <a:p>
                      <a:pPr algn="l"/>
                      <a:r>
                        <a:rPr lang="en-IN" sz="1400" b="0" dirty="0">
                          <a:latin typeface="Times New Roman" panose="02020603050405020304" pitchFamily="18" charset="0"/>
                          <a:cs typeface="Times New Roman" panose="02020603050405020304" pitchFamily="18" charset="0"/>
                        </a:rPr>
                        <a:t>When checked the price spread between values, we can clearly see some data points scattered too far away from the rest.</a:t>
                      </a:r>
                    </a:p>
                  </a:txBody>
                  <a:tcPr/>
                </a:tc>
                <a:tc>
                  <a:txBody>
                    <a:bodyPr/>
                    <a:lstStyle/>
                    <a:p>
                      <a:pPr algn="l"/>
                      <a:r>
                        <a:rPr lang="en-IN" sz="1400" b="0" dirty="0">
                          <a:latin typeface="Times New Roman" panose="02020603050405020304" pitchFamily="18" charset="0"/>
                          <a:cs typeface="Times New Roman" panose="02020603050405020304" pitchFamily="18" charset="0"/>
                        </a:rPr>
                        <a:t>When checked the price spread between values, we can clearly see some data points scattering only after a little while, which is earlier than what we saw in simple linear regression. </a:t>
                      </a:r>
                    </a:p>
                  </a:txBody>
                  <a:tcPr/>
                </a:tc>
                <a:extLst>
                  <a:ext uri="{0D108BD9-81ED-4DB2-BD59-A6C34878D82A}">
                    <a16:rowId xmlns:a16="http://schemas.microsoft.com/office/drawing/2014/main" val="2912125052"/>
                  </a:ext>
                </a:extLst>
              </a:tr>
              <a:tr h="2688815">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219092088"/>
                  </a:ext>
                </a:extLst>
              </a:tr>
            </a:tbl>
          </a:graphicData>
        </a:graphic>
      </p:graphicFrame>
      <p:pic>
        <p:nvPicPr>
          <p:cNvPr id="9" name="Picture 8">
            <a:extLst>
              <a:ext uri="{FF2B5EF4-FFF2-40B4-BE49-F238E27FC236}">
                <a16:creationId xmlns:a16="http://schemas.microsoft.com/office/drawing/2014/main" id="{CB6E5CA0-B12D-4967-9A4F-873AE4EF6605}"/>
              </a:ext>
            </a:extLst>
          </p:cNvPr>
          <p:cNvPicPr>
            <a:picLocks noChangeAspect="1"/>
          </p:cNvPicPr>
          <p:nvPr/>
        </p:nvPicPr>
        <p:blipFill rotWithShape="1">
          <a:blip r:embed="rId2">
            <a:extLst>
              <a:ext uri="{28A0092B-C50C-407E-A947-70E740481C1C}">
                <a14:useLocalDpi xmlns:a14="http://schemas.microsoft.com/office/drawing/2010/main" val="0"/>
              </a:ext>
            </a:extLst>
          </a:blip>
          <a:srcRect l="14190" t="3060" r="23259" b="-1023"/>
          <a:stretch/>
        </p:blipFill>
        <p:spPr>
          <a:xfrm>
            <a:off x="2075177" y="3112693"/>
            <a:ext cx="4029700" cy="2688439"/>
          </a:xfrm>
          <a:prstGeom prst="rect">
            <a:avLst/>
          </a:prstGeom>
        </p:spPr>
      </p:pic>
      <p:pic>
        <p:nvPicPr>
          <p:cNvPr id="11" name="Picture 10">
            <a:extLst>
              <a:ext uri="{FF2B5EF4-FFF2-40B4-BE49-F238E27FC236}">
                <a16:creationId xmlns:a16="http://schemas.microsoft.com/office/drawing/2014/main" id="{F43C684D-D92A-4F33-AEBE-323A8BDCF68D}"/>
              </a:ext>
            </a:extLst>
          </p:cNvPr>
          <p:cNvPicPr>
            <a:picLocks noChangeAspect="1"/>
          </p:cNvPicPr>
          <p:nvPr/>
        </p:nvPicPr>
        <p:blipFill rotWithShape="1">
          <a:blip r:embed="rId3">
            <a:extLst>
              <a:ext uri="{28A0092B-C50C-407E-A947-70E740481C1C}">
                <a14:useLocalDpi xmlns:a14="http://schemas.microsoft.com/office/drawing/2010/main" val="0"/>
              </a:ext>
            </a:extLst>
          </a:blip>
          <a:srcRect l="14523" r="26241"/>
          <a:stretch/>
        </p:blipFill>
        <p:spPr>
          <a:xfrm>
            <a:off x="6095999" y="3112693"/>
            <a:ext cx="4020822" cy="2688439"/>
          </a:xfrm>
          <a:prstGeom prst="rect">
            <a:avLst/>
          </a:prstGeom>
        </p:spPr>
      </p:pic>
    </p:spTree>
    <p:extLst>
      <p:ext uri="{BB962C8B-B14F-4D97-AF65-F5344CB8AC3E}">
        <p14:creationId xmlns:p14="http://schemas.microsoft.com/office/powerpoint/2010/main" val="3513056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17</a:t>
            </a:r>
          </a:p>
        </p:txBody>
      </p:sp>
      <p:sp>
        <p:nvSpPr>
          <p:cNvPr id="3" name="Google Shape;241;p34">
            <a:extLst>
              <a:ext uri="{FF2B5EF4-FFF2-40B4-BE49-F238E27FC236}">
                <a16:creationId xmlns:a16="http://schemas.microsoft.com/office/drawing/2014/main" id="{FF2D3468-54EA-4BE2-8922-61EE90B2FE6D}"/>
              </a:ext>
            </a:extLst>
          </p:cNvPr>
          <p:cNvSpPr txBox="1"/>
          <p:nvPr/>
        </p:nvSpPr>
        <p:spPr>
          <a:xfrm>
            <a:off x="1373907" y="1814157"/>
            <a:ext cx="8560206" cy="27322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lvl="0" rtl="0">
              <a:spcBef>
                <a:spcPts val="0"/>
              </a:spcBef>
              <a:spcAft>
                <a:spcPts val="0"/>
              </a:spcAft>
              <a:buSzPts val="1400"/>
            </a:pPr>
            <a:r>
              <a:rPr lang="en" dirty="0">
                <a:solidFill>
                  <a:schemeClr val="tx1"/>
                </a:solidFill>
                <a:latin typeface="Roboto"/>
                <a:ea typeface="Roboto"/>
                <a:cs typeface="Roboto"/>
                <a:sym typeface="Roboto"/>
              </a:rPr>
              <a:t>1. Cars Range is one of the most significant variables for deciding price. Hence, the company should select their price range within 18500$ to 30000$ initially.</a:t>
            </a:r>
            <a:br>
              <a:rPr lang="en" dirty="0">
                <a:solidFill>
                  <a:schemeClr val="tx1"/>
                </a:solidFill>
                <a:latin typeface="Roboto"/>
                <a:ea typeface="Roboto"/>
                <a:cs typeface="Roboto"/>
                <a:sym typeface="Roboto"/>
              </a:rPr>
            </a:br>
            <a:endParaRPr lang="en" dirty="0">
              <a:solidFill>
                <a:schemeClr val="tx1"/>
              </a:solidFill>
              <a:latin typeface="Roboto"/>
              <a:ea typeface="Roboto"/>
              <a:cs typeface="Roboto"/>
              <a:sym typeface="Roboto"/>
            </a:endParaRPr>
          </a:p>
          <a:p>
            <a:pPr marL="139700" lvl="0" rtl="0">
              <a:spcBef>
                <a:spcPts val="0"/>
              </a:spcBef>
              <a:spcAft>
                <a:spcPts val="0"/>
              </a:spcAft>
              <a:buSzPts val="1400"/>
            </a:pPr>
            <a:r>
              <a:rPr lang="en" dirty="0">
                <a:solidFill>
                  <a:schemeClr val="tx1"/>
                </a:solidFill>
                <a:latin typeface="Roboto"/>
                <a:ea typeface="Roboto"/>
                <a:cs typeface="Roboto"/>
                <a:sym typeface="Roboto"/>
              </a:rPr>
              <a:t>2. Fuel Economy of the car is very important for the customers these days. The company should make sure the fuel economy of cars is not less than 5 litres/100km.</a:t>
            </a:r>
            <a:endParaRPr dirty="0">
              <a:solidFill>
                <a:schemeClr val="tx1"/>
              </a:solidFill>
              <a:latin typeface="Roboto"/>
              <a:ea typeface="Roboto"/>
              <a:cs typeface="Roboto"/>
              <a:sym typeface="Roboto"/>
            </a:endParaRPr>
          </a:p>
          <a:p>
            <a:pPr marL="139700" lvl="0" rtl="0">
              <a:spcBef>
                <a:spcPts val="1000"/>
              </a:spcBef>
              <a:spcAft>
                <a:spcPts val="0"/>
              </a:spcAft>
              <a:buSzPts val="1400"/>
            </a:pPr>
            <a:r>
              <a:rPr lang="en" dirty="0">
                <a:solidFill>
                  <a:schemeClr val="tx1"/>
                </a:solidFill>
                <a:latin typeface="Roboto"/>
                <a:ea typeface="Roboto"/>
                <a:cs typeface="Roboto"/>
                <a:sym typeface="Roboto"/>
              </a:rPr>
              <a:t>3. The company should make sure to have cars with drive wheel  ‘rwd’ because people prefer it despite its high price.</a:t>
            </a:r>
            <a:endParaRPr dirty="0">
              <a:solidFill>
                <a:schemeClr val="tx1"/>
              </a:solidFill>
              <a:latin typeface="Roboto"/>
              <a:ea typeface="Roboto"/>
              <a:cs typeface="Roboto"/>
              <a:sym typeface="Roboto"/>
            </a:endParaRPr>
          </a:p>
          <a:p>
            <a:pPr marL="139700" lvl="0" rtl="0">
              <a:spcBef>
                <a:spcPts val="1000"/>
              </a:spcBef>
              <a:spcAft>
                <a:spcPts val="0"/>
              </a:spcAft>
              <a:buSzPts val="1400"/>
            </a:pPr>
            <a:r>
              <a:rPr lang="en" dirty="0">
                <a:solidFill>
                  <a:schemeClr val="tx1"/>
                </a:solidFill>
                <a:latin typeface="Roboto"/>
                <a:ea typeface="Roboto"/>
                <a:cs typeface="Roboto"/>
                <a:sym typeface="Roboto"/>
              </a:rPr>
              <a:t>4. Most of the cars should have petrol fuel type, because people prefer petrol way more than diesel.</a:t>
            </a:r>
            <a:endParaRPr dirty="0">
              <a:solidFill>
                <a:schemeClr val="tx1"/>
              </a:solidFill>
              <a:latin typeface="Roboto"/>
              <a:ea typeface="Roboto"/>
              <a:cs typeface="Roboto"/>
              <a:sym typeface="Roboto"/>
            </a:endParaRPr>
          </a:p>
          <a:p>
            <a:pPr marL="139700" lvl="0" rtl="0">
              <a:spcBef>
                <a:spcPts val="1000"/>
              </a:spcBef>
              <a:spcAft>
                <a:spcPts val="1000"/>
              </a:spcAft>
              <a:buSzPts val="1400"/>
            </a:pPr>
            <a:r>
              <a:rPr lang="en" dirty="0">
                <a:solidFill>
                  <a:schemeClr val="tx1"/>
                </a:solidFill>
                <a:latin typeface="Roboto"/>
                <a:ea typeface="Roboto"/>
                <a:cs typeface="Roboto"/>
                <a:sym typeface="Roboto"/>
              </a:rPr>
              <a:t>5. Most people prefer convertible despite its price range being medium-high. Hence, company should focus on this as well. </a:t>
            </a:r>
            <a:endParaRPr dirty="0">
              <a:solidFill>
                <a:schemeClr val="tx1"/>
              </a:solidFill>
              <a:latin typeface="Roboto"/>
              <a:ea typeface="Roboto"/>
              <a:cs typeface="Roboto"/>
              <a:sym typeface="Roboto"/>
            </a:endParaRPr>
          </a:p>
        </p:txBody>
      </p:sp>
      <p:sp>
        <p:nvSpPr>
          <p:cNvPr id="4" name="Google Shape;242;p34">
            <a:extLst>
              <a:ext uri="{FF2B5EF4-FFF2-40B4-BE49-F238E27FC236}">
                <a16:creationId xmlns:a16="http://schemas.microsoft.com/office/drawing/2014/main" id="{3F4424E6-9F49-41D8-96F5-2ADAF809E578}"/>
              </a:ext>
            </a:extLst>
          </p:cNvPr>
          <p:cNvSpPr txBox="1"/>
          <p:nvPr/>
        </p:nvSpPr>
        <p:spPr>
          <a:xfrm>
            <a:off x="3913566" y="616726"/>
            <a:ext cx="4085214" cy="6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800" dirty="0">
                <a:solidFill>
                  <a:srgbClr val="FFFFFF"/>
                </a:solidFill>
                <a:latin typeface="Times New Roman" panose="02020603050405020304" pitchFamily="18" charset="0"/>
                <a:ea typeface="Roboto"/>
                <a:cs typeface="Times New Roman" panose="02020603050405020304" pitchFamily="18" charset="0"/>
                <a:sym typeface="Roboto"/>
              </a:rPr>
              <a:t>Suggestions and Insights</a:t>
            </a:r>
            <a:endParaRPr sz="2800" dirty="0">
              <a:solidFill>
                <a:srgbClr val="FFFFFF"/>
              </a:solidFill>
              <a:latin typeface="Times New Roman" panose="02020603050405020304" pitchFamily="18" charset="0"/>
              <a:ea typeface="Roboto"/>
              <a:cs typeface="Times New Roman" panose="02020603050405020304" pitchFamily="18" charset="0"/>
              <a:sym typeface="Roboto"/>
            </a:endParaRPr>
          </a:p>
        </p:txBody>
      </p:sp>
    </p:spTree>
    <p:extLst>
      <p:ext uri="{BB962C8B-B14F-4D97-AF65-F5344CB8AC3E}">
        <p14:creationId xmlns:p14="http://schemas.microsoft.com/office/powerpoint/2010/main" val="230617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18</a:t>
            </a:r>
          </a:p>
        </p:txBody>
      </p:sp>
      <p:sp>
        <p:nvSpPr>
          <p:cNvPr id="3" name="Google Shape;248;p35">
            <a:extLst>
              <a:ext uri="{FF2B5EF4-FFF2-40B4-BE49-F238E27FC236}">
                <a16:creationId xmlns:a16="http://schemas.microsoft.com/office/drawing/2014/main" id="{07C61AB2-E11F-475F-84DB-234455AAEC7C}"/>
              </a:ext>
            </a:extLst>
          </p:cNvPr>
          <p:cNvSpPr txBox="1">
            <a:spLocks noGrp="1"/>
          </p:cNvSpPr>
          <p:nvPr/>
        </p:nvSpPr>
        <p:spPr>
          <a:xfrm>
            <a:off x="2009399" y="1083075"/>
            <a:ext cx="8270943" cy="37108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pPr lvl="0"/>
            <a:r>
              <a:rPr lang="en" sz="3600" b="1" u="sng" dirty="0">
                <a:solidFill>
                  <a:srgbClr val="FFFFFF"/>
                </a:solidFill>
                <a:latin typeface="Times New Roman" panose="02020603050405020304" pitchFamily="18" charset="0"/>
                <a:cs typeface="Times New Roman" panose="02020603050405020304" pitchFamily="18" charset="0"/>
              </a:rPr>
              <a:t>NOTE:</a:t>
            </a:r>
            <a:r>
              <a:rPr lang="en" sz="3600" b="1" dirty="0">
                <a:solidFill>
                  <a:srgbClr val="FFFFFF"/>
                </a:solidFill>
                <a:latin typeface="Times New Roman" panose="02020603050405020304" pitchFamily="18" charset="0"/>
                <a:cs typeface="Times New Roman" panose="02020603050405020304" pitchFamily="18" charset="0"/>
              </a:rPr>
              <a:t> 	</a:t>
            </a:r>
            <a:r>
              <a:rPr lang="en" sz="3600" dirty="0">
                <a:latin typeface="Times New Roman" panose="02020603050405020304" pitchFamily="18" charset="0"/>
                <a:cs typeface="Times New Roman" panose="02020603050405020304" pitchFamily="18" charset="0"/>
              </a:rPr>
              <a:t>A</a:t>
            </a:r>
            <a:r>
              <a:rPr lang="en-IN" sz="3600" dirty="0">
                <a:latin typeface="Times New Roman" panose="02020603050405020304" pitchFamily="18" charset="0"/>
                <a:cs typeface="Times New Roman" panose="02020603050405020304" pitchFamily="18" charset="0"/>
              </a:rPr>
              <a:t>fter doing this analysis we can say that A</a:t>
            </a:r>
            <a:r>
              <a:rPr lang="en" sz="3600" dirty="0">
                <a:latin typeface="Times New Roman" panose="02020603050405020304" pitchFamily="18" charset="0"/>
                <a:cs typeface="Times New Roman" panose="02020603050405020304" pitchFamily="18" charset="0"/>
              </a:rPr>
              <a:t> Car is an Asset to anyone who owns it. </a:t>
            </a:r>
          </a:p>
          <a:p>
            <a:pPr lvl="0"/>
            <a:r>
              <a:rPr lang="en" sz="3600" dirty="0">
                <a:latin typeface="Times New Roman" panose="02020603050405020304" pitchFamily="18" charset="0"/>
                <a:cs typeface="Times New Roman" panose="02020603050405020304" pitchFamily="18" charset="0"/>
              </a:rPr>
              <a:t>Hence, choose your car very carefully, whether </a:t>
            </a:r>
            <a:r>
              <a:rPr lang="en-IN" sz="3600" dirty="0">
                <a:latin typeface="Times New Roman" panose="02020603050405020304" pitchFamily="18" charset="0"/>
                <a:cs typeface="Times New Roman" panose="02020603050405020304" pitchFamily="18" charset="0"/>
              </a:rPr>
              <a:t>it is </a:t>
            </a:r>
            <a:r>
              <a:rPr lang="en" sz="3600" dirty="0">
                <a:latin typeface="Times New Roman" panose="02020603050405020304" pitchFamily="18" charset="0"/>
                <a:cs typeface="Times New Roman" panose="02020603050405020304" pitchFamily="18" charset="0"/>
              </a:rPr>
              <a:t>for business or for personal </a:t>
            </a:r>
            <a:r>
              <a:rPr lang="en-IN" sz="3600" dirty="0">
                <a:latin typeface="Times New Roman" panose="02020603050405020304" pitchFamily="18" charset="0"/>
                <a:cs typeface="Times New Roman" panose="02020603050405020304" pitchFamily="18" charset="0"/>
              </a:rPr>
              <a:t>purpose</a:t>
            </a:r>
            <a:r>
              <a:rPr lang="en" sz="3600" dirty="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64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19</a:t>
            </a:r>
          </a:p>
        </p:txBody>
      </p:sp>
      <p:sp>
        <p:nvSpPr>
          <p:cNvPr id="3" name="Google Shape;254;p36">
            <a:extLst>
              <a:ext uri="{FF2B5EF4-FFF2-40B4-BE49-F238E27FC236}">
                <a16:creationId xmlns:a16="http://schemas.microsoft.com/office/drawing/2014/main" id="{DA216C25-93FB-4A47-B354-A2F9D8CB9613}"/>
              </a:ext>
            </a:extLst>
          </p:cNvPr>
          <p:cNvSpPr txBox="1">
            <a:spLocks noGrp="1"/>
          </p:cNvSpPr>
          <p:nvPr/>
        </p:nvSpPr>
        <p:spPr>
          <a:xfrm>
            <a:off x="1462633" y="807869"/>
            <a:ext cx="9266734" cy="154921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pPr marL="0" lvl="0" indent="0" rtl="0">
              <a:spcBef>
                <a:spcPts val="0"/>
              </a:spcBef>
              <a:spcAft>
                <a:spcPts val="0"/>
              </a:spcAft>
              <a:buNone/>
            </a:pPr>
            <a:r>
              <a:rPr lang="en" sz="1800" dirty="0"/>
              <a:t>Thank </a:t>
            </a:r>
            <a:r>
              <a:rPr lang="en-IN" sz="1800" dirty="0"/>
              <a:t>You</a:t>
            </a:r>
            <a:r>
              <a:rPr lang="en" sz="1800" dirty="0"/>
              <a:t>! </a:t>
            </a:r>
          </a:p>
          <a:p>
            <a:pPr marL="0" lvl="0" indent="0" rtl="0">
              <a:spcBef>
                <a:spcPts val="0"/>
              </a:spcBef>
              <a:spcAft>
                <a:spcPts val="0"/>
              </a:spcAft>
              <a:buNone/>
            </a:pPr>
            <a:br>
              <a:rPr lang="en" sz="1800" dirty="0"/>
            </a:br>
            <a:r>
              <a:rPr lang="en" sz="1800" dirty="0"/>
              <a:t>You can access the project in the following GITHUB Repository:</a:t>
            </a:r>
            <a:endParaRPr sz="1800" dirty="0"/>
          </a:p>
          <a:p>
            <a:pPr marL="0" lvl="0" indent="0" algn="l" rtl="0">
              <a:spcBef>
                <a:spcPts val="0"/>
              </a:spcBef>
              <a:spcAft>
                <a:spcPts val="0"/>
              </a:spcAft>
              <a:buNone/>
            </a:pPr>
            <a:endParaRPr sz="1800" dirty="0"/>
          </a:p>
          <a:p>
            <a:pPr lvl="0"/>
            <a:r>
              <a:rPr lang="en-IN" sz="1400" dirty="0">
                <a:hlinkClick r:id="rId2"/>
              </a:rPr>
              <a:t>https://github.com/jitroy160/Final_Projects/blob/master/Final_Projects/Final_Project_Car_Price_Prediction.ipynb</a:t>
            </a:r>
            <a:endParaRPr sz="1800" dirty="0"/>
          </a:p>
        </p:txBody>
      </p:sp>
      <p:sp>
        <p:nvSpPr>
          <p:cNvPr id="4" name="Google Shape;255;p36">
            <a:extLst>
              <a:ext uri="{FF2B5EF4-FFF2-40B4-BE49-F238E27FC236}">
                <a16:creationId xmlns:a16="http://schemas.microsoft.com/office/drawing/2014/main" id="{E6EA616B-137E-45CD-BC71-7064479CF778}"/>
              </a:ext>
            </a:extLst>
          </p:cNvPr>
          <p:cNvSpPr txBox="1">
            <a:spLocks noGrp="1"/>
          </p:cNvSpPr>
          <p:nvPr/>
        </p:nvSpPr>
        <p:spPr>
          <a:xfrm>
            <a:off x="1462633" y="3595338"/>
            <a:ext cx="6730525" cy="225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1"/>
              </a:buClr>
              <a:buSzPts val="1200"/>
              <a:buFont typeface="Roboto"/>
              <a:buChar char="○"/>
              <a:defRPr sz="1200" b="0" i="0" u="none" strike="noStrike" cap="none">
                <a:solidFill>
                  <a:schemeClr val="lt1"/>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1"/>
              </a:buClr>
              <a:buSzPts val="1200"/>
              <a:buFont typeface="Roboto"/>
              <a:buChar char="■"/>
              <a:defRPr sz="1200" b="0" i="0" u="none" strike="noStrike" cap="none">
                <a:solidFill>
                  <a:schemeClr val="lt1"/>
                </a:solidFill>
                <a:latin typeface="Roboto"/>
                <a:ea typeface="Roboto"/>
                <a:cs typeface="Roboto"/>
                <a:sym typeface="Roboto"/>
              </a:defRPr>
            </a:lvl9pPr>
          </a:lstStyle>
          <a:p>
            <a:pPr marL="0" lvl="0" indent="0" algn="l" rtl="0">
              <a:spcBef>
                <a:spcPts val="0"/>
              </a:spcBef>
              <a:spcAft>
                <a:spcPts val="0"/>
              </a:spcAft>
              <a:buNone/>
            </a:pPr>
            <a:r>
              <a:rPr lang="en" sz="1400" dirty="0"/>
              <a:t>Contact details:</a:t>
            </a:r>
            <a:endParaRPr sz="1400" dirty="0"/>
          </a:p>
          <a:p>
            <a:pPr marL="0" lvl="0" indent="0" algn="l" rtl="0">
              <a:spcBef>
                <a:spcPts val="1600"/>
              </a:spcBef>
              <a:spcAft>
                <a:spcPts val="0"/>
              </a:spcAft>
              <a:buNone/>
            </a:pPr>
            <a:r>
              <a:rPr lang="en-IN" sz="1400" b="1" dirty="0"/>
              <a:t>Abhijit Roy</a:t>
            </a:r>
            <a:endParaRPr sz="1400" b="1" dirty="0"/>
          </a:p>
          <a:p>
            <a:pPr marL="0" lvl="0" indent="0" algn="l" rtl="0">
              <a:spcBef>
                <a:spcPts val="0"/>
              </a:spcBef>
              <a:spcAft>
                <a:spcPts val="0"/>
              </a:spcAft>
              <a:buNone/>
            </a:pPr>
            <a:r>
              <a:rPr lang="en-IN" sz="1400" dirty="0"/>
              <a:t>7908198464</a:t>
            </a:r>
            <a:endParaRPr sz="1400" dirty="0"/>
          </a:p>
          <a:p>
            <a:pPr marL="0" lvl="0" indent="0" algn="l" rtl="0">
              <a:spcBef>
                <a:spcPts val="0"/>
              </a:spcBef>
              <a:spcAft>
                <a:spcPts val="0"/>
              </a:spcAft>
              <a:buNone/>
            </a:pPr>
            <a:r>
              <a:rPr lang="en-IN" sz="1400" dirty="0"/>
              <a:t>Bagdogra, Darjeeling-734014,</a:t>
            </a:r>
          </a:p>
          <a:p>
            <a:pPr marL="0" lvl="0" indent="0" algn="l" rtl="0">
              <a:spcBef>
                <a:spcPts val="0"/>
              </a:spcBef>
              <a:spcAft>
                <a:spcPts val="0"/>
              </a:spcAft>
              <a:buNone/>
            </a:pPr>
            <a:r>
              <a:rPr lang="en-IN" sz="1400" dirty="0"/>
              <a:t>West Bengal</a:t>
            </a:r>
            <a:endParaRPr sz="1400" dirty="0"/>
          </a:p>
          <a:p>
            <a:pPr marL="0" lvl="0" indent="0" algn="l" rtl="0">
              <a:spcBef>
                <a:spcPts val="1600"/>
              </a:spcBef>
              <a:spcAft>
                <a:spcPts val="0"/>
              </a:spcAft>
              <a:buNone/>
            </a:pPr>
            <a:r>
              <a:rPr lang="en" sz="1400" b="1" dirty="0">
                <a:solidFill>
                  <a:srgbClr val="FFFFFF"/>
                </a:solidFill>
                <a:uFill>
                  <a:noFill/>
                </a:uFill>
                <a:hlinkClick r:id="rId3"/>
              </a:rPr>
              <a:t>jitroy160@gmail.com</a:t>
            </a:r>
            <a:endParaRPr sz="1400" b="1" dirty="0">
              <a:solidFill>
                <a:srgbClr val="FFFFFF"/>
              </a:solidFill>
            </a:endParaRPr>
          </a:p>
          <a:p>
            <a:pPr marL="0" lvl="0" indent="0">
              <a:buNone/>
            </a:pPr>
            <a:r>
              <a:rPr lang="en-IN" sz="1400" dirty="0">
                <a:hlinkClick r:id="rId4"/>
              </a:rPr>
              <a:t>https://github.com/jitroy160</a:t>
            </a:r>
            <a:endParaRPr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dirty="0"/>
              <a:t> </a:t>
            </a:r>
            <a:endParaRPr sz="1400" dirty="0"/>
          </a:p>
        </p:txBody>
      </p:sp>
    </p:spTree>
    <p:extLst>
      <p:ext uri="{BB962C8B-B14F-4D97-AF65-F5344CB8AC3E}">
        <p14:creationId xmlns:p14="http://schemas.microsoft.com/office/powerpoint/2010/main" val="340718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67FC-27B8-4692-AF1B-31B01EC3F111}"/>
              </a:ext>
            </a:extLst>
          </p:cNvPr>
          <p:cNvSpPr>
            <a:spLocks noGrp="1"/>
          </p:cNvSpPr>
          <p:nvPr>
            <p:ph type="ctrTitle"/>
          </p:nvPr>
        </p:nvSpPr>
        <p:spPr>
          <a:xfrm>
            <a:off x="2779582" y="932155"/>
            <a:ext cx="7247139" cy="581069"/>
          </a:xfrm>
        </p:spPr>
        <p:txBody>
          <a:bodyPr>
            <a:normAutofit fontScale="90000"/>
          </a:bodyPr>
          <a:lstStyle/>
          <a:p>
            <a:r>
              <a:rPr lang="en" sz="3200" dirty="0">
                <a:latin typeface="Times New Roman" panose="02020603050405020304" pitchFamily="18" charset="0"/>
                <a:cs typeface="Times New Roman" panose="02020603050405020304" pitchFamily="18" charset="0"/>
              </a:rPr>
              <a:t>Predictive Analysis Case Study</a:t>
            </a:r>
            <a:endParaRPr lang="en-IN" sz="3200" b="1" u="sng"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55DFE76-D366-4495-9F85-E559E1996199}"/>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2</a:t>
            </a:r>
          </a:p>
        </p:txBody>
      </p:sp>
      <p:sp>
        <p:nvSpPr>
          <p:cNvPr id="4" name="Rectangle 3">
            <a:extLst>
              <a:ext uri="{FF2B5EF4-FFF2-40B4-BE49-F238E27FC236}">
                <a16:creationId xmlns:a16="http://schemas.microsoft.com/office/drawing/2014/main" id="{E0231A44-87DD-41DC-9083-71EDAD5D45D7}"/>
              </a:ext>
            </a:extLst>
          </p:cNvPr>
          <p:cNvSpPr/>
          <p:nvPr/>
        </p:nvSpPr>
        <p:spPr>
          <a:xfrm>
            <a:off x="1864909" y="2719226"/>
            <a:ext cx="1829347" cy="400110"/>
          </a:xfrm>
          <a:prstGeom prst="rect">
            <a:avLst/>
          </a:prstGeom>
        </p:spPr>
        <p:txBody>
          <a:bodyPr wrap="none">
            <a:spAutoFit/>
          </a:bodyPr>
          <a:lstStyle/>
          <a:p>
            <a:pPr lvl="0"/>
            <a:r>
              <a:rPr lang="en-IN" sz="2000" dirty="0"/>
              <a:t>SUBMISSION :</a:t>
            </a:r>
          </a:p>
        </p:txBody>
      </p:sp>
      <p:sp>
        <p:nvSpPr>
          <p:cNvPr id="6" name="Rectangle 5">
            <a:extLst>
              <a:ext uri="{FF2B5EF4-FFF2-40B4-BE49-F238E27FC236}">
                <a16:creationId xmlns:a16="http://schemas.microsoft.com/office/drawing/2014/main" id="{DA5CAF8E-6C9B-4F1D-928A-C5F3A6CAA07E}"/>
              </a:ext>
            </a:extLst>
          </p:cNvPr>
          <p:cNvSpPr/>
          <p:nvPr/>
        </p:nvSpPr>
        <p:spPr>
          <a:xfrm>
            <a:off x="1900421" y="3415499"/>
            <a:ext cx="6096000" cy="646331"/>
          </a:xfrm>
          <a:prstGeom prst="rect">
            <a:avLst/>
          </a:prstGeom>
        </p:spPr>
        <p:txBody>
          <a:bodyPr>
            <a:spAutoFit/>
          </a:bodyPr>
          <a:lstStyle/>
          <a:p>
            <a:pPr lvl="0"/>
            <a:r>
              <a:rPr lang="en-US" dirty="0">
                <a:solidFill>
                  <a:srgbClr val="FFFFFF"/>
                </a:solidFill>
                <a:latin typeface="Roboto"/>
                <a:ea typeface="Roboto"/>
                <a:cs typeface="Roboto"/>
                <a:sym typeface="Roboto"/>
              </a:rPr>
              <a:t>Linear Regression Model to Predict the price of cars and determine the factors driving car price.</a:t>
            </a:r>
          </a:p>
        </p:txBody>
      </p:sp>
    </p:spTree>
    <p:extLst>
      <p:ext uri="{BB962C8B-B14F-4D97-AF65-F5344CB8AC3E}">
        <p14:creationId xmlns:p14="http://schemas.microsoft.com/office/powerpoint/2010/main" val="157524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8725CF-277A-411A-810B-3CE44111A711}"/>
              </a:ext>
            </a:extLst>
          </p:cNvPr>
          <p:cNvSpPr txBox="1">
            <a:spLocks/>
          </p:cNvSpPr>
          <p:nvPr/>
        </p:nvSpPr>
        <p:spPr>
          <a:xfrm>
            <a:off x="2448017" y="2441359"/>
            <a:ext cx="7615561" cy="120736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b="1" dirty="0">
                <a:latin typeface="Times New Roman" panose="02020603050405020304" pitchFamily="18" charset="0"/>
                <a:cs typeface="Times New Roman" panose="02020603050405020304" pitchFamily="18" charset="0"/>
              </a:rPr>
              <a:t>THANK  YOU</a:t>
            </a: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86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A4D9B0-A5C6-40E3-B002-5563317601AD}"/>
              </a:ext>
            </a:extLst>
          </p:cNvPr>
          <p:cNvSpPr/>
          <p:nvPr/>
        </p:nvSpPr>
        <p:spPr>
          <a:xfrm>
            <a:off x="1498846" y="2782881"/>
            <a:ext cx="9496147" cy="3159839"/>
          </a:xfrm>
          <a:prstGeom prst="rect">
            <a:avLst/>
          </a:prstGeom>
        </p:spPr>
        <p:txBody>
          <a:bodyPr wrap="square">
            <a:spAutoFit/>
          </a:bodyPr>
          <a:lstStyle/>
          <a:p>
            <a:pPr lvl="0">
              <a:spcBef>
                <a:spcPts val="1200"/>
              </a:spcBef>
            </a:pPr>
            <a:r>
              <a:rPr lang="en-US" sz="1600" dirty="0"/>
              <a:t>A Japanese automobile company Torao Yamaha Auto aspires to enter the US market by setting up their manufacturing unit there and producing cars locally to give competition to their US and European counterparts.</a:t>
            </a:r>
          </a:p>
          <a:p>
            <a:pPr lvl="0">
              <a:spcBef>
                <a:spcPts val="1200"/>
              </a:spcBef>
            </a:pPr>
            <a:r>
              <a:rPr lang="en-US" sz="1600" dirty="0"/>
              <a:t>They have contracted an automobile consulting company to understand the factors on which the pricing of cars depends. Specifically, they want to understand the factors affecting the pricing of cars in the American market, since those may be very different from the Japanese market. The company wants to know:</a:t>
            </a:r>
          </a:p>
          <a:p>
            <a:pPr lvl="0">
              <a:spcBef>
                <a:spcPts val="1200"/>
              </a:spcBef>
            </a:pPr>
            <a:r>
              <a:rPr lang="en-US" sz="1600" dirty="0"/>
              <a:t>- Which variables are significant in predicting the price of a car</a:t>
            </a:r>
          </a:p>
          <a:p>
            <a:pPr lvl="0">
              <a:spcBef>
                <a:spcPts val="1600"/>
              </a:spcBef>
            </a:pPr>
            <a:r>
              <a:rPr lang="en-US" sz="1600" dirty="0"/>
              <a:t>- How well those variables describe the price of a car</a:t>
            </a:r>
            <a:r>
              <a:rPr lang="en-US" sz="1600" dirty="0">
                <a:latin typeface="arial" panose="020B0604020202020204" pitchFamily="34" charset="0"/>
              </a:rPr>
              <a:t> </a:t>
            </a:r>
            <a:endParaRPr lang="en-US" dirty="0"/>
          </a:p>
          <a:p>
            <a:endParaRPr lang="en-IN" sz="2000" b="1" dirty="0"/>
          </a:p>
        </p:txBody>
      </p:sp>
      <p:sp>
        <p:nvSpPr>
          <p:cNvPr id="5" name="Rectangle 4">
            <a:extLst>
              <a:ext uri="{FF2B5EF4-FFF2-40B4-BE49-F238E27FC236}">
                <a16:creationId xmlns:a16="http://schemas.microsoft.com/office/drawing/2014/main" id="{72C4FDE3-2A5D-4ADF-9430-D81A740FD3B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3</a:t>
            </a:r>
          </a:p>
        </p:txBody>
      </p:sp>
      <p:sp>
        <p:nvSpPr>
          <p:cNvPr id="6" name="Google Shape;79;p15">
            <a:extLst>
              <a:ext uri="{FF2B5EF4-FFF2-40B4-BE49-F238E27FC236}">
                <a16:creationId xmlns:a16="http://schemas.microsoft.com/office/drawing/2014/main" id="{66107FFB-CB75-4E6D-A7FD-CD528E0E4BA2}"/>
              </a:ext>
            </a:extLst>
          </p:cNvPr>
          <p:cNvSpPr txBox="1">
            <a:spLocks noGrp="1"/>
          </p:cNvSpPr>
          <p:nvPr/>
        </p:nvSpPr>
        <p:spPr>
          <a:xfrm>
            <a:off x="3799297" y="1768818"/>
            <a:ext cx="4895244" cy="62015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10BE4B3-C5C9-4EBA-95A9-804CEF8E3E80}"/>
              </a:ext>
            </a:extLst>
          </p:cNvPr>
          <p:cNvSpPr/>
          <p:nvPr/>
        </p:nvSpPr>
        <p:spPr>
          <a:xfrm>
            <a:off x="4200617" y="250824"/>
            <a:ext cx="3790765" cy="9546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 sz="2000" b="1" dirty="0">
                <a:latin typeface="Times New Roman" panose="02020603050405020304" pitchFamily="18" charset="0"/>
                <a:cs typeface="Times New Roman" panose="02020603050405020304" pitchFamily="18" charset="0"/>
              </a:rPr>
              <a:t>CASE STUDY OVERVIEW</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443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8725CF-277A-411A-810B-3CE44111A711}"/>
              </a:ext>
            </a:extLst>
          </p:cNvPr>
          <p:cNvSpPr txBox="1">
            <a:spLocks/>
          </p:cNvSpPr>
          <p:nvPr/>
        </p:nvSpPr>
        <p:spPr>
          <a:xfrm>
            <a:off x="3974236" y="701336"/>
            <a:ext cx="3820358" cy="5859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2800" dirty="0"/>
              <a:t>BUSINESS GOAL</a:t>
            </a:r>
            <a:endParaRPr lang="en-IN" sz="2800" b="1" u="sng"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3F8BB4A-35E0-4444-909D-C5FA8AFF5E99}"/>
              </a:ext>
            </a:extLst>
          </p:cNvPr>
          <p:cNvSpPr/>
          <p:nvPr/>
        </p:nvSpPr>
        <p:spPr>
          <a:xfrm>
            <a:off x="1481092" y="1881212"/>
            <a:ext cx="9362982" cy="2062103"/>
          </a:xfrm>
          <a:prstGeom prst="rect">
            <a:avLst/>
          </a:prstGeom>
        </p:spPr>
        <p:txBody>
          <a:bodyPr wrap="square">
            <a:spAutoFit/>
          </a:bodyPr>
          <a:lstStyle/>
          <a:p>
            <a:pPr lvl="0"/>
            <a:r>
              <a:rPr lang="en-US" sz="1600"/>
              <a:t>It is </a:t>
            </a:r>
            <a:r>
              <a:rPr lang="en-US" sz="1600" dirty="0"/>
              <a:t>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a:t>
            </a:r>
          </a:p>
          <a:p>
            <a:pPr lvl="0" algn="just"/>
            <a:endParaRPr lang="en-US" sz="1600" dirty="0"/>
          </a:p>
          <a:p>
            <a:pPr lvl="0"/>
            <a:r>
              <a:rPr lang="en-US" sz="1600" dirty="0"/>
              <a:t>Further, the model will be a good way for management to understand the pricing dynamics of a new market.</a:t>
            </a:r>
          </a:p>
          <a:p>
            <a:endParaRPr lang="en-IN" sz="1600" dirty="0">
              <a:latin typeface="PT Serif"/>
            </a:endParaRPr>
          </a:p>
        </p:txBody>
      </p:sp>
      <p:sp>
        <p:nvSpPr>
          <p:cNvPr id="5" name="Rectangle 4">
            <a:extLst>
              <a:ext uri="{FF2B5EF4-FFF2-40B4-BE49-F238E27FC236}">
                <a16:creationId xmlns:a16="http://schemas.microsoft.com/office/drawing/2014/main" id="{507EDEDE-8C2B-4917-BD3B-D55579350397}"/>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4</a:t>
            </a:r>
          </a:p>
        </p:txBody>
      </p:sp>
    </p:spTree>
    <p:extLst>
      <p:ext uri="{BB962C8B-B14F-4D97-AF65-F5344CB8AC3E}">
        <p14:creationId xmlns:p14="http://schemas.microsoft.com/office/powerpoint/2010/main" val="205471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9BEFF08-E509-4E78-AB97-D40EE8F2FC96}"/>
              </a:ext>
            </a:extLst>
          </p:cNvPr>
          <p:cNvSpPr txBox="1">
            <a:spLocks/>
          </p:cNvSpPr>
          <p:nvPr/>
        </p:nvSpPr>
        <p:spPr>
          <a:xfrm>
            <a:off x="3482265" y="155053"/>
            <a:ext cx="5227469" cy="42677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2400" dirty="0"/>
              <a:t>Data Reading and Understanding</a:t>
            </a:r>
            <a:endParaRPr lang="en-IN" sz="2400" u="sng"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DD090D3-315A-4285-96DD-273D16302CBA}"/>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5</a:t>
            </a:r>
          </a:p>
        </p:txBody>
      </p:sp>
      <p:sp>
        <p:nvSpPr>
          <p:cNvPr id="2" name="Rectangle 1">
            <a:extLst>
              <a:ext uri="{FF2B5EF4-FFF2-40B4-BE49-F238E27FC236}">
                <a16:creationId xmlns:a16="http://schemas.microsoft.com/office/drawing/2014/main" id="{54DE4310-2EC8-4D70-A345-E1F71C7F9C63}"/>
              </a:ext>
            </a:extLst>
          </p:cNvPr>
          <p:cNvSpPr/>
          <p:nvPr/>
        </p:nvSpPr>
        <p:spPr>
          <a:xfrm>
            <a:off x="609600" y="801758"/>
            <a:ext cx="10972800" cy="5776902"/>
          </a:xfrm>
          <a:prstGeom prst="rect">
            <a:avLst/>
          </a:prstGeom>
        </p:spPr>
        <p:txBody>
          <a:bodyPr wrap="square">
            <a:spAutoFit/>
          </a:bodyPr>
          <a:lstStyle/>
          <a:p>
            <a:pPr lvl="0">
              <a:lnSpc>
                <a:spcPct val="115000"/>
              </a:lnSpc>
            </a:pPr>
            <a:r>
              <a:rPr lang="en-US" dirty="0"/>
              <a:t>The data set contains 205 entries and 29 columns. The names of those columns are :</a:t>
            </a:r>
          </a:p>
          <a:p>
            <a:pPr lvl="0">
              <a:lnSpc>
                <a:spcPct val="115000"/>
              </a:lnSpc>
              <a:spcBef>
                <a:spcPts val="1600"/>
              </a:spcBef>
            </a:pPr>
            <a:r>
              <a:rPr lang="en-US" dirty="0"/>
              <a:t>Company,			 			Car_ID, </a:t>
            </a:r>
            <a:br>
              <a:rPr lang="en-US" dirty="0"/>
            </a:br>
            <a:r>
              <a:rPr lang="en-US" dirty="0"/>
              <a:t>cars range, 			 			car length,</a:t>
            </a:r>
            <a:br>
              <a:rPr lang="en-US" dirty="0"/>
            </a:br>
            <a:r>
              <a:rPr lang="en-US" dirty="0"/>
              <a:t>Symboling, 						car width, fuel type, </a:t>
            </a:r>
            <a:br>
              <a:rPr lang="en-US" dirty="0"/>
            </a:br>
            <a:r>
              <a:rPr lang="en-US" dirty="0"/>
              <a:t>engine type, 						car height, </a:t>
            </a:r>
            <a:br>
              <a:rPr lang="en-US" dirty="0"/>
            </a:br>
            <a:r>
              <a:rPr lang="en-US" dirty="0"/>
              <a:t>carbody, 			 			car volume, </a:t>
            </a:r>
            <a:br>
              <a:rPr lang="en-US" dirty="0"/>
            </a:br>
            <a:r>
              <a:rPr lang="en-US" dirty="0"/>
              <a:t>door number, 			 			curb weight,</a:t>
            </a:r>
            <a:br>
              <a:rPr lang="en-US" dirty="0"/>
            </a:br>
            <a:r>
              <a:rPr lang="en-US" dirty="0"/>
              <a:t>engine location, 			 			Horsepower, </a:t>
            </a:r>
            <a:br>
              <a:rPr lang="en-US" dirty="0"/>
            </a:br>
            <a:r>
              <a:rPr lang="en-US" dirty="0"/>
              <a:t>fuel system, 			 			Bore Ratio, </a:t>
            </a:r>
            <a:br>
              <a:rPr lang="en-US" dirty="0"/>
            </a:br>
            <a:r>
              <a:rPr lang="en-US" dirty="0"/>
              <a:t>cylinder number, 		 			Compression Ratio, </a:t>
            </a:r>
            <a:br>
              <a:rPr lang="en-US" dirty="0"/>
            </a:br>
            <a:r>
              <a:rPr lang="en-US" dirty="0"/>
              <a:t>aspiration, 			 			Highway miles per gallon (mpg), </a:t>
            </a:r>
            <a:br>
              <a:rPr lang="en-US" dirty="0"/>
            </a:br>
            <a:r>
              <a:rPr lang="en-US" dirty="0"/>
              <a:t>drive wheel, 			 			Engine Size, </a:t>
            </a:r>
            <a:br>
              <a:rPr lang="en-US" dirty="0"/>
            </a:br>
            <a:r>
              <a:rPr lang="en-US" dirty="0"/>
              <a:t>							Stroke, City Miles per gallon (mpg), </a:t>
            </a:r>
            <a:br>
              <a:rPr lang="en-US" dirty="0"/>
            </a:br>
            <a:r>
              <a:rPr lang="en-US" dirty="0"/>
              <a:t>							Fuel economy, 										Peak Revolutions per Minute (rpm),</a:t>
            </a:r>
            <a:br>
              <a:rPr lang="en-US" dirty="0"/>
            </a:br>
            <a:r>
              <a:rPr lang="en-US" dirty="0"/>
              <a:t>				 			Wheel Base, Price.</a:t>
            </a:r>
          </a:p>
          <a:p>
            <a:pPr lvl="0">
              <a:lnSpc>
                <a:spcPct val="115000"/>
              </a:lnSpc>
              <a:spcBef>
                <a:spcPts val="700"/>
              </a:spcBef>
            </a:pPr>
            <a:r>
              <a:rPr lang="en-US" dirty="0"/>
              <a:t>Here, our </a:t>
            </a:r>
            <a:r>
              <a:rPr lang="en-US" b="1" dirty="0"/>
              <a:t>target variable </a:t>
            </a:r>
            <a:r>
              <a:rPr lang="en-US" dirty="0"/>
              <a:t>is “</a:t>
            </a:r>
            <a:r>
              <a:rPr lang="en-US" b="1" dirty="0"/>
              <a:t>PRICE”.</a:t>
            </a:r>
            <a:r>
              <a:rPr lang="en-US" dirty="0"/>
              <a:t> </a:t>
            </a:r>
          </a:p>
        </p:txBody>
      </p:sp>
    </p:spTree>
    <p:extLst>
      <p:ext uri="{BB962C8B-B14F-4D97-AF65-F5344CB8AC3E}">
        <p14:creationId xmlns:p14="http://schemas.microsoft.com/office/powerpoint/2010/main" val="201465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E8725CF-277A-411A-810B-3CE44111A711}"/>
              </a:ext>
            </a:extLst>
          </p:cNvPr>
          <p:cNvSpPr txBox="1">
            <a:spLocks/>
          </p:cNvSpPr>
          <p:nvPr/>
        </p:nvSpPr>
        <p:spPr>
          <a:xfrm>
            <a:off x="3517037" y="514904"/>
            <a:ext cx="5884415" cy="3639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2400" dirty="0">
                <a:latin typeface="Times New Roman" panose="02020603050405020304" pitchFamily="18" charset="0"/>
                <a:cs typeface="Times New Roman" panose="02020603050405020304" pitchFamily="18" charset="0"/>
              </a:rPr>
              <a:t>Assumptions and Data Handling</a:t>
            </a:r>
            <a:endParaRPr lang="en-IN" sz="24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CAAEF8B-F205-425C-A08C-F8732A5153DC}"/>
              </a:ext>
            </a:extLst>
          </p:cNvPr>
          <p:cNvSpPr/>
          <p:nvPr/>
        </p:nvSpPr>
        <p:spPr>
          <a:xfrm>
            <a:off x="824145" y="1509159"/>
            <a:ext cx="10805604" cy="3397340"/>
          </a:xfrm>
          <a:prstGeom prst="rect">
            <a:avLst/>
          </a:prstGeom>
        </p:spPr>
        <p:txBody>
          <a:bodyPr wrap="square">
            <a:spAutoFit/>
          </a:bodyPr>
          <a:lstStyle/>
          <a:p>
            <a:pPr lvl="0" algn="just">
              <a:lnSpc>
                <a:spcPct val="115000"/>
              </a:lnSpc>
            </a:pPr>
            <a:r>
              <a:rPr lang="en-US" sz="1600" b="1" dirty="0"/>
              <a:t>Car Company: </a:t>
            </a:r>
            <a:r>
              <a:rPr lang="en-US" sz="1600" dirty="0"/>
              <a:t>We have assumed that Volkswagen, vokswagen, and vw are the same companies, and same for others.</a:t>
            </a:r>
          </a:p>
          <a:p>
            <a:pPr lvl="0" algn="just">
              <a:lnSpc>
                <a:spcPct val="115000"/>
              </a:lnSpc>
              <a:spcBef>
                <a:spcPts val="700"/>
              </a:spcBef>
            </a:pPr>
            <a:r>
              <a:rPr lang="en-US" sz="1600" b="1" dirty="0"/>
              <a:t>Data Cleaning: </a:t>
            </a:r>
            <a:r>
              <a:rPr lang="en-US" sz="1600" dirty="0"/>
              <a:t>We have renamed the car company names to their correct names, as per our understanding. We have converted all the data to lower case to avoid any case errors. The </a:t>
            </a:r>
            <a:r>
              <a:rPr lang="en-US" sz="1600" b="1" dirty="0"/>
              <a:t>duplicated </a:t>
            </a:r>
            <a:r>
              <a:rPr lang="en-US" sz="1600" dirty="0"/>
              <a:t>function searched for any duplicate values in our data and found none.</a:t>
            </a:r>
          </a:p>
          <a:p>
            <a:pPr lvl="0" algn="just">
              <a:lnSpc>
                <a:spcPct val="115000"/>
              </a:lnSpc>
              <a:spcBef>
                <a:spcPts val="700"/>
              </a:spcBef>
            </a:pPr>
            <a:r>
              <a:rPr lang="en-US" sz="1600" dirty="0"/>
              <a:t>There were no missing values in the data and by performing the above steps, we prepared our data for analysis.</a:t>
            </a:r>
          </a:p>
          <a:p>
            <a:pPr lvl="0" algn="just">
              <a:lnSpc>
                <a:spcPct val="115000"/>
              </a:lnSpc>
              <a:spcBef>
                <a:spcPts val="700"/>
              </a:spcBef>
            </a:pPr>
            <a:r>
              <a:rPr lang="en-US" sz="1600" dirty="0"/>
              <a:t>A separate data set </a:t>
            </a:r>
            <a:r>
              <a:rPr lang="en-US" sz="1600" b="1" dirty="0"/>
              <a:t>corr </a:t>
            </a:r>
            <a:r>
              <a:rPr lang="en-US" sz="1600" dirty="0"/>
              <a:t>was created that dealt only with the correlation of our target variable, price. This was done in order to select the best response variables for our study.</a:t>
            </a:r>
          </a:p>
          <a:p>
            <a:pPr lvl="0" algn="just">
              <a:lnSpc>
                <a:spcPct val="115000"/>
              </a:lnSpc>
              <a:spcBef>
                <a:spcPts val="700"/>
              </a:spcBef>
              <a:spcAft>
                <a:spcPts val="700"/>
              </a:spcAft>
            </a:pPr>
            <a:r>
              <a:rPr lang="en-US" sz="1600" dirty="0"/>
              <a:t>Another dataset </a:t>
            </a:r>
            <a:r>
              <a:rPr lang="en-US" sz="1600" b="1" dirty="0"/>
              <a:t>cars </a:t>
            </a:r>
            <a:r>
              <a:rPr lang="en-US" sz="1600" dirty="0"/>
              <a:t>was created that included only the columns that we selected based on our data exploration.</a:t>
            </a:r>
          </a:p>
          <a:p>
            <a:endParaRPr lang="en-US" b="1" dirty="0">
              <a:cs typeface="Times New Roman" panose="02020603050405020304" pitchFamily="18" charset="0"/>
            </a:endParaRPr>
          </a:p>
        </p:txBody>
      </p:sp>
      <p:sp>
        <p:nvSpPr>
          <p:cNvPr id="6" name="Rectangle 5">
            <a:extLst>
              <a:ext uri="{FF2B5EF4-FFF2-40B4-BE49-F238E27FC236}">
                <a16:creationId xmlns:a16="http://schemas.microsoft.com/office/drawing/2014/main" id="{A904982A-4366-4EE2-89AF-6F4401F98365}"/>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6</a:t>
            </a:r>
          </a:p>
        </p:txBody>
      </p:sp>
    </p:spTree>
    <p:extLst>
      <p:ext uri="{BB962C8B-B14F-4D97-AF65-F5344CB8AC3E}">
        <p14:creationId xmlns:p14="http://schemas.microsoft.com/office/powerpoint/2010/main" val="5195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7</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3118453" cy="584775"/>
          </a:xfrm>
          <a:prstGeom prst="rect">
            <a:avLst/>
          </a:prstGeom>
        </p:spPr>
        <p:txBody>
          <a:bodyPr wrap="square">
            <a:spAutoFit/>
          </a:bodyPr>
          <a:lstStyle/>
          <a:p>
            <a:r>
              <a:rPr lang="en" sz="3200" dirty="0">
                <a:latin typeface="Times New Roman" panose="02020603050405020304" pitchFamily="18" charset="0"/>
                <a:cs typeface="Times New Roman" panose="02020603050405020304" pitchFamily="18" charset="0"/>
              </a:rPr>
              <a:t>Data </a:t>
            </a:r>
            <a:r>
              <a:rPr lang="en-IN" sz="3200" dirty="0">
                <a:latin typeface="Times New Roman" panose="02020603050405020304" pitchFamily="18" charset="0"/>
                <a:cs typeface="Times New Roman" panose="02020603050405020304" pitchFamily="18" charset="0"/>
              </a:rPr>
              <a:t>Exploration</a:t>
            </a:r>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Cars Range</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 Body, Fuel Type, Engine Type, Aspiration, Cylinder Number, Drive wheel</a:t>
            </a:r>
            <a:endParaRPr lang="en-US" i="1" dirty="0">
              <a:solidFill>
                <a:srgbClr val="FFFFFF"/>
              </a:solidFill>
              <a:latin typeface="Liberation Serif"/>
              <a:ea typeface="Liberation Serif"/>
              <a:cs typeface="Liberation Serif"/>
              <a:sym typeface="Liberation Serif"/>
            </a:endParaRPr>
          </a:p>
        </p:txBody>
      </p:sp>
      <p:sp>
        <p:nvSpPr>
          <p:cNvPr id="5" name="Google Shape;120;p22">
            <a:extLst>
              <a:ext uri="{FF2B5EF4-FFF2-40B4-BE49-F238E27FC236}">
                <a16:creationId xmlns:a16="http://schemas.microsoft.com/office/drawing/2014/main" id="{3A8E02FF-9633-455A-BA1E-889BFD6FB40C}"/>
              </a:ext>
            </a:extLst>
          </p:cNvPr>
          <p:cNvSpPr txBox="1"/>
          <p:nvPr/>
        </p:nvSpPr>
        <p:spPr>
          <a:xfrm>
            <a:off x="359834" y="3329163"/>
            <a:ext cx="2072648" cy="691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lvl="0" algn="l" rtl="0">
              <a:spcBef>
                <a:spcPts val="0"/>
              </a:spcBef>
              <a:spcAft>
                <a:spcPts val="0"/>
              </a:spcAft>
              <a:buSzPts val="1400"/>
            </a:pPr>
            <a:r>
              <a:rPr lang="en" dirty="0">
                <a:solidFill>
                  <a:schemeClr val="tx1"/>
                </a:solidFill>
                <a:latin typeface="Roboto"/>
                <a:ea typeface="Roboto"/>
                <a:cs typeface="Roboto"/>
                <a:sym typeface="Roboto"/>
              </a:rPr>
              <a:t>1. Wheel Base</a:t>
            </a:r>
            <a:endParaRPr dirty="0">
              <a:solidFill>
                <a:schemeClr val="tx1"/>
              </a:solidFill>
              <a:latin typeface="Roboto"/>
              <a:ea typeface="Roboto"/>
              <a:cs typeface="Roboto"/>
              <a:sym typeface="Roboto"/>
            </a:endParaRPr>
          </a:p>
          <a:p>
            <a:pPr marL="0" lvl="0" indent="0" algn="l" rtl="0">
              <a:spcBef>
                <a:spcPts val="0"/>
              </a:spcBef>
              <a:spcAft>
                <a:spcPts val="0"/>
              </a:spcAft>
              <a:buNone/>
            </a:pPr>
            <a:endParaRPr dirty="0">
              <a:solidFill>
                <a:schemeClr val="tx1"/>
              </a:solidFill>
              <a:latin typeface="Roboto"/>
              <a:ea typeface="Roboto"/>
              <a:cs typeface="Roboto"/>
              <a:sym typeface="Roboto"/>
            </a:endParaRPr>
          </a:p>
          <a:p>
            <a:pPr marL="0" lvl="0" indent="0" algn="l" rtl="0">
              <a:spcBef>
                <a:spcPts val="0"/>
              </a:spcBef>
              <a:spcAft>
                <a:spcPts val="0"/>
              </a:spcAft>
              <a:buNone/>
            </a:pPr>
            <a:endParaRPr dirty="0">
              <a:solidFill>
                <a:schemeClr val="tx1"/>
              </a:solidFill>
              <a:latin typeface="Roboto"/>
              <a:ea typeface="Roboto"/>
              <a:cs typeface="Roboto"/>
              <a:sym typeface="Roboto"/>
            </a:endParaRPr>
          </a:p>
          <a:p>
            <a:pPr marL="0" lvl="0" indent="0" algn="l" rtl="0">
              <a:spcBef>
                <a:spcPts val="0"/>
              </a:spcBef>
              <a:spcAft>
                <a:spcPts val="0"/>
              </a:spcAft>
              <a:buNone/>
            </a:pPr>
            <a:endParaRPr dirty="0">
              <a:solidFill>
                <a:schemeClr val="tx1"/>
              </a:solidFill>
              <a:latin typeface="Roboto"/>
              <a:ea typeface="Roboto"/>
              <a:cs typeface="Roboto"/>
              <a:sym typeface="Roboto"/>
            </a:endParaRPr>
          </a:p>
        </p:txBody>
      </p:sp>
      <p:sp>
        <p:nvSpPr>
          <p:cNvPr id="6" name="Google Shape;122;p22">
            <a:extLst>
              <a:ext uri="{FF2B5EF4-FFF2-40B4-BE49-F238E27FC236}">
                <a16:creationId xmlns:a16="http://schemas.microsoft.com/office/drawing/2014/main" id="{CB9D38BF-E509-4DD3-90DA-0ADD01158E0C}"/>
              </a:ext>
            </a:extLst>
          </p:cNvPr>
          <p:cNvSpPr txBox="1"/>
          <p:nvPr/>
        </p:nvSpPr>
        <p:spPr>
          <a:xfrm>
            <a:off x="4095466"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positive correlation with price.</a:t>
            </a:r>
            <a:endParaRPr dirty="0">
              <a:solidFill>
                <a:schemeClr val="tx1"/>
              </a:solidFill>
              <a:latin typeface="Roboto"/>
              <a:ea typeface="Roboto"/>
              <a:cs typeface="Roboto"/>
              <a:sym typeface="Roboto"/>
            </a:endParaRPr>
          </a:p>
        </p:txBody>
      </p:sp>
      <p:sp>
        <p:nvSpPr>
          <p:cNvPr id="7" name="Google Shape;123;p22">
            <a:extLst>
              <a:ext uri="{FF2B5EF4-FFF2-40B4-BE49-F238E27FC236}">
                <a16:creationId xmlns:a16="http://schemas.microsoft.com/office/drawing/2014/main" id="{10AC0176-97CE-41E7-A35C-3E548A428418}"/>
              </a:ext>
            </a:extLst>
          </p:cNvPr>
          <p:cNvSpPr txBox="1"/>
          <p:nvPr/>
        </p:nvSpPr>
        <p:spPr>
          <a:xfrm>
            <a:off x="6545746" y="3428156"/>
            <a:ext cx="2101105"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2. Car Length</a:t>
            </a:r>
            <a:endParaRPr dirty="0">
              <a:solidFill>
                <a:schemeClr val="tx1"/>
              </a:solidFill>
              <a:latin typeface="Roboto"/>
              <a:ea typeface="Roboto"/>
              <a:cs typeface="Roboto"/>
              <a:sym typeface="Roboto"/>
            </a:endParaRPr>
          </a:p>
        </p:txBody>
      </p:sp>
      <p:sp>
        <p:nvSpPr>
          <p:cNvPr id="9" name="Google Shape;125;p22">
            <a:extLst>
              <a:ext uri="{FF2B5EF4-FFF2-40B4-BE49-F238E27FC236}">
                <a16:creationId xmlns:a16="http://schemas.microsoft.com/office/drawing/2014/main" id="{6546E6EF-015A-4F1B-9A68-1D6CF2E0A035}"/>
              </a:ext>
            </a:extLst>
          </p:cNvPr>
          <p:cNvSpPr txBox="1"/>
          <p:nvPr/>
        </p:nvSpPr>
        <p:spPr>
          <a:xfrm>
            <a:off x="10253133"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positive correlation with price.</a:t>
            </a:r>
            <a:endParaRPr dirty="0">
              <a:solidFill>
                <a:schemeClr val="tx1"/>
              </a:solidFill>
              <a:latin typeface="Roboto"/>
              <a:ea typeface="Roboto"/>
              <a:cs typeface="Roboto"/>
              <a:sym typeface="Roboto"/>
            </a:endParaRPr>
          </a:p>
        </p:txBody>
      </p:sp>
      <p:pic>
        <p:nvPicPr>
          <p:cNvPr id="10" name="Google Shape;121;p22">
            <a:extLst>
              <a:ext uri="{FF2B5EF4-FFF2-40B4-BE49-F238E27FC236}">
                <a16:creationId xmlns:a16="http://schemas.microsoft.com/office/drawing/2014/main" id="{A0E42CFE-AF36-4B5E-98B0-73920D1DA303}"/>
              </a:ext>
            </a:extLst>
          </p:cNvPr>
          <p:cNvPicPr preferRelativeResize="0"/>
          <p:nvPr/>
        </p:nvPicPr>
        <p:blipFill rotWithShape="1">
          <a:blip r:embed="rId2">
            <a:alphaModFix/>
          </a:blip>
          <a:srcRect l="52667" t="69391" r="23101" b="2759"/>
          <a:stretch/>
        </p:blipFill>
        <p:spPr>
          <a:xfrm>
            <a:off x="576283" y="4020882"/>
            <a:ext cx="2942999" cy="1442798"/>
          </a:xfrm>
          <a:prstGeom prst="rect">
            <a:avLst/>
          </a:prstGeom>
          <a:noFill/>
          <a:ln>
            <a:noFill/>
          </a:ln>
        </p:spPr>
      </p:pic>
      <p:pic>
        <p:nvPicPr>
          <p:cNvPr id="11" name="Google Shape;124;p22">
            <a:extLst>
              <a:ext uri="{FF2B5EF4-FFF2-40B4-BE49-F238E27FC236}">
                <a16:creationId xmlns:a16="http://schemas.microsoft.com/office/drawing/2014/main" id="{83151787-2A85-4CDC-848F-F379C77261DD}"/>
              </a:ext>
            </a:extLst>
          </p:cNvPr>
          <p:cNvPicPr preferRelativeResize="0"/>
          <p:nvPr/>
        </p:nvPicPr>
        <p:blipFill rotWithShape="1">
          <a:blip r:embed="rId3">
            <a:alphaModFix/>
          </a:blip>
          <a:srcRect l="28363" t="45198" r="47464" b="26967"/>
          <a:stretch/>
        </p:blipFill>
        <p:spPr>
          <a:xfrm>
            <a:off x="6566036" y="4020882"/>
            <a:ext cx="2942999" cy="1412252"/>
          </a:xfrm>
          <a:prstGeom prst="rect">
            <a:avLst/>
          </a:prstGeom>
          <a:noFill/>
          <a:ln>
            <a:noFill/>
          </a:ln>
        </p:spPr>
      </p:pic>
    </p:spTree>
    <p:extLst>
      <p:ext uri="{BB962C8B-B14F-4D97-AF65-F5344CB8AC3E}">
        <p14:creationId xmlns:p14="http://schemas.microsoft.com/office/powerpoint/2010/main" val="7657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8</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Cars Range</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 Body, Fuel Type, Engine Type, Aspiration, Cylinder Number, Drive wheel</a:t>
            </a:r>
            <a:endParaRPr lang="en-US" i="1" dirty="0">
              <a:solidFill>
                <a:srgbClr val="FFFFFF"/>
              </a:solidFill>
              <a:latin typeface="Liberation Serif"/>
              <a:ea typeface="Liberation Serif"/>
              <a:cs typeface="Liberation Serif"/>
              <a:sym typeface="Liberation Serif"/>
            </a:endParaRPr>
          </a:p>
        </p:txBody>
      </p:sp>
      <p:sp>
        <p:nvSpPr>
          <p:cNvPr id="5" name="Google Shape;120;p22">
            <a:extLst>
              <a:ext uri="{FF2B5EF4-FFF2-40B4-BE49-F238E27FC236}">
                <a16:creationId xmlns:a16="http://schemas.microsoft.com/office/drawing/2014/main" id="{3A8E02FF-9633-455A-BA1E-889BFD6FB40C}"/>
              </a:ext>
            </a:extLst>
          </p:cNvPr>
          <p:cNvSpPr txBox="1"/>
          <p:nvPr/>
        </p:nvSpPr>
        <p:spPr>
          <a:xfrm>
            <a:off x="359834" y="3329163"/>
            <a:ext cx="2072648" cy="691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3. Car Width</a:t>
            </a:r>
          </a:p>
          <a:p>
            <a:pPr marL="0" lvl="0" indent="0" algn="l" rtl="0">
              <a:spcBef>
                <a:spcPts val="0"/>
              </a:spcBef>
              <a:spcAft>
                <a:spcPts val="0"/>
              </a:spcAft>
              <a:buNone/>
            </a:pPr>
            <a:endParaRPr dirty="0">
              <a:solidFill>
                <a:schemeClr val="tx1"/>
              </a:solidFill>
              <a:latin typeface="Roboto"/>
              <a:ea typeface="Roboto"/>
              <a:cs typeface="Roboto"/>
              <a:sym typeface="Roboto"/>
            </a:endParaRPr>
          </a:p>
          <a:p>
            <a:pPr marL="0" lvl="0" indent="0" algn="l" rtl="0">
              <a:spcBef>
                <a:spcPts val="0"/>
              </a:spcBef>
              <a:spcAft>
                <a:spcPts val="0"/>
              </a:spcAft>
              <a:buNone/>
            </a:pPr>
            <a:endParaRPr dirty="0">
              <a:solidFill>
                <a:schemeClr val="tx1"/>
              </a:solidFill>
              <a:latin typeface="Roboto"/>
              <a:ea typeface="Roboto"/>
              <a:cs typeface="Roboto"/>
              <a:sym typeface="Roboto"/>
            </a:endParaRPr>
          </a:p>
          <a:p>
            <a:pPr marL="0" lvl="0" indent="0" algn="l" rtl="0">
              <a:spcBef>
                <a:spcPts val="0"/>
              </a:spcBef>
              <a:spcAft>
                <a:spcPts val="0"/>
              </a:spcAft>
              <a:buNone/>
            </a:pPr>
            <a:endParaRPr dirty="0">
              <a:solidFill>
                <a:schemeClr val="tx1"/>
              </a:solidFill>
              <a:latin typeface="Roboto"/>
              <a:ea typeface="Roboto"/>
              <a:cs typeface="Roboto"/>
              <a:sym typeface="Roboto"/>
            </a:endParaRPr>
          </a:p>
        </p:txBody>
      </p:sp>
      <p:sp>
        <p:nvSpPr>
          <p:cNvPr id="6" name="Google Shape;122;p22">
            <a:extLst>
              <a:ext uri="{FF2B5EF4-FFF2-40B4-BE49-F238E27FC236}">
                <a16:creationId xmlns:a16="http://schemas.microsoft.com/office/drawing/2014/main" id="{CB9D38BF-E509-4DD3-90DA-0ADD01158E0C}"/>
              </a:ext>
            </a:extLst>
          </p:cNvPr>
          <p:cNvSpPr txBox="1"/>
          <p:nvPr/>
        </p:nvSpPr>
        <p:spPr>
          <a:xfrm>
            <a:off x="4095466"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positive correlation with price.</a:t>
            </a:r>
            <a:endParaRPr dirty="0">
              <a:solidFill>
                <a:schemeClr val="tx1"/>
              </a:solidFill>
              <a:latin typeface="Roboto"/>
              <a:ea typeface="Roboto"/>
              <a:cs typeface="Roboto"/>
              <a:sym typeface="Roboto"/>
            </a:endParaRPr>
          </a:p>
        </p:txBody>
      </p:sp>
      <p:sp>
        <p:nvSpPr>
          <p:cNvPr id="7" name="Google Shape;123;p22">
            <a:extLst>
              <a:ext uri="{FF2B5EF4-FFF2-40B4-BE49-F238E27FC236}">
                <a16:creationId xmlns:a16="http://schemas.microsoft.com/office/drawing/2014/main" id="{10AC0176-97CE-41E7-A35C-3E548A428418}"/>
              </a:ext>
            </a:extLst>
          </p:cNvPr>
          <p:cNvSpPr txBox="1"/>
          <p:nvPr/>
        </p:nvSpPr>
        <p:spPr>
          <a:xfrm>
            <a:off x="6545746" y="3428156"/>
            <a:ext cx="2101105"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4. Curb Weight</a:t>
            </a:r>
          </a:p>
        </p:txBody>
      </p:sp>
      <p:sp>
        <p:nvSpPr>
          <p:cNvPr id="9" name="Google Shape;125;p22">
            <a:extLst>
              <a:ext uri="{FF2B5EF4-FFF2-40B4-BE49-F238E27FC236}">
                <a16:creationId xmlns:a16="http://schemas.microsoft.com/office/drawing/2014/main" id="{6546E6EF-015A-4F1B-9A68-1D6CF2E0A035}"/>
              </a:ext>
            </a:extLst>
          </p:cNvPr>
          <p:cNvSpPr txBox="1"/>
          <p:nvPr/>
        </p:nvSpPr>
        <p:spPr>
          <a:xfrm>
            <a:off x="10253133"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positive correlation with price.</a:t>
            </a:r>
            <a:endParaRPr dirty="0">
              <a:solidFill>
                <a:schemeClr val="tx1"/>
              </a:solidFill>
              <a:latin typeface="Roboto"/>
              <a:ea typeface="Roboto"/>
              <a:cs typeface="Roboto"/>
              <a:sym typeface="Roboto"/>
            </a:endParaRPr>
          </a:p>
        </p:txBody>
      </p:sp>
      <p:pic>
        <p:nvPicPr>
          <p:cNvPr id="12" name="Google Shape;136;p23">
            <a:extLst>
              <a:ext uri="{FF2B5EF4-FFF2-40B4-BE49-F238E27FC236}">
                <a16:creationId xmlns:a16="http://schemas.microsoft.com/office/drawing/2014/main" id="{2A197AAD-54E4-4475-B1C3-6A453E3D132C}"/>
              </a:ext>
            </a:extLst>
          </p:cNvPr>
          <p:cNvPicPr preferRelativeResize="0"/>
          <p:nvPr/>
        </p:nvPicPr>
        <p:blipFill rotWithShape="1">
          <a:blip r:embed="rId2">
            <a:alphaModFix/>
          </a:blip>
          <a:srcRect l="52540" t="45200" r="20816" b="26216"/>
          <a:stretch/>
        </p:blipFill>
        <p:spPr>
          <a:xfrm>
            <a:off x="507789" y="4035732"/>
            <a:ext cx="3041800" cy="1382551"/>
          </a:xfrm>
          <a:prstGeom prst="rect">
            <a:avLst/>
          </a:prstGeom>
          <a:noFill/>
          <a:ln>
            <a:noFill/>
          </a:ln>
        </p:spPr>
      </p:pic>
      <p:pic>
        <p:nvPicPr>
          <p:cNvPr id="13" name="Google Shape;137;p23">
            <a:extLst>
              <a:ext uri="{FF2B5EF4-FFF2-40B4-BE49-F238E27FC236}">
                <a16:creationId xmlns:a16="http://schemas.microsoft.com/office/drawing/2014/main" id="{975393E7-69DE-42D0-A93A-3F4417E46104}"/>
              </a:ext>
            </a:extLst>
          </p:cNvPr>
          <p:cNvPicPr preferRelativeResize="0"/>
          <p:nvPr/>
        </p:nvPicPr>
        <p:blipFill rotWithShape="1">
          <a:blip r:embed="rId3">
            <a:alphaModFix/>
          </a:blip>
          <a:srcRect l="16599" t="17168" r="45903" b="41222"/>
          <a:stretch/>
        </p:blipFill>
        <p:spPr>
          <a:xfrm>
            <a:off x="6434733" y="4013380"/>
            <a:ext cx="2943000" cy="1579904"/>
          </a:xfrm>
          <a:prstGeom prst="rect">
            <a:avLst/>
          </a:prstGeom>
          <a:noFill/>
          <a:ln>
            <a:noFill/>
          </a:ln>
        </p:spPr>
      </p:pic>
    </p:spTree>
    <p:extLst>
      <p:ext uri="{BB962C8B-B14F-4D97-AF65-F5344CB8AC3E}">
        <p14:creationId xmlns:p14="http://schemas.microsoft.com/office/powerpoint/2010/main" val="263948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05C188-A2D9-48EC-B644-E82EA88C7C5B}"/>
              </a:ext>
            </a:extLst>
          </p:cNvPr>
          <p:cNvSpPr/>
          <p:nvPr/>
        </p:nvSpPr>
        <p:spPr>
          <a:xfrm>
            <a:off x="10675397" y="6060775"/>
            <a:ext cx="1167415"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Page : 9</a:t>
            </a:r>
          </a:p>
        </p:txBody>
      </p:sp>
      <p:sp>
        <p:nvSpPr>
          <p:cNvPr id="2" name="Rectangle 1">
            <a:extLst>
              <a:ext uri="{FF2B5EF4-FFF2-40B4-BE49-F238E27FC236}">
                <a16:creationId xmlns:a16="http://schemas.microsoft.com/office/drawing/2014/main" id="{57A91123-919B-4A3E-9EF6-3D35DDA72A6E}"/>
              </a:ext>
            </a:extLst>
          </p:cNvPr>
          <p:cNvSpPr/>
          <p:nvPr/>
        </p:nvSpPr>
        <p:spPr>
          <a:xfrm>
            <a:off x="4374300" y="376846"/>
            <a:ext cx="4077242" cy="461665"/>
          </a:xfrm>
          <a:prstGeom prst="rect">
            <a:avLst/>
          </a:prstGeom>
        </p:spPr>
        <p:txBody>
          <a:bodyPr wrap="square">
            <a:spAutoFit/>
          </a:bodyPr>
          <a:lstStyle/>
          <a:p>
            <a:r>
              <a:rPr lang="en" sz="2400" dirty="0"/>
              <a:t>Exploratory Data Analysis</a:t>
            </a:r>
            <a:endParaRPr lang="en-IN" sz="2400" dirty="0"/>
          </a:p>
        </p:txBody>
      </p:sp>
      <p:sp>
        <p:nvSpPr>
          <p:cNvPr id="3" name="Rectangle 2">
            <a:extLst>
              <a:ext uri="{FF2B5EF4-FFF2-40B4-BE49-F238E27FC236}">
                <a16:creationId xmlns:a16="http://schemas.microsoft.com/office/drawing/2014/main" id="{C49359C9-01B1-49A0-9718-93B47327AAC3}"/>
              </a:ext>
            </a:extLst>
          </p:cNvPr>
          <p:cNvSpPr/>
          <p:nvPr/>
        </p:nvSpPr>
        <p:spPr>
          <a:xfrm>
            <a:off x="359834" y="1374026"/>
            <a:ext cx="11472332" cy="1463093"/>
          </a:xfrm>
          <a:prstGeom prst="rect">
            <a:avLst/>
          </a:prstGeom>
        </p:spPr>
        <p:txBody>
          <a:bodyPr wrap="square">
            <a:spAutoFit/>
          </a:bodyPr>
          <a:lstStyle/>
          <a:p>
            <a:pPr lvl="0" algn="just"/>
            <a:r>
              <a:rPr lang="en-US" dirty="0">
                <a:solidFill>
                  <a:srgbClr val="FFFFFF"/>
                </a:solidFill>
              </a:rPr>
              <a:t>Based on our data exploration, we chose the best features that would help us predict the prices of the cars. These are : </a:t>
            </a:r>
          </a:p>
          <a:p>
            <a:pPr lvl="0" algn="just">
              <a:lnSpc>
                <a:spcPct val="115000"/>
              </a:lnSpc>
              <a:spcBef>
                <a:spcPts val="1600"/>
              </a:spcBef>
            </a:pPr>
            <a:r>
              <a:rPr lang="en-US" dirty="0">
                <a:solidFill>
                  <a:srgbClr val="FFFFFF"/>
                </a:solidFill>
                <a:latin typeface="Liberation Serif"/>
                <a:ea typeface="Liberation Serif"/>
                <a:cs typeface="Liberation Serif"/>
                <a:sym typeface="Liberation Serif"/>
              </a:rPr>
              <a:t>Wheel Base, Car Length, Car Width, Curb Weight, Engine Size, Bore Ratio, Horsepower, Car Volume, Fuel Economy</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Cars Range</a:t>
            </a:r>
            <a:r>
              <a:rPr lang="en-US" i="1" dirty="0">
                <a:solidFill>
                  <a:srgbClr val="FFFFFF"/>
                </a:solidFill>
                <a:latin typeface="Liberation Serif"/>
                <a:ea typeface="Liberation Serif"/>
                <a:cs typeface="Liberation Serif"/>
                <a:sym typeface="Liberation Serif"/>
              </a:rPr>
              <a:t>, </a:t>
            </a:r>
            <a:r>
              <a:rPr lang="en-US" dirty="0">
                <a:solidFill>
                  <a:srgbClr val="FFFFFF"/>
                </a:solidFill>
                <a:latin typeface="Liberation Serif"/>
                <a:ea typeface="Liberation Serif"/>
                <a:cs typeface="Liberation Serif"/>
                <a:sym typeface="Liberation Serif"/>
              </a:rPr>
              <a:t>Car Body, Fuel Type, Engine Type, Aspiration, Cylinder Number, Drive wheel</a:t>
            </a:r>
            <a:endParaRPr lang="en-US" i="1" dirty="0">
              <a:solidFill>
                <a:srgbClr val="FFFFFF"/>
              </a:solidFill>
              <a:latin typeface="Liberation Serif"/>
              <a:ea typeface="Liberation Serif"/>
              <a:cs typeface="Liberation Serif"/>
              <a:sym typeface="Liberation Serif"/>
            </a:endParaRPr>
          </a:p>
        </p:txBody>
      </p:sp>
      <p:sp>
        <p:nvSpPr>
          <p:cNvPr id="5" name="Google Shape;120;p22">
            <a:extLst>
              <a:ext uri="{FF2B5EF4-FFF2-40B4-BE49-F238E27FC236}">
                <a16:creationId xmlns:a16="http://schemas.microsoft.com/office/drawing/2014/main" id="{3A8E02FF-9633-455A-BA1E-889BFD6FB40C}"/>
              </a:ext>
            </a:extLst>
          </p:cNvPr>
          <p:cNvSpPr txBox="1"/>
          <p:nvPr/>
        </p:nvSpPr>
        <p:spPr>
          <a:xfrm>
            <a:off x="359834" y="3329164"/>
            <a:ext cx="2072648" cy="568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5. Engine Size</a:t>
            </a:r>
            <a:endParaRPr dirty="0">
              <a:solidFill>
                <a:schemeClr val="tx1"/>
              </a:solidFill>
              <a:latin typeface="Roboto"/>
              <a:ea typeface="Roboto"/>
              <a:cs typeface="Roboto"/>
              <a:sym typeface="Roboto"/>
            </a:endParaRPr>
          </a:p>
          <a:p>
            <a:pPr marL="0" lvl="0" indent="0" algn="l" rtl="0">
              <a:spcBef>
                <a:spcPts val="0"/>
              </a:spcBef>
              <a:spcAft>
                <a:spcPts val="0"/>
              </a:spcAft>
              <a:buNone/>
            </a:pPr>
            <a:endParaRPr dirty="0">
              <a:solidFill>
                <a:schemeClr val="tx1"/>
              </a:solidFill>
              <a:latin typeface="Roboto"/>
              <a:ea typeface="Roboto"/>
              <a:cs typeface="Roboto"/>
              <a:sym typeface="Roboto"/>
            </a:endParaRPr>
          </a:p>
          <a:p>
            <a:pPr marL="0" lvl="0" indent="0" algn="l" rtl="0">
              <a:spcBef>
                <a:spcPts val="0"/>
              </a:spcBef>
              <a:spcAft>
                <a:spcPts val="0"/>
              </a:spcAft>
              <a:buNone/>
            </a:pPr>
            <a:endParaRPr dirty="0">
              <a:solidFill>
                <a:schemeClr val="tx1"/>
              </a:solidFill>
              <a:latin typeface="Roboto"/>
              <a:ea typeface="Roboto"/>
              <a:cs typeface="Roboto"/>
              <a:sym typeface="Roboto"/>
            </a:endParaRPr>
          </a:p>
        </p:txBody>
      </p:sp>
      <p:sp>
        <p:nvSpPr>
          <p:cNvPr id="6" name="Google Shape;122;p22">
            <a:extLst>
              <a:ext uri="{FF2B5EF4-FFF2-40B4-BE49-F238E27FC236}">
                <a16:creationId xmlns:a16="http://schemas.microsoft.com/office/drawing/2014/main" id="{CB9D38BF-E509-4DD3-90DA-0ADD01158E0C}"/>
              </a:ext>
            </a:extLst>
          </p:cNvPr>
          <p:cNvSpPr txBox="1"/>
          <p:nvPr/>
        </p:nvSpPr>
        <p:spPr>
          <a:xfrm>
            <a:off x="4095466"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positive correlation with price.</a:t>
            </a:r>
            <a:endParaRPr dirty="0">
              <a:solidFill>
                <a:schemeClr val="tx1"/>
              </a:solidFill>
              <a:latin typeface="Roboto"/>
              <a:ea typeface="Roboto"/>
              <a:cs typeface="Roboto"/>
              <a:sym typeface="Roboto"/>
            </a:endParaRPr>
          </a:p>
        </p:txBody>
      </p:sp>
      <p:sp>
        <p:nvSpPr>
          <p:cNvPr id="7" name="Google Shape;123;p22">
            <a:extLst>
              <a:ext uri="{FF2B5EF4-FFF2-40B4-BE49-F238E27FC236}">
                <a16:creationId xmlns:a16="http://schemas.microsoft.com/office/drawing/2014/main" id="{10AC0176-97CE-41E7-A35C-3E548A428418}"/>
              </a:ext>
            </a:extLst>
          </p:cNvPr>
          <p:cNvSpPr txBox="1"/>
          <p:nvPr/>
        </p:nvSpPr>
        <p:spPr>
          <a:xfrm>
            <a:off x="6545746" y="3428156"/>
            <a:ext cx="2101105" cy="37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r>
              <a:rPr lang="en-IN" dirty="0">
                <a:solidFill>
                  <a:schemeClr val="tx1"/>
                </a:solidFill>
                <a:latin typeface="Roboto"/>
                <a:ea typeface="Roboto"/>
                <a:cs typeface="Roboto"/>
                <a:sym typeface="Roboto"/>
              </a:rPr>
              <a:t>6. Bore Ratio</a:t>
            </a:r>
          </a:p>
        </p:txBody>
      </p:sp>
      <p:sp>
        <p:nvSpPr>
          <p:cNvPr id="9" name="Google Shape;125;p22">
            <a:extLst>
              <a:ext uri="{FF2B5EF4-FFF2-40B4-BE49-F238E27FC236}">
                <a16:creationId xmlns:a16="http://schemas.microsoft.com/office/drawing/2014/main" id="{6546E6EF-015A-4F1B-9A68-1D6CF2E0A035}"/>
              </a:ext>
            </a:extLst>
          </p:cNvPr>
          <p:cNvSpPr txBox="1"/>
          <p:nvPr/>
        </p:nvSpPr>
        <p:spPr>
          <a:xfrm>
            <a:off x="10253133" y="4119275"/>
            <a:ext cx="1740600" cy="103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a:solidFill>
                  <a:schemeClr val="tx1"/>
                </a:solidFill>
                <a:latin typeface="Roboto"/>
                <a:ea typeface="Roboto"/>
                <a:cs typeface="Roboto"/>
                <a:sym typeface="Roboto"/>
              </a:rPr>
              <a:t>It seems to have a significant positive correlation with price.</a:t>
            </a:r>
            <a:endParaRPr dirty="0">
              <a:solidFill>
                <a:schemeClr val="tx1"/>
              </a:solidFill>
              <a:latin typeface="Roboto"/>
              <a:ea typeface="Roboto"/>
              <a:cs typeface="Roboto"/>
              <a:sym typeface="Roboto"/>
            </a:endParaRPr>
          </a:p>
        </p:txBody>
      </p:sp>
      <p:pic>
        <p:nvPicPr>
          <p:cNvPr id="11" name="Google Shape;148;p24">
            <a:extLst>
              <a:ext uri="{FF2B5EF4-FFF2-40B4-BE49-F238E27FC236}">
                <a16:creationId xmlns:a16="http://schemas.microsoft.com/office/drawing/2014/main" id="{5B6473E9-6D11-4ECA-BD22-2FAFEB2A5033}"/>
              </a:ext>
            </a:extLst>
          </p:cNvPr>
          <p:cNvPicPr preferRelativeResize="0"/>
          <p:nvPr/>
        </p:nvPicPr>
        <p:blipFill rotWithShape="1">
          <a:blip r:embed="rId2">
            <a:alphaModFix/>
          </a:blip>
          <a:srcRect l="28473" t="43109" r="47006" b="29675"/>
          <a:stretch/>
        </p:blipFill>
        <p:spPr>
          <a:xfrm>
            <a:off x="553800" y="4020881"/>
            <a:ext cx="3086045" cy="1589805"/>
          </a:xfrm>
          <a:prstGeom prst="rect">
            <a:avLst/>
          </a:prstGeom>
          <a:noFill/>
          <a:ln>
            <a:noFill/>
          </a:ln>
        </p:spPr>
      </p:pic>
      <p:pic>
        <p:nvPicPr>
          <p:cNvPr id="14" name="Google Shape;149;p24">
            <a:extLst>
              <a:ext uri="{FF2B5EF4-FFF2-40B4-BE49-F238E27FC236}">
                <a16:creationId xmlns:a16="http://schemas.microsoft.com/office/drawing/2014/main" id="{FA84D99C-6369-4FE4-9775-A21B6FD844CE}"/>
              </a:ext>
            </a:extLst>
          </p:cNvPr>
          <p:cNvPicPr preferRelativeResize="0"/>
          <p:nvPr/>
        </p:nvPicPr>
        <p:blipFill rotWithShape="1">
          <a:blip r:embed="rId3">
            <a:alphaModFix/>
          </a:blip>
          <a:srcRect l="17961" t="41042" r="51414" b="9981"/>
          <a:stretch/>
        </p:blipFill>
        <p:spPr>
          <a:xfrm>
            <a:off x="6545746" y="4020881"/>
            <a:ext cx="2642642" cy="1696742"/>
          </a:xfrm>
          <a:prstGeom prst="rect">
            <a:avLst/>
          </a:prstGeom>
          <a:noFill/>
          <a:ln>
            <a:noFill/>
          </a:ln>
        </p:spPr>
      </p:pic>
    </p:spTree>
    <p:extLst>
      <p:ext uri="{BB962C8B-B14F-4D97-AF65-F5344CB8AC3E}">
        <p14:creationId xmlns:p14="http://schemas.microsoft.com/office/powerpoint/2010/main" val="1844858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Retrospect</Template>
  <TotalTime>0</TotalTime>
  <Words>1490</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Arial</vt:lpstr>
      <vt:lpstr>Arial</vt:lpstr>
      <vt:lpstr>Arial Rounded MT Bold</vt:lpstr>
      <vt:lpstr>Bookman Old Style</vt:lpstr>
      <vt:lpstr>Calibri</vt:lpstr>
      <vt:lpstr>Calibri Light</vt:lpstr>
      <vt:lpstr>Liberation Serif</vt:lpstr>
      <vt:lpstr>PT Serif</vt:lpstr>
      <vt:lpstr>Roboto</vt:lpstr>
      <vt:lpstr>Rockwell</vt:lpstr>
      <vt:lpstr>Times New Roman</vt:lpstr>
      <vt:lpstr>Retrospect</vt:lpstr>
      <vt:lpstr>Damask</vt:lpstr>
      <vt:lpstr>        A                           PRESENTATION                      on                        “Car Price Prediction”</vt:lpstr>
      <vt:lpstr>Predictive Analysis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Abhijit Roy</dc:creator>
  <cp:lastModifiedBy>Abhijit Roy</cp:lastModifiedBy>
  <cp:revision>79</cp:revision>
  <dcterms:created xsi:type="dcterms:W3CDTF">2019-03-24T08:10:08Z</dcterms:created>
  <dcterms:modified xsi:type="dcterms:W3CDTF">2019-07-26T08:55:33Z</dcterms:modified>
</cp:coreProperties>
</file>