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6" r:id="rId4"/>
    <p:sldId id="257" r:id="rId5"/>
    <p:sldId id="258" r:id="rId6"/>
    <p:sldId id="260" r:id="rId7"/>
    <p:sldId id="270" r:id="rId8"/>
    <p:sldId id="287" r:id="rId9"/>
    <p:sldId id="288" r:id="rId10"/>
    <p:sldId id="289" r:id="rId11"/>
    <p:sldId id="280" r:id="rId12"/>
    <p:sldId id="282" r:id="rId13"/>
    <p:sldId id="283" r:id="rId14"/>
    <p:sldId id="28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86" d="100"/>
          <a:sy n="86"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36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7416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4711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544080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028106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017875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950285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FE5CD-16CE-4803-94E8-E0416946A7B8}" type="datetimeFigureOut">
              <a:rPr lang="en-IN" smtClean="0"/>
              <a:t>26-07-2019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24875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960089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FE5CD-16CE-4803-94E8-E0416946A7B8}" type="datetimeFigureOut">
              <a:rPr lang="en-IN" smtClean="0"/>
              <a:t>26-07-2019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390618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413742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399953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245445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16051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995669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9860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79608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788728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407268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782477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16660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76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01977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FE5CD-16CE-4803-94E8-E0416946A7B8}" type="datetimeFigureOut">
              <a:rPr lang="en-IN" smtClean="0"/>
              <a:t>26-07-2019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0768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48704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EFE5CD-16CE-4803-94E8-E0416946A7B8}" type="datetimeFigureOut">
              <a:rPr lang="en-IN" smtClean="0"/>
              <a:t>26-07-2019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24533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9B4DA8-7C63-4E0F-8DB7-C8B008CA03BE}" type="slidenum">
              <a:rPr lang="en-IN" smtClean="0"/>
              <a:t>‹#›</a:t>
            </a:fld>
            <a:endParaRPr lang="en-IN"/>
          </a:p>
        </p:txBody>
      </p:sp>
    </p:spTree>
    <p:extLst>
      <p:ext uri="{BB962C8B-B14F-4D97-AF65-F5344CB8AC3E}">
        <p14:creationId xmlns:p14="http://schemas.microsoft.com/office/powerpoint/2010/main" val="346094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88326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EFE5CD-16CE-4803-94E8-E0416946A7B8}" type="datetimeFigureOut">
              <a:rPr lang="en-IN" smtClean="0"/>
              <a:t>26-07-2019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9B4DA8-7C63-4E0F-8DB7-C8B008CA03B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707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EFE5CD-16CE-4803-94E8-E0416946A7B8}" type="datetimeFigureOut">
              <a:rPr lang="en-IN" smtClean="0"/>
              <a:t>26-07-2019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9B4DA8-7C63-4E0F-8DB7-C8B008CA03BE}" type="slidenum">
              <a:rPr lang="en-IN" smtClean="0"/>
              <a:t>‹#›</a:t>
            </a:fld>
            <a:endParaRPr lang="en-IN"/>
          </a:p>
        </p:txBody>
      </p:sp>
    </p:spTree>
    <p:extLst>
      <p:ext uri="{BB962C8B-B14F-4D97-AF65-F5344CB8AC3E}">
        <p14:creationId xmlns:p14="http://schemas.microsoft.com/office/powerpoint/2010/main" val="35016140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mailto:jitroy160@gmail.com" TargetMode="External"/><Relationship Id="rId2" Type="http://schemas.openxmlformats.org/officeDocument/2006/relationships/hyperlink" Target="https://github.com/jitroy160/Final_Projects/blob/master/Final_Projects/Final_Project_HR_Analytics.ipynb" TargetMode="External"/><Relationship Id="rId1" Type="http://schemas.openxmlformats.org/officeDocument/2006/relationships/slideLayout" Target="../slideLayouts/slideLayout13.xml"/><Relationship Id="rId4" Type="http://schemas.openxmlformats.org/officeDocument/2006/relationships/hyperlink" Target="https://github.com/jitroy16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A5AD4-C9CC-41DA-8E6F-0FD03E940C9E}"/>
              </a:ext>
            </a:extLst>
          </p:cNvPr>
          <p:cNvSpPr>
            <a:spLocks noGrp="1"/>
          </p:cNvSpPr>
          <p:nvPr>
            <p:ph type="ctrTitle"/>
          </p:nvPr>
        </p:nvSpPr>
        <p:spPr>
          <a:xfrm>
            <a:off x="2410289" y="385695"/>
            <a:ext cx="7368466" cy="1555906"/>
          </a:xfrm>
        </p:spPr>
        <p:txBody>
          <a:bodyPr>
            <a:normAutofit fontScale="90000"/>
          </a:bodyPr>
          <a:lstStyle/>
          <a:p>
            <a:r>
              <a:rPr lang="en-US" sz="5400" dirty="0">
                <a:solidFill>
                  <a:srgbClr val="00B050"/>
                </a:solidFill>
              </a:rPr>
              <a:t>			     </a:t>
            </a:r>
            <a:r>
              <a:rPr lang="en-US" sz="3100" b="1" dirty="0">
                <a:solidFill>
                  <a:srgbClr val="0070C0"/>
                </a:solidFill>
                <a:latin typeface="Times New Roman" panose="02020603050405020304" pitchFamily="18" charset="0"/>
                <a:cs typeface="Times New Roman" panose="02020603050405020304" pitchFamily="18" charset="0"/>
              </a:rPr>
              <a:t>A</a:t>
            </a:r>
            <a:br>
              <a:rPr lang="en-US" sz="31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                          PRESENTATION </a:t>
            </a:r>
            <a:br>
              <a:rPr lang="en-US" sz="31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		                  on </a:t>
            </a:r>
            <a:br>
              <a:rPr lang="en-US" sz="31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                             “HR Analytics”</a:t>
            </a:r>
            <a:endParaRPr lang="en-IN" sz="3100" b="1" dirty="0">
              <a:solidFill>
                <a:srgbClr val="00B050"/>
              </a:solidFill>
              <a:latin typeface="Times New Roman" panose="02020603050405020304" pitchFamily="18" charset="0"/>
              <a:cs typeface="Times New Roman" panose="02020603050405020304" pitchFamily="18" charset="0"/>
            </a:endParaRPr>
          </a:p>
        </p:txBody>
      </p:sp>
      <p:sp>
        <p:nvSpPr>
          <p:cNvPr id="7" name="Subtitle 4">
            <a:extLst>
              <a:ext uri="{FF2B5EF4-FFF2-40B4-BE49-F238E27FC236}">
                <a16:creationId xmlns:a16="http://schemas.microsoft.com/office/drawing/2014/main" id="{14242B43-A617-4103-ADF1-91CAC48DCD37}"/>
              </a:ext>
            </a:extLst>
          </p:cNvPr>
          <p:cNvSpPr txBox="1">
            <a:spLocks/>
          </p:cNvSpPr>
          <p:nvPr/>
        </p:nvSpPr>
        <p:spPr>
          <a:xfrm>
            <a:off x="4429957" y="2639333"/>
            <a:ext cx="3142695" cy="886747"/>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600" b="1" dirty="0">
                <a:latin typeface="Arial Rounded MT Bold" panose="020F0704030504030204" pitchFamily="34" charset="0"/>
              </a:rPr>
              <a:t>HENRY HARVIN EDUCATION</a:t>
            </a:r>
            <a:endParaRPr lang="en-IN" sz="1600" dirty="0">
              <a:latin typeface="Arial Rounded MT Bold" panose="020F0704030504030204" pitchFamily="34" charset="0"/>
            </a:endParaRPr>
          </a:p>
          <a:p>
            <a:r>
              <a:rPr lang="en-IN" sz="1600" b="1" dirty="0">
                <a:latin typeface="Arial Rounded MT Bold" panose="020F0704030504030204" pitchFamily="34" charset="0"/>
              </a:rPr>
              <a:t>SECTOR-2, c-107, Noida, up</a:t>
            </a:r>
            <a:r>
              <a:rPr lang="en-IN" sz="1600" dirty="0">
                <a:latin typeface="Arial Rounded MT Bold" panose="020F0704030504030204" pitchFamily="34" charset="0"/>
              </a:rPr>
              <a:t>	</a:t>
            </a:r>
          </a:p>
          <a:p>
            <a:r>
              <a:rPr lang="en-IN" sz="1600" dirty="0">
                <a:latin typeface="Arial Rounded MT Bold" panose="020F0704030504030204" pitchFamily="34" charset="0"/>
              </a:rPr>
              <a:t>	</a:t>
            </a:r>
            <a:br>
              <a:rPr lang="en-US" sz="1200" b="1" dirty="0">
                <a:latin typeface="Arial Rounded MT Bold" panose="020F0704030504030204" pitchFamily="34" charset="0"/>
              </a:rPr>
            </a:br>
            <a:endParaRPr lang="en-IN" sz="1200" dirty="0">
              <a:latin typeface="Arial Rounded MT Bold" panose="020F0704030504030204" pitchFamily="34" charset="0"/>
            </a:endParaRPr>
          </a:p>
        </p:txBody>
      </p:sp>
      <p:sp>
        <p:nvSpPr>
          <p:cNvPr id="8" name="Subtitle 4">
            <a:extLst>
              <a:ext uri="{FF2B5EF4-FFF2-40B4-BE49-F238E27FC236}">
                <a16:creationId xmlns:a16="http://schemas.microsoft.com/office/drawing/2014/main" id="{0285C338-019B-4FFA-BA4B-B830B2DF92CF}"/>
              </a:ext>
            </a:extLst>
          </p:cNvPr>
          <p:cNvSpPr txBox="1">
            <a:spLocks/>
          </p:cNvSpPr>
          <p:nvPr/>
        </p:nvSpPr>
        <p:spPr>
          <a:xfrm>
            <a:off x="1255209" y="4327735"/>
            <a:ext cx="4236612" cy="1647828"/>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600" b="1" dirty="0">
                <a:latin typeface="Times New Roman" panose="02020603050405020304" pitchFamily="18" charset="0"/>
                <a:cs typeface="Times New Roman" panose="02020603050405020304" pitchFamily="18" charset="0"/>
              </a:rPr>
              <a:t>Teacher’s Guide By</a:t>
            </a:r>
            <a:br>
              <a:rPr lang="en-IN" sz="1600" b="1"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ANIL  JADON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DHIRAJ  UPADHAYAY</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POOJA  GUPTA (mentor)</a:t>
            </a:r>
            <a:endParaRPr lang="en-IN" sz="1200" dirty="0">
              <a:latin typeface="Times New Roman" panose="02020603050405020304" pitchFamily="18" charset="0"/>
              <a:cs typeface="Times New Roman" panose="02020603050405020304" pitchFamily="18" charset="0"/>
            </a:endParaRPr>
          </a:p>
        </p:txBody>
      </p:sp>
      <p:sp>
        <p:nvSpPr>
          <p:cNvPr id="9" name="Subtitle 4">
            <a:extLst>
              <a:ext uri="{FF2B5EF4-FFF2-40B4-BE49-F238E27FC236}">
                <a16:creationId xmlns:a16="http://schemas.microsoft.com/office/drawing/2014/main" id="{B9F5B716-8DC0-4A9A-A6B0-B5A63C2938A8}"/>
              </a:ext>
            </a:extLst>
          </p:cNvPr>
          <p:cNvSpPr txBox="1">
            <a:spLocks/>
          </p:cNvSpPr>
          <p:nvPr/>
        </p:nvSpPr>
        <p:spPr>
          <a:xfrm>
            <a:off x="9223899" y="4327735"/>
            <a:ext cx="2246051" cy="1021842"/>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600" b="1" dirty="0">
                <a:latin typeface="Times New Roman" panose="02020603050405020304" pitchFamily="18" charset="0"/>
                <a:cs typeface="Times New Roman" panose="02020603050405020304" pitchFamily="18" charset="0"/>
              </a:rPr>
              <a:t>Submitted  BY :  </a:t>
            </a:r>
          </a:p>
          <a:p>
            <a:r>
              <a:rPr lang="en-IN" sz="1400" dirty="0">
                <a:latin typeface="Times New Roman" panose="02020603050405020304" pitchFamily="18" charset="0"/>
                <a:ea typeface="Verdana" panose="020B0604030504040204" pitchFamily="34" charset="0"/>
                <a:cs typeface="Times New Roman" panose="02020603050405020304" pitchFamily="18" charset="0"/>
              </a:rPr>
              <a:t>Abhijit  Roy	</a:t>
            </a:r>
          </a:p>
          <a:p>
            <a:r>
              <a:rPr lang="en-IN" sz="1400" dirty="0">
                <a:latin typeface="Times New Roman" panose="02020603050405020304" pitchFamily="18" charset="0"/>
                <a:ea typeface="Verdana" panose="020B0604030504040204" pitchFamily="34" charset="0"/>
                <a:cs typeface="Times New Roman" panose="02020603050405020304" pitchFamily="18" charset="0"/>
              </a:rPr>
              <a:t>			</a:t>
            </a:r>
          </a:p>
        </p:txBody>
      </p:sp>
      <p:pic>
        <p:nvPicPr>
          <p:cNvPr id="10" name="Image1">
            <a:extLst>
              <a:ext uri="{FF2B5EF4-FFF2-40B4-BE49-F238E27FC236}">
                <a16:creationId xmlns:a16="http://schemas.microsoft.com/office/drawing/2014/main" id="{A20861A9-A7A4-485B-9E21-7CABE0563FAD}"/>
              </a:ext>
            </a:extLst>
          </p:cNvPr>
          <p:cNvPicPr/>
          <p:nvPr/>
        </p:nvPicPr>
        <p:blipFill>
          <a:blip r:embed="rId2">
            <a:lum/>
            <a:alphaModFix/>
          </a:blip>
          <a:srcRect/>
          <a:stretch>
            <a:fillRect/>
          </a:stretch>
        </p:blipFill>
        <p:spPr>
          <a:xfrm>
            <a:off x="8878" y="7584"/>
            <a:ext cx="2050741" cy="1830094"/>
          </a:xfrm>
          <a:prstGeom prst="rect">
            <a:avLst/>
          </a:prstGeom>
        </p:spPr>
      </p:pic>
      <p:pic>
        <p:nvPicPr>
          <p:cNvPr id="11" name="Image1">
            <a:extLst>
              <a:ext uri="{FF2B5EF4-FFF2-40B4-BE49-F238E27FC236}">
                <a16:creationId xmlns:a16="http://schemas.microsoft.com/office/drawing/2014/main" id="{02BED4BE-79F9-40E2-BB49-4FA2414688CD}"/>
              </a:ext>
            </a:extLst>
          </p:cNvPr>
          <p:cNvPicPr/>
          <p:nvPr/>
        </p:nvPicPr>
        <p:blipFill>
          <a:blip r:embed="rId2">
            <a:lum/>
            <a:alphaModFix/>
          </a:blip>
          <a:srcRect/>
          <a:stretch>
            <a:fillRect/>
          </a:stretch>
        </p:blipFill>
        <p:spPr>
          <a:xfrm>
            <a:off x="10129426" y="7584"/>
            <a:ext cx="2050741" cy="1830094"/>
          </a:xfrm>
          <a:prstGeom prst="rect">
            <a:avLst/>
          </a:prstGeom>
        </p:spPr>
      </p:pic>
    </p:spTree>
    <p:extLst>
      <p:ext uri="{BB962C8B-B14F-4D97-AF65-F5344CB8AC3E}">
        <p14:creationId xmlns:p14="http://schemas.microsoft.com/office/powerpoint/2010/main" val="28225364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500"/>
                                        <p:tgtEl>
                                          <p:spTgt spid="4"/>
                                        </p:tgtEl>
                                      </p:cBhvr>
                                    </p:animEffect>
                                  </p:childTnLst>
                                </p:cTn>
                              </p:par>
                            </p:childTnLst>
                          </p:cTn>
                        </p:par>
                        <p:par>
                          <p:cTn id="8" fill="hold">
                            <p:stCondLst>
                              <p:cond delay="1500"/>
                            </p:stCondLst>
                            <p:childTnLst>
                              <p:par>
                                <p:cTn id="9" presetID="16" presetClass="entr" presetSubtype="2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1500"/>
                                        <p:tgtEl>
                                          <p:spTgt spid="7">
                                            <p:txEl>
                                              <p:pRg st="0" end="0"/>
                                            </p:txEl>
                                          </p:spTgt>
                                        </p:tgtEl>
                                      </p:cBhvr>
                                    </p:animEffect>
                                  </p:childTnLst>
                                </p:cTn>
                              </p:par>
                            </p:childTnLst>
                          </p:cTn>
                        </p:par>
                        <p:par>
                          <p:cTn id="12" fill="hold">
                            <p:stCondLst>
                              <p:cond delay="3000"/>
                            </p:stCondLst>
                            <p:childTnLst>
                              <p:par>
                                <p:cTn id="13" presetID="16" presetClass="entr" presetSubtype="21"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1500"/>
                                        <p:tgtEl>
                                          <p:spTgt spid="7">
                                            <p:txEl>
                                              <p:pRg st="1" end="1"/>
                                            </p:txEl>
                                          </p:spTgt>
                                        </p:tgtEl>
                                      </p:cBhvr>
                                    </p:animEffect>
                                  </p:childTnLst>
                                </p:cTn>
                              </p:par>
                            </p:childTnLst>
                          </p:cTn>
                        </p:par>
                        <p:par>
                          <p:cTn id="16" fill="hold">
                            <p:stCondLst>
                              <p:cond delay="4500"/>
                            </p:stCondLst>
                            <p:childTnLst>
                              <p:par>
                                <p:cTn id="17" presetID="16" presetClass="entr" presetSubtype="21"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arn(inVertical)">
                                      <p:cBhvr>
                                        <p:cTn id="19" dur="1500"/>
                                        <p:tgtEl>
                                          <p:spTgt spid="7">
                                            <p:txEl>
                                              <p:pRg st="2" end="2"/>
                                            </p:txEl>
                                          </p:spTgt>
                                        </p:tgtEl>
                                      </p:cBhvr>
                                    </p:animEffect>
                                  </p:childTnLst>
                                </p:cTn>
                              </p:par>
                            </p:childTnLst>
                          </p:cTn>
                        </p:par>
                        <p:par>
                          <p:cTn id="20" fill="hold">
                            <p:stCondLst>
                              <p:cond delay="6000"/>
                            </p:stCondLst>
                            <p:childTnLst>
                              <p:par>
                                <p:cTn id="21" presetID="16" presetClass="entr" presetSubtype="21"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arn(inVertical)">
                                      <p:cBhvr>
                                        <p:cTn id="23" dur="1500"/>
                                        <p:tgtEl>
                                          <p:spTgt spid="8">
                                            <p:txEl>
                                              <p:pRg st="0" end="0"/>
                                            </p:txEl>
                                          </p:spTgt>
                                        </p:tgtEl>
                                      </p:cBhvr>
                                    </p:animEffect>
                                  </p:childTnLst>
                                </p:cTn>
                              </p:par>
                            </p:childTnLst>
                          </p:cTn>
                        </p:par>
                        <p:par>
                          <p:cTn id="24" fill="hold">
                            <p:stCondLst>
                              <p:cond delay="7500"/>
                            </p:stCondLst>
                            <p:childTnLst>
                              <p:par>
                                <p:cTn id="25" presetID="16" presetClass="entr" presetSubtype="21" fill="hold" grpId="0"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arn(inVertical)">
                                      <p:cBhvr>
                                        <p:cTn id="27" dur="1500"/>
                                        <p:tgtEl>
                                          <p:spTgt spid="9">
                                            <p:txEl>
                                              <p:pRg st="0" end="0"/>
                                            </p:txEl>
                                          </p:spTgt>
                                        </p:tgtEl>
                                      </p:cBhvr>
                                    </p:animEffect>
                                  </p:childTnLst>
                                </p:cTn>
                              </p:par>
                            </p:childTnLst>
                          </p:cTn>
                        </p:par>
                        <p:par>
                          <p:cTn id="28" fill="hold">
                            <p:stCondLst>
                              <p:cond delay="9000"/>
                            </p:stCondLst>
                            <p:childTnLst>
                              <p:par>
                                <p:cTn id="29" presetID="16" presetClass="entr" presetSubtype="21" fill="hold" grpId="0" nodeType="after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barn(inVertical)">
                                      <p:cBhvr>
                                        <p:cTn id="31" dur="1500"/>
                                        <p:tgtEl>
                                          <p:spTgt spid="9">
                                            <p:txEl>
                                              <p:pRg st="1" end="1"/>
                                            </p:txEl>
                                          </p:spTgt>
                                        </p:tgtEl>
                                      </p:cBhvr>
                                    </p:animEffect>
                                  </p:childTnLst>
                                </p:cTn>
                              </p:par>
                            </p:childTnLst>
                          </p:cTn>
                        </p:par>
                        <p:par>
                          <p:cTn id="32" fill="hold">
                            <p:stCondLst>
                              <p:cond delay="10500"/>
                            </p:stCondLst>
                            <p:childTnLst>
                              <p:par>
                                <p:cTn id="33" presetID="16" presetClass="entr" presetSubtype="21" fill="hold" grpId="0" nodeType="after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barn(inVertical)">
                                      <p:cBhvr>
                                        <p:cTn id="35" dur="1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P spid="8"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10</a:t>
            </a:r>
          </a:p>
        </p:txBody>
      </p:sp>
      <p:sp>
        <p:nvSpPr>
          <p:cNvPr id="5" name="Google Shape;220;p31">
            <a:extLst>
              <a:ext uri="{FF2B5EF4-FFF2-40B4-BE49-F238E27FC236}">
                <a16:creationId xmlns:a16="http://schemas.microsoft.com/office/drawing/2014/main" id="{8661B30E-75E2-405C-B576-2A722846102B}"/>
              </a:ext>
            </a:extLst>
          </p:cNvPr>
          <p:cNvSpPr txBox="1">
            <a:spLocks noGrp="1"/>
          </p:cNvSpPr>
          <p:nvPr/>
        </p:nvSpPr>
        <p:spPr>
          <a:xfrm>
            <a:off x="4252894" y="243308"/>
            <a:ext cx="3988051" cy="63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pPr marL="0" lvl="0" indent="0" algn="l" rtl="0">
              <a:spcBef>
                <a:spcPts val="0"/>
              </a:spcBef>
              <a:spcAft>
                <a:spcPts val="0"/>
              </a:spcAft>
              <a:buNone/>
            </a:pPr>
            <a:r>
              <a:rPr lang="en" sz="3200" dirty="0">
                <a:solidFill>
                  <a:schemeClr val="tx1"/>
                </a:solidFill>
                <a:latin typeface="Times New Roman" panose="02020603050405020304" pitchFamily="18" charset="0"/>
                <a:cs typeface="Times New Roman" panose="02020603050405020304" pitchFamily="18" charset="0"/>
              </a:rPr>
              <a:t>Technique Comparison</a:t>
            </a:r>
            <a:endParaRPr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5221AB0-20C4-4640-8BAC-3F2EF7BCA067}"/>
              </a:ext>
            </a:extLst>
          </p:cNvPr>
          <p:cNvGraphicFramePr>
            <a:graphicFrameLocks noGrp="1"/>
          </p:cNvGraphicFramePr>
          <p:nvPr>
            <p:extLst>
              <p:ext uri="{D42A27DB-BD31-4B8C-83A1-F6EECF244321}">
                <p14:modId xmlns:p14="http://schemas.microsoft.com/office/powerpoint/2010/main" val="1273623422"/>
              </p:ext>
            </p:extLst>
          </p:nvPr>
        </p:nvGraphicFramePr>
        <p:xfrm>
          <a:off x="2021141" y="1313083"/>
          <a:ext cx="8041644" cy="1962519"/>
        </p:xfrm>
        <a:graphic>
          <a:graphicData uri="http://schemas.openxmlformats.org/drawingml/2006/table">
            <a:tbl>
              <a:tblPr firstRow="1" bandRow="1">
                <a:tableStyleId>{5C22544A-7EE6-4342-B048-85BDC9FD1C3A}</a:tableStyleId>
              </a:tblPr>
              <a:tblGrid>
                <a:gridCol w="4020822">
                  <a:extLst>
                    <a:ext uri="{9D8B030D-6E8A-4147-A177-3AD203B41FA5}">
                      <a16:colId xmlns:a16="http://schemas.microsoft.com/office/drawing/2014/main" val="2401974641"/>
                    </a:ext>
                  </a:extLst>
                </a:gridCol>
                <a:gridCol w="4020822">
                  <a:extLst>
                    <a:ext uri="{9D8B030D-6E8A-4147-A177-3AD203B41FA5}">
                      <a16:colId xmlns:a16="http://schemas.microsoft.com/office/drawing/2014/main" val="29512282"/>
                    </a:ext>
                  </a:extLst>
                </a:gridCol>
              </a:tblGrid>
              <a:tr h="520629">
                <a:tc>
                  <a:txBody>
                    <a:bodyPr/>
                    <a:lstStyle/>
                    <a:p>
                      <a:pPr algn="ctr"/>
                      <a:r>
                        <a:rPr lang="en-IN" sz="1800" b="1">
                          <a:latin typeface="Times New Roman" panose="02020603050405020304" pitchFamily="18" charset="0"/>
                          <a:cs typeface="Times New Roman" panose="02020603050405020304" pitchFamily="18" charset="0"/>
                        </a:rPr>
                        <a:t>Simple Logistic </a:t>
                      </a:r>
                      <a:r>
                        <a:rPr lang="en-IN" sz="1800" b="1" dirty="0">
                          <a:latin typeface="Times New Roman" panose="02020603050405020304" pitchFamily="18" charset="0"/>
                          <a:cs typeface="Times New Roman" panose="02020603050405020304" pitchFamily="18" charset="0"/>
                        </a:rPr>
                        <a:t>Regression</a:t>
                      </a:r>
                    </a:p>
                  </a:txBody>
                  <a:tcPr/>
                </a:tc>
                <a:tc>
                  <a:txBody>
                    <a:bodyPr/>
                    <a:lstStyle/>
                    <a:p>
                      <a:pPr algn="ctr"/>
                      <a:r>
                        <a:rPr lang="en-IN" sz="1800" b="1" dirty="0">
                          <a:latin typeface="Times New Roman" panose="02020603050405020304" pitchFamily="18" charset="0"/>
                          <a:cs typeface="Times New Roman" panose="02020603050405020304" pitchFamily="18" charset="0"/>
                        </a:rPr>
                        <a:t>Random Forest Regression</a:t>
                      </a:r>
                    </a:p>
                  </a:txBody>
                  <a:tcPr/>
                </a:tc>
                <a:extLst>
                  <a:ext uri="{0D108BD9-81ED-4DB2-BD59-A6C34878D82A}">
                    <a16:rowId xmlns:a16="http://schemas.microsoft.com/office/drawing/2014/main" val="993953076"/>
                  </a:ext>
                </a:extLst>
              </a:tr>
              <a:tr h="720945">
                <a:tc>
                  <a:txBody>
                    <a:bodyPr/>
                    <a:lstStyle/>
                    <a:p>
                      <a:pPr algn="l"/>
                      <a:r>
                        <a:rPr lang="en-IN" sz="1400" b="0" dirty="0">
                          <a:latin typeface="Times New Roman" panose="02020603050405020304" pitchFamily="18" charset="0"/>
                          <a:cs typeface="Times New Roman" panose="02020603050405020304" pitchFamily="18" charset="0"/>
                        </a:rPr>
                        <a:t>In simple linear regression our accuracy score was 88.607%</a:t>
                      </a:r>
                    </a:p>
                  </a:txBody>
                  <a:tcPr/>
                </a:tc>
                <a:tc>
                  <a:txBody>
                    <a:bodyPr/>
                    <a:lstStyle/>
                    <a:p>
                      <a:pPr algn="l"/>
                      <a:r>
                        <a:rPr lang="en-IN" sz="1400" b="0" dirty="0">
                          <a:latin typeface="Times New Roman" panose="02020603050405020304" pitchFamily="18" charset="0"/>
                          <a:cs typeface="Times New Roman" panose="02020603050405020304" pitchFamily="18" charset="0"/>
                        </a:rPr>
                        <a:t>Using random forest our accuracy was 92.025%</a:t>
                      </a:r>
                    </a:p>
                  </a:txBody>
                  <a:tcPr/>
                </a:tc>
                <a:extLst>
                  <a:ext uri="{0D108BD9-81ED-4DB2-BD59-A6C34878D82A}">
                    <a16:rowId xmlns:a16="http://schemas.microsoft.com/office/drawing/2014/main" val="2912125052"/>
                  </a:ext>
                </a:extLst>
              </a:tr>
              <a:tr h="720945">
                <a:tc>
                  <a:txBody>
                    <a:bodyPr/>
                    <a:lstStyle/>
                    <a:p>
                      <a:pPr algn="l"/>
                      <a:r>
                        <a:rPr lang="en-IN" sz="1400" b="0" dirty="0">
                          <a:latin typeface="Times New Roman" panose="02020603050405020304" pitchFamily="18" charset="0"/>
                          <a:cs typeface="Times New Roman" panose="02020603050405020304" pitchFamily="18" charset="0"/>
                        </a:rPr>
                        <a:t>The receiver Operative characteristic (ROC) Curve was covering area=0.56</a:t>
                      </a:r>
                    </a:p>
                  </a:txBody>
                  <a:tcPr/>
                </a:tc>
                <a:tc>
                  <a:txBody>
                    <a:bodyPr/>
                    <a:lstStyle/>
                    <a:p>
                      <a:pPr algn="l"/>
                      <a:r>
                        <a:rPr lang="en-IN" sz="1400" b="0" dirty="0">
                          <a:latin typeface="Times New Roman" panose="02020603050405020304" pitchFamily="18" charset="0"/>
                          <a:cs typeface="Times New Roman" panose="02020603050405020304" pitchFamily="18" charset="0"/>
                        </a:rPr>
                        <a:t>The receiver Operative characteristic (ROC) Curve was covering area=0.85.</a:t>
                      </a:r>
                    </a:p>
                  </a:txBody>
                  <a:tcPr/>
                </a:tc>
                <a:extLst>
                  <a:ext uri="{0D108BD9-81ED-4DB2-BD59-A6C34878D82A}">
                    <a16:rowId xmlns:a16="http://schemas.microsoft.com/office/drawing/2014/main" val="4240919057"/>
                  </a:ext>
                </a:extLst>
              </a:tr>
            </a:tbl>
          </a:graphicData>
        </a:graphic>
      </p:graphicFrame>
      <p:pic>
        <p:nvPicPr>
          <p:cNvPr id="4" name="Picture 3">
            <a:extLst>
              <a:ext uri="{FF2B5EF4-FFF2-40B4-BE49-F238E27FC236}">
                <a16:creationId xmlns:a16="http://schemas.microsoft.com/office/drawing/2014/main" id="{9F1DDC5F-AC4A-43E2-B5D6-C46F98F1E9B7}"/>
              </a:ext>
            </a:extLst>
          </p:cNvPr>
          <p:cNvPicPr>
            <a:picLocks noChangeAspect="1"/>
          </p:cNvPicPr>
          <p:nvPr/>
        </p:nvPicPr>
        <p:blipFill rotWithShape="1">
          <a:blip r:embed="rId2">
            <a:extLst>
              <a:ext uri="{28A0092B-C50C-407E-A947-70E740481C1C}">
                <a14:useLocalDpi xmlns:a14="http://schemas.microsoft.com/office/drawing/2010/main" val="0"/>
              </a:ext>
            </a:extLst>
          </a:blip>
          <a:srcRect l="18413" r="23099"/>
          <a:stretch/>
        </p:blipFill>
        <p:spPr>
          <a:xfrm>
            <a:off x="4545949" y="3705777"/>
            <a:ext cx="3401940" cy="2259892"/>
          </a:xfrm>
          <a:prstGeom prst="rect">
            <a:avLst/>
          </a:prstGeom>
        </p:spPr>
      </p:pic>
      <p:sp>
        <p:nvSpPr>
          <p:cNvPr id="9" name="Google Shape;230;p26">
            <a:extLst>
              <a:ext uri="{FF2B5EF4-FFF2-40B4-BE49-F238E27FC236}">
                <a16:creationId xmlns:a16="http://schemas.microsoft.com/office/drawing/2014/main" id="{A8CAE74E-EE4B-4192-B3D5-535C024479EA}"/>
              </a:ext>
            </a:extLst>
          </p:cNvPr>
          <p:cNvSpPr txBox="1"/>
          <p:nvPr/>
        </p:nvSpPr>
        <p:spPr>
          <a:xfrm>
            <a:off x="2021141" y="4493280"/>
            <a:ext cx="2699881" cy="4479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IN" sz="1800" dirty="0">
                <a:solidFill>
                  <a:srgbClr val="FFFFFF"/>
                </a:solidFill>
                <a:latin typeface="Lato"/>
                <a:ea typeface="Lato"/>
                <a:cs typeface="Lato"/>
                <a:sym typeface="Lato"/>
              </a:rPr>
              <a:t>Here is the </a:t>
            </a:r>
            <a:r>
              <a:rPr lang="en" sz="1800" dirty="0">
                <a:solidFill>
                  <a:srgbClr val="FFFFFF"/>
                </a:solidFill>
                <a:latin typeface="Lato"/>
                <a:ea typeface="Lato"/>
                <a:cs typeface="Lato"/>
                <a:sym typeface="Lato"/>
              </a:rPr>
              <a:t>ROC Curve: </a:t>
            </a:r>
            <a:endParaRPr sz="1800" dirty="0">
              <a:solidFill>
                <a:srgbClr val="FFFFFF"/>
              </a:solidFill>
              <a:latin typeface="Lato"/>
              <a:ea typeface="Lato"/>
              <a:cs typeface="Lato"/>
              <a:sym typeface="Lato"/>
            </a:endParaRPr>
          </a:p>
        </p:txBody>
      </p:sp>
    </p:spTree>
    <p:extLst>
      <p:ext uri="{BB962C8B-B14F-4D97-AF65-F5344CB8AC3E}">
        <p14:creationId xmlns:p14="http://schemas.microsoft.com/office/powerpoint/2010/main" val="316947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11</a:t>
            </a:r>
          </a:p>
        </p:txBody>
      </p:sp>
      <p:sp>
        <p:nvSpPr>
          <p:cNvPr id="4" name="Google Shape;242;p34">
            <a:extLst>
              <a:ext uri="{FF2B5EF4-FFF2-40B4-BE49-F238E27FC236}">
                <a16:creationId xmlns:a16="http://schemas.microsoft.com/office/drawing/2014/main" id="{3F4424E6-9F49-41D8-96F5-2ADAF809E578}"/>
              </a:ext>
            </a:extLst>
          </p:cNvPr>
          <p:cNvSpPr txBox="1"/>
          <p:nvPr/>
        </p:nvSpPr>
        <p:spPr>
          <a:xfrm>
            <a:off x="4229856" y="616726"/>
            <a:ext cx="4085214" cy="6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800" dirty="0">
                <a:solidFill>
                  <a:srgbClr val="FFFFFF"/>
                </a:solidFill>
                <a:latin typeface="Times New Roman" panose="02020603050405020304" pitchFamily="18" charset="0"/>
                <a:ea typeface="Roboto"/>
                <a:cs typeface="Times New Roman" panose="02020603050405020304" pitchFamily="18" charset="0"/>
                <a:sym typeface="Roboto"/>
              </a:rPr>
              <a:t>Suggestions and Insights</a:t>
            </a:r>
            <a:endParaRPr sz="2800"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5" name="Google Shape;240;p28">
            <a:extLst>
              <a:ext uri="{FF2B5EF4-FFF2-40B4-BE49-F238E27FC236}">
                <a16:creationId xmlns:a16="http://schemas.microsoft.com/office/drawing/2014/main" id="{F103372D-1E54-4403-B04D-B58356EE369C}"/>
              </a:ext>
            </a:extLst>
          </p:cNvPr>
          <p:cNvSpPr txBox="1"/>
          <p:nvPr/>
        </p:nvSpPr>
        <p:spPr>
          <a:xfrm>
            <a:off x="1804160" y="1896750"/>
            <a:ext cx="8583679" cy="306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7500" algn="just" rtl="0">
              <a:spcBef>
                <a:spcPts val="0"/>
              </a:spcBef>
              <a:spcAft>
                <a:spcPts val="0"/>
              </a:spcAft>
              <a:buClr>
                <a:srgbClr val="FFFFFF"/>
              </a:buClr>
              <a:buSzPts val="1400"/>
              <a:buFont typeface="Roboto"/>
              <a:buAutoNum type="arabicPeriod"/>
            </a:pPr>
            <a:r>
              <a:rPr lang="en" sz="1600" dirty="0">
                <a:solidFill>
                  <a:srgbClr val="FFFFFF"/>
                </a:solidFill>
                <a:latin typeface="Roboto"/>
                <a:ea typeface="Roboto"/>
                <a:cs typeface="Roboto"/>
                <a:sym typeface="Roboto"/>
              </a:rPr>
              <a:t>One of the most important thing for an employee is his salary. Most employees leaving the company have low or medium salary.</a:t>
            </a:r>
            <a:endParaRPr sz="1600" dirty="0">
              <a:solidFill>
                <a:srgbClr val="FFFFFF"/>
              </a:solidFill>
              <a:latin typeface="Roboto"/>
              <a:ea typeface="Roboto"/>
              <a:cs typeface="Roboto"/>
              <a:sym typeface="Roboto"/>
            </a:endParaRPr>
          </a:p>
          <a:p>
            <a:pPr marL="457200" lvl="0" indent="-317500" algn="just" rtl="0">
              <a:spcBef>
                <a:spcPts val="1000"/>
              </a:spcBef>
              <a:spcAft>
                <a:spcPts val="0"/>
              </a:spcAft>
              <a:buClr>
                <a:srgbClr val="FFFFFF"/>
              </a:buClr>
              <a:buSzPts val="1400"/>
              <a:buFont typeface="Roboto"/>
              <a:buAutoNum type="arabicPeriod"/>
            </a:pPr>
            <a:r>
              <a:rPr lang="en" sz="1600" dirty="0">
                <a:solidFill>
                  <a:srgbClr val="FFFFFF"/>
                </a:solidFill>
                <a:latin typeface="Roboto"/>
                <a:ea typeface="Roboto"/>
                <a:cs typeface="Roboto"/>
                <a:sym typeface="Roboto"/>
              </a:rPr>
              <a:t>Promotion is something that motivates an employee to give his 100% for the company. However, the people leaving the company did not get promotion for half a decade.</a:t>
            </a:r>
            <a:endParaRPr sz="1600" dirty="0">
              <a:solidFill>
                <a:srgbClr val="FFFFFF"/>
              </a:solidFill>
              <a:latin typeface="Roboto"/>
              <a:ea typeface="Roboto"/>
              <a:cs typeface="Roboto"/>
              <a:sym typeface="Roboto"/>
            </a:endParaRPr>
          </a:p>
          <a:p>
            <a:pPr marL="457200" lvl="0" indent="-317500" algn="just" rtl="0">
              <a:spcBef>
                <a:spcPts val="1000"/>
              </a:spcBef>
              <a:spcAft>
                <a:spcPts val="0"/>
              </a:spcAft>
              <a:buClr>
                <a:srgbClr val="FFFFFF"/>
              </a:buClr>
              <a:buSzPts val="1400"/>
              <a:buFont typeface="Roboto"/>
              <a:buAutoNum type="arabicPeriod"/>
            </a:pPr>
            <a:r>
              <a:rPr lang="en" sz="1600" dirty="0">
                <a:solidFill>
                  <a:srgbClr val="FFFFFF"/>
                </a:solidFill>
                <a:latin typeface="Roboto"/>
                <a:ea typeface="Roboto"/>
                <a:cs typeface="Roboto"/>
                <a:sym typeface="Roboto"/>
              </a:rPr>
              <a:t>The company is inflicting workload too much on the employees. Most employees are able to complete only 4 projects on time.</a:t>
            </a:r>
            <a:endParaRPr sz="1600" dirty="0">
              <a:solidFill>
                <a:srgbClr val="FFFFFF"/>
              </a:solidFill>
              <a:latin typeface="Roboto"/>
              <a:ea typeface="Roboto"/>
              <a:cs typeface="Roboto"/>
              <a:sym typeface="Roboto"/>
            </a:endParaRPr>
          </a:p>
          <a:p>
            <a:pPr marL="457200" lvl="0" indent="-317500" algn="just" rtl="0">
              <a:spcBef>
                <a:spcPts val="1000"/>
              </a:spcBef>
              <a:spcAft>
                <a:spcPts val="0"/>
              </a:spcAft>
              <a:buClr>
                <a:srgbClr val="FFFFFF"/>
              </a:buClr>
              <a:buSzPts val="1400"/>
              <a:buFont typeface="Roboto"/>
              <a:buAutoNum type="arabicPeriod"/>
            </a:pPr>
            <a:r>
              <a:rPr lang="en" sz="1600" dirty="0">
                <a:solidFill>
                  <a:srgbClr val="FFFFFF"/>
                </a:solidFill>
                <a:latin typeface="Roboto"/>
                <a:ea typeface="Roboto"/>
                <a:cs typeface="Roboto"/>
                <a:sym typeface="Roboto"/>
              </a:rPr>
              <a:t>Training could be done more efficiently. Most people leaving are from technical background.</a:t>
            </a:r>
            <a:endParaRPr sz="1600" dirty="0">
              <a:solidFill>
                <a:srgbClr val="FFFFFF"/>
              </a:solidFill>
              <a:latin typeface="Roboto"/>
              <a:ea typeface="Roboto"/>
              <a:cs typeface="Roboto"/>
              <a:sym typeface="Roboto"/>
            </a:endParaRPr>
          </a:p>
          <a:p>
            <a:pPr marL="457200" lvl="0" indent="-317500" algn="just" rtl="0">
              <a:spcBef>
                <a:spcPts val="1000"/>
              </a:spcBef>
              <a:spcAft>
                <a:spcPts val="1000"/>
              </a:spcAft>
              <a:buClr>
                <a:srgbClr val="FFFFFF"/>
              </a:buClr>
              <a:buSzPts val="1400"/>
              <a:buFont typeface="Roboto"/>
              <a:buAutoNum type="arabicPeriod"/>
            </a:pPr>
            <a:r>
              <a:rPr lang="en" sz="1600" dirty="0">
                <a:solidFill>
                  <a:srgbClr val="FFFFFF"/>
                </a:solidFill>
                <a:latin typeface="Roboto"/>
                <a:ea typeface="Roboto"/>
                <a:cs typeface="Roboto"/>
                <a:sym typeface="Roboto"/>
              </a:rPr>
              <a:t>Satisfaction level of employees is very important for a company. Hence, they should work on keeping the satisfaction level of the employees high.</a:t>
            </a:r>
            <a:endParaRPr sz="1600"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30617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12</a:t>
            </a:r>
          </a:p>
        </p:txBody>
      </p:sp>
      <p:sp>
        <p:nvSpPr>
          <p:cNvPr id="3" name="Google Shape;248;p35">
            <a:extLst>
              <a:ext uri="{FF2B5EF4-FFF2-40B4-BE49-F238E27FC236}">
                <a16:creationId xmlns:a16="http://schemas.microsoft.com/office/drawing/2014/main" id="{07C61AB2-E11F-475F-84DB-234455AAEC7C}"/>
              </a:ext>
            </a:extLst>
          </p:cNvPr>
          <p:cNvSpPr txBox="1">
            <a:spLocks noGrp="1"/>
          </p:cNvSpPr>
          <p:nvPr/>
        </p:nvSpPr>
        <p:spPr>
          <a:xfrm>
            <a:off x="2284607" y="1340528"/>
            <a:ext cx="8270943" cy="36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pPr lvl="0"/>
            <a:r>
              <a:rPr lang="en" sz="3600" b="1" u="sng" dirty="0">
                <a:solidFill>
                  <a:srgbClr val="FFFFFF"/>
                </a:solidFill>
                <a:latin typeface="Times New Roman" panose="02020603050405020304" pitchFamily="18" charset="0"/>
                <a:cs typeface="Times New Roman" panose="02020603050405020304" pitchFamily="18" charset="0"/>
              </a:rPr>
              <a:t>NOTE:</a:t>
            </a:r>
            <a:r>
              <a:rPr lang="en" sz="3600" b="1" dirty="0">
                <a:solidFill>
                  <a:srgbClr val="FFFFFF"/>
                </a:solidFill>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After doing this analysis hence, we can predict that an</a:t>
            </a:r>
            <a:r>
              <a:rPr lang="en" sz="3600" dirty="0">
                <a:latin typeface="Times New Roman" panose="02020603050405020304" pitchFamily="18" charset="0"/>
                <a:cs typeface="Times New Roman" panose="02020603050405020304" pitchFamily="18" charset="0"/>
              </a:rPr>
              <a:t> employee is an asset </a:t>
            </a:r>
            <a:r>
              <a:rPr lang="en-IN" sz="3600" dirty="0">
                <a:latin typeface="Times New Roman" panose="02020603050405020304" pitchFamily="18" charset="0"/>
                <a:cs typeface="Times New Roman" panose="02020603050405020304" pitchFamily="18" charset="0"/>
              </a:rPr>
              <a:t>of</a:t>
            </a:r>
            <a:r>
              <a:rPr lang="en" sz="3600" dirty="0">
                <a:latin typeface="Times New Roman" panose="02020603050405020304" pitchFamily="18" charset="0"/>
                <a:cs typeface="Times New Roman" panose="02020603050405020304" pitchFamily="18" charset="0"/>
              </a:rPr>
              <a:t> the company. </a:t>
            </a:r>
          </a:p>
          <a:p>
            <a:pPr lvl="0"/>
            <a:r>
              <a:rPr lang="en" sz="3600" dirty="0">
                <a:latin typeface="Times New Roman" panose="02020603050405020304" pitchFamily="18" charset="0"/>
                <a:cs typeface="Times New Roman" panose="02020603050405020304" pitchFamily="18" charset="0"/>
              </a:rPr>
              <a:t>They define the future and present of the company.</a:t>
            </a:r>
          </a:p>
        </p:txBody>
      </p:sp>
    </p:spTree>
    <p:extLst>
      <p:ext uri="{BB962C8B-B14F-4D97-AF65-F5344CB8AC3E}">
        <p14:creationId xmlns:p14="http://schemas.microsoft.com/office/powerpoint/2010/main" val="139664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13</a:t>
            </a:r>
          </a:p>
        </p:txBody>
      </p:sp>
      <p:sp>
        <p:nvSpPr>
          <p:cNvPr id="3" name="Google Shape;254;p36">
            <a:extLst>
              <a:ext uri="{FF2B5EF4-FFF2-40B4-BE49-F238E27FC236}">
                <a16:creationId xmlns:a16="http://schemas.microsoft.com/office/drawing/2014/main" id="{DA216C25-93FB-4A47-B354-A2F9D8CB9613}"/>
              </a:ext>
            </a:extLst>
          </p:cNvPr>
          <p:cNvSpPr txBox="1">
            <a:spLocks noGrp="1"/>
          </p:cNvSpPr>
          <p:nvPr/>
        </p:nvSpPr>
        <p:spPr>
          <a:xfrm>
            <a:off x="1462633" y="807869"/>
            <a:ext cx="9266734" cy="15492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pPr marL="0" lvl="0" indent="0" rtl="0">
              <a:spcBef>
                <a:spcPts val="0"/>
              </a:spcBef>
              <a:spcAft>
                <a:spcPts val="0"/>
              </a:spcAft>
              <a:buNone/>
            </a:pPr>
            <a:r>
              <a:rPr lang="en" sz="1800" dirty="0"/>
              <a:t>Thank </a:t>
            </a:r>
            <a:r>
              <a:rPr lang="en-IN" sz="1800" dirty="0"/>
              <a:t>You</a:t>
            </a:r>
            <a:r>
              <a:rPr lang="en" sz="1800" dirty="0"/>
              <a:t>! </a:t>
            </a:r>
          </a:p>
          <a:p>
            <a:pPr marL="0" lvl="0" indent="0" rtl="0">
              <a:spcBef>
                <a:spcPts val="0"/>
              </a:spcBef>
              <a:spcAft>
                <a:spcPts val="0"/>
              </a:spcAft>
              <a:buNone/>
            </a:pPr>
            <a:br>
              <a:rPr lang="en" sz="1800" dirty="0"/>
            </a:br>
            <a:r>
              <a:rPr lang="en" sz="1800" dirty="0"/>
              <a:t>You can access the project in the following GITHUB Repository:</a:t>
            </a:r>
            <a:endParaRPr sz="1800" dirty="0"/>
          </a:p>
          <a:p>
            <a:pPr marL="0" lvl="0" indent="0" algn="l" rtl="0">
              <a:spcBef>
                <a:spcPts val="0"/>
              </a:spcBef>
              <a:spcAft>
                <a:spcPts val="0"/>
              </a:spcAft>
              <a:buNone/>
            </a:pPr>
            <a:endParaRPr sz="1800" dirty="0"/>
          </a:p>
          <a:p>
            <a:pPr lvl="0"/>
            <a:r>
              <a:rPr lang="en-IN" sz="1400" dirty="0">
                <a:hlinkClick r:id="rId2"/>
              </a:rPr>
              <a:t>https://github.com/jitroy160/Final_Projects/blob/master/Final_Projects/Final_Project_HR_Analytics.ipynb</a:t>
            </a:r>
            <a:endParaRPr sz="1800" dirty="0"/>
          </a:p>
        </p:txBody>
      </p:sp>
      <p:sp>
        <p:nvSpPr>
          <p:cNvPr id="4" name="Google Shape;255;p36">
            <a:extLst>
              <a:ext uri="{FF2B5EF4-FFF2-40B4-BE49-F238E27FC236}">
                <a16:creationId xmlns:a16="http://schemas.microsoft.com/office/drawing/2014/main" id="{E6EA616B-137E-45CD-BC71-7064479CF778}"/>
              </a:ext>
            </a:extLst>
          </p:cNvPr>
          <p:cNvSpPr txBox="1">
            <a:spLocks noGrp="1"/>
          </p:cNvSpPr>
          <p:nvPr/>
        </p:nvSpPr>
        <p:spPr>
          <a:xfrm>
            <a:off x="1462633" y="3595338"/>
            <a:ext cx="6730525" cy="22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pPr marL="0" lvl="0" indent="0" algn="l" rtl="0">
              <a:spcBef>
                <a:spcPts val="0"/>
              </a:spcBef>
              <a:spcAft>
                <a:spcPts val="0"/>
              </a:spcAft>
              <a:buNone/>
            </a:pPr>
            <a:r>
              <a:rPr lang="en" sz="1400" dirty="0"/>
              <a:t>Contact details:</a:t>
            </a:r>
            <a:endParaRPr sz="1400" dirty="0"/>
          </a:p>
          <a:p>
            <a:pPr marL="0" lvl="0" indent="0" algn="l" rtl="0">
              <a:spcBef>
                <a:spcPts val="1600"/>
              </a:spcBef>
              <a:spcAft>
                <a:spcPts val="0"/>
              </a:spcAft>
              <a:buNone/>
            </a:pPr>
            <a:r>
              <a:rPr lang="en-IN" sz="1400" b="1" dirty="0"/>
              <a:t>Abhijit Roy</a:t>
            </a:r>
            <a:endParaRPr sz="1400" b="1" dirty="0"/>
          </a:p>
          <a:p>
            <a:pPr marL="0" lvl="0" indent="0" algn="l" rtl="0">
              <a:spcBef>
                <a:spcPts val="0"/>
              </a:spcBef>
              <a:spcAft>
                <a:spcPts val="0"/>
              </a:spcAft>
              <a:buNone/>
            </a:pPr>
            <a:r>
              <a:rPr lang="en-IN" sz="1400" dirty="0"/>
              <a:t>7908198464</a:t>
            </a:r>
            <a:endParaRPr sz="1400" dirty="0"/>
          </a:p>
          <a:p>
            <a:pPr marL="0" lvl="0" indent="0" algn="l" rtl="0">
              <a:spcBef>
                <a:spcPts val="0"/>
              </a:spcBef>
              <a:spcAft>
                <a:spcPts val="0"/>
              </a:spcAft>
              <a:buNone/>
            </a:pPr>
            <a:r>
              <a:rPr lang="en-IN" sz="1400" dirty="0"/>
              <a:t>Bagdogra, Darjeeling-734014,</a:t>
            </a:r>
          </a:p>
          <a:p>
            <a:pPr marL="0" lvl="0" indent="0" algn="l" rtl="0">
              <a:spcBef>
                <a:spcPts val="0"/>
              </a:spcBef>
              <a:spcAft>
                <a:spcPts val="0"/>
              </a:spcAft>
              <a:buNone/>
            </a:pPr>
            <a:r>
              <a:rPr lang="en-IN" sz="1400" dirty="0"/>
              <a:t>West Bengal</a:t>
            </a:r>
            <a:endParaRPr sz="1400" dirty="0"/>
          </a:p>
          <a:p>
            <a:pPr marL="0" lvl="0" indent="0" algn="l" rtl="0">
              <a:spcBef>
                <a:spcPts val="1600"/>
              </a:spcBef>
              <a:spcAft>
                <a:spcPts val="0"/>
              </a:spcAft>
              <a:buNone/>
            </a:pPr>
            <a:r>
              <a:rPr lang="en" sz="1400" b="1" dirty="0">
                <a:solidFill>
                  <a:srgbClr val="FFFFFF"/>
                </a:solidFill>
                <a:uFill>
                  <a:noFill/>
                </a:uFill>
                <a:hlinkClick r:id="rId3"/>
              </a:rPr>
              <a:t>jitroy160@gmail.com</a:t>
            </a:r>
            <a:endParaRPr sz="1400" b="1" dirty="0">
              <a:solidFill>
                <a:srgbClr val="FFFFFF"/>
              </a:solidFill>
            </a:endParaRPr>
          </a:p>
          <a:p>
            <a:pPr marL="0" lvl="0" indent="0">
              <a:buNone/>
            </a:pPr>
            <a:r>
              <a:rPr lang="en-IN" sz="1400" dirty="0">
                <a:hlinkClick r:id="rId4"/>
              </a:rPr>
              <a:t>https://github.com/jitroy160</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 </a:t>
            </a:r>
            <a:endParaRPr sz="1400" dirty="0"/>
          </a:p>
        </p:txBody>
      </p:sp>
    </p:spTree>
    <p:extLst>
      <p:ext uri="{BB962C8B-B14F-4D97-AF65-F5344CB8AC3E}">
        <p14:creationId xmlns:p14="http://schemas.microsoft.com/office/powerpoint/2010/main" val="340718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8725CF-277A-411A-810B-3CE44111A711}"/>
              </a:ext>
            </a:extLst>
          </p:cNvPr>
          <p:cNvSpPr txBox="1">
            <a:spLocks/>
          </p:cNvSpPr>
          <p:nvPr/>
        </p:nvSpPr>
        <p:spPr>
          <a:xfrm>
            <a:off x="2448017" y="2441359"/>
            <a:ext cx="7615561" cy="12073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b="1" dirty="0">
                <a:latin typeface="Times New Roman" panose="02020603050405020304" pitchFamily="18" charset="0"/>
                <a:cs typeface="Times New Roman" panose="02020603050405020304" pitchFamily="18" charset="0"/>
              </a:rPr>
              <a:t>THANK  YOU</a:t>
            </a: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86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67FC-27B8-4692-AF1B-31B01EC3F111}"/>
              </a:ext>
            </a:extLst>
          </p:cNvPr>
          <p:cNvSpPr>
            <a:spLocks noGrp="1"/>
          </p:cNvSpPr>
          <p:nvPr>
            <p:ph type="ctrTitle"/>
          </p:nvPr>
        </p:nvSpPr>
        <p:spPr>
          <a:xfrm>
            <a:off x="1771965" y="967666"/>
            <a:ext cx="9196395" cy="581069"/>
          </a:xfrm>
        </p:spPr>
        <p:txBody>
          <a:bodyPr>
            <a:normAutofit fontScale="90000"/>
          </a:bodyPr>
          <a:lstStyle/>
          <a:p>
            <a:pPr lvl="0">
              <a:spcBef>
                <a:spcPts val="0"/>
              </a:spcBef>
            </a:pPr>
            <a:r>
              <a:rPr lang="en-US" sz="3200" dirty="0"/>
              <a:t>Human Resource Analytics  Case Study</a:t>
            </a:r>
          </a:p>
        </p:txBody>
      </p:sp>
      <p:sp>
        <p:nvSpPr>
          <p:cNvPr id="5" name="Rectangle 4">
            <a:extLst>
              <a:ext uri="{FF2B5EF4-FFF2-40B4-BE49-F238E27FC236}">
                <a16:creationId xmlns:a16="http://schemas.microsoft.com/office/drawing/2014/main" id="{155DFE76-D366-4495-9F85-E559E1996199}"/>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2</a:t>
            </a:r>
          </a:p>
        </p:txBody>
      </p:sp>
      <p:sp>
        <p:nvSpPr>
          <p:cNvPr id="4" name="Rectangle 3">
            <a:extLst>
              <a:ext uri="{FF2B5EF4-FFF2-40B4-BE49-F238E27FC236}">
                <a16:creationId xmlns:a16="http://schemas.microsoft.com/office/drawing/2014/main" id="{E0231A44-87DD-41DC-9083-71EDAD5D45D7}"/>
              </a:ext>
            </a:extLst>
          </p:cNvPr>
          <p:cNvSpPr/>
          <p:nvPr/>
        </p:nvSpPr>
        <p:spPr>
          <a:xfrm>
            <a:off x="1864909" y="2719226"/>
            <a:ext cx="1829347" cy="400110"/>
          </a:xfrm>
          <a:prstGeom prst="rect">
            <a:avLst/>
          </a:prstGeom>
        </p:spPr>
        <p:txBody>
          <a:bodyPr wrap="none">
            <a:spAutoFit/>
          </a:bodyPr>
          <a:lstStyle/>
          <a:p>
            <a:pPr lvl="0"/>
            <a:r>
              <a:rPr lang="en-IN" sz="2000" dirty="0"/>
              <a:t>SUBMISSION :</a:t>
            </a:r>
          </a:p>
        </p:txBody>
      </p:sp>
      <p:sp>
        <p:nvSpPr>
          <p:cNvPr id="8" name="Google Shape;136;p13">
            <a:extLst>
              <a:ext uri="{FF2B5EF4-FFF2-40B4-BE49-F238E27FC236}">
                <a16:creationId xmlns:a16="http://schemas.microsoft.com/office/drawing/2014/main" id="{88FF2FD1-34DD-45F5-A90F-E89C240481BF}"/>
              </a:ext>
            </a:extLst>
          </p:cNvPr>
          <p:cNvSpPr txBox="1"/>
          <p:nvPr/>
        </p:nvSpPr>
        <p:spPr>
          <a:xfrm>
            <a:off x="1864909" y="3432330"/>
            <a:ext cx="71178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sz="1800" dirty="0">
                <a:solidFill>
                  <a:srgbClr val="FFFFFF"/>
                </a:solidFill>
                <a:latin typeface="Times New Roman" panose="02020603050405020304" pitchFamily="18" charset="0"/>
                <a:ea typeface="Roboto"/>
                <a:cs typeface="Times New Roman" panose="02020603050405020304" pitchFamily="18" charset="0"/>
                <a:sym typeface="Roboto"/>
              </a:rPr>
              <a:t>Logistic Regression Model to Predict if the employee is going to leave the company or not and determine the factors driving it.</a:t>
            </a:r>
            <a:endParaRPr sz="1800" dirty="0">
              <a:solidFill>
                <a:srgbClr val="FFFFFF"/>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157524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2C4FDE3-2A5D-4ADF-9430-D81A740FD3B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3</a:t>
            </a:r>
          </a:p>
        </p:txBody>
      </p:sp>
      <p:sp>
        <p:nvSpPr>
          <p:cNvPr id="6" name="Google Shape;79;p15">
            <a:extLst>
              <a:ext uri="{FF2B5EF4-FFF2-40B4-BE49-F238E27FC236}">
                <a16:creationId xmlns:a16="http://schemas.microsoft.com/office/drawing/2014/main" id="{66107FFB-CB75-4E6D-A7FD-CD528E0E4BA2}"/>
              </a:ext>
            </a:extLst>
          </p:cNvPr>
          <p:cNvSpPr txBox="1">
            <a:spLocks noGrp="1"/>
          </p:cNvSpPr>
          <p:nvPr/>
        </p:nvSpPr>
        <p:spPr>
          <a:xfrm>
            <a:off x="3790419" y="1768817"/>
            <a:ext cx="4895244" cy="6201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10BE4B3-C5C9-4EBA-95A9-804CEF8E3E80}"/>
              </a:ext>
            </a:extLst>
          </p:cNvPr>
          <p:cNvSpPr/>
          <p:nvPr/>
        </p:nvSpPr>
        <p:spPr>
          <a:xfrm>
            <a:off x="4200617" y="250824"/>
            <a:ext cx="3790765" cy="9546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 sz="2000" b="1" dirty="0">
                <a:latin typeface="Times New Roman" panose="02020603050405020304" pitchFamily="18" charset="0"/>
                <a:cs typeface="Times New Roman" panose="02020603050405020304" pitchFamily="18" charset="0"/>
              </a:rPr>
              <a:t>CASE STUDY OVERVIEW</a:t>
            </a:r>
            <a:endParaRPr lang="en-IN" sz="2000" b="1" dirty="0">
              <a:latin typeface="Times New Roman" panose="02020603050405020304" pitchFamily="18" charset="0"/>
              <a:cs typeface="Times New Roman" panose="02020603050405020304" pitchFamily="18" charset="0"/>
            </a:endParaRPr>
          </a:p>
        </p:txBody>
      </p:sp>
      <p:sp>
        <p:nvSpPr>
          <p:cNvPr id="7" name="Google Shape;147;p15">
            <a:extLst>
              <a:ext uri="{FF2B5EF4-FFF2-40B4-BE49-F238E27FC236}">
                <a16:creationId xmlns:a16="http://schemas.microsoft.com/office/drawing/2014/main" id="{EA10B9C7-9A62-4C8D-B109-A94ACA533551}"/>
              </a:ext>
            </a:extLst>
          </p:cNvPr>
          <p:cNvSpPr txBox="1">
            <a:spLocks noGrp="1"/>
          </p:cNvSpPr>
          <p:nvPr/>
        </p:nvSpPr>
        <p:spPr>
          <a:xfrm>
            <a:off x="986900" y="2495508"/>
            <a:ext cx="10218197" cy="3470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lvl="0" indent="0" algn="just" rtl="0">
              <a:spcBef>
                <a:spcPts val="1200"/>
              </a:spcBef>
              <a:spcAft>
                <a:spcPts val="0"/>
              </a:spcAft>
              <a:buNone/>
            </a:pPr>
            <a:r>
              <a:rPr lang="en" sz="1600" dirty="0">
                <a:latin typeface="Times New Roman" panose="02020603050405020304" pitchFamily="18" charset="0"/>
                <a:cs typeface="Times New Roman" panose="02020603050405020304" pitchFamily="18" charset="0"/>
              </a:rPr>
              <a:t>A company XYZ has around 9000 employees.  However, in every 3-4 months, their employees are leaving and they have to hire new (raw) talent from the market. Training them and guiding them becomes extremely difficult when they have to hire new person in every 3-4 months. </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 sz="1600" dirty="0">
                <a:latin typeface="Times New Roman" panose="02020603050405020304" pitchFamily="18" charset="0"/>
                <a:cs typeface="Times New Roman" panose="02020603050405020304" pitchFamily="18" charset="0"/>
              </a:rPr>
              <a:t>They have contacted a consulting company to understand the factors on which the decision of employees to leave the company depends. Specifically, they want to understand  why people are leaving their company on a frequent basis.. The company wants to know:</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 sz="1600" dirty="0">
                <a:latin typeface="Times New Roman" panose="02020603050405020304" pitchFamily="18" charset="0"/>
                <a:cs typeface="Times New Roman" panose="02020603050405020304" pitchFamily="18" charset="0"/>
              </a:rPr>
              <a:t>- Which variables are significant in predicting the decision of leaving the company</a:t>
            </a:r>
            <a:endParaRPr sz="1600" dirty="0">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r>
              <a:rPr lang="en" sz="1600" dirty="0">
                <a:latin typeface="Times New Roman" panose="02020603050405020304" pitchFamily="18" charset="0"/>
                <a:cs typeface="Times New Roman" panose="02020603050405020304" pitchFamily="18" charset="0"/>
              </a:rPr>
              <a:t>- How well those variables describe the probability of the person leaving the company</a:t>
            </a:r>
            <a:endParaRPr sz="1600" dirty="0">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just" rtl="0">
              <a:spcBef>
                <a:spcPts val="160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just" rtl="0">
              <a:spcBef>
                <a:spcPts val="0"/>
              </a:spcBef>
              <a:spcAft>
                <a:spcPts val="1600"/>
              </a:spcAft>
              <a:buNone/>
            </a:pP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43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8725CF-277A-411A-810B-3CE44111A711}"/>
              </a:ext>
            </a:extLst>
          </p:cNvPr>
          <p:cNvSpPr txBox="1">
            <a:spLocks/>
          </p:cNvSpPr>
          <p:nvPr/>
        </p:nvSpPr>
        <p:spPr>
          <a:xfrm>
            <a:off x="3974236" y="701336"/>
            <a:ext cx="3820358" cy="5859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2800" dirty="0"/>
              <a:t>BUSINESS GOAL</a:t>
            </a:r>
            <a:endParaRPr lang="en-IN" sz="28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3F8BB4A-35E0-4444-909D-C5FA8AFF5E99}"/>
              </a:ext>
            </a:extLst>
          </p:cNvPr>
          <p:cNvSpPr/>
          <p:nvPr/>
        </p:nvSpPr>
        <p:spPr>
          <a:xfrm>
            <a:off x="1481092" y="1881212"/>
            <a:ext cx="9362982" cy="2062103"/>
          </a:xfrm>
          <a:prstGeom prst="rect">
            <a:avLst/>
          </a:prstGeom>
        </p:spPr>
        <p:txBody>
          <a:bodyPr wrap="square">
            <a:spAutoFit/>
          </a:bodyPr>
          <a:lstStyle/>
          <a:p>
            <a:pPr lvl="0"/>
            <a:r>
              <a:rPr lang="en-US" sz="1600" dirty="0"/>
              <a:t>It is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a:t>
            </a:r>
          </a:p>
          <a:p>
            <a:pPr lvl="0" algn="just"/>
            <a:endParaRPr lang="en-US" sz="1600" dirty="0"/>
          </a:p>
          <a:p>
            <a:pPr lvl="0"/>
            <a:r>
              <a:rPr lang="en-US" sz="1600" dirty="0"/>
              <a:t>Further, the model will be a good way for management to understand the pricing dynamics of a new market.</a:t>
            </a:r>
          </a:p>
          <a:p>
            <a:endParaRPr lang="en-IN" sz="1600" dirty="0">
              <a:latin typeface="PT Serif"/>
            </a:endParaRPr>
          </a:p>
        </p:txBody>
      </p:sp>
      <p:sp>
        <p:nvSpPr>
          <p:cNvPr id="5" name="Rectangle 4">
            <a:extLst>
              <a:ext uri="{FF2B5EF4-FFF2-40B4-BE49-F238E27FC236}">
                <a16:creationId xmlns:a16="http://schemas.microsoft.com/office/drawing/2014/main" id="{507EDEDE-8C2B-4917-BD3B-D55579350397}"/>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4</a:t>
            </a:r>
          </a:p>
        </p:txBody>
      </p:sp>
    </p:spTree>
    <p:extLst>
      <p:ext uri="{BB962C8B-B14F-4D97-AF65-F5344CB8AC3E}">
        <p14:creationId xmlns:p14="http://schemas.microsoft.com/office/powerpoint/2010/main" val="205471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9BEFF08-E509-4E78-AB97-D40EE8F2FC96}"/>
              </a:ext>
            </a:extLst>
          </p:cNvPr>
          <p:cNvSpPr txBox="1">
            <a:spLocks/>
          </p:cNvSpPr>
          <p:nvPr/>
        </p:nvSpPr>
        <p:spPr>
          <a:xfrm>
            <a:off x="3357978" y="885679"/>
            <a:ext cx="5227469" cy="42677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2400" dirty="0"/>
              <a:t>Data Reading and Understanding</a:t>
            </a:r>
            <a:endParaRPr lang="en-IN" sz="2400"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DD090D3-315A-4285-96DD-273D16302CBA}"/>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5</a:t>
            </a:r>
          </a:p>
        </p:txBody>
      </p:sp>
      <p:sp>
        <p:nvSpPr>
          <p:cNvPr id="6" name="Google Shape;164;p18">
            <a:extLst>
              <a:ext uri="{FF2B5EF4-FFF2-40B4-BE49-F238E27FC236}">
                <a16:creationId xmlns:a16="http://schemas.microsoft.com/office/drawing/2014/main" id="{5B897FEA-AFDD-417F-8A17-E3EE7D64FF6E}"/>
              </a:ext>
            </a:extLst>
          </p:cNvPr>
          <p:cNvSpPr txBox="1">
            <a:spLocks noGrp="1"/>
          </p:cNvSpPr>
          <p:nvPr/>
        </p:nvSpPr>
        <p:spPr>
          <a:xfrm>
            <a:off x="1270188" y="2073900"/>
            <a:ext cx="9254289" cy="271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marR="0" lvl="0" indent="0" algn="just" rtl="0">
              <a:lnSpc>
                <a:spcPct val="115000"/>
              </a:lnSpc>
              <a:spcBef>
                <a:spcPts val="0"/>
              </a:spcBef>
              <a:spcAft>
                <a:spcPts val="0"/>
              </a:spcAft>
              <a:buNone/>
            </a:pPr>
            <a:r>
              <a:rPr lang="en" sz="1800" dirty="0"/>
              <a:t>The data set contains 14999 entries and 10 columns. The names of those columns are:</a:t>
            </a:r>
            <a:endParaRPr sz="1800" dirty="0"/>
          </a:p>
          <a:p>
            <a:pPr marL="0" lvl="0" indent="0" algn="just" rtl="0">
              <a:lnSpc>
                <a:spcPct val="115000"/>
              </a:lnSpc>
              <a:spcBef>
                <a:spcPts val="1600"/>
              </a:spcBef>
              <a:spcAft>
                <a:spcPts val="0"/>
              </a:spcAft>
              <a:buNone/>
            </a:pPr>
            <a:r>
              <a:rPr lang="en" sz="1800" dirty="0">
                <a:solidFill>
                  <a:srgbClr val="FFFFFF"/>
                </a:solidFill>
                <a:latin typeface="Liberation Serif"/>
                <a:ea typeface="Liberation Serif"/>
                <a:cs typeface="Liberation Serif"/>
                <a:sym typeface="Liberation Serif"/>
              </a:rPr>
              <a:t>Number of projects, work_accident, left, promotion last 5 years, department, salary, time_spend_company, average_monthly_hours, satisfaction_level, last_evaluation</a:t>
            </a:r>
            <a:endParaRPr sz="1800" dirty="0">
              <a:solidFill>
                <a:srgbClr val="FFFFFF"/>
              </a:solidFill>
            </a:endParaRPr>
          </a:p>
          <a:p>
            <a:pPr marL="0" marR="0" lvl="0" indent="0" algn="just" rtl="0">
              <a:lnSpc>
                <a:spcPct val="115000"/>
              </a:lnSpc>
              <a:spcBef>
                <a:spcPts val="700"/>
              </a:spcBef>
              <a:spcAft>
                <a:spcPts val="0"/>
              </a:spcAft>
              <a:buNone/>
            </a:pPr>
            <a:endParaRPr sz="1800" dirty="0"/>
          </a:p>
          <a:p>
            <a:pPr marL="0" marR="0" lvl="0" indent="0" algn="just" rtl="0">
              <a:lnSpc>
                <a:spcPct val="115000"/>
              </a:lnSpc>
              <a:spcBef>
                <a:spcPts val="700"/>
              </a:spcBef>
              <a:spcAft>
                <a:spcPts val="0"/>
              </a:spcAft>
              <a:buNone/>
            </a:pPr>
            <a:r>
              <a:rPr lang="en" sz="1800" dirty="0"/>
              <a:t>Here, our </a:t>
            </a:r>
            <a:r>
              <a:rPr lang="en" sz="1800" b="1" dirty="0"/>
              <a:t>target variable </a:t>
            </a:r>
            <a:r>
              <a:rPr lang="en" sz="1800" dirty="0"/>
              <a:t>is “</a:t>
            </a:r>
            <a:r>
              <a:rPr lang="en" sz="1800" b="1" dirty="0"/>
              <a:t>LEFT”.</a:t>
            </a:r>
            <a:r>
              <a:rPr lang="en" sz="1800" dirty="0"/>
              <a:t> </a:t>
            </a:r>
            <a:endParaRPr sz="1800" dirty="0"/>
          </a:p>
          <a:p>
            <a:pPr marL="0" lvl="0" indent="0" algn="l" rtl="0">
              <a:lnSpc>
                <a:spcPct val="115000"/>
              </a:lnSpc>
              <a:spcBef>
                <a:spcPts val="700"/>
              </a:spcBef>
              <a:spcAft>
                <a:spcPts val="700"/>
              </a:spcAft>
              <a:buNone/>
            </a:pPr>
            <a:endParaRPr dirty="0">
              <a:solidFill>
                <a:srgbClr val="000000"/>
              </a:solidFill>
              <a:latin typeface="Liberation Serif"/>
              <a:ea typeface="Liberation Serif"/>
              <a:cs typeface="Liberation Serif"/>
              <a:sym typeface="Liberation Serif"/>
            </a:endParaRPr>
          </a:p>
        </p:txBody>
      </p:sp>
    </p:spTree>
    <p:extLst>
      <p:ext uri="{BB962C8B-B14F-4D97-AF65-F5344CB8AC3E}">
        <p14:creationId xmlns:p14="http://schemas.microsoft.com/office/powerpoint/2010/main" val="201465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8725CF-277A-411A-810B-3CE44111A711}"/>
              </a:ext>
            </a:extLst>
          </p:cNvPr>
          <p:cNvSpPr txBox="1">
            <a:spLocks/>
          </p:cNvSpPr>
          <p:nvPr/>
        </p:nvSpPr>
        <p:spPr>
          <a:xfrm>
            <a:off x="3250307" y="577047"/>
            <a:ext cx="5884415" cy="3639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2800" dirty="0">
                <a:latin typeface="Times New Roman" panose="02020603050405020304" pitchFamily="18" charset="0"/>
                <a:cs typeface="Times New Roman" panose="02020603050405020304" pitchFamily="18" charset="0"/>
              </a:rPr>
              <a:t>Assumptions and Data Handling</a:t>
            </a:r>
            <a:endParaRPr lang="en-IN" sz="28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904982A-4366-4EE2-89AF-6F4401F98365}"/>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6</a:t>
            </a:r>
          </a:p>
        </p:txBody>
      </p:sp>
      <p:sp>
        <p:nvSpPr>
          <p:cNvPr id="5" name="Google Shape;175;p20">
            <a:extLst>
              <a:ext uri="{FF2B5EF4-FFF2-40B4-BE49-F238E27FC236}">
                <a16:creationId xmlns:a16="http://schemas.microsoft.com/office/drawing/2014/main" id="{ADC5C50B-A3A3-4B39-9C72-2D6C0DE55185}"/>
              </a:ext>
            </a:extLst>
          </p:cNvPr>
          <p:cNvSpPr txBox="1">
            <a:spLocks noGrp="1"/>
          </p:cNvSpPr>
          <p:nvPr/>
        </p:nvSpPr>
        <p:spPr>
          <a:xfrm>
            <a:off x="1125927" y="1769761"/>
            <a:ext cx="10133177" cy="354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lvl="0" indent="0" algn="just" rtl="0">
              <a:lnSpc>
                <a:spcPct val="115000"/>
              </a:lnSpc>
              <a:spcBef>
                <a:spcPts val="0"/>
              </a:spcBef>
              <a:spcAft>
                <a:spcPts val="0"/>
              </a:spcAft>
              <a:buNone/>
            </a:pPr>
            <a:r>
              <a:rPr lang="en" sz="1600" b="1" dirty="0">
                <a:latin typeface="Times New Roman" panose="02020603050405020304" pitchFamily="18" charset="0"/>
                <a:cs typeface="Times New Roman" panose="02020603050405020304" pitchFamily="18" charset="0"/>
              </a:rPr>
              <a:t>Technical: </a:t>
            </a:r>
            <a:r>
              <a:rPr lang="en" sz="1600" dirty="0">
                <a:latin typeface="Times New Roman" panose="02020603050405020304" pitchFamily="18" charset="0"/>
                <a:cs typeface="Times New Roman" panose="02020603050405020304" pitchFamily="18" charset="0"/>
              </a:rPr>
              <a:t>we have assumed that ‘technical’, ‘IT’ and ‘support’ are the same categories. Same with others as well.</a:t>
            </a:r>
            <a:endParaRPr sz="1600" dirty="0">
              <a:latin typeface="Times New Roman" panose="02020603050405020304" pitchFamily="18" charset="0"/>
              <a:cs typeface="Times New Roman" panose="02020603050405020304" pitchFamily="18" charset="0"/>
            </a:endParaRPr>
          </a:p>
          <a:p>
            <a:pPr marL="0" lvl="0" indent="0" algn="just" rtl="0">
              <a:lnSpc>
                <a:spcPct val="115000"/>
              </a:lnSpc>
              <a:spcBef>
                <a:spcPts val="700"/>
              </a:spcBef>
              <a:spcAft>
                <a:spcPts val="0"/>
              </a:spcAft>
              <a:buNone/>
            </a:pPr>
            <a:r>
              <a:rPr lang="en" sz="1600" b="1" dirty="0">
                <a:latin typeface="Times New Roman" panose="02020603050405020304" pitchFamily="18" charset="0"/>
                <a:cs typeface="Times New Roman" panose="02020603050405020304" pitchFamily="18" charset="0"/>
              </a:rPr>
              <a:t>Data Cleansing: </a:t>
            </a:r>
            <a:r>
              <a:rPr lang="en" sz="1600" dirty="0">
                <a:latin typeface="Times New Roman" panose="02020603050405020304" pitchFamily="18" charset="0"/>
                <a:cs typeface="Times New Roman" panose="02020603050405020304" pitchFamily="18" charset="0"/>
              </a:rPr>
              <a:t>We have renamed the ‘IT’ and ‘support’ columns to ‘technical’, as per our understanding. We have converted all the data to lower case to avoid any case errors. We renamed ‘average_montly_hours’ to it correct name. The </a:t>
            </a:r>
            <a:r>
              <a:rPr lang="en" sz="1600" b="1" dirty="0">
                <a:latin typeface="Times New Roman" panose="02020603050405020304" pitchFamily="18" charset="0"/>
                <a:cs typeface="Times New Roman" panose="02020603050405020304" pitchFamily="18" charset="0"/>
              </a:rPr>
              <a:t>duplicated </a:t>
            </a:r>
            <a:r>
              <a:rPr lang="en" sz="1600" dirty="0">
                <a:latin typeface="Times New Roman" panose="02020603050405020304" pitchFamily="18" charset="0"/>
                <a:cs typeface="Times New Roman" panose="02020603050405020304" pitchFamily="18" charset="0"/>
              </a:rPr>
              <a:t>function searched for any duplicate values in our data and found 3008 entries. Hence, we deleted them. After deletion, we have 9653 entries and 10 columns.</a:t>
            </a:r>
            <a:endParaRPr sz="1600" dirty="0">
              <a:latin typeface="Times New Roman" panose="02020603050405020304" pitchFamily="18" charset="0"/>
              <a:cs typeface="Times New Roman" panose="02020603050405020304" pitchFamily="18" charset="0"/>
            </a:endParaRPr>
          </a:p>
          <a:p>
            <a:pPr marL="0" lvl="0" indent="0" algn="just" rtl="0">
              <a:lnSpc>
                <a:spcPct val="115000"/>
              </a:lnSpc>
              <a:spcBef>
                <a:spcPts val="700"/>
              </a:spcBef>
              <a:spcAft>
                <a:spcPts val="0"/>
              </a:spcAft>
              <a:buNone/>
            </a:pPr>
            <a:r>
              <a:rPr lang="en" sz="1600" dirty="0">
                <a:latin typeface="Times New Roman" panose="02020603050405020304" pitchFamily="18" charset="0"/>
                <a:cs typeface="Times New Roman" panose="02020603050405020304" pitchFamily="18" charset="0"/>
              </a:rPr>
              <a:t>There were</a:t>
            </a:r>
            <a:r>
              <a:rPr lang="en" sz="1600" b="1" dirty="0">
                <a:latin typeface="Times New Roman" panose="02020603050405020304" pitchFamily="18" charset="0"/>
                <a:cs typeface="Times New Roman" panose="02020603050405020304" pitchFamily="18" charset="0"/>
              </a:rPr>
              <a:t> no missing values</a:t>
            </a:r>
            <a:r>
              <a:rPr lang="en" sz="1600" dirty="0">
                <a:latin typeface="Times New Roman" panose="02020603050405020304" pitchFamily="18" charset="0"/>
                <a:cs typeface="Times New Roman" panose="02020603050405020304" pitchFamily="18" charset="0"/>
              </a:rPr>
              <a:t> in the data and by performing the above steps, we prepared our data for analysis.</a:t>
            </a:r>
            <a:endParaRPr sz="1600" dirty="0">
              <a:latin typeface="Times New Roman" panose="02020603050405020304" pitchFamily="18" charset="0"/>
              <a:cs typeface="Times New Roman" panose="02020603050405020304" pitchFamily="18" charset="0"/>
            </a:endParaRPr>
          </a:p>
          <a:p>
            <a:pPr marL="0" lvl="0" indent="0" algn="just" rtl="0">
              <a:lnSpc>
                <a:spcPct val="115000"/>
              </a:lnSpc>
              <a:spcBef>
                <a:spcPts val="700"/>
              </a:spcBef>
              <a:spcAft>
                <a:spcPts val="0"/>
              </a:spcAft>
              <a:buNone/>
            </a:pPr>
            <a:r>
              <a:rPr lang="en" sz="1600" dirty="0">
                <a:latin typeface="Times New Roman" panose="02020603050405020304" pitchFamily="18" charset="0"/>
                <a:cs typeface="Times New Roman" panose="02020603050405020304" pitchFamily="18" charset="0"/>
              </a:rPr>
              <a:t>A separate data set </a:t>
            </a:r>
            <a:r>
              <a:rPr lang="en" sz="1600" b="1" dirty="0">
                <a:latin typeface="Times New Roman" panose="02020603050405020304" pitchFamily="18" charset="0"/>
                <a:cs typeface="Times New Roman" panose="02020603050405020304" pitchFamily="18" charset="0"/>
              </a:rPr>
              <a:t>corr </a:t>
            </a:r>
            <a:r>
              <a:rPr lang="en" sz="1600" dirty="0">
                <a:latin typeface="Times New Roman" panose="02020603050405020304" pitchFamily="18" charset="0"/>
                <a:cs typeface="Times New Roman" panose="02020603050405020304" pitchFamily="18" charset="0"/>
              </a:rPr>
              <a:t>was created that dealt only with the correlation of our target variable, left. This was done in order to select the best response variables for our study.</a:t>
            </a:r>
            <a:endParaRPr sz="1600" dirty="0">
              <a:latin typeface="Times New Roman" panose="02020603050405020304" pitchFamily="18" charset="0"/>
              <a:cs typeface="Times New Roman" panose="02020603050405020304" pitchFamily="18" charset="0"/>
            </a:endParaRPr>
          </a:p>
          <a:p>
            <a:pPr marL="0" lvl="0" indent="0" algn="just" rtl="0">
              <a:lnSpc>
                <a:spcPct val="115000"/>
              </a:lnSpc>
              <a:spcBef>
                <a:spcPts val="700"/>
              </a:spcBef>
              <a:spcAft>
                <a:spcPts val="700"/>
              </a:spcAft>
              <a:buNone/>
            </a:pPr>
            <a:r>
              <a:rPr lang="en" sz="1600" dirty="0">
                <a:latin typeface="Times New Roman" panose="02020603050405020304" pitchFamily="18" charset="0"/>
                <a:cs typeface="Times New Roman" panose="02020603050405020304" pitchFamily="18" charset="0"/>
              </a:rPr>
              <a:t>Another dataset </a:t>
            </a:r>
            <a:r>
              <a:rPr lang="en" sz="1600" b="1" dirty="0">
                <a:latin typeface="Times New Roman" panose="02020603050405020304" pitchFamily="18" charset="0"/>
                <a:cs typeface="Times New Roman" panose="02020603050405020304" pitchFamily="18" charset="0"/>
              </a:rPr>
              <a:t>hr </a:t>
            </a:r>
            <a:r>
              <a:rPr lang="en" sz="1600" dirty="0">
                <a:latin typeface="Times New Roman" panose="02020603050405020304" pitchFamily="18" charset="0"/>
                <a:cs typeface="Times New Roman" panose="02020603050405020304" pitchFamily="18" charset="0"/>
              </a:rPr>
              <a:t>was created that included only the columns that we selected based on our data exploration.</a:t>
            </a: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5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7</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3118453" cy="584775"/>
          </a:xfrm>
          <a:prstGeom prst="rect">
            <a:avLst/>
          </a:prstGeom>
        </p:spPr>
        <p:txBody>
          <a:bodyPr wrap="square">
            <a:spAutoFit/>
          </a:bodyPr>
          <a:lstStyle/>
          <a:p>
            <a:r>
              <a:rPr lang="en" sz="3200" dirty="0">
                <a:latin typeface="Times New Roman" panose="02020603050405020304" pitchFamily="18" charset="0"/>
                <a:cs typeface="Times New Roman" panose="02020603050405020304" pitchFamily="18" charset="0"/>
              </a:rPr>
              <a:t>Data </a:t>
            </a:r>
            <a:r>
              <a:rPr lang="en-IN" sz="3200" dirty="0">
                <a:latin typeface="Times New Roman" panose="02020603050405020304" pitchFamily="18" charset="0"/>
                <a:cs typeface="Times New Roman" panose="02020603050405020304" pitchFamily="18" charset="0"/>
              </a:rPr>
              <a:t>Exploration</a:t>
            </a:r>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Satisfaction Level, Time Spend Company, Last Evaluation, Number of Projects, Work Accident, Promotion last 5 years, Salary, Department.</a:t>
            </a:r>
          </a:p>
        </p:txBody>
      </p:sp>
      <p:sp>
        <p:nvSpPr>
          <p:cNvPr id="12" name="Google Shape;187;p22">
            <a:extLst>
              <a:ext uri="{FF2B5EF4-FFF2-40B4-BE49-F238E27FC236}">
                <a16:creationId xmlns:a16="http://schemas.microsoft.com/office/drawing/2014/main" id="{CDEE2EE7-C51F-4195-BACF-36803189F83C}"/>
              </a:ext>
            </a:extLst>
          </p:cNvPr>
          <p:cNvSpPr txBox="1"/>
          <p:nvPr/>
        </p:nvSpPr>
        <p:spPr>
          <a:xfrm>
            <a:off x="638124" y="3249524"/>
            <a:ext cx="2808000" cy="412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317500" algn="l" rtl="0">
              <a:spcBef>
                <a:spcPts val="0"/>
              </a:spcBef>
              <a:spcAft>
                <a:spcPts val="0"/>
              </a:spcAft>
              <a:buClr>
                <a:srgbClr val="FFFFFF"/>
              </a:buClr>
              <a:buSzPts val="1400"/>
              <a:buFont typeface="Roboto"/>
              <a:buAutoNum type="arabicPeriod"/>
            </a:pPr>
            <a:r>
              <a:rPr lang="en">
                <a:solidFill>
                  <a:srgbClr val="FFFFFF"/>
                </a:solidFill>
                <a:latin typeface="Roboto"/>
                <a:ea typeface="Roboto"/>
                <a:cs typeface="Roboto"/>
                <a:sym typeface="Roboto"/>
              </a:rPr>
              <a:t>Time Spend Company</a:t>
            </a: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13" name="Google Shape;188;p22">
            <a:extLst>
              <a:ext uri="{FF2B5EF4-FFF2-40B4-BE49-F238E27FC236}">
                <a16:creationId xmlns:a16="http://schemas.microsoft.com/office/drawing/2014/main" id="{34E3F486-D694-4772-8238-5DFFC4007F3A}"/>
              </a:ext>
            </a:extLst>
          </p:cNvPr>
          <p:cNvSpPr txBox="1"/>
          <p:nvPr/>
        </p:nvSpPr>
        <p:spPr>
          <a:xfrm>
            <a:off x="3943958" y="3955278"/>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en" dirty="0">
                <a:solidFill>
                  <a:srgbClr val="FFFFFF"/>
                </a:solidFill>
                <a:latin typeface="Roboto"/>
                <a:ea typeface="Roboto"/>
                <a:cs typeface="Roboto"/>
                <a:sym typeface="Roboto"/>
              </a:rPr>
              <a:t>It seems that most employees spent just around 3 hours in the company.</a:t>
            </a:r>
            <a:endParaRPr dirty="0">
              <a:solidFill>
                <a:srgbClr val="FFFFFF"/>
              </a:solidFill>
              <a:latin typeface="Roboto"/>
              <a:ea typeface="Roboto"/>
              <a:cs typeface="Roboto"/>
              <a:sym typeface="Roboto"/>
            </a:endParaRPr>
          </a:p>
        </p:txBody>
      </p:sp>
      <p:sp>
        <p:nvSpPr>
          <p:cNvPr id="14" name="Google Shape;189;p22">
            <a:extLst>
              <a:ext uri="{FF2B5EF4-FFF2-40B4-BE49-F238E27FC236}">
                <a16:creationId xmlns:a16="http://schemas.microsoft.com/office/drawing/2014/main" id="{392825EA-2FEA-4A12-987A-FB5B952FE23E}"/>
              </a:ext>
            </a:extLst>
          </p:cNvPr>
          <p:cNvSpPr txBox="1"/>
          <p:nvPr/>
        </p:nvSpPr>
        <p:spPr>
          <a:xfrm>
            <a:off x="6528675" y="3207798"/>
            <a:ext cx="2808000"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FFFFFF"/>
                </a:solidFill>
                <a:latin typeface="Roboto"/>
                <a:ea typeface="Roboto"/>
                <a:cs typeface="Roboto"/>
                <a:sym typeface="Roboto"/>
              </a:rPr>
              <a:t>2. Number of Projects</a:t>
            </a:r>
            <a:endParaRPr dirty="0">
              <a:solidFill>
                <a:srgbClr val="FFFFFF"/>
              </a:solidFill>
              <a:latin typeface="Roboto"/>
              <a:ea typeface="Roboto"/>
              <a:cs typeface="Roboto"/>
              <a:sym typeface="Roboto"/>
            </a:endParaRPr>
          </a:p>
        </p:txBody>
      </p:sp>
      <p:sp>
        <p:nvSpPr>
          <p:cNvPr id="15" name="Google Shape;190;p22">
            <a:extLst>
              <a:ext uri="{FF2B5EF4-FFF2-40B4-BE49-F238E27FC236}">
                <a16:creationId xmlns:a16="http://schemas.microsoft.com/office/drawing/2014/main" id="{1A9A6C8A-6E36-4D0D-893E-48B428D77248}"/>
              </a:ext>
            </a:extLst>
          </p:cNvPr>
          <p:cNvSpPr txBox="1"/>
          <p:nvPr/>
        </p:nvSpPr>
        <p:spPr>
          <a:xfrm>
            <a:off x="10227112" y="4020882"/>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just" rtl="0">
              <a:spcBef>
                <a:spcPts val="0"/>
              </a:spcBef>
              <a:spcAft>
                <a:spcPts val="0"/>
              </a:spcAft>
              <a:buNone/>
            </a:pPr>
            <a:r>
              <a:rPr lang="en" dirty="0">
                <a:solidFill>
                  <a:srgbClr val="FFFFFF"/>
                </a:solidFill>
                <a:latin typeface="Roboto"/>
                <a:ea typeface="Roboto"/>
                <a:cs typeface="Roboto"/>
                <a:sym typeface="Roboto"/>
              </a:rPr>
              <a:t>It seems that most employees are able to complete only 4 projects on time.</a:t>
            </a:r>
            <a:endParaRPr dirty="0">
              <a:solidFill>
                <a:srgbClr val="FFFFFF"/>
              </a:solidFill>
              <a:latin typeface="Roboto"/>
              <a:ea typeface="Roboto"/>
              <a:cs typeface="Roboto"/>
              <a:sym typeface="Roboto"/>
            </a:endParaRPr>
          </a:p>
        </p:txBody>
      </p:sp>
      <p:pic>
        <p:nvPicPr>
          <p:cNvPr id="16" name="Google Shape;191;p22">
            <a:extLst>
              <a:ext uri="{FF2B5EF4-FFF2-40B4-BE49-F238E27FC236}">
                <a16:creationId xmlns:a16="http://schemas.microsoft.com/office/drawing/2014/main" id="{6F90F134-1CE3-4B0D-9A9E-A4DAACFE6DCB}"/>
              </a:ext>
            </a:extLst>
          </p:cNvPr>
          <p:cNvPicPr preferRelativeResize="0"/>
          <p:nvPr/>
        </p:nvPicPr>
        <p:blipFill rotWithShape="1">
          <a:blip r:embed="rId2">
            <a:alphaModFix/>
          </a:blip>
          <a:srcRect l="55449" t="43609" r="6706" b="13023"/>
          <a:stretch/>
        </p:blipFill>
        <p:spPr>
          <a:xfrm>
            <a:off x="713900" y="3806391"/>
            <a:ext cx="2808000" cy="1804128"/>
          </a:xfrm>
          <a:prstGeom prst="rect">
            <a:avLst/>
          </a:prstGeom>
          <a:noFill/>
          <a:ln>
            <a:noFill/>
          </a:ln>
        </p:spPr>
      </p:pic>
      <p:pic>
        <p:nvPicPr>
          <p:cNvPr id="17" name="Google Shape;192;p22">
            <a:extLst>
              <a:ext uri="{FF2B5EF4-FFF2-40B4-BE49-F238E27FC236}">
                <a16:creationId xmlns:a16="http://schemas.microsoft.com/office/drawing/2014/main" id="{5611CBAA-30A4-4FC3-B4D4-BF8F05A79D28}"/>
              </a:ext>
            </a:extLst>
          </p:cNvPr>
          <p:cNvPicPr preferRelativeResize="0"/>
          <p:nvPr/>
        </p:nvPicPr>
        <p:blipFill rotWithShape="1">
          <a:blip r:embed="rId2">
            <a:alphaModFix/>
          </a:blip>
          <a:srcRect l="17765" t="43609" r="44347" b="13023"/>
          <a:stretch/>
        </p:blipFill>
        <p:spPr>
          <a:xfrm>
            <a:off x="6528675" y="3806391"/>
            <a:ext cx="2943000" cy="1888726"/>
          </a:xfrm>
          <a:prstGeom prst="rect">
            <a:avLst/>
          </a:prstGeom>
          <a:noFill/>
          <a:ln>
            <a:noFill/>
          </a:ln>
        </p:spPr>
      </p:pic>
    </p:spTree>
    <p:extLst>
      <p:ext uri="{BB962C8B-B14F-4D97-AF65-F5344CB8AC3E}">
        <p14:creationId xmlns:p14="http://schemas.microsoft.com/office/powerpoint/2010/main" val="7657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8</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r>
              <a:rPr lang="en-US" dirty="0">
                <a:solidFill>
                  <a:srgbClr val="FFFFFF"/>
                </a:solidFill>
              </a:rPr>
              <a:t>Based on our data exploration, we chose the best features that would help us predict the prices of the cars. These are : </a:t>
            </a:r>
          </a:p>
          <a:p>
            <a:pPr lvl="0">
              <a:lnSpc>
                <a:spcPct val="115000"/>
              </a:lnSpc>
              <a:spcBef>
                <a:spcPts val="1600"/>
              </a:spcBef>
            </a:pPr>
            <a:r>
              <a:rPr lang="en-US" dirty="0">
                <a:solidFill>
                  <a:srgbClr val="FFFFFF"/>
                </a:solidFill>
                <a:latin typeface="Liberation Serif"/>
                <a:ea typeface="Liberation Serif"/>
                <a:cs typeface="Liberation Serif"/>
                <a:sym typeface="Liberation Serif"/>
              </a:rPr>
              <a:t>Satisfaction Level, Time Spend Company, Last Evaluation, Number of Projects, Work Accident, Promotion last 5 years, Salary, Department.</a:t>
            </a:r>
          </a:p>
        </p:txBody>
      </p:sp>
      <p:sp>
        <p:nvSpPr>
          <p:cNvPr id="11" name="Google Shape;198;p23">
            <a:extLst>
              <a:ext uri="{FF2B5EF4-FFF2-40B4-BE49-F238E27FC236}">
                <a16:creationId xmlns:a16="http://schemas.microsoft.com/office/drawing/2014/main" id="{7A5F56A4-DD44-4E15-A0E0-5E1D01125155}"/>
              </a:ext>
            </a:extLst>
          </p:cNvPr>
          <p:cNvSpPr txBox="1"/>
          <p:nvPr/>
        </p:nvSpPr>
        <p:spPr>
          <a:xfrm>
            <a:off x="555143" y="3219572"/>
            <a:ext cx="1747294" cy="402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FFFFFF"/>
                </a:solidFill>
                <a:latin typeface="Roboto"/>
                <a:ea typeface="Roboto"/>
                <a:cs typeface="Roboto"/>
                <a:sym typeface="Roboto"/>
              </a:rPr>
              <a:t>3. Work Accident</a:t>
            </a: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14" name="Google Shape;199;p23">
            <a:extLst>
              <a:ext uri="{FF2B5EF4-FFF2-40B4-BE49-F238E27FC236}">
                <a16:creationId xmlns:a16="http://schemas.microsoft.com/office/drawing/2014/main" id="{705B2E99-D9D1-4115-A7F6-A7EAA00990BB}"/>
              </a:ext>
            </a:extLst>
          </p:cNvPr>
          <p:cNvSpPr txBox="1"/>
          <p:nvPr/>
        </p:nvSpPr>
        <p:spPr>
          <a:xfrm>
            <a:off x="3927252" y="4163719"/>
            <a:ext cx="1815244" cy="13359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dirty="0">
                <a:solidFill>
                  <a:srgbClr val="FFFFFF"/>
                </a:solidFill>
                <a:latin typeface="Roboto"/>
                <a:ea typeface="Roboto"/>
                <a:cs typeface="Roboto"/>
                <a:sym typeface="Roboto"/>
              </a:rPr>
              <a:t>It seems that people who don’t have any work accidents are leaving the company more.</a:t>
            </a:r>
            <a:endParaRPr dirty="0">
              <a:solidFill>
                <a:srgbClr val="FFFFFF"/>
              </a:solidFill>
              <a:latin typeface="Roboto"/>
              <a:ea typeface="Roboto"/>
              <a:cs typeface="Roboto"/>
              <a:sym typeface="Roboto"/>
            </a:endParaRPr>
          </a:p>
        </p:txBody>
      </p:sp>
      <p:sp>
        <p:nvSpPr>
          <p:cNvPr id="15" name="Google Shape;200;p23">
            <a:extLst>
              <a:ext uri="{FF2B5EF4-FFF2-40B4-BE49-F238E27FC236}">
                <a16:creationId xmlns:a16="http://schemas.microsoft.com/office/drawing/2014/main" id="{BCC2620B-6E6A-48CC-8757-F5FF32F3507E}"/>
              </a:ext>
            </a:extLst>
          </p:cNvPr>
          <p:cNvSpPr txBox="1"/>
          <p:nvPr/>
        </p:nvSpPr>
        <p:spPr>
          <a:xfrm>
            <a:off x="6513914" y="3232585"/>
            <a:ext cx="3299100"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FFFFFF"/>
                </a:solidFill>
                <a:latin typeface="Roboto"/>
                <a:ea typeface="Roboto"/>
                <a:cs typeface="Roboto"/>
                <a:sym typeface="Roboto"/>
              </a:rPr>
              <a:t>4. Promotion Status in the last 5 years </a:t>
            </a:r>
            <a:endParaRPr dirty="0">
              <a:solidFill>
                <a:srgbClr val="FFFFFF"/>
              </a:solidFill>
              <a:latin typeface="Roboto"/>
              <a:ea typeface="Roboto"/>
              <a:cs typeface="Roboto"/>
              <a:sym typeface="Roboto"/>
            </a:endParaRPr>
          </a:p>
        </p:txBody>
      </p:sp>
      <p:sp>
        <p:nvSpPr>
          <p:cNvPr id="16" name="Google Shape;201;p23">
            <a:extLst>
              <a:ext uri="{FF2B5EF4-FFF2-40B4-BE49-F238E27FC236}">
                <a16:creationId xmlns:a16="http://schemas.microsoft.com/office/drawing/2014/main" id="{A8FDB527-1627-4171-9573-7EABC89AF51E}"/>
              </a:ext>
            </a:extLst>
          </p:cNvPr>
          <p:cNvSpPr txBox="1"/>
          <p:nvPr/>
        </p:nvSpPr>
        <p:spPr>
          <a:xfrm>
            <a:off x="10078248" y="4073446"/>
            <a:ext cx="1740600" cy="167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dirty="0">
                <a:solidFill>
                  <a:srgbClr val="FFFFFF"/>
                </a:solidFill>
                <a:latin typeface="Roboto"/>
                <a:ea typeface="Roboto"/>
                <a:cs typeface="Roboto"/>
                <a:sym typeface="Roboto"/>
              </a:rPr>
              <a:t>It is clearly visible that people are often not getting promotions and hence they are leaving the company.</a:t>
            </a:r>
            <a:endParaRPr dirty="0">
              <a:solidFill>
                <a:srgbClr val="FFFFFF"/>
              </a:solidFill>
              <a:latin typeface="Roboto"/>
              <a:ea typeface="Roboto"/>
              <a:cs typeface="Roboto"/>
              <a:sym typeface="Roboto"/>
            </a:endParaRPr>
          </a:p>
        </p:txBody>
      </p:sp>
      <p:pic>
        <p:nvPicPr>
          <p:cNvPr id="17" name="Google Shape;202;p23">
            <a:extLst>
              <a:ext uri="{FF2B5EF4-FFF2-40B4-BE49-F238E27FC236}">
                <a16:creationId xmlns:a16="http://schemas.microsoft.com/office/drawing/2014/main" id="{AF2B781F-5085-4FD6-86B4-EB8D22B06590}"/>
              </a:ext>
            </a:extLst>
          </p:cNvPr>
          <p:cNvPicPr preferRelativeResize="0"/>
          <p:nvPr/>
        </p:nvPicPr>
        <p:blipFill rotWithShape="1">
          <a:blip r:embed="rId2">
            <a:alphaModFix/>
          </a:blip>
          <a:srcRect l="17767" t="37849" r="42007" b="13462"/>
          <a:stretch/>
        </p:blipFill>
        <p:spPr>
          <a:xfrm>
            <a:off x="506149" y="3976164"/>
            <a:ext cx="2808000" cy="1679710"/>
          </a:xfrm>
          <a:prstGeom prst="rect">
            <a:avLst/>
          </a:prstGeom>
          <a:noFill/>
          <a:ln>
            <a:noFill/>
          </a:ln>
        </p:spPr>
      </p:pic>
      <p:pic>
        <p:nvPicPr>
          <p:cNvPr id="18" name="Google Shape;204;p23">
            <a:extLst>
              <a:ext uri="{FF2B5EF4-FFF2-40B4-BE49-F238E27FC236}">
                <a16:creationId xmlns:a16="http://schemas.microsoft.com/office/drawing/2014/main" id="{4CA81384-7E36-4501-9C44-A99F4C9FFC22}"/>
              </a:ext>
            </a:extLst>
          </p:cNvPr>
          <p:cNvPicPr preferRelativeResize="0"/>
          <p:nvPr/>
        </p:nvPicPr>
        <p:blipFill rotWithShape="1">
          <a:blip r:embed="rId3">
            <a:alphaModFix/>
          </a:blip>
          <a:srcRect l="17768" t="49409" r="41214" b="2150"/>
          <a:stretch/>
        </p:blipFill>
        <p:spPr>
          <a:xfrm>
            <a:off x="6611569" y="3886598"/>
            <a:ext cx="2853576" cy="1890150"/>
          </a:xfrm>
          <a:prstGeom prst="rect">
            <a:avLst/>
          </a:prstGeom>
          <a:noFill/>
          <a:ln>
            <a:noFill/>
          </a:ln>
        </p:spPr>
      </p:pic>
    </p:spTree>
    <p:extLst>
      <p:ext uri="{BB962C8B-B14F-4D97-AF65-F5344CB8AC3E}">
        <p14:creationId xmlns:p14="http://schemas.microsoft.com/office/powerpoint/2010/main" val="263948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9</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Satisfaction Level, Time Spend Company, Last Evaluation, Number of Projects, Work Accident, Promotion last 5 years, Salary, Department.</a:t>
            </a:r>
          </a:p>
        </p:txBody>
      </p:sp>
      <p:sp>
        <p:nvSpPr>
          <p:cNvPr id="12" name="Google Shape;210;p24">
            <a:extLst>
              <a:ext uri="{FF2B5EF4-FFF2-40B4-BE49-F238E27FC236}">
                <a16:creationId xmlns:a16="http://schemas.microsoft.com/office/drawing/2014/main" id="{A3572F2B-7B2F-4015-971F-CB04E4BB191E}"/>
              </a:ext>
            </a:extLst>
          </p:cNvPr>
          <p:cNvSpPr txBox="1"/>
          <p:nvPr/>
        </p:nvSpPr>
        <p:spPr>
          <a:xfrm>
            <a:off x="975653" y="3173844"/>
            <a:ext cx="1284933" cy="510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FFFFFF"/>
                </a:solidFill>
                <a:latin typeface="Roboto"/>
                <a:ea typeface="Roboto"/>
                <a:cs typeface="Roboto"/>
                <a:sym typeface="Roboto"/>
              </a:rPr>
              <a:t>5. Salary</a:t>
            </a: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a:p>
            <a:pPr marL="0" lvl="0" indent="0" algn="l" rtl="0">
              <a:spcBef>
                <a:spcPts val="0"/>
              </a:spcBef>
              <a:spcAft>
                <a:spcPts val="0"/>
              </a:spcAft>
              <a:buNone/>
            </a:pPr>
            <a:endParaRPr dirty="0">
              <a:solidFill>
                <a:srgbClr val="FFFFFF"/>
              </a:solidFill>
              <a:latin typeface="Roboto"/>
              <a:ea typeface="Roboto"/>
              <a:cs typeface="Roboto"/>
              <a:sym typeface="Roboto"/>
            </a:endParaRPr>
          </a:p>
        </p:txBody>
      </p:sp>
      <p:sp>
        <p:nvSpPr>
          <p:cNvPr id="13" name="Google Shape;211;p24">
            <a:extLst>
              <a:ext uri="{FF2B5EF4-FFF2-40B4-BE49-F238E27FC236}">
                <a16:creationId xmlns:a16="http://schemas.microsoft.com/office/drawing/2014/main" id="{226D6C88-2C14-4DD8-843E-6CAB7EF3AD07}"/>
              </a:ext>
            </a:extLst>
          </p:cNvPr>
          <p:cNvSpPr txBox="1"/>
          <p:nvPr/>
        </p:nvSpPr>
        <p:spPr>
          <a:xfrm>
            <a:off x="3954116" y="3891943"/>
            <a:ext cx="17406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dirty="0">
                <a:solidFill>
                  <a:srgbClr val="FFFFFF"/>
                </a:solidFill>
                <a:latin typeface="Roboto"/>
                <a:ea typeface="Roboto"/>
                <a:cs typeface="Roboto"/>
                <a:sym typeface="Roboto"/>
              </a:rPr>
              <a:t>It seems that people with low salary range are leaving the company more frequently.</a:t>
            </a:r>
            <a:endParaRPr dirty="0">
              <a:solidFill>
                <a:srgbClr val="FFFFFF"/>
              </a:solidFill>
              <a:latin typeface="Roboto"/>
              <a:ea typeface="Roboto"/>
              <a:cs typeface="Roboto"/>
              <a:sym typeface="Roboto"/>
            </a:endParaRPr>
          </a:p>
        </p:txBody>
      </p:sp>
      <p:sp>
        <p:nvSpPr>
          <p:cNvPr id="15" name="Google Shape;212;p24">
            <a:extLst>
              <a:ext uri="{FF2B5EF4-FFF2-40B4-BE49-F238E27FC236}">
                <a16:creationId xmlns:a16="http://schemas.microsoft.com/office/drawing/2014/main" id="{39DC6B75-EAA8-478E-BA6C-EB28C4930591}"/>
              </a:ext>
            </a:extLst>
          </p:cNvPr>
          <p:cNvSpPr txBox="1"/>
          <p:nvPr/>
        </p:nvSpPr>
        <p:spPr>
          <a:xfrm>
            <a:off x="6700508" y="3346882"/>
            <a:ext cx="1600114" cy="471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FFFFFF"/>
                </a:solidFill>
                <a:latin typeface="Roboto"/>
                <a:ea typeface="Roboto"/>
                <a:cs typeface="Roboto"/>
                <a:sym typeface="Roboto"/>
              </a:rPr>
              <a:t>6. Department</a:t>
            </a:r>
            <a:endParaRPr dirty="0">
              <a:solidFill>
                <a:srgbClr val="FFFFFF"/>
              </a:solidFill>
              <a:latin typeface="Roboto"/>
              <a:ea typeface="Roboto"/>
              <a:cs typeface="Roboto"/>
              <a:sym typeface="Roboto"/>
            </a:endParaRPr>
          </a:p>
        </p:txBody>
      </p:sp>
      <p:sp>
        <p:nvSpPr>
          <p:cNvPr id="16" name="Google Shape;213;p24">
            <a:extLst>
              <a:ext uri="{FF2B5EF4-FFF2-40B4-BE49-F238E27FC236}">
                <a16:creationId xmlns:a16="http://schemas.microsoft.com/office/drawing/2014/main" id="{C1EFF8B1-BAC9-45D4-A3E5-B91F0EF6C201}"/>
              </a:ext>
            </a:extLst>
          </p:cNvPr>
          <p:cNvSpPr txBox="1"/>
          <p:nvPr/>
        </p:nvSpPr>
        <p:spPr>
          <a:xfrm>
            <a:off x="9994734" y="4020882"/>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en" dirty="0">
                <a:solidFill>
                  <a:srgbClr val="FFFFFF"/>
                </a:solidFill>
                <a:latin typeface="Roboto"/>
                <a:ea typeface="Roboto"/>
                <a:cs typeface="Roboto"/>
                <a:sym typeface="Roboto"/>
              </a:rPr>
              <a:t>It seems that most people leaving the company are from technical department.</a:t>
            </a:r>
            <a:endParaRPr dirty="0">
              <a:solidFill>
                <a:srgbClr val="FFFFFF"/>
              </a:solidFill>
              <a:latin typeface="Roboto"/>
              <a:ea typeface="Roboto"/>
              <a:cs typeface="Roboto"/>
              <a:sym typeface="Roboto"/>
            </a:endParaRPr>
          </a:p>
        </p:txBody>
      </p:sp>
      <p:pic>
        <p:nvPicPr>
          <p:cNvPr id="17" name="Google Shape;215;p24">
            <a:extLst>
              <a:ext uri="{FF2B5EF4-FFF2-40B4-BE49-F238E27FC236}">
                <a16:creationId xmlns:a16="http://schemas.microsoft.com/office/drawing/2014/main" id="{1EB56228-861F-411D-A39B-662F2DDFD304}"/>
              </a:ext>
            </a:extLst>
          </p:cNvPr>
          <p:cNvPicPr preferRelativeResize="0"/>
          <p:nvPr/>
        </p:nvPicPr>
        <p:blipFill rotWithShape="1">
          <a:blip r:embed="rId2">
            <a:alphaModFix/>
          </a:blip>
          <a:srcRect l="17767" t="27699" r="42634" b="17922"/>
          <a:stretch/>
        </p:blipFill>
        <p:spPr>
          <a:xfrm>
            <a:off x="975653" y="3891942"/>
            <a:ext cx="2239154" cy="1726275"/>
          </a:xfrm>
          <a:prstGeom prst="rect">
            <a:avLst/>
          </a:prstGeom>
          <a:noFill/>
          <a:ln>
            <a:noFill/>
          </a:ln>
        </p:spPr>
      </p:pic>
      <p:pic>
        <p:nvPicPr>
          <p:cNvPr id="18" name="Google Shape;216;p24">
            <a:extLst>
              <a:ext uri="{FF2B5EF4-FFF2-40B4-BE49-F238E27FC236}">
                <a16:creationId xmlns:a16="http://schemas.microsoft.com/office/drawing/2014/main" id="{19753338-6A4A-46BF-9F33-DC54CB7A9726}"/>
              </a:ext>
            </a:extLst>
          </p:cNvPr>
          <p:cNvPicPr preferRelativeResize="0"/>
          <p:nvPr/>
        </p:nvPicPr>
        <p:blipFill rotWithShape="1">
          <a:blip r:embed="rId3">
            <a:alphaModFix/>
          </a:blip>
          <a:srcRect l="22198" t="22623" r="27915" b="2710"/>
          <a:stretch/>
        </p:blipFill>
        <p:spPr>
          <a:xfrm>
            <a:off x="6803029" y="3891943"/>
            <a:ext cx="2420012" cy="1726275"/>
          </a:xfrm>
          <a:prstGeom prst="rect">
            <a:avLst/>
          </a:prstGeom>
          <a:noFill/>
          <a:ln>
            <a:noFill/>
          </a:ln>
        </p:spPr>
      </p:pic>
    </p:spTree>
    <p:extLst>
      <p:ext uri="{BB962C8B-B14F-4D97-AF65-F5344CB8AC3E}">
        <p14:creationId xmlns:p14="http://schemas.microsoft.com/office/powerpoint/2010/main" val="1844858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Retrospect</Template>
  <TotalTime>0</TotalTime>
  <Words>1076</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14</vt:i4>
      </vt:variant>
    </vt:vector>
  </HeadingPairs>
  <TitlesOfParts>
    <vt:vector size="27" baseType="lpstr">
      <vt:lpstr>Arial</vt:lpstr>
      <vt:lpstr>Arial Rounded MT Bold</vt:lpstr>
      <vt:lpstr>Bookman Old Style</vt:lpstr>
      <vt:lpstr>Calibri</vt:lpstr>
      <vt:lpstr>Calibri Light</vt:lpstr>
      <vt:lpstr>Lato</vt:lpstr>
      <vt:lpstr>Liberation Serif</vt:lpstr>
      <vt:lpstr>PT Serif</vt:lpstr>
      <vt:lpstr>Roboto</vt:lpstr>
      <vt:lpstr>Rockwell</vt:lpstr>
      <vt:lpstr>Times New Roman</vt:lpstr>
      <vt:lpstr>Retrospect</vt:lpstr>
      <vt:lpstr>Damask</vt:lpstr>
      <vt:lpstr>        A                           PRESENTATION                      on                               “HR Analytics”</vt:lpstr>
      <vt:lpstr>Human Resource Analytics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Roy</dc:creator>
  <cp:lastModifiedBy>Abhijit Roy</cp:lastModifiedBy>
  <cp:revision>90</cp:revision>
  <dcterms:created xsi:type="dcterms:W3CDTF">2019-03-24T08:10:08Z</dcterms:created>
  <dcterms:modified xsi:type="dcterms:W3CDTF">2019-07-26T09:59:36Z</dcterms:modified>
</cp:coreProperties>
</file>