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7562850" cx="10690225"/>
  <p:notesSz cx="7772400" cy="10058400"/>
  <p:embeddedFontLst>
    <p:embeddedFont>
      <p:font typeface="Gentium Bas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ntiumBas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entiumBas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entiumBasic-bold.fntdata"/><Relationship Id="rId6" Type="http://schemas.openxmlformats.org/officeDocument/2006/relationships/slide" Target="slides/slide2.xml"/><Relationship Id="rId18" Type="http://schemas.openxmlformats.org/officeDocument/2006/relationships/font" Target="fonts/GentiumBas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3aeb3bfd7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3aeb3bfd7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ade89278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6ade89278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d935babe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ad935babe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d935babe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ad935babe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5000" y="1958760"/>
            <a:ext cx="897804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55000" y="1958760"/>
            <a:ext cx="897804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55000" y="4033440"/>
            <a:ext cx="897804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55000" y="195876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455800" y="195876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55000" y="403344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455800" y="403344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55000" y="1958760"/>
            <a:ext cx="28908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890880" y="1958760"/>
            <a:ext cx="28908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926400" y="1958760"/>
            <a:ext cx="28908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55000" y="4033440"/>
            <a:ext cx="28908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890880" y="4033440"/>
            <a:ext cx="28908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926400" y="4033440"/>
            <a:ext cx="28908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55000" y="1958760"/>
            <a:ext cx="897804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55000" y="1958760"/>
            <a:ext cx="438120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455800" y="1958760"/>
            <a:ext cx="438120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55000" y="629640"/>
            <a:ext cx="8978040" cy="529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55000" y="195876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455800" y="1958760"/>
            <a:ext cx="438120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55000" y="403344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55000" y="1958760"/>
            <a:ext cx="438120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455800" y="195876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455800" y="403344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55000" y="195876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455800" y="1958760"/>
            <a:ext cx="43812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55000" y="4033440"/>
            <a:ext cx="897804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000" y="629640"/>
            <a:ext cx="8978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000" y="1958760"/>
            <a:ext cx="8978040" cy="39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5000" y="6595560"/>
            <a:ext cx="2323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768120" y="6595560"/>
            <a:ext cx="316224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508880" y="6595560"/>
            <a:ext cx="2323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youtu.be/lM-f2mdBvj0" TargetMode="External"/><Relationship Id="rId6" Type="http://schemas.openxmlformats.org/officeDocument/2006/relationships/hyperlink" Target="https://youtu.be/uvIcAVoN6c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youtu.be/lM-f2mdBvj0" TargetMode="External"/><Relationship Id="rId6" Type="http://schemas.openxmlformats.org/officeDocument/2006/relationships/hyperlink" Target="https://youtu.be/vMYvBPUT9W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s://github.com/jitsi-contrib/jitas" TargetMode="External"/><Relationship Id="rId5" Type="http://schemas.openxmlformats.org/officeDocument/2006/relationships/hyperlink" Target="https://jitas.emrah.com/novnc/?host=jitas.emrah.com&amp;port=6090&amp;encrypt=1&amp;resize=scale&amp;password=coc9quaphu4T" TargetMode="External"/><Relationship Id="rId6" Type="http://schemas.openxmlformats.org/officeDocument/2006/relationships/hyperlink" Target="https://youtu.be/lM-f2mdBvj0" TargetMode="External"/><Relationship Id="rId7" Type="http://schemas.openxmlformats.org/officeDocument/2006/relationships/hyperlink" Target="https://youtu.be/uvIcAVoN6cA" TargetMode="External"/><Relationship Id="rId8" Type="http://schemas.openxmlformats.org/officeDocument/2006/relationships/hyperlink" Target="https://youtu.be/vMYvBPUT9W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youtu.be/lM-f2mdBvj0" TargetMode="External"/><Relationship Id="rId6" Type="http://schemas.openxmlformats.org/officeDocument/2006/relationships/hyperlink" Target="https://youtu.be/lM-f2mdBvj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3692880" y="1499760"/>
            <a:ext cx="3293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85725" y="2246750"/>
            <a:ext cx="63234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Use Case 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EA7500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One teacher, one lecture but hundreds of students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As you know it’s difficult to handle big conference. But </a:t>
            </a: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 can connect to multiple classroom sessions at the same time. This allows the teacher to teach multiple classes at the same time.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Movie time</a:t>
            </a:r>
            <a:endParaRPr i="1" sz="1800">
              <a:solidFill>
                <a:srgbClr val="EA7500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Another very similar use case is the movie time for students: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one movie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multiple movie theaters (classrooms in our case)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hundreds of students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each student group can only interact within their own classroom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271522" y="6142550"/>
            <a:ext cx="1913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Make Me Believe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160" y="6605160"/>
            <a:ext cx="500400" cy="3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>
            <a:hlinkClick r:id="rId5"/>
          </p:cNvPr>
          <p:cNvSpPr txBox="1"/>
          <p:nvPr/>
        </p:nvSpPr>
        <p:spPr>
          <a:xfrm>
            <a:off x="1908360" y="6605160"/>
            <a:ext cx="1276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6"/>
              </a:rPr>
              <a:t>play video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3692880" y="1499760"/>
            <a:ext cx="3293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85725" y="2246750"/>
            <a:ext cx="63234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Use Case </a:t>
            </a:r>
            <a:r>
              <a:rPr b="1" i="1" lang="en-US" sz="2000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EA7500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Collaboration desktop for student workgroup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Students can share the same </a:t>
            </a: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 desktop while talking in Jitsi meeting room.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remote collaboration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as a remote presentation tool for student team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can be used as whiteboard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Two teachers in the same lecture</a:t>
            </a:r>
            <a:endParaRPr i="1" sz="1800">
              <a:solidFill>
                <a:srgbClr val="EA7500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Very similar use case is when a lesson is taught by two teachers at the same time, alternately. Then the teachers can connect to the same </a:t>
            </a: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 desktop and can use it alternately.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692880" y="1499760"/>
            <a:ext cx="3293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85725" y="2475350"/>
            <a:ext cx="63234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Mobile Support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EA7500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 </a:t>
            </a: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desktop is fully supported on mobile devices. Thanks go to </a:t>
            </a:r>
            <a:r>
              <a:rPr i="1" lang="en-US" sz="1800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noVNC</a:t>
            </a:r>
            <a:r>
              <a:rPr i="1" lang="en-US" sz="1800">
                <a:latin typeface="Gentium Basic"/>
                <a:ea typeface="Gentium Basic"/>
                <a:cs typeface="Gentium Basic"/>
                <a:sym typeface="Gentium Basic"/>
              </a:rPr>
              <a:t>. It runs well in any modern browser including mobile browsers (iOS and Android)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610" y="4543485"/>
            <a:ext cx="500400" cy="3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>
            <a:hlinkClick r:id="rId5"/>
          </p:cNvPr>
          <p:cNvSpPr txBox="1"/>
          <p:nvPr/>
        </p:nvSpPr>
        <p:spPr>
          <a:xfrm>
            <a:off x="2692810" y="4543485"/>
            <a:ext cx="1276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6"/>
              </a:rPr>
              <a:t>play video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4250" y="7002550"/>
            <a:ext cx="6462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Gentium Basic"/>
                <a:ea typeface="Gentium Basic"/>
                <a:cs typeface="Gentium Basic"/>
                <a:sym typeface="Gentium Basic"/>
              </a:rPr>
              <a:t>* </a:t>
            </a:r>
            <a:r>
              <a:rPr i="1" lang="en-US" sz="1300">
                <a:latin typeface="Gentium Basic"/>
                <a:ea typeface="Gentium Basic"/>
                <a:cs typeface="Gentium Basic"/>
                <a:sym typeface="Gentium Basic"/>
              </a:rPr>
              <a:t>Recorded using a mobile device emulator. Therefore the desktop keyboard cannot be seen in the video but it works on real devices.</a:t>
            </a:r>
            <a:endParaRPr i="1" sz="1300">
              <a:latin typeface="Gentium Basic"/>
              <a:ea typeface="Gentium Basic"/>
              <a:cs typeface="Gentium Basic"/>
              <a:sym typeface="Gentium Bas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3692880" y="1499760"/>
            <a:ext cx="3293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85725" y="2765675"/>
            <a:ext cx="63234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Links</a:t>
            </a:r>
            <a:endParaRPr b="1" i="1" sz="2000">
              <a:solidFill>
                <a:srgbClr val="468A1A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468A1A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i="1"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4"/>
              </a:rPr>
              <a:t>Jitas GitHub repo</a:t>
            </a:r>
            <a:endParaRPr i="1" sz="18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i="1"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5"/>
              </a:rPr>
              <a:t>Jitas Live Demo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i="1"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6"/>
              </a:rPr>
              <a:t>video: Sharing desktop on Jitsi using Jitas</a:t>
            </a:r>
            <a:endParaRPr i="1" sz="18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i="1"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7"/>
              </a:rPr>
              <a:t>video: Movie time with Jitas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2800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i="1" lang="en-US" sz="1800" u="sng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8"/>
              </a:rPr>
              <a:t>video: Mobile device support on Jitas desktop</a:t>
            </a:r>
            <a:endParaRPr i="1" sz="1800">
              <a:latin typeface="Gentium Basic"/>
              <a:ea typeface="Gentium Basic"/>
              <a:cs typeface="Gentium Basic"/>
              <a:sym typeface="Gentium Bas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WHY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Our computers can play anything but why can’t we share all of them in a Jitsi meeting?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WHY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Our computers can play anything but why can’t we share all of them in a Jitsi meeting?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271520" y="3245760"/>
            <a:ext cx="571500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BECAUSE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We have some limitations while sharing our desktop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728720" y="3894120"/>
            <a:ext cx="4114800" cy="11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no audio support for shared applications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low video frame rate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client-side bandwidth issues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client-side hardware resource issues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WHY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Our computers can play anything but why can’t we share all of them in a Jitsi meeting?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271520" y="3245760"/>
            <a:ext cx="571500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BECAUSE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We have some limitations while sharing our desktop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728720" y="3894120"/>
            <a:ext cx="4114800" cy="11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no audio support for shared applications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low video frame rate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client-side bandwidth issues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client-side hardware resource issues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57120" y="5074560"/>
            <a:ext cx="5715000" cy="3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IF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80680" y="5370840"/>
            <a:ext cx="4114800" cy="11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we put the desktop to the cloud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bind its screen to a virtual camera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bind its audio to a virtual microphone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connect it to a Jitsi meeting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WHY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Our computer can play anything but why can’t we share all of them in a Jitsi meeting?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271520" y="3245760"/>
            <a:ext cx="571500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BECAUSE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We have some limitations while sharing our desktop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728720" y="3894120"/>
            <a:ext cx="4114800" cy="11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no audio support for shared applications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low video frame rate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client-side bandwidth issues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client-side hardware resource issues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57120" y="5074560"/>
            <a:ext cx="5715000" cy="3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IF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80680" y="5370840"/>
            <a:ext cx="4114800" cy="14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we put the desktop to the cloud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bind its screen to a virtual camera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bind its audio to a virtual microphone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connect it to a Jitsi meeting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and allow collaboration on this desktop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Technical Infrastructure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is a cloud-based virtual desktop environment that assists the teacher to share high quality materials in the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session.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Technical Infrastructure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is a cloud-based virtual desktop environment that assists the teacher to share high quality materials in the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session.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271520" y="3353760"/>
            <a:ext cx="594324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Similar to Jibri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Technically it's very similar to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(</a:t>
            </a:r>
            <a:r>
              <a:rPr b="0" i="1" lang="en-US" sz="1600" strike="noStrike">
                <a:latin typeface="Gentium Basic"/>
                <a:ea typeface="Gentium Basic"/>
                <a:cs typeface="Gentium Basic"/>
                <a:sym typeface="Gentium Basic"/>
              </a:rPr>
              <a:t>Jitsi Broadcasting Infrastructure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692360" y="3978000"/>
            <a:ext cx="5029200" cy="14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has a virtual desktop environment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has virtual audio devices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has virtual video devices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connects to the meeting room using a customized Chrome instance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85720" y="2246760"/>
            <a:ext cx="5715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Technical Infrastructure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is a cloud-based virtual desktop environment that assists the teacher to share high quality materials in the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session.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271520" y="3353760"/>
            <a:ext cx="594324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Similar to Jibri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Technically it's very similar to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(</a:t>
            </a:r>
            <a:r>
              <a:rPr b="0" i="1" lang="en-US" sz="1600" strike="noStrike">
                <a:latin typeface="Gentium Basic"/>
                <a:ea typeface="Gentium Basic"/>
                <a:cs typeface="Gentium Basic"/>
                <a:sym typeface="Gentium Basic"/>
              </a:rPr>
              <a:t>Jitsi Broadcasting Infrastructure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692360" y="3978000"/>
            <a:ext cx="5029200" cy="14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has a virtual desktop environment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has virtual audio devices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has virtual video devices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connects to the meeting room using a customized Chrome instance like </a:t>
            </a: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80680" y="6162840"/>
            <a:ext cx="5262480" cy="7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Jibri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pulls audio and video from the Jitsi meeting room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pushes audio and video to the Jitsi meeting room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35880" y="5513760"/>
            <a:ext cx="594324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But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Jitas</a:t>
            </a: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 does completely the opposite task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692880" y="1499760"/>
            <a:ext cx="329328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strike="noStrike">
                <a:solidFill>
                  <a:srgbClr val="050505"/>
                </a:solidFill>
                <a:latin typeface="Gentium Basic"/>
                <a:ea typeface="Gentium Basic"/>
                <a:cs typeface="Gentium Basic"/>
                <a:sym typeface="Gentium Basic"/>
              </a:rPr>
              <a:t>Jitsi Assistant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85720" y="2246760"/>
            <a:ext cx="571500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Use Case 1</a:t>
            </a:r>
            <a:endParaRPr b="1" i="1" sz="2000" strike="noStrike">
              <a:solidFill>
                <a:srgbClr val="468A1A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468A1A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EA7500"/>
                </a:solidFill>
                <a:latin typeface="Gentium Basic"/>
                <a:ea typeface="Gentium Basic"/>
                <a:cs typeface="Gentium Basic"/>
                <a:sym typeface="Gentium Basic"/>
              </a:rPr>
              <a:t>Sharing high quality multimedia contents in lessons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YouTube is no longer the only option. It is now possible to share in lessons: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High quality local audio files </a:t>
            </a:r>
            <a:r>
              <a:rPr b="0" i="1" lang="en-US" sz="1400" strike="noStrike">
                <a:latin typeface="Gentium Basic"/>
                <a:ea typeface="Gentium Basic"/>
                <a:cs typeface="Gentium Basic"/>
                <a:sym typeface="Gentium Basic"/>
              </a:rPr>
              <a:t>(mp3, wav etc)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High quality local video files </a:t>
            </a:r>
            <a:r>
              <a:rPr b="0" i="1" lang="en-US" sz="1400" strike="noStrike">
                <a:latin typeface="Gentium Basic"/>
                <a:ea typeface="Gentium Basic"/>
                <a:cs typeface="Gentium Basic"/>
                <a:sym typeface="Gentium Basic"/>
              </a:rPr>
              <a:t>(mp4, avi etc)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Animation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Livestream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Media from any site </a:t>
            </a:r>
            <a:r>
              <a:rPr b="0" i="1" lang="en-US" sz="1400" strike="noStrike">
                <a:latin typeface="Gentium Basic"/>
                <a:ea typeface="Gentium Basic"/>
                <a:cs typeface="Gentium Basic"/>
                <a:sym typeface="Gentium Basic"/>
              </a:rPr>
              <a:t>(YouTube, PeerTube, Netflix etc)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Media using any player </a:t>
            </a:r>
            <a:r>
              <a:rPr b="0" i="1" lang="en-US" sz="1400" strike="noStrike">
                <a:latin typeface="Gentium Basic"/>
                <a:ea typeface="Gentium Basic"/>
                <a:cs typeface="Gentium Basic"/>
                <a:sym typeface="Gentium Basic"/>
              </a:rPr>
              <a:t>(Web players, VLC, smplayer, mpv etc)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strike="noStrike">
                <a:latin typeface="Gentium Basic"/>
                <a:ea typeface="Gentium Basic"/>
                <a:cs typeface="Gentium Basic"/>
                <a:sym typeface="Gentium Basic"/>
              </a:rPr>
              <a:t>HQ background music for dance classes, yoga courses etc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271520" y="5837760"/>
            <a:ext cx="594324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468A1A"/>
                </a:solidFill>
                <a:latin typeface="Gentium Basic"/>
                <a:ea typeface="Gentium Basic"/>
                <a:cs typeface="Gentium Basic"/>
                <a:sym typeface="Gentium Basic"/>
              </a:rPr>
              <a:t>Make Me Believe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160" y="6300360"/>
            <a:ext cx="500400" cy="3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>
            <a:hlinkClick r:id="rId5"/>
          </p:cNvPr>
          <p:cNvSpPr txBox="1"/>
          <p:nvPr/>
        </p:nvSpPr>
        <p:spPr>
          <a:xfrm>
            <a:off x="1908360" y="6300360"/>
            <a:ext cx="1276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Gentium Basic"/>
                <a:ea typeface="Gentium Basic"/>
                <a:cs typeface="Gentium Basic"/>
                <a:sym typeface="Gentium Basic"/>
                <a:hlinkClick r:id="rId6"/>
              </a:rPr>
              <a:t>play video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