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738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738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это единый инструмент контроля всех коммуникаций для любых линий поддержки и всех сотрудников, взаимодействующих с клиентами, а значит качество услуг можно контролировать во всех точках коммуникаций с клиентом. 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738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Conversation parser работает в онлайн режиме с электронной почтой, социальными сетями, мессенджерами. Если в диалоге с клиентом обнаружены маркеры проблем, происходит уведомление сотрудников отвечающих за решение, фиксируются действия по устранению проблемы и описание причин. 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Conversation parser легко интегрируется с инструментами компании (crm, email, messengers, social и т.д.).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Не нарушает рабочие процессы сотрудников, работает в фоне и проявляет себя при появлении проблемных ситуаций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Скриншот. Оперативный центр.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2738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2738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Сервис - это коммуникация с клиентом. 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При обслуживании клиентов в общем потоке кроме положительных и нейтральных диалогов присутствуют: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На все это накладывается человеческая природа, сотрудники общаются с клиентами не всегда корректно, могут неверно оценивать ситуацию, скрывать проблемы или не реагировать вообще.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статистике из 100 недовольных клиентов жалуются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4% до 10%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Оставшиеся 90%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тоже недовольные клиенты, но они молчат. Даже если такие клиенты не уходят сразу, то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снижается их лояльность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вероятность повторной покупки 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стремится к нулю и они уходят при первой возможности. Компания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знает по какой причине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случилось и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может решить проблему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из-за которой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могут уйти и другие клиенты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Сервис - это коммуникация с клиентом. 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При обслуживании клиентов в общем потоке кроме положительных и нейтральных диалогов присутствуют: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На все это накладывается человеческая природа, сотрудники общаются с клиентами не всегда корректно, могут неверно оценивать ситуацию, скрывать проблемы или не реагировать вообще.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статистике из 100 недовольных клиентов жалуются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4% до 10%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Оставшиеся 90%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тоже недовольные клиенты, но они молчат. Даже если такие клиенты не уходят сразу, то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снижается их лояльность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вероятность повторной покупки 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стремится к нулю и они уходят при первой возможности. Компания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знает по какой причине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случилось и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может решить проблему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из-за которой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могут уйти и другие клиенты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Сервис - это коммуникация с клиентом. 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При обслуживании клиентов в общем потоке кроме положительных и нейтральных диалогов присутствуют: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На все это накладывается человеческая природа, сотрудники общаются с клиентами не всегда корректно, могут неверно оценивать ситуацию, скрывать проблемы или не реагировать вообще.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статистике из 100 недовольных клиентов жалуются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4% до 10%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Оставшиеся 90%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тоже недовольные клиенты, но они молчат. Даже если такие клиенты не уходят сразу, то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снижается их лояльность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вероятность повторной покупки 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стремится к нулю и они уходят при первой возможности. Компания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знает по какой причине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случилось и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может решить проблему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из-за которой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могут уйти и другие клиенты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Сервис - это коммуникация с клиентом. 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При обслуживании клиентов в общем потоке кроме положительных и нейтральных диалогов присутствуют: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На все это накладывается человеческая природа, сотрудники общаются с клиентами не всегда корректно, могут неверно оценивать ситуацию, скрывать проблемы или не реагировать вообще.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статистике из 100 недовольных клиентов жалуются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4% до 10%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Оставшиеся 90%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тоже недовольные клиенты, но они молчат. Даже если такие клиенты не уходят сразу, то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снижается их лояльность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вероятность повторной покупки 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стремится к нулю и они уходят при первой возможности. Компания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знает по какой причине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случилось и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может решить проблему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из-за которой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могут уйти и другие клиенты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Сервис - это коммуникация с клиентом. 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При обслуживании клиентов в общем потоке кроме положительных и нейтральных диалогов присутствуют: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нконфликты в результате ошибок совершенных сотрудниками;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высказываемое клиентом явное недовольство;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едовольство;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сложные ситуации, когда несмотря на написанные и отработанные скрипты сотрудник не может решить ее, требующие вмешательства опытного персонала;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ошибки в общении, выражающиеся, например, в большом времени ответа или вообще в его отсутствии.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На все это накладывается человеческая природа, сотрудники общаются с клиентами не всегда корректно, могут неверно оценивать ситуацию, скрывать проблемы или не реагировать вообще.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статистике из 100 недовольных клиентов жалуются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4% до 10%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Оставшиеся 90%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тоже недовольные клиенты, но они молчат. Даже если такие клиенты не уходят сразу, то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снижается их лояльность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вероятность повторной покупки 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стремится к нулю и они уходят при первой возможности. Компания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знает по какой причине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случилось и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может решить проблему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из-за которой </a:t>
            </a:r>
            <a:r>
              <a:rPr b="1"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могут уйти и другие клиенты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условиях большого потока коммуникаций с клиентами - искать подобные ситуации в ручном режиме невозможно. Делать выборочный контроль и работать только с теми кто жалуется не эффективно, т.к. это в лучшем случае 10% от всех недовольных.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Наш продукт - это инструмент контроля качества коммуникаций с клиентами в реальном времени при большом потоке.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В данном случае под коммуникациями, я имею ввиду онлайн коммуникации. Это электронная почта, онлайн чаты, мессенджеры и т.д. Все новые каналы которые появились в последние пару лет.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Conversation parser - это инструмент контроля качества коммуникаций компании в реальном времени при большом количестве клиентов.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Conversation parser определяет проблемные ситуации в реальном времени автоматически без первичной обработки оператором или менеджером.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результате использования вы: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обнаружите и обработаете больше 80% всех проблемных ситуаций;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снизите  среднее время обработки обращения до одной минуты;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снизите на 30% общее количество недовольных клиентов за счет быстрой реакции.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Conversation parser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 покажет картину качества не по отчетам за прошедший месяц, а в реальном времени</a:t>
            </a: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количество активных проблем;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количество решенных проблем;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ru-RU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ответственных за решение и объем проблем в их зоне ответственности;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Conversation parser - это единый инструмент контроля всех коммуникаций для любых линий поддержки и всех сотрудников, взаимодействующих с клиентами, а значит качество услуг можно контролировать во всех точках коммуникаций с клиентом.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66750" y="8620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66750" y="2652712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50800" lvl="0" marL="114300" marR="0" rtl="0" algn="l">
              <a:lnSpc>
                <a:spcPct val="120000"/>
              </a:lnSpc>
              <a:spcBef>
                <a:spcPts val="300"/>
              </a:spcBef>
              <a:buSzPct val="83333"/>
              <a:buFont typeface="Helvetica Neue"/>
              <a:buChar char="-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3810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6223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88900" lvl="3" marL="8636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88900" lvl="4" marL="11049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38125" y="3543300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38125" y="4319587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66750" y="17002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19125" y="414337"/>
            <a:ext cx="38337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l">
              <a:spcBef>
                <a:spcPts val="0"/>
              </a:spcBef>
              <a:buNone/>
              <a:defRPr b="0" i="0" sz="2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19125" y="2566987"/>
            <a:ext cx="38337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33412" y="1214437"/>
            <a:ext cx="375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76200" lvl="0" marL="127000" marR="0" rtl="0" algn="ctr">
              <a:lnSpc>
                <a:spcPct val="100000"/>
              </a:lnSpc>
              <a:spcBef>
                <a:spcPts val="0"/>
              </a:spcBef>
              <a:buSzPct val="80000"/>
              <a:buFont typeface="Helvetica Neue"/>
              <a:buChar char="-"/>
              <a:defRPr b="0" i="0" sz="1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76200" lvl="1" marL="330200" marR="0" rtl="0" algn="ctr">
              <a:lnSpc>
                <a:spcPct val="100000"/>
              </a:lnSpc>
              <a:spcBef>
                <a:spcPts val="0"/>
              </a:spcBef>
              <a:buSzPct val="80000"/>
              <a:buFont typeface="Helvetica Neue"/>
              <a:buChar char="•"/>
              <a:defRPr b="0" i="0" sz="1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546100" marR="0" rtl="0" algn="ctr">
              <a:lnSpc>
                <a:spcPct val="100000"/>
              </a:lnSpc>
              <a:spcBef>
                <a:spcPts val="0"/>
              </a:spcBef>
              <a:buSzPct val="80000"/>
              <a:buFont typeface="Helvetica Neue"/>
              <a:buChar char="•"/>
              <a:defRPr b="0" i="0" sz="1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76200" lvl="3" marL="749300" marR="0" rtl="0" algn="ctr">
              <a:lnSpc>
                <a:spcPct val="100000"/>
              </a:lnSpc>
              <a:spcBef>
                <a:spcPts val="0"/>
              </a:spcBef>
              <a:buSzPct val="80000"/>
              <a:buFont typeface="Helvetica Neue"/>
              <a:buChar char="•"/>
              <a:defRPr b="0" i="0" sz="1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76200" lvl="4" marL="965200" marR="0" rtl="0" algn="ctr">
              <a:lnSpc>
                <a:spcPct val="100000"/>
              </a:lnSpc>
              <a:spcBef>
                <a:spcPts val="0"/>
              </a:spcBef>
              <a:buSzPct val="80000"/>
              <a:buFont typeface="Helvetica Neue"/>
              <a:buChar char="•"/>
              <a:defRPr b="0" i="0" sz="1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33412" y="666750"/>
            <a:ext cx="78771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50800" lvl="0" marL="114300" marR="0" rtl="0" algn="l">
              <a:lnSpc>
                <a:spcPct val="120000"/>
              </a:lnSpc>
              <a:spcBef>
                <a:spcPts val="300"/>
              </a:spcBef>
              <a:buSzPct val="83333"/>
              <a:buFont typeface="Helvetica Neue"/>
              <a:buChar char="-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3810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6223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88900" lvl="3" marL="8636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88900" lvl="4" marL="11049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spcBef>
                <a:spcPts val="0"/>
              </a:spcBef>
              <a:buSzPct val="25000"/>
              <a:buNone/>
              <a:defRPr b="0" i="0" sz="3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50800" lvl="0" marL="114300" marR="0" rtl="0" algn="l">
              <a:lnSpc>
                <a:spcPct val="120000"/>
              </a:lnSpc>
              <a:spcBef>
                <a:spcPts val="300"/>
              </a:spcBef>
              <a:buSzPct val="83333"/>
              <a:buFont typeface="Helvetica Neue"/>
              <a:buChar char="-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3810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6223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88900" lvl="3" marL="8636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88900" lvl="4" marL="11049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88900" lvl="5" marL="13335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88900" lvl="6" marL="15748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88900" lvl="7" marL="18161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88900" lvl="8" marL="2057400" marR="0" rtl="0" algn="l">
              <a:lnSpc>
                <a:spcPct val="120000"/>
              </a:lnSpc>
              <a:spcBef>
                <a:spcPts val="300"/>
              </a:spcBef>
              <a:buSzPct val="75000"/>
              <a:buFont typeface="Helvetica Neue"/>
              <a:buChar char="•"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800" lIns="83800" rIns="83800" tIns="838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-RU" sz="1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mo.conparser.ru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340368" y="1985531"/>
            <a:ext cx="8463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ru-RU" sz="4800">
                <a:solidFill>
                  <a:srgbClr val="0083DD"/>
                </a:solidFill>
              </a:rPr>
              <a:t>«CONVERSATION </a:t>
            </a:r>
            <a:r>
              <a:rPr b="1" lang="ru-RU" sz="4800">
                <a:solidFill>
                  <a:srgbClr val="27384B"/>
                </a:solidFill>
              </a:rPr>
              <a:t>PARSER»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654075" y="1461450"/>
            <a:ext cx="81351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ru-RU" sz="2700">
                <a:solidFill>
                  <a:srgbClr val="27384B"/>
                </a:solidFill>
              </a:rPr>
              <a:t>Сплошной мониторинг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проконтролируете </a:t>
            </a:r>
            <a:r>
              <a:rPr b="1" lang="ru-RU" sz="2200"/>
              <a:t>100% коммуникаций</a:t>
            </a:r>
            <a:r>
              <a:rPr lang="ru-RU" sz="2200"/>
              <a:t> с клиентами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обнаружите и обработаете </a:t>
            </a:r>
            <a:r>
              <a:rPr b="1" lang="ru-RU" sz="2200">
                <a:solidFill>
                  <a:srgbClr val="0083DD"/>
                </a:solidFill>
              </a:rPr>
              <a:t>больше</a:t>
            </a:r>
            <a:r>
              <a:rPr lang="ru-RU" sz="2200"/>
              <a:t> </a:t>
            </a:r>
            <a:r>
              <a:rPr b="1" lang="ru-RU" sz="2200">
                <a:solidFill>
                  <a:srgbClr val="0083DD"/>
                </a:solidFill>
              </a:rPr>
              <a:t>80%</a:t>
            </a:r>
            <a:r>
              <a:rPr lang="ru-RU" sz="2200">
                <a:solidFill>
                  <a:srgbClr val="0083DD"/>
                </a:solidFill>
              </a:rPr>
              <a:t>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-RU" sz="2200">
                <a:solidFill>
                  <a:srgbClr val="27384B"/>
                </a:solidFill>
              </a:rPr>
              <a:t>п</a:t>
            </a:r>
            <a:r>
              <a:rPr b="1" lang="ru-RU" sz="2200"/>
              <a:t>роблемных ситуаций 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снизите  </a:t>
            </a:r>
            <a:r>
              <a:rPr b="1" lang="ru-RU" sz="2200"/>
              <a:t>среднее время обработки</a:t>
            </a:r>
            <a:r>
              <a:rPr lang="ru-RU" sz="2200"/>
              <a:t> диалога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/>
              <a:t>до </a:t>
            </a:r>
            <a:r>
              <a:rPr b="1" lang="ru-RU" sz="2200">
                <a:solidFill>
                  <a:srgbClr val="0083DD"/>
                </a:solidFill>
              </a:rPr>
              <a:t>одной минуты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b="1" lang="ru-RU" sz="2200">
                <a:solidFill>
                  <a:srgbClr val="0083DD"/>
                </a:solidFill>
              </a:rPr>
              <a:t>снизите на 30%</a:t>
            </a:r>
            <a:r>
              <a:rPr b="1" lang="ru-RU" sz="2200"/>
              <a:t> количество недовольных</a:t>
            </a:r>
            <a:r>
              <a:rPr lang="ru-RU" sz="2200"/>
              <a:t> клиентов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80500" y="516150"/>
            <a:ext cx="7730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654075" y="1466291"/>
            <a:ext cx="8135100" cy="31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-RU" sz="2700">
                <a:solidFill>
                  <a:srgbClr val="27384B"/>
                </a:solidFill>
              </a:rPr>
              <a:t>Контроль в реальном времени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27384B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>
                <a:solidFill>
                  <a:srgbClr val="27384B"/>
                </a:solidFill>
              </a:rPr>
              <a:t>увидите сколько сейчас </a:t>
            </a:r>
            <a:r>
              <a:rPr b="1" lang="ru-RU" sz="2200">
                <a:solidFill>
                  <a:srgbClr val="0083DD"/>
                </a:solidFill>
              </a:rPr>
              <a:t>подозрительных</a:t>
            </a:r>
            <a:r>
              <a:rPr b="1" lang="ru-RU" sz="2200">
                <a:solidFill>
                  <a:srgbClr val="27384B"/>
                </a:solidFill>
              </a:rPr>
              <a:t> ситуаций, </a:t>
            </a:r>
            <a:r>
              <a:rPr b="1" lang="ru-RU" sz="2200">
                <a:solidFill>
                  <a:srgbClr val="0083DD"/>
                </a:solidFill>
              </a:rPr>
              <a:t>активных</a:t>
            </a:r>
            <a:r>
              <a:rPr b="1" lang="ru-RU" sz="2200">
                <a:solidFill>
                  <a:srgbClr val="27384B"/>
                </a:solidFill>
              </a:rPr>
              <a:t> и </a:t>
            </a:r>
            <a:r>
              <a:rPr b="1" lang="ru-RU" sz="2200">
                <a:solidFill>
                  <a:srgbClr val="0083DD"/>
                </a:solidFill>
              </a:rPr>
              <a:t>решенных</a:t>
            </a:r>
            <a:r>
              <a:rPr lang="ru-RU" sz="2200">
                <a:solidFill>
                  <a:srgbClr val="27384B"/>
                </a:solidFill>
              </a:rPr>
              <a:t> проблем 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b="1" lang="ru-RU" sz="2200">
                <a:solidFill>
                  <a:srgbClr val="27384B"/>
                </a:solidFill>
              </a:rPr>
              <a:t>какие проблемы</a:t>
            </a:r>
            <a:r>
              <a:rPr lang="ru-RU" sz="2200">
                <a:solidFill>
                  <a:srgbClr val="27384B"/>
                </a:solidFill>
              </a:rPr>
              <a:t> решаются и </a:t>
            </a:r>
            <a:r>
              <a:rPr b="1" lang="ru-RU" sz="2200">
                <a:solidFill>
                  <a:srgbClr val="27384B"/>
                </a:solidFill>
              </a:rPr>
              <a:t>кто отвечает</a:t>
            </a:r>
            <a:r>
              <a:rPr lang="ru-RU" sz="2200">
                <a:solidFill>
                  <a:srgbClr val="27384B"/>
                </a:solidFill>
              </a:rPr>
              <a:t> за решение</a:t>
            </a: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b="1" lang="ru-RU" sz="2200">
                <a:solidFill>
                  <a:srgbClr val="27384B"/>
                </a:solidFill>
              </a:rPr>
              <a:t>кто или что является</a:t>
            </a:r>
            <a:r>
              <a:rPr b="1" lang="ru-RU" sz="2200">
                <a:solidFill>
                  <a:srgbClr val="0083DD"/>
                </a:solidFill>
              </a:rPr>
              <a:t> причиной</a:t>
            </a:r>
            <a:r>
              <a:rPr lang="ru-RU" sz="2200"/>
              <a:t> </a:t>
            </a:r>
            <a:r>
              <a:rPr lang="ru-RU" sz="2200">
                <a:solidFill>
                  <a:srgbClr val="27384B"/>
                </a:solidFill>
              </a:rPr>
              <a:t>проблем</a:t>
            </a: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>
                <a:solidFill>
                  <a:srgbClr val="27384B"/>
                </a:solidFill>
              </a:rPr>
              <a:t>предотвратите проблемы </a:t>
            </a:r>
            <a:r>
              <a:rPr b="1" lang="ru-RU" sz="2200">
                <a:solidFill>
                  <a:srgbClr val="27384B"/>
                </a:solidFill>
              </a:rPr>
              <a:t>в самом начале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27384B"/>
              </a:solidFill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122" name="Shape 122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654075" y="1461450"/>
            <a:ext cx="81351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-RU" sz="2700">
                <a:solidFill>
                  <a:srgbClr val="27384B"/>
                </a:solidFill>
              </a:rPr>
              <a:t>Один инструмент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мониторинг </a:t>
            </a:r>
            <a:r>
              <a:rPr b="1" lang="ru-RU" sz="2200">
                <a:solidFill>
                  <a:srgbClr val="0083DD"/>
                </a:solidFill>
              </a:rPr>
              <a:t>всех</a:t>
            </a:r>
            <a:r>
              <a:rPr b="1" lang="ru-RU" sz="2200"/>
              <a:t> коммуникаций</a:t>
            </a:r>
            <a:r>
              <a:rPr lang="ru-RU" sz="2200"/>
              <a:t> любых линий поддержки</a:t>
            </a: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мониторинг коммуникаций </a:t>
            </a:r>
            <a:r>
              <a:rPr b="1" lang="ru-RU" sz="2200">
                <a:solidFill>
                  <a:srgbClr val="0083DD"/>
                </a:solidFill>
              </a:rPr>
              <a:t>всех</a:t>
            </a:r>
            <a:r>
              <a:rPr b="1" lang="ru-RU" sz="2200"/>
              <a:t> сотрудников</a:t>
            </a:r>
            <a:r>
              <a:rPr lang="ru-RU" sz="2200"/>
              <a:t>, </a:t>
            </a:r>
            <a:r>
              <a:rPr b="1" lang="ru-RU" sz="2200"/>
              <a:t>взаимодействующих</a:t>
            </a:r>
            <a:r>
              <a:rPr lang="ru-RU" sz="2200"/>
              <a:t> с клиентами</a:t>
            </a: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контролируйте качество услуг</a:t>
            </a:r>
          </a:p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/>
              <a:t>во </a:t>
            </a:r>
            <a:r>
              <a:rPr b="1" lang="ru-RU" sz="2200">
                <a:solidFill>
                  <a:srgbClr val="0083DD"/>
                </a:solidFill>
              </a:rPr>
              <a:t>всех точках</a:t>
            </a:r>
            <a:r>
              <a:rPr b="1" lang="ru-RU" sz="2200"/>
              <a:t> коммуникаций</a:t>
            </a:r>
            <a:r>
              <a:rPr lang="ru-RU" sz="2200"/>
              <a:t> с клиентом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129" name="Shape 129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1" y="1681146"/>
            <a:ext cx="1221975" cy="12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675625" y="1793675"/>
            <a:ext cx="29214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/>
              <a:t>Диагностика происходит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/>
              <a:t>без обработки человеком - автоматически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920975" y="3350825"/>
            <a:ext cx="27483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/>
              <a:t>Не нарушает рабочие процессы сотрудников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918259" y="1894912"/>
            <a:ext cx="29214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17999"/>
              </a:lnSpc>
              <a:spcBef>
                <a:spcPts val="0"/>
              </a:spcBef>
              <a:buNone/>
            </a:pPr>
            <a:r>
              <a:rPr lang="ru-RU" sz="1800"/>
              <a:t>Работает в онлайн режиме с голосом, электронной почтой, социальными сетями, мессенджерами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545" y="3451916"/>
            <a:ext cx="1110900" cy="11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6287" y="1565069"/>
            <a:ext cx="1221900" cy="122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 rot="-5400000">
            <a:off x="680766" y="3507425"/>
            <a:ext cx="908700" cy="831900"/>
          </a:xfrm>
          <a:prstGeom prst="stripedRightArrow">
            <a:avLst>
              <a:gd fmla="val 28949" name="adj1"/>
              <a:gd fmla="val 49155" name="adj2"/>
            </a:avLst>
          </a:prstGeom>
          <a:solidFill>
            <a:srgbClr val="0083DD"/>
          </a:solidFill>
          <a:ln cap="flat" cmpd="sng" w="19050">
            <a:solidFill>
              <a:srgbClr val="0083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712709" y="3469012"/>
            <a:ext cx="29214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/>
              <a:t>При обнаружении проблем, происходит уведомление сотрудников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  <p:pic>
        <p:nvPicPr>
          <p:cNvPr descr="Screen Shot 2016-08-01 at 10.58.29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25" y="1013274"/>
            <a:ext cx="6158348" cy="38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  <p:pic>
        <p:nvPicPr>
          <p:cNvPr descr="Screen Shot 2016-08-01 at 10.59.08.png" id="157" name="Shape 157"/>
          <p:cNvPicPr preferRelativeResize="0"/>
          <p:nvPr/>
        </p:nvPicPr>
        <p:blipFill rotWithShape="1">
          <a:blip r:embed="rId3">
            <a:alphaModFix/>
          </a:blip>
          <a:srcRect b="559" l="0" r="0" t="-560"/>
          <a:stretch/>
        </p:blipFill>
        <p:spPr>
          <a:xfrm>
            <a:off x="737825" y="998725"/>
            <a:ext cx="6189926" cy="38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  <p:pic>
        <p:nvPicPr>
          <p:cNvPr descr="Screen Shot 2016-08-01 at 10.59.25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24" y="1031800"/>
            <a:ext cx="6256025" cy="39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654075" y="1437150"/>
            <a:ext cx="72648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lnSpc>
                <a:spcPct val="138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rgbClr val="27384B"/>
                </a:solidFill>
              </a:rPr>
              <a:t>Демо-версия  доступна по адресу  </a:t>
            </a:r>
            <a:r>
              <a:rPr b="1" lang="ru-RU" sz="2400" u="sng">
                <a:solidFill>
                  <a:srgbClr val="0083DD"/>
                </a:solidFill>
                <a:hlinkClick r:id="rId3"/>
              </a:rPr>
              <a:t>https://demo.conparser.ru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7384B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80500" y="516150"/>
            <a:ext cx="82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654075" y="1437150"/>
            <a:ext cx="72648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rgbClr val="27384B"/>
                </a:solidFill>
              </a:rPr>
              <a:t>Стоимость </a:t>
            </a:r>
            <a:r>
              <a:rPr lang="ru-RU" sz="2200"/>
              <a:t>зависит от объемов обработанных сообщений и телефонных звонков.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7384B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ПОДПИСНАЯ МОДЕЛЬ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0" y="1633857"/>
            <a:ext cx="9144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4300">
                <a:solidFill>
                  <a:srgbClr val="27384B"/>
                </a:solidFill>
              </a:rPr>
              <a:t>Фомин Сергей</a:t>
            </a:r>
          </a:p>
          <a:p>
            <a:pPr indent="0" lvl="0" marL="0" marR="0" rtl="0" algn="ctr">
              <a:spcBef>
                <a:spcPts val="2000"/>
              </a:spcBef>
              <a:spcAft>
                <a:spcPts val="0"/>
              </a:spcAft>
              <a:buSzPct val="25000"/>
              <a:buNone/>
            </a:pPr>
            <a:r>
              <a:rPr b="0" i="0" lang="ru-RU" sz="3000" u="none" cap="none" strike="noStrike">
                <a:solidFill>
                  <a:srgbClr val="0083DD"/>
                </a:solidFill>
                <a:latin typeface="Arial"/>
                <a:ea typeface="Arial"/>
                <a:cs typeface="Arial"/>
                <a:sym typeface="Arial"/>
              </a:rPr>
              <a:t>+7 (</a:t>
            </a:r>
            <a:r>
              <a:rPr lang="ru-RU" sz="3000">
                <a:solidFill>
                  <a:srgbClr val="0083DD"/>
                </a:solidFill>
              </a:rPr>
              <a:t>911) 780-12-58</a:t>
            </a:r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ru-RU" sz="3000">
                <a:solidFill>
                  <a:srgbClr val="0083DD"/>
                </a:solidFill>
              </a:rPr>
              <a:t>sergey.fomin</a:t>
            </a:r>
            <a:r>
              <a:rPr b="0" i="0" lang="ru-RU" sz="3000" u="none" cap="none" strike="noStrike">
                <a:solidFill>
                  <a:srgbClr val="0083DD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ru-RU" sz="3000">
                <a:solidFill>
                  <a:srgbClr val="0083DD"/>
                </a:solidFill>
              </a:rPr>
              <a:t>conparser</a:t>
            </a:r>
            <a:r>
              <a:rPr b="0" i="0" lang="ru-RU" sz="3000" u="none" cap="none" strike="noStrike">
                <a:solidFill>
                  <a:srgbClr val="0083DD"/>
                </a:solidFill>
                <a:latin typeface="Arial"/>
                <a:ea typeface="Arial"/>
                <a:cs typeface="Arial"/>
                <a:sym typeface="Arial"/>
              </a:rPr>
              <a:t>.ru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>
            <a:off x="468975" y="2503450"/>
            <a:ext cx="80934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84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27384B"/>
                </a:solidFill>
              </a:rPr>
              <a:t>Контролируя коммуникацию с клиентами -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27384B"/>
                </a:solidFill>
              </a:rPr>
              <a:t> вы контролируете качество сервиса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1298651"/>
            <a:ext cx="9144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2400">
                <a:solidFill>
                  <a:srgbClr val="0083DD"/>
                </a:solidFill>
              </a:rPr>
              <a:t>СЕРВИС </a:t>
            </a:r>
            <a:r>
              <a:rPr b="1" lang="ru-RU" sz="2100">
                <a:solidFill>
                  <a:srgbClr val="0083DD"/>
                </a:solidFill>
              </a:rPr>
              <a:t>ー</a:t>
            </a:r>
            <a:r>
              <a:rPr b="1" lang="ru-RU" sz="2400">
                <a:solidFill>
                  <a:srgbClr val="0083DD"/>
                </a:solidFill>
              </a:rPr>
              <a:t> ЭТО КОММУНИКАЦИЯ С КЛИЕНТАМИ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МАРКЕРЫ НЕКАЧЕСТВЕННОГО СЕРВИСА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30275" y="1461450"/>
            <a:ext cx="8135100" cy="2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скрытые конфликты из-за ошибок сотрудников</a:t>
            </a: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сложные ситуации, когда сотрудник не может решить их, несмотря на продуманные скрипты</a:t>
            </a:r>
          </a:p>
          <a:p>
            <a:pPr indent="-368300" lvl="0" marL="457200" rtl="0">
              <a:spcBef>
                <a:spcPts val="0"/>
              </a:spcBef>
              <a:buClr>
                <a:srgbClr val="0083DD"/>
              </a:buClr>
              <a:buSzPct val="100000"/>
              <a:buChar char="ー"/>
            </a:pPr>
            <a:r>
              <a:rPr lang="ru-RU" sz="2200"/>
              <a:t>ошибки в общении, большое время ответа или его отсутствие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/>
          </a:p>
        </p:txBody>
      </p:sp>
      <p:sp>
        <p:nvSpPr>
          <p:cNvPr id="52" name="Shape 52"/>
          <p:cNvSpPr txBox="1"/>
          <p:nvPr/>
        </p:nvSpPr>
        <p:spPr>
          <a:xfrm>
            <a:off x="504450" y="3677550"/>
            <a:ext cx="8135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-RU" sz="2200"/>
              <a:t>В 80% СЛУЧАЕВ ОНИ ЯВЛЯЮТСЯ ПРИЧИНОЙ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-RU" sz="2200"/>
              <a:t> </a:t>
            </a:r>
            <a:r>
              <a:rPr b="1" lang="ru-RU" sz="2200">
                <a:solidFill>
                  <a:srgbClr val="0083DD"/>
                </a:solidFill>
              </a:rPr>
              <a:t>НЕДОВОЛЬСТВА КЛИЕНТОВ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985290" y="1762500"/>
            <a:ext cx="1679400" cy="1618500"/>
          </a:xfrm>
          <a:prstGeom prst="smileyFace">
            <a:avLst>
              <a:gd fmla="val -4653" name="adj"/>
            </a:avLst>
          </a:prstGeom>
          <a:noFill/>
          <a:ln cap="flat" cmpd="sng" w="114300">
            <a:solidFill>
              <a:srgbClr val="0083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ПРОБЛЕМА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494300" y="1059000"/>
            <a:ext cx="46293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>
                <a:solidFill>
                  <a:srgbClr val="27384B"/>
                </a:solidFill>
              </a:rPr>
              <a:t>Только каждый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b="1" lang="ru-RU" sz="2400">
                <a:solidFill>
                  <a:srgbClr val="0083DD"/>
                </a:solidFill>
              </a:rPr>
              <a:t>25-й из 100 недовольных</a:t>
            </a:r>
            <a:r>
              <a:rPr lang="ru-RU" sz="2400">
                <a:solidFill>
                  <a:srgbClr val="27384B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>
                <a:solidFill>
                  <a:srgbClr val="27384B"/>
                </a:solidFill>
              </a:rPr>
              <a:t>клиентов жалуется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7384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b="1" lang="ru-RU" sz="2400">
                <a:solidFill>
                  <a:srgbClr val="27384B"/>
                </a:solidFill>
              </a:rPr>
              <a:t>Остальные </a:t>
            </a:r>
            <a:r>
              <a:rPr b="1" lang="ru-RU" sz="2400">
                <a:solidFill>
                  <a:srgbClr val="0083DD"/>
                </a:solidFill>
              </a:rPr>
              <a:t>96 молчат</a:t>
            </a:r>
            <a:r>
              <a:rPr b="1" lang="ru-RU" sz="2400">
                <a:solidFill>
                  <a:srgbClr val="27384B"/>
                </a:solidFill>
              </a:rPr>
              <a:t>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ru-RU" sz="2400">
                <a:solidFill>
                  <a:srgbClr val="27384B"/>
                </a:solidFill>
              </a:rPr>
              <a:t>но они тоже недовольны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ПРОБЛЕМА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53675" y="1617925"/>
            <a:ext cx="5455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b="1" lang="ru-RU" sz="2400">
                <a:solidFill>
                  <a:srgbClr val="0083DD"/>
                </a:solidFill>
              </a:rPr>
              <a:t>Снижается </a:t>
            </a:r>
            <a:r>
              <a:rPr lang="ru-RU" sz="2400"/>
              <a:t>лояльность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/>
              <a:t>молчащих клиентов,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/>
              <a:t>вероятность</a:t>
            </a:r>
            <a:r>
              <a:rPr b="1" lang="ru-RU" sz="2400"/>
              <a:t> </a:t>
            </a:r>
            <a:r>
              <a:rPr b="1" lang="ru-RU" sz="2400">
                <a:solidFill>
                  <a:srgbClr val="0083DD"/>
                </a:solidFill>
              </a:rPr>
              <a:t>повторной покупки</a:t>
            </a:r>
            <a:r>
              <a:rPr b="1" lang="ru-RU" sz="2400"/>
              <a:t> </a:t>
            </a:r>
            <a:r>
              <a:rPr lang="ru-RU" sz="2400"/>
              <a:t>стремится к нулю и они уходят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/>
              <a:t>при первой возможности</a:t>
            </a:r>
          </a:p>
        </p:txBody>
      </p:sp>
      <p:sp>
        <p:nvSpPr>
          <p:cNvPr id="68" name="Shape 68"/>
          <p:cNvSpPr/>
          <p:nvPr/>
        </p:nvSpPr>
        <p:spPr>
          <a:xfrm>
            <a:off x="1823511" y="1781724"/>
            <a:ext cx="807000" cy="17750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7384B"/>
          </a:solidFill>
          <a:ln cap="flat" cmpd="sng" w="9525">
            <a:solidFill>
              <a:srgbClr val="27384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500">
              <a:solidFill>
                <a:srgbClr val="27384B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29225" y="1370250"/>
            <a:ext cx="1534199" cy="240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13400">
                <a:solidFill>
                  <a:srgbClr val="0083DD"/>
                </a:solidFill>
              </a:rPr>
              <a:t>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75" name="Shape 75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ПРОБЛЕМА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253675" y="1588950"/>
            <a:ext cx="54555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/>
              <a:t>Компания </a:t>
            </a:r>
            <a:r>
              <a:rPr b="1" lang="ru-RU" sz="2400">
                <a:solidFill>
                  <a:srgbClr val="27384B"/>
                </a:solidFill>
              </a:rPr>
              <a:t>не знает</a:t>
            </a:r>
            <a:r>
              <a:rPr b="1" lang="ru-RU" sz="2400">
                <a:solidFill>
                  <a:srgbClr val="0083DD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b="1" lang="ru-RU" sz="2400">
                <a:solidFill>
                  <a:srgbClr val="0083DD"/>
                </a:solidFill>
              </a:rPr>
              <a:t>по какой причине</a:t>
            </a:r>
            <a:r>
              <a:rPr lang="ru-RU" sz="2400"/>
              <a:t> это случилось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/>
              <a:t>и </a:t>
            </a:r>
            <a:r>
              <a:rPr b="1" lang="ru-RU" sz="2400">
                <a:solidFill>
                  <a:srgbClr val="27384B"/>
                </a:solidFill>
              </a:rPr>
              <a:t>не может</a:t>
            </a:r>
            <a:r>
              <a:rPr b="1" lang="ru-RU" sz="2400">
                <a:solidFill>
                  <a:srgbClr val="0083DD"/>
                </a:solidFill>
              </a:rPr>
              <a:t> решить проблему</a:t>
            </a:r>
            <a:r>
              <a:rPr lang="ru-RU" sz="2400"/>
              <a:t>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lang="ru-RU" sz="2400"/>
              <a:t>из-за которой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45833"/>
              <a:buNone/>
            </a:pPr>
            <a:r>
              <a:rPr b="1" lang="ru-RU" sz="2400">
                <a:solidFill>
                  <a:srgbClr val="0083DD"/>
                </a:solidFill>
              </a:rPr>
              <a:t>могут уйти </a:t>
            </a:r>
            <a:r>
              <a:rPr b="1" lang="ru-RU" sz="2400">
                <a:solidFill>
                  <a:srgbClr val="27384B"/>
                </a:solidFill>
              </a:rPr>
              <a:t>и другие клиенты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99049" y="1552799"/>
            <a:ext cx="1322699" cy="20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16000">
                <a:solidFill>
                  <a:srgbClr val="0083DD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КОНТРОЛЬ </a:t>
            </a:r>
            <a:r>
              <a:rPr b="1" lang="ru-RU" sz="2100">
                <a:solidFill>
                  <a:srgbClr val="0083DD"/>
                </a:solidFill>
              </a:rPr>
              <a:t>ー</a:t>
            </a:r>
            <a:r>
              <a:rPr b="1" lang="ru-RU" sz="2700">
                <a:solidFill>
                  <a:srgbClr val="0083DD"/>
                </a:solidFill>
              </a:rPr>
              <a:t> ?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84" name="Shape 84"/>
          <p:cNvSpPr txBox="1"/>
          <p:nvPr/>
        </p:nvSpPr>
        <p:spPr>
          <a:xfrm>
            <a:off x="985302" y="1596300"/>
            <a:ext cx="3511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1" lang="ru-RU" sz="2100">
                <a:solidFill>
                  <a:srgbClr val="27384B"/>
                </a:solidFill>
              </a:rPr>
              <a:t>НЕДОВОЛЬНЫЕ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1" lang="ru-RU" sz="2100">
                <a:solidFill>
                  <a:srgbClr val="27384B"/>
                </a:solidFill>
              </a:rPr>
              <a:t>КЛИЕНТЫ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047816" y="1376393"/>
            <a:ext cx="7560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4800">
                <a:solidFill>
                  <a:srgbClr val="CACACA"/>
                </a:solidFill>
              </a:rPr>
              <a:t>х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866010" y="1587603"/>
            <a:ext cx="4490699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100">
                <a:solidFill>
                  <a:srgbClr val="0083DD"/>
                </a:solidFill>
              </a:rPr>
              <a:t>ТЫСЯЧИ</a:t>
            </a:r>
            <a:r>
              <a:rPr b="1" lang="ru-RU" sz="2100">
                <a:solidFill>
                  <a:srgbClr val="0083DD"/>
                </a:solidFill>
              </a:rPr>
              <a:t> ДИАЛОГОВ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100">
                <a:solidFill>
                  <a:srgbClr val="0083DD"/>
                </a:solidFill>
              </a:rPr>
              <a:t>ДЕСЯТКИ СОТРУДНИКОВ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180050" y="3596850"/>
            <a:ext cx="6671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100">
                <a:solidFill>
                  <a:srgbClr val="27384B"/>
                </a:solidFill>
              </a:rPr>
              <a:t>Ручной контроль</a:t>
            </a:r>
            <a:r>
              <a:rPr b="1" lang="ru-RU" sz="2100">
                <a:solidFill>
                  <a:srgbClr val="0083DD"/>
                </a:solidFill>
              </a:rPr>
              <a:t> ー </a:t>
            </a:r>
            <a:r>
              <a:rPr b="1" lang="ru-RU" sz="2400">
                <a:solidFill>
                  <a:srgbClr val="0083DD"/>
                </a:solidFill>
              </a:rPr>
              <a:t>НЕВОЗМОЖЕН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100">
                <a:solidFill>
                  <a:srgbClr val="27384B"/>
                </a:solidFill>
              </a:rPr>
              <a:t>Выборочный контроль</a:t>
            </a:r>
            <a:r>
              <a:rPr b="1" lang="ru-RU" sz="2100">
                <a:solidFill>
                  <a:srgbClr val="0083DD"/>
                </a:solidFill>
              </a:rPr>
              <a:t> ー</a:t>
            </a:r>
            <a:r>
              <a:rPr b="1" lang="ru-RU" sz="2400">
                <a:solidFill>
                  <a:srgbClr val="0083DD"/>
                </a:solidFill>
              </a:rPr>
              <a:t> НЕ ЭФФЕКТИВЕН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rgbClr val="0083DD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 rot="5400000">
            <a:off x="4384050" y="-737297"/>
            <a:ext cx="375899" cy="7674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83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83D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070100" y="3341650"/>
            <a:ext cx="72504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-RU" sz="2400">
                <a:solidFill>
                  <a:srgbClr val="27384B"/>
                </a:solidFill>
              </a:rPr>
              <a:t>в реальном времени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95" name="Shape 95"/>
          <p:cNvSpPr/>
          <p:nvPr/>
        </p:nvSpPr>
        <p:spPr>
          <a:xfrm>
            <a:off x="0" y="2670262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2400">
                <a:solidFill>
                  <a:srgbClr val="27384B"/>
                </a:solidFill>
              </a:rPr>
              <a:t>автоматический контроль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2400">
                <a:solidFill>
                  <a:srgbClr val="0083DD"/>
                </a:solidFill>
              </a:rPr>
              <a:t>КАЧЕСТВА КОММУНИКАЦИЙ С КЛИЕНТАМИ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40368" y="842531"/>
            <a:ext cx="8463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4800">
                <a:solidFill>
                  <a:srgbClr val="0083DD"/>
                </a:solidFill>
              </a:rPr>
              <a:t>«CONVERSATION</a:t>
            </a:r>
            <a:r>
              <a:rPr b="1" lang="ru-RU" sz="4800">
                <a:solidFill>
                  <a:srgbClr val="0083DD"/>
                </a:solidFill>
              </a:rPr>
              <a:t> </a:t>
            </a:r>
            <a:r>
              <a:rPr b="1" lang="ru-RU" sz="4800">
                <a:solidFill>
                  <a:srgbClr val="27384B"/>
                </a:solidFill>
              </a:rPr>
              <a:t>PARSER</a:t>
            </a:r>
            <a:r>
              <a:rPr b="1" lang="ru-RU" sz="4800">
                <a:solidFill>
                  <a:srgbClr val="27384B"/>
                </a:solidFill>
              </a:rPr>
              <a:t>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74" y="1897720"/>
            <a:ext cx="1221900" cy="12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87209" y="3271723"/>
            <a:ext cx="28581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7384B"/>
                </a:solidFill>
              </a:rPr>
              <a:t>С</a:t>
            </a:r>
            <a:r>
              <a:rPr b="1" lang="ru-RU" sz="1800">
                <a:solidFill>
                  <a:srgbClr val="27384B"/>
                </a:solidFill>
              </a:rPr>
              <a:t>плошной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7384B"/>
                </a:solidFill>
              </a:rPr>
              <a:t>мониторинг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384B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225775" y="3271723"/>
            <a:ext cx="27483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7384B"/>
                </a:solidFill>
              </a:rPr>
              <a:t>Контроль в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7384B"/>
                </a:solidFill>
              </a:rPr>
              <a:t>реальном времени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67084" y="3271723"/>
            <a:ext cx="29214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7384B"/>
                </a:solidFill>
              </a:rPr>
              <a:t>Один инструмент</a:t>
            </a:r>
            <a:r>
              <a:rPr lang="ru-RU" sz="1800">
                <a:solidFill>
                  <a:srgbClr val="27384B"/>
                </a:solidFill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7384B"/>
                </a:solidFill>
              </a:rPr>
              <a:t>контроля для всех 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83800" lIns="83800" rIns="83800" tIns="8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680499" y="516150"/>
            <a:ext cx="773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2700">
                <a:solidFill>
                  <a:srgbClr val="0083DD"/>
                </a:solidFill>
              </a:rPr>
              <a:t>CONVERSATION </a:t>
            </a:r>
            <a:r>
              <a:rPr b="1" lang="ru-RU" sz="2700">
                <a:solidFill>
                  <a:srgbClr val="27384B"/>
                </a:solidFill>
              </a:rPr>
              <a:t>PARSER</a:t>
            </a:r>
          </a:p>
        </p:txBody>
      </p:sp>
      <p:sp>
        <p:nvSpPr>
          <p:cNvPr id="107" name="Shape 107"/>
          <p:cNvSpPr/>
          <p:nvPr/>
        </p:nvSpPr>
        <p:spPr>
          <a:xfrm>
            <a:off x="6693325" y="1987412"/>
            <a:ext cx="1068900" cy="1042500"/>
          </a:xfrm>
          <a:prstGeom prst="quadArrowCallout">
            <a:avLst>
              <a:gd fmla="val 18515" name="adj1"/>
              <a:gd fmla="val 19227" name="adj2"/>
              <a:gd fmla="val 18515" name="adj3"/>
              <a:gd fmla="val 37034" name="adj4"/>
            </a:avLst>
          </a:prstGeom>
          <a:noFill/>
          <a:ln cap="flat" cmpd="sng" w="76200">
            <a:solidFill>
              <a:srgbClr val="0083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81800" y="1987425"/>
            <a:ext cx="1068900" cy="1042500"/>
          </a:xfrm>
          <a:prstGeom prst="star4">
            <a:avLst>
              <a:gd fmla="val 21563" name="adj"/>
            </a:avLst>
          </a:prstGeom>
          <a:noFill/>
          <a:ln cap="flat" cmpd="sng" w="76200">
            <a:solidFill>
              <a:srgbClr val="0083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