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Google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GoogleSans-bold.fntdata"/><Relationship Id="rId27" Type="http://schemas.openxmlformats.org/officeDocument/2006/relationships/font" Target="fonts/Google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Google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292929"/>
                </a:solidFill>
                <a:highlight>
                  <a:srgbClr val="FFFFFF"/>
                </a:highlight>
                <a:latin typeface="Georgia"/>
                <a:ea typeface="Georgia"/>
                <a:cs typeface="Georgia"/>
                <a:sym typeface="Georgia"/>
              </a:rPr>
              <a:t>FinOps</a:t>
            </a:r>
            <a:r>
              <a:rPr lang="en-GB" sz="1500">
                <a:solidFill>
                  <a:srgbClr val="292929"/>
                </a:solidFill>
                <a:highlight>
                  <a:srgbClr val="FFFFFF"/>
                </a:highlight>
                <a:latin typeface="Georgia"/>
                <a:ea typeface="Georgia"/>
                <a:cs typeface="Georgia"/>
                <a:sym typeface="Georgia"/>
              </a:rPr>
              <a:t>, also known as </a:t>
            </a:r>
            <a:r>
              <a:rPr b="1" lang="en-GB" sz="1500">
                <a:solidFill>
                  <a:srgbClr val="292929"/>
                </a:solidFill>
                <a:highlight>
                  <a:srgbClr val="FFFFFF"/>
                </a:highlight>
                <a:latin typeface="Georgia"/>
                <a:ea typeface="Georgia"/>
                <a:cs typeface="Georgia"/>
                <a:sym typeface="Georgia"/>
              </a:rPr>
              <a:t>financial operations</a:t>
            </a:r>
            <a:r>
              <a:rPr lang="en-GB" sz="1500">
                <a:solidFill>
                  <a:srgbClr val="292929"/>
                </a:solidFill>
                <a:highlight>
                  <a:srgbClr val="FFFFFF"/>
                </a:highlight>
                <a:latin typeface="Georgia"/>
                <a:ea typeface="Georgia"/>
                <a:cs typeface="Georgia"/>
                <a:sym typeface="Georgia"/>
              </a:rPr>
              <a:t>, is the practice of using data and technology to </a:t>
            </a:r>
            <a:r>
              <a:rPr b="1" lang="en-GB" sz="1500">
                <a:solidFill>
                  <a:srgbClr val="292929"/>
                </a:solidFill>
                <a:highlight>
                  <a:srgbClr val="FFFFFF"/>
                </a:highlight>
                <a:latin typeface="Georgia"/>
                <a:ea typeface="Georgia"/>
                <a:cs typeface="Georgia"/>
                <a:sym typeface="Georgia"/>
              </a:rPr>
              <a:t>optimize the cost and usage of cloud resources</a:t>
            </a:r>
            <a:r>
              <a:rPr lang="en-GB" sz="1500">
                <a:solidFill>
                  <a:srgbClr val="292929"/>
                </a:solidFill>
                <a:highlight>
                  <a:srgbClr val="FFFFFF"/>
                </a:highlight>
                <a:latin typeface="Georgia"/>
                <a:ea typeface="Georgia"/>
                <a:cs typeface="Georgia"/>
                <a:sym typeface="Georgia"/>
              </a:rPr>
              <a:t>. Google Cloud Platform (GCP) offers a wide range of tools and services that can help organizations with their FinOps efforts. In this video, we will discuss some of the key concepts and </a:t>
            </a:r>
            <a:r>
              <a:rPr b="1" lang="en-GB" sz="1500">
                <a:solidFill>
                  <a:srgbClr val="292929"/>
                </a:solidFill>
                <a:highlight>
                  <a:srgbClr val="FFFFFF"/>
                </a:highlight>
                <a:latin typeface="Georgia"/>
                <a:ea typeface="Georgia"/>
                <a:cs typeface="Georgia"/>
                <a:sym typeface="Georgia"/>
              </a:rPr>
              <a:t>steps to get started with FinOps on GCP</a:t>
            </a:r>
            <a:r>
              <a:rPr lang="en-GB" sz="1500">
                <a:solidFill>
                  <a:srgbClr val="292929"/>
                </a:solidFill>
                <a:highlight>
                  <a:srgbClr val="FFFFFF"/>
                </a:highlight>
                <a:latin typeface="Georgia"/>
                <a:ea typeface="Georgia"/>
                <a:cs typeface="Georgia"/>
                <a:sym typeface="Georgia"/>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9e1980d6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9e1980d6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Usage metering allows you to track the usage of resources, such as virtual machines or storage, and quotas allow you to set limits on the usage of those resources.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You can set up custom quotas to limit the usage of specific resources that are not covered by the predefined quotas. This can be helpful for controlling the usage of specific resources that are more expensive or that have more limited availability.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By using usage metering and quotas, you can better track and control the usage of your resources, which can help you to reduce costs and ensure that your resources are used in compliance with your organization's policies. This can help you to make more informed decisions about your resource usage and spending.</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9e1980d6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9e1980d6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It’s a key aspect that involves using GCP’s APIs and other automation tools to integrate your cloud usage and cost data with your existing systems and tools. This allows you to streamline your FinOps efforts and make more informed decisions.</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9e1980d6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9e1980d6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The Cloud Billing API is a set of RESTful web services that provide programmatic access to the billing information for your GCP projects. With the Cloud Billing API, you can automate tasks such as retrieving billing data, creating and managing budgets, and generating invoices.</a:t>
            </a:r>
            <a:br>
              <a:rPr lang="en-GB" sz="1200">
                <a:solidFill>
                  <a:srgbClr val="374151"/>
                </a:solidFill>
                <a:highlight>
                  <a:srgbClr val="F7F7F8"/>
                </a:highlight>
                <a:latin typeface="Roboto"/>
                <a:ea typeface="Roboto"/>
                <a:cs typeface="Roboto"/>
                <a:sym typeface="Roboto"/>
              </a:rPr>
            </a:br>
            <a:br>
              <a:rPr lang="en-GB" sz="1200">
                <a:solidFill>
                  <a:srgbClr val="374151"/>
                </a:solidFill>
                <a:highlight>
                  <a:srgbClr val="F7F7F8"/>
                </a:highlight>
                <a:latin typeface="Roboto"/>
                <a:ea typeface="Roboto"/>
                <a:cs typeface="Roboto"/>
                <a:sym typeface="Roboto"/>
              </a:rPr>
            </a:br>
            <a:r>
              <a:rPr lang="en-GB" sz="1200">
                <a:solidFill>
                  <a:srgbClr val="374151"/>
                </a:solidFill>
                <a:highlight>
                  <a:srgbClr val="F7F7F8"/>
                </a:highlight>
                <a:latin typeface="Roboto"/>
                <a:ea typeface="Roboto"/>
                <a:cs typeface="Roboto"/>
                <a:sym typeface="Roboto"/>
              </a:rPr>
              <a:t>The Cloud Billing API supports several programming languages, including Java, Python, Ruby, and Node.js, so you can use it with the language of your choice. Additionally, you can use the API with the Google Cloud SDK to interact with the API from the command line.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374151"/>
                </a:solidFill>
                <a:highlight>
                  <a:srgbClr val="F7F7F8"/>
                </a:highlight>
                <a:latin typeface="Roboto"/>
                <a:ea typeface="Roboto"/>
                <a:cs typeface="Roboto"/>
                <a:sym typeface="Roboto"/>
              </a:rPr>
              <a:t>Cloud Billing API allows you to gain insights into your billing data and take action to optimize your costs.</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9e1980d6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9e1980d6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Cloud Cost Management API is a set of RESTful web services that provide programmatic access to the cost and usage information for your GCP projects.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Cloud Cost Management API can be integrated with your existing tools and systems, such as billing and cost management software or custom applications, which allows you to automate tasks such as retrieving cost data, creating and managing budgets, and generating reports. This can help you to better track and manage your costs, and also gain insights into your cost data and take action to optimize your costs. It supports various programming languages and is easy to use with the Google Cloud SDK.</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9e1980d6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9e1980d6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Cloud Asset Inventory API provides programmatic access to metadata about GCP resources, such as virtual machines, storage, and networks.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The Cloud Asset Inventory API can be integrated with your existing tools and systems, such as IT asset management software or custom applications. This allows you to automate tasks such as retrieving metadata, creating and managing resource policies, and generating reports. This can help you to better track and manage your resources and also gain insights into your resource inventory and take action to optimize your resources. The API supports various programming languages and is easy to use with the Google Cloud SDK.</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9e1980d6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9e1980d6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FinOps is not a one-time effort, it’s a continuous process of monitoring and optimizing your costs. GCP provides several tools and services to help you continuously monitor and optimize your costs.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9e1980d6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9e1980d6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With Cloud Monitoring and Cloud Logging, you can continuously monitor and optimize your resources by collecting, analyzing, and alerting on metrics, traces, and logs. This allows you to identify and address issues before they become critical and keep your resources running efficiently. Also, the services are easy to set up, easy to use, and are integrated with other GCP services, making it easy to centralize your monitoring and logging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9e1980d6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9e1980d6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Google Cloud Platform (GCP) allows you to continuously monitor and optimize your costs by using cost optimization recommendations. These recommendations provide suggestions on how to reduce costs based on your usage patterns and resource configurations. The recommendations are generated by the GCP platform and are specific to your environment.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Cost optimization recommendations can be used to identify areas where you can reduce costs by making changes to your resource configurations, such as turning off idle resources, using reserved instances, or using more cost-effective machine types. Additionally, you can use the recommendations to identify opportunities to optimize your workloads, such as reducing the number of instances running during off-peak hours.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Additionally, you can set up alerts to notify you when new recommendations are available, so you can take action as soon as possible.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b="1" lang="en-GB" sz="1500">
                <a:solidFill>
                  <a:srgbClr val="292929"/>
                </a:solidFill>
                <a:highlight>
                  <a:srgbClr val="FFFFFF"/>
                </a:highlight>
                <a:latin typeface="Georgia"/>
                <a:ea typeface="Georgia"/>
                <a:cs typeface="Georgia"/>
                <a:sym typeface="Georgia"/>
              </a:rPr>
              <a:t>To summarize</a:t>
            </a:r>
            <a:r>
              <a:rPr lang="en-GB" sz="1500">
                <a:solidFill>
                  <a:srgbClr val="292929"/>
                </a:solidFill>
                <a:highlight>
                  <a:srgbClr val="FFFFFF"/>
                </a:highlight>
                <a:latin typeface="Georgia"/>
                <a:ea typeface="Georgia"/>
                <a:cs typeface="Georgia"/>
                <a:sym typeface="Georgia"/>
              </a:rPr>
              <a:t>, FinOps on GCP is a powerful way to optimize your cloud costs and usage. By understanding your cloud spend, optimizing your resource usage, implementing cost controls, automating and integrating with your existing tools, and continuously monitoring and optimizing, you can ensure that you are getting the most out of your GCP investment.</a:t>
            </a:r>
            <a:br>
              <a:rPr lang="en-GB" sz="1500">
                <a:solidFill>
                  <a:srgbClr val="292929"/>
                </a:solidFill>
                <a:highlight>
                  <a:srgbClr val="FFFFFF"/>
                </a:highlight>
                <a:latin typeface="Georgia"/>
                <a:ea typeface="Georgia"/>
                <a:cs typeface="Georgia"/>
                <a:sym typeface="Georgia"/>
              </a:rPr>
            </a:br>
            <a:br>
              <a:rPr lang="en-GB" sz="1500">
                <a:solidFill>
                  <a:srgbClr val="292929"/>
                </a:solidFill>
                <a:highlight>
                  <a:srgbClr val="FFFFFF"/>
                </a:highlight>
                <a:latin typeface="Georgia"/>
                <a:ea typeface="Georgia"/>
                <a:cs typeface="Georgia"/>
                <a:sym typeface="Georgia"/>
              </a:rPr>
            </a:br>
            <a:r>
              <a:rPr lang="en-GB" sz="1500">
                <a:solidFill>
                  <a:srgbClr val="292929"/>
                </a:solidFill>
                <a:highlight>
                  <a:srgbClr val="FFFFFF"/>
                </a:highlight>
                <a:latin typeface="Georgia"/>
                <a:ea typeface="Georgia"/>
                <a:cs typeface="Georgia"/>
                <a:sym typeface="Georgia"/>
              </a:rPr>
              <a:t>Thanks for listening, please like and subscribe to my channel to learn more of Google Cloud platform.</a:t>
            </a:r>
            <a:br>
              <a:rPr lang="en-GB" sz="1500">
                <a:solidFill>
                  <a:srgbClr val="292929"/>
                </a:solidFill>
                <a:highlight>
                  <a:srgbClr val="FFFFFF"/>
                </a:highlight>
                <a:latin typeface="Georgia"/>
                <a:ea typeface="Georgia"/>
                <a:cs typeface="Georgia"/>
                <a:sym typeface="Georgia"/>
              </a:rPr>
            </a:b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e9e1980d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e9e1980d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The first step in FinOps is understanding your current cloud spend. GCP provides several tools to help you track and analyze your cloud costs, including the Cloud Billing and Cost Management console. This console allows you to view your costs by project, service, and usage, and also allows you to set up alerts and budgets to help you stay on top of your costs.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9e1980d6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9e1980d6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Once you have a good understanding of your cloud costs, the next step is to optimize your resource usage. GCP offers several services and features that can help you do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9e1980d6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9e1980d6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GCP allows you to optimize costs by reserving instances. This means you can commit to using a specific amount of resources, such as virtual machines or GPUs, for a specific period of time, typically one or three years. By reserving instances, you can receive a significant discount on the hourly rate for those resources.</a:t>
            </a:r>
            <a:br>
              <a:rPr lang="en-GB" sz="1200">
                <a:solidFill>
                  <a:srgbClr val="374151"/>
                </a:solidFill>
                <a:highlight>
                  <a:srgbClr val="F7F7F8"/>
                </a:highlight>
                <a:latin typeface="Roboto"/>
                <a:ea typeface="Roboto"/>
                <a:cs typeface="Roboto"/>
                <a:sym typeface="Roboto"/>
              </a:rPr>
            </a:br>
            <a:br>
              <a:rPr lang="en-GB" sz="1200">
                <a:solidFill>
                  <a:srgbClr val="374151"/>
                </a:solidFill>
                <a:highlight>
                  <a:srgbClr val="F7F7F8"/>
                </a:highlight>
                <a:latin typeface="Roboto"/>
                <a:ea typeface="Roboto"/>
                <a:cs typeface="Roboto"/>
                <a:sym typeface="Roboto"/>
              </a:rPr>
            </a:br>
            <a:r>
              <a:rPr lang="en-GB" sz="1200">
                <a:solidFill>
                  <a:srgbClr val="374151"/>
                </a:solidFill>
                <a:highlight>
                  <a:srgbClr val="F7F7F8"/>
                </a:highlight>
                <a:latin typeface="Roboto"/>
                <a:ea typeface="Roboto"/>
                <a:cs typeface="Roboto"/>
                <a:sym typeface="Roboto"/>
              </a:rPr>
              <a:t>It's also possible to set up "Scheduled Reservations" where you can schedule instances to be active during your expected usage time and turned off during the non-usage hours. This way you only pay for the instances when they are actually in use.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You can also use "Committed Use Discount" which is similar to a reservation, but instead of committing to a specific number of instances, you commit to a specific amount of vCPUs and memory, which allows you to use different types of instances over time.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9e1980d6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9e1980d6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Autoscaling automatically adjusts the number of virtual machines in a managed instance group or a Kubernetes cluster to meet the demands of your workload.</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When the CPU utilization or custom metric exceeds the target, the group will automatically scale out by adding more instances. When it drops below the target, the group will automatically scale in by removing instances.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You can also use "Autoscaler" of Kubernetes Engine which uses the metrics from Kubernetes to autoscale the nodes in the cluster.</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Additionally, you can set up "Autoscaler with Scheduled Scaling" where you can schedule your instances to scale up or down at specific times. This way you can ensure that you have the instances you need when you need them, but not when you don't.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Using Autoscaling, can help you to reduce the costs by only having the resources you need, when you need them. It also ensures that your application is highly available by scaling out when the traffic is high and scaling in when the traffic is low.</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9e1980d6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9e1980d6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Right sizing means selecting the appropriate instance type for your workload, based on the resources it requires such as CPU, memory, and storage.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You can also use "Instance Resizing Recommendations" which provides suggestions for resizing your instances based on the usage patterns. This can help you to identify instances that are underutilized or overutilized and adjust their sizes accordingly.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rgbClr val="374151"/>
                </a:solidFill>
                <a:highlight>
                  <a:srgbClr val="F7F7F8"/>
                </a:highlight>
                <a:latin typeface="Roboto"/>
                <a:ea typeface="Roboto"/>
                <a:cs typeface="Roboto"/>
                <a:sym typeface="Roboto"/>
              </a:rPr>
              <a:t>By right sizing instances, you can optimize resource usage, reduce costs, and ensure that your workloads are running on the most cost-effective instances, while still meeting the performance and availability requirements.</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9e1980d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9e1980d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To help you stay within your budget, GCP offers several cost controls that you can implement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9e1980d6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9e1980d6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Budgets and alerts allow you to set limits on your spending and receive notifications when you are approaching or exceeding those limits.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You can set different types of budgets, such as monthly, quarterly or annual budgets, and also set different threshold percentages for different types of alerts.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lang="en-GB" sz="1200">
                <a:solidFill>
                  <a:srgbClr val="374151"/>
                </a:solidFill>
                <a:highlight>
                  <a:srgbClr val="F7F7F8"/>
                </a:highlight>
                <a:latin typeface="Roboto"/>
                <a:ea typeface="Roboto"/>
                <a:cs typeface="Roboto"/>
                <a:sym typeface="Roboto"/>
              </a:rPr>
              <a:t>By using Budgets and alerts, you can ensure that your spending is within the limits you set, and you can take action to reduce costs if you are approaching or exceeding those limits. This can help you to better control your costs and avoid unexpected charges on your billing account.</a:t>
            </a:r>
            <a:br>
              <a:rPr lang="en-GB" sz="1200">
                <a:solidFill>
                  <a:srgbClr val="374151"/>
                </a:solidFill>
                <a:highlight>
                  <a:srgbClr val="F7F7F8"/>
                </a:highlight>
                <a:latin typeface="Roboto"/>
                <a:ea typeface="Roboto"/>
                <a:cs typeface="Roboto"/>
                <a:sym typeface="Roboto"/>
              </a:rPr>
            </a:b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9e1980d6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9e1980d6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Cost allocation tags are a way to assign metadata to resources, such as virtual machines or storage, that can be used to track costs and organize spending.</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Once the tag is created, you can apply it to the resources you want to track. You can also apply multiple tags to a single resource, which can be useful for tracking costs across multiple dimensions.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lang="en-GB" sz="1200">
                <a:solidFill>
                  <a:srgbClr val="374151"/>
                </a:solidFill>
                <a:highlight>
                  <a:srgbClr val="F7F7F8"/>
                </a:highlight>
                <a:latin typeface="Roboto"/>
                <a:ea typeface="Roboto"/>
                <a:cs typeface="Roboto"/>
                <a:sym typeface="Roboto"/>
              </a:rPr>
              <a:t>By using cost allocation tags, you can better track and organize your costs, and also identify areas where you can reduce expenses. This can help you make more informed decisions about your resource usage and spending.</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5" y="0"/>
            <a:ext cx="9144000" cy="5059800"/>
          </a:xfrm>
          <a:prstGeom prst="roundRect">
            <a:avLst>
              <a:gd fmla="val 16667" name="adj"/>
            </a:avLst>
          </a:prstGeom>
          <a:gradFill>
            <a:gsLst>
              <a:gs pos="0">
                <a:srgbClr val="FFFFFF"/>
              </a:gs>
              <a:gs pos="100000">
                <a:srgbClr val="B3B3B3"/>
              </a:gs>
            </a:gsLst>
            <a:lin ang="5400012" scaled="0"/>
          </a:gradFill>
          <a:ln cap="flat" cmpd="sng" w="9525">
            <a:solidFill>
              <a:srgbClr val="F7F7F8"/>
            </a:solidFill>
            <a:prstDash val="solid"/>
            <a:round/>
            <a:headEnd len="sm" w="sm" type="none"/>
            <a:tailEnd len="sm" w="sm" type="none"/>
          </a:ln>
          <a:effectLst>
            <a:outerShdw blurRad="271463" rotWithShape="0" algn="bl" dir="840000" dist="47625">
              <a:srgbClr val="000000">
                <a:alpha val="50000"/>
              </a:srgbClr>
            </a:outerShdw>
            <a:reflection blurRad="0" dir="5400000" dist="38100" endA="0" endPos="1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rotWithShape="1">
          <a:blip r:embed="rId3">
            <a:alphaModFix/>
          </a:blip>
          <a:srcRect b="35158" l="0" r="0" t="31229"/>
          <a:stretch/>
        </p:blipFill>
        <p:spPr>
          <a:xfrm>
            <a:off x="678175" y="173700"/>
            <a:ext cx="2767900" cy="523750"/>
          </a:xfrm>
          <a:prstGeom prst="rect">
            <a:avLst/>
          </a:prstGeom>
          <a:noFill/>
          <a:ln>
            <a:noFill/>
          </a:ln>
        </p:spPr>
      </p:pic>
      <p:sp>
        <p:nvSpPr>
          <p:cNvPr id="56" name="Google Shape;56;p13"/>
          <p:cNvSpPr txBox="1"/>
          <p:nvPr/>
        </p:nvSpPr>
        <p:spPr>
          <a:xfrm>
            <a:off x="2493163" y="2917133"/>
            <a:ext cx="54534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900">
                <a:solidFill>
                  <a:srgbClr val="666666"/>
                </a:solidFill>
                <a:latin typeface="Google Sans"/>
                <a:ea typeface="Google Sans"/>
                <a:cs typeface="Google Sans"/>
                <a:sym typeface="Google Sans"/>
              </a:rPr>
              <a:t>What is FinOps?</a:t>
            </a:r>
            <a:endParaRPr sz="3400">
              <a:solidFill>
                <a:srgbClr val="666666"/>
              </a:solidFill>
              <a:latin typeface="Google Sans"/>
              <a:ea typeface="Google Sans"/>
              <a:cs typeface="Google Sans"/>
              <a:sym typeface="Google Sans"/>
            </a:endParaRPr>
          </a:p>
        </p:txBody>
      </p:sp>
      <p:sp>
        <p:nvSpPr>
          <p:cNvPr id="57" name="Google Shape;57;p13"/>
          <p:cNvSpPr/>
          <p:nvPr/>
        </p:nvSpPr>
        <p:spPr>
          <a:xfrm>
            <a:off x="678175" y="1831650"/>
            <a:ext cx="1815000" cy="1480200"/>
          </a:xfrm>
          <a:prstGeom prst="wedgeRectCallout">
            <a:avLst>
              <a:gd fmla="val -20833" name="adj1"/>
              <a:gd fmla="val 62500" name="adj2"/>
            </a:avLst>
          </a:prstGeom>
          <a:solidFill>
            <a:srgbClr val="B6D7A8"/>
          </a:solidFill>
          <a:ln cap="flat" cmpd="sng" w="19050">
            <a:solidFill>
              <a:srgbClr val="6AA84F"/>
            </a:solidFill>
            <a:prstDash val="solid"/>
            <a:round/>
            <a:headEnd len="sm" w="sm" type="none"/>
            <a:tailEnd len="sm" w="sm" type="none"/>
          </a:ln>
          <a:effectLst>
            <a:outerShdw blurRad="57150" rotWithShape="0" algn="bl" dir="82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GB" sz="2000">
                <a:solidFill>
                  <a:schemeClr val="dk2"/>
                </a:solidFill>
                <a:latin typeface="Georgia"/>
                <a:ea typeface="Georgia"/>
                <a:cs typeface="Georgia"/>
                <a:sym typeface="Georgia"/>
              </a:rPr>
              <a:t>Steps to get started with FinOps on GCP</a:t>
            </a:r>
            <a:endParaRPr sz="1800"/>
          </a:p>
        </p:txBody>
      </p:sp>
      <p:sp>
        <p:nvSpPr>
          <p:cNvPr id="58" name="Google Shape;58;p13"/>
          <p:cNvSpPr/>
          <p:nvPr/>
        </p:nvSpPr>
        <p:spPr>
          <a:xfrm>
            <a:off x="5478225" y="697450"/>
            <a:ext cx="2667924" cy="1647594"/>
          </a:xfrm>
          <a:prstGeom prst="irregularSeal1">
            <a:avLst/>
          </a:prstGeom>
          <a:solidFill>
            <a:srgbClr val="FFD9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highlight>
                  <a:srgbClr val="FFD966"/>
                </a:highlight>
              </a:rPr>
              <a:t>Cloud FinOps</a:t>
            </a:r>
            <a:endParaRPr b="1">
              <a:highlight>
                <a:srgbClr val="FFD966"/>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1474900"/>
            <a:ext cx="8520600" cy="19401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sz="9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3. Implement cost controls</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1200"/>
              </a:spcBef>
              <a:spcAft>
                <a:spcPts val="0"/>
              </a:spcAft>
              <a:buClr>
                <a:schemeClr val="dk1"/>
              </a:buClr>
              <a:buSzPts val="1600"/>
              <a:buFont typeface="Georgia"/>
              <a:buChar char="○"/>
            </a:pPr>
            <a:r>
              <a:rPr i="1" lang="en-GB" sz="1800">
                <a:solidFill>
                  <a:schemeClr val="dk1"/>
                </a:solidFill>
                <a:highlight>
                  <a:srgbClr val="FFFFFF"/>
                </a:highlight>
                <a:latin typeface="Georgia"/>
                <a:ea typeface="Georgia"/>
                <a:cs typeface="Georgia"/>
                <a:sym typeface="Georgia"/>
              </a:rPr>
              <a:t>Budgets and alerts</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chemeClr val="dk1"/>
              </a:buClr>
              <a:buSzPts val="1600"/>
              <a:buFont typeface="Georgia"/>
              <a:buChar char="○"/>
            </a:pPr>
            <a:r>
              <a:rPr i="1" lang="en-GB" sz="1800">
                <a:solidFill>
                  <a:schemeClr val="dk1"/>
                </a:solidFill>
                <a:highlight>
                  <a:srgbClr val="FFFFFF"/>
                </a:highlight>
                <a:latin typeface="Georgia"/>
                <a:ea typeface="Georgia"/>
                <a:cs typeface="Georgia"/>
                <a:sym typeface="Georgia"/>
              </a:rPr>
              <a:t>Cost allocation tags</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800">
                <a:solidFill>
                  <a:srgbClr val="CC4125"/>
                </a:solidFill>
                <a:highlight>
                  <a:srgbClr val="FFFFFF"/>
                </a:highlight>
                <a:latin typeface="Georgia"/>
                <a:ea typeface="Georgia"/>
                <a:cs typeface="Georgia"/>
                <a:sym typeface="Georgia"/>
              </a:rPr>
              <a:t>Usage metering and quotas</a:t>
            </a:r>
            <a:endParaRPr i="1" sz="1600">
              <a:solidFill>
                <a:srgbClr val="292929"/>
              </a:solidFill>
              <a:highlight>
                <a:srgbClr val="FFFFFF"/>
              </a:highlight>
              <a:latin typeface="Georgia"/>
              <a:ea typeface="Georgia"/>
              <a:cs typeface="Georgia"/>
              <a:sym typeface="Georgia"/>
            </a:endParaRPr>
          </a:p>
        </p:txBody>
      </p:sp>
      <p:sp>
        <p:nvSpPr>
          <p:cNvPr id="128" name="Google Shape;128;p22"/>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29" name="Google Shape;129;p22"/>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30" name="Google Shape;130;p22"/>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1" type="body"/>
          </p:nvPr>
        </p:nvSpPr>
        <p:spPr>
          <a:xfrm>
            <a:off x="311700" y="1474900"/>
            <a:ext cx="8520600" cy="19401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sz="9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4</a:t>
            </a:r>
            <a:r>
              <a:rPr b="1" lang="en-GB">
                <a:solidFill>
                  <a:srgbClr val="292929"/>
                </a:solidFill>
                <a:highlight>
                  <a:srgbClr val="FFFFFF"/>
                </a:highlight>
                <a:latin typeface="Georgia"/>
                <a:ea typeface="Georgia"/>
                <a:cs typeface="Georgia"/>
                <a:sym typeface="Georgia"/>
              </a:rPr>
              <a:t>. </a:t>
            </a:r>
            <a:r>
              <a:rPr b="1" lang="en-GB" sz="1500">
                <a:solidFill>
                  <a:srgbClr val="292929"/>
                </a:solidFill>
                <a:highlight>
                  <a:srgbClr val="FFFFFF"/>
                </a:highlight>
                <a:latin typeface="Georgia"/>
                <a:ea typeface="Georgia"/>
                <a:cs typeface="Georgia"/>
                <a:sym typeface="Georgia"/>
              </a:rPr>
              <a:t>Automate &amp; integrate with existing tools</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1200"/>
              </a:spcBef>
              <a:spcAft>
                <a:spcPts val="0"/>
              </a:spcAft>
              <a:buClr>
                <a:schemeClr val="dk1"/>
              </a:buClr>
              <a:buSzPts val="1600"/>
              <a:buFont typeface="Georgia"/>
              <a:buChar char="○"/>
            </a:pPr>
            <a:r>
              <a:rPr i="1" lang="en-GB" sz="1500">
                <a:solidFill>
                  <a:srgbClr val="292929"/>
                </a:solidFill>
                <a:highlight>
                  <a:srgbClr val="FFFFFF"/>
                </a:highlight>
                <a:latin typeface="Georgia"/>
                <a:ea typeface="Georgia"/>
                <a:cs typeface="Georgia"/>
                <a:sym typeface="Georgia"/>
              </a:rPr>
              <a:t>Cloud Billing API</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chemeClr val="dk1"/>
              </a:buClr>
              <a:buSzPts val="1600"/>
              <a:buFont typeface="Georgia"/>
              <a:buChar char="○"/>
            </a:pPr>
            <a:r>
              <a:rPr i="1" lang="en-GB" sz="1500">
                <a:solidFill>
                  <a:srgbClr val="292929"/>
                </a:solidFill>
                <a:highlight>
                  <a:srgbClr val="FFFFFF"/>
                </a:highlight>
                <a:latin typeface="Georgia"/>
                <a:ea typeface="Georgia"/>
                <a:cs typeface="Georgia"/>
                <a:sym typeface="Georgia"/>
              </a:rPr>
              <a:t>Cloud Cost Management API</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500">
                <a:solidFill>
                  <a:srgbClr val="292929"/>
                </a:solidFill>
                <a:highlight>
                  <a:srgbClr val="FFFFFF"/>
                </a:highlight>
                <a:latin typeface="Georgia"/>
                <a:ea typeface="Georgia"/>
                <a:cs typeface="Georgia"/>
                <a:sym typeface="Georgia"/>
              </a:rPr>
              <a:t>Cloud Asset Inventory API</a:t>
            </a:r>
            <a:endParaRPr i="1" sz="1600">
              <a:solidFill>
                <a:srgbClr val="292929"/>
              </a:solidFill>
              <a:highlight>
                <a:srgbClr val="FFFFFF"/>
              </a:highlight>
              <a:latin typeface="Georgia"/>
              <a:ea typeface="Georgia"/>
              <a:cs typeface="Georgia"/>
              <a:sym typeface="Georgia"/>
            </a:endParaRPr>
          </a:p>
        </p:txBody>
      </p:sp>
      <p:sp>
        <p:nvSpPr>
          <p:cNvPr id="136" name="Google Shape;136;p23"/>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37" name="Google Shape;137;p23"/>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38" name="Google Shape;138;p23"/>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311700" y="1474900"/>
            <a:ext cx="8520600" cy="19401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sz="9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4. </a:t>
            </a:r>
            <a:r>
              <a:rPr b="1" lang="en-GB" sz="1500">
                <a:solidFill>
                  <a:srgbClr val="292929"/>
                </a:solidFill>
                <a:highlight>
                  <a:srgbClr val="FFFFFF"/>
                </a:highlight>
                <a:latin typeface="Georgia"/>
                <a:ea typeface="Georgia"/>
                <a:cs typeface="Georgia"/>
                <a:sym typeface="Georgia"/>
              </a:rPr>
              <a:t>Automate &amp; integrate with existing tools</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1200"/>
              </a:spcBef>
              <a:spcAft>
                <a:spcPts val="0"/>
              </a:spcAft>
              <a:buClr>
                <a:schemeClr val="dk1"/>
              </a:buClr>
              <a:buSzPts val="1600"/>
              <a:buFont typeface="Georgia"/>
              <a:buChar char="○"/>
            </a:pPr>
            <a:r>
              <a:rPr i="1" lang="en-GB" sz="1800">
                <a:solidFill>
                  <a:srgbClr val="CC4125"/>
                </a:solidFill>
                <a:highlight>
                  <a:srgbClr val="FFFFFF"/>
                </a:highlight>
                <a:latin typeface="Georgia"/>
                <a:ea typeface="Georgia"/>
                <a:cs typeface="Georgia"/>
                <a:sym typeface="Georgia"/>
              </a:rPr>
              <a:t>Cloud Billing API</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chemeClr val="dk1"/>
              </a:buClr>
              <a:buSzPts val="1600"/>
              <a:buFont typeface="Georgia"/>
              <a:buChar char="○"/>
            </a:pPr>
            <a:r>
              <a:rPr i="1" lang="en-GB" sz="1500">
                <a:solidFill>
                  <a:srgbClr val="292929"/>
                </a:solidFill>
                <a:highlight>
                  <a:srgbClr val="FFFFFF"/>
                </a:highlight>
                <a:latin typeface="Georgia"/>
                <a:ea typeface="Georgia"/>
                <a:cs typeface="Georgia"/>
                <a:sym typeface="Georgia"/>
              </a:rPr>
              <a:t>Cloud Cost Management API</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500">
                <a:solidFill>
                  <a:srgbClr val="292929"/>
                </a:solidFill>
                <a:highlight>
                  <a:srgbClr val="FFFFFF"/>
                </a:highlight>
                <a:latin typeface="Georgia"/>
                <a:ea typeface="Georgia"/>
                <a:cs typeface="Georgia"/>
                <a:sym typeface="Georgia"/>
              </a:rPr>
              <a:t>Cloud Asset Inventory API</a:t>
            </a:r>
            <a:endParaRPr i="1" sz="1600">
              <a:solidFill>
                <a:srgbClr val="292929"/>
              </a:solidFill>
              <a:highlight>
                <a:srgbClr val="FFFFFF"/>
              </a:highlight>
              <a:latin typeface="Georgia"/>
              <a:ea typeface="Georgia"/>
              <a:cs typeface="Georgia"/>
              <a:sym typeface="Georgia"/>
            </a:endParaRPr>
          </a:p>
        </p:txBody>
      </p:sp>
      <p:sp>
        <p:nvSpPr>
          <p:cNvPr id="144" name="Google Shape;144;p24"/>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45" name="Google Shape;145;p24"/>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46" name="Google Shape;146;p24"/>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311700" y="1474900"/>
            <a:ext cx="8520600" cy="19401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sz="9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4. </a:t>
            </a:r>
            <a:r>
              <a:rPr b="1" lang="en-GB" sz="1500">
                <a:solidFill>
                  <a:srgbClr val="292929"/>
                </a:solidFill>
                <a:highlight>
                  <a:srgbClr val="FFFFFF"/>
                </a:highlight>
                <a:latin typeface="Georgia"/>
                <a:ea typeface="Georgia"/>
                <a:cs typeface="Georgia"/>
                <a:sym typeface="Georgia"/>
              </a:rPr>
              <a:t>Automate &amp; integrate with existing tools</a:t>
            </a:r>
            <a:endParaRPr b="1">
              <a:solidFill>
                <a:srgbClr val="292929"/>
              </a:solidFill>
              <a:highlight>
                <a:srgbClr val="FFFFFF"/>
              </a:highlight>
              <a:latin typeface="Georgia"/>
              <a:ea typeface="Georgia"/>
              <a:cs typeface="Georgia"/>
              <a:sym typeface="Georgia"/>
            </a:endParaRPr>
          </a:p>
          <a:p>
            <a:pPr indent="-323850" lvl="1" marL="914400" rtl="0" algn="l">
              <a:lnSpc>
                <a:spcPct val="100000"/>
              </a:lnSpc>
              <a:spcBef>
                <a:spcPts val="1200"/>
              </a:spcBef>
              <a:spcAft>
                <a:spcPts val="0"/>
              </a:spcAft>
              <a:buClr>
                <a:schemeClr val="dk1"/>
              </a:buClr>
              <a:buSzPts val="1500"/>
              <a:buFont typeface="Georgia"/>
              <a:buChar char="○"/>
            </a:pPr>
            <a:r>
              <a:rPr i="1" lang="en-GB" sz="1700">
                <a:solidFill>
                  <a:schemeClr val="dk1"/>
                </a:solidFill>
                <a:highlight>
                  <a:srgbClr val="FFFFFF"/>
                </a:highlight>
                <a:latin typeface="Georgia"/>
                <a:ea typeface="Georgia"/>
                <a:cs typeface="Georgia"/>
                <a:sym typeface="Georgia"/>
              </a:rPr>
              <a:t>Cloud Billing API</a:t>
            </a:r>
            <a:endParaRPr i="1" sz="15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chemeClr val="dk1"/>
              </a:buClr>
              <a:buSzPts val="1600"/>
              <a:buFont typeface="Georgia"/>
              <a:buChar char="○"/>
            </a:pPr>
            <a:r>
              <a:rPr i="1" lang="en-GB" sz="1800">
                <a:solidFill>
                  <a:srgbClr val="CC4125"/>
                </a:solidFill>
                <a:highlight>
                  <a:srgbClr val="FFFFFF"/>
                </a:highlight>
                <a:latin typeface="Georgia"/>
                <a:ea typeface="Georgia"/>
                <a:cs typeface="Georgia"/>
                <a:sym typeface="Georgia"/>
              </a:rPr>
              <a:t>Cloud Cost Management API</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500">
                <a:solidFill>
                  <a:srgbClr val="292929"/>
                </a:solidFill>
                <a:highlight>
                  <a:srgbClr val="FFFFFF"/>
                </a:highlight>
                <a:latin typeface="Georgia"/>
                <a:ea typeface="Georgia"/>
                <a:cs typeface="Georgia"/>
                <a:sym typeface="Georgia"/>
              </a:rPr>
              <a:t>Cloud Asset Inventory API</a:t>
            </a:r>
            <a:endParaRPr i="1" sz="1600">
              <a:solidFill>
                <a:srgbClr val="292929"/>
              </a:solidFill>
              <a:highlight>
                <a:srgbClr val="FFFFFF"/>
              </a:highlight>
              <a:latin typeface="Georgia"/>
              <a:ea typeface="Georgia"/>
              <a:cs typeface="Georgia"/>
              <a:sym typeface="Georgia"/>
            </a:endParaRPr>
          </a:p>
        </p:txBody>
      </p:sp>
      <p:sp>
        <p:nvSpPr>
          <p:cNvPr id="152" name="Google Shape;152;p25"/>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53" name="Google Shape;153;p25"/>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54" name="Google Shape;154;p25"/>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311700" y="1474900"/>
            <a:ext cx="8520600" cy="19401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sz="9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4. </a:t>
            </a:r>
            <a:r>
              <a:rPr b="1" lang="en-GB" sz="1500">
                <a:solidFill>
                  <a:srgbClr val="292929"/>
                </a:solidFill>
                <a:highlight>
                  <a:srgbClr val="FFFFFF"/>
                </a:highlight>
                <a:latin typeface="Georgia"/>
                <a:ea typeface="Georgia"/>
                <a:cs typeface="Georgia"/>
                <a:sym typeface="Georgia"/>
              </a:rPr>
              <a:t>Automate &amp; integrate with existing tools</a:t>
            </a:r>
            <a:endParaRPr b="1">
              <a:solidFill>
                <a:srgbClr val="292929"/>
              </a:solidFill>
              <a:highlight>
                <a:srgbClr val="FFFFFF"/>
              </a:highlight>
              <a:latin typeface="Georgia"/>
              <a:ea typeface="Georgia"/>
              <a:cs typeface="Georgia"/>
              <a:sym typeface="Georgia"/>
            </a:endParaRPr>
          </a:p>
          <a:p>
            <a:pPr indent="-323850" lvl="1" marL="914400" rtl="0" algn="l">
              <a:lnSpc>
                <a:spcPct val="100000"/>
              </a:lnSpc>
              <a:spcBef>
                <a:spcPts val="1200"/>
              </a:spcBef>
              <a:spcAft>
                <a:spcPts val="0"/>
              </a:spcAft>
              <a:buClr>
                <a:schemeClr val="dk1"/>
              </a:buClr>
              <a:buSzPts val="1500"/>
              <a:buFont typeface="Georgia"/>
              <a:buChar char="○"/>
            </a:pPr>
            <a:r>
              <a:rPr i="1" lang="en-GB" sz="1700">
                <a:solidFill>
                  <a:schemeClr val="dk1"/>
                </a:solidFill>
                <a:highlight>
                  <a:srgbClr val="FFFFFF"/>
                </a:highlight>
                <a:latin typeface="Georgia"/>
                <a:ea typeface="Georgia"/>
                <a:cs typeface="Georgia"/>
                <a:sym typeface="Georgia"/>
              </a:rPr>
              <a:t>Cloud Billing API</a:t>
            </a:r>
            <a:endParaRPr i="1" sz="15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chemeClr val="dk1"/>
              </a:buClr>
              <a:buSzPts val="1600"/>
              <a:buFont typeface="Georgia"/>
              <a:buChar char="○"/>
            </a:pPr>
            <a:r>
              <a:rPr i="1" lang="en-GB" sz="1800">
                <a:solidFill>
                  <a:schemeClr val="dk1"/>
                </a:solidFill>
                <a:highlight>
                  <a:srgbClr val="FFFFFF"/>
                </a:highlight>
                <a:latin typeface="Georgia"/>
                <a:ea typeface="Georgia"/>
                <a:cs typeface="Georgia"/>
                <a:sym typeface="Georgia"/>
              </a:rPr>
              <a:t>Cloud Cost Management API</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800">
                <a:solidFill>
                  <a:srgbClr val="CC4125"/>
                </a:solidFill>
                <a:highlight>
                  <a:srgbClr val="FFFFFF"/>
                </a:highlight>
                <a:latin typeface="Georgia"/>
                <a:ea typeface="Georgia"/>
                <a:cs typeface="Georgia"/>
                <a:sym typeface="Georgia"/>
              </a:rPr>
              <a:t>Cloud Asset Inventory API</a:t>
            </a:r>
            <a:endParaRPr i="1" sz="1600">
              <a:solidFill>
                <a:srgbClr val="292929"/>
              </a:solidFill>
              <a:highlight>
                <a:srgbClr val="FFFFFF"/>
              </a:highlight>
              <a:latin typeface="Georgia"/>
              <a:ea typeface="Georgia"/>
              <a:cs typeface="Georgia"/>
              <a:sym typeface="Georgia"/>
            </a:endParaRPr>
          </a:p>
        </p:txBody>
      </p:sp>
      <p:sp>
        <p:nvSpPr>
          <p:cNvPr id="160" name="Google Shape;160;p26"/>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61" name="Google Shape;161;p26"/>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62" name="Google Shape;162;p26"/>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311700" y="1417075"/>
            <a:ext cx="8520600" cy="16383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a:solidFill>
                <a:srgbClr val="292929"/>
              </a:solidFill>
              <a:highlight>
                <a:srgbClr val="FFFFFF"/>
              </a:highlight>
              <a:latin typeface="Georgia"/>
              <a:ea typeface="Georgia"/>
              <a:cs typeface="Georgia"/>
              <a:sym typeface="Georgia"/>
            </a:endParaRPr>
          </a:p>
          <a:p>
            <a:pPr indent="-342900" lvl="0" marL="457200" rtl="0" algn="l">
              <a:lnSpc>
                <a:spcPct val="100000"/>
              </a:lnSpc>
              <a:spcBef>
                <a:spcPts val="1200"/>
              </a:spcBef>
              <a:spcAft>
                <a:spcPts val="0"/>
              </a:spcAft>
              <a:buClr>
                <a:srgbClr val="292929"/>
              </a:buClr>
              <a:buSzPts val="1800"/>
              <a:buFont typeface="Georgia"/>
              <a:buChar char="●"/>
            </a:pPr>
            <a:r>
              <a:rPr b="1" lang="en-GB">
                <a:solidFill>
                  <a:srgbClr val="292929"/>
                </a:solidFill>
                <a:highlight>
                  <a:srgbClr val="FFFFFF"/>
                </a:highlight>
                <a:latin typeface="Georgia"/>
                <a:ea typeface="Georgia"/>
                <a:cs typeface="Georgia"/>
                <a:sym typeface="Georgia"/>
              </a:rPr>
              <a:t>Continuously monitor and optimize</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Cloud Monitoring and Cloud Logging</a:t>
            </a:r>
            <a:endParaRPr i="1" sz="1600">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Cost optimization recommendations</a:t>
            </a:r>
            <a:endParaRPr i="1" sz="1600">
              <a:solidFill>
                <a:srgbClr val="292929"/>
              </a:solidFill>
              <a:highlight>
                <a:srgbClr val="FFFFFF"/>
              </a:highlight>
              <a:latin typeface="Georgia"/>
              <a:ea typeface="Georgia"/>
              <a:cs typeface="Georgia"/>
              <a:sym typeface="Georgia"/>
            </a:endParaRPr>
          </a:p>
        </p:txBody>
      </p:sp>
      <p:sp>
        <p:nvSpPr>
          <p:cNvPr id="168" name="Google Shape;168;p27"/>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69" name="Google Shape;169;p27"/>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70" name="Google Shape;170;p27"/>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body"/>
          </p:nvPr>
        </p:nvSpPr>
        <p:spPr>
          <a:xfrm>
            <a:off x="311700" y="1417075"/>
            <a:ext cx="8520600" cy="16383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a:solidFill>
                <a:srgbClr val="292929"/>
              </a:solidFill>
              <a:highlight>
                <a:srgbClr val="FFFFFF"/>
              </a:highlight>
              <a:latin typeface="Georgia"/>
              <a:ea typeface="Georgia"/>
              <a:cs typeface="Georgia"/>
              <a:sym typeface="Georgia"/>
            </a:endParaRPr>
          </a:p>
          <a:p>
            <a:pPr indent="-342900" lvl="0" marL="457200" rtl="0" algn="l">
              <a:lnSpc>
                <a:spcPct val="100000"/>
              </a:lnSpc>
              <a:spcBef>
                <a:spcPts val="1200"/>
              </a:spcBef>
              <a:spcAft>
                <a:spcPts val="0"/>
              </a:spcAft>
              <a:buClr>
                <a:srgbClr val="292929"/>
              </a:buClr>
              <a:buSzPts val="1800"/>
              <a:buFont typeface="Georgia"/>
              <a:buChar char="●"/>
            </a:pPr>
            <a:r>
              <a:rPr b="1" lang="en-GB">
                <a:solidFill>
                  <a:srgbClr val="292929"/>
                </a:solidFill>
                <a:highlight>
                  <a:srgbClr val="FFFFFF"/>
                </a:highlight>
                <a:latin typeface="Georgia"/>
                <a:ea typeface="Georgia"/>
                <a:cs typeface="Georgia"/>
                <a:sym typeface="Georgia"/>
              </a:rPr>
              <a:t>Continuously monitor and optimize</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800">
                <a:solidFill>
                  <a:srgbClr val="CC4125"/>
                </a:solidFill>
                <a:highlight>
                  <a:srgbClr val="FFFFFF"/>
                </a:highlight>
                <a:latin typeface="Georgia"/>
                <a:ea typeface="Georgia"/>
                <a:cs typeface="Georgia"/>
                <a:sym typeface="Georgia"/>
              </a:rPr>
              <a:t>Cloud Monitoring and Cloud Logging</a:t>
            </a:r>
            <a:endParaRPr i="1" sz="1600">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Cost optimization recommendations</a:t>
            </a:r>
            <a:endParaRPr i="1" sz="1600">
              <a:solidFill>
                <a:srgbClr val="292929"/>
              </a:solidFill>
              <a:highlight>
                <a:srgbClr val="FFFFFF"/>
              </a:highlight>
              <a:latin typeface="Georgia"/>
              <a:ea typeface="Georgia"/>
              <a:cs typeface="Georgia"/>
              <a:sym typeface="Georgia"/>
            </a:endParaRPr>
          </a:p>
        </p:txBody>
      </p:sp>
      <p:sp>
        <p:nvSpPr>
          <p:cNvPr id="176" name="Google Shape;176;p28"/>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77" name="Google Shape;177;p28"/>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78" name="Google Shape;178;p28"/>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311700" y="1417075"/>
            <a:ext cx="8520600" cy="16383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a:solidFill>
                <a:srgbClr val="292929"/>
              </a:solidFill>
              <a:highlight>
                <a:srgbClr val="FFFFFF"/>
              </a:highlight>
              <a:latin typeface="Georgia"/>
              <a:ea typeface="Georgia"/>
              <a:cs typeface="Georgia"/>
              <a:sym typeface="Georgia"/>
            </a:endParaRPr>
          </a:p>
          <a:p>
            <a:pPr indent="-342900" lvl="0" marL="457200" rtl="0" algn="l">
              <a:lnSpc>
                <a:spcPct val="100000"/>
              </a:lnSpc>
              <a:spcBef>
                <a:spcPts val="1200"/>
              </a:spcBef>
              <a:spcAft>
                <a:spcPts val="0"/>
              </a:spcAft>
              <a:buClr>
                <a:srgbClr val="292929"/>
              </a:buClr>
              <a:buSzPts val="1800"/>
              <a:buFont typeface="Georgia"/>
              <a:buChar char="●"/>
            </a:pPr>
            <a:r>
              <a:rPr b="1" lang="en-GB">
                <a:solidFill>
                  <a:srgbClr val="292929"/>
                </a:solidFill>
                <a:highlight>
                  <a:srgbClr val="FFFFFF"/>
                </a:highlight>
                <a:latin typeface="Georgia"/>
                <a:ea typeface="Georgia"/>
                <a:cs typeface="Georgia"/>
                <a:sym typeface="Georgia"/>
              </a:rPr>
              <a:t>Continuously monitor and optimize</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chemeClr val="dk1"/>
              </a:buClr>
              <a:buSzPts val="1600"/>
              <a:buFont typeface="Georgia"/>
              <a:buChar char="○"/>
            </a:pPr>
            <a:r>
              <a:rPr i="1" lang="en-GB" sz="1800">
                <a:solidFill>
                  <a:schemeClr val="dk1"/>
                </a:solidFill>
                <a:highlight>
                  <a:srgbClr val="FFFFFF"/>
                </a:highlight>
                <a:latin typeface="Georgia"/>
                <a:ea typeface="Georgia"/>
                <a:cs typeface="Georgia"/>
                <a:sym typeface="Georgia"/>
              </a:rPr>
              <a:t>Cloud Monitoring and Cloud Logging</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800">
                <a:solidFill>
                  <a:srgbClr val="CC4125"/>
                </a:solidFill>
                <a:highlight>
                  <a:srgbClr val="FFFFFF"/>
                </a:highlight>
                <a:latin typeface="Georgia"/>
                <a:ea typeface="Georgia"/>
                <a:cs typeface="Georgia"/>
                <a:sym typeface="Georgia"/>
              </a:rPr>
              <a:t>Cost optimization recommendations</a:t>
            </a:r>
            <a:endParaRPr i="1" sz="1600">
              <a:solidFill>
                <a:srgbClr val="292929"/>
              </a:solidFill>
              <a:highlight>
                <a:srgbClr val="FFFFFF"/>
              </a:highlight>
              <a:latin typeface="Georgia"/>
              <a:ea typeface="Georgia"/>
              <a:cs typeface="Georgia"/>
              <a:sym typeface="Georgia"/>
            </a:endParaRPr>
          </a:p>
        </p:txBody>
      </p:sp>
      <p:sp>
        <p:nvSpPr>
          <p:cNvPr id="184" name="Google Shape;184;p29"/>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85" name="Google Shape;185;p29"/>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1766000"/>
            <a:ext cx="8520600" cy="1315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92929"/>
              </a:buClr>
              <a:buSzPts val="1800"/>
              <a:buFont typeface="Georgia"/>
              <a:buAutoNum type="arabicPeriod"/>
            </a:pPr>
            <a:r>
              <a:rPr b="1" lang="en-GB">
                <a:solidFill>
                  <a:srgbClr val="292929"/>
                </a:solidFill>
                <a:highlight>
                  <a:srgbClr val="FFFFFF"/>
                </a:highlight>
                <a:latin typeface="Georgia"/>
                <a:ea typeface="Georgia"/>
                <a:cs typeface="Georgia"/>
                <a:sym typeface="Georgia"/>
              </a:rPr>
              <a:t>Understand your cloud spend</a:t>
            </a:r>
            <a:endParaRPr b="1" i="1">
              <a:solidFill>
                <a:srgbClr val="292929"/>
              </a:solidFill>
              <a:highlight>
                <a:srgbClr val="FFFFFF"/>
              </a:highlight>
              <a:latin typeface="Georgia"/>
              <a:ea typeface="Georgia"/>
              <a:cs typeface="Georgia"/>
              <a:sym typeface="Georgia"/>
            </a:endParaRPr>
          </a:p>
        </p:txBody>
      </p:sp>
      <p:sp>
        <p:nvSpPr>
          <p:cNvPr id="64" name="Google Shape;64;p14"/>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65" name="Google Shape;65;p14"/>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66" name="Google Shape;66;p14"/>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287925"/>
            <a:ext cx="8520600" cy="211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2. Optimize resource usage</a:t>
            </a:r>
            <a:endParaRPr b="1">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120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Reserving Instances</a:t>
            </a:r>
            <a:endParaRPr i="1" sz="1800">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Autoscaling</a:t>
            </a:r>
            <a:endParaRPr i="1" sz="1800">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Right sizing the Instances</a:t>
            </a:r>
            <a:endParaRPr i="1" sz="1800">
              <a:solidFill>
                <a:srgbClr val="292929"/>
              </a:solidFill>
              <a:highlight>
                <a:srgbClr val="FFFFFF"/>
              </a:highlight>
              <a:latin typeface="Georgia"/>
              <a:ea typeface="Georgia"/>
              <a:cs typeface="Georgia"/>
              <a:sym typeface="Georgia"/>
            </a:endParaRPr>
          </a:p>
        </p:txBody>
      </p:sp>
      <p:sp>
        <p:nvSpPr>
          <p:cNvPr id="72" name="Google Shape;72;p15"/>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73" name="Google Shape;73;p15"/>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74" name="Google Shape;74;p15"/>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1287925"/>
            <a:ext cx="8520600" cy="211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2. Optimize resource usage</a:t>
            </a:r>
            <a:endParaRPr b="1">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1200"/>
              </a:spcBef>
              <a:spcAft>
                <a:spcPts val="0"/>
              </a:spcAft>
              <a:buClr>
                <a:srgbClr val="CC4125"/>
              </a:buClr>
              <a:buSzPts val="1800"/>
              <a:buFont typeface="Georgia"/>
              <a:buChar char="○"/>
            </a:pPr>
            <a:r>
              <a:rPr i="1" lang="en-GB" sz="1800">
                <a:solidFill>
                  <a:srgbClr val="CC4125"/>
                </a:solidFill>
                <a:highlight>
                  <a:srgbClr val="FFFFFF"/>
                </a:highlight>
                <a:latin typeface="Georgia"/>
                <a:ea typeface="Georgia"/>
                <a:cs typeface="Georgia"/>
                <a:sym typeface="Georgia"/>
              </a:rPr>
              <a:t>Reserving Instances</a:t>
            </a:r>
            <a:endParaRPr i="1" sz="1800">
              <a:solidFill>
                <a:srgbClr val="CC4125"/>
              </a:solidFill>
              <a:highlight>
                <a:srgbClr val="FFFFFF"/>
              </a:highlight>
              <a:latin typeface="Georgia"/>
              <a:ea typeface="Georgia"/>
              <a:cs typeface="Georgia"/>
              <a:sym typeface="Georgia"/>
            </a:endParaRPr>
          </a:p>
          <a:p>
            <a:pPr indent="-342900" lvl="1" marL="914400" rtl="0" algn="l">
              <a:lnSpc>
                <a:spcPct val="100000"/>
              </a:lnSpc>
              <a:spcBef>
                <a:spcPts val="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Autoscaling</a:t>
            </a:r>
            <a:endParaRPr i="1" sz="1800">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Right sizing the Instances</a:t>
            </a:r>
            <a:endParaRPr i="1" sz="1800">
              <a:solidFill>
                <a:srgbClr val="292929"/>
              </a:solidFill>
              <a:highlight>
                <a:srgbClr val="FFFFFF"/>
              </a:highlight>
              <a:latin typeface="Georgia"/>
              <a:ea typeface="Georgia"/>
              <a:cs typeface="Georgia"/>
              <a:sym typeface="Georgia"/>
            </a:endParaRPr>
          </a:p>
        </p:txBody>
      </p:sp>
      <p:sp>
        <p:nvSpPr>
          <p:cNvPr id="80" name="Google Shape;80;p16"/>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81" name="Google Shape;81;p16"/>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82" name="Google Shape;82;p16"/>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1287925"/>
            <a:ext cx="8520600" cy="211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2. Optimize resource usage</a:t>
            </a:r>
            <a:endParaRPr b="1">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120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Reserving Instances</a:t>
            </a:r>
            <a:endParaRPr i="1" sz="1800">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0"/>
              </a:spcBef>
              <a:spcAft>
                <a:spcPts val="0"/>
              </a:spcAft>
              <a:buClr>
                <a:srgbClr val="292929"/>
              </a:buClr>
              <a:buSzPts val="1800"/>
              <a:buFont typeface="Georgia"/>
              <a:buChar char="○"/>
            </a:pPr>
            <a:r>
              <a:rPr i="1" lang="en-GB" sz="1800">
                <a:solidFill>
                  <a:srgbClr val="CC4125"/>
                </a:solidFill>
                <a:highlight>
                  <a:srgbClr val="FFFFFF"/>
                </a:highlight>
                <a:latin typeface="Georgia"/>
                <a:ea typeface="Georgia"/>
                <a:cs typeface="Georgia"/>
                <a:sym typeface="Georgia"/>
              </a:rPr>
              <a:t>Autoscaling</a:t>
            </a:r>
            <a:endParaRPr i="1" sz="1800">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Right sizing the Instances</a:t>
            </a:r>
            <a:endParaRPr i="1" sz="1800">
              <a:solidFill>
                <a:srgbClr val="292929"/>
              </a:solidFill>
              <a:highlight>
                <a:srgbClr val="FFFFFF"/>
              </a:highlight>
              <a:latin typeface="Georgia"/>
              <a:ea typeface="Georgia"/>
              <a:cs typeface="Georgia"/>
              <a:sym typeface="Georgia"/>
            </a:endParaRPr>
          </a:p>
        </p:txBody>
      </p:sp>
      <p:sp>
        <p:nvSpPr>
          <p:cNvPr id="88" name="Google Shape;88;p17"/>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89" name="Google Shape;89;p17"/>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90" name="Google Shape;90;p17"/>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287925"/>
            <a:ext cx="8520600" cy="211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2. Optimize resource usage</a:t>
            </a:r>
            <a:endParaRPr b="1">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120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Reserving Instances</a:t>
            </a:r>
            <a:endParaRPr i="1" sz="1800">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0"/>
              </a:spcBef>
              <a:spcAft>
                <a:spcPts val="0"/>
              </a:spcAft>
              <a:buClr>
                <a:srgbClr val="292929"/>
              </a:buClr>
              <a:buSzPts val="1800"/>
              <a:buFont typeface="Georgia"/>
              <a:buChar char="○"/>
            </a:pPr>
            <a:r>
              <a:rPr i="1" lang="en-GB" sz="1800">
                <a:solidFill>
                  <a:srgbClr val="292929"/>
                </a:solidFill>
                <a:highlight>
                  <a:srgbClr val="FFFFFF"/>
                </a:highlight>
                <a:latin typeface="Georgia"/>
                <a:ea typeface="Georgia"/>
                <a:cs typeface="Georgia"/>
                <a:sym typeface="Georgia"/>
              </a:rPr>
              <a:t>Autoscaling</a:t>
            </a:r>
            <a:endParaRPr i="1" sz="1800">
              <a:solidFill>
                <a:srgbClr val="292929"/>
              </a:solidFill>
              <a:highlight>
                <a:srgbClr val="FFFFFF"/>
              </a:highlight>
              <a:latin typeface="Georgia"/>
              <a:ea typeface="Georgia"/>
              <a:cs typeface="Georgia"/>
              <a:sym typeface="Georgia"/>
            </a:endParaRPr>
          </a:p>
          <a:p>
            <a:pPr indent="-342900" lvl="1" marL="914400" rtl="0" algn="l">
              <a:lnSpc>
                <a:spcPct val="100000"/>
              </a:lnSpc>
              <a:spcBef>
                <a:spcPts val="0"/>
              </a:spcBef>
              <a:spcAft>
                <a:spcPts val="0"/>
              </a:spcAft>
              <a:buClr>
                <a:srgbClr val="292929"/>
              </a:buClr>
              <a:buSzPts val="1800"/>
              <a:buFont typeface="Georgia"/>
              <a:buChar char="○"/>
            </a:pPr>
            <a:r>
              <a:rPr i="1" lang="en-GB" sz="1800">
                <a:solidFill>
                  <a:srgbClr val="CC4125"/>
                </a:solidFill>
                <a:highlight>
                  <a:srgbClr val="FFFFFF"/>
                </a:highlight>
                <a:latin typeface="Georgia"/>
                <a:ea typeface="Georgia"/>
                <a:cs typeface="Georgia"/>
                <a:sym typeface="Georgia"/>
              </a:rPr>
              <a:t>Right sizing the Instances</a:t>
            </a:r>
            <a:endParaRPr i="1" sz="1800">
              <a:solidFill>
                <a:srgbClr val="292929"/>
              </a:solidFill>
              <a:highlight>
                <a:srgbClr val="FFFFFF"/>
              </a:highlight>
              <a:latin typeface="Georgia"/>
              <a:ea typeface="Georgia"/>
              <a:cs typeface="Georgia"/>
              <a:sym typeface="Georgia"/>
            </a:endParaRPr>
          </a:p>
        </p:txBody>
      </p:sp>
      <p:sp>
        <p:nvSpPr>
          <p:cNvPr id="96" name="Google Shape;96;p18"/>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97" name="Google Shape;97;p18"/>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98" name="Google Shape;98;p18"/>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1474900"/>
            <a:ext cx="8520600" cy="19401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sz="9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3. </a:t>
            </a:r>
            <a:r>
              <a:rPr b="1" lang="en-GB">
                <a:solidFill>
                  <a:srgbClr val="292929"/>
                </a:solidFill>
                <a:highlight>
                  <a:srgbClr val="FFFFFF"/>
                </a:highlight>
                <a:latin typeface="Georgia"/>
                <a:ea typeface="Georgia"/>
                <a:cs typeface="Georgia"/>
                <a:sym typeface="Georgia"/>
              </a:rPr>
              <a:t>Implement cost controls</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120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Budgets and alerts</a:t>
            </a:r>
            <a:endParaRPr i="1" sz="1600">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Cost allocation tags</a:t>
            </a:r>
            <a:endParaRPr i="1" sz="1600">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Usage metering and quotas</a:t>
            </a:r>
            <a:endParaRPr i="1" sz="1600">
              <a:solidFill>
                <a:srgbClr val="292929"/>
              </a:solidFill>
              <a:highlight>
                <a:srgbClr val="FFFFFF"/>
              </a:highlight>
              <a:latin typeface="Georgia"/>
              <a:ea typeface="Georgia"/>
              <a:cs typeface="Georgia"/>
              <a:sym typeface="Georgia"/>
            </a:endParaRPr>
          </a:p>
        </p:txBody>
      </p:sp>
      <p:sp>
        <p:nvSpPr>
          <p:cNvPr id="104" name="Google Shape;104;p19"/>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05" name="Google Shape;105;p19"/>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06" name="Google Shape;106;p19"/>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311700" y="1474900"/>
            <a:ext cx="8520600" cy="19401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sz="9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3. Implement cost controls</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1200"/>
              </a:spcBef>
              <a:spcAft>
                <a:spcPts val="0"/>
              </a:spcAft>
              <a:buClr>
                <a:srgbClr val="980000"/>
              </a:buClr>
              <a:buSzPts val="1600"/>
              <a:buFont typeface="Georgia"/>
              <a:buChar char="○"/>
            </a:pPr>
            <a:r>
              <a:rPr i="1" lang="en-GB" sz="1800">
                <a:solidFill>
                  <a:srgbClr val="CC4125"/>
                </a:solidFill>
                <a:highlight>
                  <a:srgbClr val="FFFFFF"/>
                </a:highlight>
                <a:latin typeface="Georgia"/>
                <a:ea typeface="Georgia"/>
                <a:cs typeface="Georgia"/>
                <a:sym typeface="Georgia"/>
              </a:rPr>
              <a:t>Budgets and alerts</a:t>
            </a:r>
            <a:endParaRPr i="1" sz="1600">
              <a:solidFill>
                <a:srgbClr val="980000"/>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Cost allocation tags</a:t>
            </a:r>
            <a:endParaRPr i="1" sz="1600">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Usage metering and quotas</a:t>
            </a:r>
            <a:endParaRPr i="1" sz="1600">
              <a:solidFill>
                <a:srgbClr val="292929"/>
              </a:solidFill>
              <a:highlight>
                <a:srgbClr val="FFFFFF"/>
              </a:highlight>
              <a:latin typeface="Georgia"/>
              <a:ea typeface="Georgia"/>
              <a:cs typeface="Georgia"/>
              <a:sym typeface="Georgia"/>
            </a:endParaRPr>
          </a:p>
        </p:txBody>
      </p:sp>
      <p:sp>
        <p:nvSpPr>
          <p:cNvPr id="112" name="Google Shape;112;p20"/>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13" name="Google Shape;113;p20"/>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14" name="Google Shape;114;p20"/>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1474900"/>
            <a:ext cx="8520600" cy="1940100"/>
          </a:xfrm>
          <a:prstGeom prst="rect">
            <a:avLst/>
          </a:prstGeom>
        </p:spPr>
        <p:txBody>
          <a:bodyPr anchorCtr="0" anchor="t" bIns="91425" lIns="91425" spcFirstLastPara="1" rIns="91425" wrap="square" tIns="91425">
            <a:noAutofit/>
          </a:bodyPr>
          <a:lstStyle/>
          <a:p>
            <a:pPr indent="0" lvl="0" marL="1371600" rtl="0" algn="l">
              <a:lnSpc>
                <a:spcPct val="100000"/>
              </a:lnSpc>
              <a:spcBef>
                <a:spcPts val="0"/>
              </a:spcBef>
              <a:spcAft>
                <a:spcPts val="0"/>
              </a:spcAft>
              <a:buNone/>
            </a:pPr>
            <a:r>
              <a:t/>
            </a:r>
            <a:endParaRPr b="1" i="1" sz="900">
              <a:solidFill>
                <a:srgbClr val="292929"/>
              </a:solidFill>
              <a:highlight>
                <a:srgbClr val="FFFFFF"/>
              </a:highlight>
              <a:latin typeface="Georgia"/>
              <a:ea typeface="Georgia"/>
              <a:cs typeface="Georgia"/>
              <a:sym typeface="Georgia"/>
            </a:endParaRPr>
          </a:p>
          <a:p>
            <a:pPr indent="0" lvl="0" marL="0" rtl="0" algn="l">
              <a:lnSpc>
                <a:spcPct val="100000"/>
              </a:lnSpc>
              <a:spcBef>
                <a:spcPts val="1200"/>
              </a:spcBef>
              <a:spcAft>
                <a:spcPts val="0"/>
              </a:spcAft>
              <a:buNone/>
            </a:pPr>
            <a:r>
              <a:rPr b="1" lang="en-GB">
                <a:solidFill>
                  <a:srgbClr val="292929"/>
                </a:solidFill>
                <a:highlight>
                  <a:srgbClr val="FFFFFF"/>
                </a:highlight>
                <a:latin typeface="Georgia"/>
                <a:ea typeface="Georgia"/>
                <a:cs typeface="Georgia"/>
                <a:sym typeface="Georgia"/>
              </a:rPr>
              <a:t>3. Implement cost controls</a:t>
            </a:r>
            <a:endParaRPr b="1">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1200"/>
              </a:spcBef>
              <a:spcAft>
                <a:spcPts val="0"/>
              </a:spcAft>
              <a:buClr>
                <a:schemeClr val="dk1"/>
              </a:buClr>
              <a:buSzPts val="1600"/>
              <a:buFont typeface="Georgia"/>
              <a:buChar char="○"/>
            </a:pPr>
            <a:r>
              <a:rPr i="1" lang="en-GB" sz="1800">
                <a:solidFill>
                  <a:schemeClr val="dk1"/>
                </a:solidFill>
                <a:highlight>
                  <a:srgbClr val="FFFFFF"/>
                </a:highlight>
                <a:latin typeface="Georgia"/>
                <a:ea typeface="Georgia"/>
                <a:cs typeface="Georgia"/>
                <a:sym typeface="Georgia"/>
              </a:rPr>
              <a:t>Budgets and alerts</a:t>
            </a:r>
            <a:endParaRPr i="1" sz="1600">
              <a:solidFill>
                <a:schemeClr val="dk1"/>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800">
                <a:solidFill>
                  <a:srgbClr val="CC4125"/>
                </a:solidFill>
                <a:highlight>
                  <a:srgbClr val="FFFFFF"/>
                </a:highlight>
                <a:latin typeface="Georgia"/>
                <a:ea typeface="Georgia"/>
                <a:cs typeface="Georgia"/>
                <a:sym typeface="Georgia"/>
              </a:rPr>
              <a:t>Cost allocation tags</a:t>
            </a:r>
            <a:endParaRPr i="1" sz="1600">
              <a:solidFill>
                <a:srgbClr val="292929"/>
              </a:solidFill>
              <a:highlight>
                <a:srgbClr val="FFFFFF"/>
              </a:highlight>
              <a:latin typeface="Georgia"/>
              <a:ea typeface="Georgia"/>
              <a:cs typeface="Georgia"/>
              <a:sym typeface="Georgia"/>
            </a:endParaRPr>
          </a:p>
          <a:p>
            <a:pPr indent="-330200" lvl="1" marL="914400" rtl="0" algn="l">
              <a:lnSpc>
                <a:spcPct val="100000"/>
              </a:lnSpc>
              <a:spcBef>
                <a:spcPts val="0"/>
              </a:spcBef>
              <a:spcAft>
                <a:spcPts val="0"/>
              </a:spcAft>
              <a:buClr>
                <a:srgbClr val="292929"/>
              </a:buClr>
              <a:buSzPts val="1600"/>
              <a:buFont typeface="Georgia"/>
              <a:buChar char="○"/>
            </a:pPr>
            <a:r>
              <a:rPr i="1" lang="en-GB" sz="1600">
                <a:solidFill>
                  <a:srgbClr val="292929"/>
                </a:solidFill>
                <a:highlight>
                  <a:srgbClr val="FFFFFF"/>
                </a:highlight>
                <a:latin typeface="Georgia"/>
                <a:ea typeface="Georgia"/>
                <a:cs typeface="Georgia"/>
                <a:sym typeface="Georgia"/>
              </a:rPr>
              <a:t>Usage metering and quotas</a:t>
            </a:r>
            <a:endParaRPr i="1" sz="1600">
              <a:solidFill>
                <a:srgbClr val="292929"/>
              </a:solidFill>
              <a:highlight>
                <a:srgbClr val="FFFFFF"/>
              </a:highlight>
              <a:latin typeface="Georgia"/>
              <a:ea typeface="Georgia"/>
              <a:cs typeface="Georgia"/>
              <a:sym typeface="Georgia"/>
            </a:endParaRPr>
          </a:p>
        </p:txBody>
      </p:sp>
      <p:sp>
        <p:nvSpPr>
          <p:cNvPr id="120" name="Google Shape;120;p21"/>
          <p:cNvSpPr txBox="1"/>
          <p:nvPr/>
        </p:nvSpPr>
        <p:spPr>
          <a:xfrm>
            <a:off x="1888797" y="755275"/>
            <a:ext cx="5366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100">
                <a:solidFill>
                  <a:schemeClr val="dk1"/>
                </a:solidFill>
              </a:rPr>
              <a:t>FinOps on GCP</a:t>
            </a:r>
            <a:endParaRPr sz="4100">
              <a:solidFill>
                <a:srgbClr val="404040"/>
              </a:solidFill>
              <a:latin typeface="Google Sans"/>
              <a:ea typeface="Google Sans"/>
              <a:cs typeface="Google Sans"/>
              <a:sym typeface="Google Sans"/>
            </a:endParaRPr>
          </a:p>
        </p:txBody>
      </p:sp>
      <p:pic>
        <p:nvPicPr>
          <p:cNvPr id="121" name="Google Shape;121;p21"/>
          <p:cNvPicPr preferRelativeResize="0"/>
          <p:nvPr/>
        </p:nvPicPr>
        <p:blipFill rotWithShape="1">
          <a:blip r:embed="rId3">
            <a:alphaModFix/>
          </a:blip>
          <a:srcRect b="35158" l="0" r="0" t="31229"/>
          <a:stretch/>
        </p:blipFill>
        <p:spPr>
          <a:xfrm>
            <a:off x="326925" y="173700"/>
            <a:ext cx="2767900" cy="523750"/>
          </a:xfrm>
          <a:prstGeom prst="rect">
            <a:avLst/>
          </a:prstGeom>
          <a:noFill/>
          <a:ln>
            <a:noFill/>
          </a:ln>
        </p:spPr>
      </p:pic>
      <p:sp>
        <p:nvSpPr>
          <p:cNvPr id="122" name="Google Shape;122;p21"/>
          <p:cNvSpPr txBox="1"/>
          <p:nvPr>
            <p:ph idx="1" type="body"/>
          </p:nvPr>
        </p:nvSpPr>
        <p:spPr>
          <a:xfrm>
            <a:off x="7539900" y="4665300"/>
            <a:ext cx="1604100" cy="3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GB" sz="1700">
                <a:solidFill>
                  <a:srgbClr val="292929"/>
                </a:solidFill>
                <a:highlight>
                  <a:srgbClr val="FFFFFF"/>
                </a:highlight>
                <a:latin typeface="Georgia"/>
                <a:ea typeface="Georgia"/>
                <a:cs typeface="Georgia"/>
                <a:sym typeface="Georgia"/>
              </a:rPr>
              <a:t>Continued… </a:t>
            </a:r>
            <a:endParaRPr b="1" i="1" sz="1700">
              <a:solidFill>
                <a:srgbClr val="292929"/>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