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1" r:id="rId6"/>
    <p:sldId id="260"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91" d="100"/>
          <a:sy n="91" d="100"/>
        </p:scale>
        <p:origin x="18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C11EA-3D59-4DFE-9385-0A032B3191AF}"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dirty="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t>4/16/2020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dirty="0"/>
              <a:t>4/16/2020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dirty="0"/>
              <a:t>4/16/2020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t>4/16/2020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827A6-8947-4115-8D9E-E89B1EC0518D}" type="datetimeFigureOut">
              <a:rPr lang="en-US" dirty="0"/>
              <a:t>4/16/2020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60A6F-F31A-4CA3-B222-0B3C224FF998}" type="datetimeFigureOut">
              <a:rPr lang="en-US" dirty="0"/>
              <a:t>4/16/2020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t>4/16/2020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8644-0851-4B82-8992-A4958BB1637C}"/>
              </a:ext>
            </a:extLst>
          </p:cNvPr>
          <p:cNvSpPr>
            <a:spLocks noGrp="1"/>
          </p:cNvSpPr>
          <p:nvPr>
            <p:ph type="ctrTitle"/>
          </p:nvPr>
        </p:nvSpPr>
        <p:spPr/>
        <p:txBody>
          <a:bodyPr/>
          <a:lstStyle/>
          <a:p>
            <a:r>
              <a:rPr lang="zh-CN" altLang="en-US" dirty="0"/>
              <a:t>函数式编程简介</a:t>
            </a:r>
            <a:endParaRPr lang="en-US" dirty="0"/>
          </a:p>
        </p:txBody>
      </p:sp>
      <p:sp>
        <p:nvSpPr>
          <p:cNvPr id="3" name="Subtitle 2">
            <a:extLst>
              <a:ext uri="{FF2B5EF4-FFF2-40B4-BE49-F238E27FC236}">
                <a16:creationId xmlns:a16="http://schemas.microsoft.com/office/drawing/2014/main" id="{6E4C94D6-CA49-4CED-861A-D1840B2C8E7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084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C6AE-0A32-4268-909F-78EF1C5EA877}"/>
              </a:ext>
            </a:extLst>
          </p:cNvPr>
          <p:cNvSpPr>
            <a:spLocks noGrp="1"/>
          </p:cNvSpPr>
          <p:nvPr>
            <p:ph type="title"/>
          </p:nvPr>
        </p:nvSpPr>
        <p:spPr/>
        <p:txBody>
          <a:bodyPr/>
          <a:lstStyle/>
          <a:p>
            <a:r>
              <a:rPr lang="zh-CN" altLang="en-US" dirty="0"/>
              <a:t>这代码看不懂</a:t>
            </a:r>
            <a:r>
              <a:rPr lang="en-US" altLang="zh-CN" dirty="0"/>
              <a:t>?</a:t>
            </a:r>
            <a:endParaRPr lang="en-US" dirty="0"/>
          </a:p>
        </p:txBody>
      </p:sp>
      <p:sp>
        <p:nvSpPr>
          <p:cNvPr id="3" name="Content Placeholder 2">
            <a:extLst>
              <a:ext uri="{FF2B5EF4-FFF2-40B4-BE49-F238E27FC236}">
                <a16:creationId xmlns:a16="http://schemas.microsoft.com/office/drawing/2014/main" id="{8A0B491F-1441-4188-A8E7-AF3CF3457727}"/>
              </a:ext>
            </a:extLst>
          </p:cNvPr>
          <p:cNvSpPr>
            <a:spLocks noGrp="1"/>
          </p:cNvSpPr>
          <p:nvPr>
            <p:ph idx="1"/>
          </p:nvPr>
        </p:nvSpPr>
        <p:spPr/>
        <p:txBody>
          <a:bodyPr/>
          <a:lstStyle/>
          <a:p>
            <a:r>
              <a:rPr lang="en-US" altLang="zh-CN" dirty="0" err="1"/>
              <a:t>composeLens</a:t>
            </a:r>
            <a:r>
              <a:rPr lang="zh-CN" altLang="en-US" dirty="0"/>
              <a:t>是什么鬼</a:t>
            </a:r>
            <a:r>
              <a:rPr lang="en-US" altLang="zh-CN" dirty="0"/>
              <a:t>,</a:t>
            </a:r>
            <a:r>
              <a:rPr lang="zh-CN" altLang="en-US" dirty="0"/>
              <a:t>什么是</a:t>
            </a:r>
            <a:r>
              <a:rPr lang="en-US" altLang="zh-CN" dirty="0"/>
              <a:t>Lens?(</a:t>
            </a:r>
            <a:r>
              <a:rPr lang="zh-CN" altLang="en-US" dirty="0"/>
              <a:t>附加题</a:t>
            </a:r>
            <a:r>
              <a:rPr lang="en-US" altLang="zh-CN" dirty="0"/>
              <a:t>,</a:t>
            </a:r>
            <a:r>
              <a:rPr lang="zh-CN" altLang="en-US" dirty="0"/>
              <a:t>我们待会有空再讲</a:t>
            </a:r>
            <a:r>
              <a:rPr lang="en-US" altLang="zh-CN" dirty="0"/>
              <a:t>)</a:t>
            </a:r>
          </a:p>
          <a:p>
            <a:r>
              <a:rPr lang="en-US" altLang="zh-CN" dirty="0" err="1"/>
              <a:t>fromTraversable</a:t>
            </a:r>
            <a:r>
              <a:rPr lang="zh-CN" altLang="en-US" dirty="0"/>
              <a:t>是什么鬼</a:t>
            </a:r>
            <a:r>
              <a:rPr lang="en-US" altLang="zh-CN" dirty="0"/>
              <a:t>,</a:t>
            </a:r>
            <a:r>
              <a:rPr lang="zh-CN" altLang="en-US" dirty="0"/>
              <a:t>什么是</a:t>
            </a:r>
            <a:r>
              <a:rPr lang="en-US" altLang="zh-CN" dirty="0"/>
              <a:t>Traversable?(</a:t>
            </a:r>
            <a:r>
              <a:rPr lang="zh-CN" altLang="en-US" dirty="0"/>
              <a:t>必考题</a:t>
            </a:r>
            <a:r>
              <a:rPr lang="en-US" altLang="zh-CN" dirty="0"/>
              <a:t>,</a:t>
            </a:r>
            <a:r>
              <a:rPr lang="zh-CN" altLang="en-US" dirty="0"/>
              <a:t>我们现在讲</a:t>
            </a:r>
            <a:r>
              <a:rPr lang="en-US" altLang="zh-CN" dirty="0"/>
              <a:t>)</a:t>
            </a:r>
          </a:p>
          <a:p>
            <a:endParaRPr lang="en-US" dirty="0"/>
          </a:p>
        </p:txBody>
      </p:sp>
    </p:spTree>
    <p:extLst>
      <p:ext uri="{BB962C8B-B14F-4D97-AF65-F5344CB8AC3E}">
        <p14:creationId xmlns:p14="http://schemas.microsoft.com/office/powerpoint/2010/main" val="258348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20C5-1D46-49FC-B0C5-03EEA3912597}"/>
              </a:ext>
            </a:extLst>
          </p:cNvPr>
          <p:cNvSpPr>
            <a:spLocks noGrp="1"/>
          </p:cNvSpPr>
          <p:nvPr>
            <p:ph type="title"/>
          </p:nvPr>
        </p:nvSpPr>
        <p:spPr/>
        <p:txBody>
          <a:bodyPr/>
          <a:lstStyle/>
          <a:p>
            <a:r>
              <a:rPr lang="zh-CN" altLang="en-US" dirty="0"/>
              <a:t>让我们来看看</a:t>
            </a:r>
            <a:r>
              <a:rPr lang="en-US" altLang="zh-CN" dirty="0"/>
              <a:t>traversal</a:t>
            </a:r>
            <a:r>
              <a:rPr lang="zh-CN" altLang="en-US" dirty="0"/>
              <a:t>的定义</a:t>
            </a:r>
            <a:endParaRPr lang="en-US" dirty="0"/>
          </a:p>
        </p:txBody>
      </p:sp>
      <p:pic>
        <p:nvPicPr>
          <p:cNvPr id="5" name="Content Placeholder 4">
            <a:extLst>
              <a:ext uri="{FF2B5EF4-FFF2-40B4-BE49-F238E27FC236}">
                <a16:creationId xmlns:a16="http://schemas.microsoft.com/office/drawing/2014/main" id="{84C401D5-BA40-4C88-8D34-338728E7309A}"/>
              </a:ext>
            </a:extLst>
          </p:cNvPr>
          <p:cNvPicPr>
            <a:picLocks noGrp="1" noChangeAspect="1"/>
          </p:cNvPicPr>
          <p:nvPr>
            <p:ph idx="1"/>
          </p:nvPr>
        </p:nvPicPr>
        <p:blipFill rotWithShape="1">
          <a:blip r:embed="rId2"/>
          <a:srcRect l="5876" t="25602" b="14503"/>
          <a:stretch/>
        </p:blipFill>
        <p:spPr>
          <a:xfrm>
            <a:off x="1063752" y="2093976"/>
            <a:ext cx="9467355" cy="1663117"/>
          </a:xfrm>
        </p:spPr>
      </p:pic>
    </p:spTree>
    <p:extLst>
      <p:ext uri="{BB962C8B-B14F-4D97-AF65-F5344CB8AC3E}">
        <p14:creationId xmlns:p14="http://schemas.microsoft.com/office/powerpoint/2010/main" val="171877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7239-2D56-45C8-A958-391919BD790C}"/>
              </a:ext>
            </a:extLst>
          </p:cNvPr>
          <p:cNvSpPr>
            <a:spLocks noGrp="1"/>
          </p:cNvSpPr>
          <p:nvPr>
            <p:ph type="title"/>
          </p:nvPr>
        </p:nvSpPr>
        <p:spPr/>
        <p:txBody>
          <a:bodyPr/>
          <a:lstStyle/>
          <a:p>
            <a:r>
              <a:rPr lang="zh-CN" altLang="en-US" dirty="0"/>
              <a:t>小朋友</a:t>
            </a:r>
            <a:r>
              <a:rPr lang="en-US" altLang="zh-CN" dirty="0"/>
              <a:t>,</a:t>
            </a:r>
            <a:r>
              <a:rPr lang="zh-CN" altLang="en-US" dirty="0"/>
              <a:t>你是不是有很多问号</a:t>
            </a:r>
            <a:endParaRPr lang="en-US" dirty="0"/>
          </a:p>
        </p:txBody>
      </p:sp>
      <p:sp>
        <p:nvSpPr>
          <p:cNvPr id="3" name="Content Placeholder 2">
            <a:extLst>
              <a:ext uri="{FF2B5EF4-FFF2-40B4-BE49-F238E27FC236}">
                <a16:creationId xmlns:a16="http://schemas.microsoft.com/office/drawing/2014/main" id="{E0E0153B-217D-4B0D-BB9A-AAB9E6EE005B}"/>
              </a:ext>
            </a:extLst>
          </p:cNvPr>
          <p:cNvSpPr>
            <a:spLocks noGrp="1"/>
          </p:cNvSpPr>
          <p:nvPr>
            <p:ph idx="1"/>
          </p:nvPr>
        </p:nvSpPr>
        <p:spPr/>
        <p:txBody>
          <a:bodyPr/>
          <a:lstStyle/>
          <a:p>
            <a:r>
              <a:rPr lang="zh-CN" altLang="en-US" dirty="0"/>
              <a:t>学习函数式编程</a:t>
            </a:r>
            <a:r>
              <a:rPr lang="en-US" altLang="zh-CN" dirty="0"/>
              <a:t>(</a:t>
            </a:r>
            <a:r>
              <a:rPr lang="zh-CN" altLang="en-US" dirty="0"/>
              <a:t>带类型的那种</a:t>
            </a:r>
            <a:r>
              <a:rPr lang="en-US" altLang="zh-CN" dirty="0"/>
              <a:t>)</a:t>
            </a:r>
            <a:r>
              <a:rPr lang="zh-CN" altLang="en-US" dirty="0"/>
              <a:t>麻烦的地方</a:t>
            </a:r>
            <a:endParaRPr lang="en-US" altLang="zh-CN" dirty="0"/>
          </a:p>
          <a:p>
            <a:pPr lvl="1"/>
            <a:r>
              <a:rPr lang="zh-CN" altLang="en-US" dirty="0"/>
              <a:t>网上有很多很好的英文文档</a:t>
            </a:r>
            <a:r>
              <a:rPr lang="en-US" altLang="zh-CN" dirty="0"/>
              <a:t>, </a:t>
            </a:r>
            <a:r>
              <a:rPr lang="zh-CN" altLang="en-US" dirty="0"/>
              <a:t>但首先你要懂点</a:t>
            </a:r>
            <a:r>
              <a:rPr lang="en-US" altLang="zh-CN" dirty="0"/>
              <a:t>Haskell</a:t>
            </a:r>
            <a:r>
              <a:rPr lang="zh-CN" altLang="en-US" dirty="0"/>
              <a:t>或者</a:t>
            </a:r>
            <a:r>
              <a:rPr lang="en-US" altLang="zh-CN" dirty="0"/>
              <a:t>Scala</a:t>
            </a:r>
          </a:p>
          <a:p>
            <a:pPr lvl="1"/>
            <a:r>
              <a:rPr lang="zh-CN" altLang="en-US" dirty="0"/>
              <a:t>知乎上的大部分回答不是面向初学者的</a:t>
            </a:r>
            <a:endParaRPr lang="en-US" altLang="zh-CN" dirty="0"/>
          </a:p>
          <a:p>
            <a:pPr lvl="1"/>
            <a:r>
              <a:rPr lang="zh-CN" altLang="en-US" dirty="0"/>
              <a:t>一大堆自己没学懂的人出来强行装逼写博客</a:t>
            </a:r>
            <a:r>
              <a:rPr lang="en-US" altLang="zh-CN" dirty="0"/>
              <a:t>,</a:t>
            </a:r>
            <a:r>
              <a:rPr lang="zh-CN" altLang="en-US" dirty="0"/>
              <a:t>误人子弟</a:t>
            </a:r>
            <a:endParaRPr lang="en-US" dirty="0"/>
          </a:p>
          <a:p>
            <a:endParaRPr lang="en-US" dirty="0"/>
          </a:p>
        </p:txBody>
      </p:sp>
    </p:spTree>
    <p:extLst>
      <p:ext uri="{BB962C8B-B14F-4D97-AF65-F5344CB8AC3E}">
        <p14:creationId xmlns:p14="http://schemas.microsoft.com/office/powerpoint/2010/main" val="94565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330F-BDFA-42FB-B818-5D0AB61C2C9C}"/>
              </a:ext>
            </a:extLst>
          </p:cNvPr>
          <p:cNvSpPr>
            <a:spLocks noGrp="1"/>
          </p:cNvSpPr>
          <p:nvPr>
            <p:ph type="title"/>
          </p:nvPr>
        </p:nvSpPr>
        <p:spPr/>
        <p:txBody>
          <a:bodyPr/>
          <a:lstStyle/>
          <a:p>
            <a:r>
              <a:rPr lang="zh-CN" altLang="en-US" dirty="0"/>
              <a:t>第二部分</a:t>
            </a:r>
            <a:r>
              <a:rPr lang="en-US" altLang="zh-CN" dirty="0"/>
              <a:t>,Algebra</a:t>
            </a:r>
            <a:endParaRPr lang="en-US" dirty="0"/>
          </a:p>
        </p:txBody>
      </p:sp>
      <p:sp>
        <p:nvSpPr>
          <p:cNvPr id="3" name="Content Placeholder 2">
            <a:extLst>
              <a:ext uri="{FF2B5EF4-FFF2-40B4-BE49-F238E27FC236}">
                <a16:creationId xmlns:a16="http://schemas.microsoft.com/office/drawing/2014/main" id="{6BB0BAEA-1B4E-49A3-9EF5-7A83C6BFF979}"/>
              </a:ext>
            </a:extLst>
          </p:cNvPr>
          <p:cNvSpPr>
            <a:spLocks noGrp="1"/>
          </p:cNvSpPr>
          <p:nvPr>
            <p:ph idx="1"/>
          </p:nvPr>
        </p:nvSpPr>
        <p:spPr/>
        <p:txBody>
          <a:bodyPr/>
          <a:lstStyle/>
          <a:p>
            <a:r>
              <a:rPr lang="en-US" altLang="zh-CN" dirty="0"/>
              <a:t>algebra :</a:t>
            </a:r>
            <a:r>
              <a:rPr lang="zh-CN" altLang="en-US" dirty="0"/>
              <a:t>一组作用于某个类型的函数</a:t>
            </a:r>
            <a:r>
              <a:rPr lang="en-US" altLang="zh-CN" dirty="0"/>
              <a:t>,</a:t>
            </a:r>
            <a:r>
              <a:rPr lang="zh-CN" altLang="en-US" dirty="0"/>
              <a:t>大名鼎鼎的</a:t>
            </a:r>
            <a:r>
              <a:rPr lang="en-US" altLang="zh-CN" dirty="0"/>
              <a:t>Monad</a:t>
            </a:r>
            <a:r>
              <a:rPr lang="zh-CN" altLang="en-US" dirty="0"/>
              <a:t>就是一个</a:t>
            </a:r>
            <a:r>
              <a:rPr lang="en-US" altLang="zh-CN" dirty="0"/>
              <a:t>algebra</a:t>
            </a:r>
            <a:endParaRPr lang="en-US" dirty="0"/>
          </a:p>
        </p:txBody>
      </p:sp>
    </p:spTree>
    <p:extLst>
      <p:ext uri="{BB962C8B-B14F-4D97-AF65-F5344CB8AC3E}">
        <p14:creationId xmlns:p14="http://schemas.microsoft.com/office/powerpoint/2010/main" val="343807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136C-832D-46D6-A2BA-33A5CF8B9987}"/>
              </a:ext>
            </a:extLst>
          </p:cNvPr>
          <p:cNvSpPr>
            <a:spLocks noGrp="1"/>
          </p:cNvSpPr>
          <p:nvPr>
            <p:ph type="title"/>
          </p:nvPr>
        </p:nvSpPr>
        <p:spPr/>
        <p:txBody>
          <a:bodyPr/>
          <a:lstStyle/>
          <a:p>
            <a:r>
              <a:rPr lang="zh-CN" altLang="en-US" dirty="0"/>
              <a:t>例子</a:t>
            </a:r>
            <a:r>
              <a:rPr lang="en-US" altLang="zh-CN" dirty="0"/>
              <a:t>:</a:t>
            </a:r>
            <a:r>
              <a:rPr lang="zh-CN" altLang="en-US" dirty="0"/>
              <a:t>为什么需要</a:t>
            </a:r>
            <a:r>
              <a:rPr lang="en-US" altLang="zh-CN" dirty="0"/>
              <a:t>Algebra</a:t>
            </a:r>
            <a:endParaRPr lang="en-US" dirty="0"/>
          </a:p>
        </p:txBody>
      </p:sp>
      <p:sp>
        <p:nvSpPr>
          <p:cNvPr id="4" name="Rectangle 1">
            <a:extLst>
              <a:ext uri="{FF2B5EF4-FFF2-40B4-BE49-F238E27FC236}">
                <a16:creationId xmlns:a16="http://schemas.microsoft.com/office/drawing/2014/main" id="{889641E0-00B6-470F-827A-4703663472B6}"/>
              </a:ext>
            </a:extLst>
          </p:cNvPr>
          <p:cNvSpPr>
            <a:spLocks noGrp="1" noChangeArrowheads="1"/>
          </p:cNvSpPr>
          <p:nvPr>
            <p:ph idx="1"/>
          </p:nvPr>
        </p:nvSpPr>
        <p:spPr bwMode="auto">
          <a:xfrm>
            <a:off x="1340196" y="2021496"/>
            <a:ext cx="3493264" cy="15081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JetBrains Mono" panose="020B0509020102050004" pitchFamily="49" charset="0"/>
              </a:rPr>
              <a:t>type </a:t>
            </a:r>
            <a:r>
              <a:rPr kumimoji="0" lang="en-US" altLang="en-US" sz="1800" b="0" i="0" u="none" strike="noStrike" cap="none" normalizeH="0" baseline="0" dirty="0" err="1">
                <a:ln>
                  <a:noFill/>
                </a:ln>
                <a:solidFill>
                  <a:srgbClr val="000000"/>
                </a:solidFill>
                <a:effectLst/>
                <a:latin typeface="JetBrains Mono" panose="020B0509020102050004" pitchFamily="49" charset="0"/>
              </a:rPr>
              <a:t>OperationGroup</a:t>
            </a:r>
            <a:r>
              <a:rPr kumimoji="0" lang="en-US" altLang="en-US" sz="1800" b="0" i="0" u="none" strike="noStrike" cap="none" normalizeH="0" baseline="0" dirty="0">
                <a:ln>
                  <a:noFill/>
                </a:ln>
                <a:solidFill>
                  <a:srgbClr val="000000"/>
                </a:solidFill>
                <a:effectLst/>
                <a:latin typeface="JetBrains Mono" panose="020B0509020102050004" pitchFamily="49" charset="0"/>
              </a:rPr>
              <a:t> = {</a:t>
            </a:r>
            <a:br>
              <a:rPr kumimoji="0" lang="en-US" altLang="en-US" sz="1800" b="0" i="0" u="none" strike="noStrike" cap="none" normalizeH="0" baseline="0" dirty="0">
                <a:ln>
                  <a:noFill/>
                </a:ln>
                <a:solidFill>
                  <a:srgbClr val="000000"/>
                </a:solidFill>
                <a:effectLst/>
                <a:latin typeface="JetBrains Mono" panose="020B0509020102050004" pitchFamily="49" charset="0"/>
              </a:rPr>
            </a:br>
            <a:r>
              <a:rPr kumimoji="0" lang="en-US" altLang="en-US" sz="1800" b="0" i="0" u="none" strike="noStrike" cap="none" normalizeH="0" baseline="0" dirty="0">
                <a:ln>
                  <a:noFill/>
                </a:ln>
                <a:solidFill>
                  <a:srgbClr val="000000"/>
                </a:solidFill>
                <a:effectLst/>
                <a:latin typeface="JetBrains Mono" panose="020B0509020102050004" pitchFamily="49" charset="0"/>
              </a:rPr>
              <a:t>    </a:t>
            </a:r>
            <a:r>
              <a:rPr kumimoji="0" lang="en-US" altLang="en-US" sz="1800" b="1" i="0" u="none" strike="noStrike" cap="none" normalizeH="0" baseline="0" dirty="0" err="1">
                <a:ln>
                  <a:noFill/>
                </a:ln>
                <a:solidFill>
                  <a:srgbClr val="660E7A"/>
                </a:solidFill>
                <a:effectLst/>
                <a:latin typeface="JetBrains Mono" panose="020B0509020102050004" pitchFamily="49" charset="0"/>
              </a:rPr>
              <a:t>concat</a:t>
            </a:r>
            <a:r>
              <a:rPr kumimoji="0" lang="en-US" altLang="en-US" sz="1800" b="0" i="0" u="none" strike="noStrike" cap="none" normalizeH="0" baseline="0" dirty="0" err="1">
                <a:ln>
                  <a:noFill/>
                </a:ln>
                <a:solidFill>
                  <a:srgbClr val="000000"/>
                </a:solidFill>
                <a:effectLst/>
                <a:latin typeface="JetBrains Mono" panose="020B0509020102050004" pitchFamily="49" charset="0"/>
              </a:rPr>
              <a:t>:Concat</a:t>
            </a:r>
            <a:r>
              <a:rPr kumimoji="0" lang="en-US" altLang="en-US" sz="1800" b="0" i="0" u="none" strike="noStrike" cap="none" normalizeH="0" baseline="0" dirty="0">
                <a:ln>
                  <a:noFill/>
                </a:ln>
                <a:solidFill>
                  <a:srgbClr val="000000"/>
                </a:solidFill>
                <a:effectLst/>
                <a:latin typeface="JetBrains Mono" panose="020B0509020102050004" pitchFamily="49" charset="0"/>
              </a:rPr>
              <a:t>&lt;</a:t>
            </a:r>
            <a:r>
              <a:rPr kumimoji="0" lang="en-US" altLang="en-US" sz="1800" b="0" i="0" u="none" strike="noStrike" cap="none" normalizeH="0" baseline="0" dirty="0" err="1">
                <a:ln>
                  <a:noFill/>
                </a:ln>
                <a:solidFill>
                  <a:srgbClr val="000000"/>
                </a:solidFill>
                <a:effectLst/>
                <a:latin typeface="JetBrains Mono" panose="020B0509020102050004" pitchFamily="49" charset="0"/>
              </a:rPr>
              <a:t>WxMsg</a:t>
            </a:r>
            <a:r>
              <a:rPr kumimoji="0" lang="en-US" altLang="en-US" sz="1800" b="0" i="0" u="none" strike="noStrike" cap="none" normalizeH="0" baseline="0" dirty="0">
                <a:ln>
                  <a:noFill/>
                </a:ln>
                <a:solidFill>
                  <a:srgbClr val="000000"/>
                </a:solidFill>
                <a:effectLst/>
                <a:latin typeface="JetBrains Mono" panose="020B0509020102050004" pitchFamily="49" charset="0"/>
              </a:rPr>
              <a:t>&gt;</a:t>
            </a:r>
            <a:br>
              <a:rPr kumimoji="0" lang="en-US" altLang="en-US" sz="1800" b="0" i="0" u="none" strike="noStrike" cap="none" normalizeH="0" baseline="0" dirty="0">
                <a:ln>
                  <a:noFill/>
                </a:ln>
                <a:solidFill>
                  <a:srgbClr val="000000"/>
                </a:solidFill>
                <a:effectLst/>
                <a:latin typeface="JetBrains Mono" panose="020B0509020102050004" pitchFamily="49" charset="0"/>
              </a:rPr>
            </a:br>
            <a:r>
              <a:rPr kumimoji="0" lang="en-US" altLang="en-US" sz="1800" b="0" i="0" u="none" strike="noStrike" cap="none" normalizeH="0" baseline="0" dirty="0">
                <a:ln>
                  <a:noFill/>
                </a:ln>
                <a:solidFill>
                  <a:srgbClr val="000000"/>
                </a:solidFill>
                <a:effectLst/>
                <a:latin typeface="JetBrains Mono" panose="020B050902010205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JetBrains Mono" panose="020B050902010205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JetBrains Mono" panose="020B050902010205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E54EF08-4448-46A5-89D7-CB28B8CC551C}"/>
              </a:ext>
            </a:extLst>
          </p:cNvPr>
          <p:cNvSpPr>
            <a:spLocks noChangeArrowheads="1"/>
          </p:cNvSpPr>
          <p:nvPr/>
        </p:nvSpPr>
        <p:spPr bwMode="auto">
          <a:xfrm>
            <a:off x="6554297" y="2021496"/>
            <a:ext cx="514756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b="1" i="0" u="none" strike="noStrike" cap="none" normalizeH="0" baseline="0" dirty="0">
                <a:ln>
                  <a:noFill/>
                </a:ln>
                <a:solidFill>
                  <a:srgbClr val="000080"/>
                </a:solidFill>
                <a:effectLst/>
                <a:latin typeface="JetBrains Mono" panose="020B0509020102050004" pitchFamily="49" charset="0"/>
              </a:rPr>
              <a:t>export interface </a:t>
            </a:r>
            <a:r>
              <a:rPr lang="en-US" altLang="en-US" dirty="0">
                <a:solidFill>
                  <a:srgbClr val="000000"/>
                </a:solidFill>
                <a:latin typeface="JetBrains Mono" panose="020B0509020102050004" pitchFamily="49" charset="0"/>
              </a:rPr>
              <a:t>Semigroup </a:t>
            </a:r>
            <a:r>
              <a:rPr kumimoji="0" lang="en-US" altLang="en-US" b="0" i="0" u="none" strike="noStrike" cap="none" normalizeH="0" baseline="0" dirty="0">
                <a:ln>
                  <a:noFill/>
                </a:ln>
                <a:solidFill>
                  <a:srgbClr val="000000"/>
                </a:solidFill>
                <a:effectLst/>
                <a:latin typeface="JetBrains Mono" panose="020B0509020102050004" pitchFamily="49" charset="0"/>
              </a:rPr>
              <a:t>&lt;</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&gt; {</a:t>
            </a:r>
            <a:br>
              <a:rPr kumimoji="0" lang="en-US" altLang="en-US" b="0" i="0" u="none" strike="noStrike" cap="none" normalizeH="0" baseline="0" dirty="0">
                <a:ln>
                  <a:noFill/>
                </a:ln>
                <a:solidFill>
                  <a:srgbClr val="000000"/>
                </a:solidFill>
                <a:effectLst/>
                <a:latin typeface="JetBrains Mono" panose="020B0509020102050004" pitchFamily="49" charset="0"/>
              </a:rPr>
            </a:br>
            <a:r>
              <a:rPr kumimoji="0" lang="en-US" altLang="en-US" b="0" i="0" u="none" strike="noStrike" cap="none" normalizeH="0" baseline="0" dirty="0">
                <a:ln>
                  <a:noFill/>
                </a:ln>
                <a:solidFill>
                  <a:srgbClr val="000000"/>
                </a:solidFill>
                <a:effectLst/>
                <a:latin typeface="JetBrains Mono" panose="020B0509020102050004" pitchFamily="49" charset="0"/>
              </a:rPr>
              <a:t>  </a:t>
            </a:r>
            <a:r>
              <a:rPr kumimoji="0" lang="en-US" altLang="en-US" b="1" i="0" u="none" strike="noStrike" cap="none" normalizeH="0" baseline="0" dirty="0" err="1">
                <a:ln>
                  <a:noFill/>
                </a:ln>
                <a:solidFill>
                  <a:srgbClr val="000080"/>
                </a:solidFill>
                <a:effectLst/>
                <a:latin typeface="JetBrains Mono" panose="020B0509020102050004" pitchFamily="49" charset="0"/>
              </a:rPr>
              <a:t>readonly</a:t>
            </a:r>
            <a:r>
              <a:rPr kumimoji="0" lang="en-US" altLang="en-US" b="1" i="0" u="none" strike="noStrike" cap="none" normalizeH="0" baseline="0" dirty="0">
                <a:ln>
                  <a:noFill/>
                </a:ln>
                <a:solidFill>
                  <a:srgbClr val="000080"/>
                </a:solidFill>
                <a:effectLst/>
                <a:latin typeface="JetBrains Mono" panose="020B0509020102050004" pitchFamily="49" charset="0"/>
              </a:rPr>
              <a:t> </a:t>
            </a:r>
            <a:r>
              <a:rPr kumimoji="0" lang="en-US" altLang="en-US" b="1" i="0" u="none" strike="noStrike" cap="none" normalizeH="0" baseline="0" dirty="0" err="1">
                <a:ln>
                  <a:noFill/>
                </a:ln>
                <a:solidFill>
                  <a:srgbClr val="660E7A"/>
                </a:solidFill>
                <a:effectLst/>
                <a:latin typeface="JetBrains Mono" panose="020B0509020102050004" pitchFamily="49" charset="0"/>
              </a:rPr>
              <a:t>concat</a:t>
            </a:r>
            <a:r>
              <a:rPr kumimoji="0" lang="en-US" altLang="en-US" b="0" i="0" u="none" strike="noStrike" cap="none" normalizeH="0" baseline="0" dirty="0">
                <a:ln>
                  <a:noFill/>
                </a:ln>
                <a:solidFill>
                  <a:srgbClr val="000000"/>
                </a:solidFill>
                <a:effectLst/>
                <a:latin typeface="JetBrains Mono" panose="020B0509020102050004" pitchFamily="49" charset="0"/>
              </a:rPr>
              <a:t>: (x: </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 y: </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 =&gt; </a:t>
            </a:r>
            <a:r>
              <a:rPr kumimoji="0" lang="en-US" altLang="en-US" b="0" i="0" u="none" strike="noStrike" cap="none" normalizeH="0" baseline="0" dirty="0">
                <a:ln>
                  <a:noFill/>
                </a:ln>
                <a:solidFill>
                  <a:srgbClr val="20999D"/>
                </a:solidFill>
                <a:effectLst/>
                <a:latin typeface="JetBrains Mono" panose="020B0509020102050004" pitchFamily="49" charset="0"/>
              </a:rPr>
              <a:t>A</a:t>
            </a:r>
            <a:br>
              <a:rPr kumimoji="0" lang="en-US" altLang="en-US" b="0" i="0" u="none" strike="noStrike" cap="none" normalizeH="0" baseline="0" dirty="0">
                <a:ln>
                  <a:noFill/>
                </a:ln>
                <a:solidFill>
                  <a:srgbClr val="20999D"/>
                </a:solidFill>
                <a:effectLst/>
                <a:latin typeface="JetBrains Mono" panose="020B0509020102050004" pitchFamily="49" charset="0"/>
              </a:rPr>
            </a:br>
            <a:r>
              <a:rPr kumimoji="0" lang="en-US" altLang="en-US" b="0" i="0" u="none" strike="noStrike" cap="none" normalizeH="0" baseline="0" dirty="0">
                <a:ln>
                  <a:noFill/>
                </a:ln>
                <a:solidFill>
                  <a:srgbClr val="000000"/>
                </a:solidFill>
                <a:effectLst/>
                <a:latin typeface="JetBrains Mono" panose="020B05090201020500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F5D2B115-B48B-4FC7-B857-22BDFFED648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217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54F4-2991-474B-BC17-24D6371F95E0}"/>
              </a:ext>
            </a:extLst>
          </p:cNvPr>
          <p:cNvSpPr>
            <a:spLocks noGrp="1"/>
          </p:cNvSpPr>
          <p:nvPr>
            <p:ph type="title"/>
          </p:nvPr>
        </p:nvSpPr>
        <p:spPr/>
        <p:txBody>
          <a:bodyPr/>
          <a:lstStyle/>
          <a:p>
            <a:r>
              <a:rPr lang="zh-CN" altLang="en-US" dirty="0"/>
              <a:t>第三部分</a:t>
            </a:r>
            <a:r>
              <a:rPr lang="en-US" altLang="zh-CN" dirty="0"/>
              <a:t>: </a:t>
            </a:r>
            <a:r>
              <a:rPr lang="zh-CN" altLang="en-US" dirty="0"/>
              <a:t>各种实用</a:t>
            </a:r>
            <a:r>
              <a:rPr lang="en-US" altLang="zh-CN" dirty="0"/>
              <a:t>Algebra</a:t>
            </a:r>
            <a:endParaRPr lang="en-US" dirty="0"/>
          </a:p>
        </p:txBody>
      </p:sp>
      <p:sp>
        <p:nvSpPr>
          <p:cNvPr id="3" name="Content Placeholder 2">
            <a:extLst>
              <a:ext uri="{FF2B5EF4-FFF2-40B4-BE49-F238E27FC236}">
                <a16:creationId xmlns:a16="http://schemas.microsoft.com/office/drawing/2014/main" id="{A4486999-5EBD-4181-AA8D-057CB42F89DB}"/>
              </a:ext>
            </a:extLst>
          </p:cNvPr>
          <p:cNvSpPr>
            <a:spLocks noGrp="1"/>
          </p:cNvSpPr>
          <p:nvPr>
            <p:ph idx="1"/>
          </p:nvPr>
        </p:nvSpPr>
        <p:spPr/>
        <p:txBody>
          <a:bodyPr/>
          <a:lstStyle/>
          <a:p>
            <a:endParaRPr lang="en-US" altLang="zh-CN" dirty="0"/>
          </a:p>
        </p:txBody>
      </p:sp>
      <p:sp>
        <p:nvSpPr>
          <p:cNvPr id="4" name="Rectangle 1">
            <a:extLst>
              <a:ext uri="{FF2B5EF4-FFF2-40B4-BE49-F238E27FC236}">
                <a16:creationId xmlns:a16="http://schemas.microsoft.com/office/drawing/2014/main" id="{B6A35DD0-61E8-4426-A436-C4296812B13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16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8092-F103-4EAA-8539-D7A06835E3F9}"/>
              </a:ext>
            </a:extLst>
          </p:cNvPr>
          <p:cNvSpPr>
            <a:spLocks noGrp="1"/>
          </p:cNvSpPr>
          <p:nvPr>
            <p:ph type="title"/>
          </p:nvPr>
        </p:nvSpPr>
        <p:spPr/>
        <p:txBody>
          <a:bodyPr/>
          <a:lstStyle/>
          <a:p>
            <a:r>
              <a:rPr lang="en-US" altLang="zh-CN" dirty="0"/>
              <a:t>Monoid</a:t>
            </a:r>
            <a:endParaRPr lang="en-US" dirty="0"/>
          </a:p>
        </p:txBody>
      </p:sp>
      <p:sp>
        <p:nvSpPr>
          <p:cNvPr id="3" name="Content Placeholder 2">
            <a:extLst>
              <a:ext uri="{FF2B5EF4-FFF2-40B4-BE49-F238E27FC236}">
                <a16:creationId xmlns:a16="http://schemas.microsoft.com/office/drawing/2014/main" id="{56EA4C05-7441-489D-9D86-B2D0E11B47CF}"/>
              </a:ext>
            </a:extLst>
          </p:cNvPr>
          <p:cNvSpPr>
            <a:spLocks noGrp="1"/>
          </p:cNvSpPr>
          <p:nvPr>
            <p:ph idx="1"/>
          </p:nvPr>
        </p:nvSpPr>
        <p:spPr>
          <a:xfrm>
            <a:off x="1063752" y="1727125"/>
            <a:ext cx="10058400" cy="4050792"/>
          </a:xfrm>
        </p:spPr>
        <p:txBody>
          <a:bodyPr/>
          <a:lstStyle/>
          <a:p>
            <a:pPr marL="0" indent="0">
              <a:buNone/>
            </a:pPr>
            <a:r>
              <a:rPr lang="en-US" altLang="en-US" b="1" dirty="0">
                <a:solidFill>
                  <a:srgbClr val="000080"/>
                </a:solidFill>
                <a:latin typeface="JetBrains Mono" panose="020B0509020102050004" pitchFamily="49" charset="0"/>
              </a:rPr>
              <a:t>export interface </a:t>
            </a:r>
            <a:r>
              <a:rPr lang="en-US" altLang="en-US" dirty="0">
                <a:solidFill>
                  <a:srgbClr val="000000"/>
                </a:solidFill>
                <a:latin typeface="JetBrains Mono" panose="020B0509020102050004" pitchFamily="49" charset="0"/>
              </a:rPr>
              <a:t>Monoid&lt;</a:t>
            </a:r>
            <a:r>
              <a:rPr lang="en-US" altLang="en-US" dirty="0">
                <a:solidFill>
                  <a:srgbClr val="20999D"/>
                </a:solidFill>
                <a:latin typeface="JetBrains Mono" panose="020B0509020102050004" pitchFamily="49" charset="0"/>
              </a:rPr>
              <a:t>A</a:t>
            </a:r>
            <a:r>
              <a:rPr lang="en-US" altLang="en-US" dirty="0">
                <a:solidFill>
                  <a:srgbClr val="000000"/>
                </a:solidFill>
                <a:latin typeface="JetBrains Mono" panose="020B0509020102050004" pitchFamily="49" charset="0"/>
              </a:rPr>
              <a:t>&gt; </a:t>
            </a:r>
            <a:r>
              <a:rPr lang="en-US" altLang="en-US" b="1" dirty="0">
                <a:solidFill>
                  <a:srgbClr val="000080"/>
                </a:solidFill>
                <a:latin typeface="JetBrains Mono" panose="020B0509020102050004" pitchFamily="49" charset="0"/>
              </a:rPr>
              <a:t>extends </a:t>
            </a:r>
            <a:r>
              <a:rPr lang="en-US" altLang="en-US" dirty="0">
                <a:solidFill>
                  <a:srgbClr val="000000"/>
                </a:solidFill>
                <a:latin typeface="JetBrains Mono" panose="020B0509020102050004" pitchFamily="49" charset="0"/>
              </a:rPr>
              <a:t>Semigroup&lt;</a:t>
            </a:r>
            <a:r>
              <a:rPr lang="en-US" altLang="en-US" dirty="0">
                <a:solidFill>
                  <a:srgbClr val="20999D"/>
                </a:solidFill>
                <a:latin typeface="JetBrains Mono" panose="020B0509020102050004" pitchFamily="49" charset="0"/>
              </a:rPr>
              <a:t>A</a:t>
            </a:r>
            <a:r>
              <a:rPr lang="en-US" altLang="en-US" dirty="0">
                <a:solidFill>
                  <a:srgbClr val="000000"/>
                </a:solidFill>
                <a:latin typeface="JetBrains Mono" panose="020B0509020102050004" pitchFamily="49" charset="0"/>
              </a:rPr>
              <a:t>&gt; {</a:t>
            </a:r>
            <a:br>
              <a:rPr lang="en-US" altLang="en-US" dirty="0">
                <a:solidFill>
                  <a:srgbClr val="000000"/>
                </a:solidFill>
                <a:latin typeface="JetBrains Mono" panose="020B0509020102050004" pitchFamily="49" charset="0"/>
              </a:rPr>
            </a:br>
            <a:r>
              <a:rPr lang="en-US" altLang="en-US" dirty="0">
                <a:solidFill>
                  <a:srgbClr val="000000"/>
                </a:solidFill>
                <a:latin typeface="JetBrains Mono" panose="020B0509020102050004" pitchFamily="49" charset="0"/>
              </a:rPr>
              <a:t>  </a:t>
            </a:r>
            <a:r>
              <a:rPr lang="en-US" altLang="en-US" b="1" dirty="0" err="1">
                <a:solidFill>
                  <a:srgbClr val="000080"/>
                </a:solidFill>
                <a:latin typeface="JetBrains Mono" panose="020B0509020102050004" pitchFamily="49" charset="0"/>
              </a:rPr>
              <a:t>readonly</a:t>
            </a:r>
            <a:r>
              <a:rPr lang="en-US" altLang="en-US" b="1" dirty="0">
                <a:solidFill>
                  <a:srgbClr val="000080"/>
                </a:solidFill>
                <a:latin typeface="JetBrains Mono" panose="020B0509020102050004" pitchFamily="49" charset="0"/>
              </a:rPr>
              <a:t> </a:t>
            </a:r>
            <a:r>
              <a:rPr lang="en-US" altLang="en-US" b="1" dirty="0">
                <a:solidFill>
                  <a:srgbClr val="660E7A"/>
                </a:solidFill>
                <a:latin typeface="JetBrains Mono" panose="020B0509020102050004" pitchFamily="49" charset="0"/>
              </a:rPr>
              <a:t>empty</a:t>
            </a:r>
            <a:r>
              <a:rPr lang="en-US" altLang="en-US" dirty="0">
                <a:solidFill>
                  <a:srgbClr val="000000"/>
                </a:solidFill>
                <a:latin typeface="JetBrains Mono" panose="020B0509020102050004" pitchFamily="49" charset="0"/>
              </a:rPr>
              <a:t>: </a:t>
            </a:r>
            <a:r>
              <a:rPr lang="en-US" altLang="en-US" dirty="0">
                <a:solidFill>
                  <a:srgbClr val="20999D"/>
                </a:solidFill>
                <a:latin typeface="JetBrains Mono" panose="020B0509020102050004" pitchFamily="49" charset="0"/>
              </a:rPr>
              <a:t>A</a:t>
            </a:r>
            <a:br>
              <a:rPr lang="en-US" altLang="en-US" dirty="0">
                <a:solidFill>
                  <a:srgbClr val="20999D"/>
                </a:solidFill>
                <a:latin typeface="JetBrains Mono" panose="020B0509020102050004" pitchFamily="49" charset="0"/>
              </a:rPr>
            </a:br>
            <a:r>
              <a:rPr lang="en-US" altLang="en-US" dirty="0">
                <a:solidFill>
                  <a:srgbClr val="000000"/>
                </a:solidFill>
                <a:latin typeface="JetBrains Mono" panose="020B0509020102050004" pitchFamily="49" charset="0"/>
              </a:rPr>
              <a:t>}</a:t>
            </a:r>
            <a:endParaRPr lang="en-US" altLang="en-US" sz="4400" dirty="0">
              <a:latin typeface="Arial" panose="020B0604020202020204" pitchFamily="34" charset="0"/>
            </a:endParaRPr>
          </a:p>
          <a:p>
            <a:endParaRPr lang="en-US" dirty="0"/>
          </a:p>
        </p:txBody>
      </p:sp>
    </p:spTree>
    <p:extLst>
      <p:ext uri="{BB962C8B-B14F-4D97-AF65-F5344CB8AC3E}">
        <p14:creationId xmlns:p14="http://schemas.microsoft.com/office/powerpoint/2010/main" val="3930269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06A8-B237-4C2A-BB68-7D21906AC877}"/>
              </a:ext>
            </a:extLst>
          </p:cNvPr>
          <p:cNvSpPr>
            <a:spLocks noGrp="1"/>
          </p:cNvSpPr>
          <p:nvPr>
            <p:ph type="title"/>
          </p:nvPr>
        </p:nvSpPr>
        <p:spPr/>
        <p:txBody>
          <a:bodyPr/>
          <a:lstStyle/>
          <a:p>
            <a:r>
              <a:rPr lang="en-US" altLang="zh-CN" dirty="0"/>
              <a:t>Ord</a:t>
            </a:r>
            <a:endParaRPr lang="en-US" dirty="0"/>
          </a:p>
        </p:txBody>
      </p:sp>
      <p:sp>
        <p:nvSpPr>
          <p:cNvPr id="5" name="Rectangle 2">
            <a:extLst>
              <a:ext uri="{FF2B5EF4-FFF2-40B4-BE49-F238E27FC236}">
                <a16:creationId xmlns:a16="http://schemas.microsoft.com/office/drawing/2014/main" id="{74EDBF95-CDD9-406F-8880-B294E002BC8A}"/>
              </a:ext>
            </a:extLst>
          </p:cNvPr>
          <p:cNvSpPr>
            <a:spLocks noGrp="1" noChangeArrowheads="1"/>
          </p:cNvSpPr>
          <p:nvPr>
            <p:ph idx="1"/>
          </p:nvPr>
        </p:nvSpPr>
        <p:spPr bwMode="auto">
          <a:xfrm>
            <a:off x="1063752" y="1726282"/>
            <a:ext cx="695575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JetBrains Mono" panose="020B0509020102050004" pitchFamily="49" charset="0"/>
              </a:rPr>
              <a:t>export interface </a:t>
            </a:r>
            <a:r>
              <a:rPr kumimoji="0" lang="en-US" altLang="en-US" b="0" i="0" u="none" strike="noStrike" cap="none" normalizeH="0" baseline="0" dirty="0">
                <a:ln>
                  <a:noFill/>
                </a:ln>
                <a:solidFill>
                  <a:srgbClr val="000000"/>
                </a:solidFill>
                <a:effectLst/>
                <a:latin typeface="JetBrains Mono" panose="020B0509020102050004" pitchFamily="49" charset="0"/>
              </a:rPr>
              <a:t>Ord&lt;</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&gt; </a:t>
            </a:r>
            <a:r>
              <a:rPr kumimoji="0" lang="en-US" altLang="en-US" b="1" i="0" u="none" strike="noStrike" cap="none" normalizeH="0" baseline="0" dirty="0">
                <a:ln>
                  <a:noFill/>
                </a:ln>
                <a:solidFill>
                  <a:srgbClr val="000080"/>
                </a:solidFill>
                <a:effectLst/>
                <a:latin typeface="JetBrains Mono" panose="020B0509020102050004" pitchFamily="49" charset="0"/>
              </a:rPr>
              <a:t>extends </a:t>
            </a:r>
            <a:r>
              <a:rPr kumimoji="0" lang="en-US" altLang="en-US" b="0" i="0" u="none" strike="noStrike" cap="none" normalizeH="0" baseline="0" dirty="0">
                <a:ln>
                  <a:noFill/>
                </a:ln>
                <a:solidFill>
                  <a:srgbClr val="000000"/>
                </a:solidFill>
                <a:effectLst/>
                <a:latin typeface="JetBrains Mono" panose="020B0509020102050004" pitchFamily="49" charset="0"/>
              </a:rPr>
              <a:t>Eq&lt;</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&gt; {</a:t>
            </a:r>
            <a:br>
              <a:rPr kumimoji="0" lang="en-US" altLang="en-US" b="0" i="0" u="none" strike="noStrike" cap="none" normalizeH="0" baseline="0" dirty="0">
                <a:ln>
                  <a:noFill/>
                </a:ln>
                <a:solidFill>
                  <a:srgbClr val="000000"/>
                </a:solidFill>
                <a:effectLst/>
                <a:latin typeface="JetBrains Mono" panose="020B0509020102050004" pitchFamily="49" charset="0"/>
              </a:rPr>
            </a:br>
            <a:r>
              <a:rPr kumimoji="0" lang="en-US" altLang="en-US" b="0" i="0" u="none" strike="noStrike" cap="none" normalizeH="0" baseline="0" dirty="0">
                <a:ln>
                  <a:noFill/>
                </a:ln>
                <a:solidFill>
                  <a:srgbClr val="000000"/>
                </a:solidFill>
                <a:effectLst/>
                <a:latin typeface="JetBrains Mono" panose="020B0509020102050004" pitchFamily="49" charset="0"/>
              </a:rPr>
              <a:t>  </a:t>
            </a:r>
            <a:r>
              <a:rPr kumimoji="0" lang="en-US" altLang="en-US" b="1" i="0" u="none" strike="noStrike" cap="none" normalizeH="0" baseline="0" dirty="0" err="1">
                <a:ln>
                  <a:noFill/>
                </a:ln>
                <a:solidFill>
                  <a:srgbClr val="000080"/>
                </a:solidFill>
                <a:effectLst/>
                <a:latin typeface="JetBrains Mono" panose="020B0509020102050004" pitchFamily="49" charset="0"/>
              </a:rPr>
              <a:t>readonly</a:t>
            </a:r>
            <a:r>
              <a:rPr kumimoji="0" lang="en-US" altLang="en-US" b="1" i="0" u="none" strike="noStrike" cap="none" normalizeH="0" baseline="0" dirty="0">
                <a:ln>
                  <a:noFill/>
                </a:ln>
                <a:solidFill>
                  <a:srgbClr val="000080"/>
                </a:solidFill>
                <a:effectLst/>
                <a:latin typeface="JetBrains Mono" panose="020B0509020102050004" pitchFamily="49" charset="0"/>
              </a:rPr>
              <a:t> </a:t>
            </a:r>
            <a:r>
              <a:rPr kumimoji="0" lang="en-US" altLang="en-US" b="1" i="0" u="none" strike="noStrike" cap="none" normalizeH="0" baseline="0" dirty="0">
                <a:ln>
                  <a:noFill/>
                </a:ln>
                <a:solidFill>
                  <a:srgbClr val="660E7A"/>
                </a:solidFill>
                <a:effectLst/>
                <a:latin typeface="JetBrains Mono" panose="020B0509020102050004" pitchFamily="49" charset="0"/>
              </a:rPr>
              <a:t>compare</a:t>
            </a:r>
            <a:r>
              <a:rPr kumimoji="0" lang="en-US" altLang="en-US" b="0" i="0" u="none" strike="noStrike" cap="none" normalizeH="0" baseline="0" dirty="0">
                <a:ln>
                  <a:noFill/>
                </a:ln>
                <a:solidFill>
                  <a:srgbClr val="000000"/>
                </a:solidFill>
                <a:effectLst/>
                <a:latin typeface="JetBrains Mono" panose="020B0509020102050004" pitchFamily="49" charset="0"/>
              </a:rPr>
              <a:t>: (x: </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 y: </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 =&gt; Ordering</a:t>
            </a:r>
            <a:br>
              <a:rPr kumimoji="0" lang="en-US" altLang="en-US" b="0" i="0" u="none" strike="noStrike" cap="none" normalizeH="0" baseline="0" dirty="0">
                <a:ln>
                  <a:noFill/>
                </a:ln>
                <a:solidFill>
                  <a:srgbClr val="000000"/>
                </a:solidFill>
                <a:effectLst/>
                <a:latin typeface="JetBrains Mono" panose="020B0509020102050004" pitchFamily="49" charset="0"/>
              </a:rPr>
            </a:br>
            <a:r>
              <a:rPr kumimoji="0" lang="en-US" altLang="en-US" b="0" i="0" u="none" strike="noStrike" cap="none" normalizeH="0" baseline="0" dirty="0">
                <a:ln>
                  <a:noFill/>
                </a:ln>
                <a:solidFill>
                  <a:srgbClr val="000000"/>
                </a:solidFill>
                <a:effectLst/>
                <a:latin typeface="JetBrains Mono" panose="020B05090201020500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748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F1D1-0975-4FF7-AF10-11B5C5B59A70}"/>
              </a:ext>
            </a:extLst>
          </p:cNvPr>
          <p:cNvSpPr>
            <a:spLocks noGrp="1"/>
          </p:cNvSpPr>
          <p:nvPr>
            <p:ph type="title"/>
          </p:nvPr>
        </p:nvSpPr>
        <p:spPr/>
        <p:txBody>
          <a:bodyPr/>
          <a:lstStyle/>
          <a:p>
            <a:r>
              <a:rPr lang="en-US" altLang="zh-CN" dirty="0"/>
              <a:t>eq</a:t>
            </a:r>
            <a:endParaRPr lang="en-US" dirty="0"/>
          </a:p>
        </p:txBody>
      </p:sp>
      <p:sp>
        <p:nvSpPr>
          <p:cNvPr id="4" name="Rectangle 1">
            <a:extLst>
              <a:ext uri="{FF2B5EF4-FFF2-40B4-BE49-F238E27FC236}">
                <a16:creationId xmlns:a16="http://schemas.microsoft.com/office/drawing/2014/main" id="{6E6F2440-3D08-4554-ADF5-622FF9D84CD0}"/>
              </a:ext>
            </a:extLst>
          </p:cNvPr>
          <p:cNvSpPr>
            <a:spLocks noGrp="1" noChangeArrowheads="1"/>
          </p:cNvSpPr>
          <p:nvPr>
            <p:ph idx="1"/>
          </p:nvPr>
        </p:nvSpPr>
        <p:spPr bwMode="auto">
          <a:xfrm>
            <a:off x="1063752" y="1941510"/>
            <a:ext cx="6647974"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JetBrains Mono" panose="020B0509020102050004" pitchFamily="49" charset="0"/>
              </a:rPr>
              <a:t>export interface </a:t>
            </a:r>
            <a:r>
              <a:rPr kumimoji="0" lang="en-US" altLang="en-US" b="0" i="0" u="none" strike="noStrike" cap="none" normalizeH="0" baseline="0" dirty="0">
                <a:ln>
                  <a:noFill/>
                </a:ln>
                <a:solidFill>
                  <a:srgbClr val="000000"/>
                </a:solidFill>
                <a:effectLst/>
                <a:latin typeface="JetBrains Mono" panose="020B0509020102050004" pitchFamily="49" charset="0"/>
              </a:rPr>
              <a:t>Eq&lt;</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&gt; {</a:t>
            </a:r>
            <a:br>
              <a:rPr kumimoji="0" lang="en-US" altLang="en-US" b="0" i="0" u="none" strike="noStrike" cap="none" normalizeH="0" baseline="0" dirty="0">
                <a:ln>
                  <a:noFill/>
                </a:ln>
                <a:solidFill>
                  <a:srgbClr val="000000"/>
                </a:solidFill>
                <a:effectLst/>
                <a:latin typeface="JetBrains Mono" panose="020B0509020102050004" pitchFamily="49" charset="0"/>
              </a:rPr>
            </a:br>
            <a:r>
              <a:rPr kumimoji="0" lang="en-US" altLang="en-US" b="0" i="0" u="none" strike="noStrike" cap="none" normalizeH="0" baseline="0" dirty="0">
                <a:ln>
                  <a:noFill/>
                </a:ln>
                <a:solidFill>
                  <a:srgbClr val="000000"/>
                </a:solidFill>
                <a:effectLst/>
                <a:latin typeface="JetBrains Mono" panose="020B0509020102050004" pitchFamily="49" charset="0"/>
              </a:rPr>
              <a:t>  </a:t>
            </a:r>
            <a:r>
              <a:rPr kumimoji="0" lang="en-US" altLang="en-US" b="1" i="0" u="none" strike="noStrike" cap="none" normalizeH="0" baseline="0" dirty="0" err="1">
                <a:ln>
                  <a:noFill/>
                </a:ln>
                <a:solidFill>
                  <a:srgbClr val="000080"/>
                </a:solidFill>
                <a:effectLst/>
                <a:latin typeface="JetBrains Mono" panose="020B0509020102050004" pitchFamily="49" charset="0"/>
              </a:rPr>
              <a:t>readonly</a:t>
            </a:r>
            <a:r>
              <a:rPr kumimoji="0" lang="en-US" altLang="en-US" b="1" i="0" u="none" strike="noStrike" cap="none" normalizeH="0" baseline="0" dirty="0">
                <a:ln>
                  <a:noFill/>
                </a:ln>
                <a:solidFill>
                  <a:srgbClr val="000080"/>
                </a:solidFill>
                <a:effectLst/>
                <a:latin typeface="JetBrains Mono" panose="020B0509020102050004" pitchFamily="49" charset="0"/>
              </a:rPr>
              <a:t> </a:t>
            </a:r>
            <a:r>
              <a:rPr kumimoji="0" lang="en-US" altLang="en-US" b="1" i="0" u="none" strike="noStrike" cap="none" normalizeH="0" baseline="0" dirty="0">
                <a:ln>
                  <a:noFill/>
                </a:ln>
                <a:solidFill>
                  <a:srgbClr val="660E7A"/>
                </a:solidFill>
                <a:effectLst/>
                <a:latin typeface="JetBrains Mono" panose="020B0509020102050004" pitchFamily="49" charset="0"/>
              </a:rPr>
              <a:t>equals</a:t>
            </a:r>
            <a:r>
              <a:rPr kumimoji="0" lang="en-US" altLang="en-US" b="0" i="0" u="none" strike="noStrike" cap="none" normalizeH="0" baseline="0" dirty="0">
                <a:ln>
                  <a:noFill/>
                </a:ln>
                <a:solidFill>
                  <a:srgbClr val="000000"/>
                </a:solidFill>
                <a:effectLst/>
                <a:latin typeface="JetBrains Mono" panose="020B0509020102050004" pitchFamily="49" charset="0"/>
              </a:rPr>
              <a:t>: (x: </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 y: </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 =&gt; </a:t>
            </a:r>
            <a:r>
              <a:rPr kumimoji="0" lang="en-US" altLang="en-US" b="1" i="0" u="none" strike="noStrike" cap="none" normalizeH="0" baseline="0" dirty="0" err="1">
                <a:ln>
                  <a:noFill/>
                </a:ln>
                <a:solidFill>
                  <a:srgbClr val="000080"/>
                </a:solidFill>
                <a:effectLst/>
                <a:latin typeface="JetBrains Mono" panose="020B0509020102050004" pitchFamily="49" charset="0"/>
              </a:rPr>
              <a:t>boolean</a:t>
            </a:r>
            <a:br>
              <a:rPr kumimoji="0" lang="en-US" altLang="en-US" b="1" i="0" u="none" strike="noStrike" cap="none" normalizeH="0" baseline="0" dirty="0">
                <a:ln>
                  <a:noFill/>
                </a:ln>
                <a:solidFill>
                  <a:srgbClr val="000080"/>
                </a:solidFill>
                <a:effectLst/>
                <a:latin typeface="JetBrains Mono" panose="020B0509020102050004" pitchFamily="49" charset="0"/>
              </a:rPr>
            </a:br>
            <a:r>
              <a:rPr kumimoji="0" lang="en-US" altLang="en-US" b="0" i="0" u="none" strike="noStrike" cap="none" normalizeH="0" baseline="0" dirty="0">
                <a:ln>
                  <a:noFill/>
                </a:ln>
                <a:solidFill>
                  <a:srgbClr val="000000"/>
                </a:solidFill>
                <a:effectLst/>
                <a:latin typeface="JetBrains Mono" panose="020B0509020102050004" pitchFamily="49" charset="0"/>
              </a:rPr>
              <a:t>}</a:t>
            </a:r>
            <a:br>
              <a:rPr kumimoji="0" lang="en-US" altLang="en-US" b="0" i="0" u="none" strike="noStrike" cap="none" normalizeH="0" baseline="0" dirty="0">
                <a:ln>
                  <a:noFill/>
                </a:ln>
                <a:solidFill>
                  <a:srgbClr val="000000"/>
                </a:solidFill>
                <a:effectLst/>
                <a:latin typeface="JetBrains Mono" panose="020B05090201020500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4660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C6F2-0654-4828-9907-B9F57777C593}"/>
              </a:ext>
            </a:extLst>
          </p:cNvPr>
          <p:cNvSpPr>
            <a:spLocks noGrp="1"/>
          </p:cNvSpPr>
          <p:nvPr>
            <p:ph type="title"/>
          </p:nvPr>
        </p:nvSpPr>
        <p:spPr/>
        <p:txBody>
          <a:bodyPr/>
          <a:lstStyle/>
          <a:p>
            <a:r>
              <a:rPr lang="en-US" dirty="0" err="1"/>
              <a:t>Functor</a:t>
            </a:r>
            <a:endParaRPr lang="en-US" dirty="0"/>
          </a:p>
        </p:txBody>
      </p:sp>
      <p:sp>
        <p:nvSpPr>
          <p:cNvPr id="4" name="Rectangle 1">
            <a:extLst>
              <a:ext uri="{FF2B5EF4-FFF2-40B4-BE49-F238E27FC236}">
                <a16:creationId xmlns:a16="http://schemas.microsoft.com/office/drawing/2014/main" id="{B895C2C6-A2FB-43B7-A085-9A667E0845EA}"/>
              </a:ext>
            </a:extLst>
          </p:cNvPr>
          <p:cNvSpPr>
            <a:spLocks noGrp="1" noChangeArrowheads="1"/>
          </p:cNvSpPr>
          <p:nvPr>
            <p:ph idx="1"/>
          </p:nvPr>
        </p:nvSpPr>
        <p:spPr bwMode="auto">
          <a:xfrm>
            <a:off x="1063752" y="1807907"/>
            <a:ext cx="10956846"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JetBrains Mono" panose="020B0509020102050004" pitchFamily="49" charset="0"/>
              </a:rPr>
              <a:t>export interface </a:t>
            </a:r>
            <a:r>
              <a:rPr kumimoji="0" lang="en-US" altLang="en-US" b="0" i="0" u="none" strike="noStrike" cap="none" normalizeH="0" baseline="0" dirty="0" err="1">
                <a:ln>
                  <a:noFill/>
                </a:ln>
                <a:solidFill>
                  <a:srgbClr val="000000"/>
                </a:solidFill>
                <a:effectLst/>
                <a:latin typeface="JetBrains Mono" panose="020B0509020102050004" pitchFamily="49" charset="0"/>
              </a:rPr>
              <a:t>Functor</a:t>
            </a:r>
            <a:r>
              <a:rPr kumimoji="0" lang="en-US" altLang="en-US" b="0" i="0" u="none" strike="noStrike" cap="none" normalizeH="0" baseline="0" dirty="0">
                <a:ln>
                  <a:noFill/>
                </a:ln>
                <a:solidFill>
                  <a:srgbClr val="000000"/>
                </a:solidFill>
                <a:effectLst/>
                <a:latin typeface="JetBrains Mono" panose="020B0509020102050004" pitchFamily="49" charset="0"/>
              </a:rPr>
              <a:t>&lt;</a:t>
            </a:r>
            <a:r>
              <a:rPr kumimoji="0" lang="en-US" altLang="en-US" b="0" i="0" u="none" strike="noStrike" cap="none" normalizeH="0" baseline="0" dirty="0">
                <a:ln>
                  <a:noFill/>
                </a:ln>
                <a:solidFill>
                  <a:srgbClr val="20999D"/>
                </a:solidFill>
                <a:effectLst/>
                <a:latin typeface="JetBrains Mono" panose="020B0509020102050004" pitchFamily="49" charset="0"/>
              </a:rPr>
              <a:t>F</a:t>
            </a:r>
            <a:r>
              <a:rPr kumimoji="0" lang="en-US" altLang="en-US" b="0" i="0" u="none" strike="noStrike" cap="none" normalizeH="0" baseline="0" dirty="0">
                <a:ln>
                  <a:noFill/>
                </a:ln>
                <a:solidFill>
                  <a:srgbClr val="000000"/>
                </a:solidFill>
                <a:effectLst/>
                <a:latin typeface="JetBrains Mono" panose="020B0509020102050004" pitchFamily="49" charset="0"/>
              </a:rPr>
              <a:t>&gt; {</a:t>
            </a:r>
            <a:br>
              <a:rPr kumimoji="0" lang="en-US" altLang="en-US" b="0" i="0" u="none" strike="noStrike" cap="none" normalizeH="0" baseline="0" dirty="0">
                <a:ln>
                  <a:noFill/>
                </a:ln>
                <a:solidFill>
                  <a:srgbClr val="000000"/>
                </a:solidFill>
                <a:effectLst/>
                <a:latin typeface="JetBrains Mono" panose="020B0509020102050004" pitchFamily="49" charset="0"/>
              </a:rPr>
            </a:br>
            <a:r>
              <a:rPr kumimoji="0" lang="en-US" altLang="en-US" b="0" i="0" u="none" strike="noStrike" cap="none" normalizeH="0" baseline="0" dirty="0">
                <a:ln>
                  <a:noFill/>
                </a:ln>
                <a:solidFill>
                  <a:srgbClr val="000000"/>
                </a:solidFill>
                <a:effectLst/>
                <a:latin typeface="JetBrains Mono" panose="020B0509020102050004" pitchFamily="49" charset="0"/>
              </a:rPr>
              <a:t>	</a:t>
            </a:r>
            <a:r>
              <a:rPr kumimoji="0" lang="en-US" altLang="en-US" b="1" i="0" u="none" strike="noStrike" cap="none" normalizeH="0" baseline="0" dirty="0" err="1">
                <a:ln>
                  <a:noFill/>
                </a:ln>
                <a:solidFill>
                  <a:srgbClr val="000080"/>
                </a:solidFill>
                <a:effectLst/>
                <a:latin typeface="JetBrains Mono" panose="020B0509020102050004" pitchFamily="49" charset="0"/>
              </a:rPr>
              <a:t>readonly</a:t>
            </a:r>
            <a:r>
              <a:rPr kumimoji="0" lang="en-US" altLang="en-US" b="1" i="0" u="none" strike="noStrike" cap="none" normalizeH="0" baseline="0" dirty="0">
                <a:ln>
                  <a:noFill/>
                </a:ln>
                <a:solidFill>
                  <a:srgbClr val="000080"/>
                </a:solidFill>
                <a:effectLst/>
                <a:latin typeface="JetBrains Mono" panose="020B0509020102050004" pitchFamily="49" charset="0"/>
              </a:rPr>
              <a:t> </a:t>
            </a:r>
            <a:r>
              <a:rPr kumimoji="0" lang="en-US" altLang="en-US" b="1" i="0" u="none" strike="noStrike" cap="none" normalizeH="0" baseline="0" dirty="0">
                <a:ln>
                  <a:noFill/>
                </a:ln>
                <a:solidFill>
                  <a:srgbClr val="660E7A"/>
                </a:solidFill>
                <a:effectLst/>
                <a:latin typeface="JetBrains Mono" panose="020B0509020102050004" pitchFamily="49" charset="0"/>
              </a:rPr>
              <a:t>map</a:t>
            </a:r>
            <a:r>
              <a:rPr kumimoji="0" lang="en-US" altLang="en-US" b="0" i="0" u="none" strike="noStrike" cap="none" normalizeH="0" baseline="0" dirty="0">
                <a:ln>
                  <a:noFill/>
                </a:ln>
                <a:solidFill>
                  <a:srgbClr val="000000"/>
                </a:solidFill>
                <a:effectLst/>
                <a:latin typeface="JetBrains Mono" panose="020B0509020102050004" pitchFamily="49" charset="0"/>
              </a:rPr>
              <a:t>: &lt;</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 </a:t>
            </a:r>
            <a:r>
              <a:rPr kumimoji="0" lang="en-US" altLang="en-US" b="0" i="0" u="none" strike="noStrike" cap="none" normalizeH="0" baseline="0" dirty="0">
                <a:ln>
                  <a:noFill/>
                </a:ln>
                <a:solidFill>
                  <a:srgbClr val="20999D"/>
                </a:solidFill>
                <a:effectLst/>
                <a:latin typeface="JetBrains Mono" panose="020B0509020102050004" pitchFamily="49" charset="0"/>
              </a:rPr>
              <a:t>B</a:t>
            </a:r>
            <a:r>
              <a:rPr kumimoji="0" lang="en-US" altLang="en-US" b="0" i="0" u="none" strike="noStrike" cap="none" normalizeH="0" baseline="0" dirty="0">
                <a:ln>
                  <a:noFill/>
                </a:ln>
                <a:solidFill>
                  <a:srgbClr val="000000"/>
                </a:solidFill>
                <a:effectLst/>
                <a:latin typeface="JetBrains Mono" panose="020B0509020102050004" pitchFamily="49" charset="0"/>
              </a:rPr>
              <a:t>&gt;(fa: HKT&lt;</a:t>
            </a:r>
            <a:r>
              <a:rPr kumimoji="0" lang="en-US" altLang="en-US" b="0" i="0" u="none" strike="noStrike" cap="none" normalizeH="0" baseline="0" dirty="0">
                <a:ln>
                  <a:noFill/>
                </a:ln>
                <a:solidFill>
                  <a:srgbClr val="20999D"/>
                </a:solidFill>
                <a:effectLst/>
                <a:latin typeface="JetBrains Mono" panose="020B0509020102050004" pitchFamily="49" charset="0"/>
              </a:rPr>
              <a:t>F</a:t>
            </a:r>
            <a:r>
              <a:rPr kumimoji="0" lang="en-US" altLang="en-US" b="0" i="0" u="none" strike="noStrike" cap="none" normalizeH="0" baseline="0" dirty="0">
                <a:ln>
                  <a:noFill/>
                </a:ln>
                <a:solidFill>
                  <a:srgbClr val="000000"/>
                </a:solidFill>
                <a:effectLst/>
                <a:latin typeface="JetBrains Mono" panose="020B0509020102050004" pitchFamily="49" charset="0"/>
              </a:rPr>
              <a:t>, </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&gt;, f: (a: </a:t>
            </a:r>
            <a:r>
              <a:rPr kumimoji="0" lang="en-US" altLang="en-US" b="0" i="0" u="none" strike="noStrike" cap="none" normalizeH="0" baseline="0" dirty="0">
                <a:ln>
                  <a:noFill/>
                </a:ln>
                <a:solidFill>
                  <a:srgbClr val="20999D"/>
                </a:solidFill>
                <a:effectLst/>
                <a:latin typeface="JetBrains Mono" panose="020B0509020102050004" pitchFamily="49" charset="0"/>
              </a:rPr>
              <a:t>A</a:t>
            </a:r>
            <a:r>
              <a:rPr kumimoji="0" lang="en-US" altLang="en-US" b="0" i="0" u="none" strike="noStrike" cap="none" normalizeH="0" baseline="0" dirty="0">
                <a:ln>
                  <a:noFill/>
                </a:ln>
                <a:solidFill>
                  <a:srgbClr val="000000"/>
                </a:solidFill>
                <a:effectLst/>
                <a:latin typeface="JetBrains Mono" panose="020B0509020102050004" pitchFamily="49" charset="0"/>
              </a:rPr>
              <a:t>) =&gt; </a:t>
            </a:r>
            <a:r>
              <a:rPr kumimoji="0" lang="en-US" altLang="en-US" b="0" i="0" u="none" strike="noStrike" cap="none" normalizeH="0" baseline="0" dirty="0">
                <a:ln>
                  <a:noFill/>
                </a:ln>
                <a:solidFill>
                  <a:srgbClr val="20999D"/>
                </a:solidFill>
                <a:effectLst/>
                <a:latin typeface="JetBrains Mono" panose="020B0509020102050004" pitchFamily="49" charset="0"/>
              </a:rPr>
              <a:t>B</a:t>
            </a:r>
            <a:r>
              <a:rPr kumimoji="0" lang="en-US" altLang="en-US" b="0" i="0" u="none" strike="noStrike" cap="none" normalizeH="0" baseline="0" dirty="0">
                <a:ln>
                  <a:noFill/>
                </a:ln>
                <a:solidFill>
                  <a:srgbClr val="000000"/>
                </a:solidFill>
                <a:effectLst/>
                <a:latin typeface="JetBrains Mono" panose="020B0509020102050004" pitchFamily="49" charset="0"/>
              </a:rPr>
              <a:t>) =&gt; HKT&lt;</a:t>
            </a:r>
            <a:r>
              <a:rPr kumimoji="0" lang="en-US" altLang="en-US" b="0" i="0" u="none" strike="noStrike" cap="none" normalizeH="0" baseline="0" dirty="0">
                <a:ln>
                  <a:noFill/>
                </a:ln>
                <a:solidFill>
                  <a:srgbClr val="20999D"/>
                </a:solidFill>
                <a:effectLst/>
                <a:latin typeface="JetBrains Mono" panose="020B0509020102050004" pitchFamily="49" charset="0"/>
              </a:rPr>
              <a:t>F</a:t>
            </a:r>
            <a:r>
              <a:rPr kumimoji="0" lang="en-US" altLang="en-US" b="0" i="0" u="none" strike="noStrike" cap="none" normalizeH="0" baseline="0" dirty="0">
                <a:ln>
                  <a:noFill/>
                </a:ln>
                <a:solidFill>
                  <a:srgbClr val="000000"/>
                </a:solidFill>
                <a:effectLst/>
                <a:latin typeface="JetBrains Mono" panose="020B0509020102050004" pitchFamily="49" charset="0"/>
              </a:rPr>
              <a:t>, </a:t>
            </a:r>
            <a:r>
              <a:rPr kumimoji="0" lang="en-US" altLang="en-US" b="0" i="0" u="none" strike="noStrike" cap="none" normalizeH="0" baseline="0" dirty="0">
                <a:ln>
                  <a:noFill/>
                </a:ln>
                <a:solidFill>
                  <a:srgbClr val="20999D"/>
                </a:solidFill>
                <a:effectLst/>
                <a:latin typeface="JetBrains Mono" panose="020B0509020102050004" pitchFamily="49" charset="0"/>
              </a:rPr>
              <a:t>B</a:t>
            </a:r>
            <a:r>
              <a:rPr kumimoji="0" lang="en-US" altLang="en-US" b="0" i="0" u="none" strike="noStrike" cap="none" normalizeH="0" baseline="0" dirty="0">
                <a:ln>
                  <a:noFill/>
                </a:ln>
                <a:solidFill>
                  <a:srgbClr val="000000"/>
                </a:solidFill>
                <a:effectLst/>
                <a:latin typeface="JetBrains Mono" panose="020B0509020102050004" pitchFamily="49" charset="0"/>
              </a:rPr>
              <a:t>&gt;</a:t>
            </a:r>
            <a:br>
              <a:rPr kumimoji="0" lang="en-US" altLang="en-US" b="0" i="0" u="none" strike="noStrike" cap="none" normalizeH="0" baseline="0" dirty="0">
                <a:ln>
                  <a:noFill/>
                </a:ln>
                <a:solidFill>
                  <a:srgbClr val="000000"/>
                </a:solidFill>
                <a:effectLst/>
                <a:latin typeface="JetBrains Mono" panose="020B0509020102050004" pitchFamily="49" charset="0"/>
              </a:rPr>
            </a:br>
            <a:r>
              <a:rPr kumimoji="0" lang="en-US" altLang="en-US" b="0" i="0" u="none" strike="noStrike" cap="none" normalizeH="0" baseline="0" dirty="0">
                <a:ln>
                  <a:noFill/>
                </a:ln>
                <a:solidFill>
                  <a:srgbClr val="000000"/>
                </a:solidFill>
                <a:effectLst/>
                <a:latin typeface="JetBrains Mono" panose="020B05090201020500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00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C4AE-C7C4-457B-A6E7-12E90566A9C6}"/>
              </a:ext>
            </a:extLst>
          </p:cNvPr>
          <p:cNvSpPr>
            <a:spLocks noGrp="1"/>
          </p:cNvSpPr>
          <p:nvPr>
            <p:ph type="title"/>
          </p:nvPr>
        </p:nvSpPr>
        <p:spPr/>
        <p:txBody>
          <a:bodyPr/>
          <a:lstStyle/>
          <a:p>
            <a:r>
              <a:rPr lang="zh-CN" altLang="en-US" dirty="0"/>
              <a:t>为什么要了解函数式编程</a:t>
            </a:r>
            <a:endParaRPr lang="en-US" dirty="0"/>
          </a:p>
        </p:txBody>
      </p:sp>
      <p:sp>
        <p:nvSpPr>
          <p:cNvPr id="3" name="Content Placeholder 2">
            <a:extLst>
              <a:ext uri="{FF2B5EF4-FFF2-40B4-BE49-F238E27FC236}">
                <a16:creationId xmlns:a16="http://schemas.microsoft.com/office/drawing/2014/main" id="{5F764335-F8A4-46E4-88D7-1F517B07C4BA}"/>
              </a:ext>
            </a:extLst>
          </p:cNvPr>
          <p:cNvSpPr>
            <a:spLocks noGrp="1"/>
          </p:cNvSpPr>
          <p:nvPr>
            <p:ph idx="1"/>
          </p:nvPr>
        </p:nvSpPr>
        <p:spPr/>
        <p:txBody>
          <a:bodyPr/>
          <a:lstStyle/>
          <a:p>
            <a:pPr marL="0" indent="0">
              <a:buNone/>
            </a:pPr>
            <a:endParaRPr lang="en-US" altLang="zh-CN" dirty="0"/>
          </a:p>
          <a:p>
            <a:r>
              <a:rPr lang="zh-CN" altLang="en-US" dirty="0"/>
              <a:t>装逼</a:t>
            </a:r>
            <a:endParaRPr lang="en-US" altLang="zh-CN" dirty="0"/>
          </a:p>
          <a:p>
            <a:r>
              <a:rPr lang="zh-CN" altLang="en-US" dirty="0"/>
              <a:t>一部分函数式编程的技巧可以应用到日常编码中</a:t>
            </a:r>
            <a:endParaRPr lang="en-US" altLang="zh-CN" dirty="0"/>
          </a:p>
          <a:p>
            <a:r>
              <a:rPr lang="zh-CN" altLang="en-US" dirty="0"/>
              <a:t>很多新的框架</a:t>
            </a:r>
            <a:r>
              <a:rPr lang="en-US" altLang="zh-CN" dirty="0"/>
              <a:t>/</a:t>
            </a:r>
            <a:r>
              <a:rPr lang="zh-CN" altLang="en-US" dirty="0"/>
              <a:t>编程语言</a:t>
            </a:r>
            <a:r>
              <a:rPr lang="en-US" altLang="zh-CN" dirty="0"/>
              <a:t>/</a:t>
            </a:r>
            <a:r>
              <a:rPr lang="zh-CN" altLang="en-US" dirty="0"/>
              <a:t>开发库</a:t>
            </a:r>
            <a:r>
              <a:rPr lang="en-US" altLang="zh-CN" dirty="0"/>
              <a:t>/</a:t>
            </a:r>
            <a:r>
              <a:rPr lang="zh-CN" altLang="en-US" dirty="0"/>
              <a:t>技术文档都用到了函数式编程的概念</a:t>
            </a:r>
            <a:r>
              <a:rPr lang="en-US" altLang="zh-CN" dirty="0"/>
              <a:t>/</a:t>
            </a:r>
            <a:r>
              <a:rPr lang="zh-CN" altLang="en-US" dirty="0"/>
              <a:t>术语</a:t>
            </a:r>
            <a:endParaRPr lang="en-US" dirty="0"/>
          </a:p>
        </p:txBody>
      </p:sp>
    </p:spTree>
    <p:extLst>
      <p:ext uri="{BB962C8B-B14F-4D97-AF65-F5344CB8AC3E}">
        <p14:creationId xmlns:p14="http://schemas.microsoft.com/office/powerpoint/2010/main" val="427343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F63C-E79A-4D3D-BA0D-B47A26AD7C6F}"/>
              </a:ext>
            </a:extLst>
          </p:cNvPr>
          <p:cNvSpPr>
            <a:spLocks noGrp="1"/>
          </p:cNvSpPr>
          <p:nvPr>
            <p:ph type="title"/>
          </p:nvPr>
        </p:nvSpPr>
        <p:spPr/>
        <p:txBody>
          <a:bodyPr/>
          <a:lstStyle/>
          <a:p>
            <a:r>
              <a:rPr lang="zh-CN" altLang="en-US" dirty="0"/>
              <a:t>我们需要理解的</a:t>
            </a:r>
            <a:r>
              <a:rPr lang="en-US" dirty="0" err="1"/>
              <a:t>Functor</a:t>
            </a:r>
            <a:endParaRPr lang="en-US" dirty="0"/>
          </a:p>
        </p:txBody>
      </p:sp>
      <p:sp>
        <p:nvSpPr>
          <p:cNvPr id="3" name="Content Placeholder 2">
            <a:extLst>
              <a:ext uri="{FF2B5EF4-FFF2-40B4-BE49-F238E27FC236}">
                <a16:creationId xmlns:a16="http://schemas.microsoft.com/office/drawing/2014/main" id="{C951CF77-6BA8-461D-AB6D-65809ABCCDFC}"/>
              </a:ext>
            </a:extLst>
          </p:cNvPr>
          <p:cNvSpPr>
            <a:spLocks noGrp="1"/>
          </p:cNvSpPr>
          <p:nvPr>
            <p:ph idx="1"/>
          </p:nvPr>
        </p:nvSpPr>
        <p:spPr/>
        <p:txBody>
          <a:bodyPr/>
          <a:lstStyle/>
          <a:p>
            <a:pPr lvl="1"/>
            <a:r>
              <a:rPr lang="en-US" altLang="zh-CN" dirty="0"/>
              <a:t>JS</a:t>
            </a:r>
            <a:r>
              <a:rPr lang="zh-CN" altLang="en-US" dirty="0"/>
              <a:t>中的</a:t>
            </a:r>
            <a:r>
              <a:rPr lang="en-US" altLang="zh-CN" dirty="0"/>
              <a:t>Promise</a:t>
            </a:r>
            <a:r>
              <a:rPr lang="zh-CN" altLang="en-US" dirty="0"/>
              <a:t>与</a:t>
            </a:r>
            <a:r>
              <a:rPr lang="en-US" altLang="zh-CN" dirty="0" err="1"/>
              <a:t>Functor</a:t>
            </a:r>
            <a:r>
              <a:rPr lang="zh-CN" altLang="en-US" dirty="0"/>
              <a:t>本质相通</a:t>
            </a:r>
            <a:endParaRPr lang="en-US" altLang="zh-CN" dirty="0"/>
          </a:p>
          <a:p>
            <a:pPr lvl="2"/>
            <a:r>
              <a:rPr lang="zh-CN" altLang="en-US" dirty="0"/>
              <a:t>将一个值包裹进一个上下文中</a:t>
            </a:r>
            <a:endParaRPr lang="en-US" altLang="zh-CN" dirty="0"/>
          </a:p>
          <a:p>
            <a:pPr lvl="2"/>
            <a:r>
              <a:rPr lang="zh-CN" altLang="en-US" dirty="0"/>
              <a:t>对这个值操作</a:t>
            </a:r>
            <a:r>
              <a:rPr lang="en-US" altLang="zh-CN" dirty="0"/>
              <a:t>, </a:t>
            </a:r>
            <a:r>
              <a:rPr lang="zh-CN" altLang="en-US" dirty="0"/>
              <a:t>必须通过特定的</a:t>
            </a:r>
            <a:r>
              <a:rPr lang="en-US" altLang="zh-CN" dirty="0"/>
              <a:t>API(then)</a:t>
            </a:r>
          </a:p>
          <a:p>
            <a:pPr lvl="2"/>
            <a:r>
              <a:rPr lang="zh-CN" altLang="en-US" dirty="0"/>
              <a:t>对这个值的操作</a:t>
            </a:r>
            <a:r>
              <a:rPr lang="en-US" altLang="zh-CN" dirty="0"/>
              <a:t>,</a:t>
            </a:r>
            <a:r>
              <a:rPr lang="zh-CN" altLang="en-US" dirty="0"/>
              <a:t>必定返回一个新的包裹在上下文中的值</a:t>
            </a:r>
            <a:r>
              <a:rPr lang="en-US" altLang="zh-CN" dirty="0"/>
              <a:t>(</a:t>
            </a:r>
            <a:r>
              <a:rPr lang="zh-CN" altLang="en-US" dirty="0"/>
              <a:t>忽略</a:t>
            </a:r>
            <a:r>
              <a:rPr lang="en-US" altLang="zh-CN" dirty="0"/>
              <a:t>Promise</a:t>
            </a:r>
            <a:r>
              <a:rPr lang="zh-CN" altLang="en-US" dirty="0"/>
              <a:t>可能报错的性质</a:t>
            </a:r>
            <a:r>
              <a:rPr lang="en-US" altLang="zh-CN" dirty="0"/>
              <a:t>)</a:t>
            </a:r>
          </a:p>
          <a:p>
            <a:pPr lvl="1"/>
            <a:r>
              <a:rPr lang="en-US" altLang="zh-CN" dirty="0" err="1"/>
              <a:t>Functor</a:t>
            </a:r>
            <a:r>
              <a:rPr lang="zh-CN" altLang="en-US" dirty="0"/>
              <a:t>有什么用</a:t>
            </a:r>
            <a:endParaRPr lang="en-US" altLang="zh-CN" dirty="0"/>
          </a:p>
          <a:p>
            <a:pPr lvl="2"/>
            <a:r>
              <a:rPr lang="zh-CN" altLang="en-US" dirty="0"/>
              <a:t>课后习题</a:t>
            </a:r>
            <a:r>
              <a:rPr lang="en-US" altLang="zh-CN" dirty="0"/>
              <a:t>, </a:t>
            </a:r>
            <a:r>
              <a:rPr lang="zh-CN" altLang="en-US" dirty="0"/>
              <a:t>大家想想不用</a:t>
            </a:r>
            <a:r>
              <a:rPr lang="en-US" altLang="zh-CN" dirty="0"/>
              <a:t>Promise</a:t>
            </a:r>
            <a:r>
              <a:rPr lang="zh-CN" altLang="en-US" dirty="0"/>
              <a:t>这种模式的情况下异步代码能怎么写</a:t>
            </a:r>
            <a:endParaRPr lang="en-US" altLang="zh-CN" dirty="0"/>
          </a:p>
          <a:p>
            <a:pPr lvl="1"/>
            <a:r>
              <a:rPr lang="zh-CN" altLang="en-US" dirty="0"/>
              <a:t>一些实用的</a:t>
            </a:r>
            <a:r>
              <a:rPr lang="en-US" altLang="zh-CN" dirty="0"/>
              <a:t>instance: </a:t>
            </a:r>
            <a:r>
              <a:rPr lang="en-US" altLang="zh-CN" dirty="0" err="1"/>
              <a:t>Option,Array</a:t>
            </a:r>
            <a:r>
              <a:rPr lang="en-US" altLang="zh-CN" dirty="0"/>
              <a:t>(</a:t>
            </a:r>
            <a:r>
              <a:rPr lang="zh-CN" altLang="en-US" dirty="0"/>
              <a:t>不讲</a:t>
            </a:r>
            <a:r>
              <a:rPr lang="en-US" altLang="zh-CN" dirty="0"/>
              <a:t>)</a:t>
            </a:r>
          </a:p>
          <a:p>
            <a:pPr lvl="1"/>
            <a:endParaRPr lang="en-US" altLang="zh-CN" dirty="0"/>
          </a:p>
        </p:txBody>
      </p:sp>
    </p:spTree>
    <p:extLst>
      <p:ext uri="{BB962C8B-B14F-4D97-AF65-F5344CB8AC3E}">
        <p14:creationId xmlns:p14="http://schemas.microsoft.com/office/powerpoint/2010/main" val="3523845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4AFF-A26A-4BCA-9829-B521E75B2EB5}"/>
              </a:ext>
            </a:extLst>
          </p:cNvPr>
          <p:cNvSpPr>
            <a:spLocks noGrp="1"/>
          </p:cNvSpPr>
          <p:nvPr>
            <p:ph type="title"/>
          </p:nvPr>
        </p:nvSpPr>
        <p:spPr/>
        <p:txBody>
          <a:bodyPr/>
          <a:lstStyle/>
          <a:p>
            <a:r>
              <a:rPr lang="en-US" altLang="zh-CN" dirty="0"/>
              <a:t>Option</a:t>
            </a:r>
            <a:endParaRPr lang="en-US" dirty="0"/>
          </a:p>
        </p:txBody>
      </p:sp>
      <p:sp>
        <p:nvSpPr>
          <p:cNvPr id="3" name="Content Placeholder 2">
            <a:extLst>
              <a:ext uri="{FF2B5EF4-FFF2-40B4-BE49-F238E27FC236}">
                <a16:creationId xmlns:a16="http://schemas.microsoft.com/office/drawing/2014/main" id="{04EF1F1A-CAE5-404D-A408-8E2CCE44D797}"/>
              </a:ext>
            </a:extLst>
          </p:cNvPr>
          <p:cNvSpPr>
            <a:spLocks noGrp="1"/>
          </p:cNvSpPr>
          <p:nvPr>
            <p:ph idx="1"/>
          </p:nvPr>
        </p:nvSpPr>
        <p:spPr/>
        <p:txBody>
          <a:bodyPr/>
          <a:lstStyle/>
          <a:p>
            <a:r>
              <a:rPr lang="zh-CN" altLang="en-US" dirty="0"/>
              <a:t>表示</a:t>
            </a:r>
            <a:r>
              <a:rPr lang="en-US" altLang="zh-CN" dirty="0"/>
              <a:t>”</a:t>
            </a:r>
            <a:r>
              <a:rPr lang="zh-CN" altLang="en-US" dirty="0"/>
              <a:t>可能没有</a:t>
            </a:r>
            <a:r>
              <a:rPr lang="en-US" altLang="zh-CN" dirty="0"/>
              <a:t>”</a:t>
            </a:r>
            <a:r>
              <a:rPr lang="zh-CN" altLang="en-US" dirty="0"/>
              <a:t>的上下文</a:t>
            </a:r>
            <a:endParaRPr lang="en-US" dirty="0"/>
          </a:p>
        </p:txBody>
      </p:sp>
    </p:spTree>
    <p:extLst>
      <p:ext uri="{BB962C8B-B14F-4D97-AF65-F5344CB8AC3E}">
        <p14:creationId xmlns:p14="http://schemas.microsoft.com/office/powerpoint/2010/main" val="154828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F3C7-1D3B-4496-B9AC-01D7D67476CB}"/>
              </a:ext>
            </a:extLst>
          </p:cNvPr>
          <p:cNvSpPr>
            <a:spLocks noGrp="1"/>
          </p:cNvSpPr>
          <p:nvPr>
            <p:ph type="title"/>
          </p:nvPr>
        </p:nvSpPr>
        <p:spPr/>
        <p:txBody>
          <a:bodyPr/>
          <a:lstStyle/>
          <a:p>
            <a:r>
              <a:rPr lang="zh-CN" altLang="en-US" dirty="0"/>
              <a:t>学习</a:t>
            </a:r>
            <a:r>
              <a:rPr lang="en-US" dirty="0"/>
              <a:t>Monad</a:t>
            </a:r>
            <a:r>
              <a:rPr lang="zh-CN" altLang="en-US" dirty="0"/>
              <a:t>要避免的坑</a:t>
            </a:r>
            <a:endParaRPr lang="en-US" dirty="0"/>
          </a:p>
        </p:txBody>
      </p:sp>
      <p:sp>
        <p:nvSpPr>
          <p:cNvPr id="3" name="Content Placeholder 2">
            <a:extLst>
              <a:ext uri="{FF2B5EF4-FFF2-40B4-BE49-F238E27FC236}">
                <a16:creationId xmlns:a16="http://schemas.microsoft.com/office/drawing/2014/main" id="{D04E7046-D79F-4992-9BA0-B3EBBB1BFC3D}"/>
              </a:ext>
            </a:extLst>
          </p:cNvPr>
          <p:cNvSpPr>
            <a:spLocks noGrp="1"/>
          </p:cNvSpPr>
          <p:nvPr>
            <p:ph idx="1"/>
          </p:nvPr>
        </p:nvSpPr>
        <p:spPr/>
        <p:txBody>
          <a:bodyPr/>
          <a:lstStyle/>
          <a:p>
            <a:r>
              <a:rPr lang="zh-CN" altLang="en-US" dirty="0"/>
              <a:t>不要去纠结装逼的定义</a:t>
            </a:r>
            <a:endParaRPr lang="en-US" altLang="zh-CN" dirty="0"/>
          </a:p>
          <a:p>
            <a:pPr lvl="1"/>
            <a:r>
              <a:rPr lang="en-US" dirty="0"/>
              <a:t>All told, a monad in X is just a monoid in the category of endofunctors of X, with product × replaced by composition of endofunctors and unit set by the identity endofunctor.</a:t>
            </a:r>
          </a:p>
          <a:p>
            <a:pPr lvl="1"/>
            <a:r>
              <a:rPr lang="zh-CN" altLang="en-US" dirty="0"/>
              <a:t>坦格利安家族的风暴降生丹妮莉丝铁王座的合法继承人安达尔人和先民的合法女王七国的守护者龙之母草海上的卡丽熙不焚者解放者</a:t>
            </a:r>
            <a:endParaRPr lang="en-US" dirty="0"/>
          </a:p>
        </p:txBody>
      </p:sp>
    </p:spTree>
    <p:extLst>
      <p:ext uri="{BB962C8B-B14F-4D97-AF65-F5344CB8AC3E}">
        <p14:creationId xmlns:p14="http://schemas.microsoft.com/office/powerpoint/2010/main" val="1076915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B0A2-21FB-4608-A447-62E00C865DDB}"/>
              </a:ext>
            </a:extLst>
          </p:cNvPr>
          <p:cNvSpPr>
            <a:spLocks noGrp="1"/>
          </p:cNvSpPr>
          <p:nvPr>
            <p:ph type="title"/>
          </p:nvPr>
        </p:nvSpPr>
        <p:spPr/>
        <p:txBody>
          <a:bodyPr/>
          <a:lstStyle/>
          <a:p>
            <a:r>
              <a:rPr lang="zh-CN" altLang="en-US" dirty="0"/>
              <a:t>我们需要知道的</a:t>
            </a:r>
            <a:r>
              <a:rPr lang="en-US" altLang="zh-CN" dirty="0"/>
              <a:t>Monad</a:t>
            </a:r>
            <a:endParaRPr lang="en-US" dirty="0"/>
          </a:p>
        </p:txBody>
      </p:sp>
      <p:sp>
        <p:nvSpPr>
          <p:cNvPr id="3" name="Content Placeholder 2">
            <a:extLst>
              <a:ext uri="{FF2B5EF4-FFF2-40B4-BE49-F238E27FC236}">
                <a16:creationId xmlns:a16="http://schemas.microsoft.com/office/drawing/2014/main" id="{F01B8098-0BB7-436C-896A-69E90A1B6D37}"/>
              </a:ext>
            </a:extLst>
          </p:cNvPr>
          <p:cNvSpPr>
            <a:spLocks noGrp="1"/>
          </p:cNvSpPr>
          <p:nvPr>
            <p:ph idx="1"/>
          </p:nvPr>
        </p:nvSpPr>
        <p:spPr/>
        <p:txBody>
          <a:bodyPr/>
          <a:lstStyle/>
          <a:p>
            <a:r>
              <a:rPr lang="en-US" dirty="0"/>
              <a:t>chain/</a:t>
            </a:r>
            <a:r>
              <a:rPr lang="en-US" dirty="0" err="1"/>
              <a:t>flatMap</a:t>
            </a:r>
            <a:r>
              <a:rPr lang="zh-CN" altLang="en-US" dirty="0"/>
              <a:t>的抽象</a:t>
            </a:r>
            <a:endParaRPr lang="en-US" altLang="zh-CN" dirty="0"/>
          </a:p>
          <a:p>
            <a:pPr lvl="1"/>
            <a:r>
              <a:rPr lang="en-US" dirty="0"/>
              <a:t>chain: &lt;A, B&gt;(fa: HKT&lt;F, A&gt;, f: (a: A) =&gt; HKT&lt;F, B&gt;) =&gt; HKT&lt;F, B&gt;</a:t>
            </a:r>
          </a:p>
          <a:p>
            <a:r>
              <a:rPr lang="zh-CN" altLang="en-US" dirty="0"/>
              <a:t>定义</a:t>
            </a:r>
            <a:endParaRPr lang="en-US" altLang="zh-CN" dirty="0"/>
          </a:p>
          <a:p>
            <a:pPr lvl="1"/>
            <a:r>
              <a:rPr lang="zh-CN" altLang="en-US" dirty="0"/>
              <a:t>与</a:t>
            </a:r>
            <a:r>
              <a:rPr lang="en-US" altLang="zh-CN" dirty="0"/>
              <a:t>map</a:t>
            </a:r>
            <a:r>
              <a:rPr lang="zh-CN" altLang="en-US" dirty="0"/>
              <a:t>不同的地方在于</a:t>
            </a:r>
            <a:r>
              <a:rPr lang="en-US" altLang="zh-CN" dirty="0"/>
              <a:t>,</a:t>
            </a:r>
            <a:r>
              <a:rPr lang="zh-CN" altLang="en-US" dirty="0"/>
              <a:t>对包括在上下文中的值操作后返回的是另一个包裹在上下文中的值</a:t>
            </a:r>
            <a:r>
              <a:rPr lang="en-US" altLang="zh-CN" dirty="0"/>
              <a:t>;</a:t>
            </a:r>
            <a:br>
              <a:rPr lang="en-US" altLang="zh-CN" dirty="0"/>
            </a:br>
            <a:r>
              <a:rPr lang="zh-CN" altLang="en-US" dirty="0"/>
              <a:t>如果直接使用</a:t>
            </a:r>
            <a:r>
              <a:rPr lang="en-US" altLang="zh-CN" dirty="0"/>
              <a:t>map,</a:t>
            </a:r>
            <a:r>
              <a:rPr lang="zh-CN" altLang="en-US" dirty="0"/>
              <a:t>会导致上下文嵌套了两次</a:t>
            </a:r>
            <a:r>
              <a:rPr lang="en-US" altLang="zh-CN" dirty="0"/>
              <a:t>,</a:t>
            </a:r>
            <a:r>
              <a:rPr lang="zh-CN" altLang="en-US" dirty="0"/>
              <a:t>需要一次</a:t>
            </a:r>
            <a:r>
              <a:rPr lang="en-US" altLang="zh-CN" dirty="0"/>
              <a:t>”</a:t>
            </a:r>
            <a:r>
              <a:rPr lang="zh-CN" altLang="en-US" dirty="0"/>
              <a:t>拍平</a:t>
            </a:r>
            <a:r>
              <a:rPr lang="en-US" altLang="zh-CN" dirty="0"/>
              <a:t>”</a:t>
            </a:r>
            <a:r>
              <a:rPr lang="zh-CN" altLang="en-US" dirty="0"/>
              <a:t>的操作</a:t>
            </a:r>
            <a:endParaRPr lang="en-US" altLang="zh-CN" dirty="0"/>
          </a:p>
          <a:p>
            <a:r>
              <a:rPr lang="zh-CN" altLang="en-US" dirty="0"/>
              <a:t>例子</a:t>
            </a:r>
            <a:endParaRPr lang="en-US" altLang="zh-CN" dirty="0"/>
          </a:p>
          <a:p>
            <a:pPr marL="0" indent="0">
              <a:buNone/>
            </a:pPr>
            <a:endParaRPr lang="en-US" altLang="zh-CN" dirty="0"/>
          </a:p>
          <a:p>
            <a:endParaRPr lang="en-US" altLang="zh-CN" dirty="0"/>
          </a:p>
        </p:txBody>
      </p:sp>
    </p:spTree>
    <p:extLst>
      <p:ext uri="{BB962C8B-B14F-4D97-AF65-F5344CB8AC3E}">
        <p14:creationId xmlns:p14="http://schemas.microsoft.com/office/powerpoint/2010/main" val="3043185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2A03-B42E-4ADF-83AD-51B74B3225A5}"/>
              </a:ext>
            </a:extLst>
          </p:cNvPr>
          <p:cNvSpPr>
            <a:spLocks noGrp="1"/>
          </p:cNvSpPr>
          <p:nvPr>
            <p:ph type="title"/>
          </p:nvPr>
        </p:nvSpPr>
        <p:spPr/>
        <p:txBody>
          <a:bodyPr/>
          <a:lstStyle/>
          <a:p>
            <a:r>
              <a:rPr lang="en-US" dirty="0"/>
              <a:t>Apply</a:t>
            </a:r>
          </a:p>
        </p:txBody>
      </p:sp>
      <p:sp>
        <p:nvSpPr>
          <p:cNvPr id="3" name="Content Placeholder 2">
            <a:extLst>
              <a:ext uri="{FF2B5EF4-FFF2-40B4-BE49-F238E27FC236}">
                <a16:creationId xmlns:a16="http://schemas.microsoft.com/office/drawing/2014/main" id="{F4224EAD-72EC-4A70-95D2-DECA28ADD6B5}"/>
              </a:ext>
            </a:extLst>
          </p:cNvPr>
          <p:cNvSpPr>
            <a:spLocks noGrp="1"/>
          </p:cNvSpPr>
          <p:nvPr>
            <p:ph idx="1"/>
          </p:nvPr>
        </p:nvSpPr>
        <p:spPr/>
        <p:txBody>
          <a:bodyPr/>
          <a:lstStyle/>
          <a:p>
            <a:r>
              <a:rPr lang="en-US" dirty="0"/>
              <a:t>ap</a:t>
            </a:r>
            <a:r>
              <a:rPr lang="zh-CN" altLang="en-US" dirty="0"/>
              <a:t>的抽象</a:t>
            </a:r>
            <a:r>
              <a:rPr lang="en-US" altLang="zh-CN" dirty="0"/>
              <a:t>:</a:t>
            </a:r>
            <a:r>
              <a:rPr lang="zh-CN" altLang="en-US" dirty="0"/>
              <a:t>将一个上下文中的函数应用到一个上下文的值中</a:t>
            </a:r>
            <a:endParaRPr lang="en-US" altLang="zh-CN" dirty="0"/>
          </a:p>
          <a:p>
            <a:r>
              <a:rPr lang="zh-CN" altLang="en-US" dirty="0"/>
              <a:t>例子</a:t>
            </a:r>
            <a:endParaRPr lang="en-US" dirty="0"/>
          </a:p>
        </p:txBody>
      </p:sp>
    </p:spTree>
    <p:extLst>
      <p:ext uri="{BB962C8B-B14F-4D97-AF65-F5344CB8AC3E}">
        <p14:creationId xmlns:p14="http://schemas.microsoft.com/office/powerpoint/2010/main" val="413483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3142-AAC4-4CC7-90BF-E2C040E11DA8}"/>
              </a:ext>
            </a:extLst>
          </p:cNvPr>
          <p:cNvSpPr>
            <a:spLocks noGrp="1"/>
          </p:cNvSpPr>
          <p:nvPr>
            <p:ph type="title"/>
          </p:nvPr>
        </p:nvSpPr>
        <p:spPr/>
        <p:txBody>
          <a:bodyPr/>
          <a:lstStyle/>
          <a:p>
            <a:r>
              <a:rPr lang="en-US" dirty="0"/>
              <a:t>applicative</a:t>
            </a:r>
          </a:p>
        </p:txBody>
      </p:sp>
      <p:sp>
        <p:nvSpPr>
          <p:cNvPr id="3" name="Content Placeholder 2">
            <a:extLst>
              <a:ext uri="{FF2B5EF4-FFF2-40B4-BE49-F238E27FC236}">
                <a16:creationId xmlns:a16="http://schemas.microsoft.com/office/drawing/2014/main" id="{65733E17-7007-496D-917C-BAF02AB31CF7}"/>
              </a:ext>
            </a:extLst>
          </p:cNvPr>
          <p:cNvSpPr>
            <a:spLocks noGrp="1"/>
          </p:cNvSpPr>
          <p:nvPr>
            <p:ph idx="1"/>
          </p:nvPr>
        </p:nvSpPr>
        <p:spPr/>
        <p:txBody>
          <a:bodyPr/>
          <a:lstStyle/>
          <a:p>
            <a:r>
              <a:rPr lang="en-US" dirty="0"/>
              <a:t>of</a:t>
            </a:r>
            <a:r>
              <a:rPr lang="zh-CN" altLang="en-US" dirty="0"/>
              <a:t>的抽象</a:t>
            </a:r>
            <a:r>
              <a:rPr lang="en-US" altLang="zh-CN" dirty="0"/>
              <a:t>: </a:t>
            </a:r>
            <a:r>
              <a:rPr lang="zh-CN" altLang="en-US" dirty="0"/>
              <a:t>将一个没有上下文的值包裹进一个上下文中</a:t>
            </a:r>
            <a:endParaRPr lang="en-US" altLang="zh-CN" dirty="0"/>
          </a:p>
          <a:p>
            <a:r>
              <a:rPr lang="zh-CN" altLang="en-US" dirty="0"/>
              <a:t>例子</a:t>
            </a:r>
            <a:r>
              <a:rPr lang="en-US" altLang="zh-CN" dirty="0"/>
              <a:t>: </a:t>
            </a:r>
            <a:r>
              <a:rPr lang="en-US" altLang="zh-CN" dirty="0" err="1"/>
              <a:t>Promise.resolve</a:t>
            </a:r>
            <a:r>
              <a:rPr lang="en-US" altLang="zh-CN" dirty="0"/>
              <a:t>(1)</a:t>
            </a:r>
            <a:endParaRPr lang="en-US" dirty="0"/>
          </a:p>
        </p:txBody>
      </p:sp>
    </p:spTree>
    <p:extLst>
      <p:ext uri="{BB962C8B-B14F-4D97-AF65-F5344CB8AC3E}">
        <p14:creationId xmlns:p14="http://schemas.microsoft.com/office/powerpoint/2010/main" val="119944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41BD-AC37-4EB9-A0E1-D0F40B5000A3}"/>
              </a:ext>
            </a:extLst>
          </p:cNvPr>
          <p:cNvSpPr>
            <a:spLocks noGrp="1"/>
          </p:cNvSpPr>
          <p:nvPr>
            <p:ph type="title"/>
          </p:nvPr>
        </p:nvSpPr>
        <p:spPr/>
        <p:txBody>
          <a:bodyPr/>
          <a:lstStyle/>
          <a:p>
            <a:r>
              <a:rPr lang="en-US" dirty="0"/>
              <a:t>traversal</a:t>
            </a:r>
          </a:p>
        </p:txBody>
      </p:sp>
      <p:sp>
        <p:nvSpPr>
          <p:cNvPr id="3" name="Content Placeholder 2">
            <a:extLst>
              <a:ext uri="{FF2B5EF4-FFF2-40B4-BE49-F238E27FC236}">
                <a16:creationId xmlns:a16="http://schemas.microsoft.com/office/drawing/2014/main" id="{723E4B4B-DC9B-408F-B6C8-C0A9E323069C}"/>
              </a:ext>
            </a:extLst>
          </p:cNvPr>
          <p:cNvSpPr>
            <a:spLocks noGrp="1"/>
          </p:cNvSpPr>
          <p:nvPr>
            <p:ph idx="1"/>
          </p:nvPr>
        </p:nvSpPr>
        <p:spPr/>
        <p:txBody>
          <a:bodyPr/>
          <a:lstStyle/>
          <a:p>
            <a:r>
              <a:rPr lang="zh-CN" altLang="en-US" dirty="0"/>
              <a:t>定义</a:t>
            </a:r>
            <a:r>
              <a:rPr lang="en-US" altLang="zh-CN" dirty="0"/>
              <a:t>: sequence</a:t>
            </a:r>
            <a:r>
              <a:rPr lang="zh-CN" altLang="en-US" dirty="0"/>
              <a:t>和</a:t>
            </a:r>
            <a:r>
              <a:rPr lang="en-US" altLang="zh-CN" dirty="0"/>
              <a:t>traverse</a:t>
            </a:r>
            <a:r>
              <a:rPr lang="zh-CN" altLang="en-US" dirty="0"/>
              <a:t>的抽象</a:t>
            </a:r>
            <a:endParaRPr lang="en-US" altLang="zh-CN" dirty="0"/>
          </a:p>
          <a:p>
            <a:pPr lvl="1"/>
            <a:r>
              <a:rPr lang="en-US" altLang="zh-CN" dirty="0"/>
              <a:t>sequence</a:t>
            </a:r>
          </a:p>
          <a:p>
            <a:pPr lvl="2"/>
            <a:r>
              <a:rPr lang="zh-CN" altLang="en-US" dirty="0"/>
              <a:t>定义</a:t>
            </a:r>
            <a:r>
              <a:rPr lang="en-US" altLang="zh-CN" dirty="0"/>
              <a:t>: </a:t>
            </a:r>
          </a:p>
          <a:p>
            <a:pPr lvl="3"/>
            <a:r>
              <a:rPr lang="zh-CN" altLang="en-US" dirty="0"/>
              <a:t>官方定义</a:t>
            </a:r>
            <a:r>
              <a:rPr lang="en-US" altLang="zh-CN" dirty="0"/>
              <a:t>: Evaluate each monadic action in the structure from left to right, and collect the results. </a:t>
            </a:r>
          </a:p>
          <a:p>
            <a:pPr lvl="3"/>
            <a:r>
              <a:rPr lang="zh-CN" altLang="en-US" dirty="0"/>
              <a:t>用我的话说</a:t>
            </a:r>
            <a:r>
              <a:rPr lang="en-US" altLang="zh-CN" dirty="0"/>
              <a:t>: </a:t>
            </a:r>
            <a:r>
              <a:rPr lang="zh-CN" altLang="en-US" dirty="0"/>
              <a:t>将一个可遍历的数据结构中的包含在上下文中的数据取出来</a:t>
            </a:r>
            <a:r>
              <a:rPr lang="en-US" altLang="zh-CN" dirty="0"/>
              <a:t>, </a:t>
            </a:r>
            <a:r>
              <a:rPr lang="zh-CN" altLang="en-US" dirty="0"/>
              <a:t>放在可遍历数据结构中</a:t>
            </a:r>
            <a:r>
              <a:rPr lang="en-US" altLang="zh-CN" dirty="0"/>
              <a:t>, </a:t>
            </a:r>
            <a:r>
              <a:rPr lang="zh-CN" altLang="en-US" dirty="0"/>
              <a:t>再包裹上一层上下文</a:t>
            </a:r>
            <a:endParaRPr lang="en-US" altLang="zh-CN" dirty="0"/>
          </a:p>
          <a:p>
            <a:pPr lvl="3"/>
            <a:r>
              <a:rPr lang="zh-CN" altLang="en-US" dirty="0"/>
              <a:t>例子</a:t>
            </a:r>
            <a:endParaRPr lang="en-US" altLang="zh-CN" dirty="0"/>
          </a:p>
          <a:p>
            <a:pPr lvl="1"/>
            <a:r>
              <a:rPr lang="en-US" altLang="zh-CN" dirty="0"/>
              <a:t>traverse: </a:t>
            </a:r>
            <a:r>
              <a:rPr lang="zh-CN" altLang="en-US" dirty="0"/>
              <a:t>课外练习</a:t>
            </a:r>
            <a:r>
              <a:rPr lang="en-US" altLang="zh-CN" dirty="0"/>
              <a:t>,</a:t>
            </a:r>
            <a:r>
              <a:rPr lang="zh-CN" altLang="en-US" dirty="0"/>
              <a:t>这里不讲</a:t>
            </a:r>
            <a:endParaRPr lang="en-US" dirty="0"/>
          </a:p>
        </p:txBody>
      </p:sp>
    </p:spTree>
    <p:extLst>
      <p:ext uri="{BB962C8B-B14F-4D97-AF65-F5344CB8AC3E}">
        <p14:creationId xmlns:p14="http://schemas.microsoft.com/office/powerpoint/2010/main" val="3758261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EA35-E1B3-45C0-9A57-0D0588A9F671}"/>
              </a:ext>
            </a:extLst>
          </p:cNvPr>
          <p:cNvSpPr>
            <a:spLocks noGrp="1"/>
          </p:cNvSpPr>
          <p:nvPr>
            <p:ph type="title"/>
          </p:nvPr>
        </p:nvSpPr>
        <p:spPr/>
        <p:txBody>
          <a:bodyPr/>
          <a:lstStyle/>
          <a:p>
            <a:r>
              <a:rPr lang="zh-CN" altLang="en-US" dirty="0"/>
              <a:t>回过头再看看</a:t>
            </a:r>
            <a:r>
              <a:rPr lang="en-US" altLang="zh-CN" dirty="0"/>
              <a:t>Optics</a:t>
            </a:r>
            <a:r>
              <a:rPr lang="zh-CN" altLang="en-US" dirty="0"/>
              <a:t>的例子</a:t>
            </a:r>
            <a:endParaRPr lang="en-US" dirty="0"/>
          </a:p>
        </p:txBody>
      </p:sp>
      <p:sp>
        <p:nvSpPr>
          <p:cNvPr id="3" name="Content Placeholder 2">
            <a:extLst>
              <a:ext uri="{FF2B5EF4-FFF2-40B4-BE49-F238E27FC236}">
                <a16:creationId xmlns:a16="http://schemas.microsoft.com/office/drawing/2014/main" id="{D66380CB-E4EE-4CCC-B89F-7CFF71D2469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81994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463A-FA27-482B-9D79-9EE910F505FD}"/>
              </a:ext>
            </a:extLst>
          </p:cNvPr>
          <p:cNvSpPr>
            <a:spLocks noGrp="1"/>
          </p:cNvSpPr>
          <p:nvPr>
            <p:ph type="title"/>
          </p:nvPr>
        </p:nvSpPr>
        <p:spPr/>
        <p:txBody>
          <a:bodyPr/>
          <a:lstStyle/>
          <a:p>
            <a:r>
              <a:rPr lang="zh-CN" altLang="en-US" dirty="0"/>
              <a:t>提问环节</a:t>
            </a:r>
            <a:endParaRPr lang="en-US" dirty="0"/>
          </a:p>
        </p:txBody>
      </p:sp>
      <p:sp>
        <p:nvSpPr>
          <p:cNvPr id="3" name="Content Placeholder 2">
            <a:extLst>
              <a:ext uri="{FF2B5EF4-FFF2-40B4-BE49-F238E27FC236}">
                <a16:creationId xmlns:a16="http://schemas.microsoft.com/office/drawing/2014/main" id="{51828B39-8261-4BB6-8649-CA116BF4FE38}"/>
              </a:ext>
            </a:extLst>
          </p:cNvPr>
          <p:cNvSpPr>
            <a:spLocks noGrp="1"/>
          </p:cNvSpPr>
          <p:nvPr>
            <p:ph idx="1"/>
          </p:nvPr>
        </p:nvSpPr>
        <p:spPr/>
        <p:txBody>
          <a:bodyPr/>
          <a:lstStyle/>
          <a:p>
            <a:r>
              <a:rPr lang="zh-CN" altLang="en-US" dirty="0"/>
              <a:t>为什么没有讲柯里化</a:t>
            </a:r>
            <a:r>
              <a:rPr lang="en-US" altLang="zh-CN" dirty="0"/>
              <a:t>/</a:t>
            </a:r>
            <a:r>
              <a:rPr lang="zh-CN" altLang="en-US" dirty="0"/>
              <a:t>管道这些</a:t>
            </a:r>
            <a:endParaRPr lang="en-US" altLang="zh-CN" dirty="0"/>
          </a:p>
          <a:p>
            <a:r>
              <a:rPr lang="en-US" altLang="zh-CN" dirty="0" err="1"/>
              <a:t>fp</a:t>
            </a:r>
            <a:r>
              <a:rPr lang="zh-CN" altLang="en-US" dirty="0"/>
              <a:t>不是说要</a:t>
            </a:r>
            <a:r>
              <a:rPr lang="en-US" altLang="zh-CN" dirty="0"/>
              <a:t>"</a:t>
            </a:r>
            <a:r>
              <a:rPr lang="zh-CN" altLang="en-US" dirty="0"/>
              <a:t>纯</a:t>
            </a:r>
            <a:r>
              <a:rPr lang="en-US" altLang="zh-CN" dirty="0"/>
              <a:t>"</a:t>
            </a:r>
            <a:r>
              <a:rPr lang="zh-CN" altLang="en-US" dirty="0"/>
              <a:t>吗</a:t>
            </a:r>
            <a:r>
              <a:rPr lang="en-US" altLang="zh-CN" dirty="0"/>
              <a:t>, </a:t>
            </a:r>
            <a:r>
              <a:rPr lang="zh-CN" altLang="en-US" dirty="0"/>
              <a:t>那你们是怎么发起一个</a:t>
            </a:r>
            <a:r>
              <a:rPr lang="en-US" altLang="zh-CN" dirty="0"/>
              <a:t>http</a:t>
            </a:r>
            <a:r>
              <a:rPr lang="zh-CN" altLang="en-US" dirty="0"/>
              <a:t>请求的</a:t>
            </a:r>
            <a:endParaRPr lang="en-US" dirty="0"/>
          </a:p>
        </p:txBody>
      </p:sp>
    </p:spTree>
    <p:extLst>
      <p:ext uri="{BB962C8B-B14F-4D97-AF65-F5344CB8AC3E}">
        <p14:creationId xmlns:p14="http://schemas.microsoft.com/office/powerpoint/2010/main" val="3526364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7D29-6651-4364-9BC8-05EA85FAE434}"/>
              </a:ext>
            </a:extLst>
          </p:cNvPr>
          <p:cNvSpPr>
            <a:spLocks noGrp="1"/>
          </p:cNvSpPr>
          <p:nvPr>
            <p:ph type="title"/>
          </p:nvPr>
        </p:nvSpPr>
        <p:spPr>
          <a:xfrm>
            <a:off x="795305" y="568521"/>
            <a:ext cx="10058400" cy="1609344"/>
          </a:xfrm>
        </p:spPr>
        <p:txBody>
          <a:bodyPr/>
          <a:lstStyle/>
          <a:p>
            <a:pPr algn="ctr"/>
            <a:r>
              <a:rPr lang="en-US" altLang="zh-CN" dirty="0"/>
              <a:t>Welcome to</a:t>
            </a:r>
            <a:r>
              <a:rPr lang="zh-CN" altLang="en-US" dirty="0"/>
              <a:t> </a:t>
            </a:r>
            <a:r>
              <a:rPr lang="en-US" altLang="zh-CN" dirty="0"/>
              <a:t>FP</a:t>
            </a:r>
            <a:r>
              <a:rPr lang="zh-CN" altLang="en-US" dirty="0"/>
              <a:t> </a:t>
            </a:r>
            <a:r>
              <a:rPr lang="en-US" altLang="zh-CN" dirty="0"/>
              <a:t>world!</a:t>
            </a:r>
            <a:br>
              <a:rPr lang="en-US" dirty="0"/>
            </a:br>
            <a:endParaRPr lang="en-US" dirty="0"/>
          </a:p>
        </p:txBody>
      </p:sp>
      <p:pic>
        <p:nvPicPr>
          <p:cNvPr id="10242" name="Picture 2">
            <a:extLst>
              <a:ext uri="{FF2B5EF4-FFF2-40B4-BE49-F238E27FC236}">
                <a16:creationId xmlns:a16="http://schemas.microsoft.com/office/drawing/2014/main" id="{4DDD193D-70E4-41FA-A044-1B71143E76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88" t="15290" r="26105" b="38349"/>
          <a:stretch/>
        </p:blipFill>
        <p:spPr bwMode="auto">
          <a:xfrm>
            <a:off x="4188651" y="1694577"/>
            <a:ext cx="3271707" cy="317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1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8033-61A3-457A-B533-F625C2E3379D}"/>
              </a:ext>
            </a:extLst>
          </p:cNvPr>
          <p:cNvSpPr>
            <a:spLocks noGrp="1"/>
          </p:cNvSpPr>
          <p:nvPr>
            <p:ph type="title"/>
          </p:nvPr>
        </p:nvSpPr>
        <p:spPr/>
        <p:txBody>
          <a:bodyPr/>
          <a:lstStyle/>
          <a:p>
            <a:r>
              <a:rPr lang="zh-CN" altLang="en-US" dirty="0"/>
              <a:t>本次分享要达到的目标</a:t>
            </a:r>
            <a:endParaRPr lang="en-US" dirty="0"/>
          </a:p>
        </p:txBody>
      </p:sp>
      <p:sp>
        <p:nvSpPr>
          <p:cNvPr id="3" name="Content Placeholder 2">
            <a:extLst>
              <a:ext uri="{FF2B5EF4-FFF2-40B4-BE49-F238E27FC236}">
                <a16:creationId xmlns:a16="http://schemas.microsoft.com/office/drawing/2014/main" id="{FED3F9F2-56C5-4ED4-A24F-0F128B9A264C}"/>
              </a:ext>
            </a:extLst>
          </p:cNvPr>
          <p:cNvSpPr>
            <a:spLocks noGrp="1"/>
          </p:cNvSpPr>
          <p:nvPr>
            <p:ph idx="1"/>
          </p:nvPr>
        </p:nvSpPr>
        <p:spPr/>
        <p:txBody>
          <a:bodyPr/>
          <a:lstStyle/>
          <a:p>
            <a:r>
              <a:rPr lang="zh-CN" altLang="en-US" dirty="0"/>
              <a:t>了解一些基本术语</a:t>
            </a:r>
            <a:endParaRPr lang="en-US" altLang="zh-CN" dirty="0"/>
          </a:p>
          <a:p>
            <a:r>
              <a:rPr lang="zh-CN" altLang="en-US" dirty="0"/>
              <a:t>了解一些基本概念</a:t>
            </a:r>
            <a:endParaRPr lang="en-US" altLang="zh-CN" dirty="0"/>
          </a:p>
          <a:p>
            <a:r>
              <a:rPr lang="zh-CN" altLang="en-US" dirty="0"/>
              <a:t>对函数式编程有个模糊的了解</a:t>
            </a:r>
            <a:endParaRPr lang="en-US" dirty="0"/>
          </a:p>
        </p:txBody>
      </p:sp>
    </p:spTree>
    <p:extLst>
      <p:ext uri="{BB962C8B-B14F-4D97-AF65-F5344CB8AC3E}">
        <p14:creationId xmlns:p14="http://schemas.microsoft.com/office/powerpoint/2010/main" val="22419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5E0B-2941-4709-868E-027C26E4FBF9}"/>
              </a:ext>
            </a:extLst>
          </p:cNvPr>
          <p:cNvSpPr>
            <a:spLocks noGrp="1"/>
          </p:cNvSpPr>
          <p:nvPr>
            <p:ph type="title"/>
          </p:nvPr>
        </p:nvSpPr>
        <p:spPr/>
        <p:txBody>
          <a:bodyPr/>
          <a:lstStyle/>
          <a:p>
            <a:r>
              <a:rPr lang="zh-CN" altLang="en-US" dirty="0"/>
              <a:t>我们会讲哪些内容</a:t>
            </a:r>
            <a:endParaRPr lang="en-US" dirty="0"/>
          </a:p>
        </p:txBody>
      </p:sp>
      <p:sp>
        <p:nvSpPr>
          <p:cNvPr id="3" name="Content Placeholder 2">
            <a:extLst>
              <a:ext uri="{FF2B5EF4-FFF2-40B4-BE49-F238E27FC236}">
                <a16:creationId xmlns:a16="http://schemas.microsoft.com/office/drawing/2014/main" id="{0144B8DF-BEA4-4EFA-B926-BB707578A2FE}"/>
              </a:ext>
            </a:extLst>
          </p:cNvPr>
          <p:cNvSpPr>
            <a:spLocks noGrp="1"/>
          </p:cNvSpPr>
          <p:nvPr>
            <p:ph idx="1"/>
          </p:nvPr>
        </p:nvSpPr>
        <p:spPr/>
        <p:txBody>
          <a:bodyPr/>
          <a:lstStyle/>
          <a:p>
            <a:r>
              <a:rPr lang="zh-CN" altLang="en-US" dirty="0"/>
              <a:t>以</a:t>
            </a:r>
            <a:r>
              <a:rPr lang="en-US" altLang="zh-CN" dirty="0"/>
              <a:t>optics</a:t>
            </a:r>
            <a:r>
              <a:rPr lang="zh-CN" altLang="en-US" dirty="0"/>
              <a:t>会切入口</a:t>
            </a:r>
            <a:r>
              <a:rPr lang="en-US" altLang="zh-CN" dirty="0"/>
              <a:t>,</a:t>
            </a:r>
            <a:r>
              <a:rPr lang="zh-CN" altLang="en-US" dirty="0"/>
              <a:t>引入</a:t>
            </a:r>
            <a:r>
              <a:rPr lang="en-US" altLang="zh-CN" dirty="0"/>
              <a:t>algebra</a:t>
            </a:r>
            <a:r>
              <a:rPr lang="zh-CN" altLang="en-US" dirty="0"/>
              <a:t>的概念</a:t>
            </a:r>
            <a:endParaRPr lang="en-US" altLang="zh-CN" dirty="0"/>
          </a:p>
          <a:p>
            <a:r>
              <a:rPr lang="zh-CN" altLang="en-US" dirty="0"/>
              <a:t>讲解各种常用的代数数据类型</a:t>
            </a:r>
            <a:endParaRPr lang="en-US" dirty="0"/>
          </a:p>
        </p:txBody>
      </p:sp>
    </p:spTree>
    <p:extLst>
      <p:ext uri="{BB962C8B-B14F-4D97-AF65-F5344CB8AC3E}">
        <p14:creationId xmlns:p14="http://schemas.microsoft.com/office/powerpoint/2010/main" val="1929993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335B-E967-47D9-B315-0663F9BC70B6}"/>
              </a:ext>
            </a:extLst>
          </p:cNvPr>
          <p:cNvSpPr>
            <a:spLocks noGrp="1"/>
          </p:cNvSpPr>
          <p:nvPr>
            <p:ph type="title"/>
          </p:nvPr>
        </p:nvSpPr>
        <p:spPr/>
        <p:txBody>
          <a:bodyPr/>
          <a:lstStyle/>
          <a:p>
            <a:r>
              <a:rPr lang="zh-CN" altLang="en-US" dirty="0"/>
              <a:t>免责声明</a:t>
            </a:r>
            <a:endParaRPr lang="en-US" dirty="0"/>
          </a:p>
        </p:txBody>
      </p:sp>
      <p:sp>
        <p:nvSpPr>
          <p:cNvPr id="3" name="Content Placeholder 2">
            <a:extLst>
              <a:ext uri="{FF2B5EF4-FFF2-40B4-BE49-F238E27FC236}">
                <a16:creationId xmlns:a16="http://schemas.microsoft.com/office/drawing/2014/main" id="{177B107C-611A-4AAE-B775-C626BD28EE03}"/>
              </a:ext>
            </a:extLst>
          </p:cNvPr>
          <p:cNvSpPr>
            <a:spLocks noGrp="1"/>
          </p:cNvSpPr>
          <p:nvPr>
            <p:ph idx="1"/>
          </p:nvPr>
        </p:nvSpPr>
        <p:spPr/>
        <p:txBody>
          <a:bodyPr/>
          <a:lstStyle/>
          <a:p>
            <a:pPr marL="0" indent="0">
              <a:buNone/>
            </a:pPr>
            <a:r>
              <a:rPr lang="zh-CN" altLang="en-US" dirty="0"/>
              <a:t>为了力求简洁</a:t>
            </a:r>
            <a:r>
              <a:rPr lang="en-US" altLang="zh-CN" dirty="0"/>
              <a:t>, </a:t>
            </a:r>
            <a:r>
              <a:rPr lang="zh-CN" altLang="en-US" dirty="0"/>
              <a:t>易于理解</a:t>
            </a:r>
            <a:r>
              <a:rPr lang="en-US" altLang="zh-CN" dirty="0"/>
              <a:t>, </a:t>
            </a:r>
            <a:r>
              <a:rPr lang="zh-CN" altLang="en-US" dirty="0"/>
              <a:t>牺牲了准确性</a:t>
            </a:r>
            <a:endParaRPr lang="en-US" dirty="0"/>
          </a:p>
        </p:txBody>
      </p:sp>
    </p:spTree>
    <p:extLst>
      <p:ext uri="{BB962C8B-B14F-4D97-AF65-F5344CB8AC3E}">
        <p14:creationId xmlns:p14="http://schemas.microsoft.com/office/powerpoint/2010/main" val="122961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439A-483E-4A4D-B7CA-C7FE08622F7F}"/>
              </a:ext>
            </a:extLst>
          </p:cNvPr>
          <p:cNvSpPr>
            <a:spLocks noGrp="1"/>
          </p:cNvSpPr>
          <p:nvPr>
            <p:ph type="title"/>
          </p:nvPr>
        </p:nvSpPr>
        <p:spPr/>
        <p:txBody>
          <a:bodyPr/>
          <a:lstStyle/>
          <a:p>
            <a:r>
              <a:rPr lang="zh-CN" altLang="en-US" dirty="0"/>
              <a:t>一个例子</a:t>
            </a:r>
            <a:endParaRPr lang="en-US" dirty="0"/>
          </a:p>
        </p:txBody>
      </p:sp>
      <p:sp>
        <p:nvSpPr>
          <p:cNvPr id="3" name="Content Placeholder 2">
            <a:extLst>
              <a:ext uri="{FF2B5EF4-FFF2-40B4-BE49-F238E27FC236}">
                <a16:creationId xmlns:a16="http://schemas.microsoft.com/office/drawing/2014/main" id="{9027E330-AD54-4C48-AABA-709D292E5588}"/>
              </a:ext>
            </a:extLst>
          </p:cNvPr>
          <p:cNvSpPr>
            <a:spLocks noGrp="1"/>
          </p:cNvSpPr>
          <p:nvPr>
            <p:ph idx="1"/>
          </p:nvPr>
        </p:nvSpPr>
        <p:spPr/>
        <p:txBody>
          <a:bodyPr/>
          <a:lstStyle/>
          <a:p>
            <a:pPr marL="0" indent="0">
              <a:buNone/>
            </a:pPr>
            <a:r>
              <a:rPr lang="zh-CN" altLang="en-US" dirty="0"/>
              <a:t>对复杂的数据结构进行操作会很繁琐</a:t>
            </a:r>
            <a:endParaRPr lang="en-US" dirty="0"/>
          </a:p>
        </p:txBody>
      </p:sp>
    </p:spTree>
    <p:extLst>
      <p:ext uri="{BB962C8B-B14F-4D97-AF65-F5344CB8AC3E}">
        <p14:creationId xmlns:p14="http://schemas.microsoft.com/office/powerpoint/2010/main" val="125611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EAD4-93C8-4941-9800-1B134C336F9F}"/>
              </a:ext>
            </a:extLst>
          </p:cNvPr>
          <p:cNvSpPr>
            <a:spLocks noGrp="1"/>
          </p:cNvSpPr>
          <p:nvPr>
            <p:ph type="title"/>
          </p:nvPr>
        </p:nvSpPr>
        <p:spPr/>
        <p:txBody>
          <a:bodyPr/>
          <a:lstStyle/>
          <a:p>
            <a:r>
              <a:rPr lang="zh-CN" altLang="en-US" dirty="0"/>
              <a:t>所以</a:t>
            </a:r>
            <a:r>
              <a:rPr lang="en-US" altLang="zh-CN" dirty="0"/>
              <a:t>,</a:t>
            </a:r>
            <a:r>
              <a:rPr lang="zh-CN" altLang="en-US" dirty="0"/>
              <a:t>什么是</a:t>
            </a:r>
            <a:r>
              <a:rPr lang="en-US" altLang="zh-CN" dirty="0"/>
              <a:t>Optics</a:t>
            </a:r>
            <a:endParaRPr lang="en-US" dirty="0"/>
          </a:p>
        </p:txBody>
      </p:sp>
      <p:sp>
        <p:nvSpPr>
          <p:cNvPr id="3" name="Content Placeholder 2">
            <a:extLst>
              <a:ext uri="{FF2B5EF4-FFF2-40B4-BE49-F238E27FC236}">
                <a16:creationId xmlns:a16="http://schemas.microsoft.com/office/drawing/2014/main" id="{4DD586A2-A2E6-43B0-94A4-28B204D8A9DB}"/>
              </a:ext>
            </a:extLst>
          </p:cNvPr>
          <p:cNvSpPr>
            <a:spLocks noGrp="1"/>
          </p:cNvSpPr>
          <p:nvPr>
            <p:ph idx="1"/>
          </p:nvPr>
        </p:nvSpPr>
        <p:spPr/>
        <p:txBody>
          <a:bodyPr>
            <a:normAutofit/>
          </a:bodyPr>
          <a:lstStyle/>
          <a:p>
            <a:r>
              <a:rPr lang="zh-CN" altLang="en-US" dirty="0"/>
              <a:t>实现层级的表述</a:t>
            </a:r>
            <a:r>
              <a:rPr lang="en-US" altLang="zh-CN" dirty="0"/>
              <a:t>: getter</a:t>
            </a:r>
            <a:r>
              <a:rPr lang="zh-CN" altLang="en-US" dirty="0"/>
              <a:t>和</a:t>
            </a:r>
            <a:r>
              <a:rPr lang="en-US" altLang="zh-CN" dirty="0"/>
              <a:t>setter</a:t>
            </a:r>
            <a:r>
              <a:rPr lang="zh-CN" altLang="en-US" dirty="0"/>
              <a:t>组合成的函数组</a:t>
            </a:r>
            <a:r>
              <a:rPr lang="en-US" altLang="zh-CN" dirty="0"/>
              <a:t>:</a:t>
            </a:r>
          </a:p>
          <a:p>
            <a:pPr lvl="1"/>
            <a:r>
              <a:rPr lang="en-US" altLang="zh-CN" dirty="0"/>
              <a:t>getter = whole =&gt; part</a:t>
            </a:r>
          </a:p>
          <a:p>
            <a:pPr lvl="1"/>
            <a:r>
              <a:rPr lang="en-US" altLang="zh-CN" dirty="0"/>
              <a:t>setter = whole =&gt; value =&gt; whole</a:t>
            </a:r>
          </a:p>
          <a:p>
            <a:pPr marL="182880" lvl="1">
              <a:lnSpc>
                <a:spcPct val="100000"/>
              </a:lnSpc>
              <a:spcBef>
                <a:spcPts val="1200"/>
              </a:spcBef>
            </a:pPr>
            <a:r>
              <a:rPr lang="zh-CN" altLang="en-US" sz="2000" dirty="0"/>
              <a:t>抽象层级的表述</a:t>
            </a:r>
            <a:r>
              <a:rPr lang="en-US" altLang="zh-CN" sz="2000" dirty="0"/>
              <a:t>: </a:t>
            </a:r>
            <a:r>
              <a:rPr lang="zh-CN" altLang="en-US" sz="2000" dirty="0"/>
              <a:t>专注于修改</a:t>
            </a:r>
            <a:r>
              <a:rPr lang="en-US" altLang="zh-CN" sz="2000" dirty="0"/>
              <a:t>/</a:t>
            </a:r>
            <a:r>
              <a:rPr lang="zh-CN" altLang="en-US" sz="2000" dirty="0"/>
              <a:t>读取一个复杂数据结构中的一个部分的工具</a:t>
            </a:r>
            <a:endParaRPr lang="en-US" altLang="zh-CN" sz="2000" dirty="0"/>
          </a:p>
          <a:p>
            <a:r>
              <a:rPr lang="zh-CN" altLang="en-US" dirty="0"/>
              <a:t>这个工具的优点</a:t>
            </a:r>
            <a:endParaRPr lang="en-US" altLang="zh-CN" dirty="0"/>
          </a:p>
          <a:p>
            <a:pPr lvl="1"/>
            <a:r>
              <a:rPr lang="zh-CN" altLang="en-US" dirty="0"/>
              <a:t>数据结构的使用方与数据结构本身是松耦合的</a:t>
            </a:r>
            <a:endParaRPr lang="en-US" altLang="zh-CN" dirty="0"/>
          </a:p>
          <a:p>
            <a:pPr lvl="1"/>
            <a:r>
              <a:rPr lang="en-US" dirty="0"/>
              <a:t>Optics</a:t>
            </a:r>
            <a:r>
              <a:rPr lang="zh-CN" altLang="en-US" dirty="0"/>
              <a:t>之间可以灵活地组合</a:t>
            </a:r>
            <a:endParaRPr lang="en-US" altLang="zh-CN" dirty="0"/>
          </a:p>
          <a:p>
            <a:pPr lvl="1"/>
            <a:r>
              <a:rPr lang="en-US" altLang="zh-CN" dirty="0"/>
              <a:t>optics</a:t>
            </a:r>
            <a:r>
              <a:rPr lang="zh-CN" altLang="en-US" dirty="0"/>
              <a:t>是声明式的</a:t>
            </a:r>
            <a:r>
              <a:rPr lang="en-US" altLang="zh-CN" dirty="0"/>
              <a:t>, </a:t>
            </a:r>
            <a:r>
              <a:rPr lang="zh-CN" altLang="en-US" dirty="0"/>
              <a:t>易于理解的</a:t>
            </a:r>
            <a:endParaRPr lang="en-US" dirty="0"/>
          </a:p>
          <a:p>
            <a:pPr lvl="1"/>
            <a:endParaRPr lang="en-US" altLang="zh-CN" dirty="0"/>
          </a:p>
        </p:txBody>
      </p:sp>
    </p:spTree>
    <p:extLst>
      <p:ext uri="{BB962C8B-B14F-4D97-AF65-F5344CB8AC3E}">
        <p14:creationId xmlns:p14="http://schemas.microsoft.com/office/powerpoint/2010/main" val="99704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99BF-9E99-427A-8F6C-7FC9F37B8295}"/>
              </a:ext>
            </a:extLst>
          </p:cNvPr>
          <p:cNvSpPr>
            <a:spLocks noGrp="1"/>
          </p:cNvSpPr>
          <p:nvPr>
            <p:ph type="title"/>
          </p:nvPr>
        </p:nvSpPr>
        <p:spPr/>
        <p:txBody>
          <a:bodyPr/>
          <a:lstStyle/>
          <a:p>
            <a:r>
              <a:rPr lang="zh-CN" altLang="en-US" dirty="0"/>
              <a:t>再来一个例子</a:t>
            </a:r>
            <a:endParaRPr lang="en-US" dirty="0"/>
          </a:p>
        </p:txBody>
      </p:sp>
      <p:sp>
        <p:nvSpPr>
          <p:cNvPr id="3" name="Content Placeholder 2">
            <a:extLst>
              <a:ext uri="{FF2B5EF4-FFF2-40B4-BE49-F238E27FC236}">
                <a16:creationId xmlns:a16="http://schemas.microsoft.com/office/drawing/2014/main" id="{227465BA-4F25-4FBD-ACAC-DE95ECB1AFAE}"/>
              </a:ext>
            </a:extLst>
          </p:cNvPr>
          <p:cNvSpPr>
            <a:spLocks noGrp="1"/>
          </p:cNvSpPr>
          <p:nvPr>
            <p:ph idx="1"/>
          </p:nvPr>
        </p:nvSpPr>
        <p:spPr/>
        <p:txBody>
          <a:bodyPr/>
          <a:lstStyle/>
          <a:p>
            <a:r>
              <a:rPr lang="zh-CN" altLang="en-US" dirty="0"/>
              <a:t>数据结构的使用方与数据结构本身紧耦合的话会怎么样</a:t>
            </a:r>
            <a:endParaRPr lang="en-US" altLang="zh-CN" dirty="0"/>
          </a:p>
          <a:p>
            <a:endParaRPr lang="en-US" dirty="0"/>
          </a:p>
        </p:txBody>
      </p:sp>
    </p:spTree>
    <p:extLst>
      <p:ext uri="{BB962C8B-B14F-4D97-AF65-F5344CB8AC3E}">
        <p14:creationId xmlns:p14="http://schemas.microsoft.com/office/powerpoint/2010/main" val="401993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088A-B9CD-4901-9E8B-84F9AC213A2E}"/>
              </a:ext>
            </a:extLst>
          </p:cNvPr>
          <p:cNvSpPr>
            <a:spLocks noGrp="1"/>
          </p:cNvSpPr>
          <p:nvPr>
            <p:ph type="title"/>
          </p:nvPr>
        </p:nvSpPr>
        <p:spPr/>
        <p:txBody>
          <a:bodyPr/>
          <a:lstStyle/>
          <a:p>
            <a:r>
              <a:rPr lang="zh-CN" altLang="en-US" dirty="0"/>
              <a:t>更复杂一点的例子</a:t>
            </a:r>
            <a:endParaRPr lang="en-US" dirty="0"/>
          </a:p>
        </p:txBody>
      </p:sp>
      <p:sp>
        <p:nvSpPr>
          <p:cNvPr id="3" name="Content Placeholder 2">
            <a:extLst>
              <a:ext uri="{FF2B5EF4-FFF2-40B4-BE49-F238E27FC236}">
                <a16:creationId xmlns:a16="http://schemas.microsoft.com/office/drawing/2014/main" id="{48B07545-D73A-48A7-8842-D249685D7918}"/>
              </a:ext>
            </a:extLst>
          </p:cNvPr>
          <p:cNvSpPr>
            <a:spLocks noGrp="1"/>
          </p:cNvSpPr>
          <p:nvPr>
            <p:ph idx="1"/>
          </p:nvPr>
        </p:nvSpPr>
        <p:spPr/>
        <p:txBody>
          <a:bodyPr/>
          <a:lstStyle/>
          <a:p>
            <a:r>
              <a:rPr lang="zh-CN" altLang="en-US" dirty="0"/>
              <a:t>数组类的数据结构怎么搞</a:t>
            </a:r>
            <a:endParaRPr lang="en-US" dirty="0"/>
          </a:p>
        </p:txBody>
      </p:sp>
    </p:spTree>
    <p:extLst>
      <p:ext uri="{BB962C8B-B14F-4D97-AF65-F5344CB8AC3E}">
        <p14:creationId xmlns:p14="http://schemas.microsoft.com/office/powerpoint/2010/main" val="385412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1543</TotalTime>
  <Words>982</Words>
  <Application>Microsoft Office PowerPoint</Application>
  <PresentationFormat>Widescreen</PresentationFormat>
  <Paragraphs>93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Black</vt:lpstr>
      <vt:lpstr>JetBrains Mono</vt:lpstr>
      <vt:lpstr>Wingdings</vt:lpstr>
      <vt:lpstr>Wood Type</vt:lpstr>
      <vt:lpstr>函数式编程简介</vt:lpstr>
      <vt:lpstr>为什么要了解函数式编程</vt:lpstr>
      <vt:lpstr>本次分享要达到的目标</vt:lpstr>
      <vt:lpstr>我们会讲哪些内容</vt:lpstr>
      <vt:lpstr>免责声明</vt:lpstr>
      <vt:lpstr>一个例子</vt:lpstr>
      <vt:lpstr>所以,什么是Optics</vt:lpstr>
      <vt:lpstr>再来一个例子</vt:lpstr>
      <vt:lpstr>更复杂一点的例子</vt:lpstr>
      <vt:lpstr>这代码看不懂?</vt:lpstr>
      <vt:lpstr>让我们来看看traversal的定义</vt:lpstr>
      <vt:lpstr>小朋友,你是不是有很多问号</vt:lpstr>
      <vt:lpstr>第二部分,Algebra</vt:lpstr>
      <vt:lpstr>例子:为什么需要Algebra</vt:lpstr>
      <vt:lpstr>第三部分: 各种实用Algebra</vt:lpstr>
      <vt:lpstr>Monoid</vt:lpstr>
      <vt:lpstr>Ord</vt:lpstr>
      <vt:lpstr>eq</vt:lpstr>
      <vt:lpstr>Functor</vt:lpstr>
      <vt:lpstr>我们需要理解的Functor</vt:lpstr>
      <vt:lpstr>Option</vt:lpstr>
      <vt:lpstr>学习Monad要避免的坑</vt:lpstr>
      <vt:lpstr>我们需要知道的Monad</vt:lpstr>
      <vt:lpstr>Apply</vt:lpstr>
      <vt:lpstr>applicative</vt:lpstr>
      <vt:lpstr>traversal</vt:lpstr>
      <vt:lpstr>回过头再看看Optics的例子</vt:lpstr>
      <vt:lpstr>提问环节</vt:lpstr>
      <vt:lpstr>Welcome to FP world!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函数式编程简介</dc:title>
  <dc:creator>林 集团</dc:creator>
  <cp:lastModifiedBy>林 集团</cp:lastModifiedBy>
  <cp:revision>25</cp:revision>
  <dcterms:created xsi:type="dcterms:W3CDTF">2020-04-11T02:26:18Z</dcterms:created>
  <dcterms:modified xsi:type="dcterms:W3CDTF">2020-04-16T07:17:07Z</dcterms:modified>
</cp:coreProperties>
</file>