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16"/>
  </p:notesMasterIdLst>
  <p:handoutMasterIdLst>
    <p:handoutMasterId r:id="rId17"/>
  </p:handoutMasterIdLst>
  <p:sldIdLst>
    <p:sldId id="304" r:id="rId6"/>
    <p:sldId id="298" r:id="rId7"/>
    <p:sldId id="385" r:id="rId8"/>
    <p:sldId id="470" r:id="rId9"/>
    <p:sldId id="466" r:id="rId10"/>
    <p:sldId id="467" r:id="rId11"/>
    <p:sldId id="396" r:id="rId12"/>
    <p:sldId id="468" r:id="rId13"/>
    <p:sldId id="469" r:id="rId14"/>
    <p:sldId id="306" r:id="rId15"/>
  </p:sldIdLst>
  <p:sldSz cx="12239625" cy="68405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CMOR. Montero Orozco" initials="CCMO" lastIdx="5" clrIdx="0">
    <p:extLst>
      <p:ext uri="{19B8F6BF-5375-455C-9EA6-DF929625EA0E}">
        <p15:presenceInfo xmlns:p15="http://schemas.microsoft.com/office/powerpoint/2012/main" userId="S-1-5-21-1682987361-2464219560-1604700186-11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7AC"/>
    <a:srgbClr val="ECECEC"/>
    <a:srgbClr val="F9F9F9"/>
    <a:srgbClr val="3AC791"/>
    <a:srgbClr val="25BBD4"/>
    <a:srgbClr val="6F1E80"/>
    <a:srgbClr val="3F358B"/>
    <a:srgbClr val="276B9B"/>
    <a:srgbClr val="FFFF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5425"/>
  </p:normalViewPr>
  <p:slideViewPr>
    <p:cSldViewPr>
      <p:cViewPr varScale="1">
        <p:scale>
          <a:sx n="75" d="100"/>
          <a:sy n="75" d="100"/>
        </p:scale>
        <p:origin x="534" y="54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50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01/03/2019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MX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196" y="1188021"/>
            <a:ext cx="2880320" cy="2880320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5120640" y="0"/>
            <a:ext cx="7142480" cy="6876653"/>
          </a:xfrm>
          <a:custGeom>
            <a:avLst/>
            <a:gdLst>
              <a:gd name="connsiteX0" fmla="*/ 0 w 7142480"/>
              <a:gd name="connsiteY0" fmla="*/ 0 h 6847840"/>
              <a:gd name="connsiteX1" fmla="*/ 7142480 w 7142480"/>
              <a:gd name="connsiteY1" fmla="*/ 10160 h 6847840"/>
              <a:gd name="connsiteX2" fmla="*/ 7132320 w 7142480"/>
              <a:gd name="connsiteY2" fmla="*/ 6847840 h 6847840"/>
              <a:gd name="connsiteX3" fmla="*/ 1524000 w 7142480"/>
              <a:gd name="connsiteY3" fmla="*/ 6827520 h 6847840"/>
              <a:gd name="connsiteX4" fmla="*/ 0 w 7142480"/>
              <a:gd name="connsiteY4" fmla="*/ 0 h 68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2480" h="6847840">
                <a:moveTo>
                  <a:pt x="0" y="0"/>
                </a:moveTo>
                <a:lnTo>
                  <a:pt x="7142480" y="10160"/>
                </a:lnTo>
                <a:cubicBezTo>
                  <a:pt x="7139093" y="2289387"/>
                  <a:pt x="7135707" y="4568613"/>
                  <a:pt x="7132320" y="6847840"/>
                </a:cubicBezTo>
                <a:lnTo>
                  <a:pt x="1524000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29442" y="6508734"/>
            <a:ext cx="5518362" cy="1518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 S.A. de C.V. 2018.</a:t>
            </a:r>
            <a:r>
              <a:rPr lang="es-ES_tradnl" sz="800" baseline="0" noProof="0" smtClean="0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 Interno.</a:t>
            </a:r>
            <a:endParaRPr lang="es-ES_tradnl" sz="798" noProof="0" smtClean="0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127924" y="2600310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127924" y="3209045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7127924" y="4497639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7127924" y="5118423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27924" y="690932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27924" y="1311714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523" y="2916213"/>
            <a:ext cx="1322214" cy="85675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51460" y="2700189"/>
            <a:ext cx="6361457" cy="193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_tradnl" sz="11970" spc="599" noProof="0" smtClean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ES_tradnl" sz="7980" spc="599" baseline="30000" noProof="0" smtClean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ES_tradnl" sz="11970" spc="599" noProof="0" smtClean="0">
                <a:solidFill>
                  <a:schemeClr val="bg2"/>
                </a:solidFill>
                <a:latin typeface="Arial"/>
                <a:cs typeface="Arial"/>
              </a:rPr>
              <a:t>A</a:t>
            </a:r>
            <a:endParaRPr lang="es-ES_tradnl" sz="11970" spc="599" noProof="0">
              <a:solidFill>
                <a:schemeClr val="bg2"/>
              </a:solidFill>
              <a:latin typeface="Arial"/>
              <a:cs typeface="Arial"/>
            </a:endParaRPr>
          </a:p>
        </p:txBody>
      </p:sp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0201" y="683966"/>
            <a:ext cx="971553" cy="626214"/>
          </a:xfrm>
          <a:prstGeom prst="rect">
            <a:avLst/>
          </a:prstGeom>
        </p:spPr>
      </p:pic>
      <p:pic>
        <p:nvPicPr>
          <p:cNvPr id="9" name="Picture 8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92" y="467941"/>
            <a:ext cx="1656184" cy="842238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8711" y="1336382"/>
            <a:ext cx="10987971" cy="4952377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1981" y="1336584"/>
            <a:ext cx="5405834" cy="4952173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795"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596"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397"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 smtClean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21810" y="1336584"/>
            <a:ext cx="5405834" cy="4952173"/>
          </a:xfrm>
        </p:spPr>
        <p:txBody>
          <a:bodyPr/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1"/>
            <a:r>
              <a:rPr lang="es-ES_tradnl" noProof="0" dirty="0" err="1" smtClean="0"/>
              <a:t>Second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  <a:p>
            <a:pPr lvl="2"/>
            <a:r>
              <a:rPr lang="es-ES_tradnl" noProof="0" dirty="0" err="1" smtClean="0"/>
              <a:t>Third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  <a:p>
            <a:pPr lvl="3"/>
            <a:r>
              <a:rPr lang="es-ES_tradnl" noProof="0" dirty="0" err="1" smtClean="0"/>
              <a:t>Fourth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2213" y="1409181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7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8" name="Rectangle 7"/>
          <p:cNvSpPr/>
          <p:nvPr userDrawn="1"/>
        </p:nvSpPr>
        <p:spPr>
          <a:xfrm>
            <a:off x="722213" y="2342899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noProof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14728"/>
            <a:ext cx="2409643" cy="646421"/>
          </a:xfrm>
        </p:spPr>
        <p:txBody>
          <a:bodyPr/>
          <a:lstStyle>
            <a:lvl1pPr marL="0" indent="0">
              <a:buNone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0" name="Rectangle 9"/>
          <p:cNvSpPr/>
          <p:nvPr userDrawn="1"/>
        </p:nvSpPr>
        <p:spPr>
          <a:xfrm>
            <a:off x="722213" y="3276622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818598" y="3348448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2" name="Rectangle 11"/>
          <p:cNvSpPr/>
          <p:nvPr userDrawn="1"/>
        </p:nvSpPr>
        <p:spPr>
          <a:xfrm>
            <a:off x="722213" y="4210340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18598" y="4282169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4" name="Rectangle 13"/>
          <p:cNvSpPr/>
          <p:nvPr userDrawn="1"/>
        </p:nvSpPr>
        <p:spPr>
          <a:xfrm>
            <a:off x="722213" y="5144063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818598" y="5215890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3710170" y="148100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3710170" y="241472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3710170" y="334844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710170" y="428216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3710170" y="521588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818612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3" name="Rectangle 22"/>
          <p:cNvSpPr/>
          <p:nvPr userDrawn="1"/>
        </p:nvSpPr>
        <p:spPr>
          <a:xfrm>
            <a:off x="8818612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9" name="Rectangle 18"/>
          <p:cNvSpPr/>
          <p:nvPr userDrawn="1"/>
        </p:nvSpPr>
        <p:spPr>
          <a:xfrm>
            <a:off x="61198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1" name="Rectangle 20"/>
          <p:cNvSpPr/>
          <p:nvPr userDrawn="1"/>
        </p:nvSpPr>
        <p:spPr>
          <a:xfrm>
            <a:off x="61198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7" name="Rectangle 16"/>
          <p:cNvSpPr/>
          <p:nvPr userDrawn="1"/>
        </p:nvSpPr>
        <p:spPr>
          <a:xfrm>
            <a:off x="34210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8" name="Rectangle 17"/>
          <p:cNvSpPr/>
          <p:nvPr userDrawn="1"/>
        </p:nvSpPr>
        <p:spPr>
          <a:xfrm>
            <a:off x="34210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16" name="Rectangle 15"/>
          <p:cNvSpPr/>
          <p:nvPr userDrawn="1"/>
        </p:nvSpPr>
        <p:spPr>
          <a:xfrm>
            <a:off x="722214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722214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400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3517400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216199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216199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89149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89149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  <a:p>
            <a:pPr lvl="0"/>
            <a:endParaRPr lang="es-ES_trad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8" name="Picture 7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1"/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1"/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1"/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br>
              <a:rPr lang="es-ES_tradnl" noProof="0" dirty="0" smtClean="0"/>
            </a:b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br>
              <a:rPr lang="es-ES_tradnl" noProof="0" dirty="0" smtClean="0"/>
            </a:b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2" name="Picture 11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rgbClr val="511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rgbClr val="511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br>
              <a:rPr lang="es-ES_tradnl" noProof="0" dirty="0" smtClean="0"/>
            </a:b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br>
              <a:rPr lang="es-ES_tradnl" noProof="0" dirty="0" smtClean="0"/>
            </a:b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br>
              <a:rPr lang="es-ES_tradnl" noProof="0" dirty="0" smtClean="0"/>
            </a:b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br>
              <a:rPr lang="es-ES_tradnl" noProof="0" dirty="0" smtClean="0"/>
            </a:b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br>
              <a:rPr lang="es-ES_tradnl" noProof="0" dirty="0" smtClean="0"/>
            </a:b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br>
              <a:rPr lang="es-ES_tradnl" noProof="0" dirty="0" smtClean="0"/>
            </a:b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cards layou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47156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3663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202" r:id="rId2"/>
    <p:sldLayoutId id="2147485203" r:id="rId3"/>
    <p:sldLayoutId id="2147485204" r:id="rId4"/>
    <p:sldLayoutId id="2147485209" r:id="rId5"/>
    <p:sldLayoutId id="2147485211" r:id="rId6"/>
    <p:sldLayoutId id="2147485212" r:id="rId7"/>
    <p:sldLayoutId id="2147485213" r:id="rId8"/>
    <p:sldLayoutId id="2147485200" r:id="rId9"/>
    <p:sldLayoutId id="2147485185" r:id="rId10"/>
    <p:sldLayoutId id="21474851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993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5pPr>
      <a:lvl6pPr marL="45609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6pPr>
      <a:lvl7pPr marL="912193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7pPr>
      <a:lvl8pPr marL="1368290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8pPr>
      <a:lvl9pPr marL="182438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9pPr>
    </p:titleStyle>
    <p:bodyStyle>
      <a:lvl1pPr marL="174203" indent="-174203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203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5689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4692" algn="l"/>
          <a:tab pos="717402" algn="l"/>
        </a:tabLst>
        <a:defRPr sz="159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5500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338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435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0486" y="1334856"/>
            <a:ext cx="10985913" cy="49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text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styles</a:t>
            </a:r>
            <a:endParaRPr lang="es-ES_tradnl" noProof="0" dirty="0" smtClean="0"/>
          </a:p>
          <a:p>
            <a:pPr lvl="1"/>
            <a:r>
              <a:rPr lang="es-ES_tradnl" noProof="0" dirty="0" err="1" smtClean="0"/>
              <a:t>Second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  <a:p>
            <a:pPr lvl="2"/>
            <a:r>
              <a:rPr lang="es-ES_tradnl" noProof="0" dirty="0" err="1" smtClean="0"/>
              <a:t>Third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  <a:p>
            <a:pPr lvl="3"/>
            <a:r>
              <a:rPr lang="es-ES_tradnl" noProof="0" dirty="0" err="1" smtClean="0"/>
              <a:t>Fourth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level</a:t>
            </a:r>
            <a:endParaRPr lang="es-ES_tradnl" noProof="0" dirty="0" smtClean="0"/>
          </a:p>
          <a:p>
            <a:pPr lvl="2"/>
            <a:endParaRPr lang="es-ES_tradnl" noProof="0" dirty="0" smtClean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205" cy="84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 smtClean="0"/>
              <a:t>Click</a:t>
            </a:r>
            <a:r>
              <a:rPr lang="es-ES_tradnl" noProof="0" dirty="0" smtClean="0"/>
              <a:t> to </a:t>
            </a:r>
            <a:r>
              <a:rPr lang="es-ES_tradnl" noProof="0" dirty="0" err="1" smtClean="0"/>
              <a:t>edit</a:t>
            </a:r>
            <a:r>
              <a:rPr lang="es-ES_tradnl" noProof="0" dirty="0" smtClean="0"/>
              <a:t> Master </a:t>
            </a:r>
            <a:r>
              <a:rPr lang="es-ES_tradnl" noProof="0" dirty="0" err="1" smtClean="0"/>
              <a:t>title</a:t>
            </a:r>
            <a:r>
              <a:rPr lang="es-ES_tradnl" noProof="0" dirty="0" smtClean="0"/>
              <a:t> </a:t>
            </a:r>
            <a:r>
              <a:rPr lang="es-ES_tradnl" noProof="0" dirty="0" err="1" smtClean="0"/>
              <a:t>style</a:t>
            </a:r>
            <a:endParaRPr lang="es-ES_tradnl" noProof="0" dirty="0" smtClean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0486" y="6516722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884D2-106D-A340-9362-6225663C5229}" type="slidenum">
              <a:rPr lang="es-ES_tradnl" sz="798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‹#›</a:t>
            </a:fld>
            <a:r>
              <a:rPr lang="es-ES_tradnl" sz="798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|</a:t>
            </a:r>
            <a:r>
              <a:rPr lang="es-ES_tradnl" sz="798" baseline="0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 </a:t>
            </a:r>
            <a:r>
              <a:rPr lang="es-ES_tradnl" sz="800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Todos los Derechos Reservados © Valores Corporativos </a:t>
            </a:r>
            <a:r>
              <a:rPr lang="es-ES_tradnl" sz="800" noProof="0" err="1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Softtek</a:t>
            </a:r>
            <a:r>
              <a:rPr lang="es-ES_tradnl" sz="800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S.A. de C.V. 2018. Interno.</a:t>
            </a:r>
            <a:endParaRPr lang="es-ES_tradnl" sz="798" noProof="0" smtClean="0">
              <a:solidFill>
                <a:schemeClr val="bg2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7" name="Picture 2" descr="C:\Users\joel.solis\Desktop\2013 Templates\softtek.e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1239" y="321286"/>
            <a:ext cx="1388454" cy="70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88" r:id="rId4"/>
    <p:sldLayoutId id="214748519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0" kern="1200">
          <a:solidFill>
            <a:schemeClr val="tx1">
              <a:lumMod val="90000"/>
              <a:lumOff val="10000"/>
            </a:schemeClr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5pPr>
      <a:lvl6pPr marL="45609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6pPr>
      <a:lvl7pPr marL="912193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7pPr>
      <a:lvl8pPr marL="1368290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8pPr>
      <a:lvl9pPr marL="182438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9pPr>
    </p:titleStyle>
    <p:bodyStyle>
      <a:lvl1pPr marL="125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38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596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423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169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6895" indent="-77602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0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Tópicos</a:t>
            </a:r>
            <a:r>
              <a:rPr lang="en-US" dirty="0" smtClean="0"/>
              <a:t> de Polymer:</a:t>
            </a:r>
            <a:br>
              <a:rPr lang="en-US" dirty="0" smtClean="0"/>
            </a:br>
            <a:r>
              <a:rPr lang="en-US" dirty="0" smtClean="0"/>
              <a:t>Observers y </a:t>
            </a:r>
            <a:r>
              <a:rPr lang="en-US" dirty="0" err="1" smtClean="0"/>
              <a:t>Notificaciones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Polymer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Plática</a:t>
            </a:r>
            <a:r>
              <a:rPr lang="en-US" dirty="0" smtClean="0"/>
              <a:t> Demo </a:t>
            </a:r>
            <a:r>
              <a:rPr lang="en-US" dirty="0" err="1" smtClean="0"/>
              <a:t>Polyton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s-ES_tradnl" dirty="0" smtClean="0"/>
              <a:t>Restricciones</a:t>
            </a:r>
            <a:endParaRPr lang="es-ES_tradn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57587"/>
              </p:ext>
            </p:extLst>
          </p:nvPr>
        </p:nvGraphicFramePr>
        <p:xfrm>
          <a:off x="2456755" y="2541257"/>
          <a:ext cx="7541588" cy="108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0794"/>
                <a:gridCol w="3770794"/>
              </a:tblGrid>
              <a:tr h="258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Audiencia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Propósito</a:t>
                      </a:r>
                    </a:p>
                  </a:txBody>
                  <a:tcPr marL="91207" marR="91207" marT="45604" marB="45604" anchor="ctr"/>
                </a:tc>
              </a:tr>
              <a:tr h="273622">
                <a:tc>
                  <a:txBody>
                    <a:bodyPr/>
                    <a:lstStyle/>
                    <a:p>
                      <a:r>
                        <a:rPr lang="es-MX" sz="1200" noProof="0" dirty="0" err="1" smtClean="0"/>
                        <a:t>Polyton</a:t>
                      </a:r>
                      <a:endParaRPr lang="es-MX" sz="1200" noProof="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s-MX" sz="1200" noProof="0" dirty="0" smtClean="0"/>
                        <a:t>Platica Demo </a:t>
                      </a:r>
                      <a:r>
                        <a:rPr lang="es-MX" sz="1200" noProof="0" dirty="0" err="1" smtClean="0"/>
                        <a:t>Observers</a:t>
                      </a:r>
                      <a:r>
                        <a:rPr lang="es-MX" sz="1200" noProof="0" dirty="0" smtClean="0"/>
                        <a:t> y Notificaciones</a:t>
                      </a:r>
                      <a:endParaRPr lang="es-MX" sz="1200" noProof="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77280"/>
              </p:ext>
            </p:extLst>
          </p:nvPr>
        </p:nvGraphicFramePr>
        <p:xfrm>
          <a:off x="2456755" y="4560319"/>
          <a:ext cx="7541588" cy="152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896"/>
                <a:gridCol w="1000961"/>
                <a:gridCol w="2805745"/>
                <a:gridCol w="1508318"/>
                <a:gridCol w="1364668"/>
              </a:tblGrid>
              <a:tr h="425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Núm. de versión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Fecha de versión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Tipo de cambios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Dueño / Autor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1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Fecha de revisión / Expiración</a:t>
                      </a:r>
                    </a:p>
                  </a:txBody>
                  <a:tcPr marL="91207" marR="91207" marT="45604" marB="45604" anchor="ctr"/>
                </a:tc>
              </a:tr>
              <a:tr h="2736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1.0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01/03/2019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s-MX" sz="1200" noProof="0" dirty="0" smtClean="0"/>
                        <a:t>Primera versión</a:t>
                      </a:r>
                      <a:r>
                        <a:rPr lang="es-MX" sz="1200" baseline="0" noProof="0" dirty="0" smtClean="0"/>
                        <a:t> del documento</a:t>
                      </a:r>
                      <a:endParaRPr lang="es-MX" sz="1200" noProof="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 Luis Iturbide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01/03/2019</a:t>
                      </a:r>
                      <a:endParaRPr lang="en-US" sz="1200" dirty="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</a:tr>
              <a:tr h="27362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207" marR="91207" marT="45604" marB="45604"/>
                </a:tc>
              </a:tr>
            </a:tbl>
          </a:graphicData>
        </a:graphic>
      </p:graphicFrame>
      <p:sp>
        <p:nvSpPr>
          <p:cNvPr id="13" name="Content Placeholder 5"/>
          <p:cNvSpPr txBox="1">
            <a:spLocks/>
          </p:cNvSpPr>
          <p:nvPr/>
        </p:nvSpPr>
        <p:spPr bwMode="auto">
          <a:xfrm>
            <a:off x="2020240" y="1193705"/>
            <a:ext cx="8188060" cy="114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Nombre del documento:</a:t>
            </a:r>
          </a:p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Clasificación de la Información: </a:t>
            </a:r>
            <a:r>
              <a:rPr lang="es-ES_tradnl" sz="1397" b="1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Publico</a:t>
            </a:r>
            <a:endParaRPr lang="es-ES_tradnl" sz="1397" b="1" dirty="0" smtClean="0">
              <a:solidFill>
                <a:schemeClr val="tx1">
                  <a:lumMod val="90000"/>
                  <a:lumOff val="10000"/>
                </a:schemeClr>
              </a:solidFill>
              <a:ea typeface="+mn-ea"/>
              <a:cs typeface="Arial" charset="0"/>
            </a:endParaRPr>
          </a:p>
          <a:p>
            <a:pPr marL="174188" indent="-174188">
              <a:lnSpc>
                <a:spcPct val="80000"/>
              </a:lnSpc>
              <a:spcBef>
                <a:spcPct val="20000"/>
              </a:spcBef>
            </a:pPr>
            <a:r>
              <a:rPr lang="es-ES_tradnl" sz="1397" b="1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Restricciones</a:t>
            </a:r>
            <a:endParaRPr lang="es-ES_tradnl" sz="1397" b="1" dirty="0">
              <a:solidFill>
                <a:schemeClr val="tx1">
                  <a:lumMod val="90000"/>
                  <a:lumOff val="10000"/>
                </a:schemeClr>
              </a:solidFill>
              <a:ea typeface="+mn-ea"/>
              <a:cs typeface="Arial" charset="0"/>
            </a:endParaRPr>
          </a:p>
          <a:p>
            <a:pPr lvl="1">
              <a:spcBef>
                <a:spcPct val="20000"/>
              </a:spcBef>
              <a:buFont typeface="Arial Rounded MT Bold" pitchFamily="34" charset="0"/>
              <a:buChar char="›"/>
            </a:pP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Los contenidos de este documento son propiedad de </a:t>
            </a:r>
            <a:r>
              <a:rPr lang="es-ES_tradnl" sz="1197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Softtek</a:t>
            </a: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 y </a:t>
            </a:r>
            <a:r>
              <a:rPr lang="es-ES_tradnl" sz="1197" dirty="0" smtClean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son internos. </a:t>
            </a: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Queda estrictamente prohibido cualquier reproducción total o parcial sin la autorización escrita por parte de </a:t>
            </a:r>
            <a:r>
              <a:rPr lang="es-ES_tradnl" sz="1197" dirty="0" err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Softtek</a:t>
            </a: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. </a:t>
            </a:r>
          </a:p>
          <a:p>
            <a:pPr lvl="1">
              <a:spcBef>
                <a:spcPct val="20000"/>
              </a:spcBef>
              <a:buFont typeface="Arial Rounded MT Bold" pitchFamily="34" charset="0"/>
              <a:buChar char="›"/>
            </a:pPr>
            <a:r>
              <a:rPr lang="es-ES_tradnl" sz="1197" dirty="0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Este documento está sujeto a cambios. Los comentarios, correcciones o dudas deberán ser enviados al autor.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 bwMode="auto">
          <a:xfrm>
            <a:off x="2020240" y="3634462"/>
            <a:ext cx="8188060" cy="8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 Rounded MT Bold" charset="0"/>
              <a:buNone/>
            </a:pPr>
            <a:r>
              <a:rPr lang="es-ES_tradnl" sz="1397" b="1" dirty="0">
                <a:solidFill>
                  <a:srgbClr val="3F4244"/>
                </a:solidFill>
                <a:cs typeface="Arial" charset="0"/>
              </a:rPr>
              <a:t>Tabla de Revisión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r>
              <a:rPr lang="es-ES_tradnl" sz="1197" dirty="0">
                <a:solidFill>
                  <a:srgbClr val="3F4244"/>
                </a:solidFill>
                <a:cs typeface="Arial" charset="0"/>
              </a:rPr>
              <a:t>La siguiente tabla enlista las revisiones realizadas a este documento. Debe utilizarse para describir los cambios y adiciones cada vez que este documento vuelva a ser publicado. La descripción debe ser detallada e incluir el nombre de quien solicita los cambios. </a:t>
            </a:r>
          </a:p>
        </p:txBody>
      </p:sp>
    </p:spTree>
    <p:extLst>
      <p:ext uri="{BB962C8B-B14F-4D97-AF65-F5344CB8AC3E}">
        <p14:creationId xmlns:p14="http://schemas.microsoft.com/office/powerpoint/2010/main" val="16411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600" b="1" dirty="0" err="1" smtClean="0"/>
              <a:t>Topicos</a:t>
            </a:r>
            <a:r>
              <a:rPr lang="es-ES" sz="3600" b="1" dirty="0" smtClean="0"/>
              <a:t> de </a:t>
            </a:r>
            <a:r>
              <a:rPr lang="es-ES" sz="3600" b="1" dirty="0" err="1" smtClean="0"/>
              <a:t>Observers</a:t>
            </a:r>
            <a:r>
              <a:rPr lang="es-ES" sz="3600" b="1" dirty="0" smtClean="0"/>
              <a:t> y Notificaciones</a:t>
            </a:r>
            <a:endParaRPr lang="es-ES" sz="36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945" y="1692077"/>
            <a:ext cx="1084735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n-US" b="1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Mostrar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aquellos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detalles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observadores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notificaciones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causar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deseados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desconocimiento</a:t>
            </a:r>
            <a:endParaRPr lang="en-US" sz="2000" dirty="0" smtClean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Mejorar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conocimiento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</a:t>
            </a:r>
            <a:r>
              <a:rPr lang="en-US" sz="20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para un major </a:t>
            </a:r>
            <a:r>
              <a:rPr lang="en-US" sz="2000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aprovechamiento</a:t>
            </a:r>
            <a:r>
              <a:rPr lang="en-US" sz="20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Polymer</a:t>
            </a:r>
            <a:endParaRPr lang="en-US" sz="2000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0" i="0" dirty="0">
              <a:solidFill>
                <a:srgbClr val="31313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600" b="1" dirty="0" err="1" smtClean="0"/>
              <a:t>Topicos</a:t>
            </a:r>
            <a:r>
              <a:rPr lang="es-ES" sz="3600" b="1" dirty="0" smtClean="0"/>
              <a:t> de </a:t>
            </a:r>
            <a:r>
              <a:rPr lang="es-ES" sz="3600" b="1" dirty="0" err="1" smtClean="0"/>
              <a:t>Observers</a:t>
            </a:r>
            <a:endParaRPr lang="es-ES" sz="36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945" y="1692077"/>
            <a:ext cx="108473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observables</a:t>
            </a:r>
            <a:endParaRPr lang="en-US" b="1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directamente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this.owner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'Jane';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element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two-way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binding.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&lt;local-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-child name="{{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hostProperty.subProperty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}}"&gt;&lt;/local-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dom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-child&gt;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Observables</a:t>
            </a:r>
            <a:endParaRPr lang="en-US" b="1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this.address.street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'Elm Street';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Modificar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this.users.push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({ name: 'Maturin'});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b="0" i="0" dirty="0">
              <a:solidFill>
                <a:srgbClr val="31313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600" b="1" dirty="0" err="1" smtClean="0"/>
              <a:t>Topicos</a:t>
            </a:r>
            <a:r>
              <a:rPr lang="es-ES" sz="3600" b="1" dirty="0" smtClean="0"/>
              <a:t> de </a:t>
            </a:r>
            <a:r>
              <a:rPr lang="es-ES" sz="3600" b="1" dirty="0" err="1" smtClean="0"/>
              <a:t>Observers</a:t>
            </a:r>
            <a:endParaRPr lang="es-ES" sz="36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945" y="1692077"/>
            <a:ext cx="10847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observables</a:t>
            </a:r>
            <a:endParaRPr lang="en-US" b="1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observable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arreglos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this.set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address.street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', 'Half Moon Street');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Hacer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observable un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arreglo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this.push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('users', { name: 'Maturin'});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Polymer que un valor ha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cambiado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this.address.street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'Elm Street';</a:t>
            </a: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this.notifyPath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address.street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600" b="1" dirty="0" err="1" smtClean="0"/>
              <a:t>Topicos</a:t>
            </a:r>
            <a:r>
              <a:rPr lang="es-ES" sz="3600" b="1" dirty="0" smtClean="0"/>
              <a:t> de Notificaciones</a:t>
            </a:r>
            <a:endParaRPr lang="es-ES" sz="36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945" y="1692077"/>
            <a:ext cx="108473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Posibles</a:t>
            </a:r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configuraciones</a:t>
            </a:r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-changed,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no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habilidata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La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notificacion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shadowDom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read-only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previen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cambios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superiors.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default las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 read/write y </a:t>
            </a:r>
            <a:r>
              <a:rPr lang="en-US" dirty="0" err="1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soportan</a:t>
            </a:r>
            <a:r>
              <a:rPr lang="en-US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downward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flow.</a:t>
            </a:r>
          </a:p>
          <a:p>
            <a:endParaRPr lang="en-US" dirty="0" smtClean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24525"/>
              </p:ext>
            </p:extLst>
          </p:nvPr>
        </p:nvGraphicFramePr>
        <p:xfrm>
          <a:off x="719212" y="3581126"/>
          <a:ext cx="6119814" cy="280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38"/>
                <a:gridCol w="2039938"/>
                <a:gridCol w="203993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Configuración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Resultado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notify: false,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131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data flow </a:t>
                      </a:r>
                      <a:endParaRPr lang="es-MX" dirty="0" smtClean="0"/>
                    </a:p>
                    <a:p>
                      <a:endParaRPr lang="en-US" dirty="0" smtClean="0">
                        <a:solidFill>
                          <a:srgbClr val="3131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notify: false,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21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3131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One-way, downward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notify: true,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131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One-way, upward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notify: true,</a:t>
                      </a:r>
                    </a:p>
                    <a:p>
                      <a:r>
                        <a:rPr lang="en-US" sz="1600" dirty="0" err="1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readOnly</a:t>
                      </a:r>
                      <a:r>
                        <a:rPr lang="en-US" sz="1600" dirty="0" smtClean="0">
                          <a:solidFill>
                            <a:srgbClr val="31313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: false</a:t>
                      </a:r>
                      <a:endParaRPr lang="es-ES" sz="1600" b="0" i="0" dirty="0" smtClean="0">
                        <a:solidFill>
                          <a:srgbClr val="313131"/>
                        </a:solidFill>
                        <a:effectLst/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1313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Two-way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092554" y="3456254"/>
            <a:ext cx="482540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Data binding</a:t>
            </a:r>
          </a:p>
          <a:p>
            <a:r>
              <a:rPr lang="en-US" sz="1600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way</a:t>
            </a:r>
            <a:r>
              <a:rPr lang="en-US" sz="16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allows upward (target to host) and downwards (host to target) data flow. Automatic bindings use double curly brackets ({{ }}):</a:t>
            </a:r>
          </a:p>
          <a:p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&lt;my-input value="{{name}}"&gt;&lt;/my-input&gt;</a:t>
            </a:r>
          </a:p>
          <a:p>
            <a:endParaRPr lang="en-US" sz="1600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downward</a:t>
            </a:r>
            <a:r>
              <a:rPr lang="en-US" sz="1600" dirty="0" smtClean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only allows downwards data flow. Upward data flow is disabled. One-way bindings use double square brackets ([[ ]]).</a:t>
            </a:r>
          </a:p>
          <a:p>
            <a:r>
              <a:rPr 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&lt;name-tag name="[[name]]"&gt;&lt;/name-tag&gt;</a:t>
            </a:r>
            <a:endParaRPr lang="en-US" sz="1600" dirty="0">
              <a:solidFill>
                <a:srgbClr val="3131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600" b="1" dirty="0" smtClean="0"/>
              <a:t>Demo</a:t>
            </a:r>
            <a:endParaRPr lang="es-ES" sz="36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7244" y="1648886"/>
            <a:ext cx="1031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color 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mostrar el uso de </a:t>
            </a:r>
            <a:r>
              <a:rPr lang="es-ES" dirty="0" err="1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bservers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Notificaciones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436" y="2135768"/>
            <a:ext cx="5976664" cy="42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200" b="1" dirty="0" smtClean="0"/>
              <a:t>Componentes</a:t>
            </a:r>
            <a:endParaRPr lang="es-ES" sz="32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7244" y="1648886"/>
            <a:ext cx="1031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Aplicación color 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changer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mostrar el uso de </a:t>
            </a:r>
            <a:r>
              <a:rPr lang="es-ES" dirty="0" err="1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bservers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Notificaciones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407280" y="2018219"/>
            <a:ext cx="8961004" cy="42907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</a:t>
            </a:r>
            <a:r>
              <a:rPr lang="es-MX" sz="2400" dirty="0" err="1" smtClean="0"/>
              <a:t>document</a:t>
            </a:r>
            <a:r>
              <a:rPr lang="es-MX" sz="2400" dirty="0" smtClean="0"/>
              <a:t>&gt;</a:t>
            </a:r>
            <a:endParaRPr lang="es-MX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3311500" y="2151657"/>
            <a:ext cx="6912768" cy="4004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&lt;x-host&gt;</a:t>
            </a:r>
            <a:endParaRPr lang="es-MX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4679652" y="2868881"/>
            <a:ext cx="4320480" cy="848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/>
              <a:t>="Red"&gt;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650506" y="3832486"/>
            <a:ext cx="4335636" cy="848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 smtClean="0"/>
              <a:t>=“Green"&gt;</a:t>
            </a:r>
            <a:endParaRPr lang="es-MX" sz="2400" dirty="0"/>
          </a:p>
        </p:txBody>
      </p:sp>
      <p:sp>
        <p:nvSpPr>
          <p:cNvPr id="22" name="Rounded Rectangle 21"/>
          <p:cNvSpPr/>
          <p:nvPr/>
        </p:nvSpPr>
        <p:spPr>
          <a:xfrm>
            <a:off x="4636516" y="4863570"/>
            <a:ext cx="4363616" cy="848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 smtClean="0"/>
              <a:t>=“Blue"&gt;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47943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407280" y="2018219"/>
            <a:ext cx="8961004" cy="42907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</a:t>
            </a:r>
            <a:r>
              <a:rPr lang="es-MX" sz="2400" dirty="0" err="1" smtClean="0"/>
              <a:t>document</a:t>
            </a:r>
            <a:r>
              <a:rPr lang="es-MX" sz="2400" dirty="0" smtClean="0"/>
              <a:t>&gt;</a:t>
            </a:r>
            <a:endParaRPr lang="es-MX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1080446"/>
          </a:xfrm>
        </p:spPr>
        <p:txBody>
          <a:bodyPr/>
          <a:lstStyle/>
          <a:p>
            <a:r>
              <a:rPr lang="es-ES" sz="3200" b="1" dirty="0" smtClean="0"/>
              <a:t>Componentes</a:t>
            </a:r>
            <a:endParaRPr lang="es-ES" sz="3200" b="1" dirty="0"/>
          </a:p>
        </p:txBody>
      </p:sp>
      <p:sp>
        <p:nvSpPr>
          <p:cNvPr id="18" name="Text Placeholder 32"/>
          <p:cNvSpPr txBox="1">
            <a:spLocks/>
          </p:cNvSpPr>
          <p:nvPr/>
        </p:nvSpPr>
        <p:spPr>
          <a:xfrm>
            <a:off x="6477649" y="4282170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7244" y="3442627"/>
            <a:ext cx="65" cy="2769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7244" y="1648886"/>
            <a:ext cx="10314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es-ES" dirty="0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Evento </a:t>
            </a:r>
            <a:r>
              <a:rPr lang="es-ES" dirty="0" err="1" smtClean="0">
                <a:solidFill>
                  <a:srgbClr val="3C48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property-Changed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11500" y="2151657"/>
            <a:ext cx="6912768" cy="400491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&lt;x-host&gt;</a:t>
            </a:r>
            <a:endParaRPr lang="es-MX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79652" y="2868881"/>
            <a:ext cx="4320480" cy="848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/>
              <a:t>="Red"&gt;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50506" y="3832486"/>
            <a:ext cx="4335636" cy="848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 smtClean="0"/>
              <a:t>=“Green"&gt;</a:t>
            </a:r>
            <a:endParaRPr lang="es-MX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636516" y="4863570"/>
            <a:ext cx="4363616" cy="848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MX" sz="2400" dirty="0" smtClean="0"/>
              <a:t> &lt;x-</a:t>
            </a:r>
            <a:r>
              <a:rPr lang="es-MX" sz="2400" dirty="0" err="1" smtClean="0"/>
              <a:t>notifier</a:t>
            </a:r>
            <a:r>
              <a:rPr lang="es-MX" sz="2400" dirty="0"/>
              <a:t> </a:t>
            </a:r>
            <a:r>
              <a:rPr lang="es-MX" sz="2400" dirty="0" err="1"/>
              <a:t>rgb-option</a:t>
            </a:r>
            <a:r>
              <a:rPr lang="es-MX" sz="2400" dirty="0" smtClean="0"/>
              <a:t>=“Blue"&gt;</a:t>
            </a:r>
            <a:endParaRPr lang="es-MX" sz="2400" dirty="0"/>
          </a:p>
        </p:txBody>
      </p:sp>
      <p:sp>
        <p:nvSpPr>
          <p:cNvPr id="2" name="Curved Up Arrow 1"/>
          <p:cNvSpPr/>
          <p:nvPr/>
        </p:nvSpPr>
        <p:spPr>
          <a:xfrm>
            <a:off x="6231816" y="5729733"/>
            <a:ext cx="1216152" cy="526587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3167484" y="4336983"/>
            <a:ext cx="1469032" cy="526587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6" name="Curved Up Arrow 15"/>
          <p:cNvSpPr/>
          <p:nvPr/>
        </p:nvSpPr>
        <p:spPr>
          <a:xfrm flipH="1">
            <a:off x="1738917" y="4336983"/>
            <a:ext cx="1469032" cy="526587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93934" y="4979776"/>
            <a:ext cx="2189018" cy="919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 err="1" smtClean="0"/>
              <a:t>Event</a:t>
            </a:r>
            <a:r>
              <a:rPr lang="es-MX" sz="1600" b="1" dirty="0" smtClean="0"/>
              <a:t>: </a:t>
            </a:r>
            <a:r>
              <a:rPr lang="es-MX" sz="1600" b="1" dirty="0" err="1" smtClean="0"/>
              <a:t>CustomEvent</a:t>
            </a:r>
            <a:endParaRPr lang="es-MX" sz="1600" b="1" dirty="0" smtClean="0"/>
          </a:p>
          <a:p>
            <a:pPr algn="ctr"/>
            <a:r>
              <a:rPr lang="es-MX" sz="1600" dirty="0" err="1" smtClean="0"/>
              <a:t>Bubbles</a:t>
            </a:r>
            <a:r>
              <a:rPr lang="es-MX" sz="1600" dirty="0" smtClean="0"/>
              <a:t>: true</a:t>
            </a:r>
          </a:p>
          <a:p>
            <a:pPr algn="ctr"/>
            <a:r>
              <a:rPr lang="es-MX" sz="1600" dirty="0" err="1" smtClean="0"/>
              <a:t>Composed</a:t>
            </a:r>
            <a:r>
              <a:rPr lang="es-MX" sz="1600" dirty="0" smtClean="0"/>
              <a:t>: true</a:t>
            </a:r>
            <a:endParaRPr lang="es-MX" sz="1600" dirty="0"/>
          </a:p>
        </p:txBody>
      </p:sp>
      <p:sp>
        <p:nvSpPr>
          <p:cNvPr id="22" name="Rounded Rectangle 21"/>
          <p:cNvSpPr/>
          <p:nvPr/>
        </p:nvSpPr>
        <p:spPr>
          <a:xfrm>
            <a:off x="8935484" y="5654909"/>
            <a:ext cx="2189018" cy="9193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b="1" dirty="0" smtClean="0"/>
              <a:t>Evento: </a:t>
            </a:r>
            <a:r>
              <a:rPr lang="es-MX" sz="1600" b="1" dirty="0" err="1" smtClean="0"/>
              <a:t>prop-changed</a:t>
            </a:r>
            <a:endParaRPr lang="es-MX" sz="1600" b="1" dirty="0" smtClean="0"/>
          </a:p>
          <a:p>
            <a:pPr algn="ctr"/>
            <a:r>
              <a:rPr lang="es-MX" sz="1600" dirty="0" err="1"/>
              <a:t>n</a:t>
            </a:r>
            <a:r>
              <a:rPr lang="es-MX" sz="1600" dirty="0" err="1" smtClean="0"/>
              <a:t>otify</a:t>
            </a:r>
            <a:r>
              <a:rPr lang="es-MX" sz="1600" dirty="0" smtClean="0"/>
              <a:t>: true</a:t>
            </a:r>
          </a:p>
          <a:p>
            <a:pPr algn="ctr"/>
            <a:r>
              <a:rPr lang="es-MX" sz="1600" dirty="0" err="1"/>
              <a:t>b</a:t>
            </a:r>
            <a:r>
              <a:rPr lang="es-MX" sz="1600" dirty="0" err="1" smtClean="0"/>
              <a:t>ubbles</a:t>
            </a:r>
            <a:r>
              <a:rPr lang="es-MX" sz="1600" dirty="0" smtClean="0"/>
              <a:t>: true</a:t>
            </a:r>
          </a:p>
          <a:p>
            <a:pPr algn="ctr"/>
            <a:r>
              <a:rPr lang="es-MX" sz="1600" dirty="0" err="1"/>
              <a:t>c</a:t>
            </a:r>
            <a:r>
              <a:rPr lang="es-MX" sz="1600" dirty="0" err="1" smtClean="0"/>
              <a:t>omposed</a:t>
            </a:r>
            <a:r>
              <a:rPr lang="es-MX" sz="1600" dirty="0" smtClean="0"/>
              <a:t>: true</a:t>
            </a:r>
            <a:endParaRPr lang="es-MX" sz="1600" dirty="0"/>
          </a:p>
        </p:txBody>
      </p:sp>
      <p:sp>
        <p:nvSpPr>
          <p:cNvPr id="8" name="Cloud 7"/>
          <p:cNvSpPr/>
          <p:nvPr/>
        </p:nvSpPr>
        <p:spPr>
          <a:xfrm>
            <a:off x="1601954" y="3122234"/>
            <a:ext cx="1493522" cy="59483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Listener</a:t>
            </a:r>
            <a:endParaRPr lang="es-MX" dirty="0"/>
          </a:p>
        </p:txBody>
      </p:sp>
      <p:sp>
        <p:nvSpPr>
          <p:cNvPr id="23" name="Cloud 22"/>
          <p:cNvSpPr/>
          <p:nvPr/>
        </p:nvSpPr>
        <p:spPr>
          <a:xfrm>
            <a:off x="7228377" y="5267382"/>
            <a:ext cx="1493522" cy="594838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Listener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50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onfidentialTemplate_EN_2015">
  <a:themeElements>
    <a:clrScheme name="Softtek">
      <a:dk1>
        <a:srgbClr val="2B2D2E"/>
      </a:dk1>
      <a:lt1>
        <a:srgbClr val="FFFFFF"/>
      </a:lt1>
      <a:dk2>
        <a:srgbClr val="919191"/>
      </a:dk2>
      <a:lt2>
        <a:srgbClr val="FFFFFF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5116AC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Restringido_2018" id="{D1A505DF-2F14-E94B-8312-03B0A2809C31}" vid="{23D39A2E-827E-C54D-9971-BA4BAA74D16A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Restringido_2018" id="{D1A505DF-2F14-E94B-8312-03B0A2809C31}" vid="{20F6750D-55FA-294B-B844-F82920FAD97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182cbc78-3056-4f11-8c20-76dfd16de8f6">Public</Data_x0020_Classification1>
    <SharedWithUsers xmlns="182cbc78-3056-4f11-8c20-76dfd16de8f6">
      <UserInfo>
        <DisplayName>Luis Israel Perez Lara</DisplayName>
        <AccountId>2445</AccountId>
        <AccountType/>
      </UserInfo>
      <UserInfo>
        <DisplayName>Carlos Montero Orozco</DisplayName>
        <AccountId>2189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0E49B515CF6449C8B1261D66F2AF3" ma:contentTypeVersion="8" ma:contentTypeDescription="Create a new document." ma:contentTypeScope="" ma:versionID="4837c0aafc43e680e0eeb24c8df55fcb">
  <xsd:schema xmlns:xsd="http://www.w3.org/2001/XMLSchema" xmlns:xs="http://www.w3.org/2001/XMLSchema" xmlns:p="http://schemas.microsoft.com/office/2006/metadata/properties" xmlns:ns2="182cbc78-3056-4f11-8c20-76dfd16de8f6" xmlns:ns3="987552fb-e0dd-45a2-9216-9057aa865025" targetNamespace="http://schemas.microsoft.com/office/2006/metadata/properties" ma:root="true" ma:fieldsID="c7e1deaefc74ae04724fd76fa5605d30" ns2:_="" ns3:_="">
    <xsd:import namespace="182cbc78-3056-4f11-8c20-76dfd16de8f6"/>
    <xsd:import namespace="987552fb-e0dd-45a2-9216-9057aa865025"/>
    <xsd:element name="properties">
      <xsd:complexType>
        <xsd:sequence>
          <xsd:element name="documentManagement">
            <xsd:complexType>
              <xsd:all>
                <xsd:element ref="ns2:Data_x0020_Classification1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cbc78-3056-4f11-8c20-76dfd16de8f6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4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52fb-e0dd-45a2-9216-9057aa865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78CFFA-FA4D-496F-B8D2-C7DD46C2A279}">
  <ds:schemaRefs>
    <ds:schemaRef ds:uri="987552fb-e0dd-45a2-9216-9057aa865025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182cbc78-3056-4f11-8c20-76dfd16de8f6"/>
    <ds:schemaRef ds:uri="http://purl.org/dc/terms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29F64BE-9C62-4899-89B5-6A44FA95E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2cbc78-3056-4f11-8c20-76dfd16de8f6"/>
    <ds:schemaRef ds:uri="987552fb-e0dd-45a2-9216-9057aa865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50735</TotalTime>
  <Words>593</Words>
  <Application>Microsoft Office PowerPoint</Application>
  <PresentationFormat>Custom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Arial Rounded MT Bold</vt:lpstr>
      <vt:lpstr>Calibri</vt:lpstr>
      <vt:lpstr>Consolas</vt:lpstr>
      <vt:lpstr>Lucida Grande</vt:lpstr>
      <vt:lpstr>Rockwell</vt:lpstr>
      <vt:lpstr>PPT_ConfidentialTemplate_EN_2015</vt:lpstr>
      <vt:lpstr>Original_Logo/ Upper layout</vt:lpstr>
      <vt:lpstr>Tópicos de Polymer: Observers y Notificaciones </vt:lpstr>
      <vt:lpstr>Restricciones</vt:lpstr>
      <vt:lpstr>Topicos de Observers y Notificaciones</vt:lpstr>
      <vt:lpstr>Topicos de Observers</vt:lpstr>
      <vt:lpstr>Topicos de Observers</vt:lpstr>
      <vt:lpstr>Topicos de Notificaciones</vt:lpstr>
      <vt:lpstr>Demo</vt:lpstr>
      <vt:lpstr>Componentes</vt:lpstr>
      <vt:lpstr>Componentes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Olmos Olivares</dc:creator>
  <cp:lastModifiedBy>Jose Luis JLIL. Iturbide Lopez</cp:lastModifiedBy>
  <cp:revision>308</cp:revision>
  <dcterms:created xsi:type="dcterms:W3CDTF">2018-01-30T20:36:46Z</dcterms:created>
  <dcterms:modified xsi:type="dcterms:W3CDTF">2019-03-01T22:52:26Z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0x0101006D00E49B515CF6449C8B1261D66F2AF3</vt:lpwstr>
  </property>
  <property fmtid="{D5CDD505-2E9C-101B-9397-08002B2CF9AE}" pid="3" name="Order">
    <vt:r8>99400</vt:r8>
  </property>
</Properties>
</file>