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60"/>
  </p:notesMasterIdLst>
  <p:handoutMasterIdLst>
    <p:handoutMasterId r:id="rId61"/>
  </p:handoutMasterIdLst>
  <p:sldIdLst>
    <p:sldId id="304" r:id="rId6"/>
    <p:sldId id="298" r:id="rId7"/>
    <p:sldId id="307" r:id="rId8"/>
    <p:sldId id="309" r:id="rId9"/>
    <p:sldId id="337" r:id="rId10"/>
    <p:sldId id="338" r:id="rId11"/>
    <p:sldId id="339" r:id="rId12"/>
    <p:sldId id="340" r:id="rId13"/>
    <p:sldId id="341" r:id="rId14"/>
    <p:sldId id="342" r:id="rId15"/>
    <p:sldId id="343" r:id="rId16"/>
    <p:sldId id="344" r:id="rId17"/>
    <p:sldId id="345" r:id="rId18"/>
    <p:sldId id="346" r:id="rId19"/>
    <p:sldId id="348" r:id="rId20"/>
    <p:sldId id="347" r:id="rId21"/>
    <p:sldId id="349" r:id="rId22"/>
    <p:sldId id="350" r:id="rId23"/>
    <p:sldId id="351" r:id="rId24"/>
    <p:sldId id="353" r:id="rId25"/>
    <p:sldId id="352" r:id="rId26"/>
    <p:sldId id="354" r:id="rId27"/>
    <p:sldId id="355" r:id="rId28"/>
    <p:sldId id="356" r:id="rId29"/>
    <p:sldId id="357" r:id="rId30"/>
    <p:sldId id="358" r:id="rId31"/>
    <p:sldId id="359" r:id="rId32"/>
    <p:sldId id="360" r:id="rId33"/>
    <p:sldId id="361" r:id="rId34"/>
    <p:sldId id="362" r:id="rId35"/>
    <p:sldId id="363" r:id="rId36"/>
    <p:sldId id="364" r:id="rId37"/>
    <p:sldId id="372" r:id="rId38"/>
    <p:sldId id="373" r:id="rId39"/>
    <p:sldId id="369" r:id="rId40"/>
    <p:sldId id="365" r:id="rId41"/>
    <p:sldId id="366" r:id="rId42"/>
    <p:sldId id="367" r:id="rId43"/>
    <p:sldId id="368" r:id="rId44"/>
    <p:sldId id="370" r:id="rId45"/>
    <p:sldId id="374" r:id="rId46"/>
    <p:sldId id="375" r:id="rId47"/>
    <p:sldId id="376" r:id="rId48"/>
    <p:sldId id="371" r:id="rId49"/>
    <p:sldId id="377" r:id="rId50"/>
    <p:sldId id="378" r:id="rId51"/>
    <p:sldId id="380" r:id="rId52"/>
    <p:sldId id="379" r:id="rId53"/>
    <p:sldId id="381" r:id="rId54"/>
    <p:sldId id="382" r:id="rId55"/>
    <p:sldId id="384" r:id="rId56"/>
    <p:sldId id="383" r:id="rId57"/>
    <p:sldId id="385" r:id="rId58"/>
    <p:sldId id="306" r:id="rId59"/>
  </p:sldIdLst>
  <p:sldSz cx="12239625" cy="6840538"/>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5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CMOR. Montero Orozco" initials="CCMO" lastIdx="3" clrIdx="0">
    <p:extLst>
      <p:ext uri="{19B8F6BF-5375-455C-9EA6-DF929625EA0E}">
        <p15:presenceInfo xmlns:p15="http://schemas.microsoft.com/office/powerpoint/2012/main" userId="S-1-5-21-1682987361-2464219560-1604700186-11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17AC"/>
    <a:srgbClr val="ECECEC"/>
    <a:srgbClr val="F9F9F9"/>
    <a:srgbClr val="3AC791"/>
    <a:srgbClr val="25BBD4"/>
    <a:srgbClr val="6F1E80"/>
    <a:srgbClr val="3F358B"/>
    <a:srgbClr val="276B9B"/>
    <a:srgbClr val="FFFFFF"/>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10" autoAdjust="0"/>
    <p:restoredTop sz="95425"/>
  </p:normalViewPr>
  <p:slideViewPr>
    <p:cSldViewPr>
      <p:cViewPr varScale="1">
        <p:scale>
          <a:sx n="70" d="100"/>
          <a:sy n="70" d="100"/>
        </p:scale>
        <p:origin x="1092" y="78"/>
      </p:cViewPr>
      <p:guideLst>
        <p:guide orient="horz" pos="2155"/>
        <p:guide pos="3855"/>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6" d="100"/>
          <a:sy n="76" d="100"/>
        </p:scale>
        <p:origin x="3504"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10/10/2018</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10/10/2018</a:t>
            </a:fld>
            <a:endParaRPr lang="es-MX"/>
          </a:p>
        </p:txBody>
      </p:sp>
      <p:sp>
        <p:nvSpPr>
          <p:cNvPr id="4" name="Slide Image Placeholder 3"/>
          <p:cNvSpPr>
            <a:spLocks noGrp="1" noRot="1" noChangeAspect="1"/>
          </p:cNvSpPr>
          <p:nvPr>
            <p:ph type="sldImg" idx="2"/>
          </p:nvPr>
        </p:nvSpPr>
        <p:spPr>
          <a:xfrm>
            <a:off x="361950" y="685800"/>
            <a:ext cx="6134100" cy="3429000"/>
          </a:xfrm>
          <a:prstGeom prst="rect">
            <a:avLst/>
          </a:prstGeom>
          <a:noFill/>
          <a:ln w="12700">
            <a:solidFill>
              <a:prstClr val="black"/>
            </a:solidFill>
          </a:ln>
        </p:spPr>
        <p:txBody>
          <a:bodyPr vert="horz" lIns="91440" tIns="45720" rIns="91440" bIns="45720" rtlCol="0" anchor="ctr"/>
          <a:lstStyle/>
          <a:p>
            <a:pPr lvl="0"/>
            <a:endParaRPr lang="es-MX"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pPr>
              <a:defRPr/>
            </a:pPr>
            <a:fld id="{A237F6BD-38D0-4C68-8BC5-3735B63F5FA1}" type="slidenum">
              <a:rPr lang="es-MX" smtClean="0"/>
              <a:pPr>
                <a:defRPr/>
              </a:pPr>
              <a:t>7</a:t>
            </a:fld>
            <a:endParaRPr lang="es-MX"/>
          </a:p>
        </p:txBody>
      </p:sp>
    </p:spTree>
    <p:extLst>
      <p:ext uri="{BB962C8B-B14F-4D97-AF65-F5344CB8AC3E}">
        <p14:creationId xmlns:p14="http://schemas.microsoft.com/office/powerpoint/2010/main" val="53121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pPr>
              <a:defRPr/>
            </a:pPr>
            <a:fld id="{A237F6BD-38D0-4C68-8BC5-3735B63F5FA1}" type="slidenum">
              <a:rPr lang="es-MX" smtClean="0"/>
              <a:pPr>
                <a:defRPr/>
              </a:pPr>
              <a:t>8</a:t>
            </a:fld>
            <a:endParaRPr lang="es-MX"/>
          </a:p>
        </p:txBody>
      </p:sp>
    </p:spTree>
    <p:extLst>
      <p:ext uri="{BB962C8B-B14F-4D97-AF65-F5344CB8AC3E}">
        <p14:creationId xmlns:p14="http://schemas.microsoft.com/office/powerpoint/2010/main" val="1377964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pPr>
              <a:defRPr/>
            </a:pPr>
            <a:fld id="{A237F6BD-38D0-4C68-8BC5-3735B63F5FA1}" type="slidenum">
              <a:rPr lang="es-MX" smtClean="0"/>
              <a:pPr>
                <a:defRPr/>
              </a:pPr>
              <a:t>9</a:t>
            </a:fld>
            <a:endParaRPr lang="es-MX"/>
          </a:p>
        </p:txBody>
      </p:sp>
    </p:spTree>
    <p:extLst>
      <p:ext uri="{BB962C8B-B14F-4D97-AF65-F5344CB8AC3E}">
        <p14:creationId xmlns:p14="http://schemas.microsoft.com/office/powerpoint/2010/main" val="532816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pPr>
              <a:defRPr/>
            </a:pPr>
            <a:fld id="{A237F6BD-38D0-4C68-8BC5-3735B63F5FA1}" type="slidenum">
              <a:rPr lang="es-MX" smtClean="0"/>
              <a:pPr>
                <a:defRPr/>
              </a:pPr>
              <a:t>10</a:t>
            </a:fld>
            <a:endParaRPr lang="es-MX"/>
          </a:p>
        </p:txBody>
      </p:sp>
    </p:spTree>
    <p:extLst>
      <p:ext uri="{BB962C8B-B14F-4D97-AF65-F5344CB8AC3E}">
        <p14:creationId xmlns:p14="http://schemas.microsoft.com/office/powerpoint/2010/main" val="36523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pPr>
              <a:defRPr/>
            </a:pPr>
            <a:fld id="{A237F6BD-38D0-4C68-8BC5-3735B63F5FA1}" type="slidenum">
              <a:rPr lang="es-MX" smtClean="0"/>
              <a:pPr>
                <a:defRPr/>
              </a:pPr>
              <a:t>11</a:t>
            </a:fld>
            <a:endParaRPr lang="es-MX"/>
          </a:p>
        </p:txBody>
      </p:sp>
    </p:spTree>
    <p:extLst>
      <p:ext uri="{BB962C8B-B14F-4D97-AF65-F5344CB8AC3E}">
        <p14:creationId xmlns:p14="http://schemas.microsoft.com/office/powerpoint/2010/main" val="1673407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7.w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12" name="Picture 11"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sp>
        <p:nvSpPr>
          <p:cNvPr id="7" name="Rectangle 6"/>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sinessCard_04">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5196" y="1188021"/>
            <a:ext cx="2880320" cy="2880320"/>
          </a:xfrm>
          <a:prstGeom prst="rect">
            <a:avLst/>
          </a:prstGeom>
        </p:spPr>
      </p:pic>
      <p:sp>
        <p:nvSpPr>
          <p:cNvPr id="5" name="Freeform 4"/>
          <p:cNvSpPr/>
          <p:nvPr userDrawn="1"/>
        </p:nvSpPr>
        <p:spPr>
          <a:xfrm>
            <a:off x="5120640" y="0"/>
            <a:ext cx="7142480" cy="6876653"/>
          </a:xfrm>
          <a:custGeom>
            <a:avLst/>
            <a:gdLst>
              <a:gd name="connsiteX0" fmla="*/ 0 w 7142480"/>
              <a:gd name="connsiteY0" fmla="*/ 0 h 6847840"/>
              <a:gd name="connsiteX1" fmla="*/ 7142480 w 7142480"/>
              <a:gd name="connsiteY1" fmla="*/ 10160 h 6847840"/>
              <a:gd name="connsiteX2" fmla="*/ 7132320 w 7142480"/>
              <a:gd name="connsiteY2" fmla="*/ 6847840 h 6847840"/>
              <a:gd name="connsiteX3" fmla="*/ 1524000 w 7142480"/>
              <a:gd name="connsiteY3" fmla="*/ 6827520 h 6847840"/>
              <a:gd name="connsiteX4" fmla="*/ 0 w 7142480"/>
              <a:gd name="connsiteY4" fmla="*/ 0 h 6847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2480" h="6847840">
                <a:moveTo>
                  <a:pt x="0" y="0"/>
                </a:moveTo>
                <a:lnTo>
                  <a:pt x="7142480" y="10160"/>
                </a:lnTo>
                <a:cubicBezTo>
                  <a:pt x="7139093" y="2289387"/>
                  <a:pt x="7135707" y="4568613"/>
                  <a:pt x="7132320" y="6847840"/>
                </a:cubicBezTo>
                <a:lnTo>
                  <a:pt x="1524000" y="6827520"/>
                </a:lnTo>
                <a:lnTo>
                  <a:pt x="0" y="0"/>
                </a:lnTo>
                <a:close/>
              </a:path>
            </a:pathLst>
          </a:cu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rrowheads="1"/>
          </p:cNvSpPr>
          <p:nvPr userDrawn="1"/>
        </p:nvSpPr>
        <p:spPr bwMode="auto">
          <a:xfrm>
            <a:off x="529442" y="6508734"/>
            <a:ext cx="5518362" cy="151895"/>
          </a:xfrm>
          <a:prstGeom prst="rect">
            <a:avLst/>
          </a:prstGeom>
          <a:solidFill>
            <a:schemeClr val="bg1"/>
          </a:solidFill>
          <a:ln w="9525">
            <a:noFill/>
            <a:miter lim="800000"/>
            <a:headEnd/>
            <a:tailEnd/>
          </a:ln>
        </p:spPr>
        <p:txBody>
          <a:bodyPr/>
          <a:lstStyle/>
          <a:p>
            <a:pPr marL="0" marR="0" indent="0" algn="l"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90000"/>
                    <a:lumOff val="10000"/>
                  </a:schemeClr>
                </a:solidFill>
                <a:cs typeface="Arial" charset="0"/>
              </a:rPr>
              <a:t>Todos los Derechos Reservados © Valores Corporativos </a:t>
            </a:r>
            <a:r>
              <a:rPr lang="es-ES_tradnl" sz="800" noProof="0" err="1" smtClean="0">
                <a:solidFill>
                  <a:schemeClr val="tx1">
                    <a:lumMod val="90000"/>
                    <a:lumOff val="10000"/>
                  </a:schemeClr>
                </a:solidFill>
                <a:cs typeface="Arial" charset="0"/>
              </a:rPr>
              <a:t>Softtek</a:t>
            </a:r>
            <a:r>
              <a:rPr lang="es-ES_tradnl" sz="800" noProof="0" smtClean="0">
                <a:solidFill>
                  <a:schemeClr val="tx1">
                    <a:lumMod val="90000"/>
                    <a:lumOff val="10000"/>
                  </a:schemeClr>
                </a:solidFill>
                <a:cs typeface="Arial" charset="0"/>
              </a:rPr>
              <a:t> S.A. de C.V. 2018.</a:t>
            </a:r>
            <a:r>
              <a:rPr lang="es-ES_tradnl" sz="800" baseline="0" noProof="0" smtClean="0">
                <a:solidFill>
                  <a:schemeClr val="tx1">
                    <a:lumMod val="90000"/>
                    <a:lumOff val="10000"/>
                  </a:schemeClr>
                </a:solidFill>
                <a:cs typeface="Arial" charset="0"/>
              </a:rPr>
              <a:t> Interno.</a:t>
            </a:r>
            <a:endParaRPr lang="es-ES_tradnl" sz="798" noProof="0" smtClean="0">
              <a:solidFill>
                <a:schemeClr val="tx1">
                  <a:lumMod val="90000"/>
                  <a:lumOff val="10000"/>
                </a:schemeClr>
              </a:solidFill>
              <a:cs typeface="Arial" charset="0"/>
            </a:endParaRPr>
          </a:p>
        </p:txBody>
      </p:sp>
      <p:sp>
        <p:nvSpPr>
          <p:cNvPr id="28" name="Text Placeholder 10"/>
          <p:cNvSpPr>
            <a:spLocks noGrp="1"/>
          </p:cNvSpPr>
          <p:nvPr>
            <p:ph type="body" sz="quarter" idx="18"/>
          </p:nvPr>
        </p:nvSpPr>
        <p:spPr>
          <a:xfrm>
            <a:off x="7127924" y="2600310"/>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29" name="Text Placeholder 10"/>
          <p:cNvSpPr>
            <a:spLocks noGrp="1"/>
          </p:cNvSpPr>
          <p:nvPr>
            <p:ph type="body" sz="quarter" idx="19"/>
          </p:nvPr>
        </p:nvSpPr>
        <p:spPr>
          <a:xfrm>
            <a:off x="7127924" y="3209045"/>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0" name="Text Placeholder 10"/>
          <p:cNvSpPr>
            <a:spLocks noGrp="1"/>
          </p:cNvSpPr>
          <p:nvPr>
            <p:ph type="body" sz="quarter" idx="20"/>
          </p:nvPr>
        </p:nvSpPr>
        <p:spPr>
          <a:xfrm>
            <a:off x="7127924" y="4497639"/>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1" name="Text Placeholder 10"/>
          <p:cNvSpPr>
            <a:spLocks noGrp="1"/>
          </p:cNvSpPr>
          <p:nvPr>
            <p:ph type="body" sz="quarter" idx="21"/>
          </p:nvPr>
        </p:nvSpPr>
        <p:spPr>
          <a:xfrm>
            <a:off x="7127924" y="5118423"/>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2" name="Text Placeholder 10"/>
          <p:cNvSpPr>
            <a:spLocks noGrp="1"/>
          </p:cNvSpPr>
          <p:nvPr>
            <p:ph type="body" sz="quarter" idx="22"/>
          </p:nvPr>
        </p:nvSpPr>
        <p:spPr>
          <a:xfrm>
            <a:off x="7127924" y="690932"/>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3" name="Text Placeholder 10"/>
          <p:cNvSpPr>
            <a:spLocks noGrp="1"/>
          </p:cNvSpPr>
          <p:nvPr>
            <p:ph type="body" sz="quarter" idx="23"/>
          </p:nvPr>
        </p:nvSpPr>
        <p:spPr>
          <a:xfrm>
            <a:off x="7127924" y="1311714"/>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27523" y="2916213"/>
            <a:ext cx="1322214" cy="856754"/>
          </a:xfrm>
          <a:prstGeom prst="rect">
            <a:avLst/>
          </a:prstGeom>
        </p:spPr>
      </p:pic>
      <p:cxnSp>
        <p:nvCxnSpPr>
          <p:cNvPr id="14" name="Straight Connector 13"/>
          <p:cNvCxnSpPr/>
          <p:nvPr userDrawn="1"/>
        </p:nvCxnSpPr>
        <p:spPr>
          <a:xfrm>
            <a:off x="4805994" y="-79141"/>
            <a:ext cx="1584176" cy="6955794"/>
          </a:xfrm>
          <a:prstGeom prst="line">
            <a:avLst/>
          </a:prstGeom>
          <a:ln w="5715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userDrawn="1"/>
        </p:nvSpPr>
        <p:spPr>
          <a:xfrm>
            <a:off x="2951460" y="2700189"/>
            <a:ext cx="6361457" cy="1934055"/>
          </a:xfrm>
          <a:prstGeom prst="rect">
            <a:avLst/>
          </a:prstGeom>
          <a:noFill/>
        </p:spPr>
        <p:txBody>
          <a:bodyPr wrap="square" rtlCol="0" anchor="t">
            <a:spAutoFit/>
          </a:bodyPr>
          <a:lstStyle/>
          <a:p>
            <a:pPr algn="ctr"/>
            <a:r>
              <a:rPr lang="es-ES_tradnl" sz="11970" spc="599" noProof="0" smtClean="0">
                <a:solidFill>
                  <a:schemeClr val="bg2"/>
                </a:solidFill>
                <a:latin typeface="Arial"/>
                <a:cs typeface="Arial"/>
              </a:rPr>
              <a:t>Q</a:t>
            </a:r>
            <a:r>
              <a:rPr lang="es-ES_tradnl" sz="7980" spc="599" baseline="30000" noProof="0" smtClean="0">
                <a:solidFill>
                  <a:schemeClr val="bg2"/>
                </a:solidFill>
                <a:latin typeface="Arial"/>
                <a:cs typeface="Arial"/>
              </a:rPr>
              <a:t>&amp;</a:t>
            </a:r>
            <a:r>
              <a:rPr lang="es-ES_tradnl" sz="11970" spc="599" noProof="0" smtClean="0">
                <a:solidFill>
                  <a:schemeClr val="bg2"/>
                </a:solidFill>
                <a:latin typeface="Arial"/>
                <a:cs typeface="Arial"/>
              </a:rPr>
              <a:t>A</a:t>
            </a:r>
            <a:endParaRPr lang="es-ES_tradnl" sz="11970" spc="599" noProof="0">
              <a:solidFill>
                <a:schemeClr val="bg2"/>
              </a:solidFill>
              <a:latin typeface="Arial"/>
              <a:cs typeface="Arial"/>
            </a:endParaRPr>
          </a:p>
        </p:txBody>
      </p:sp>
      <p:pic>
        <p:nvPicPr>
          <p:cNvPr id="7" name="Picture 6"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10730201" y="683966"/>
            <a:ext cx="971553" cy="626214"/>
          </a:xfrm>
          <a:prstGeom prst="rect">
            <a:avLst/>
          </a:prstGeom>
        </p:spPr>
      </p:pic>
      <p:pic>
        <p:nvPicPr>
          <p:cNvPr id="9" name="Picture 8"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640092" y="467941"/>
            <a:ext cx="1656184" cy="842238"/>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lvl1pPr>
              <a:defRPr>
                <a:solidFill>
                  <a:schemeClr val="accent2"/>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618711" y="1336382"/>
            <a:ext cx="10987971" cy="4952377"/>
          </a:xfrm>
        </p:spPr>
        <p:txBody>
          <a:bodyPr/>
          <a:lstStyle>
            <a:lvl1pPr marL="125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1pPr>
            <a:lvl2pPr marL="538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2pPr>
            <a:lvl3pPr marL="71423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3pPr>
            <a:lvl4pPr marL="92169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Click</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to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edit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Master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text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styles</a:t>
            </a:r>
            <a:endPar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538696" marR="0" lvl="1"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Second</a:t>
            </a:r>
            <a:r>
              <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714235" marR="0" lvl="2"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Third</a:t>
            </a:r>
            <a:r>
              <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921695" marR="0" lvl="3"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Fourth</a:t>
            </a:r>
            <a:r>
              <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p:txBody>
      </p:sp>
      <p:sp>
        <p:nvSpPr>
          <p:cNvPr id="5"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611981" y="1336584"/>
            <a:ext cx="5405834" cy="4952173"/>
          </a:xfrm>
        </p:spPr>
        <p:txBody>
          <a:bodyPr/>
          <a:lstStyle>
            <a:lvl1pPr marL="125696" marR="0" indent="-179566" algn="l" defTabSz="912193" rtl="0" eaLnBrk="0" fontAlgn="base" latinLnBrk="0" hangingPunct="0">
              <a:lnSpc>
                <a:spcPct val="100000"/>
              </a:lnSpc>
              <a:spcBef>
                <a:spcPct val="20000"/>
              </a:spcBef>
              <a:spcAft>
                <a:spcPct val="0"/>
              </a:spcAft>
              <a:buClrTx/>
              <a:buSzTx/>
              <a:buFont typeface="Lucida Grande"/>
              <a:buChar char="›"/>
              <a:tabLst/>
              <a:defRPr sz="1795"/>
            </a:lvl1pPr>
            <a:lvl2pPr marL="538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596"/>
            </a:lvl2pPr>
            <a:lvl3pPr marL="71423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397"/>
            </a:lvl3pPr>
            <a:lvl4pPr marL="92169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795"/>
            </a:lvl4pPr>
            <a:lvl5pPr>
              <a:defRPr sz="1795"/>
            </a:lvl5pPr>
            <a:lvl6pPr>
              <a:defRPr sz="1795"/>
            </a:lvl6pPr>
            <a:lvl7pPr>
              <a:defRPr sz="1795"/>
            </a:lvl7pPr>
            <a:lvl8pPr>
              <a:defRPr sz="1795"/>
            </a:lvl8pPr>
            <a:lvl9pPr>
              <a:defRPr sz="1795"/>
            </a:lvl9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Click</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to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edit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Master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text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styles</a:t>
            </a:r>
            <a:endPar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538696" marR="0" lvl="1"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Second</a:t>
            </a:r>
            <a:r>
              <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714235" marR="0" lvl="2"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Third</a:t>
            </a:r>
            <a:r>
              <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921695" marR="0" lvl="3"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Fourth</a:t>
            </a:r>
            <a:r>
              <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p:txBody>
      </p:sp>
      <p:sp>
        <p:nvSpPr>
          <p:cNvPr id="5" name="Content Placeholder 3"/>
          <p:cNvSpPr>
            <a:spLocks noGrp="1"/>
          </p:cNvSpPr>
          <p:nvPr>
            <p:ph sz="half" idx="2"/>
          </p:nvPr>
        </p:nvSpPr>
        <p:spPr>
          <a:xfrm>
            <a:off x="6221810" y="1336584"/>
            <a:ext cx="5405834" cy="4952173"/>
          </a:xfrm>
        </p:spPr>
        <p:txBody>
          <a:bodyPr/>
          <a:lstStyle>
            <a:lvl1pPr>
              <a:defRPr sz="1795"/>
            </a:lvl1pPr>
            <a:lvl2pPr>
              <a:defRPr sz="1596"/>
            </a:lvl2pPr>
            <a:lvl3pPr>
              <a:defRPr sz="1397"/>
            </a:lvl3pPr>
            <a:lvl4pPr>
              <a:defRPr sz="1795"/>
            </a:lvl4pPr>
            <a:lvl5pPr>
              <a:defRPr sz="1795"/>
            </a:lvl5pPr>
            <a:lvl6pPr>
              <a:defRPr sz="1795"/>
            </a:lvl6pPr>
            <a:lvl7pPr>
              <a:defRPr sz="1795"/>
            </a:lvl7pPr>
            <a:lvl8pPr>
              <a:defRPr sz="1795"/>
            </a:lvl8pPr>
            <a:lvl9pPr>
              <a:defRPr sz="1795"/>
            </a:lvl9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1"/>
            <a:r>
              <a:rPr lang="es-ES_tradnl" noProof="0" dirty="0" err="1" smtClean="0"/>
              <a:t>Second</a:t>
            </a:r>
            <a:r>
              <a:rPr lang="es-ES_tradnl" noProof="0" dirty="0" smtClean="0"/>
              <a:t> </a:t>
            </a:r>
            <a:r>
              <a:rPr lang="es-ES_tradnl" noProof="0" dirty="0" err="1" smtClean="0"/>
              <a:t>level</a:t>
            </a:r>
            <a:endParaRPr lang="es-ES_tradnl" noProof="0" dirty="0" smtClean="0"/>
          </a:p>
          <a:p>
            <a:pPr lvl="2"/>
            <a:r>
              <a:rPr lang="es-ES_tradnl" noProof="0" dirty="0" err="1" smtClean="0"/>
              <a:t>Third</a:t>
            </a:r>
            <a:r>
              <a:rPr lang="es-ES_tradnl" noProof="0" dirty="0" smtClean="0"/>
              <a:t> </a:t>
            </a:r>
            <a:r>
              <a:rPr lang="es-ES_tradnl" noProof="0" dirty="0" err="1" smtClean="0"/>
              <a:t>level</a:t>
            </a:r>
            <a:endParaRPr lang="es-ES_tradnl" noProof="0" dirty="0" smtClean="0"/>
          </a:p>
          <a:p>
            <a:pPr lvl="3"/>
            <a:r>
              <a:rPr lang="es-ES_tradnl" noProof="0" dirty="0" err="1" smtClean="0"/>
              <a:t>Fourth</a:t>
            </a:r>
            <a:r>
              <a:rPr lang="es-ES_tradnl" noProof="0" dirty="0" smtClean="0"/>
              <a:t> </a:t>
            </a:r>
            <a:r>
              <a:rPr lang="es-ES_tradnl" noProof="0" dirty="0" err="1" smtClean="0"/>
              <a:t>level</a:t>
            </a:r>
            <a:endParaRPr lang="es-ES_tradnl" noProof="0" dirty="0" smtClean="0"/>
          </a:p>
        </p:txBody>
      </p:sp>
      <p:sp>
        <p:nvSpPr>
          <p:cNvPr id="6"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lvl1pPr>
              <a:defRPr>
                <a:solidFill>
                  <a:schemeClr val="accent2"/>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722213" y="1409181"/>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3" name="Title 2"/>
          <p:cNvSpPr>
            <a:spLocks noGrp="1"/>
          </p:cNvSpPr>
          <p:nvPr>
            <p:ph type="title"/>
          </p:nvPr>
        </p:nvSpPr>
        <p:spPr/>
        <p:txBody>
          <a:bodyPr/>
          <a:lstStyle/>
          <a:p>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a:p>
        </p:txBody>
      </p:sp>
      <p:sp>
        <p:nvSpPr>
          <p:cNvPr id="4" name="Text Placeholder 32"/>
          <p:cNvSpPr>
            <a:spLocks noGrp="1"/>
          </p:cNvSpPr>
          <p:nvPr>
            <p:ph type="body" sz="quarter" idx="17"/>
          </p:nvPr>
        </p:nvSpPr>
        <p:spPr>
          <a:xfrm>
            <a:off x="818598" y="1481007"/>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8" name="Rectangle 7"/>
          <p:cNvSpPr/>
          <p:nvPr userDrawn="1"/>
        </p:nvSpPr>
        <p:spPr>
          <a:xfrm>
            <a:off x="722213" y="2342899"/>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b="0" i="0" noProof="0">
              <a:latin typeface="Arial"/>
              <a:cs typeface="Arial"/>
            </a:endParaRPr>
          </a:p>
        </p:txBody>
      </p:sp>
      <p:sp>
        <p:nvSpPr>
          <p:cNvPr id="9" name="Text Placeholder 32"/>
          <p:cNvSpPr>
            <a:spLocks noGrp="1"/>
          </p:cNvSpPr>
          <p:nvPr>
            <p:ph type="body" sz="quarter" idx="18"/>
          </p:nvPr>
        </p:nvSpPr>
        <p:spPr>
          <a:xfrm>
            <a:off x="818598" y="2414728"/>
            <a:ext cx="2409643" cy="646421"/>
          </a:xfrm>
        </p:spPr>
        <p:txBody>
          <a:bodyPr/>
          <a:lstStyle>
            <a:lvl1pPr marL="0" indent="0">
              <a:buNone/>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0" name="Rectangle 9"/>
          <p:cNvSpPr/>
          <p:nvPr userDrawn="1"/>
        </p:nvSpPr>
        <p:spPr>
          <a:xfrm>
            <a:off x="722213" y="3276622"/>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1" name="Text Placeholder 32"/>
          <p:cNvSpPr>
            <a:spLocks noGrp="1"/>
          </p:cNvSpPr>
          <p:nvPr>
            <p:ph type="body" sz="quarter" idx="19"/>
          </p:nvPr>
        </p:nvSpPr>
        <p:spPr>
          <a:xfrm>
            <a:off x="818598" y="3348448"/>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2" name="Rectangle 11"/>
          <p:cNvSpPr/>
          <p:nvPr userDrawn="1"/>
        </p:nvSpPr>
        <p:spPr>
          <a:xfrm>
            <a:off x="722213" y="4210340"/>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3" name="Text Placeholder 32"/>
          <p:cNvSpPr>
            <a:spLocks noGrp="1"/>
          </p:cNvSpPr>
          <p:nvPr>
            <p:ph type="body" sz="quarter" idx="20"/>
          </p:nvPr>
        </p:nvSpPr>
        <p:spPr>
          <a:xfrm>
            <a:off x="818598" y="4282169"/>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4" name="Rectangle 13"/>
          <p:cNvSpPr/>
          <p:nvPr userDrawn="1"/>
        </p:nvSpPr>
        <p:spPr>
          <a:xfrm>
            <a:off x="722213" y="5144063"/>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5" name="Text Placeholder 32"/>
          <p:cNvSpPr>
            <a:spLocks noGrp="1"/>
          </p:cNvSpPr>
          <p:nvPr>
            <p:ph type="body" sz="quarter" idx="21"/>
          </p:nvPr>
        </p:nvSpPr>
        <p:spPr>
          <a:xfrm>
            <a:off x="818598" y="5215890"/>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6" name="Text Placeholder 32"/>
          <p:cNvSpPr>
            <a:spLocks noGrp="1"/>
          </p:cNvSpPr>
          <p:nvPr>
            <p:ph type="body" sz="quarter" idx="15"/>
          </p:nvPr>
        </p:nvSpPr>
        <p:spPr>
          <a:xfrm>
            <a:off x="3710170" y="148100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7" name="Text Placeholder 32"/>
          <p:cNvSpPr>
            <a:spLocks noGrp="1"/>
          </p:cNvSpPr>
          <p:nvPr>
            <p:ph type="body" sz="quarter" idx="22"/>
          </p:nvPr>
        </p:nvSpPr>
        <p:spPr>
          <a:xfrm>
            <a:off x="3710170" y="241472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8" name="Text Placeholder 32"/>
          <p:cNvSpPr>
            <a:spLocks noGrp="1"/>
          </p:cNvSpPr>
          <p:nvPr>
            <p:ph type="body" sz="quarter" idx="23"/>
          </p:nvPr>
        </p:nvSpPr>
        <p:spPr>
          <a:xfrm>
            <a:off x="3710170" y="334844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9" name="Text Placeholder 32"/>
          <p:cNvSpPr>
            <a:spLocks noGrp="1"/>
          </p:cNvSpPr>
          <p:nvPr>
            <p:ph type="body" sz="quarter" idx="24"/>
          </p:nvPr>
        </p:nvSpPr>
        <p:spPr>
          <a:xfrm>
            <a:off x="3710170" y="4282165"/>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1" name="Text Placeholder 32"/>
          <p:cNvSpPr>
            <a:spLocks noGrp="1"/>
          </p:cNvSpPr>
          <p:nvPr>
            <p:ph type="body" sz="quarter" idx="25"/>
          </p:nvPr>
        </p:nvSpPr>
        <p:spPr>
          <a:xfrm>
            <a:off x="3710170" y="5215885"/>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8818612"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3" name="Rectangle 22"/>
          <p:cNvSpPr/>
          <p:nvPr userDrawn="1"/>
        </p:nvSpPr>
        <p:spPr>
          <a:xfrm>
            <a:off x="8818612"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9" name="Rectangle 18"/>
          <p:cNvSpPr/>
          <p:nvPr userDrawn="1"/>
        </p:nvSpPr>
        <p:spPr>
          <a:xfrm>
            <a:off x="6119813"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1" name="Rectangle 20"/>
          <p:cNvSpPr/>
          <p:nvPr userDrawn="1"/>
        </p:nvSpPr>
        <p:spPr>
          <a:xfrm>
            <a:off x="6119813"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7" name="Rectangle 16"/>
          <p:cNvSpPr/>
          <p:nvPr userDrawn="1"/>
        </p:nvSpPr>
        <p:spPr>
          <a:xfrm>
            <a:off x="3421013"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8" name="Rectangle 17"/>
          <p:cNvSpPr/>
          <p:nvPr userDrawn="1"/>
        </p:nvSpPr>
        <p:spPr>
          <a:xfrm>
            <a:off x="3421013"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6" name="Rectangle 15"/>
          <p:cNvSpPr/>
          <p:nvPr userDrawn="1"/>
        </p:nvSpPr>
        <p:spPr>
          <a:xfrm>
            <a:off x="722214"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 name="Rectangle 1"/>
          <p:cNvSpPr/>
          <p:nvPr userDrawn="1"/>
        </p:nvSpPr>
        <p:spPr>
          <a:xfrm>
            <a:off x="722214"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3" name="Title 2"/>
          <p:cNvSpPr>
            <a:spLocks noGrp="1"/>
          </p:cNvSpPr>
          <p:nvPr>
            <p:ph type="title"/>
          </p:nvPr>
        </p:nvSpPr>
        <p:spPr/>
        <p:txBody>
          <a:bodyPr/>
          <a:lstStyle/>
          <a:p>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a:p>
        </p:txBody>
      </p:sp>
      <p:sp>
        <p:nvSpPr>
          <p:cNvPr id="4" name="Text Placeholder 32"/>
          <p:cNvSpPr>
            <a:spLocks noGrp="1"/>
          </p:cNvSpPr>
          <p:nvPr>
            <p:ph type="body" sz="quarter" idx="17"/>
          </p:nvPr>
        </p:nvSpPr>
        <p:spPr>
          <a:xfrm>
            <a:off x="818598"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5" name="Text Placeholder 32"/>
          <p:cNvSpPr>
            <a:spLocks noGrp="1"/>
          </p:cNvSpPr>
          <p:nvPr>
            <p:ph type="body" sz="quarter" idx="18"/>
          </p:nvPr>
        </p:nvSpPr>
        <p:spPr>
          <a:xfrm>
            <a:off x="818598"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27" name="Text Placeholder 32"/>
          <p:cNvSpPr>
            <a:spLocks noGrp="1"/>
          </p:cNvSpPr>
          <p:nvPr>
            <p:ph type="body" sz="quarter" idx="19"/>
          </p:nvPr>
        </p:nvSpPr>
        <p:spPr>
          <a:xfrm>
            <a:off x="3517400"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8" name="Text Placeholder 32"/>
          <p:cNvSpPr>
            <a:spLocks noGrp="1"/>
          </p:cNvSpPr>
          <p:nvPr>
            <p:ph type="body" sz="quarter" idx="20"/>
          </p:nvPr>
        </p:nvSpPr>
        <p:spPr>
          <a:xfrm>
            <a:off x="3517400"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30" name="Text Placeholder 32"/>
          <p:cNvSpPr>
            <a:spLocks noGrp="1"/>
          </p:cNvSpPr>
          <p:nvPr>
            <p:ph type="body" sz="quarter" idx="21"/>
          </p:nvPr>
        </p:nvSpPr>
        <p:spPr>
          <a:xfrm>
            <a:off x="6216199"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31" name="Text Placeholder 32"/>
          <p:cNvSpPr>
            <a:spLocks noGrp="1"/>
          </p:cNvSpPr>
          <p:nvPr>
            <p:ph type="body" sz="quarter" idx="22"/>
          </p:nvPr>
        </p:nvSpPr>
        <p:spPr>
          <a:xfrm>
            <a:off x="6216199"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33" name="Text Placeholder 32"/>
          <p:cNvSpPr>
            <a:spLocks noGrp="1"/>
          </p:cNvSpPr>
          <p:nvPr>
            <p:ph type="body" sz="quarter" idx="23"/>
          </p:nvPr>
        </p:nvSpPr>
        <p:spPr>
          <a:xfrm>
            <a:off x="8914998"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34" name="Text Placeholder 32"/>
          <p:cNvSpPr>
            <a:spLocks noGrp="1"/>
          </p:cNvSpPr>
          <p:nvPr>
            <p:ph type="body" sz="quarter" idx="24"/>
          </p:nvPr>
        </p:nvSpPr>
        <p:spPr>
          <a:xfrm>
            <a:off x="8914998"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8" name="Picture 7"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sp>
        <p:nvSpPr>
          <p:cNvPr id="11" name="Rectangle 10"/>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1" name="Rectangle 10"/>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1" name="Picture 10"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2" name="Picture 11"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9" name="Rectangle 8"/>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rgbClr val="5117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rgbClr val="5117AC"/>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usiness cards layou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2"/>
          </p:nvPr>
        </p:nvSpPr>
        <p:spPr>
          <a:xfrm>
            <a:off x="7238990" y="4715669"/>
            <a:ext cx="4566486" cy="544710"/>
          </a:xfrm>
          <a:prstGeom prst="rect">
            <a:avLst/>
          </a:prstGeom>
        </p:spPr>
        <p:txBody>
          <a:bodyPr>
            <a:noAutofit/>
          </a:bodyPr>
          <a:lstStyle>
            <a:lvl1pPr marL="0" indent="0" algn="r">
              <a:lnSpc>
                <a:spcPts val="1995"/>
              </a:lnSpc>
              <a:buNone/>
              <a:defRPr sz="1995"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7238990" y="5366340"/>
            <a:ext cx="4566486" cy="720929"/>
          </a:xfrm>
          <a:prstGeom prst="rect">
            <a:avLst/>
          </a:prstGeom>
        </p:spPr>
        <p:txBody>
          <a:bodyPr>
            <a:noAutofit/>
          </a:bodyPr>
          <a:lstStyle>
            <a:lvl1pPr marL="0" indent="0" algn="r">
              <a:buNone/>
              <a:defRPr sz="1596"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4" name="Picture 13"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8568084" y="619107"/>
            <a:ext cx="3146657" cy="1332148"/>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423973"/>
            <a:ext cx="1288907" cy="830765"/>
          </a:xfrm>
          <a:prstGeom prst="rect">
            <a:avLst/>
          </a:prstGeom>
        </p:spPr>
      </p:pic>
      <p:cxnSp>
        <p:nvCxnSpPr>
          <p:cNvPr id="10" name="Straight Connector 9"/>
          <p:cNvCxnSpPr/>
          <p:nvPr userDrawn="1"/>
        </p:nvCxnSpPr>
        <p:spPr>
          <a:xfrm>
            <a:off x="4805994" y="-79141"/>
            <a:ext cx="1584176" cy="6955794"/>
          </a:xfrm>
          <a:prstGeom prst="line">
            <a:avLst/>
          </a:prstGeom>
          <a:ln w="5715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2.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202" r:id="rId2"/>
    <p:sldLayoutId id="2147485203" r:id="rId3"/>
    <p:sldLayoutId id="2147485204" r:id="rId4"/>
    <p:sldLayoutId id="2147485209" r:id="rId5"/>
    <p:sldLayoutId id="2147485211" r:id="rId6"/>
    <p:sldLayoutId id="2147485212" r:id="rId7"/>
    <p:sldLayoutId id="2147485213" r:id="rId8"/>
    <p:sldLayoutId id="2147485200" r:id="rId9"/>
    <p:sldLayoutId id="2147485185" r:id="rId10"/>
    <p:sldLayoutId id="2147485186"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2993" kern="1200">
          <a:solidFill>
            <a:schemeClr val="tx1"/>
          </a:solidFill>
          <a:latin typeface="Rockwell" pitchFamily="18" charset="0"/>
          <a:ea typeface="+mj-ea"/>
          <a:cs typeface="+mj-cs"/>
        </a:defRPr>
      </a:lvl1pPr>
      <a:lvl2pPr algn="ctr" rtl="0" eaLnBrk="1" fontAlgn="base" hangingPunct="1">
        <a:spcBef>
          <a:spcPct val="0"/>
        </a:spcBef>
        <a:spcAft>
          <a:spcPct val="0"/>
        </a:spcAft>
        <a:defRPr sz="2993">
          <a:solidFill>
            <a:schemeClr val="tx1"/>
          </a:solidFill>
          <a:latin typeface="Rockwell" pitchFamily="18" charset="0"/>
        </a:defRPr>
      </a:lvl2pPr>
      <a:lvl3pPr algn="ctr" rtl="0" eaLnBrk="1" fontAlgn="base" hangingPunct="1">
        <a:spcBef>
          <a:spcPct val="0"/>
        </a:spcBef>
        <a:spcAft>
          <a:spcPct val="0"/>
        </a:spcAft>
        <a:defRPr sz="2993">
          <a:solidFill>
            <a:schemeClr val="tx1"/>
          </a:solidFill>
          <a:latin typeface="Rockwell" pitchFamily="18" charset="0"/>
        </a:defRPr>
      </a:lvl3pPr>
      <a:lvl4pPr algn="ctr" rtl="0" eaLnBrk="1" fontAlgn="base" hangingPunct="1">
        <a:spcBef>
          <a:spcPct val="0"/>
        </a:spcBef>
        <a:spcAft>
          <a:spcPct val="0"/>
        </a:spcAft>
        <a:defRPr sz="2993">
          <a:solidFill>
            <a:schemeClr val="tx1"/>
          </a:solidFill>
          <a:latin typeface="Rockwell" pitchFamily="18" charset="0"/>
        </a:defRPr>
      </a:lvl4pPr>
      <a:lvl5pPr algn="ctr" rtl="0" eaLnBrk="1" fontAlgn="base" hangingPunct="1">
        <a:spcBef>
          <a:spcPct val="0"/>
        </a:spcBef>
        <a:spcAft>
          <a:spcPct val="0"/>
        </a:spcAft>
        <a:defRPr sz="2993">
          <a:solidFill>
            <a:schemeClr val="tx1"/>
          </a:solidFill>
          <a:latin typeface="Rockwell" pitchFamily="18" charset="0"/>
        </a:defRPr>
      </a:lvl5pPr>
      <a:lvl6pPr marL="456097" algn="ctr" rtl="0" eaLnBrk="1" fontAlgn="base" hangingPunct="1">
        <a:spcBef>
          <a:spcPct val="0"/>
        </a:spcBef>
        <a:spcAft>
          <a:spcPct val="0"/>
        </a:spcAft>
        <a:defRPr sz="2993">
          <a:solidFill>
            <a:schemeClr val="tx1"/>
          </a:solidFill>
          <a:latin typeface="Rockwell" pitchFamily="18" charset="0"/>
        </a:defRPr>
      </a:lvl6pPr>
      <a:lvl7pPr marL="912193" algn="ctr" rtl="0" eaLnBrk="1" fontAlgn="base" hangingPunct="1">
        <a:spcBef>
          <a:spcPct val="0"/>
        </a:spcBef>
        <a:spcAft>
          <a:spcPct val="0"/>
        </a:spcAft>
        <a:defRPr sz="2993">
          <a:solidFill>
            <a:schemeClr val="tx1"/>
          </a:solidFill>
          <a:latin typeface="Rockwell" pitchFamily="18" charset="0"/>
        </a:defRPr>
      </a:lvl7pPr>
      <a:lvl8pPr marL="1368290" algn="ctr" rtl="0" eaLnBrk="1" fontAlgn="base" hangingPunct="1">
        <a:spcBef>
          <a:spcPct val="0"/>
        </a:spcBef>
        <a:spcAft>
          <a:spcPct val="0"/>
        </a:spcAft>
        <a:defRPr sz="2993">
          <a:solidFill>
            <a:schemeClr val="tx1"/>
          </a:solidFill>
          <a:latin typeface="Rockwell" pitchFamily="18" charset="0"/>
        </a:defRPr>
      </a:lvl8pPr>
      <a:lvl9pPr marL="1824387" algn="ctr" rtl="0" eaLnBrk="1" fontAlgn="base" hangingPunct="1">
        <a:spcBef>
          <a:spcPct val="0"/>
        </a:spcBef>
        <a:spcAft>
          <a:spcPct val="0"/>
        </a:spcAft>
        <a:defRPr sz="2993">
          <a:solidFill>
            <a:schemeClr val="tx1"/>
          </a:solidFill>
          <a:latin typeface="Rockwell" pitchFamily="18" charset="0"/>
        </a:defRPr>
      </a:lvl9pPr>
    </p:titleStyle>
    <p:bodyStyle>
      <a:lvl1pPr marL="174203" indent="-174203" algn="l" rtl="0" eaLnBrk="1" fontAlgn="base" hangingPunct="1">
        <a:spcBef>
          <a:spcPct val="20000"/>
        </a:spcBef>
        <a:spcAft>
          <a:spcPct val="0"/>
        </a:spcAft>
        <a:buFont typeface="Arial Rounded MT Bold" pitchFamily="34" charset="0"/>
        <a:buChar char="›"/>
        <a:tabLst>
          <a:tab pos="174203" algn="l"/>
        </a:tabLst>
        <a:defRPr kern="1200">
          <a:solidFill>
            <a:schemeClr val="tx1"/>
          </a:solidFill>
          <a:latin typeface="Arial" pitchFamily="34" charset="0"/>
          <a:ea typeface="+mn-ea"/>
          <a:cs typeface="Arial" pitchFamily="34" charset="0"/>
        </a:defRPr>
      </a:lvl1pPr>
      <a:lvl2pPr marL="495689" indent="-145698" algn="l" rtl="0" eaLnBrk="1" fontAlgn="base" hangingPunct="1">
        <a:spcBef>
          <a:spcPct val="20000"/>
        </a:spcBef>
        <a:spcAft>
          <a:spcPct val="0"/>
        </a:spcAft>
        <a:buFont typeface="Arial Rounded MT Bold" pitchFamily="34" charset="0"/>
        <a:buChar char="›"/>
        <a:tabLst>
          <a:tab pos="514692" algn="l"/>
          <a:tab pos="717402" algn="l"/>
        </a:tabLst>
        <a:defRPr sz="1596" kern="1200">
          <a:solidFill>
            <a:schemeClr val="tx1"/>
          </a:solidFill>
          <a:latin typeface="Arial" pitchFamily="34" charset="0"/>
          <a:ea typeface="+mn-ea"/>
          <a:cs typeface="Arial" pitchFamily="34" charset="0"/>
        </a:defRPr>
      </a:lvl2pPr>
      <a:lvl3pPr marL="785500" indent="-145698" algn="l" rtl="0" eaLnBrk="1" fontAlgn="base" hangingPunct="1">
        <a:spcBef>
          <a:spcPct val="20000"/>
        </a:spcBef>
        <a:spcAft>
          <a:spcPct val="0"/>
        </a:spcAft>
        <a:buFont typeface="Arial Rounded MT Bold" pitchFamily="34" charset="0"/>
        <a:buChar char="›"/>
        <a:defRPr sz="1397" kern="1200">
          <a:solidFill>
            <a:schemeClr val="tx1"/>
          </a:solidFill>
          <a:latin typeface="Arial" pitchFamily="34" charset="0"/>
          <a:ea typeface="+mn-ea"/>
          <a:cs typeface="Arial" pitchFamily="34" charset="0"/>
        </a:defRPr>
      </a:lvl3pPr>
      <a:lvl4pPr marL="1596338" indent="-228049" algn="l" rtl="0" eaLnBrk="1" fontAlgn="base" hangingPunct="1">
        <a:spcBef>
          <a:spcPct val="20000"/>
        </a:spcBef>
        <a:spcAft>
          <a:spcPct val="0"/>
        </a:spcAft>
        <a:buFont typeface="Arial" charset="0"/>
        <a:buChar char="–"/>
        <a:defRPr sz="1995" kern="1200">
          <a:solidFill>
            <a:schemeClr val="tx1"/>
          </a:solidFill>
          <a:latin typeface="Arial" pitchFamily="34" charset="0"/>
          <a:ea typeface="+mn-ea"/>
          <a:cs typeface="Arial" pitchFamily="34" charset="0"/>
        </a:defRPr>
      </a:lvl4pPr>
      <a:lvl5pPr marL="2052435" indent="-228049" algn="l" rtl="0" eaLnBrk="1" fontAlgn="base" hangingPunct="1">
        <a:spcBef>
          <a:spcPct val="20000"/>
        </a:spcBef>
        <a:spcAft>
          <a:spcPct val="0"/>
        </a:spcAft>
        <a:buFont typeface="Arial" charset="0"/>
        <a:buChar char="»"/>
        <a:defRPr sz="1995"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3" rtl="0" eaLnBrk="1" latinLnBrk="0" hangingPunct="1">
        <a:defRPr sz="1795" kern="1200">
          <a:solidFill>
            <a:schemeClr val="tx1"/>
          </a:solidFill>
          <a:latin typeface="+mn-lt"/>
          <a:ea typeface="+mn-ea"/>
          <a:cs typeface="+mn-cs"/>
        </a:defRPr>
      </a:lvl1pPr>
      <a:lvl2pPr marL="456097" algn="l" defTabSz="912193" rtl="0" eaLnBrk="1" latinLnBrk="0" hangingPunct="1">
        <a:defRPr sz="1795" kern="1200">
          <a:solidFill>
            <a:schemeClr val="tx1"/>
          </a:solidFill>
          <a:latin typeface="+mn-lt"/>
          <a:ea typeface="+mn-ea"/>
          <a:cs typeface="+mn-cs"/>
        </a:defRPr>
      </a:lvl2pPr>
      <a:lvl3pPr marL="912193" algn="l" defTabSz="912193" rtl="0" eaLnBrk="1" latinLnBrk="0" hangingPunct="1">
        <a:defRPr sz="1795" kern="1200">
          <a:solidFill>
            <a:schemeClr val="tx1"/>
          </a:solidFill>
          <a:latin typeface="+mn-lt"/>
          <a:ea typeface="+mn-ea"/>
          <a:cs typeface="+mn-cs"/>
        </a:defRPr>
      </a:lvl3pPr>
      <a:lvl4pPr marL="1368290" algn="l" defTabSz="912193" rtl="0" eaLnBrk="1" latinLnBrk="0" hangingPunct="1">
        <a:defRPr sz="1795" kern="1200">
          <a:solidFill>
            <a:schemeClr val="tx1"/>
          </a:solidFill>
          <a:latin typeface="+mn-lt"/>
          <a:ea typeface="+mn-ea"/>
          <a:cs typeface="+mn-cs"/>
        </a:defRPr>
      </a:lvl4pPr>
      <a:lvl5pPr marL="1824387" algn="l" defTabSz="912193" rtl="0" eaLnBrk="1" latinLnBrk="0" hangingPunct="1">
        <a:defRPr sz="1795" kern="1200">
          <a:solidFill>
            <a:schemeClr val="tx1"/>
          </a:solidFill>
          <a:latin typeface="+mn-lt"/>
          <a:ea typeface="+mn-ea"/>
          <a:cs typeface="+mn-cs"/>
        </a:defRPr>
      </a:lvl5pPr>
      <a:lvl6pPr marL="2280483" algn="l" defTabSz="912193" rtl="0" eaLnBrk="1" latinLnBrk="0" hangingPunct="1">
        <a:defRPr sz="1795" kern="1200">
          <a:solidFill>
            <a:schemeClr val="tx1"/>
          </a:solidFill>
          <a:latin typeface="+mn-lt"/>
          <a:ea typeface="+mn-ea"/>
          <a:cs typeface="+mn-cs"/>
        </a:defRPr>
      </a:lvl6pPr>
      <a:lvl7pPr marL="2736579" algn="l" defTabSz="912193" rtl="0" eaLnBrk="1" latinLnBrk="0" hangingPunct="1">
        <a:defRPr sz="1795" kern="1200">
          <a:solidFill>
            <a:schemeClr val="tx1"/>
          </a:solidFill>
          <a:latin typeface="+mn-lt"/>
          <a:ea typeface="+mn-ea"/>
          <a:cs typeface="+mn-cs"/>
        </a:defRPr>
      </a:lvl7pPr>
      <a:lvl8pPr marL="3192676" algn="l" defTabSz="912193" rtl="0" eaLnBrk="1" latinLnBrk="0" hangingPunct="1">
        <a:defRPr sz="1795" kern="1200">
          <a:solidFill>
            <a:schemeClr val="tx1"/>
          </a:solidFill>
          <a:latin typeface="+mn-lt"/>
          <a:ea typeface="+mn-ea"/>
          <a:cs typeface="+mn-cs"/>
        </a:defRPr>
      </a:lvl8pPr>
      <a:lvl9pPr marL="3648772" algn="l" defTabSz="912193" rtl="0" eaLnBrk="1" latinLnBrk="0" hangingPunct="1">
        <a:defRPr sz="179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620486" y="1334856"/>
            <a:ext cx="10985913" cy="49578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1"/>
            <a:r>
              <a:rPr lang="es-ES_tradnl" noProof="0" dirty="0" err="1" smtClean="0"/>
              <a:t>Second</a:t>
            </a:r>
            <a:r>
              <a:rPr lang="es-ES_tradnl" noProof="0" dirty="0" smtClean="0"/>
              <a:t> </a:t>
            </a:r>
            <a:r>
              <a:rPr lang="es-ES_tradnl" noProof="0" dirty="0" err="1" smtClean="0"/>
              <a:t>level</a:t>
            </a:r>
            <a:endParaRPr lang="es-ES_tradnl" noProof="0" dirty="0" smtClean="0"/>
          </a:p>
          <a:p>
            <a:pPr lvl="2"/>
            <a:r>
              <a:rPr lang="es-ES_tradnl" noProof="0" dirty="0" err="1" smtClean="0"/>
              <a:t>Third</a:t>
            </a:r>
            <a:r>
              <a:rPr lang="es-ES_tradnl" noProof="0" dirty="0" smtClean="0"/>
              <a:t> </a:t>
            </a:r>
            <a:r>
              <a:rPr lang="es-ES_tradnl" noProof="0" dirty="0" err="1" smtClean="0"/>
              <a:t>level</a:t>
            </a:r>
            <a:endParaRPr lang="es-ES_tradnl" noProof="0" dirty="0" smtClean="0"/>
          </a:p>
          <a:p>
            <a:pPr lvl="3"/>
            <a:r>
              <a:rPr lang="es-ES_tradnl" noProof="0" dirty="0" err="1" smtClean="0"/>
              <a:t>Fourth</a:t>
            </a:r>
            <a:r>
              <a:rPr lang="es-ES_tradnl" noProof="0" dirty="0" smtClean="0"/>
              <a:t> </a:t>
            </a:r>
            <a:r>
              <a:rPr lang="es-ES_tradnl" noProof="0" dirty="0" err="1" smtClean="0"/>
              <a:t>level</a:t>
            </a:r>
            <a:endParaRPr lang="es-ES_tradnl" noProof="0" dirty="0" smtClean="0"/>
          </a:p>
          <a:p>
            <a:pPr lvl="2"/>
            <a:endParaRPr lang="es-ES_tradnl" noProof="0" dirty="0" smtClean="0"/>
          </a:p>
        </p:txBody>
      </p:sp>
      <p:sp>
        <p:nvSpPr>
          <p:cNvPr id="1028" name="Title Placeholder 14"/>
          <p:cNvSpPr>
            <a:spLocks noGrp="1"/>
          </p:cNvSpPr>
          <p:nvPr>
            <p:ph type="title"/>
          </p:nvPr>
        </p:nvSpPr>
        <p:spPr bwMode="auto">
          <a:xfrm>
            <a:off x="611981" y="191599"/>
            <a:ext cx="9630205" cy="847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
        <p:nvSpPr>
          <p:cNvPr id="10" name="Rectangle 9"/>
          <p:cNvSpPr>
            <a:spLocks noChangeArrowheads="1"/>
          </p:cNvSpPr>
          <p:nvPr userDrawn="1"/>
        </p:nvSpPr>
        <p:spPr bwMode="auto">
          <a:xfrm>
            <a:off x="620486" y="6516722"/>
            <a:ext cx="6842290" cy="144095"/>
          </a:xfrm>
          <a:prstGeom prst="rect">
            <a:avLst/>
          </a:prstGeom>
          <a:noFill/>
          <a:ln w="9525">
            <a:noFill/>
            <a:miter lim="800000"/>
            <a:headEnd/>
            <a:tailEnd/>
          </a:ln>
        </p:spPr>
        <p:txBody>
          <a:bodyPr/>
          <a:lstStyle/>
          <a:p>
            <a:pPr marL="0" marR="0" indent="0" algn="l" defTabSz="912193" rtl="0" eaLnBrk="1" fontAlgn="base" latinLnBrk="0" hangingPunct="1">
              <a:lnSpc>
                <a:spcPct val="100000"/>
              </a:lnSpc>
              <a:spcBef>
                <a:spcPct val="0"/>
              </a:spcBef>
              <a:spcAft>
                <a:spcPct val="0"/>
              </a:spcAft>
              <a:buClrTx/>
              <a:buSzTx/>
              <a:buFontTx/>
              <a:buNone/>
              <a:tabLst/>
              <a:defRPr/>
            </a:pPr>
            <a:fld id="{552884D2-106D-A340-9362-6225663C5229}" type="slidenum">
              <a:rPr lang="es-ES_tradnl" sz="798" noProof="0" smtClean="0">
                <a:solidFill>
                  <a:schemeClr val="bg2">
                    <a:lumMod val="75000"/>
                  </a:schemeClr>
                </a:solidFill>
                <a:cs typeface="Arial" charset="0"/>
              </a:rPr>
              <a:t>‹#›</a:t>
            </a:fld>
            <a:r>
              <a:rPr lang="es-ES_tradnl" sz="798" noProof="0" smtClean="0">
                <a:solidFill>
                  <a:schemeClr val="bg2">
                    <a:lumMod val="75000"/>
                  </a:schemeClr>
                </a:solidFill>
                <a:cs typeface="Arial" charset="0"/>
              </a:rPr>
              <a:t> |</a:t>
            </a:r>
            <a:r>
              <a:rPr lang="es-ES_tradnl" sz="798" baseline="0" noProof="0" smtClean="0">
                <a:solidFill>
                  <a:schemeClr val="bg2">
                    <a:lumMod val="75000"/>
                  </a:schemeClr>
                </a:solidFill>
                <a:cs typeface="Arial" charset="0"/>
              </a:rPr>
              <a:t>  </a:t>
            </a:r>
            <a:r>
              <a:rPr lang="es-ES_tradnl" sz="800" noProof="0" smtClean="0">
                <a:solidFill>
                  <a:schemeClr val="bg2">
                    <a:lumMod val="75000"/>
                  </a:schemeClr>
                </a:solidFill>
                <a:cs typeface="Arial" charset="0"/>
              </a:rPr>
              <a:t>Todos los Derechos Reservados © Valores Corporativos </a:t>
            </a:r>
            <a:r>
              <a:rPr lang="es-ES_tradnl" sz="800" noProof="0" err="1" smtClean="0">
                <a:solidFill>
                  <a:schemeClr val="bg2">
                    <a:lumMod val="75000"/>
                  </a:schemeClr>
                </a:solidFill>
                <a:cs typeface="Arial" charset="0"/>
              </a:rPr>
              <a:t>Softtek</a:t>
            </a:r>
            <a:r>
              <a:rPr lang="es-ES_tradnl" sz="800" noProof="0" smtClean="0">
                <a:solidFill>
                  <a:schemeClr val="bg2">
                    <a:lumMod val="75000"/>
                  </a:schemeClr>
                </a:solidFill>
                <a:cs typeface="Arial" charset="0"/>
              </a:rPr>
              <a:t> S.A. de C.V. 2018. Interno.</a:t>
            </a:r>
            <a:endParaRPr lang="es-ES_tradnl" sz="798" noProof="0" smtClean="0">
              <a:solidFill>
                <a:schemeClr val="bg2">
                  <a:lumMod val="75000"/>
                </a:schemeClr>
              </a:solidFill>
              <a:cs typeface="Arial" charset="0"/>
            </a:endParaRPr>
          </a:p>
        </p:txBody>
      </p:sp>
      <p:pic>
        <p:nvPicPr>
          <p:cNvPr id="7" name="Picture 2" descr="C:\Users\joel.solis\Desktop\2013 Templates\softtek.emf"/>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10461239" y="321286"/>
            <a:ext cx="1388454" cy="704591"/>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88" r:id="rId4"/>
    <p:sldLayoutId id="2147485196" r:id="rId5"/>
  </p:sldLayoutIdLst>
  <p:timing>
    <p:tnLst>
      <p:par>
        <p:cTn id="1" dur="indefinite" restart="never" nodeType="tmRoot"/>
      </p:par>
    </p:tnLst>
  </p:timing>
  <p:hf hdr="0" ftr="0" dt="0"/>
  <p:txStyles>
    <p:titleStyle>
      <a:lvl1pPr algn="l" rtl="0" eaLnBrk="0" fontAlgn="base" hangingPunct="0">
        <a:lnSpc>
          <a:spcPts val="2993"/>
        </a:lnSpc>
        <a:spcBef>
          <a:spcPct val="0"/>
        </a:spcBef>
        <a:spcAft>
          <a:spcPct val="0"/>
        </a:spcAft>
        <a:defRPr sz="2993" b="0" kern="1200">
          <a:solidFill>
            <a:schemeClr val="tx1">
              <a:lumMod val="90000"/>
              <a:lumOff val="10000"/>
            </a:schemeClr>
          </a:solidFill>
          <a:latin typeface="Arial"/>
          <a:ea typeface="+mj-ea"/>
          <a:cs typeface="Arial"/>
        </a:defRPr>
      </a:lvl1pPr>
      <a:lvl2pPr algn="l" rtl="0" eaLnBrk="0" fontAlgn="base" hangingPunct="0">
        <a:lnSpc>
          <a:spcPts val="2993"/>
        </a:lnSpc>
        <a:spcBef>
          <a:spcPct val="0"/>
        </a:spcBef>
        <a:spcAft>
          <a:spcPct val="0"/>
        </a:spcAft>
        <a:defRPr sz="2993" b="1">
          <a:solidFill>
            <a:schemeClr val="accent1"/>
          </a:solidFill>
          <a:latin typeface="Arial" charset="0"/>
          <a:cs typeface="Arial" charset="0"/>
        </a:defRPr>
      </a:lvl2pPr>
      <a:lvl3pPr algn="l" rtl="0" eaLnBrk="0" fontAlgn="base" hangingPunct="0">
        <a:lnSpc>
          <a:spcPts val="2993"/>
        </a:lnSpc>
        <a:spcBef>
          <a:spcPct val="0"/>
        </a:spcBef>
        <a:spcAft>
          <a:spcPct val="0"/>
        </a:spcAft>
        <a:defRPr sz="2993" b="1">
          <a:solidFill>
            <a:schemeClr val="accent1"/>
          </a:solidFill>
          <a:latin typeface="Arial" charset="0"/>
          <a:cs typeface="Arial" charset="0"/>
        </a:defRPr>
      </a:lvl3pPr>
      <a:lvl4pPr algn="l" rtl="0" eaLnBrk="0" fontAlgn="base" hangingPunct="0">
        <a:lnSpc>
          <a:spcPts val="2993"/>
        </a:lnSpc>
        <a:spcBef>
          <a:spcPct val="0"/>
        </a:spcBef>
        <a:spcAft>
          <a:spcPct val="0"/>
        </a:spcAft>
        <a:defRPr sz="2993" b="1">
          <a:solidFill>
            <a:schemeClr val="accent1"/>
          </a:solidFill>
          <a:latin typeface="Arial" charset="0"/>
          <a:cs typeface="Arial" charset="0"/>
        </a:defRPr>
      </a:lvl4pPr>
      <a:lvl5pPr algn="l" rtl="0" eaLnBrk="0" fontAlgn="base" hangingPunct="0">
        <a:lnSpc>
          <a:spcPts val="2993"/>
        </a:lnSpc>
        <a:spcBef>
          <a:spcPct val="0"/>
        </a:spcBef>
        <a:spcAft>
          <a:spcPct val="0"/>
        </a:spcAft>
        <a:defRPr sz="2993" b="1">
          <a:solidFill>
            <a:schemeClr val="accent1"/>
          </a:solidFill>
          <a:latin typeface="Arial" charset="0"/>
          <a:cs typeface="Arial" charset="0"/>
        </a:defRPr>
      </a:lvl5pPr>
      <a:lvl6pPr marL="456097" algn="ctr" rtl="0" fontAlgn="base">
        <a:spcBef>
          <a:spcPct val="0"/>
        </a:spcBef>
        <a:spcAft>
          <a:spcPct val="0"/>
        </a:spcAft>
        <a:defRPr sz="2993">
          <a:solidFill>
            <a:schemeClr val="accent1"/>
          </a:solidFill>
          <a:latin typeface="Rockwell" pitchFamily="18" charset="0"/>
        </a:defRPr>
      </a:lvl6pPr>
      <a:lvl7pPr marL="912193" algn="ctr" rtl="0" fontAlgn="base">
        <a:spcBef>
          <a:spcPct val="0"/>
        </a:spcBef>
        <a:spcAft>
          <a:spcPct val="0"/>
        </a:spcAft>
        <a:defRPr sz="2993">
          <a:solidFill>
            <a:schemeClr val="accent1"/>
          </a:solidFill>
          <a:latin typeface="Rockwell" pitchFamily="18" charset="0"/>
        </a:defRPr>
      </a:lvl7pPr>
      <a:lvl8pPr marL="1368290" algn="ctr" rtl="0" fontAlgn="base">
        <a:spcBef>
          <a:spcPct val="0"/>
        </a:spcBef>
        <a:spcAft>
          <a:spcPct val="0"/>
        </a:spcAft>
        <a:defRPr sz="2993">
          <a:solidFill>
            <a:schemeClr val="accent1"/>
          </a:solidFill>
          <a:latin typeface="Rockwell" pitchFamily="18" charset="0"/>
        </a:defRPr>
      </a:lvl8pPr>
      <a:lvl9pPr marL="1824387" algn="ctr" rtl="0" fontAlgn="base">
        <a:spcBef>
          <a:spcPct val="0"/>
        </a:spcBef>
        <a:spcAft>
          <a:spcPct val="0"/>
        </a:spcAft>
        <a:defRPr sz="2993">
          <a:solidFill>
            <a:schemeClr val="accent1"/>
          </a:solidFill>
          <a:latin typeface="Rockwell" pitchFamily="18" charset="0"/>
        </a:defRPr>
      </a:lvl9pPr>
    </p:titleStyle>
    <p:bodyStyle>
      <a:lvl1pPr marL="125696" indent="-179566"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3" rtl="0" eaLnBrk="1" latinLnBrk="0" hangingPunct="1">
        <a:defRPr sz="1795" kern="1200">
          <a:solidFill>
            <a:schemeClr val="tx1"/>
          </a:solidFill>
          <a:latin typeface="+mn-lt"/>
          <a:ea typeface="+mn-ea"/>
          <a:cs typeface="+mn-cs"/>
        </a:defRPr>
      </a:lvl1pPr>
      <a:lvl2pPr marL="456097" algn="l" defTabSz="912193" rtl="0" eaLnBrk="1" latinLnBrk="0" hangingPunct="1">
        <a:defRPr sz="1795" kern="1200">
          <a:solidFill>
            <a:schemeClr val="tx1"/>
          </a:solidFill>
          <a:latin typeface="+mn-lt"/>
          <a:ea typeface="+mn-ea"/>
          <a:cs typeface="+mn-cs"/>
        </a:defRPr>
      </a:lvl2pPr>
      <a:lvl3pPr marL="912193" algn="l" defTabSz="912193" rtl="0" eaLnBrk="1" latinLnBrk="0" hangingPunct="1">
        <a:defRPr sz="1795" kern="1200">
          <a:solidFill>
            <a:schemeClr val="tx1"/>
          </a:solidFill>
          <a:latin typeface="+mn-lt"/>
          <a:ea typeface="+mn-ea"/>
          <a:cs typeface="+mn-cs"/>
        </a:defRPr>
      </a:lvl3pPr>
      <a:lvl4pPr marL="1368290" algn="l" defTabSz="912193" rtl="0" eaLnBrk="1" latinLnBrk="0" hangingPunct="1">
        <a:defRPr sz="1795" kern="1200">
          <a:solidFill>
            <a:schemeClr val="tx1"/>
          </a:solidFill>
          <a:latin typeface="+mn-lt"/>
          <a:ea typeface="+mn-ea"/>
          <a:cs typeface="+mn-cs"/>
        </a:defRPr>
      </a:lvl4pPr>
      <a:lvl5pPr marL="1824387" algn="l" defTabSz="912193" rtl="0" eaLnBrk="1" latinLnBrk="0" hangingPunct="1">
        <a:defRPr sz="1795" kern="1200">
          <a:solidFill>
            <a:schemeClr val="tx1"/>
          </a:solidFill>
          <a:latin typeface="+mn-lt"/>
          <a:ea typeface="+mn-ea"/>
          <a:cs typeface="+mn-cs"/>
        </a:defRPr>
      </a:lvl5pPr>
      <a:lvl6pPr marL="2280483" algn="l" defTabSz="912193" rtl="0" eaLnBrk="1" latinLnBrk="0" hangingPunct="1">
        <a:defRPr sz="1795" kern="1200">
          <a:solidFill>
            <a:schemeClr val="tx1"/>
          </a:solidFill>
          <a:latin typeface="+mn-lt"/>
          <a:ea typeface="+mn-ea"/>
          <a:cs typeface="+mn-cs"/>
        </a:defRPr>
      </a:lvl6pPr>
      <a:lvl7pPr marL="2736579" algn="l" defTabSz="912193" rtl="0" eaLnBrk="1" latinLnBrk="0" hangingPunct="1">
        <a:defRPr sz="1795" kern="1200">
          <a:solidFill>
            <a:schemeClr val="tx1"/>
          </a:solidFill>
          <a:latin typeface="+mn-lt"/>
          <a:ea typeface="+mn-ea"/>
          <a:cs typeface="+mn-cs"/>
        </a:defRPr>
      </a:lvl7pPr>
      <a:lvl8pPr marL="3192676" algn="l" defTabSz="912193" rtl="0" eaLnBrk="1" latinLnBrk="0" hangingPunct="1">
        <a:defRPr sz="1795" kern="1200">
          <a:solidFill>
            <a:schemeClr val="tx1"/>
          </a:solidFill>
          <a:latin typeface="+mn-lt"/>
          <a:ea typeface="+mn-ea"/>
          <a:cs typeface="+mn-cs"/>
        </a:defRPr>
      </a:lvl8pPr>
      <a:lvl9pPr marL="3648772" algn="l" defTabSz="912193"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8.wmf"/><Relationship Id="rId5" Type="http://schemas.openxmlformats.org/officeDocument/2006/relationships/oleObject" Target="../embeddings/oleObject2.bin"/><Relationship Id="rId4" Type="http://schemas.openxmlformats.org/officeDocument/2006/relationships/image" Target="../media/image37.wmf"/></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49.wmf"/><Relationship Id="rId5" Type="http://schemas.openxmlformats.org/officeDocument/2006/relationships/oleObject" Target="../embeddings/oleObject4.bin"/><Relationship Id="rId4" Type="http://schemas.openxmlformats.org/officeDocument/2006/relationships/image" Target="../media/image48.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51.wmf"/><Relationship Id="rId4" Type="http://schemas.openxmlformats.org/officeDocument/2006/relationships/oleObject" Target="../embeddings/oleObject6.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chrome.google.com/webstore/detail/web-server-for-chrome/ofhbbkphhbklhfoeikjpcbhemlocgigb?hl=e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CSS</a:t>
            </a:r>
            <a:br>
              <a:rPr lang="en-US" dirty="0" smtClean="0"/>
            </a:br>
            <a:r>
              <a:rPr lang="en-US" dirty="0" smtClean="0"/>
              <a:t>Cascading Style Sheets</a:t>
            </a:r>
            <a:br>
              <a:rPr lang="en-US" dirty="0" smtClean="0"/>
            </a:br>
            <a:r>
              <a:rPr lang="en-US" dirty="0" smtClean="0"/>
              <a:t>(Hojas de Estilo). </a:t>
            </a:r>
            <a:endParaRPr lang="en-US" dirty="0"/>
          </a:p>
        </p:txBody>
      </p:sp>
    </p:spTree>
    <p:extLst>
      <p:ext uri="{BB962C8B-B14F-4D97-AF65-F5344CB8AC3E}">
        <p14:creationId xmlns:p14="http://schemas.microsoft.com/office/powerpoint/2010/main" val="1092060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n-US" sz="4000" dirty="0"/>
              <a:t>Web server for </a:t>
            </a:r>
            <a:r>
              <a:rPr lang="en-US" sz="4000" dirty="0" smtClean="0"/>
              <a:t>Chrome.</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1293072" y="5167168"/>
            <a:ext cx="1060805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hangingPunct="0"/>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0" algn="just" eaLnBrk="0" hangingPunct="0"/>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3" name="Rectangle 2"/>
          <p:cNvSpPr>
            <a:spLocks noChangeArrowheads="1"/>
          </p:cNvSpPr>
          <p:nvPr/>
        </p:nvSpPr>
        <p:spPr bwMode="auto">
          <a:xfrm>
            <a:off x="785266" y="1695378"/>
            <a:ext cx="11274240" cy="923330"/>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12121"/>
                </a:solidFill>
                <a:effectLst/>
                <a:cs typeface="Arial" panose="020B0604020202020204" pitchFamily="34" charset="0"/>
              </a:rPr>
              <a:t>Haz clic en el botón </a:t>
            </a:r>
            <a:r>
              <a:rPr kumimoji="0" lang="en-US" altLang="en-US" b="1" i="0" u="none" strike="noStrike" cap="none" normalizeH="0" baseline="0" dirty="0" smtClean="0">
                <a:ln>
                  <a:noFill/>
                </a:ln>
                <a:solidFill>
                  <a:srgbClr val="212121"/>
                </a:solidFill>
                <a:effectLst/>
                <a:cs typeface="Arial" panose="020B0604020202020204" pitchFamily="34" charset="0"/>
              </a:rPr>
              <a:t>choose folder</a:t>
            </a:r>
            <a:r>
              <a:rPr kumimoji="0" lang="en-US" altLang="en-US" b="0" i="0" u="none" strike="noStrike" cap="none" normalizeH="0" baseline="0" dirty="0" smtClean="0">
                <a:ln>
                  <a:noFill/>
                </a:ln>
                <a:solidFill>
                  <a:srgbClr val="212121"/>
                </a:solidFill>
                <a:effectLst/>
                <a:cs typeface="Arial" panose="020B0604020202020204" pitchFamily="34" charset="0"/>
              </a:rPr>
              <a:t> y selecciona la carpeta </a:t>
            </a:r>
            <a:r>
              <a:rPr kumimoji="0" lang="en-US" altLang="en-US" b="0" i="0" u="none" strike="noStrike" cap="none" normalizeH="0" baseline="0" dirty="0" smtClean="0">
                <a:ln>
                  <a:noFill/>
                </a:ln>
                <a:solidFill>
                  <a:srgbClr val="37474F"/>
                </a:solidFill>
                <a:effectLst/>
                <a:cs typeface="Arial" panose="020B0604020202020204" pitchFamily="34" charset="0"/>
              </a:rPr>
              <a:t>work</a:t>
            </a:r>
            <a:r>
              <a:rPr kumimoji="0" lang="en-US" altLang="en-US" b="0" i="0" u="none" strike="noStrike" cap="none" normalizeH="0" baseline="0" dirty="0" smtClean="0">
                <a:ln>
                  <a:noFill/>
                </a:ln>
                <a:solidFill>
                  <a:srgbClr val="212121"/>
                </a:solidFill>
                <a:effectLst/>
                <a:cs typeface="Arial" panose="020B0604020202020204" pitchFamily="34" charset="0"/>
              </a:rPr>
              <a:t>. Esto te permitirá exhibir tu trabajo 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12121"/>
                </a:solidFill>
                <a:effectLst/>
                <a:cs typeface="Arial" panose="020B0604020202020204" pitchFamily="34" charset="0"/>
              </a:rPr>
              <a:t>progreso a través de la URL destacada en el diálogo del servidor web (en la sección </a:t>
            </a:r>
            <a:r>
              <a:rPr kumimoji="0" lang="en-US" altLang="en-US" b="1" i="0" u="none" strike="noStrike" cap="none" normalizeH="0" baseline="0" dirty="0" smtClean="0">
                <a:ln>
                  <a:noFill/>
                </a:ln>
                <a:solidFill>
                  <a:srgbClr val="212121"/>
                </a:solidFill>
                <a:effectLst/>
                <a:cs typeface="Arial" panose="020B0604020202020204" pitchFamily="34" charset="0"/>
              </a:rPr>
              <a:t>Web Server URL(s)</a:t>
            </a:r>
            <a:r>
              <a:rPr kumimoji="0" lang="en-US" altLang="en-US" b="0" i="0" u="none" strike="noStrike" cap="none" normalizeH="0" baseline="0" dirty="0" smtClean="0">
                <a:ln>
                  <a:noFill/>
                </a:ln>
                <a:solidFill>
                  <a:srgbClr val="212121"/>
                </a:solidFill>
                <a:effectLst/>
                <a:cs typeface="Arial" panose="020B0604020202020204" pitchFamily="34" charset="0"/>
              </a:rPr>
              <a:t>).</a:t>
            </a:r>
            <a:endParaRPr kumimoji="0" lang="en-US" altLang="en-US"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12121"/>
                </a:solidFill>
                <a:effectLst/>
                <a:cs typeface="Arial" panose="020B0604020202020204" pitchFamily="34" charset="0"/>
              </a:rPr>
              <a:t>En Options, marca el cuadro al lado de "Automatically show index.html", como se muestra</a:t>
            </a:r>
            <a:r>
              <a:rPr lang="en-US" altLang="en-US" dirty="0">
                <a:solidFill>
                  <a:srgbClr val="212121"/>
                </a:solidFill>
                <a:cs typeface="Arial" panose="020B0604020202020204" pitchFamily="34" charset="0"/>
              </a:rPr>
              <a:t> </a:t>
            </a:r>
            <a:r>
              <a:rPr lang="en-US" altLang="en-US" dirty="0" smtClean="0">
                <a:solidFill>
                  <a:srgbClr val="212121"/>
                </a:solidFill>
                <a:cs typeface="Arial" panose="020B0604020202020204" pitchFamily="34" charset="0"/>
              </a:rPr>
              <a:t>en la sig. Imagen:</a:t>
            </a:r>
            <a:endParaRPr kumimoji="0" lang="en-US" altLang="en-US" b="0" i="0" u="none" strike="noStrike" cap="none" normalizeH="0" baseline="0" dirty="0" smtClean="0">
              <a:ln>
                <a:noFill/>
              </a:ln>
              <a:solidFill>
                <a:schemeClr val="tx1"/>
              </a:solidFill>
              <a:effectLst/>
              <a:cs typeface="Arial" panose="020B0604020202020204" pitchFamily="34" charset="0"/>
            </a:endParaRPr>
          </a:p>
        </p:txBody>
      </p:sp>
      <p:pic>
        <p:nvPicPr>
          <p:cNvPr id="5" name="Picture 4"/>
          <p:cNvPicPr>
            <a:picLocks noChangeAspect="1"/>
          </p:cNvPicPr>
          <p:nvPr/>
        </p:nvPicPr>
        <p:blipFill>
          <a:blip r:embed="rId3"/>
          <a:stretch>
            <a:fillRect/>
          </a:stretch>
        </p:blipFill>
        <p:spPr>
          <a:xfrm>
            <a:off x="4175596" y="2935507"/>
            <a:ext cx="3168352" cy="3094325"/>
          </a:xfrm>
          <a:prstGeom prst="rect">
            <a:avLst/>
          </a:prstGeom>
        </p:spPr>
      </p:pic>
    </p:spTree>
    <p:extLst>
      <p:ext uri="{BB962C8B-B14F-4D97-AF65-F5344CB8AC3E}">
        <p14:creationId xmlns:p14="http://schemas.microsoft.com/office/powerpoint/2010/main" val="2247987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n-US" sz="4000" dirty="0"/>
              <a:t>Web server for </a:t>
            </a:r>
            <a:r>
              <a:rPr lang="en-US" sz="4000" dirty="0" smtClean="0"/>
              <a:t>Chrome.</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1751533"/>
            <a:ext cx="106080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dirty="0"/>
              <a:t>Luego, detén y reinicia el servidor deslizando el activador denominado "Web Server: STARTED" hacia la izquierda y luego a la derecha.</a:t>
            </a:r>
          </a:p>
          <a:p>
            <a:r>
              <a:rPr lang="es-ES" dirty="0"/>
              <a:t/>
            </a:r>
            <a:br>
              <a:rPr lang="es-ES" dirty="0"/>
            </a:br>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0" algn="just" eaLnBrk="0" hangingPunct="0"/>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4175596" y="2911166"/>
            <a:ext cx="3819525" cy="704850"/>
          </a:xfrm>
          <a:prstGeom prst="rect">
            <a:avLst/>
          </a:prstGeom>
        </p:spPr>
      </p:pic>
      <p:sp>
        <p:nvSpPr>
          <p:cNvPr id="3" name="TextBox 2"/>
          <p:cNvSpPr txBox="1"/>
          <p:nvPr/>
        </p:nvSpPr>
        <p:spPr>
          <a:xfrm>
            <a:off x="935236" y="4266579"/>
            <a:ext cx="10359787" cy="646331"/>
          </a:xfrm>
          <a:prstGeom prst="rect">
            <a:avLst/>
          </a:prstGeom>
          <a:noFill/>
        </p:spPr>
        <p:txBody>
          <a:bodyPr wrap="square" rtlCol="0">
            <a:spAutoFit/>
          </a:bodyPr>
          <a:lstStyle/>
          <a:p>
            <a:r>
              <a:rPr lang="es-ES" dirty="0"/>
              <a:t>Ahora visita tu sitio de trabajo en tu propio navegador web (haciendo clic en la URL destacada de Web Server)</a:t>
            </a:r>
            <a:endParaRPr lang="es-MX" dirty="0"/>
          </a:p>
        </p:txBody>
      </p:sp>
    </p:spTree>
    <p:extLst>
      <p:ext uri="{BB962C8B-B14F-4D97-AF65-F5344CB8AC3E}">
        <p14:creationId xmlns:p14="http://schemas.microsoft.com/office/powerpoint/2010/main" val="3625149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127" y="384050"/>
            <a:ext cx="9630044" cy="1080446"/>
          </a:xfrm>
        </p:spPr>
        <p:txBody>
          <a:bodyPr/>
          <a:lstStyle/>
          <a:p>
            <a:r>
              <a:rPr lang="es-ES" sz="4000" b="1" dirty="0"/>
              <a:t>DEFINICIÓN O CONCEPTO DE LENGUAJE CSS</a:t>
            </a:r>
            <a:r>
              <a:rPr lang="es-ES" sz="4000" b="1" dirty="0" smtClean="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2029381"/>
            <a:ext cx="106080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hangingPunct="0"/>
            <a:r>
              <a:rPr lang="es-ES" i="1" dirty="0"/>
              <a:t>CSS</a:t>
            </a:r>
            <a:r>
              <a:rPr lang="es-ES" dirty="0"/>
              <a:t> es una especificación desarrollada por el W3C (</a:t>
            </a:r>
            <a:r>
              <a:rPr lang="es-ES" dirty="0" err="1"/>
              <a:t>World</a:t>
            </a:r>
            <a:r>
              <a:rPr lang="es-ES" dirty="0"/>
              <a:t> Wide Web </a:t>
            </a:r>
            <a:r>
              <a:rPr lang="es-ES" dirty="0" err="1"/>
              <a:t>Consortium</a:t>
            </a:r>
            <a:r>
              <a:rPr lang="es-ES" dirty="0"/>
              <a:t>) para permitir la separación de los contenidos de los documentos escritos en HTML, XML, XHTML, SVG, o XUL de la </a:t>
            </a:r>
            <a:r>
              <a:rPr lang="es-ES" dirty="0" smtClean="0"/>
              <a:t>presentación </a:t>
            </a:r>
            <a:r>
              <a:rPr lang="es-ES" dirty="0"/>
              <a:t>del documento con las hojas de estilo, incluyendo elementos tales como los colores, fondos, márgenes, bordes, tipos de letra..., modificando </a:t>
            </a:r>
            <a:r>
              <a:rPr lang="es-ES" dirty="0" smtClean="0"/>
              <a:t> </a:t>
            </a:r>
            <a:r>
              <a:rPr lang="es-ES" dirty="0"/>
              <a:t>la apariencia de una página web de una forma más sencilla, permitiendo a los desarrolladores controlar el estilo y formato de sus documentos.</a:t>
            </a:r>
            <a:endParaRPr lang="es-MX" altLang="en-US" dirty="0" smtClean="0">
              <a:solidFill>
                <a:srgbClr val="5117AC"/>
              </a:solidFill>
              <a:latin typeface="Arial" panose="020B0604020202020204" pitchFamily="34" charset="0"/>
              <a:cs typeface="Arial" panose="020B0604020202020204" pitchFamily="34" charset="0"/>
            </a:endParaRPr>
          </a:p>
        </p:txBody>
      </p:sp>
      <p:sp>
        <p:nvSpPr>
          <p:cNvPr id="3" name="TextBox 2"/>
          <p:cNvSpPr txBox="1"/>
          <p:nvPr/>
        </p:nvSpPr>
        <p:spPr>
          <a:xfrm>
            <a:off x="785266" y="3682005"/>
            <a:ext cx="10758023" cy="1754326"/>
          </a:xfrm>
          <a:prstGeom prst="rect">
            <a:avLst/>
          </a:prstGeom>
          <a:noFill/>
        </p:spPr>
        <p:txBody>
          <a:bodyPr wrap="square" rtlCol="0">
            <a:spAutoFit/>
          </a:bodyPr>
          <a:lstStyle/>
          <a:p>
            <a:r>
              <a:rPr lang="es-ES" dirty="0" smtClean="0"/>
              <a:t>Como funciona?</a:t>
            </a:r>
          </a:p>
          <a:p>
            <a:endParaRPr lang="es-ES" dirty="0" smtClean="0"/>
          </a:p>
          <a:p>
            <a:r>
              <a:rPr lang="es-ES" dirty="0" smtClean="0"/>
              <a:t>El </a:t>
            </a:r>
            <a:r>
              <a:rPr lang="es-ES" dirty="0"/>
              <a:t>lenguaje </a:t>
            </a:r>
            <a:r>
              <a:rPr lang="es-ES" i="1" dirty="0"/>
              <a:t>CSS</a:t>
            </a:r>
            <a:r>
              <a:rPr lang="es-ES" dirty="0"/>
              <a:t> se basa en una serie de reglas que rigen el estilo de los elementos en los documentos estructurados, y que forman la sintaxis de las hojas de estilo. Cada regla consiste en un selector y una declaración, esta última va entre corchetes y consiste en una propiedad o atributo, y un valor separados por dos puntos.</a:t>
            </a:r>
            <a:endParaRPr lang="es-MX" dirty="0"/>
          </a:p>
        </p:txBody>
      </p:sp>
    </p:spTree>
    <p:extLst>
      <p:ext uri="{BB962C8B-B14F-4D97-AF65-F5344CB8AC3E}">
        <p14:creationId xmlns:p14="http://schemas.microsoft.com/office/powerpoint/2010/main" val="3399750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COMO FUNCIONA CSS</a:t>
            </a:r>
            <a:r>
              <a:rPr lang="es-ES" sz="4000" b="1" dirty="0"/>
              <a:t>?</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1635980"/>
            <a:ext cx="10608054"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dirty="0"/>
              <a:t>Selector</a:t>
            </a:r>
          </a:p>
          <a:p>
            <a:r>
              <a:rPr lang="es-ES" b="1" dirty="0"/>
              <a:t>Ejemplo:</a:t>
            </a:r>
          </a:p>
          <a:p>
            <a:r>
              <a:rPr lang="es-ES" dirty="0"/>
              <a:t>h2 {color: </a:t>
            </a:r>
            <a:r>
              <a:rPr lang="es-ES" dirty="0" err="1"/>
              <a:t>green</a:t>
            </a:r>
            <a:r>
              <a:rPr lang="es-ES" dirty="0"/>
              <a:t>;}</a:t>
            </a:r>
          </a:p>
          <a:p>
            <a:r>
              <a:rPr lang="es-ES" dirty="0"/>
              <a:t>h2 ---&gt; es el selector</a:t>
            </a:r>
          </a:p>
          <a:p>
            <a:r>
              <a:rPr lang="es-ES" dirty="0"/>
              <a:t>{color: </a:t>
            </a:r>
            <a:r>
              <a:rPr lang="es-ES" dirty="0" err="1"/>
              <a:t>green</a:t>
            </a:r>
            <a:r>
              <a:rPr lang="es-ES" dirty="0"/>
              <a:t>;} ---&gt; es la declaración</a:t>
            </a:r>
          </a:p>
          <a:p>
            <a:pPr lvl="1"/>
            <a:r>
              <a:rPr lang="es-ES" dirty="0"/>
              <a:t>color ---&gt; es la propiedad o atributo</a:t>
            </a:r>
          </a:p>
          <a:p>
            <a:pPr lvl="1"/>
            <a:r>
              <a:rPr lang="es-ES" dirty="0" err="1"/>
              <a:t>green</a:t>
            </a:r>
            <a:r>
              <a:rPr lang="es-ES" dirty="0"/>
              <a:t> ---&gt; es el valor</a:t>
            </a:r>
          </a:p>
          <a:p>
            <a:pPr lvl="0" algn="just" eaLnBrk="0" hangingPunct="0"/>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3" name="TextBox 2"/>
          <p:cNvSpPr txBox="1"/>
          <p:nvPr/>
        </p:nvSpPr>
        <p:spPr>
          <a:xfrm>
            <a:off x="935236" y="5092832"/>
            <a:ext cx="8862938" cy="1200329"/>
          </a:xfrm>
          <a:prstGeom prst="rect">
            <a:avLst/>
          </a:prstGeom>
          <a:noFill/>
        </p:spPr>
        <p:txBody>
          <a:bodyPr wrap="square" rtlCol="0">
            <a:spAutoFit/>
          </a:bodyPr>
          <a:lstStyle/>
          <a:p>
            <a:r>
              <a:rPr lang="es-ES" b="1" dirty="0"/>
              <a:t>Selector</a:t>
            </a:r>
          </a:p>
          <a:p>
            <a:r>
              <a:rPr lang="es-ES" dirty="0"/>
              <a:t>El </a:t>
            </a:r>
            <a:r>
              <a:rPr lang="es-ES" i="1" dirty="0"/>
              <a:t>Selector</a:t>
            </a:r>
            <a:r>
              <a:rPr lang="es-ES" dirty="0"/>
              <a:t> especifica que elementos HTML van a estar afectados por esa declaración, de manera que hace de enlace entre la estructura del documento y la regla estilística en la hoja de estilo</a:t>
            </a:r>
            <a:r>
              <a:rPr lang="es-ES" dirty="0" smtClean="0"/>
              <a:t>.</a:t>
            </a:r>
            <a:endParaRPr lang="es-ES" dirty="0"/>
          </a:p>
        </p:txBody>
      </p:sp>
      <p:pic>
        <p:nvPicPr>
          <p:cNvPr id="8194" name="Picture 2" descr="partes de una declaracion de c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7764" y="2182415"/>
            <a:ext cx="4772959" cy="2695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838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COMO FUNCIONA CSS</a:t>
            </a:r>
            <a:r>
              <a:rPr lang="es-ES" sz="4000" b="1" dirty="0"/>
              <a:t>?</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2196133"/>
            <a:ext cx="10608054"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b="1" dirty="0" smtClean="0"/>
              <a:t>Declaración</a:t>
            </a:r>
          </a:p>
          <a:p>
            <a:endParaRPr lang="es-ES" b="1" dirty="0"/>
          </a:p>
          <a:p>
            <a:r>
              <a:rPr lang="es-ES" dirty="0"/>
              <a:t>La </a:t>
            </a:r>
            <a:r>
              <a:rPr lang="es-ES" i="1" dirty="0"/>
              <a:t>Declaración</a:t>
            </a:r>
            <a:r>
              <a:rPr lang="es-ES" dirty="0"/>
              <a:t> que va entre corchetes es la información de estilo que indica cómo se va a ver el selector. En caso de que haya más de una declaración se usa punto y coma para separarlas</a:t>
            </a:r>
            <a:r>
              <a:rPr lang="es-ES" dirty="0" smtClean="0"/>
              <a:t>.</a:t>
            </a:r>
          </a:p>
          <a:p>
            <a:endParaRPr lang="es-ES" dirty="0"/>
          </a:p>
          <a:p>
            <a:r>
              <a:rPr lang="es-ES" b="1" dirty="0"/>
              <a:t>Propiedad o Atributo y </a:t>
            </a:r>
            <a:r>
              <a:rPr lang="es-ES" b="1" dirty="0" smtClean="0"/>
              <a:t>Valor</a:t>
            </a:r>
          </a:p>
          <a:p>
            <a:endParaRPr lang="es-ES" b="1" dirty="0"/>
          </a:p>
          <a:p>
            <a:r>
              <a:rPr lang="es-ES" dirty="0"/>
              <a:t>Dentro de la declaración, la </a:t>
            </a:r>
            <a:r>
              <a:rPr lang="es-ES" i="1" dirty="0"/>
              <a:t>Propiedad</a:t>
            </a:r>
            <a:r>
              <a:rPr lang="es-ES" dirty="0"/>
              <a:t> o </a:t>
            </a:r>
            <a:r>
              <a:rPr lang="es-ES" i="1" dirty="0"/>
              <a:t>Atributo</a:t>
            </a:r>
            <a:r>
              <a:rPr lang="es-ES" dirty="0"/>
              <a:t> define la interpretación del elemento asignándosele un cierto </a:t>
            </a:r>
            <a:r>
              <a:rPr lang="es-ES" i="1" dirty="0"/>
              <a:t>Valor</a:t>
            </a:r>
            <a:r>
              <a:rPr lang="es-ES" dirty="0"/>
              <a:t>, que puede ser color, alineación, tipo de fuente, tamaño..., es decir, especifican qué aspecto del selector se va a cambiar.</a:t>
            </a:r>
          </a:p>
        </p:txBody>
      </p:sp>
    </p:spTree>
    <p:extLst>
      <p:ext uri="{BB962C8B-B14F-4D97-AF65-F5344CB8AC3E}">
        <p14:creationId xmlns:p14="http://schemas.microsoft.com/office/powerpoint/2010/main" val="2683409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COMO OCUPAR LAS CSS.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875763" y="1766831"/>
            <a:ext cx="1060805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b="1" dirty="0"/>
              <a:t>Tres tipos de estilos</a:t>
            </a:r>
          </a:p>
          <a:p>
            <a:r>
              <a:rPr lang="es-ES" dirty="0"/>
              <a:t>La información CSS se puede proporcionar por varias fuentes, ya sea adjunto como un documento por separado o incorporado en el documento HTML, y dentro de estas posibilidades destacan tres formas de dar estilo a un documento web:</a:t>
            </a:r>
          </a:p>
          <a:p>
            <a:r>
              <a:rPr lang="es-ES" b="1" dirty="0"/>
              <a:t>Hoja de Estilo Externa</a:t>
            </a:r>
          </a:p>
          <a:p>
            <a:r>
              <a:rPr lang="es-ES" dirty="0"/>
              <a:t>La </a:t>
            </a:r>
            <a:r>
              <a:rPr lang="es-ES" i="1" dirty="0"/>
              <a:t>Hoja de Estilo Externa</a:t>
            </a:r>
            <a:r>
              <a:rPr lang="es-ES" dirty="0"/>
              <a:t> se almacena en un archivo diferente al del archivo con el </a:t>
            </a:r>
            <a:r>
              <a:rPr lang="es-ES" dirty="0" smtClean="0"/>
              <a:t>código, </a:t>
            </a:r>
            <a:r>
              <a:rPr lang="es-ES" dirty="0"/>
              <a:t>HTML </a:t>
            </a:r>
            <a:r>
              <a:rPr lang="es-ES" dirty="0" smtClean="0"/>
              <a:t>el cual esta </a:t>
            </a:r>
            <a:r>
              <a:rPr lang="es-ES" dirty="0"/>
              <a:t>vinculado a través del elemento </a:t>
            </a:r>
            <a:r>
              <a:rPr lang="es-ES" i="1" dirty="0"/>
              <a:t>link</a:t>
            </a:r>
            <a:r>
              <a:rPr lang="es-ES" dirty="0"/>
              <a:t>, que debe ir situado en la sección </a:t>
            </a:r>
            <a:r>
              <a:rPr lang="es-ES" i="1" dirty="0"/>
              <a:t>head</a:t>
            </a:r>
            <a:r>
              <a:rPr lang="es-ES" dirty="0"/>
              <a:t>. Es la manera de programar </a:t>
            </a:r>
            <a:r>
              <a:rPr lang="es-ES" dirty="0" smtClean="0"/>
              <a:t>es mas eficiente</a:t>
            </a:r>
            <a:r>
              <a:rPr lang="es-ES" dirty="0"/>
              <a:t>, ya que separa completamente las reglas de formato para la página HTML de la estructura básica de la página.</a:t>
            </a:r>
          </a:p>
          <a:p>
            <a:r>
              <a:rPr lang="es-ES" b="1" dirty="0"/>
              <a:t>Hoja de Estilo Interna</a:t>
            </a:r>
          </a:p>
          <a:p>
            <a:r>
              <a:rPr lang="es-ES" dirty="0"/>
              <a:t>La </a:t>
            </a:r>
            <a:r>
              <a:rPr lang="es-ES" i="1" dirty="0"/>
              <a:t>Hoja de Estilo Interna</a:t>
            </a:r>
            <a:r>
              <a:rPr lang="es-ES" dirty="0"/>
              <a:t> </a:t>
            </a:r>
            <a:r>
              <a:rPr lang="es-ES" dirty="0" smtClean="0"/>
              <a:t>esta </a:t>
            </a:r>
            <a:r>
              <a:rPr lang="es-ES" dirty="0"/>
              <a:t>incorporada a un documento HTML, a través del elemento </a:t>
            </a:r>
            <a:r>
              <a:rPr lang="es-ES" i="1" dirty="0" err="1"/>
              <a:t>style</a:t>
            </a:r>
            <a:r>
              <a:rPr lang="es-ES" dirty="0"/>
              <a:t> dentro de la sección </a:t>
            </a:r>
            <a:r>
              <a:rPr lang="es-ES" i="1" dirty="0"/>
              <a:t>head</a:t>
            </a:r>
            <a:r>
              <a:rPr lang="es-ES" dirty="0"/>
              <a:t>, consiguiendo de esta manera separar la información del estilo del código HTML.</a:t>
            </a:r>
          </a:p>
          <a:p>
            <a:r>
              <a:rPr lang="es-ES" b="1" dirty="0"/>
              <a:t>Estilo en Línea</a:t>
            </a:r>
          </a:p>
          <a:p>
            <a:r>
              <a:rPr lang="es-ES" dirty="0"/>
              <a:t>El </a:t>
            </a:r>
            <a:r>
              <a:rPr lang="es-ES" i="1" dirty="0"/>
              <a:t>Estilo en Línea</a:t>
            </a:r>
            <a:r>
              <a:rPr lang="es-ES" dirty="0"/>
              <a:t> sirve para </a:t>
            </a:r>
            <a:r>
              <a:rPr lang="es-ES" dirty="0" smtClean="0"/>
              <a:t>insertar </a:t>
            </a:r>
            <a:r>
              <a:rPr lang="es-ES" dirty="0"/>
              <a:t>el lenguaje de estilo directamente dentro de la sección </a:t>
            </a:r>
            <a:r>
              <a:rPr lang="es-ES" i="1" dirty="0" err="1"/>
              <a:t>body</a:t>
            </a:r>
            <a:r>
              <a:rPr lang="es-ES" dirty="0"/>
              <a:t> con el elemento </a:t>
            </a:r>
            <a:r>
              <a:rPr lang="es-ES" i="1" dirty="0" err="1"/>
              <a:t>style</a:t>
            </a:r>
            <a:r>
              <a:rPr lang="es-ES" dirty="0"/>
              <a:t>. Sin embargo, este tipo de estilo no se recomienda pues se debe intentar siempre separar el contenido de la presentación.</a:t>
            </a:r>
          </a:p>
          <a:p>
            <a:pPr lvl="0" algn="just" eaLnBrk="0" hangingPunct="0"/>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8771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Versiones de las CSS?</a:t>
            </a:r>
            <a:r>
              <a:rPr lang="es-ES" sz="4000" b="1" dirty="0"/>
              <a:t>.</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1758846"/>
            <a:ext cx="10608054" cy="4708981"/>
          </a:xfrm>
          <a:prstGeom prst="rect">
            <a:avLst/>
          </a:prstGeom>
          <a:noFill/>
          <a:ln>
            <a:noFill/>
          </a:ln>
          <a:effectLst/>
          <a:extLst/>
        </p:spPr>
        <p:txBody>
          <a:bodyPr vert="horz" wrap="square" lIns="0" tIns="0" rIns="0" bIns="0" numCol="1" anchor="ctr" anchorCtr="0" compatLnSpc="1">
            <a:prstTxWarp prst="textNoShape">
              <a:avLst/>
            </a:prstTxWarp>
            <a:spAutoFit/>
          </a:bodyPr>
          <a:lstStyle/>
          <a:p>
            <a:r>
              <a:rPr lang="es-ES" dirty="0"/>
              <a:t>Existen varias versiones: </a:t>
            </a:r>
            <a:r>
              <a:rPr lang="es-ES" i="1" dirty="0" smtClean="0"/>
              <a:t>CSS1</a:t>
            </a:r>
            <a:r>
              <a:rPr lang="es-ES" dirty="0"/>
              <a:t>, </a:t>
            </a:r>
            <a:r>
              <a:rPr lang="es-ES" i="1" dirty="0" smtClean="0"/>
              <a:t>CSS2</a:t>
            </a:r>
            <a:r>
              <a:rPr lang="es-ES" dirty="0"/>
              <a:t> </a:t>
            </a:r>
            <a:r>
              <a:rPr lang="es-ES" dirty="0" smtClean="0"/>
              <a:t>y </a:t>
            </a:r>
            <a:r>
              <a:rPr lang="es-ES" i="1" dirty="0" smtClean="0"/>
              <a:t>CSS3</a:t>
            </a:r>
            <a:r>
              <a:rPr lang="es-ES" dirty="0" smtClean="0"/>
              <a:t>.</a:t>
            </a:r>
          </a:p>
          <a:p>
            <a:endParaRPr lang="es-ES" dirty="0" smtClean="0"/>
          </a:p>
          <a:p>
            <a:r>
              <a:rPr lang="es-ES" dirty="0" smtClean="0"/>
              <a:t>Los </a:t>
            </a:r>
            <a:r>
              <a:rPr lang="es-ES" dirty="0"/>
              <a:t>navegadores actuales implementan bastante bien </a:t>
            </a:r>
            <a:r>
              <a:rPr lang="es-ES" i="1" dirty="0"/>
              <a:t>CSS1</a:t>
            </a:r>
            <a:r>
              <a:rPr lang="es-ES" dirty="0"/>
              <a:t> desde 1999 (tres años después de su lanzamiento) aunque dependiendo de la marca y versión del navegador hay algunas pequeñas diferencias de implementación. </a:t>
            </a:r>
            <a:endParaRPr lang="es-ES" dirty="0" smtClean="0"/>
          </a:p>
          <a:p>
            <a:endParaRPr lang="es-ES" dirty="0" smtClean="0"/>
          </a:p>
          <a:p>
            <a:r>
              <a:rPr lang="es-ES" dirty="0" smtClean="0"/>
              <a:t>El </a:t>
            </a:r>
            <a:r>
              <a:rPr lang="es-ES" dirty="0"/>
              <a:t>primer navegador en dar soporte completo al </a:t>
            </a:r>
            <a:r>
              <a:rPr lang="es-ES" b="1" i="1" dirty="0"/>
              <a:t>CSS1</a:t>
            </a:r>
            <a:r>
              <a:rPr lang="es-ES" dirty="0"/>
              <a:t> ha sido Internet Explorer 5.0 </a:t>
            </a:r>
            <a:r>
              <a:rPr lang="es-ES" dirty="0" err="1"/>
              <a:t>for</a:t>
            </a:r>
            <a:r>
              <a:rPr lang="es-ES" dirty="0"/>
              <a:t> </a:t>
            </a:r>
            <a:r>
              <a:rPr lang="es-ES" dirty="0" err="1"/>
              <a:t>the</a:t>
            </a:r>
            <a:r>
              <a:rPr lang="es-ES" dirty="0"/>
              <a:t> Macintosh en 2000, anteriormente el que mejor soportaba CSS1 </a:t>
            </a:r>
            <a:r>
              <a:rPr lang="es-ES" dirty="0"/>
              <a:t>a</a:t>
            </a:r>
            <a:r>
              <a:rPr lang="es-ES" dirty="0" smtClean="0"/>
              <a:t> </a:t>
            </a:r>
            <a:r>
              <a:rPr lang="es-ES" dirty="0"/>
              <a:t>sido Opera, después otros navegadores también lo han ido implementando</a:t>
            </a:r>
            <a:r>
              <a:rPr lang="es-ES" dirty="0" smtClean="0"/>
              <a:t>.</a:t>
            </a:r>
          </a:p>
          <a:p>
            <a:endParaRPr lang="es-ES" dirty="0"/>
          </a:p>
          <a:p>
            <a:r>
              <a:rPr lang="es-ES" dirty="0" smtClean="0"/>
              <a:t>La </a:t>
            </a:r>
            <a:r>
              <a:rPr lang="es-ES" b="1" i="1" dirty="0" smtClean="0"/>
              <a:t>CSS2</a:t>
            </a:r>
            <a:r>
              <a:rPr lang="es-ES" dirty="0"/>
              <a:t> (lanzado en 1998) </a:t>
            </a:r>
            <a:r>
              <a:rPr lang="es-ES" dirty="0" smtClean="0"/>
              <a:t>Opera correctamente en todos los navegadores actuales.</a:t>
            </a:r>
          </a:p>
          <a:p>
            <a:endParaRPr lang="es-ES" dirty="0"/>
          </a:p>
          <a:p>
            <a:r>
              <a:rPr lang="es-ES" dirty="0" smtClean="0"/>
              <a:t>La</a:t>
            </a:r>
            <a:r>
              <a:rPr lang="es-ES" b="1" dirty="0" smtClean="0"/>
              <a:t> CSS3</a:t>
            </a:r>
            <a:r>
              <a:rPr lang="es-ES" dirty="0"/>
              <a:t> es la última evolución del lenguaje de las </a:t>
            </a:r>
            <a:r>
              <a:rPr lang="es-ES" i="1" dirty="0"/>
              <a:t>Hojas de Estilo en Cascada</a:t>
            </a:r>
            <a:r>
              <a:rPr lang="es-ES" dirty="0"/>
              <a:t> </a:t>
            </a:r>
            <a:r>
              <a:rPr lang="es-ES" i="1" dirty="0"/>
              <a:t>(</a:t>
            </a:r>
            <a:r>
              <a:rPr lang="es-ES" dirty="0"/>
              <a:t>Cascading Style </a:t>
            </a:r>
            <a:r>
              <a:rPr lang="es-ES" dirty="0" err="1"/>
              <a:t>Sheets</a:t>
            </a:r>
            <a:r>
              <a:rPr lang="es-ES" dirty="0" smtClean="0"/>
              <a:t>), trae </a:t>
            </a:r>
            <a:r>
              <a:rPr lang="es-ES" dirty="0"/>
              <a:t>consigo muchas novedades altamente esperadas , como las esquinas redondeadas, sombras, gradientes , transiciones o animaciones, y nuevos layouts como multi-columnas, cajas flexibles o maquetas de diseño en cuadrícula (</a:t>
            </a:r>
            <a:r>
              <a:rPr lang="es-ES" dirty="0" err="1"/>
              <a:t>grid</a:t>
            </a:r>
            <a:r>
              <a:rPr lang="es-ES" dirty="0"/>
              <a:t> layouts).</a:t>
            </a:r>
          </a:p>
          <a:p>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5125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UTILIZANDO CSS.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1836093"/>
            <a:ext cx="1060805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hangingPunct="0"/>
            <a:r>
              <a:rPr lang="es-ES" dirty="0"/>
              <a:t>Como HTML, CSS no es realmente un lenguaje de programación. Es un</a:t>
            </a:r>
            <a:r>
              <a:rPr lang="es-ES" i="1" dirty="0"/>
              <a:t> lenguaje de hojas de estilo,</a:t>
            </a:r>
            <a:r>
              <a:rPr lang="es-ES" dirty="0"/>
              <a:t> es decir, te permite aplicar estilos de manera selectiva a elementos en documentos HTML. Por ejemplo, para seleccionar </a:t>
            </a:r>
            <a:r>
              <a:rPr lang="es-ES" b="1" dirty="0"/>
              <a:t>todos</a:t>
            </a:r>
            <a:r>
              <a:rPr lang="es-ES" dirty="0"/>
              <a:t> los elementos de párrafo en una página HTML y volver el texto dentro de ellos de color rojo, has de escribir este CSS:</a:t>
            </a:r>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3224558" y="3274494"/>
            <a:ext cx="5135768" cy="1404043"/>
          </a:xfrm>
          <a:prstGeom prst="rect">
            <a:avLst/>
          </a:prstGeom>
        </p:spPr>
      </p:pic>
    </p:spTree>
    <p:extLst>
      <p:ext uri="{BB962C8B-B14F-4D97-AF65-F5344CB8AC3E}">
        <p14:creationId xmlns:p14="http://schemas.microsoft.com/office/powerpoint/2010/main" val="1952648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UTILIZANDO CSS.</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5" name="Rectangle 2"/>
          <p:cNvSpPr>
            <a:spLocks noChangeArrowheads="1"/>
          </p:cNvSpPr>
          <p:nvPr/>
        </p:nvSpPr>
        <p:spPr bwMode="auto">
          <a:xfrm>
            <a:off x="935236" y="1697594"/>
            <a:ext cx="1045808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Vamos a probarlo: pega estas tres líneas de CSS en un nuevo archivo en tu editor de texto, y guarda este archivo como “style.css”</a:t>
            </a:r>
            <a:r>
              <a:rPr lang="es-MX" altLang="en-US" dirty="0" smtClean="0">
                <a:solidFill>
                  <a:srgbClr val="333333"/>
                </a:solidFill>
                <a:cs typeface="Arial" panose="020B0604020202020204" pitchFamily="34" charset="0"/>
              </a:rPr>
              <a:t>,</a:t>
            </a:r>
            <a:r>
              <a:rPr kumimoji="0" lang="es-MX" altLang="en-US" b="0" i="0" u="none" strike="noStrike" cap="none" normalizeH="0" baseline="0" dirty="0" smtClean="0">
                <a:ln>
                  <a:noFill/>
                </a:ln>
                <a:solidFill>
                  <a:srgbClr val="333333"/>
                </a:solidFill>
                <a:effectLst/>
                <a:cs typeface="Arial" panose="020B0604020202020204" pitchFamily="34" charset="0"/>
              </a:rPr>
              <a:t> en un directorio de nombre “ESTILOS”.</a:t>
            </a:r>
            <a:endParaRPr lang="es-MX" altLang="en-US" dirty="0" smtClean="0">
              <a:solidFill>
                <a:srgbClr val="333333"/>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n-US"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Pero aun debemos aplicar el CSS a tu documento HTML, de otra manera el estilo CSS no cambiará cómo tu navegador muestra el documento HTML. (ocupa</a:t>
            </a:r>
            <a:r>
              <a:rPr kumimoji="0" lang="es-MX" altLang="en-US" b="0" i="0" u="none" strike="noStrike" cap="none" normalizeH="0" dirty="0" smtClean="0">
                <a:ln>
                  <a:noFill/>
                </a:ln>
                <a:solidFill>
                  <a:srgbClr val="333333"/>
                </a:solidFill>
                <a:effectLst/>
                <a:cs typeface="Arial" panose="020B0604020202020204" pitchFamily="34" charset="0"/>
              </a:rPr>
              <a:t> el cascaron “html”, creado en la lamina 6</a:t>
            </a:r>
            <a:r>
              <a:rPr kumimoji="0" lang="es-MX" altLang="en-US" b="0" i="0" u="none" strike="noStrike" cap="none" normalizeH="0" baseline="0" dirty="0" smtClean="0">
                <a:ln>
                  <a:noFill/>
                </a:ln>
                <a:solidFill>
                  <a:srgbClr val="333333"/>
                </a:solidFill>
                <a:effectLst/>
                <a:cs typeface="Arial" panose="020B0604020202020204" pitchFamily="34" charset="0"/>
              </a:rPr>
              <a:t>).</a:t>
            </a:r>
            <a:endParaRPr kumimoji="0" lang="es-MX" altLang="en-US" b="0" i="0" u="none" strike="noStrike" cap="none" normalizeH="0" baseline="0" dirty="0" smtClean="0">
              <a:ln>
                <a:noFill/>
              </a:ln>
              <a:solidFill>
                <a:schemeClr val="tx1"/>
              </a:solidFill>
              <a:effectLst/>
              <a:cs typeface="Arial" panose="020B0604020202020204" pitchFamily="34" charset="0"/>
            </a:endParaRPr>
          </a:p>
        </p:txBody>
      </p:sp>
      <p:sp>
        <p:nvSpPr>
          <p:cNvPr id="7" name="Rectangle 3"/>
          <p:cNvSpPr>
            <a:spLocks noChangeArrowheads="1"/>
          </p:cNvSpPr>
          <p:nvPr/>
        </p:nvSpPr>
        <p:spPr bwMode="auto">
          <a:xfrm>
            <a:off x="935236" y="3505498"/>
            <a:ext cx="964907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s-MX" altLang="en-US" dirty="0">
                <a:solidFill>
                  <a:srgbClr val="333333"/>
                </a:solidFill>
                <a:cs typeface="Arial" panose="020B0604020202020204" pitchFamily="34" charset="0"/>
              </a:rPr>
              <a:t>Abre tu </a:t>
            </a:r>
            <a:r>
              <a:rPr kumimoji="0" lang="es-MX" altLang="en-US" b="0" i="0" u="none" strike="noStrike" cap="none" normalizeH="0" baseline="0" dirty="0" smtClean="0">
                <a:ln>
                  <a:noFill/>
                </a:ln>
                <a:solidFill>
                  <a:srgbClr val="333333"/>
                </a:solidFill>
                <a:effectLst/>
                <a:cs typeface="Arial" panose="020B0604020202020204" pitchFamily="34" charset="0"/>
              </a:rPr>
              <a:t>archivo index.html y pegue la siguiente línea en algún lugar dentro del head, es decir, entre las etiquetas &lt;head&gt; y &lt;/head&gt;</a:t>
            </a:r>
            <a:endParaRPr kumimoji="0" lang="es-MX" altLang="en-US" b="0" i="0" u="none" strike="noStrike" cap="none" normalizeH="0" baseline="0" dirty="0" smtClean="0">
              <a:ln>
                <a:noFill/>
              </a:ln>
              <a:solidFill>
                <a:schemeClr val="tx1"/>
              </a:solidFill>
              <a:effectLst/>
              <a:cs typeface="Arial" panose="020B0604020202020204" pitchFamily="34" charset="0"/>
            </a:endParaRPr>
          </a:p>
        </p:txBody>
      </p:sp>
      <p:sp>
        <p:nvSpPr>
          <p:cNvPr id="10" name="Rectangle 5"/>
          <p:cNvSpPr>
            <a:spLocks noChangeArrowheads="1"/>
          </p:cNvSpPr>
          <p:nvPr/>
        </p:nvSpPr>
        <p:spPr bwMode="auto">
          <a:xfrm>
            <a:off x="958786" y="4288839"/>
            <a:ext cx="10273594"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999999"/>
                </a:solidFill>
                <a:effectLst/>
                <a:latin typeface="Consolas" panose="020B0609020204030204" pitchFamily="49" charset="0"/>
              </a:rPr>
              <a:t>&lt;</a:t>
            </a:r>
            <a:r>
              <a:rPr kumimoji="0" lang="en-US" altLang="en-US" b="0" i="0" u="none" strike="noStrike" cap="none" normalizeH="0" baseline="0" dirty="0" smtClean="0">
                <a:ln>
                  <a:noFill/>
                </a:ln>
                <a:solidFill>
                  <a:srgbClr val="990055"/>
                </a:solidFill>
                <a:effectLst/>
                <a:latin typeface="Consolas" panose="020B0609020204030204" pitchFamily="49" charset="0"/>
              </a:rPr>
              <a:t>link </a:t>
            </a:r>
            <a:r>
              <a:rPr kumimoji="0" lang="en-US" altLang="en-US" b="0" i="0" u="none" strike="noStrike" cap="none" normalizeH="0" baseline="0" dirty="0" err="1" smtClean="0">
                <a:ln>
                  <a:noFill/>
                </a:ln>
                <a:solidFill>
                  <a:srgbClr val="669900"/>
                </a:solidFill>
                <a:effectLst/>
                <a:latin typeface="Consolas" panose="020B0609020204030204" pitchFamily="49" charset="0"/>
              </a:rPr>
              <a:t>href</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err="1" smtClean="0">
                <a:ln>
                  <a:noFill/>
                </a:ln>
                <a:solidFill>
                  <a:srgbClr val="0077AA"/>
                </a:solidFill>
                <a:effectLst/>
                <a:latin typeface="Consolas" panose="020B0609020204030204" pitchFamily="49" charset="0"/>
              </a:rPr>
              <a:t>estilos</a:t>
            </a:r>
            <a:r>
              <a:rPr kumimoji="0" lang="en-US" altLang="en-US" b="0" i="0" u="none" strike="noStrike" cap="none" normalizeH="0" baseline="0" dirty="0" smtClean="0">
                <a:ln>
                  <a:noFill/>
                </a:ln>
                <a:solidFill>
                  <a:srgbClr val="0077AA"/>
                </a:solidFill>
                <a:effectLst/>
                <a:latin typeface="Consolas" panose="020B0609020204030204" pitchFamily="49" charset="0"/>
              </a:rPr>
              <a:t>/style.css</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990055"/>
                </a:solidFill>
                <a:effectLst/>
                <a:latin typeface="Consolas" panose="020B0609020204030204" pitchFamily="49" charset="0"/>
              </a:rPr>
              <a:t> </a:t>
            </a:r>
            <a:r>
              <a:rPr kumimoji="0" lang="en-US" altLang="en-US" b="0" i="0" u="none" strike="noStrike" cap="none" normalizeH="0" baseline="0" dirty="0" err="1" smtClean="0">
                <a:ln>
                  <a:noFill/>
                </a:ln>
                <a:solidFill>
                  <a:srgbClr val="669900"/>
                </a:solidFill>
                <a:effectLst/>
                <a:latin typeface="Consolas" panose="020B0609020204030204" pitchFamily="49" charset="0"/>
              </a:rPr>
              <a:t>rel</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0077AA"/>
                </a:solidFill>
                <a:effectLst/>
                <a:latin typeface="Consolas" panose="020B0609020204030204" pitchFamily="49" charset="0"/>
              </a:rPr>
              <a:t>stylesheet</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990055"/>
                </a:solidFill>
                <a:effectLst/>
                <a:latin typeface="Consolas" panose="020B0609020204030204" pitchFamily="49" charset="0"/>
              </a:rPr>
              <a:t> </a:t>
            </a:r>
            <a:r>
              <a:rPr kumimoji="0" lang="en-US" altLang="en-US" b="0" i="0" u="none" strike="noStrike" cap="none" normalizeH="0" baseline="0" dirty="0" smtClean="0">
                <a:ln>
                  <a:noFill/>
                </a:ln>
                <a:solidFill>
                  <a:srgbClr val="669900"/>
                </a:solidFill>
                <a:effectLst/>
                <a:latin typeface="Consolas" panose="020B0609020204030204" pitchFamily="49" charset="0"/>
              </a:rPr>
              <a:t>type</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0077AA"/>
                </a:solidFill>
                <a:effectLst/>
                <a:latin typeface="Consolas" panose="020B0609020204030204" pitchFamily="49" charset="0"/>
              </a:rPr>
              <a:t>text/</a:t>
            </a:r>
            <a:r>
              <a:rPr kumimoji="0" lang="en-US" altLang="en-US" b="0" i="0" u="none" strike="noStrike" cap="none" normalizeH="0" baseline="0" dirty="0" err="1" smtClean="0">
                <a:ln>
                  <a:noFill/>
                </a:ln>
                <a:solidFill>
                  <a:srgbClr val="0077AA"/>
                </a:solidFill>
                <a:effectLst/>
                <a:latin typeface="Consolas" panose="020B0609020204030204" pitchFamily="49" charset="0"/>
              </a:rPr>
              <a:t>css</a:t>
            </a:r>
            <a:r>
              <a:rPr kumimoji="0" lang="en-US" altLang="en-US" b="0" i="0" u="none" strike="noStrike" cap="none" normalizeH="0" baseline="0" dirty="0" smtClean="0">
                <a:ln>
                  <a:noFill/>
                </a:ln>
                <a:solidFill>
                  <a:srgbClr val="999999"/>
                </a:solidFill>
                <a:effectLst/>
                <a:latin typeface="Consolas" panose="020B0609020204030204" pitchFamily="49" charset="0"/>
              </a:rPr>
              <a:t>"&gt;</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11" name="TextBox 10"/>
          <p:cNvSpPr txBox="1"/>
          <p:nvPr/>
        </p:nvSpPr>
        <p:spPr>
          <a:xfrm>
            <a:off x="935236" y="4797413"/>
            <a:ext cx="9148658" cy="369332"/>
          </a:xfrm>
          <a:prstGeom prst="rect">
            <a:avLst/>
          </a:prstGeom>
          <a:noFill/>
        </p:spPr>
        <p:txBody>
          <a:bodyPr wrap="none" rtlCol="0">
            <a:spAutoFit/>
          </a:bodyPr>
          <a:lstStyle/>
          <a:p>
            <a:r>
              <a:rPr lang="es-MX" dirty="0" smtClean="0"/>
              <a:t>En el archivo index.html dentro de la etiqueta &lt;body&gt; &lt;/body&gt;, anexa la siguiente línea:</a:t>
            </a:r>
            <a:endParaRPr lang="es-MX" dirty="0"/>
          </a:p>
        </p:txBody>
      </p:sp>
      <p:sp>
        <p:nvSpPr>
          <p:cNvPr id="16" name="Rectangle 5"/>
          <p:cNvSpPr>
            <a:spLocks noChangeArrowheads="1"/>
          </p:cNvSpPr>
          <p:nvPr/>
        </p:nvSpPr>
        <p:spPr bwMode="auto">
          <a:xfrm>
            <a:off x="958786" y="5320424"/>
            <a:ext cx="10273594"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r>
              <a:rPr lang="es-ES" altLang="en-US" dirty="0">
                <a:solidFill>
                  <a:srgbClr val="999999"/>
                </a:solidFill>
                <a:latin typeface="Consolas" panose="020B0609020204030204" pitchFamily="49" charset="0"/>
              </a:rPr>
              <a:t>&lt;p&gt;ESTE TEXTO DEBE ESTAR EN COLOR ROJO DEBIDO A LA HOJA DE ESTILOS&lt;/p&gt;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12" name="TextBox 11"/>
          <p:cNvSpPr txBox="1"/>
          <p:nvPr/>
        </p:nvSpPr>
        <p:spPr>
          <a:xfrm>
            <a:off x="935236" y="5749305"/>
            <a:ext cx="10110460" cy="646331"/>
          </a:xfrm>
          <a:prstGeom prst="rect">
            <a:avLst/>
          </a:prstGeom>
          <a:noFill/>
        </p:spPr>
        <p:txBody>
          <a:bodyPr wrap="none" rtlCol="0">
            <a:spAutoFit/>
          </a:bodyPr>
          <a:lstStyle/>
          <a:p>
            <a:r>
              <a:rPr lang="es-MX" dirty="0" smtClean="0"/>
              <a:t>Guarda el archivo index.html con los cambios y actualiza la pagina en el navegador para ver los</a:t>
            </a:r>
          </a:p>
          <a:p>
            <a:r>
              <a:rPr lang="es-MX" dirty="0" smtClean="0"/>
              <a:t>cambios, con esto cualquier texto que se anexe al documento en la etiqueta &lt;p&gt; tomara el estilo. </a:t>
            </a:r>
            <a:endParaRPr lang="es-MX" dirty="0"/>
          </a:p>
        </p:txBody>
      </p:sp>
    </p:spTree>
    <p:extLst>
      <p:ext uri="{BB962C8B-B14F-4D97-AF65-F5344CB8AC3E}">
        <p14:creationId xmlns:p14="http://schemas.microsoft.com/office/powerpoint/2010/main" val="4145980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Resultado de ejercicio 1.</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2" name="Picture 1"/>
          <p:cNvPicPr>
            <a:picLocks noChangeAspect="1"/>
          </p:cNvPicPr>
          <p:nvPr/>
        </p:nvPicPr>
        <p:blipFill>
          <a:blip r:embed="rId2"/>
          <a:stretch>
            <a:fillRect/>
          </a:stretch>
        </p:blipFill>
        <p:spPr>
          <a:xfrm>
            <a:off x="1183750" y="2340149"/>
            <a:ext cx="9058275" cy="3657600"/>
          </a:xfrm>
          <a:prstGeom prst="rect">
            <a:avLst/>
          </a:prstGeom>
        </p:spPr>
      </p:pic>
      <p:sp>
        <p:nvSpPr>
          <p:cNvPr id="3" name="TextBox 2"/>
          <p:cNvSpPr txBox="1"/>
          <p:nvPr/>
        </p:nvSpPr>
        <p:spPr>
          <a:xfrm>
            <a:off x="1238163" y="1727416"/>
            <a:ext cx="2069797" cy="369332"/>
          </a:xfrm>
          <a:prstGeom prst="rect">
            <a:avLst/>
          </a:prstGeom>
          <a:noFill/>
        </p:spPr>
        <p:txBody>
          <a:bodyPr wrap="none" rtlCol="0">
            <a:spAutoFit/>
          </a:bodyPr>
          <a:lstStyle/>
          <a:p>
            <a:r>
              <a:rPr lang="es-MX" dirty="0" smtClean="0"/>
              <a:t>Archivo index.html</a:t>
            </a:r>
            <a:endParaRPr lang="es-MX" dirty="0"/>
          </a:p>
        </p:txBody>
      </p:sp>
    </p:spTree>
    <p:extLst>
      <p:ext uri="{BB962C8B-B14F-4D97-AF65-F5344CB8AC3E}">
        <p14:creationId xmlns:p14="http://schemas.microsoft.com/office/powerpoint/2010/main" val="1061318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7"/>
          <p:cNvSpPr>
            <a:spLocks noGrp="1"/>
          </p:cNvSpPr>
          <p:nvPr>
            <p:ph type="title"/>
          </p:nvPr>
        </p:nvSpPr>
        <p:spPr>
          <a:xfrm>
            <a:off x="611981" y="191599"/>
            <a:ext cx="9630044" cy="847149"/>
          </a:xfrm>
        </p:spPr>
        <p:txBody>
          <a:bodyPr/>
          <a:lstStyle/>
          <a:p>
            <a:r>
              <a:rPr lang="es-ES_tradnl" dirty="0" smtClean="0"/>
              <a:t>Restricciones</a:t>
            </a:r>
            <a:endParaRPr lang="es-ES_tradnl" dirty="0"/>
          </a:p>
        </p:txBody>
      </p:sp>
      <p:graphicFrame>
        <p:nvGraphicFramePr>
          <p:cNvPr id="11" name="Table 10"/>
          <p:cNvGraphicFramePr>
            <a:graphicFrameLocks noGrp="1"/>
          </p:cNvGraphicFramePr>
          <p:nvPr>
            <p:extLst>
              <p:ext uri="{D42A27DB-BD31-4B8C-83A1-F6EECF244321}">
                <p14:modId xmlns:p14="http://schemas.microsoft.com/office/powerpoint/2010/main" val="1862490249"/>
              </p:ext>
            </p:extLst>
          </p:nvPr>
        </p:nvGraphicFramePr>
        <p:xfrm>
          <a:off x="2456755" y="2541257"/>
          <a:ext cx="7541588" cy="1081112"/>
        </p:xfrm>
        <a:graphic>
          <a:graphicData uri="http://schemas.openxmlformats.org/drawingml/2006/table">
            <a:tbl>
              <a:tblPr firstRow="1" bandRow="1">
                <a:tableStyleId>{21E4AEA4-8DFA-4A89-87EB-49C32662AFE0}</a:tableStyleId>
              </a:tblPr>
              <a:tblGrid>
                <a:gridCol w="3770794"/>
                <a:gridCol w="3770794"/>
              </a:tblGrid>
              <a:tr h="258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dirty="0" smtClean="0">
                          <a:ln>
                            <a:noFill/>
                          </a:ln>
                          <a:solidFill>
                            <a:schemeClr val="bg1"/>
                          </a:solidFill>
                          <a:effectLst/>
                          <a:latin typeface="Arial" charset="0"/>
                          <a:ea typeface="ＭＳ Ｐゴシック" charset="0"/>
                        </a:rPr>
                        <a:t>Audiencia</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dirty="0" smtClean="0">
                          <a:ln>
                            <a:noFill/>
                          </a:ln>
                          <a:solidFill>
                            <a:schemeClr val="bg1"/>
                          </a:solidFill>
                          <a:effectLst/>
                          <a:latin typeface="Arial" charset="0"/>
                          <a:ea typeface="ＭＳ Ｐゴシック" charset="0"/>
                        </a:rPr>
                        <a:t>Propósito</a:t>
                      </a:r>
                    </a:p>
                  </a:txBody>
                  <a:tcPr marL="91207" marR="91207" marT="45604" marB="45604" anchor="ctr"/>
                </a:tc>
              </a:tr>
              <a:tr h="273622">
                <a:tc>
                  <a:txBody>
                    <a:bodyPr/>
                    <a:lstStyle/>
                    <a:p>
                      <a:r>
                        <a:rPr lang="en-US" sz="1200" dirty="0" err="1" smtClean="0"/>
                        <a:t>Desarroladores</a:t>
                      </a:r>
                      <a:endParaRPr lang="en-US" sz="1200"/>
                    </a:p>
                  </a:txBody>
                  <a:tcPr marL="91207" marR="91207" marT="45604" marB="45604"/>
                </a:tc>
                <a:tc>
                  <a:txBody>
                    <a:bodyPr/>
                    <a:lstStyle/>
                    <a:p>
                      <a:r>
                        <a:rPr lang="es-MX" sz="1200" noProof="0" smtClean="0"/>
                        <a:t>Capacitación</a:t>
                      </a:r>
                      <a:endParaRPr lang="es-MX" sz="1200" noProof="0"/>
                    </a:p>
                  </a:txBody>
                  <a:tcPr marL="91207" marR="91207" marT="45604" marB="45604"/>
                </a:tc>
              </a:tr>
              <a:tr h="273622">
                <a:tc>
                  <a:txBody>
                    <a:bodyPr/>
                    <a:lstStyle/>
                    <a:p>
                      <a:endParaRPr lang="en-US" sz="1200" dirty="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619720763"/>
              </p:ext>
            </p:extLst>
          </p:nvPr>
        </p:nvGraphicFramePr>
        <p:xfrm>
          <a:off x="2456755" y="4560319"/>
          <a:ext cx="7541588" cy="1522840"/>
        </p:xfrm>
        <a:graphic>
          <a:graphicData uri="http://schemas.openxmlformats.org/drawingml/2006/table">
            <a:tbl>
              <a:tblPr firstRow="1" bandRow="1">
                <a:tableStyleId>{21E4AEA4-8DFA-4A89-87EB-49C32662AFE0}</a:tableStyleId>
              </a:tblPr>
              <a:tblGrid>
                <a:gridCol w="861896"/>
                <a:gridCol w="861896"/>
                <a:gridCol w="2944810"/>
                <a:gridCol w="1508318"/>
                <a:gridCol w="1364668"/>
              </a:tblGrid>
              <a:tr h="4256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dirty="0" smtClean="0">
                          <a:ln>
                            <a:noFill/>
                          </a:ln>
                          <a:solidFill>
                            <a:schemeClr val="bg1"/>
                          </a:solidFill>
                          <a:effectLst/>
                          <a:latin typeface="Arial" charset="0"/>
                          <a:ea typeface="ＭＳ Ｐゴシック" charset="0"/>
                        </a:rPr>
                        <a:t>Núm. de versión</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Fecha de versión</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Tipo de cambios</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Dueño / Autor</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Fecha de revisión / Expiración</a:t>
                      </a:r>
                    </a:p>
                  </a:txBody>
                  <a:tcPr marL="91207" marR="91207" marT="45604" marB="45604" anchor="ctr"/>
                </a:tc>
              </a:tr>
              <a:tr h="273622">
                <a:tc>
                  <a:txBody>
                    <a:bodyPr/>
                    <a:lstStyle/>
                    <a:p>
                      <a:r>
                        <a:rPr lang="en-US" sz="1200" smtClean="0"/>
                        <a:t>1.1</a:t>
                      </a:r>
                      <a:endParaRPr lang="en-US" sz="1200"/>
                    </a:p>
                  </a:txBody>
                  <a:tcPr marL="91207" marR="91207" marT="45604" marB="45604"/>
                </a:tc>
                <a:tc>
                  <a:txBody>
                    <a:bodyPr/>
                    <a:lstStyle/>
                    <a:p>
                      <a:r>
                        <a:rPr lang="en-US" sz="1200" dirty="0" smtClean="0"/>
                        <a:t>26/7/2018</a:t>
                      </a:r>
                      <a:endParaRPr lang="en-US" sz="1200" dirty="0"/>
                    </a:p>
                  </a:txBody>
                  <a:tcPr marL="91207" marR="91207" marT="45604" marB="45604"/>
                </a:tc>
                <a:tc>
                  <a:txBody>
                    <a:bodyPr/>
                    <a:lstStyle/>
                    <a:p>
                      <a:r>
                        <a:rPr lang="es-MX" sz="1200" noProof="0" dirty="0" smtClean="0"/>
                        <a:t>Creación</a:t>
                      </a:r>
                      <a:r>
                        <a:rPr lang="en-US" sz="1200" dirty="0" smtClean="0"/>
                        <a:t> del </a:t>
                      </a:r>
                      <a:r>
                        <a:rPr lang="es-MX" sz="1200" noProof="0" dirty="0" smtClean="0"/>
                        <a:t>documento</a:t>
                      </a:r>
                      <a:endParaRPr lang="es-MX" sz="1200" noProof="0" dirty="0"/>
                    </a:p>
                  </a:txBody>
                  <a:tcPr marL="91207" marR="91207" marT="45604" marB="45604"/>
                </a:tc>
                <a:tc>
                  <a:txBody>
                    <a:bodyPr/>
                    <a:lstStyle/>
                    <a:p>
                      <a:r>
                        <a:rPr lang="en-US" sz="1200" dirty="0" smtClean="0"/>
                        <a:t>Carlos Montero</a:t>
                      </a:r>
                      <a:endParaRPr lang="en-US" sz="1200" dirty="0"/>
                    </a:p>
                  </a:txBody>
                  <a:tcPr marL="91207" marR="91207" marT="45604" marB="45604"/>
                </a:tc>
                <a:tc>
                  <a:txBody>
                    <a:bodyPr/>
                    <a:lstStyle/>
                    <a:p>
                      <a:r>
                        <a:rPr lang="en-US" sz="1200" dirty="0" smtClean="0"/>
                        <a:t>27/07/2018</a:t>
                      </a:r>
                      <a:endParaRPr lang="en-US" sz="1200" dirty="0"/>
                    </a:p>
                  </a:txBody>
                  <a:tcPr marL="91207" marR="91207" marT="45604" marB="45604"/>
                </a:tc>
              </a:tr>
              <a:tr h="273622">
                <a:tc>
                  <a:txBody>
                    <a:bodyPr/>
                    <a:lstStyle/>
                    <a:p>
                      <a:endParaRPr lang="en-US" sz="1200"/>
                    </a:p>
                  </a:txBody>
                  <a:tcPr marL="91207" marR="91207" marT="45604" marB="45604"/>
                </a:tc>
                <a:tc>
                  <a:txBody>
                    <a:bodyPr/>
                    <a:lstStyle/>
                    <a:p>
                      <a:endParaRPr lang="en-US" sz="1200" dirty="0"/>
                    </a:p>
                  </a:txBody>
                  <a:tcPr marL="91207" marR="91207" marT="45604" marB="45604"/>
                </a:tc>
                <a:tc>
                  <a:txBody>
                    <a:bodyPr/>
                    <a:lstStyle/>
                    <a:p>
                      <a:endParaRPr lang="en-US" sz="1200" dirty="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dirty="0"/>
                    </a:p>
                  </a:txBody>
                  <a:tcPr marL="91207" marR="91207" marT="45604" marB="45604"/>
                </a:tc>
                <a:tc>
                  <a:txBody>
                    <a:bodyPr/>
                    <a:lstStyle/>
                    <a:p>
                      <a:endParaRPr lang="en-US" sz="1200"/>
                    </a:p>
                  </a:txBody>
                  <a:tcPr marL="91207" marR="91207" marT="45604" marB="45604"/>
                </a:tc>
                <a:tc>
                  <a:txBody>
                    <a:bodyPr/>
                    <a:lstStyle/>
                    <a:p>
                      <a:endParaRPr lang="en-US" sz="1200" dirty="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r>
            </a:tbl>
          </a:graphicData>
        </a:graphic>
      </p:graphicFrame>
      <p:sp>
        <p:nvSpPr>
          <p:cNvPr id="13" name="Content Placeholder 5"/>
          <p:cNvSpPr txBox="1">
            <a:spLocks/>
          </p:cNvSpPr>
          <p:nvPr/>
        </p:nvSpPr>
        <p:spPr bwMode="auto">
          <a:xfrm>
            <a:off x="2020240" y="1193705"/>
            <a:ext cx="8188060" cy="1149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174188" indent="-174188">
              <a:lnSpc>
                <a:spcPct val="80000"/>
              </a:lnSpc>
              <a:spcBef>
                <a:spcPct val="20000"/>
              </a:spcBef>
            </a:pPr>
            <a:r>
              <a:rPr lang="es-ES_tradnl" sz="1397" b="1">
                <a:solidFill>
                  <a:schemeClr val="tx1">
                    <a:lumMod val="90000"/>
                    <a:lumOff val="10000"/>
                  </a:schemeClr>
                </a:solidFill>
                <a:ea typeface="+mn-ea"/>
                <a:cs typeface="Arial" charset="0"/>
              </a:rPr>
              <a:t>Nombre del documento:</a:t>
            </a:r>
          </a:p>
          <a:p>
            <a:pPr marL="174188" indent="-174188">
              <a:lnSpc>
                <a:spcPct val="80000"/>
              </a:lnSpc>
              <a:spcBef>
                <a:spcPct val="20000"/>
              </a:spcBef>
            </a:pPr>
            <a:r>
              <a:rPr lang="es-ES_tradnl" sz="1397" b="1">
                <a:solidFill>
                  <a:schemeClr val="tx1">
                    <a:lumMod val="90000"/>
                    <a:lumOff val="10000"/>
                  </a:schemeClr>
                </a:solidFill>
                <a:ea typeface="+mn-ea"/>
                <a:cs typeface="Arial" charset="0"/>
              </a:rPr>
              <a:t>Clasificación de la Información: </a:t>
            </a:r>
            <a:r>
              <a:rPr lang="es-ES_tradnl" sz="1397" b="1" smtClean="0">
                <a:solidFill>
                  <a:schemeClr val="tx1">
                    <a:lumMod val="90000"/>
                    <a:lumOff val="10000"/>
                  </a:schemeClr>
                </a:solidFill>
                <a:ea typeface="+mn-ea"/>
                <a:cs typeface="Arial" charset="0"/>
              </a:rPr>
              <a:t>Interno</a:t>
            </a:r>
          </a:p>
          <a:p>
            <a:pPr marL="174188" indent="-174188">
              <a:lnSpc>
                <a:spcPct val="80000"/>
              </a:lnSpc>
              <a:spcBef>
                <a:spcPct val="20000"/>
              </a:spcBef>
            </a:pPr>
            <a:r>
              <a:rPr lang="es-ES_tradnl" sz="1397" b="1" smtClean="0">
                <a:solidFill>
                  <a:schemeClr val="tx1">
                    <a:lumMod val="90000"/>
                    <a:lumOff val="10000"/>
                  </a:schemeClr>
                </a:solidFill>
                <a:ea typeface="+mn-ea"/>
                <a:cs typeface="Arial" charset="0"/>
              </a:rPr>
              <a:t>Restricciones</a:t>
            </a:r>
            <a:endParaRPr lang="es-ES_tradnl" sz="1397" b="1">
              <a:solidFill>
                <a:schemeClr val="tx1">
                  <a:lumMod val="90000"/>
                  <a:lumOff val="10000"/>
                </a:schemeClr>
              </a:solidFill>
              <a:ea typeface="+mn-ea"/>
              <a:cs typeface="Arial" charset="0"/>
            </a:endParaRPr>
          </a:p>
          <a:p>
            <a:pPr lvl="1">
              <a:spcBef>
                <a:spcPct val="20000"/>
              </a:spcBef>
              <a:buFont typeface="Arial Rounded MT Bold" pitchFamily="34" charset="0"/>
              <a:buChar char="›"/>
            </a:pPr>
            <a:r>
              <a:rPr lang="es-ES_tradnl" sz="1197">
                <a:solidFill>
                  <a:schemeClr val="tx1">
                    <a:lumMod val="90000"/>
                    <a:lumOff val="10000"/>
                  </a:schemeClr>
                </a:solidFill>
                <a:ea typeface="+mn-ea"/>
                <a:cs typeface="Arial" charset="0"/>
              </a:rPr>
              <a:t>Los contenidos de este documento son propiedad de </a:t>
            </a:r>
            <a:r>
              <a:rPr lang="es-ES_tradnl" sz="1197" err="1">
                <a:solidFill>
                  <a:schemeClr val="tx1">
                    <a:lumMod val="90000"/>
                    <a:lumOff val="10000"/>
                  </a:schemeClr>
                </a:solidFill>
                <a:ea typeface="+mn-ea"/>
                <a:cs typeface="Arial" charset="0"/>
              </a:rPr>
              <a:t>Softtek</a:t>
            </a:r>
            <a:r>
              <a:rPr lang="es-ES_tradnl" sz="1197">
                <a:solidFill>
                  <a:schemeClr val="tx1">
                    <a:lumMod val="90000"/>
                    <a:lumOff val="10000"/>
                  </a:schemeClr>
                </a:solidFill>
                <a:ea typeface="+mn-ea"/>
                <a:cs typeface="Arial" charset="0"/>
              </a:rPr>
              <a:t> y </a:t>
            </a:r>
            <a:r>
              <a:rPr lang="es-ES_tradnl" sz="1197" smtClean="0">
                <a:solidFill>
                  <a:schemeClr val="tx1">
                    <a:lumMod val="90000"/>
                    <a:lumOff val="10000"/>
                  </a:schemeClr>
                </a:solidFill>
                <a:ea typeface="+mn-ea"/>
                <a:cs typeface="Arial" charset="0"/>
              </a:rPr>
              <a:t>son internos. </a:t>
            </a:r>
            <a:r>
              <a:rPr lang="es-ES_tradnl" sz="1197">
                <a:solidFill>
                  <a:schemeClr val="tx1">
                    <a:lumMod val="90000"/>
                    <a:lumOff val="10000"/>
                  </a:schemeClr>
                </a:solidFill>
                <a:ea typeface="+mn-ea"/>
                <a:cs typeface="Arial" charset="0"/>
              </a:rPr>
              <a:t>Queda estrictamente prohibido cualquier reproducción total o parcial sin la autorización escrita por parte de </a:t>
            </a:r>
            <a:r>
              <a:rPr lang="es-ES_tradnl" sz="1197" err="1">
                <a:solidFill>
                  <a:schemeClr val="tx1">
                    <a:lumMod val="90000"/>
                    <a:lumOff val="10000"/>
                  </a:schemeClr>
                </a:solidFill>
                <a:ea typeface="+mn-ea"/>
                <a:cs typeface="Arial" charset="0"/>
              </a:rPr>
              <a:t>Softtek</a:t>
            </a:r>
            <a:r>
              <a:rPr lang="es-ES_tradnl" sz="1197">
                <a:solidFill>
                  <a:schemeClr val="tx1">
                    <a:lumMod val="90000"/>
                    <a:lumOff val="10000"/>
                  </a:schemeClr>
                </a:solidFill>
                <a:ea typeface="+mn-ea"/>
                <a:cs typeface="Arial" charset="0"/>
              </a:rPr>
              <a:t>. </a:t>
            </a:r>
          </a:p>
          <a:p>
            <a:pPr lvl="1">
              <a:spcBef>
                <a:spcPct val="20000"/>
              </a:spcBef>
              <a:buFont typeface="Arial Rounded MT Bold" pitchFamily="34" charset="0"/>
              <a:buChar char="›"/>
            </a:pPr>
            <a:r>
              <a:rPr lang="es-ES_tradnl" sz="1197">
                <a:solidFill>
                  <a:schemeClr val="tx1">
                    <a:lumMod val="90000"/>
                    <a:lumOff val="10000"/>
                  </a:schemeClr>
                </a:solidFill>
                <a:ea typeface="+mn-ea"/>
                <a:cs typeface="Arial" charset="0"/>
              </a:rPr>
              <a:t>Este documento está sujeto a cambios. Los comentarios, correcciones o dudas deberán ser enviados al autor.</a:t>
            </a:r>
          </a:p>
        </p:txBody>
      </p:sp>
      <p:sp>
        <p:nvSpPr>
          <p:cNvPr id="14" name="Content Placeholder 5"/>
          <p:cNvSpPr txBox="1">
            <a:spLocks/>
          </p:cNvSpPr>
          <p:nvPr/>
        </p:nvSpPr>
        <p:spPr bwMode="auto">
          <a:xfrm>
            <a:off x="2020240" y="3634462"/>
            <a:ext cx="8188060" cy="896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buFont typeface="Arial Rounded MT Bold" charset="0"/>
              <a:buNone/>
            </a:pPr>
            <a:r>
              <a:rPr lang="es-ES_tradnl" sz="1397" b="1">
                <a:solidFill>
                  <a:srgbClr val="3F4244"/>
                </a:solidFill>
                <a:cs typeface="Arial" charset="0"/>
              </a:rPr>
              <a:t>Tabla de Revisión</a:t>
            </a:r>
          </a:p>
          <a:p>
            <a:pPr lvl="1">
              <a:spcBef>
                <a:spcPct val="20000"/>
              </a:spcBef>
              <a:buFont typeface="Arial Rounded MT Bold" charset="0"/>
              <a:buChar char="›"/>
            </a:pPr>
            <a:r>
              <a:rPr lang="es-ES_tradnl" sz="1197">
                <a:solidFill>
                  <a:srgbClr val="3F4244"/>
                </a:solidFill>
                <a:cs typeface="Arial" charset="0"/>
              </a:rPr>
              <a:t>La siguiente tabla enlista las revisiones realizadas a este documento. Debe utilizarse para describir los cambios y adiciones cada vez que este documento vuelva a ser publicado. La descripción debe ser detallada e incluir el nombre de quien solicita los cambios. </a:t>
            </a:r>
          </a:p>
        </p:txBody>
      </p:sp>
    </p:spTree>
    <p:extLst>
      <p:ext uri="{BB962C8B-B14F-4D97-AF65-F5344CB8AC3E}">
        <p14:creationId xmlns:p14="http://schemas.microsoft.com/office/powerpoint/2010/main" val="1641168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Resultado de ejercicio 1.</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TextBox 2"/>
          <p:cNvSpPr txBox="1"/>
          <p:nvPr/>
        </p:nvSpPr>
        <p:spPr>
          <a:xfrm>
            <a:off x="1238163" y="1727416"/>
            <a:ext cx="1903085" cy="369332"/>
          </a:xfrm>
          <a:prstGeom prst="rect">
            <a:avLst/>
          </a:prstGeom>
          <a:noFill/>
        </p:spPr>
        <p:txBody>
          <a:bodyPr wrap="none" rtlCol="0">
            <a:spAutoFit/>
          </a:bodyPr>
          <a:lstStyle/>
          <a:p>
            <a:r>
              <a:rPr lang="es-MX" dirty="0" smtClean="0"/>
              <a:t>Archivo style.css</a:t>
            </a:r>
            <a:endParaRPr lang="es-MX" dirty="0"/>
          </a:p>
        </p:txBody>
      </p:sp>
      <p:pic>
        <p:nvPicPr>
          <p:cNvPr id="5" name="Picture 4"/>
          <p:cNvPicPr>
            <a:picLocks noChangeAspect="1"/>
          </p:cNvPicPr>
          <p:nvPr/>
        </p:nvPicPr>
        <p:blipFill>
          <a:blip r:embed="rId2"/>
          <a:stretch>
            <a:fillRect/>
          </a:stretch>
        </p:blipFill>
        <p:spPr>
          <a:xfrm>
            <a:off x="1257301" y="2279355"/>
            <a:ext cx="7924800" cy="1685925"/>
          </a:xfrm>
          <a:prstGeom prst="rect">
            <a:avLst/>
          </a:prstGeom>
        </p:spPr>
      </p:pic>
      <p:sp>
        <p:nvSpPr>
          <p:cNvPr id="6" name="TextBox 5"/>
          <p:cNvSpPr txBox="1"/>
          <p:nvPr/>
        </p:nvSpPr>
        <p:spPr>
          <a:xfrm>
            <a:off x="1220127" y="4210640"/>
            <a:ext cx="5737468" cy="369332"/>
          </a:xfrm>
          <a:prstGeom prst="rect">
            <a:avLst/>
          </a:prstGeom>
          <a:noFill/>
        </p:spPr>
        <p:txBody>
          <a:bodyPr wrap="none" rtlCol="0">
            <a:spAutoFit/>
          </a:bodyPr>
          <a:lstStyle/>
          <a:p>
            <a:r>
              <a:rPr lang="es-MX" dirty="0" smtClean="0"/>
              <a:t>Archivo index.html, como se visualiza en el navegador</a:t>
            </a:r>
            <a:endParaRPr lang="es-MX" dirty="0"/>
          </a:p>
        </p:txBody>
      </p:sp>
      <p:pic>
        <p:nvPicPr>
          <p:cNvPr id="7" name="Picture 6"/>
          <p:cNvPicPr>
            <a:picLocks noChangeAspect="1"/>
          </p:cNvPicPr>
          <p:nvPr/>
        </p:nvPicPr>
        <p:blipFill>
          <a:blip r:embed="rId3"/>
          <a:stretch>
            <a:fillRect/>
          </a:stretch>
        </p:blipFill>
        <p:spPr>
          <a:xfrm>
            <a:off x="618462" y="4896862"/>
            <a:ext cx="11117974" cy="1054519"/>
          </a:xfrm>
          <a:prstGeom prst="rect">
            <a:avLst/>
          </a:prstGeom>
        </p:spPr>
      </p:pic>
    </p:spTree>
    <p:extLst>
      <p:ext uri="{BB962C8B-B14F-4D97-AF65-F5344CB8AC3E}">
        <p14:creationId xmlns:p14="http://schemas.microsoft.com/office/powerpoint/2010/main" val="2508258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Reglas de sintaxis.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a:spLocks noChangeArrowheads="1"/>
          </p:cNvSpPr>
          <p:nvPr/>
        </p:nvSpPr>
        <p:spPr bwMode="auto">
          <a:xfrm>
            <a:off x="1094882" y="1802702"/>
            <a:ext cx="10159833"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Cada una de las reglas (aparte del selector) deben estar encapsulada entre corchetes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Dentro de cada declaración, debes usar los dos puntos (:) para separar la propiedad de su valor.</a:t>
            </a:r>
          </a:p>
          <a:p>
            <a:pPr marL="0" marR="0" lvl="0" indent="0" algn="l" defTabSz="914400" rtl="0" eaLnBrk="0" fontAlgn="base" latinLnBrk="0" hangingPunct="0">
              <a:lnSpc>
                <a:spcPct val="100000"/>
              </a:lnSpc>
              <a:spcBef>
                <a:spcPct val="0"/>
              </a:spcBef>
              <a:spcAft>
                <a:spcPct val="0"/>
              </a:spcAft>
              <a:buClrTx/>
              <a:buSzTx/>
              <a:tabLst/>
            </a:pPr>
            <a:endPar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Dentro de cada regla, debes usar el punto y coma (;) para separar una declaración de la siguiente.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0690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EJEMPLOS.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1946110"/>
            <a:ext cx="1060805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b="1" dirty="0" smtClean="0"/>
              <a:t>Realiza los siguientes ejemplos en tu código de CSS y ve las afectaciones en la pagina index.html de tu navegador.</a:t>
            </a:r>
          </a:p>
        </p:txBody>
      </p:sp>
      <p:pic>
        <p:nvPicPr>
          <p:cNvPr id="2" name="Picture 1"/>
          <p:cNvPicPr>
            <a:picLocks noChangeAspect="1"/>
          </p:cNvPicPr>
          <p:nvPr/>
        </p:nvPicPr>
        <p:blipFill>
          <a:blip r:embed="rId2"/>
          <a:stretch>
            <a:fillRect/>
          </a:stretch>
        </p:blipFill>
        <p:spPr>
          <a:xfrm>
            <a:off x="935236" y="2854525"/>
            <a:ext cx="9800170" cy="2375322"/>
          </a:xfrm>
          <a:prstGeom prst="rect">
            <a:avLst/>
          </a:prstGeom>
        </p:spPr>
      </p:pic>
      <p:sp>
        <p:nvSpPr>
          <p:cNvPr id="3" name="TextBox 2"/>
          <p:cNvSpPr txBox="1"/>
          <p:nvPr/>
        </p:nvSpPr>
        <p:spPr>
          <a:xfrm>
            <a:off x="935236" y="5584264"/>
            <a:ext cx="10264348" cy="646331"/>
          </a:xfrm>
          <a:prstGeom prst="rect">
            <a:avLst/>
          </a:prstGeom>
          <a:noFill/>
        </p:spPr>
        <p:txBody>
          <a:bodyPr wrap="none" rtlCol="0">
            <a:spAutoFit/>
          </a:bodyPr>
          <a:lstStyle/>
          <a:p>
            <a:r>
              <a:rPr lang="es-MX" dirty="0" smtClean="0"/>
              <a:t>Genera un </a:t>
            </a:r>
            <a:r>
              <a:rPr lang="es-MX" dirty="0" err="1" smtClean="0"/>
              <a:t>screen</a:t>
            </a:r>
            <a:r>
              <a:rPr lang="es-MX" dirty="0" smtClean="0"/>
              <a:t> </a:t>
            </a:r>
            <a:r>
              <a:rPr lang="es-MX" dirty="0" err="1" smtClean="0"/>
              <a:t>shot</a:t>
            </a:r>
            <a:r>
              <a:rPr lang="es-MX" dirty="0" smtClean="0"/>
              <a:t> del resultado en tu navegador y describe las propiedades que se utilizaron </a:t>
            </a:r>
          </a:p>
          <a:p>
            <a:r>
              <a:rPr lang="es-MX" dirty="0" smtClean="0"/>
              <a:t>en tu archivo CSS.</a:t>
            </a:r>
            <a:endParaRPr lang="es-MX" dirty="0"/>
          </a:p>
        </p:txBody>
      </p:sp>
    </p:spTree>
    <p:extLst>
      <p:ext uri="{BB962C8B-B14F-4D97-AF65-F5344CB8AC3E}">
        <p14:creationId xmlns:p14="http://schemas.microsoft.com/office/powerpoint/2010/main" val="3424429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EJEMPLOS.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TextBox 2"/>
          <p:cNvSpPr txBox="1"/>
          <p:nvPr/>
        </p:nvSpPr>
        <p:spPr>
          <a:xfrm>
            <a:off x="935236" y="5584264"/>
            <a:ext cx="10264348" cy="646331"/>
          </a:xfrm>
          <a:prstGeom prst="rect">
            <a:avLst/>
          </a:prstGeom>
          <a:noFill/>
        </p:spPr>
        <p:txBody>
          <a:bodyPr wrap="none" rtlCol="0">
            <a:spAutoFit/>
          </a:bodyPr>
          <a:lstStyle/>
          <a:p>
            <a:r>
              <a:rPr lang="es-MX" dirty="0" smtClean="0"/>
              <a:t>Genera un </a:t>
            </a:r>
            <a:r>
              <a:rPr lang="es-MX" dirty="0" err="1" smtClean="0"/>
              <a:t>screen</a:t>
            </a:r>
            <a:r>
              <a:rPr lang="es-MX" dirty="0" smtClean="0"/>
              <a:t> </a:t>
            </a:r>
            <a:r>
              <a:rPr lang="es-MX" dirty="0" err="1" smtClean="0"/>
              <a:t>shot</a:t>
            </a:r>
            <a:r>
              <a:rPr lang="es-MX" dirty="0" smtClean="0"/>
              <a:t> del resultado en tu navegador y describe las propiedades que se utilizaron </a:t>
            </a:r>
          </a:p>
          <a:p>
            <a:r>
              <a:rPr lang="es-MX" dirty="0" smtClean="0"/>
              <a:t>en tu archivo CSS.</a:t>
            </a:r>
            <a:endParaRPr lang="es-MX" dirty="0"/>
          </a:p>
        </p:txBody>
      </p:sp>
      <p:pic>
        <p:nvPicPr>
          <p:cNvPr id="5" name="Picture 4"/>
          <p:cNvPicPr>
            <a:picLocks noChangeAspect="1"/>
          </p:cNvPicPr>
          <p:nvPr/>
        </p:nvPicPr>
        <p:blipFill>
          <a:blip r:embed="rId2"/>
          <a:stretch>
            <a:fillRect/>
          </a:stretch>
        </p:blipFill>
        <p:spPr>
          <a:xfrm>
            <a:off x="611981" y="2130927"/>
            <a:ext cx="10632598" cy="3017534"/>
          </a:xfrm>
          <a:prstGeom prst="rect">
            <a:avLst/>
          </a:prstGeom>
        </p:spPr>
      </p:pic>
    </p:spTree>
    <p:extLst>
      <p:ext uri="{BB962C8B-B14F-4D97-AF65-F5344CB8AC3E}">
        <p14:creationId xmlns:p14="http://schemas.microsoft.com/office/powerpoint/2010/main" val="1664994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636382"/>
          </a:xfrm>
        </p:spPr>
        <p:txBody>
          <a:bodyPr/>
          <a:lstStyle/>
          <a:p>
            <a:r>
              <a:rPr lang="es-ES" sz="4000" b="1" dirty="0" smtClean="0"/>
              <a:t>TIPOS DE SELECTORES.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pic>
        <p:nvPicPr>
          <p:cNvPr id="2" name="Picture 1"/>
          <p:cNvPicPr>
            <a:picLocks noChangeAspect="1"/>
          </p:cNvPicPr>
          <p:nvPr/>
        </p:nvPicPr>
        <p:blipFill>
          <a:blip r:embed="rId2"/>
          <a:stretch>
            <a:fillRect/>
          </a:stretch>
        </p:blipFill>
        <p:spPr>
          <a:xfrm>
            <a:off x="611981" y="1046070"/>
            <a:ext cx="9640467" cy="5470543"/>
          </a:xfrm>
          <a:prstGeom prst="rect">
            <a:avLst/>
          </a:prstGeom>
        </p:spPr>
      </p:pic>
    </p:spTree>
    <p:extLst>
      <p:ext uri="{BB962C8B-B14F-4D97-AF65-F5344CB8AC3E}">
        <p14:creationId xmlns:p14="http://schemas.microsoft.com/office/powerpoint/2010/main" val="1348367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EJEMPLOS.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sp>
        <p:nvSpPr>
          <p:cNvPr id="2" name="TextBox 1"/>
          <p:cNvSpPr txBox="1"/>
          <p:nvPr/>
        </p:nvSpPr>
        <p:spPr>
          <a:xfrm>
            <a:off x="585452" y="1272045"/>
            <a:ext cx="9392315" cy="369332"/>
          </a:xfrm>
          <a:prstGeom prst="rect">
            <a:avLst/>
          </a:prstGeom>
          <a:noFill/>
        </p:spPr>
        <p:txBody>
          <a:bodyPr wrap="none" rtlCol="0">
            <a:spAutoFit/>
          </a:bodyPr>
          <a:lstStyle/>
          <a:p>
            <a:r>
              <a:rPr lang="es-MX" dirty="0" smtClean="0"/>
              <a:t>Agrega el siguiente elemento en algún lugar del &lt;head&gt;&lt;/head&gt; de tu archivo index.html</a:t>
            </a:r>
            <a:endParaRPr lang="es-MX" dirty="0"/>
          </a:p>
        </p:txBody>
      </p:sp>
      <p:sp>
        <p:nvSpPr>
          <p:cNvPr id="7" name="Rectangle 1"/>
          <p:cNvSpPr>
            <a:spLocks noChangeArrowheads="1"/>
          </p:cNvSpPr>
          <p:nvPr/>
        </p:nvSpPr>
        <p:spPr bwMode="auto">
          <a:xfrm>
            <a:off x="609328" y="1719122"/>
            <a:ext cx="11340479"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999999"/>
                </a:solidFill>
                <a:effectLst/>
                <a:latin typeface="Arial" panose="020B0604020202020204" pitchFamily="34" charset="0"/>
                <a:cs typeface="Arial" panose="020B0604020202020204" pitchFamily="34" charset="0"/>
              </a:rPr>
              <a:t>&lt;</a:t>
            </a:r>
            <a:r>
              <a:rPr kumimoji="0" lang="en-US" altLang="en-US" b="0" i="0" u="none" strike="noStrike" cap="none" normalizeH="0" baseline="0" dirty="0" smtClean="0">
                <a:ln>
                  <a:noFill/>
                </a:ln>
                <a:solidFill>
                  <a:srgbClr val="990055"/>
                </a:solidFill>
                <a:effectLst/>
                <a:latin typeface="Arial" panose="020B0604020202020204" pitchFamily="34" charset="0"/>
                <a:cs typeface="Arial" panose="020B0604020202020204" pitchFamily="34" charset="0"/>
              </a:rPr>
              <a:t>link </a:t>
            </a:r>
            <a:r>
              <a:rPr kumimoji="0" lang="en-US" altLang="en-US" b="0" i="0" u="none" strike="noStrike" cap="none" normalizeH="0" baseline="0" dirty="0" err="1" smtClean="0">
                <a:ln>
                  <a:noFill/>
                </a:ln>
                <a:solidFill>
                  <a:srgbClr val="669900"/>
                </a:solidFill>
                <a:effectLst/>
                <a:latin typeface="Arial" panose="020B0604020202020204" pitchFamily="34" charset="0"/>
                <a:cs typeface="Arial" panose="020B0604020202020204" pitchFamily="34" charset="0"/>
              </a:rPr>
              <a:t>href</a:t>
            </a:r>
            <a:r>
              <a:rPr kumimoji="0" lang="en-US" altLang="en-US" b="0" i="0" u="none" strike="noStrike" cap="none" normalizeH="0" baseline="0" dirty="0" smtClean="0">
                <a:ln>
                  <a:noFill/>
                </a:ln>
                <a:solidFill>
                  <a:srgbClr val="999999"/>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77AA"/>
                </a:solidFill>
                <a:effectLst/>
                <a:latin typeface="Arial" panose="020B0604020202020204" pitchFamily="34" charset="0"/>
                <a:cs typeface="Arial" panose="020B0604020202020204" pitchFamily="34" charset="0"/>
              </a:rPr>
              <a:t>http://fonts.googleapis.com/</a:t>
            </a:r>
            <a:r>
              <a:rPr kumimoji="0" lang="en-US" altLang="en-US" b="0" i="0" u="none" strike="noStrike" cap="none" normalizeH="0" baseline="0" dirty="0" err="1" smtClean="0">
                <a:ln>
                  <a:noFill/>
                </a:ln>
                <a:solidFill>
                  <a:srgbClr val="0077AA"/>
                </a:solidFill>
                <a:effectLst/>
                <a:latin typeface="Arial" panose="020B0604020202020204" pitchFamily="34" charset="0"/>
                <a:cs typeface="Arial" panose="020B0604020202020204" pitchFamily="34" charset="0"/>
              </a:rPr>
              <a:t>css?family</a:t>
            </a:r>
            <a:r>
              <a:rPr kumimoji="0" lang="en-US" altLang="en-US" b="0" i="0" u="none" strike="noStrike" cap="none" normalizeH="0" baseline="0" dirty="0" smtClean="0">
                <a:ln>
                  <a:noFill/>
                </a:ln>
                <a:solidFill>
                  <a:srgbClr val="999999"/>
                </a:solidFill>
                <a:effectLst/>
                <a:latin typeface="Arial" panose="020B0604020202020204" pitchFamily="34" charset="0"/>
                <a:cs typeface="Arial" panose="020B0604020202020204" pitchFamily="34" charset="0"/>
              </a:rPr>
              <a:t>=</a:t>
            </a:r>
            <a:r>
              <a:rPr kumimoji="0" lang="en-US" altLang="en-US" b="0" i="0" u="none" strike="noStrike" cap="none" normalizeH="0" baseline="0" dirty="0" err="1" smtClean="0">
                <a:ln>
                  <a:noFill/>
                </a:ln>
                <a:solidFill>
                  <a:srgbClr val="0077AA"/>
                </a:solidFill>
                <a:effectLst/>
                <a:latin typeface="Arial" panose="020B0604020202020204" pitchFamily="34" charset="0"/>
                <a:cs typeface="Arial" panose="020B0604020202020204" pitchFamily="34" charset="0"/>
              </a:rPr>
              <a:t>Open+Sans</a:t>
            </a:r>
            <a:r>
              <a:rPr kumimoji="0" lang="en-US" altLang="en-US" b="0" i="0" u="none" strike="noStrike" cap="none" normalizeH="0" baseline="0" dirty="0" smtClean="0">
                <a:ln>
                  <a:noFill/>
                </a:ln>
                <a:solidFill>
                  <a:srgbClr val="999999"/>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990055"/>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669900"/>
                </a:solidFill>
                <a:effectLst/>
                <a:latin typeface="Arial" panose="020B0604020202020204" pitchFamily="34" charset="0"/>
                <a:cs typeface="Arial" panose="020B0604020202020204" pitchFamily="34" charset="0"/>
              </a:rPr>
              <a:t>rel</a:t>
            </a:r>
            <a:r>
              <a:rPr kumimoji="0" lang="en-US" altLang="en-US" b="0" i="0" u="none" strike="noStrike" cap="none" normalizeH="0" baseline="0" dirty="0" smtClean="0">
                <a:ln>
                  <a:noFill/>
                </a:ln>
                <a:solidFill>
                  <a:srgbClr val="999999"/>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77AA"/>
                </a:solidFill>
                <a:effectLst/>
                <a:latin typeface="Arial" panose="020B0604020202020204" pitchFamily="34" charset="0"/>
                <a:cs typeface="Arial" panose="020B0604020202020204" pitchFamily="34" charset="0"/>
              </a:rPr>
              <a:t>stylesheet</a:t>
            </a:r>
            <a:r>
              <a:rPr kumimoji="0" lang="en-US" altLang="en-US" b="0" i="0" u="none" strike="noStrike" cap="none" normalizeH="0" baseline="0" dirty="0" smtClean="0">
                <a:ln>
                  <a:noFill/>
                </a:ln>
                <a:solidFill>
                  <a:srgbClr val="999999"/>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990055"/>
                </a:solidFill>
                <a:effectLst/>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solidFill>
                  <a:srgbClr val="669900"/>
                </a:solidFill>
                <a:effectLst/>
                <a:latin typeface="Arial" panose="020B0604020202020204" pitchFamily="34" charset="0"/>
                <a:cs typeface="Arial" panose="020B0604020202020204" pitchFamily="34" charset="0"/>
              </a:rPr>
              <a:t>type</a:t>
            </a:r>
            <a:r>
              <a:rPr kumimoji="0" lang="en-US" altLang="en-US" b="0" i="0" u="none" strike="noStrike" cap="none" normalizeH="0" baseline="0" dirty="0" smtClean="0">
                <a:ln>
                  <a:noFill/>
                </a:ln>
                <a:solidFill>
                  <a:srgbClr val="999999"/>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77AA"/>
                </a:solidFill>
                <a:effectLst/>
                <a:latin typeface="Arial" panose="020B0604020202020204" pitchFamily="34" charset="0"/>
                <a:cs typeface="Arial" panose="020B0604020202020204" pitchFamily="34" charset="0"/>
              </a:rPr>
              <a:t>text/</a:t>
            </a:r>
            <a:r>
              <a:rPr kumimoji="0" lang="en-US" altLang="en-US" b="0" i="0" u="none" strike="noStrike" cap="none" normalizeH="0" baseline="0" dirty="0" err="1" smtClean="0">
                <a:ln>
                  <a:noFill/>
                </a:ln>
                <a:solidFill>
                  <a:srgbClr val="0077AA"/>
                </a:solidFill>
                <a:effectLst/>
                <a:latin typeface="Arial" panose="020B0604020202020204" pitchFamily="34" charset="0"/>
                <a:cs typeface="Arial" panose="020B0604020202020204" pitchFamily="34" charset="0"/>
              </a:rPr>
              <a:t>css</a:t>
            </a:r>
            <a:r>
              <a:rPr kumimoji="0" lang="en-US" altLang="en-US" b="0" i="0" u="none" strike="noStrike" cap="none" normalizeH="0" baseline="0" dirty="0" smtClean="0">
                <a:ln>
                  <a:noFill/>
                </a:ln>
                <a:solidFill>
                  <a:srgbClr val="999999"/>
                </a:solidFill>
                <a:effectLst/>
                <a:latin typeface="Arial" panose="020B0604020202020204" pitchFamily="34" charset="0"/>
                <a:cs typeface="Arial" panose="020B0604020202020204" pitchFamily="34" charset="0"/>
              </a:rPr>
              <a:t>'&gt;</a:t>
            </a: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
        <p:nvSpPr>
          <p:cNvPr id="9" name="TextBox 8"/>
          <p:cNvSpPr txBox="1"/>
          <p:nvPr/>
        </p:nvSpPr>
        <p:spPr>
          <a:xfrm>
            <a:off x="585452" y="2118548"/>
            <a:ext cx="11020966" cy="646331"/>
          </a:xfrm>
          <a:prstGeom prst="rect">
            <a:avLst/>
          </a:prstGeom>
          <a:noFill/>
        </p:spPr>
        <p:txBody>
          <a:bodyPr wrap="none" rtlCol="0">
            <a:spAutoFit/>
          </a:bodyPr>
          <a:lstStyle/>
          <a:p>
            <a:r>
              <a:rPr lang="es-MX" dirty="0" smtClean="0"/>
              <a:t>Ahora borra el contenido de tu archivo CSS o crea otro y pon la referencia dentro de la etiqueta &lt;head&gt;, y</a:t>
            </a:r>
          </a:p>
          <a:p>
            <a:r>
              <a:rPr lang="es-MX" dirty="0" smtClean="0"/>
              <a:t>Pon las siguientes líneas en el archivo css:</a:t>
            </a:r>
          </a:p>
        </p:txBody>
      </p:sp>
      <p:sp>
        <p:nvSpPr>
          <p:cNvPr id="10" name="Rectangle 3"/>
          <p:cNvSpPr>
            <a:spLocks noChangeArrowheads="1"/>
          </p:cNvSpPr>
          <p:nvPr/>
        </p:nvSpPr>
        <p:spPr bwMode="auto">
          <a:xfrm>
            <a:off x="609328" y="2821946"/>
            <a:ext cx="9476953" cy="83099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9900"/>
                </a:solidFill>
                <a:effectLst/>
                <a:latin typeface="Arial" panose="020B0604020202020204" pitchFamily="34" charset="0"/>
                <a:cs typeface="Arial" panose="020B0604020202020204" pitchFamily="34" charset="0"/>
              </a:rPr>
              <a:t>html </a:t>
            </a:r>
            <a:r>
              <a:rPr kumimoji="0" lang="en-US" altLang="en-US" b="0" i="0" u="none" strike="noStrike" cap="none" normalizeH="0" baseline="0" dirty="0" smtClean="0">
                <a:ln>
                  <a:noFill/>
                </a:ln>
                <a:solidFill>
                  <a:srgbClr val="999999"/>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solidFill>
                  <a:srgbClr val="990055"/>
                </a:solidFill>
                <a:effectLst/>
                <a:latin typeface="Arial" panose="020B0604020202020204" pitchFamily="34" charset="0"/>
                <a:cs typeface="Arial" panose="020B0604020202020204" pitchFamily="34" charset="0"/>
              </a:rPr>
              <a:t>font-size</a:t>
            </a:r>
            <a:r>
              <a:rPr kumimoji="0" lang="en-US" altLang="en-US" b="0" i="0" u="none" strike="noStrike" cap="none" normalizeH="0" baseline="0" dirty="0" smtClean="0">
                <a:ln>
                  <a:noFill/>
                </a:ln>
                <a:solidFill>
                  <a:srgbClr val="999999"/>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solidFill>
                  <a:srgbClr val="990055"/>
                </a:solidFill>
                <a:effectLst/>
                <a:latin typeface="Arial" panose="020B0604020202020204" pitchFamily="34" charset="0"/>
                <a:cs typeface="Arial" panose="020B0604020202020204" pitchFamily="34" charset="0"/>
              </a:rPr>
              <a:t>10</a:t>
            </a: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px</a:t>
            </a:r>
            <a:r>
              <a:rPr kumimoji="0" lang="en-US" altLang="en-US" b="0" i="0" u="none" strike="noStrike" cap="none" normalizeH="0" baseline="0" dirty="0" smtClean="0">
                <a:ln>
                  <a:noFill/>
                </a:ln>
                <a:solidFill>
                  <a:srgbClr val="999999"/>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solidFill>
                  <a:srgbClr val="708090"/>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708090"/>
                </a:solidFill>
                <a:effectLst/>
                <a:latin typeface="Arial" panose="020B0604020202020204" pitchFamily="34" charset="0"/>
                <a:cs typeface="Arial" panose="020B0604020202020204" pitchFamily="34" charset="0"/>
              </a:rPr>
              <a:t>px</a:t>
            </a:r>
            <a:r>
              <a:rPr kumimoji="0" lang="en-US" altLang="en-US" b="0" i="0" u="none" strike="noStrike" cap="none" normalizeH="0" baseline="0" dirty="0" smtClean="0">
                <a:ln>
                  <a:noFill/>
                </a:ln>
                <a:solidFill>
                  <a:srgbClr val="708090"/>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708090"/>
                </a:solidFill>
                <a:effectLst/>
                <a:latin typeface="Arial" panose="020B0604020202020204" pitchFamily="34" charset="0"/>
                <a:cs typeface="Arial" panose="020B0604020202020204" pitchFamily="34" charset="0"/>
              </a:rPr>
              <a:t>quiere</a:t>
            </a:r>
            <a:r>
              <a:rPr kumimoji="0" lang="en-US" altLang="en-US" b="0" i="0" u="none" strike="noStrike" cap="none" normalizeH="0" baseline="0" dirty="0" smtClean="0">
                <a:ln>
                  <a:noFill/>
                </a:ln>
                <a:solidFill>
                  <a:srgbClr val="708090"/>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708090"/>
                </a:solidFill>
                <a:effectLst/>
                <a:latin typeface="Arial" panose="020B0604020202020204" pitchFamily="34" charset="0"/>
                <a:cs typeface="Arial" panose="020B0604020202020204" pitchFamily="34" charset="0"/>
              </a:rPr>
              <a:t>decir</a:t>
            </a:r>
            <a:r>
              <a:rPr kumimoji="0" lang="en-US" altLang="en-US" b="0" i="0" u="none" strike="noStrike" cap="none" normalizeH="0" baseline="0" dirty="0" smtClean="0">
                <a:ln>
                  <a:noFill/>
                </a:ln>
                <a:solidFill>
                  <a:srgbClr val="708090"/>
                </a:solidFill>
                <a:effectLst/>
                <a:latin typeface="Arial" panose="020B0604020202020204" pitchFamily="34" charset="0"/>
                <a:cs typeface="Arial" panose="020B0604020202020204" pitchFamily="34" charset="0"/>
              </a:rPr>
              <a:t> 'pixels': la base del </a:t>
            </a:r>
            <a:r>
              <a:rPr kumimoji="0" lang="en-US" altLang="en-US" b="0" i="0" u="none" strike="noStrike" cap="none" normalizeH="0" baseline="0" dirty="0" err="1" smtClean="0">
                <a:ln>
                  <a:noFill/>
                </a:ln>
                <a:solidFill>
                  <a:srgbClr val="708090"/>
                </a:solidFill>
                <a:effectLst/>
                <a:latin typeface="Arial" panose="020B0604020202020204" pitchFamily="34" charset="0"/>
                <a:cs typeface="Arial" panose="020B0604020202020204" pitchFamily="34" charset="0"/>
              </a:rPr>
              <a:t>tamaño</a:t>
            </a:r>
            <a:r>
              <a:rPr kumimoji="0" lang="en-US" altLang="en-US" b="0" i="0" u="none" strike="noStrike" cap="none" normalizeH="0" baseline="0" dirty="0" smtClean="0">
                <a:ln>
                  <a:noFill/>
                </a:ln>
                <a:solidFill>
                  <a:srgbClr val="708090"/>
                </a:solidFill>
                <a:effectLst/>
                <a:latin typeface="Arial" panose="020B0604020202020204" pitchFamily="34" charset="0"/>
                <a:cs typeface="Arial" panose="020B0604020202020204" pitchFamily="34" charset="0"/>
              </a:rPr>
              <a:t> de </a:t>
            </a:r>
            <a:r>
              <a:rPr kumimoji="0" lang="en-US" altLang="en-US" b="0" i="0" u="none" strike="noStrike" cap="none" normalizeH="0" baseline="0" dirty="0" err="1" smtClean="0">
                <a:ln>
                  <a:noFill/>
                </a:ln>
                <a:solidFill>
                  <a:srgbClr val="708090"/>
                </a:solidFill>
                <a:effectLst/>
                <a:latin typeface="Arial" panose="020B0604020202020204" pitchFamily="34" charset="0"/>
                <a:cs typeface="Arial" panose="020B0604020202020204" pitchFamily="34" charset="0"/>
              </a:rPr>
              <a:t>fuente</a:t>
            </a:r>
            <a:r>
              <a:rPr kumimoji="0" lang="en-US" altLang="en-US" b="0" i="0" u="none" strike="noStrike" cap="none" normalizeH="0" baseline="0" dirty="0" smtClean="0">
                <a:ln>
                  <a:noFill/>
                </a:ln>
                <a:solidFill>
                  <a:srgbClr val="708090"/>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708090"/>
                </a:solidFill>
                <a:effectLst/>
                <a:latin typeface="Arial" panose="020B0604020202020204" pitchFamily="34" charset="0"/>
                <a:cs typeface="Arial" panose="020B0604020202020204" pitchFamily="34" charset="0"/>
              </a:rPr>
              <a:t>es</a:t>
            </a:r>
            <a:r>
              <a:rPr kumimoji="0" lang="en-US" altLang="en-US" b="0" i="0" u="none" strike="noStrike" cap="none" normalizeH="0" baseline="0" dirty="0" smtClean="0">
                <a:ln>
                  <a:noFill/>
                </a:ln>
                <a:solidFill>
                  <a:srgbClr val="708090"/>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708090"/>
                </a:solidFill>
                <a:effectLst/>
                <a:latin typeface="Arial" panose="020B0604020202020204" pitchFamily="34" charset="0"/>
                <a:cs typeface="Arial" panose="020B0604020202020204" pitchFamily="34" charset="0"/>
              </a:rPr>
              <a:t>ahora</a:t>
            </a:r>
            <a:r>
              <a:rPr kumimoji="0" lang="en-US" altLang="en-US" b="0" i="0" u="none" strike="noStrike" cap="none" normalizeH="0" baseline="0" dirty="0" smtClean="0">
                <a:ln>
                  <a:noFill/>
                </a:ln>
                <a:solidFill>
                  <a:srgbClr val="708090"/>
                </a:solidFill>
                <a:effectLst/>
                <a:latin typeface="Arial" panose="020B0604020202020204" pitchFamily="34" charset="0"/>
                <a:cs typeface="Arial" panose="020B0604020202020204" pitchFamily="34" charset="0"/>
              </a:rPr>
              <a:t> de 1o pixels*/</a:t>
            </a: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990055"/>
                </a:solidFill>
                <a:effectLst/>
                <a:latin typeface="Arial" panose="020B0604020202020204" pitchFamily="34" charset="0"/>
                <a:cs typeface="Arial" panose="020B0604020202020204" pitchFamily="34" charset="0"/>
              </a:rPr>
              <a:t>font-family</a:t>
            </a:r>
            <a:r>
              <a:rPr kumimoji="0" lang="en-US" altLang="en-US" b="0" i="0" u="none" strike="noStrike" cap="none" normalizeH="0" baseline="0" dirty="0" smtClean="0">
                <a:ln>
                  <a:noFill/>
                </a:ln>
                <a:solidFill>
                  <a:srgbClr val="999999"/>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solidFill>
                  <a:srgbClr val="990055"/>
                </a:solidFill>
                <a:effectLst/>
                <a:latin typeface="Arial" panose="020B0604020202020204" pitchFamily="34" charset="0"/>
                <a:cs typeface="Arial" panose="020B0604020202020204" pitchFamily="34" charset="0"/>
              </a:rPr>
              <a:t>placeholder</a:t>
            </a:r>
            <a:r>
              <a:rPr kumimoji="0" lang="en-US" altLang="en-US" b="0" i="0" u="none" strike="noStrike" cap="none" normalizeH="0" baseline="0" dirty="0" smtClean="0">
                <a:ln>
                  <a:noFill/>
                </a:ln>
                <a:solidFill>
                  <a:srgbClr val="999999"/>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Este </a:t>
            </a:r>
            <a:r>
              <a:rPr kumimoji="0" lang="en-US" altLang="en-US"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debe</a:t>
            </a: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ser</a:t>
            </a: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el resto del </a:t>
            </a:r>
            <a:r>
              <a:rPr kumimoji="0" lang="en-US" altLang="en-US"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resultado</a:t>
            </a: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que </a:t>
            </a:r>
            <a:r>
              <a:rPr kumimoji="0" lang="en-US" altLang="en-US"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obtuviste</a:t>
            </a: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de Google fonts </a:t>
            </a:r>
            <a:r>
              <a:rPr kumimoji="0" lang="en-US" altLang="en-US" b="0" i="0" u="none" strike="noStrike" cap="none" normalizeH="0" baseline="0" dirty="0" smtClean="0">
                <a:ln>
                  <a:noFill/>
                </a:ln>
                <a:solidFill>
                  <a:srgbClr val="999999"/>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
        <p:nvSpPr>
          <p:cNvPr id="11" name="Rectangle 4"/>
          <p:cNvSpPr>
            <a:spLocks noChangeArrowheads="1"/>
          </p:cNvSpPr>
          <p:nvPr/>
        </p:nvSpPr>
        <p:spPr bwMode="auto">
          <a:xfrm>
            <a:off x="4250708" y="3852317"/>
            <a:ext cx="5835573" cy="1200329"/>
          </a:xfrm>
          <a:prstGeom prst="rect">
            <a:avLst/>
          </a:prstGeom>
          <a:solidFill>
            <a:srgbClr val="FFF3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300" b="1" i="0" u="none" strike="noStrike" cap="none" normalizeH="0" baseline="0" dirty="0" smtClean="0">
                <a:ln>
                  <a:noFill/>
                </a:ln>
                <a:solidFill>
                  <a:srgbClr val="333333"/>
                </a:solidFill>
                <a:effectLst/>
                <a:latin typeface="x-locale-heading-primary"/>
              </a:rPr>
              <a:t>Nota</a:t>
            </a:r>
            <a:r>
              <a:rPr kumimoji="0" lang="es-MX" altLang="en-US" sz="1300" b="0" i="0" u="none" strike="noStrike" cap="none" normalizeH="0" baseline="0" dirty="0" smtClean="0">
                <a:ln>
                  <a:noFill/>
                </a:ln>
                <a:solidFill>
                  <a:srgbClr val="333333"/>
                </a:solidFill>
                <a:effectLst/>
                <a:latin typeface="x-locale-heading-primary"/>
              </a:rPr>
              <a:t>: He añadido un comentario para explicar que  significa "</a:t>
            </a:r>
            <a:r>
              <a:rPr kumimoji="0" lang="es-MX" altLang="en-US" sz="1300" b="0" i="0" u="none" strike="noStrike" cap="none" normalizeH="0" baseline="0" dirty="0" err="1" smtClean="0">
                <a:ln>
                  <a:noFill/>
                </a:ln>
                <a:solidFill>
                  <a:srgbClr val="333333"/>
                </a:solidFill>
                <a:effectLst/>
                <a:latin typeface="x-locale-heading-primary"/>
              </a:rPr>
              <a:t>px</a:t>
            </a:r>
            <a:r>
              <a:rPr kumimoji="0" lang="es-MX" altLang="en-US" sz="1300" b="0" i="0" u="none" strike="noStrike" cap="none" normalizeH="0" baseline="0" dirty="0" smtClean="0">
                <a:ln>
                  <a:noFill/>
                </a:ln>
                <a:solidFill>
                  <a:srgbClr val="333333"/>
                </a:solidFill>
                <a:effectLst/>
                <a:latin typeface="x-locale-heading-primary"/>
              </a:rPr>
              <a:t>". Todo lo que está en un documento de CSS entre  </a:t>
            </a:r>
            <a:r>
              <a:rPr kumimoji="0" lang="es-MX" altLang="en-US" sz="1000" b="0" i="0" u="none" strike="noStrike" cap="none" normalizeH="0" baseline="0" dirty="0" smtClean="0">
                <a:ln>
                  <a:noFill/>
                </a:ln>
                <a:solidFill>
                  <a:srgbClr val="333333"/>
                </a:solidFill>
                <a:effectLst/>
                <a:latin typeface="Consolas" panose="020B0609020204030204" pitchFamily="49" charset="0"/>
              </a:rPr>
              <a:t>/*</a:t>
            </a:r>
            <a:r>
              <a:rPr kumimoji="0" lang="es-MX" altLang="en-US" sz="1300" b="0" i="0" u="none" strike="noStrike" cap="none" normalizeH="0" baseline="0" dirty="0" smtClean="0">
                <a:ln>
                  <a:noFill/>
                </a:ln>
                <a:solidFill>
                  <a:srgbClr val="333333"/>
                </a:solidFill>
                <a:effectLst/>
                <a:latin typeface="x-locale-heading-primary"/>
              </a:rPr>
              <a:t> y </a:t>
            </a:r>
            <a:r>
              <a:rPr kumimoji="0" lang="es-MX" altLang="en-US" sz="1000" b="0" i="0" u="none" strike="noStrike" cap="none" normalizeH="0" baseline="0" dirty="0" smtClean="0">
                <a:ln>
                  <a:noFill/>
                </a:ln>
                <a:solidFill>
                  <a:srgbClr val="333333"/>
                </a:solidFill>
                <a:effectLst/>
                <a:latin typeface="Consolas" panose="020B0609020204030204" pitchFamily="49" charset="0"/>
              </a:rPr>
              <a:t>*/</a:t>
            </a:r>
            <a:r>
              <a:rPr kumimoji="0" lang="es-MX" altLang="en-US" sz="1300" b="0" i="0" u="none" strike="noStrike" cap="none" normalizeH="0" baseline="0" dirty="0" smtClean="0">
                <a:ln>
                  <a:noFill/>
                </a:ln>
                <a:solidFill>
                  <a:srgbClr val="333333"/>
                </a:solidFill>
                <a:effectLst/>
                <a:latin typeface="x-locale-heading-primary"/>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300" b="0" i="0" u="none" strike="noStrike" cap="none" normalizeH="0" baseline="0" dirty="0" smtClean="0">
                <a:ln>
                  <a:noFill/>
                </a:ln>
                <a:solidFill>
                  <a:srgbClr val="333333"/>
                </a:solidFill>
                <a:effectLst/>
                <a:latin typeface="x-locale-heading-primary"/>
              </a:rPr>
              <a:t>es un </a:t>
            </a:r>
            <a:r>
              <a:rPr kumimoji="0" lang="es-MX" altLang="en-US" sz="1300" b="1" i="0" u="none" strike="noStrike" cap="none" normalizeH="0" baseline="0" dirty="0" smtClean="0">
                <a:ln>
                  <a:noFill/>
                </a:ln>
                <a:solidFill>
                  <a:srgbClr val="333333"/>
                </a:solidFill>
                <a:effectLst/>
                <a:latin typeface="x-locale-heading-primary"/>
              </a:rPr>
              <a:t>comentario en CSS</a:t>
            </a:r>
            <a:r>
              <a:rPr kumimoji="0" lang="es-MX" altLang="en-US" sz="1300" b="0" i="0" u="none" strike="noStrike" cap="none" normalizeH="0" baseline="0" dirty="0" smtClean="0">
                <a:ln>
                  <a:noFill/>
                </a:ln>
                <a:solidFill>
                  <a:srgbClr val="333333"/>
                </a:solidFill>
                <a:effectLst/>
                <a:latin typeface="x-locale-heading-primary"/>
              </a:rPr>
              <a:t>, el cual el navegador descarta cuando carga el código.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300" b="0" i="0" u="none" strike="noStrike" cap="none" normalizeH="0" baseline="0" dirty="0" smtClean="0">
                <a:ln>
                  <a:noFill/>
                </a:ln>
                <a:solidFill>
                  <a:srgbClr val="333333"/>
                </a:solidFill>
                <a:effectLst/>
                <a:latin typeface="x-locale-heading-primary"/>
              </a:rPr>
              <a:t>Este es un espacio donde  puedes escribir notas </a:t>
            </a:r>
            <a:r>
              <a:rPr kumimoji="0" lang="es-MX" altLang="en-US" sz="1300" b="0" i="0" u="none" strike="noStrike" cap="none" normalizeH="0" baseline="0" dirty="0" err="1" smtClean="0">
                <a:ln>
                  <a:noFill/>
                </a:ln>
                <a:solidFill>
                  <a:srgbClr val="333333"/>
                </a:solidFill>
                <a:effectLst/>
                <a:latin typeface="x-locale-heading-primary"/>
              </a:rPr>
              <a:t>utiles</a:t>
            </a:r>
            <a:r>
              <a:rPr kumimoji="0" lang="es-MX" altLang="en-US" sz="1300" b="0" i="0" u="none" strike="noStrike" cap="none" normalizeH="0" baseline="0" dirty="0" smtClean="0">
                <a:ln>
                  <a:noFill/>
                </a:ln>
                <a:solidFill>
                  <a:srgbClr val="333333"/>
                </a:solidFill>
                <a:effectLst/>
                <a:latin typeface="x-locale-heading-primary"/>
              </a:rPr>
              <a:t> sobre lo que estas haciendo.</a:t>
            </a:r>
            <a:r>
              <a:rPr kumimoji="0" lang="es-MX" altLang="en-US" sz="1100" b="0" i="0" u="none" strike="noStrike" cap="none" normalizeH="0" baseline="0" dirty="0" smtClean="0">
                <a:ln>
                  <a:noFill/>
                </a:ln>
                <a:solidFill>
                  <a:schemeClr val="tx1"/>
                </a:solidFill>
                <a:effectLst/>
              </a:rPr>
              <a:t> </a:t>
            </a:r>
            <a:endParaRPr kumimoji="0" lang="es-MX" altLang="en-US" sz="1800" b="0" i="0" u="none" strike="noStrike" cap="none" normalizeH="0" baseline="0" dirty="0" smtClean="0">
              <a:ln>
                <a:noFill/>
              </a:ln>
              <a:solidFill>
                <a:schemeClr val="tx1"/>
              </a:solidFill>
              <a:effectLst/>
            </a:endParaRPr>
          </a:p>
        </p:txBody>
      </p:sp>
      <p:pic>
        <p:nvPicPr>
          <p:cNvPr id="12" name="Picture 11"/>
          <p:cNvPicPr>
            <a:picLocks noChangeAspect="1"/>
          </p:cNvPicPr>
          <p:nvPr/>
        </p:nvPicPr>
        <p:blipFill>
          <a:blip r:embed="rId2"/>
          <a:stretch>
            <a:fillRect/>
          </a:stretch>
        </p:blipFill>
        <p:spPr>
          <a:xfrm>
            <a:off x="609328" y="3710010"/>
            <a:ext cx="3062869" cy="2235297"/>
          </a:xfrm>
          <a:prstGeom prst="rect">
            <a:avLst/>
          </a:prstGeom>
        </p:spPr>
      </p:pic>
      <p:sp>
        <p:nvSpPr>
          <p:cNvPr id="13" name="TextBox 12"/>
          <p:cNvSpPr txBox="1"/>
          <p:nvPr/>
        </p:nvSpPr>
        <p:spPr>
          <a:xfrm>
            <a:off x="609327" y="6062328"/>
            <a:ext cx="11340479" cy="338554"/>
          </a:xfrm>
          <a:prstGeom prst="rect">
            <a:avLst/>
          </a:prstGeom>
          <a:noFill/>
        </p:spPr>
        <p:txBody>
          <a:bodyPr wrap="square" rtlCol="0">
            <a:spAutoFit/>
          </a:bodyPr>
          <a:lstStyle/>
          <a:p>
            <a:r>
              <a:rPr lang="es-MX" sz="1600" dirty="0"/>
              <a:t>Genera un </a:t>
            </a:r>
            <a:r>
              <a:rPr lang="es-MX" sz="1600" dirty="0" err="1"/>
              <a:t>screen</a:t>
            </a:r>
            <a:r>
              <a:rPr lang="es-MX" sz="1600" dirty="0"/>
              <a:t> </a:t>
            </a:r>
            <a:r>
              <a:rPr lang="es-MX" sz="1600" dirty="0" err="1"/>
              <a:t>shot</a:t>
            </a:r>
            <a:r>
              <a:rPr lang="es-MX" sz="1600" dirty="0"/>
              <a:t> del resultado en tu navegador y describe las propiedades que se utilizaron </a:t>
            </a:r>
            <a:r>
              <a:rPr lang="es-MX" sz="1600" dirty="0" smtClean="0"/>
              <a:t>en </a:t>
            </a:r>
            <a:r>
              <a:rPr lang="es-MX" sz="1600" dirty="0"/>
              <a:t>tu archivo CSS</a:t>
            </a:r>
            <a:r>
              <a:rPr lang="es-MX" sz="1600" dirty="0" smtClean="0"/>
              <a:t>.</a:t>
            </a:r>
            <a:endParaRPr lang="es-MX" sz="1600" dirty="0"/>
          </a:p>
        </p:txBody>
      </p:sp>
    </p:spTree>
    <p:extLst>
      <p:ext uri="{BB962C8B-B14F-4D97-AF65-F5344CB8AC3E}">
        <p14:creationId xmlns:p14="http://schemas.microsoft.com/office/powerpoint/2010/main" val="41009729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EJEMPLOS.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TextBox 2"/>
          <p:cNvSpPr txBox="1"/>
          <p:nvPr/>
        </p:nvSpPr>
        <p:spPr>
          <a:xfrm>
            <a:off x="785266" y="5588244"/>
            <a:ext cx="10264348" cy="646331"/>
          </a:xfrm>
          <a:prstGeom prst="rect">
            <a:avLst/>
          </a:prstGeom>
          <a:noFill/>
        </p:spPr>
        <p:txBody>
          <a:bodyPr wrap="none" rtlCol="0">
            <a:spAutoFit/>
          </a:bodyPr>
          <a:lstStyle/>
          <a:p>
            <a:r>
              <a:rPr lang="es-MX" dirty="0" smtClean="0"/>
              <a:t>Genera un </a:t>
            </a:r>
            <a:r>
              <a:rPr lang="es-MX" dirty="0" err="1" smtClean="0"/>
              <a:t>screen</a:t>
            </a:r>
            <a:r>
              <a:rPr lang="es-MX" dirty="0" smtClean="0"/>
              <a:t> </a:t>
            </a:r>
            <a:r>
              <a:rPr lang="es-MX" dirty="0" err="1" smtClean="0"/>
              <a:t>shot</a:t>
            </a:r>
            <a:r>
              <a:rPr lang="es-MX" dirty="0" smtClean="0"/>
              <a:t> del resultado en tu navegador y describe las propiedades que se utilizaron </a:t>
            </a:r>
          </a:p>
          <a:p>
            <a:r>
              <a:rPr lang="es-MX" dirty="0" smtClean="0"/>
              <a:t>en tu archivo CSS.</a:t>
            </a:r>
            <a:endParaRPr lang="es-MX" dirty="0"/>
          </a:p>
        </p:txBody>
      </p:sp>
      <p:pic>
        <p:nvPicPr>
          <p:cNvPr id="2" name="Picture 1"/>
          <p:cNvPicPr>
            <a:picLocks noChangeAspect="1"/>
          </p:cNvPicPr>
          <p:nvPr/>
        </p:nvPicPr>
        <p:blipFill>
          <a:blip r:embed="rId2"/>
          <a:stretch>
            <a:fillRect/>
          </a:stretch>
        </p:blipFill>
        <p:spPr>
          <a:xfrm>
            <a:off x="772781" y="2034995"/>
            <a:ext cx="10369422" cy="3113465"/>
          </a:xfrm>
          <a:prstGeom prst="rect">
            <a:avLst/>
          </a:prstGeom>
        </p:spPr>
      </p:pic>
    </p:spTree>
    <p:extLst>
      <p:ext uri="{BB962C8B-B14F-4D97-AF65-F5344CB8AC3E}">
        <p14:creationId xmlns:p14="http://schemas.microsoft.com/office/powerpoint/2010/main" val="3568382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pic>
        <p:nvPicPr>
          <p:cNvPr id="2" name="Picture 1"/>
          <p:cNvPicPr>
            <a:picLocks noChangeAspect="1"/>
          </p:cNvPicPr>
          <p:nvPr/>
        </p:nvPicPr>
        <p:blipFill>
          <a:blip r:embed="rId2"/>
          <a:stretch>
            <a:fillRect/>
          </a:stretch>
        </p:blipFill>
        <p:spPr>
          <a:xfrm>
            <a:off x="287164" y="452300"/>
            <a:ext cx="4638675" cy="2533650"/>
          </a:xfrm>
          <a:prstGeom prst="rect">
            <a:avLst/>
          </a:prstGeom>
        </p:spPr>
      </p:pic>
      <p:sp>
        <p:nvSpPr>
          <p:cNvPr id="6" name="Rectangle 1"/>
          <p:cNvSpPr>
            <a:spLocks noChangeArrowheads="1"/>
          </p:cNvSpPr>
          <p:nvPr/>
        </p:nvSpPr>
        <p:spPr bwMode="auto">
          <a:xfrm>
            <a:off x="431180" y="2985950"/>
            <a:ext cx="11560857"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n-US"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width: 600px</a:t>
            </a:r>
            <a:r>
              <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 esto hará que el cuerpo siempre tenga 600 pixeles de ancho.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n-US"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margin: 0 auto</a:t>
            </a:r>
            <a:r>
              <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 Cuando seleccionas dos valores dentro de propiedades como margin o padding, el primer </a:t>
            </a:r>
          </a:p>
          <a:p>
            <a:pPr marL="0" marR="0" lvl="0" indent="0" algn="l" defTabSz="914400" rtl="0" eaLnBrk="0" fontAlgn="base" latinLnBrk="0" hangingPunct="0">
              <a:lnSpc>
                <a:spcPct val="100000"/>
              </a:lnSpc>
              <a:spcBef>
                <a:spcPct val="0"/>
              </a:spcBef>
              <a:spcAft>
                <a:spcPct val="0"/>
              </a:spcAft>
              <a:buClrTx/>
              <a:buSzTx/>
              <a:tabLst/>
            </a:pPr>
            <a:r>
              <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valor afectara los lados superior (top)</a:t>
            </a:r>
            <a:r>
              <a:rPr kumimoji="0" lang="es-MX" altLang="en-US"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e </a:t>
            </a:r>
            <a:r>
              <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inferior (bottom) (en este caso haciéndolo en 0), y el segundo valor </a:t>
            </a:r>
          </a:p>
          <a:p>
            <a:pPr marL="0" marR="0" lvl="0" indent="0" algn="l" defTabSz="914400" rtl="0" eaLnBrk="0" fontAlgn="base" latinLnBrk="0" hangingPunct="0">
              <a:lnSpc>
                <a:spcPct val="100000"/>
              </a:lnSpc>
              <a:spcBef>
                <a:spcPct val="0"/>
              </a:spcBef>
              <a:spcAft>
                <a:spcPct val="0"/>
              </a:spcAft>
              <a:buClrTx/>
              <a:buSzTx/>
              <a:tabLst/>
            </a:pPr>
            <a:r>
              <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los lados izquierda (left) </a:t>
            </a:r>
            <a:r>
              <a:rPr kumimoji="0" lang="es-MX" altLang="en-US"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y</a:t>
            </a:r>
            <a:r>
              <a:rPr kumimoji="0" lang="es-MX" altLang="en-US"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derecha (right) (aquí, auto es un valor especial que divide el espacio disponible entre </a:t>
            </a:r>
          </a:p>
          <a:p>
            <a:pPr marL="0" marR="0" lvl="0" indent="0" algn="l" defTabSz="914400" rtl="0" eaLnBrk="0" fontAlgn="base" latinLnBrk="0" hangingPunct="0">
              <a:lnSpc>
                <a:spcPct val="100000"/>
              </a:lnSpc>
              <a:spcBef>
                <a:spcPct val="0"/>
              </a:spcBef>
              <a:spcAft>
                <a:spcPct val="0"/>
              </a:spcAft>
              <a:buClrTx/>
              <a:buSzTx/>
              <a:tabLst/>
            </a:pPr>
            <a:r>
              <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derecha e izquierda). Puedes </a:t>
            </a:r>
            <a:r>
              <a:rPr lang="es-MX" altLang="en-US" dirty="0" smtClean="0">
                <a:solidFill>
                  <a:srgbClr val="333333"/>
                </a:solidFill>
                <a:latin typeface="Arial" panose="020B0604020202020204" pitchFamily="34" charset="0"/>
                <a:cs typeface="Arial" panose="020B0604020202020204" pitchFamily="34" charset="0"/>
              </a:rPr>
              <a:t>u</a:t>
            </a:r>
            <a:r>
              <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sar esta propiedad con uno, dos, tres o cuatro valores.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background-color: #FF9500; — como antes, éste selecciona el color de fondo de un elemento. He usado un </a:t>
            </a:r>
          </a:p>
          <a:p>
            <a:pPr marL="0" marR="0" lvl="0" indent="0" algn="l" defTabSz="914400" rtl="0" eaLnBrk="0" fontAlgn="base" latinLnBrk="0" hangingPunct="0">
              <a:lnSpc>
                <a:spcPct val="100000"/>
              </a:lnSpc>
              <a:spcBef>
                <a:spcPct val="0"/>
              </a:spcBef>
              <a:spcAft>
                <a:spcPct val="0"/>
              </a:spcAft>
              <a:buClrTx/>
              <a:buSzTx/>
              <a:tabLst/>
            </a:pPr>
            <a:r>
              <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naranja rojizo para el  body en contraste con el azul oscuro de el elemento html.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n-US"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padding: 0 20px 20px 20px</a:t>
            </a:r>
            <a:r>
              <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 tenemos 4 valores puestos en el relleno, para dar un poco de espacio </a:t>
            </a:r>
          </a:p>
          <a:p>
            <a:pPr marL="0" marR="0" lvl="0" indent="0" algn="l" defTabSz="914400" rtl="0" eaLnBrk="0" fontAlgn="base" latinLnBrk="0" hangingPunct="0">
              <a:lnSpc>
                <a:spcPct val="100000"/>
              </a:lnSpc>
              <a:spcBef>
                <a:spcPct val="0"/>
              </a:spcBef>
              <a:spcAft>
                <a:spcPct val="0"/>
              </a:spcAft>
              <a:buClrTx/>
              <a:buSzTx/>
              <a:tabLst/>
            </a:pPr>
            <a:r>
              <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alrededor del contenido. Esta vez no pondremos relleno en la parte de arriba del body, 20 pixeles a la izquierda, </a:t>
            </a:r>
          </a:p>
          <a:p>
            <a:pPr marL="0" marR="0" lvl="0" indent="0" algn="l" defTabSz="914400" rtl="0" eaLnBrk="0" fontAlgn="base" latinLnBrk="0" hangingPunct="0">
              <a:lnSpc>
                <a:spcPct val="100000"/>
              </a:lnSpc>
              <a:spcBef>
                <a:spcPct val="0"/>
              </a:spcBef>
              <a:spcAft>
                <a:spcPct val="0"/>
              </a:spcAft>
              <a:buClrTx/>
              <a:buSzTx/>
              <a:tabLst/>
            </a:pPr>
            <a:r>
              <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abajo y derecha. Los valores se ponen: arribar, derecha, abajo e izquierda, en ese orden.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n-US"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border: 5px solid </a:t>
            </a:r>
            <a:r>
              <a:rPr kumimoji="0" lang="es-MX" altLang="en-US" b="1"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black</a:t>
            </a:r>
            <a:r>
              <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 éste simplemente coloca un borde de 5 pixeles de ancho, continuo y de color </a:t>
            </a:r>
          </a:p>
          <a:p>
            <a:pPr marL="0" marR="0" lvl="0" indent="0" algn="l" defTabSz="914400" rtl="0" eaLnBrk="0" fontAlgn="base" latinLnBrk="0" hangingPunct="0">
              <a:lnSpc>
                <a:spcPct val="100000"/>
              </a:lnSpc>
              <a:spcBef>
                <a:spcPct val="0"/>
              </a:spcBef>
              <a:spcAft>
                <a:spcPct val="0"/>
              </a:spcAft>
              <a:buClrTx/>
              <a:buSzTx/>
              <a:tabLst/>
            </a:pPr>
            <a:r>
              <a:rPr kumimoji="0" lang="es-MX"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negro alrededor del body.</a:t>
            </a:r>
          </a:p>
        </p:txBody>
      </p:sp>
    </p:spTree>
    <p:extLst>
      <p:ext uri="{BB962C8B-B14F-4D97-AF65-F5344CB8AC3E}">
        <p14:creationId xmlns:p14="http://schemas.microsoft.com/office/powerpoint/2010/main" val="34814548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Dando estilo a una etiqueta &lt;h1&gt;.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TextBox 2"/>
          <p:cNvSpPr txBox="1"/>
          <p:nvPr/>
        </p:nvSpPr>
        <p:spPr>
          <a:xfrm>
            <a:off x="785266" y="1633617"/>
            <a:ext cx="10495245" cy="369332"/>
          </a:xfrm>
          <a:prstGeom prst="rect">
            <a:avLst/>
          </a:prstGeom>
          <a:noFill/>
        </p:spPr>
        <p:txBody>
          <a:bodyPr wrap="none" rtlCol="0">
            <a:spAutoFit/>
          </a:bodyPr>
          <a:lstStyle/>
          <a:p>
            <a:r>
              <a:rPr lang="es-MX" dirty="0" smtClean="0"/>
              <a:t>Genera en tu index.html la etiqueta &lt;h1&gt;Texto&lt;/h1&gt;, y sigue los siguientes pasos en tu archivo CSS. </a:t>
            </a:r>
            <a:endParaRPr lang="es-MX" dirty="0"/>
          </a:p>
        </p:txBody>
      </p:sp>
      <p:pic>
        <p:nvPicPr>
          <p:cNvPr id="6" name="Picture 5"/>
          <p:cNvPicPr>
            <a:picLocks noChangeAspect="1"/>
          </p:cNvPicPr>
          <p:nvPr/>
        </p:nvPicPr>
        <p:blipFill>
          <a:blip r:embed="rId2"/>
          <a:stretch>
            <a:fillRect/>
          </a:stretch>
        </p:blipFill>
        <p:spPr>
          <a:xfrm>
            <a:off x="1439292" y="2002949"/>
            <a:ext cx="8640960" cy="4495800"/>
          </a:xfrm>
          <a:prstGeom prst="rect">
            <a:avLst/>
          </a:prstGeom>
        </p:spPr>
      </p:pic>
    </p:spTree>
    <p:extLst>
      <p:ext uri="{BB962C8B-B14F-4D97-AF65-F5344CB8AC3E}">
        <p14:creationId xmlns:p14="http://schemas.microsoft.com/office/powerpoint/2010/main" val="37102140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Dando estilo a una etiqueta &lt;h1&gt;.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2" name="Picture 1"/>
          <p:cNvPicPr>
            <a:picLocks noChangeAspect="1"/>
          </p:cNvPicPr>
          <p:nvPr/>
        </p:nvPicPr>
        <p:blipFill>
          <a:blip r:embed="rId2"/>
          <a:stretch>
            <a:fillRect/>
          </a:stretch>
        </p:blipFill>
        <p:spPr>
          <a:xfrm>
            <a:off x="790095" y="2196133"/>
            <a:ext cx="10081120" cy="3552945"/>
          </a:xfrm>
          <a:prstGeom prst="rect">
            <a:avLst/>
          </a:prstGeom>
        </p:spPr>
      </p:pic>
    </p:spTree>
    <p:extLst>
      <p:ext uri="{BB962C8B-B14F-4D97-AF65-F5344CB8AC3E}">
        <p14:creationId xmlns:p14="http://schemas.microsoft.com/office/powerpoint/2010/main" val="4181158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Que </a:t>
            </a:r>
            <a:r>
              <a:rPr lang="es-MX" sz="4000" b="1" dirty="0" smtClean="0"/>
              <a:t>necesitamos</a:t>
            </a:r>
            <a:r>
              <a:rPr lang="en-US" sz="4000" b="1" dirty="0" smtClean="0"/>
              <a:t> para </a:t>
            </a:r>
            <a:r>
              <a:rPr lang="es-MX" sz="4000" b="1" dirty="0" smtClean="0"/>
              <a:t>utilizar</a:t>
            </a:r>
            <a:r>
              <a:rPr lang="en-US" sz="4000" b="1" dirty="0" smtClean="0"/>
              <a:t> las CSS.</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285750" indent="-285750">
              <a:lnSpc>
                <a:spcPct val="200000"/>
              </a:lnSpc>
              <a:buFontTx/>
              <a:buChar char="-"/>
            </a:pPr>
            <a:r>
              <a:rPr lang="en-US" sz="2400" dirty="0" smtClean="0"/>
              <a:t>Un editor de Texto.</a:t>
            </a:r>
          </a:p>
          <a:p>
            <a:pPr marL="285750" indent="-285750">
              <a:lnSpc>
                <a:spcPct val="200000"/>
              </a:lnSpc>
              <a:buFontTx/>
              <a:buChar char="-"/>
            </a:pPr>
            <a:r>
              <a:rPr lang="en-US" sz="2400" dirty="0" smtClean="0"/>
              <a:t>Web server for Chrome.</a:t>
            </a:r>
          </a:p>
          <a:p>
            <a:pPr marL="285750" indent="-285750">
              <a:lnSpc>
                <a:spcPct val="200000"/>
              </a:lnSpc>
              <a:buFontTx/>
              <a:buChar char="-"/>
            </a:pPr>
            <a:r>
              <a:rPr lang="en-US" sz="2400" dirty="0" smtClean="0"/>
              <a:t>Un cascaron HTML.</a:t>
            </a:r>
          </a:p>
          <a:p>
            <a:pPr marL="285750" indent="-285750">
              <a:buFontTx/>
              <a:buChar char="-"/>
            </a:pPr>
            <a:endParaRPr lang="en-US" sz="1800" dirty="0" smtClean="0"/>
          </a:p>
        </p:txBody>
      </p:sp>
    </p:spTree>
    <p:extLst>
      <p:ext uri="{BB962C8B-B14F-4D97-AF65-F5344CB8AC3E}">
        <p14:creationId xmlns:p14="http://schemas.microsoft.com/office/powerpoint/2010/main" val="11800632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Centrando una imagen.</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887755" y="1660796"/>
            <a:ext cx="1060805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dirty="0" smtClean="0"/>
              <a:t>Agrega una imagen a tu archivo index.html usa el siguiente código solo cambia el nombre de la imagen</a:t>
            </a:r>
          </a:p>
          <a:p>
            <a:r>
              <a:rPr lang="es-ES" dirty="0" smtClean="0"/>
              <a:t>“smiley.gif” por alguna de tu equipo y copia esta imagen dentro de la carpeta del proyecto. </a:t>
            </a:r>
          </a:p>
        </p:txBody>
      </p:sp>
      <p:sp>
        <p:nvSpPr>
          <p:cNvPr id="5" name="TextBox 4"/>
          <p:cNvSpPr txBox="1"/>
          <p:nvPr/>
        </p:nvSpPr>
        <p:spPr>
          <a:xfrm>
            <a:off x="887755" y="2361609"/>
            <a:ext cx="10389135" cy="369332"/>
          </a:xfrm>
          <a:prstGeom prst="rect">
            <a:avLst/>
          </a:prstGeom>
          <a:solidFill>
            <a:schemeClr val="bg2">
              <a:lumMod val="75000"/>
            </a:schemeClr>
          </a:solidFill>
        </p:spPr>
        <p:txBody>
          <a:bodyPr wrap="square" rtlCol="0">
            <a:spAutoFit/>
          </a:bodyPr>
          <a:lstStyle/>
          <a:p>
            <a:r>
              <a:rPr lang="en-US" dirty="0"/>
              <a:t>&lt;</a:t>
            </a:r>
            <a:r>
              <a:rPr lang="en-US" dirty="0" err="1"/>
              <a:t>img</a:t>
            </a:r>
            <a:r>
              <a:rPr lang="en-US" dirty="0"/>
              <a:t> </a:t>
            </a:r>
            <a:r>
              <a:rPr lang="en-US" dirty="0" err="1"/>
              <a:t>src</a:t>
            </a:r>
            <a:r>
              <a:rPr lang="en-US" dirty="0"/>
              <a:t>="smiley.gif" alt="Smiley face" height="42" width="42"&gt;</a:t>
            </a:r>
            <a:endParaRPr lang="es-MX" dirty="0"/>
          </a:p>
        </p:txBody>
      </p:sp>
      <p:sp>
        <p:nvSpPr>
          <p:cNvPr id="6" name="TextBox 5"/>
          <p:cNvSpPr txBox="1"/>
          <p:nvPr/>
        </p:nvSpPr>
        <p:spPr>
          <a:xfrm>
            <a:off x="792703" y="2936491"/>
            <a:ext cx="11020966" cy="646331"/>
          </a:xfrm>
          <a:prstGeom prst="rect">
            <a:avLst/>
          </a:prstGeom>
          <a:noFill/>
        </p:spPr>
        <p:txBody>
          <a:bodyPr wrap="none" rtlCol="0">
            <a:spAutoFit/>
          </a:bodyPr>
          <a:lstStyle/>
          <a:p>
            <a:r>
              <a:rPr lang="es-MX" dirty="0"/>
              <a:t>Ahora borra el contenido de tu archivo CSS o crea otro y pon la referencia dentro de la etiqueta &lt;head&gt;, y</a:t>
            </a:r>
          </a:p>
          <a:p>
            <a:r>
              <a:rPr lang="es-MX" dirty="0"/>
              <a:t>Pon las siguientes líneas en el archivo css</a:t>
            </a:r>
            <a:r>
              <a:rPr lang="es-MX" dirty="0" smtClean="0"/>
              <a:t>:</a:t>
            </a:r>
            <a:endParaRPr lang="es-MX" dirty="0"/>
          </a:p>
        </p:txBody>
      </p:sp>
      <p:pic>
        <p:nvPicPr>
          <p:cNvPr id="7" name="Picture 6"/>
          <p:cNvPicPr>
            <a:picLocks noChangeAspect="1"/>
          </p:cNvPicPr>
          <p:nvPr/>
        </p:nvPicPr>
        <p:blipFill>
          <a:blip r:embed="rId2"/>
          <a:stretch>
            <a:fillRect/>
          </a:stretch>
        </p:blipFill>
        <p:spPr>
          <a:xfrm>
            <a:off x="2807406" y="3555757"/>
            <a:ext cx="6768752" cy="2896220"/>
          </a:xfrm>
          <a:prstGeom prst="rect">
            <a:avLst/>
          </a:prstGeom>
        </p:spPr>
      </p:pic>
    </p:spTree>
    <p:extLst>
      <p:ext uri="{BB962C8B-B14F-4D97-AF65-F5344CB8AC3E}">
        <p14:creationId xmlns:p14="http://schemas.microsoft.com/office/powerpoint/2010/main" val="12946569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EJEMPLO DE SELECTORES.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TextBox 2"/>
          <p:cNvSpPr txBox="1"/>
          <p:nvPr/>
        </p:nvSpPr>
        <p:spPr>
          <a:xfrm>
            <a:off x="785266" y="1807611"/>
            <a:ext cx="11328742" cy="1200329"/>
          </a:xfrm>
          <a:prstGeom prst="rect">
            <a:avLst/>
          </a:prstGeom>
          <a:noFill/>
        </p:spPr>
        <p:txBody>
          <a:bodyPr wrap="none" rtlCol="0">
            <a:spAutoFit/>
          </a:bodyPr>
          <a:lstStyle/>
          <a:p>
            <a:r>
              <a:rPr lang="es-MX" dirty="0" smtClean="0"/>
              <a:t>Genera tu index.html y tu archivo css, con el código incrustado en los objetos y analiza los</a:t>
            </a:r>
          </a:p>
          <a:p>
            <a:r>
              <a:rPr lang="es-MX" dirty="0" smtClean="0"/>
              <a:t>Tres tipos de selectores que se muestran, en la siguiente lamina se proyecta un índice que puedes ocupar</a:t>
            </a:r>
          </a:p>
          <a:p>
            <a:r>
              <a:rPr lang="es-MX" dirty="0" smtClean="0"/>
              <a:t>Con el selector </a:t>
            </a:r>
            <a:r>
              <a:rPr lang="es-MX" dirty="0" err="1" smtClean="0"/>
              <a:t>pseudoclase</a:t>
            </a:r>
            <a:r>
              <a:rPr lang="es-MX" dirty="0" smtClean="0"/>
              <a:t>.</a:t>
            </a:r>
          </a:p>
          <a:p>
            <a:r>
              <a:rPr lang="es-MX" dirty="0" smtClean="0"/>
              <a:t>Puedes probar cada evento del índice y anotar lo que realiza para generar tu propia biblioteca de código css. </a:t>
            </a:r>
            <a:endParaRPr lang="es-MX" dirty="0"/>
          </a:p>
        </p:txBody>
      </p:sp>
      <p:graphicFrame>
        <p:nvGraphicFramePr>
          <p:cNvPr id="5" name="Object 4"/>
          <p:cNvGraphicFramePr>
            <a:graphicFrameLocks noChangeAspect="1"/>
          </p:cNvGraphicFramePr>
          <p:nvPr>
            <p:extLst>
              <p:ext uri="{D42A27DB-BD31-4B8C-83A1-F6EECF244321}">
                <p14:modId xmlns:p14="http://schemas.microsoft.com/office/powerpoint/2010/main" val="1447266904"/>
              </p:ext>
            </p:extLst>
          </p:nvPr>
        </p:nvGraphicFramePr>
        <p:xfrm>
          <a:off x="2375396" y="3996333"/>
          <a:ext cx="1944216" cy="1640432"/>
        </p:xfrm>
        <a:graphic>
          <a:graphicData uri="http://schemas.openxmlformats.org/presentationml/2006/ole">
            <mc:AlternateContent xmlns:mc="http://schemas.openxmlformats.org/markup-compatibility/2006">
              <mc:Choice xmlns:v="urn:schemas-microsoft-com:vml" Requires="v">
                <p:oleObj spid="_x0000_s12342"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2375396" y="3996333"/>
                        <a:ext cx="1944216" cy="164043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30397223"/>
              </p:ext>
            </p:extLst>
          </p:nvPr>
        </p:nvGraphicFramePr>
        <p:xfrm>
          <a:off x="4967660" y="3986843"/>
          <a:ext cx="1725989" cy="1456303"/>
        </p:xfrm>
        <a:graphic>
          <a:graphicData uri="http://schemas.openxmlformats.org/presentationml/2006/ole">
            <mc:AlternateContent xmlns:mc="http://schemas.openxmlformats.org/markup-compatibility/2006">
              <mc:Choice xmlns:v="urn:schemas-microsoft-com:vml" Requires="v">
                <p:oleObj spid="_x0000_s12343"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4967660" y="3986843"/>
                        <a:ext cx="1725989" cy="1456303"/>
                      </a:xfrm>
                      <a:prstGeom prst="rect">
                        <a:avLst/>
                      </a:prstGeom>
                    </p:spPr>
                  </p:pic>
                </p:oleObj>
              </mc:Fallback>
            </mc:AlternateContent>
          </a:graphicData>
        </a:graphic>
      </p:graphicFrame>
    </p:spTree>
    <p:extLst>
      <p:ext uri="{BB962C8B-B14F-4D97-AF65-F5344CB8AC3E}">
        <p14:creationId xmlns:p14="http://schemas.microsoft.com/office/powerpoint/2010/main" val="39653981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EJEMPLO DE SELECTORES.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2" name="Picture 1"/>
          <p:cNvPicPr>
            <a:picLocks noChangeAspect="1"/>
          </p:cNvPicPr>
          <p:nvPr/>
        </p:nvPicPr>
        <p:blipFill>
          <a:blip r:embed="rId2"/>
          <a:stretch>
            <a:fillRect/>
          </a:stretch>
        </p:blipFill>
        <p:spPr>
          <a:xfrm>
            <a:off x="1007244" y="1758846"/>
            <a:ext cx="7553325" cy="4743450"/>
          </a:xfrm>
          <a:prstGeom prst="rect">
            <a:avLst/>
          </a:prstGeom>
        </p:spPr>
      </p:pic>
    </p:spTree>
    <p:extLst>
      <p:ext uri="{BB962C8B-B14F-4D97-AF65-F5344CB8AC3E}">
        <p14:creationId xmlns:p14="http://schemas.microsoft.com/office/powerpoint/2010/main" val="3342979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err="1" smtClean="0"/>
              <a:t>Pseudo</a:t>
            </a:r>
            <a:r>
              <a:rPr lang="es-ES" sz="4000" b="1" dirty="0" smtClean="0"/>
              <a:t>-elementos.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a:spLocks noChangeArrowheads="1"/>
          </p:cNvSpPr>
          <p:nvPr/>
        </p:nvSpPr>
        <p:spPr bwMode="auto">
          <a:xfrm>
            <a:off x="935236" y="1662930"/>
            <a:ext cx="8322791"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effectLst/>
                <a:cs typeface="Arial" panose="020B0604020202020204" pitchFamily="34" charset="0"/>
              </a:rPr>
              <a:t>Los </a:t>
            </a:r>
            <a:r>
              <a:rPr kumimoji="0" lang="es-MX" altLang="en-US" b="0" i="0" u="none" strike="noStrike" cap="none" normalizeH="0" baseline="0" dirty="0" err="1" smtClean="0">
                <a:ln>
                  <a:noFill/>
                </a:ln>
                <a:effectLst/>
                <a:cs typeface="Arial" panose="020B0604020202020204" pitchFamily="34" charset="0"/>
              </a:rPr>
              <a:t>pseudo</a:t>
            </a:r>
            <a:r>
              <a:rPr kumimoji="0" lang="es-MX" altLang="en-US" b="0" i="0" u="none" strike="noStrike" cap="none" normalizeH="0" baseline="0" dirty="0" smtClean="0">
                <a:ln>
                  <a:noFill/>
                </a:ln>
                <a:effectLst/>
                <a:cs typeface="Arial" panose="020B0604020202020204" pitchFamily="34" charset="0"/>
              </a:rPr>
              <a:t>-elementos son parecidos a las </a:t>
            </a:r>
            <a:r>
              <a:rPr kumimoji="0" lang="es-MX" altLang="en-US" b="0" i="0" u="none" strike="noStrike" cap="none" normalizeH="0" baseline="0" dirty="0" err="1" smtClean="0">
                <a:ln>
                  <a:noFill/>
                </a:ln>
                <a:effectLst/>
                <a:cs typeface="Arial" panose="020B0604020202020204" pitchFamily="34" charset="0"/>
              </a:rPr>
              <a:t>pseudo</a:t>
            </a:r>
            <a:r>
              <a:rPr kumimoji="0" lang="es-MX" altLang="en-US" b="0" i="0" u="none" strike="noStrike" cap="none" normalizeH="0" baseline="0" dirty="0" smtClean="0">
                <a:ln>
                  <a:noFill/>
                </a:ln>
                <a:effectLst/>
                <a:cs typeface="Arial" panose="020B0604020202020204" pitchFamily="34" charset="0"/>
              </a:rPr>
              <a:t>-clases, con alguna diferencia.</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effectLst/>
                <a:cs typeface="Arial" panose="020B0604020202020204" pitchFamily="34" charset="0"/>
              </a:rPr>
              <a:t> Estos son claves — ahora precedidas por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effectLst/>
                <a:cs typeface="Arial" panose="020B0604020202020204" pitchFamily="34" charset="0"/>
              </a:rPr>
              <a:t>— que se añaden al final del selector para elegir cierta parte de un elemento. </a:t>
            </a:r>
          </a:p>
        </p:txBody>
      </p:sp>
      <p:pic>
        <p:nvPicPr>
          <p:cNvPr id="3" name="Picture 2"/>
          <p:cNvPicPr>
            <a:picLocks noChangeAspect="1"/>
          </p:cNvPicPr>
          <p:nvPr/>
        </p:nvPicPr>
        <p:blipFill>
          <a:blip r:embed="rId2"/>
          <a:stretch>
            <a:fillRect/>
          </a:stretch>
        </p:blipFill>
        <p:spPr>
          <a:xfrm>
            <a:off x="1151260" y="2772197"/>
            <a:ext cx="2232248" cy="2401175"/>
          </a:xfrm>
          <a:prstGeom prst="rect">
            <a:avLst/>
          </a:prstGeom>
        </p:spPr>
      </p:pic>
      <p:sp>
        <p:nvSpPr>
          <p:cNvPr id="5" name="TextBox 4"/>
          <p:cNvSpPr txBox="1"/>
          <p:nvPr/>
        </p:nvSpPr>
        <p:spPr>
          <a:xfrm>
            <a:off x="935236" y="5527024"/>
            <a:ext cx="8772466" cy="369332"/>
          </a:xfrm>
          <a:prstGeom prst="rect">
            <a:avLst/>
          </a:prstGeom>
          <a:noFill/>
        </p:spPr>
        <p:txBody>
          <a:bodyPr wrap="none" rtlCol="0">
            <a:spAutoFit/>
          </a:bodyPr>
          <a:lstStyle/>
          <a:p>
            <a:r>
              <a:rPr lang="es-MX" dirty="0"/>
              <a:t>Este tema corresponde a un tema de estudio para la certificación </a:t>
            </a:r>
            <a:r>
              <a:rPr lang="es-MX" dirty="0" err="1"/>
              <a:t>polymer</a:t>
            </a:r>
            <a:r>
              <a:rPr lang="es-MX" dirty="0"/>
              <a:t> de BBVA.</a:t>
            </a:r>
          </a:p>
        </p:txBody>
      </p:sp>
    </p:spTree>
    <p:extLst>
      <p:ext uri="{BB962C8B-B14F-4D97-AF65-F5344CB8AC3E}">
        <p14:creationId xmlns:p14="http://schemas.microsoft.com/office/powerpoint/2010/main" val="6164280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err="1" smtClean="0"/>
              <a:t>Pseudo</a:t>
            </a:r>
            <a:r>
              <a:rPr lang="es-ES" sz="4000" b="1" dirty="0" smtClean="0"/>
              <a:t>-elementos.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a:spLocks noChangeArrowheads="1"/>
          </p:cNvSpPr>
          <p:nvPr/>
        </p:nvSpPr>
        <p:spPr bwMode="auto">
          <a:xfrm>
            <a:off x="935236" y="193992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n-US" b="0" i="0" u="none" strike="noStrike" cap="none" normalizeH="0" baseline="0" dirty="0" smtClean="0">
              <a:ln>
                <a:noFill/>
              </a:ln>
              <a:effectLst/>
              <a:cs typeface="Arial" panose="020B0604020202020204" pitchFamily="34" charset="0"/>
            </a:endParaRPr>
          </a:p>
        </p:txBody>
      </p:sp>
      <p:sp>
        <p:nvSpPr>
          <p:cNvPr id="5" name="TextBox 4"/>
          <p:cNvSpPr txBox="1"/>
          <p:nvPr/>
        </p:nvSpPr>
        <p:spPr>
          <a:xfrm>
            <a:off x="935236" y="5527024"/>
            <a:ext cx="248786" cy="369332"/>
          </a:xfrm>
          <a:prstGeom prst="rect">
            <a:avLst/>
          </a:prstGeom>
          <a:noFill/>
        </p:spPr>
        <p:txBody>
          <a:bodyPr wrap="none" rtlCol="0">
            <a:spAutoFit/>
          </a:bodyPr>
          <a:lstStyle/>
          <a:p>
            <a:r>
              <a:rPr lang="es-MX" dirty="0" smtClean="0"/>
              <a:t>.</a:t>
            </a:r>
            <a:endParaRPr lang="es-MX" dirty="0"/>
          </a:p>
        </p:txBody>
      </p:sp>
      <p:sp>
        <p:nvSpPr>
          <p:cNvPr id="6" name="TextBox 5"/>
          <p:cNvSpPr txBox="1"/>
          <p:nvPr/>
        </p:nvSpPr>
        <p:spPr>
          <a:xfrm>
            <a:off x="900992" y="1703792"/>
            <a:ext cx="10341293" cy="923330"/>
          </a:xfrm>
          <a:prstGeom prst="rect">
            <a:avLst/>
          </a:prstGeom>
          <a:noFill/>
        </p:spPr>
        <p:txBody>
          <a:bodyPr wrap="none" rtlCol="0">
            <a:spAutoFit/>
          </a:bodyPr>
          <a:lstStyle/>
          <a:p>
            <a:r>
              <a:rPr lang="es-MX" dirty="0" smtClean="0"/>
              <a:t>Ejemplo de pseudo-elemento, genera un archivo index.html e ingresa el siguiente código que tiene </a:t>
            </a:r>
          </a:p>
          <a:p>
            <a:r>
              <a:rPr lang="es-MX" dirty="0" smtClean="0"/>
              <a:t>Como objetivo seleccionar los espacios situados justo después de todos los enlaces absolutos y</a:t>
            </a:r>
          </a:p>
          <a:p>
            <a:r>
              <a:rPr lang="es-MX" dirty="0" smtClean="0"/>
              <a:t>En su lugar añadir una flecha. </a:t>
            </a:r>
            <a:endParaRPr lang="es-MX" dirty="0"/>
          </a:p>
        </p:txBody>
      </p:sp>
      <p:sp>
        <p:nvSpPr>
          <p:cNvPr id="7" name="TextBox 6"/>
          <p:cNvSpPr txBox="1"/>
          <p:nvPr/>
        </p:nvSpPr>
        <p:spPr>
          <a:xfrm>
            <a:off x="935236" y="3644688"/>
            <a:ext cx="7802136" cy="369332"/>
          </a:xfrm>
          <a:prstGeom prst="rect">
            <a:avLst/>
          </a:prstGeom>
          <a:noFill/>
        </p:spPr>
        <p:txBody>
          <a:bodyPr wrap="none" rtlCol="0">
            <a:spAutoFit/>
          </a:bodyPr>
          <a:lstStyle/>
          <a:p>
            <a:r>
              <a:rPr lang="es-MX" dirty="0" smtClean="0"/>
              <a:t>Ahora genera tu archivo de estilos styles.css e ingresa el siguiente código. </a:t>
            </a:r>
            <a:endParaRPr lang="es-MX" dirty="0"/>
          </a:p>
        </p:txBody>
      </p:sp>
      <p:sp>
        <p:nvSpPr>
          <p:cNvPr id="8" name="Rectangle 1"/>
          <p:cNvSpPr>
            <a:spLocks noChangeArrowheads="1"/>
          </p:cNvSpPr>
          <p:nvPr/>
        </p:nvSpPr>
        <p:spPr bwMode="auto">
          <a:xfrm>
            <a:off x="1016027" y="2820434"/>
            <a:ext cx="10000329" cy="63094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999999"/>
                </a:solidFill>
                <a:effectLst/>
                <a:latin typeface="Consolas" panose="020B0609020204030204" pitchFamily="49" charset="0"/>
              </a:rPr>
              <a:t>&lt;</a:t>
            </a:r>
            <a:r>
              <a:rPr kumimoji="0" lang="en-US" altLang="en-US" sz="1000" b="0" i="0" u="none" strike="noStrike" cap="none" normalizeH="0" baseline="0" dirty="0" err="1" smtClean="0">
                <a:ln>
                  <a:noFill/>
                </a:ln>
                <a:solidFill>
                  <a:srgbClr val="990055"/>
                </a:solidFill>
                <a:effectLst/>
                <a:latin typeface="Consolas" panose="020B0609020204030204" pitchFamily="49" charset="0"/>
              </a:rPr>
              <a:t>ul</a:t>
            </a:r>
            <a:r>
              <a:rPr kumimoji="0" lang="en-US" altLang="en-US" sz="1000" b="0" i="0" u="none" strike="noStrike" cap="none" normalizeH="0" baseline="0" dirty="0" smtClean="0">
                <a:ln>
                  <a:noFill/>
                </a:ln>
                <a:solidFill>
                  <a:srgbClr val="999999"/>
                </a:solidFill>
                <a:effectLst/>
                <a:latin typeface="Consolas" panose="020B0609020204030204" pitchFamily="49" charset="0"/>
              </a:rPr>
              <a:t>&gt;</a:t>
            </a:r>
            <a:r>
              <a:rPr kumimoji="0" lang="en-US" altLang="en-US" sz="1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999999"/>
                </a:solidFill>
                <a:effectLst/>
                <a:latin typeface="Consolas" panose="020B0609020204030204" pitchFamily="49" charset="0"/>
              </a:rPr>
              <a:t>&lt;</a:t>
            </a:r>
            <a:r>
              <a:rPr kumimoji="0" lang="en-US" altLang="en-US" sz="1000" b="0" i="0" u="none" strike="noStrike" cap="none" normalizeH="0" baseline="0" dirty="0" smtClean="0">
                <a:ln>
                  <a:noFill/>
                </a:ln>
                <a:solidFill>
                  <a:srgbClr val="990055"/>
                </a:solidFill>
                <a:effectLst/>
                <a:latin typeface="Consolas" panose="020B0609020204030204" pitchFamily="49" charset="0"/>
              </a:rPr>
              <a:t>li</a:t>
            </a:r>
            <a:r>
              <a:rPr kumimoji="0" lang="en-US" altLang="en-US" sz="1000" b="0" i="0" u="none" strike="noStrike" cap="none" normalizeH="0" baseline="0" dirty="0" smtClean="0">
                <a:ln>
                  <a:noFill/>
                </a:ln>
                <a:solidFill>
                  <a:srgbClr val="999999"/>
                </a:solidFill>
                <a:effectLst/>
                <a:latin typeface="Consolas" panose="020B0609020204030204" pitchFamily="49" charset="0"/>
              </a:rPr>
              <a:t>&gt;&lt;</a:t>
            </a:r>
            <a:r>
              <a:rPr kumimoji="0" lang="en-US" altLang="en-US" sz="1000" b="0" i="0" u="none" strike="noStrike" cap="none" normalizeH="0" baseline="0" dirty="0" smtClean="0">
                <a:ln>
                  <a:noFill/>
                </a:ln>
                <a:solidFill>
                  <a:srgbClr val="990055"/>
                </a:solidFill>
                <a:effectLst/>
                <a:latin typeface="Consolas" panose="020B0609020204030204" pitchFamily="49" charset="0"/>
              </a:rPr>
              <a:t>a </a:t>
            </a:r>
            <a:r>
              <a:rPr kumimoji="0" lang="en-US" altLang="en-US" sz="1000" b="0" i="0" u="none" strike="noStrike" cap="none" normalizeH="0" baseline="0" dirty="0" err="1" smtClean="0">
                <a:ln>
                  <a:noFill/>
                </a:ln>
                <a:solidFill>
                  <a:srgbClr val="669900"/>
                </a:solidFill>
                <a:effectLst/>
                <a:latin typeface="Consolas" panose="020B0609020204030204" pitchFamily="49" charset="0"/>
              </a:rPr>
              <a:t>href</a:t>
            </a:r>
            <a:r>
              <a:rPr kumimoji="0" lang="en-US" altLang="en-US" sz="1000" b="0" i="0" u="none" strike="noStrike" cap="none" normalizeH="0" baseline="0" dirty="0" smtClean="0">
                <a:ln>
                  <a:noFill/>
                </a:ln>
                <a:solidFill>
                  <a:srgbClr val="999999"/>
                </a:solidFill>
                <a:effectLst/>
                <a:latin typeface="Consolas" panose="020B0609020204030204" pitchFamily="49" charset="0"/>
              </a:rPr>
              <a:t>="</a:t>
            </a:r>
            <a:r>
              <a:rPr kumimoji="0" lang="en-US" altLang="en-US" sz="1000" b="0" i="0" u="none" strike="noStrike" cap="none" normalizeH="0" baseline="0" dirty="0" smtClean="0">
                <a:ln>
                  <a:noFill/>
                </a:ln>
                <a:solidFill>
                  <a:srgbClr val="0077AA"/>
                </a:solidFill>
                <a:effectLst/>
                <a:latin typeface="Consolas" panose="020B0609020204030204" pitchFamily="49" charset="0"/>
              </a:rPr>
              <a:t>https://developer.mozilla.org/en-US/docs/Glossary/CSS</a:t>
            </a:r>
            <a:r>
              <a:rPr kumimoji="0" lang="en-US" altLang="en-US" sz="1000" b="0" i="0" u="none" strike="noStrike" cap="none" normalizeH="0" baseline="0" dirty="0" smtClean="0">
                <a:ln>
                  <a:noFill/>
                </a:ln>
                <a:solidFill>
                  <a:srgbClr val="999999"/>
                </a:solidFill>
                <a:effectLst/>
                <a:latin typeface="Consolas" panose="020B0609020204030204" pitchFamily="49" charset="0"/>
              </a:rPr>
              <a:t>"&gt;</a:t>
            </a:r>
            <a:r>
              <a:rPr kumimoji="0" lang="en-US" altLang="en-US" sz="1000" b="0" i="0" u="none" strike="noStrike" cap="none" normalizeH="0" baseline="0" dirty="0" smtClean="0">
                <a:ln>
                  <a:noFill/>
                </a:ln>
                <a:solidFill>
                  <a:srgbClr val="333333"/>
                </a:solidFill>
                <a:effectLst/>
                <a:latin typeface="Consolas" panose="020B0609020204030204" pitchFamily="49" charset="0"/>
              </a:rPr>
              <a:t>CSS</a:t>
            </a:r>
            <a:r>
              <a:rPr kumimoji="0" lang="en-US" altLang="en-US" sz="1000" b="0" i="0" u="none" strike="noStrike" cap="none" normalizeH="0" baseline="0" dirty="0" smtClean="0">
                <a:ln>
                  <a:noFill/>
                </a:ln>
                <a:solidFill>
                  <a:srgbClr val="999999"/>
                </a:solidFill>
                <a:effectLst/>
                <a:latin typeface="Consolas" panose="020B0609020204030204" pitchFamily="49" charset="0"/>
              </a:rPr>
              <a:t>&lt;/</a:t>
            </a:r>
            <a:r>
              <a:rPr kumimoji="0" lang="en-US" altLang="en-US" sz="1000" b="0" i="0" u="none" strike="noStrike" cap="none" normalizeH="0" baseline="0" dirty="0" smtClean="0">
                <a:ln>
                  <a:noFill/>
                </a:ln>
                <a:solidFill>
                  <a:srgbClr val="990055"/>
                </a:solidFill>
                <a:effectLst/>
                <a:latin typeface="Consolas" panose="020B0609020204030204" pitchFamily="49" charset="0"/>
              </a:rPr>
              <a:t>a</a:t>
            </a:r>
            <a:r>
              <a:rPr kumimoji="0" lang="en-US" altLang="en-US" sz="1000" b="0" i="0" u="none" strike="noStrike" cap="none" normalizeH="0" baseline="0" dirty="0" smtClean="0">
                <a:ln>
                  <a:noFill/>
                </a:ln>
                <a:solidFill>
                  <a:srgbClr val="999999"/>
                </a:solidFill>
                <a:effectLst/>
                <a:latin typeface="Consolas" panose="020B0609020204030204" pitchFamily="49" charset="0"/>
              </a:rPr>
              <a:t>&gt;</a:t>
            </a:r>
            <a:r>
              <a:rPr kumimoji="0" lang="en-US" altLang="en-US" sz="1000" b="0" i="0" u="none" strike="noStrike" cap="none" normalizeH="0" baseline="0" dirty="0" smtClean="0">
                <a:ln>
                  <a:noFill/>
                </a:ln>
                <a:solidFill>
                  <a:srgbClr val="333333"/>
                </a:solidFill>
                <a:effectLst/>
                <a:latin typeface="Consolas" panose="020B0609020204030204" pitchFamily="49" charset="0"/>
              </a:rPr>
              <a:t> defined in the MDN glossary.</a:t>
            </a:r>
            <a:r>
              <a:rPr kumimoji="0" lang="en-US" altLang="en-US" sz="1000" b="0" i="0" u="none" strike="noStrike" cap="none" normalizeH="0" baseline="0" dirty="0" smtClean="0">
                <a:ln>
                  <a:noFill/>
                </a:ln>
                <a:solidFill>
                  <a:srgbClr val="999999"/>
                </a:solidFill>
                <a:effectLst/>
                <a:latin typeface="Consolas" panose="020B0609020204030204" pitchFamily="49" charset="0"/>
              </a:rPr>
              <a:t>&lt;/</a:t>
            </a:r>
            <a:r>
              <a:rPr kumimoji="0" lang="en-US" altLang="en-US" sz="1000" b="0" i="0" u="none" strike="noStrike" cap="none" normalizeH="0" baseline="0" dirty="0" smtClean="0">
                <a:ln>
                  <a:noFill/>
                </a:ln>
                <a:solidFill>
                  <a:srgbClr val="990055"/>
                </a:solidFill>
                <a:effectLst/>
                <a:latin typeface="Consolas" panose="020B0609020204030204" pitchFamily="49" charset="0"/>
              </a:rPr>
              <a:t>li</a:t>
            </a:r>
            <a:r>
              <a:rPr kumimoji="0" lang="en-US" altLang="en-US" sz="1000" b="0" i="0" u="none" strike="noStrike" cap="none" normalizeH="0" baseline="0" dirty="0" smtClean="0">
                <a:ln>
                  <a:noFill/>
                </a:ln>
                <a:solidFill>
                  <a:srgbClr val="999999"/>
                </a:solidFill>
                <a:effectLst/>
                <a:latin typeface="Consolas" panose="020B0609020204030204" pitchFamily="49" charset="0"/>
              </a:rPr>
              <a:t>&gt;</a:t>
            </a:r>
            <a:r>
              <a:rPr kumimoji="0" lang="en-US" altLang="en-US" sz="1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999999"/>
                </a:solidFill>
                <a:effectLst/>
                <a:latin typeface="Consolas" panose="020B0609020204030204" pitchFamily="49" charset="0"/>
              </a:rPr>
              <a:t>&lt;</a:t>
            </a:r>
            <a:r>
              <a:rPr kumimoji="0" lang="en-US" altLang="en-US" sz="1000" b="0" i="0" u="none" strike="noStrike" cap="none" normalizeH="0" baseline="0" dirty="0" smtClean="0">
                <a:ln>
                  <a:noFill/>
                </a:ln>
                <a:solidFill>
                  <a:srgbClr val="990055"/>
                </a:solidFill>
                <a:effectLst/>
                <a:latin typeface="Consolas" panose="020B0609020204030204" pitchFamily="49" charset="0"/>
              </a:rPr>
              <a:t>li</a:t>
            </a:r>
            <a:r>
              <a:rPr kumimoji="0" lang="en-US" altLang="en-US" sz="1000" b="0" i="0" u="none" strike="noStrike" cap="none" normalizeH="0" baseline="0" dirty="0" smtClean="0">
                <a:ln>
                  <a:noFill/>
                </a:ln>
                <a:solidFill>
                  <a:srgbClr val="999999"/>
                </a:solidFill>
                <a:effectLst/>
                <a:latin typeface="Consolas" panose="020B0609020204030204" pitchFamily="49" charset="0"/>
              </a:rPr>
              <a:t>&gt;&lt;</a:t>
            </a:r>
            <a:r>
              <a:rPr kumimoji="0" lang="en-US" altLang="en-US" sz="1000" b="0" i="0" u="none" strike="noStrike" cap="none" normalizeH="0" baseline="0" dirty="0" smtClean="0">
                <a:ln>
                  <a:noFill/>
                </a:ln>
                <a:solidFill>
                  <a:srgbClr val="990055"/>
                </a:solidFill>
                <a:effectLst/>
                <a:latin typeface="Consolas" panose="020B0609020204030204" pitchFamily="49" charset="0"/>
              </a:rPr>
              <a:t>a </a:t>
            </a:r>
            <a:r>
              <a:rPr kumimoji="0" lang="en-US" altLang="en-US" sz="1000" b="0" i="0" u="none" strike="noStrike" cap="none" normalizeH="0" baseline="0" dirty="0" err="1" smtClean="0">
                <a:ln>
                  <a:noFill/>
                </a:ln>
                <a:solidFill>
                  <a:srgbClr val="669900"/>
                </a:solidFill>
                <a:effectLst/>
                <a:latin typeface="Consolas" panose="020B0609020204030204" pitchFamily="49" charset="0"/>
              </a:rPr>
              <a:t>href</a:t>
            </a:r>
            <a:r>
              <a:rPr kumimoji="0" lang="en-US" altLang="en-US" sz="1000" b="0" i="0" u="none" strike="noStrike" cap="none" normalizeH="0" baseline="0" dirty="0" smtClean="0">
                <a:ln>
                  <a:noFill/>
                </a:ln>
                <a:solidFill>
                  <a:srgbClr val="999999"/>
                </a:solidFill>
                <a:effectLst/>
                <a:latin typeface="Consolas" panose="020B0609020204030204" pitchFamily="49" charset="0"/>
              </a:rPr>
              <a:t>="</a:t>
            </a:r>
            <a:r>
              <a:rPr kumimoji="0" lang="en-US" altLang="en-US" sz="1000" b="0" i="0" u="none" strike="noStrike" cap="none" normalizeH="0" baseline="0" dirty="0" smtClean="0">
                <a:ln>
                  <a:noFill/>
                </a:ln>
                <a:solidFill>
                  <a:srgbClr val="0077AA"/>
                </a:solidFill>
                <a:effectLst/>
                <a:latin typeface="Consolas" panose="020B0609020204030204" pitchFamily="49" charset="0"/>
              </a:rPr>
              <a:t>https://developer.mozilla.org/en-US/docs/Glossary/HTML</a:t>
            </a:r>
            <a:r>
              <a:rPr kumimoji="0" lang="en-US" altLang="en-US" sz="1000" b="0" i="0" u="none" strike="noStrike" cap="none" normalizeH="0" baseline="0" dirty="0" smtClean="0">
                <a:ln>
                  <a:noFill/>
                </a:ln>
                <a:solidFill>
                  <a:srgbClr val="999999"/>
                </a:solidFill>
                <a:effectLst/>
                <a:latin typeface="Consolas" panose="020B0609020204030204" pitchFamily="49" charset="0"/>
              </a:rPr>
              <a:t>"&gt;</a:t>
            </a:r>
            <a:r>
              <a:rPr kumimoji="0" lang="en-US" altLang="en-US" sz="1000" b="0" i="0" u="none" strike="noStrike" cap="none" normalizeH="0" baseline="0" dirty="0" smtClean="0">
                <a:ln>
                  <a:noFill/>
                </a:ln>
                <a:solidFill>
                  <a:srgbClr val="333333"/>
                </a:solidFill>
                <a:effectLst/>
                <a:latin typeface="Consolas" panose="020B0609020204030204" pitchFamily="49" charset="0"/>
              </a:rPr>
              <a:t>HTML</a:t>
            </a:r>
            <a:r>
              <a:rPr kumimoji="0" lang="en-US" altLang="en-US" sz="1000" b="0" i="0" u="none" strike="noStrike" cap="none" normalizeH="0" baseline="0" dirty="0" smtClean="0">
                <a:ln>
                  <a:noFill/>
                </a:ln>
                <a:solidFill>
                  <a:srgbClr val="999999"/>
                </a:solidFill>
                <a:effectLst/>
                <a:latin typeface="Consolas" panose="020B0609020204030204" pitchFamily="49" charset="0"/>
              </a:rPr>
              <a:t>&lt;/</a:t>
            </a:r>
            <a:r>
              <a:rPr kumimoji="0" lang="en-US" altLang="en-US" sz="1000" b="0" i="0" u="none" strike="noStrike" cap="none" normalizeH="0" baseline="0" dirty="0" smtClean="0">
                <a:ln>
                  <a:noFill/>
                </a:ln>
                <a:solidFill>
                  <a:srgbClr val="990055"/>
                </a:solidFill>
                <a:effectLst/>
                <a:latin typeface="Consolas" panose="020B0609020204030204" pitchFamily="49" charset="0"/>
              </a:rPr>
              <a:t>a</a:t>
            </a:r>
            <a:r>
              <a:rPr kumimoji="0" lang="en-US" altLang="en-US" sz="1000" b="0" i="0" u="none" strike="noStrike" cap="none" normalizeH="0" baseline="0" dirty="0" smtClean="0">
                <a:ln>
                  <a:noFill/>
                </a:ln>
                <a:solidFill>
                  <a:srgbClr val="999999"/>
                </a:solidFill>
                <a:effectLst/>
                <a:latin typeface="Consolas" panose="020B0609020204030204" pitchFamily="49" charset="0"/>
              </a:rPr>
              <a:t>&gt;</a:t>
            </a:r>
            <a:r>
              <a:rPr kumimoji="0" lang="en-US" altLang="en-US" sz="1000" b="0" i="0" u="none" strike="noStrike" cap="none" normalizeH="0" baseline="0" dirty="0" smtClean="0">
                <a:ln>
                  <a:noFill/>
                </a:ln>
                <a:solidFill>
                  <a:srgbClr val="333333"/>
                </a:solidFill>
                <a:effectLst/>
                <a:latin typeface="Consolas" panose="020B0609020204030204" pitchFamily="49" charset="0"/>
              </a:rPr>
              <a:t> defined in the MDN glossary.</a:t>
            </a:r>
            <a:r>
              <a:rPr kumimoji="0" lang="en-US" altLang="en-US" sz="1000" b="0" i="0" u="none" strike="noStrike" cap="none" normalizeH="0" baseline="0" dirty="0" smtClean="0">
                <a:ln>
                  <a:noFill/>
                </a:ln>
                <a:solidFill>
                  <a:srgbClr val="999999"/>
                </a:solidFill>
                <a:effectLst/>
                <a:latin typeface="Consolas" panose="020B0609020204030204" pitchFamily="49" charset="0"/>
              </a:rPr>
              <a:t>&lt;/</a:t>
            </a:r>
            <a:r>
              <a:rPr kumimoji="0" lang="en-US" altLang="en-US" sz="1000" b="0" i="0" u="none" strike="noStrike" cap="none" normalizeH="0" baseline="0" dirty="0" smtClean="0">
                <a:ln>
                  <a:noFill/>
                </a:ln>
                <a:solidFill>
                  <a:srgbClr val="990055"/>
                </a:solidFill>
                <a:effectLst/>
                <a:latin typeface="Consolas" panose="020B0609020204030204" pitchFamily="49" charset="0"/>
              </a:rPr>
              <a:t>li</a:t>
            </a:r>
            <a:r>
              <a:rPr kumimoji="0" lang="en-US" altLang="en-US" sz="1000" b="0" i="0" u="none" strike="noStrike" cap="none" normalizeH="0" baseline="0" dirty="0" smtClean="0">
                <a:ln>
                  <a:noFill/>
                </a:ln>
                <a:solidFill>
                  <a:srgbClr val="999999"/>
                </a:solidFill>
                <a:effectLst/>
                <a:latin typeface="Consolas" panose="020B0609020204030204" pitchFamily="49" charset="0"/>
              </a:rPr>
              <a:t>&gt;</a:t>
            </a:r>
            <a:r>
              <a:rPr kumimoji="0" lang="en-US" altLang="en-US" sz="1000" b="0" i="0" u="none" strike="noStrike" cap="none" normalizeH="0" baseline="0" dirty="0" smtClean="0">
                <a:ln>
                  <a:noFill/>
                </a:ln>
                <a:solidFill>
                  <a:srgbClr val="333333"/>
                </a:solidFill>
                <a:effectLst/>
                <a:latin typeface="Consolas" panose="020B0609020204030204" pitchFamily="49" charset="0"/>
              </a:rPr>
              <a:t> </a:t>
            </a:r>
            <a:r>
              <a:rPr kumimoji="0" lang="en-US" altLang="en-US" sz="1000" b="0" i="0" u="none" strike="noStrike" cap="none" normalizeH="0" baseline="0" dirty="0" smtClean="0">
                <a:ln>
                  <a:noFill/>
                </a:ln>
                <a:solidFill>
                  <a:srgbClr val="999999"/>
                </a:solidFill>
                <a:effectLst/>
                <a:latin typeface="Consolas" panose="020B0609020204030204" pitchFamily="49" charset="0"/>
              </a:rPr>
              <a:t>&lt;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999999"/>
                </a:solidFill>
                <a:effectLst/>
                <a:latin typeface="Consolas" panose="020B0609020204030204" pitchFamily="49" charset="0"/>
              </a:rPr>
              <a:t>/</a:t>
            </a:r>
            <a:r>
              <a:rPr kumimoji="0" lang="en-US" altLang="en-US" sz="1000" b="0" i="0" u="none" strike="noStrike" cap="none" normalizeH="0" baseline="0" dirty="0" err="1" smtClean="0">
                <a:ln>
                  <a:noFill/>
                </a:ln>
                <a:solidFill>
                  <a:srgbClr val="990055"/>
                </a:solidFill>
                <a:effectLst/>
                <a:latin typeface="Consolas" panose="020B0609020204030204" pitchFamily="49" charset="0"/>
              </a:rPr>
              <a:t>ul</a:t>
            </a:r>
            <a:r>
              <a:rPr kumimoji="0" lang="en-US" altLang="en-US" sz="1000" b="0" i="0" u="none" strike="noStrike" cap="none" normalizeH="0" baseline="0" dirty="0" smtClean="0">
                <a:ln>
                  <a:noFill/>
                </a:ln>
                <a:solidFill>
                  <a:srgbClr val="999999"/>
                </a:solidFill>
                <a:effectLst/>
                <a:latin typeface="Consolas" panose="020B0609020204030204" pitchFamily="49" charset="0"/>
              </a:rPr>
              <a:t>&gt;</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975631" y="4140126"/>
            <a:ext cx="10081119" cy="1692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669900"/>
                </a:solidFill>
                <a:effectLst/>
                <a:latin typeface="Consolas" panose="020B0609020204030204" pitchFamily="49" charset="0"/>
              </a:rPr>
              <a:t>[</a:t>
            </a:r>
            <a:r>
              <a:rPr kumimoji="0" lang="en-US" altLang="en-US" sz="1000" b="0" i="0" u="none" strike="noStrike" cap="none" normalizeH="0" baseline="0" dirty="0" err="1" smtClean="0">
                <a:ln>
                  <a:noFill/>
                </a:ln>
                <a:solidFill>
                  <a:srgbClr val="669900"/>
                </a:solidFill>
                <a:effectLst/>
                <a:latin typeface="Consolas" panose="020B0609020204030204" pitchFamily="49" charset="0"/>
              </a:rPr>
              <a:t>href</a:t>
            </a:r>
            <a:r>
              <a:rPr kumimoji="0" lang="en-US" altLang="en-US" sz="1000" b="0" i="0" u="none" strike="noStrike" cap="none" normalizeH="0" baseline="0" dirty="0" smtClean="0">
                <a:ln>
                  <a:noFill/>
                </a:ln>
                <a:solidFill>
                  <a:srgbClr val="669900"/>
                </a:solidFill>
                <a:effectLst/>
                <a:latin typeface="Consolas" panose="020B0609020204030204" pitchFamily="49" charset="0"/>
              </a:rPr>
              <a:t>^=http]::after </a:t>
            </a:r>
            <a:r>
              <a:rPr kumimoji="0" lang="en-US" altLang="en-US" sz="1000" b="0" i="0" u="none" strike="noStrike" cap="none" normalizeH="0" baseline="0" dirty="0" smtClean="0">
                <a:ln>
                  <a:noFill/>
                </a:ln>
                <a:solidFill>
                  <a:srgbClr val="999999"/>
                </a:solidFill>
                <a:effectLst/>
                <a:latin typeface="Consolas" panose="020B0609020204030204" pitchFamily="49" charset="0"/>
              </a:rPr>
              <a:t>{</a:t>
            </a:r>
            <a:r>
              <a:rPr kumimoji="0" lang="en-US" altLang="en-US" sz="1000" b="0" i="0" u="none" strike="noStrike" cap="none" normalizeH="0" baseline="0" dirty="0" smtClean="0">
                <a:ln>
                  <a:noFill/>
                </a:ln>
                <a:solidFill>
                  <a:srgbClr val="333333"/>
                </a:solidFill>
                <a:effectLst/>
                <a:latin typeface="Consolas" panose="020B0609020204030204" pitchFamily="49" charset="0"/>
              </a:rPr>
              <a:t> </a:t>
            </a:r>
            <a:r>
              <a:rPr kumimoji="0" lang="en-US" altLang="en-US" sz="1000" b="0" i="0" u="none" strike="noStrike" cap="none" normalizeH="0" baseline="0" dirty="0" smtClean="0">
                <a:ln>
                  <a:noFill/>
                </a:ln>
                <a:solidFill>
                  <a:srgbClr val="990055"/>
                </a:solidFill>
                <a:effectLst/>
                <a:latin typeface="Consolas" panose="020B0609020204030204" pitchFamily="49" charset="0"/>
              </a:rPr>
              <a:t>content</a:t>
            </a:r>
            <a:r>
              <a:rPr kumimoji="0" lang="en-US" altLang="en-US" sz="1000" b="0" i="0" u="none" strike="noStrike" cap="none" normalizeH="0" baseline="0" dirty="0" smtClean="0">
                <a:ln>
                  <a:noFill/>
                </a:ln>
                <a:solidFill>
                  <a:srgbClr val="999999"/>
                </a:solidFill>
                <a:effectLst/>
                <a:latin typeface="Consolas" panose="020B0609020204030204" pitchFamily="49" charset="0"/>
              </a:rPr>
              <a:t>:</a:t>
            </a:r>
            <a:r>
              <a:rPr kumimoji="0" lang="en-US" altLang="en-US" sz="1000" b="0" i="0" u="none" strike="noStrike" cap="none" normalizeH="0" baseline="0" dirty="0" smtClean="0">
                <a:ln>
                  <a:noFill/>
                </a:ln>
                <a:solidFill>
                  <a:srgbClr val="333333"/>
                </a:solidFill>
                <a:effectLst/>
                <a:latin typeface="Consolas" panose="020B0609020204030204" pitchFamily="49" charset="0"/>
              </a:rPr>
              <a:t> </a:t>
            </a:r>
            <a:r>
              <a:rPr kumimoji="0" lang="en-US" altLang="en-US" sz="1000" b="0" i="0" u="none" strike="noStrike" cap="none" normalizeH="0" baseline="0" dirty="0" smtClean="0">
                <a:ln>
                  <a:noFill/>
                </a:ln>
                <a:solidFill>
                  <a:srgbClr val="A67F59"/>
                </a:solidFill>
                <a:effectLst/>
                <a:latin typeface="Consolas" panose="020B0609020204030204" pitchFamily="49" charset="0"/>
              </a:rPr>
              <a:t>'⤴'</a:t>
            </a:r>
            <a:r>
              <a:rPr kumimoji="0" lang="en-US" altLang="en-US" sz="1000" b="0" i="0" u="none" strike="noStrike" cap="none" normalizeH="0" baseline="0" dirty="0" smtClean="0">
                <a:ln>
                  <a:noFill/>
                </a:ln>
                <a:solidFill>
                  <a:srgbClr val="999999"/>
                </a:solidFill>
                <a:effectLst/>
                <a:latin typeface="Consolas" panose="020B0609020204030204" pitchFamily="49" charset="0"/>
              </a:rPr>
              <a:t>;</a:t>
            </a:r>
            <a:r>
              <a:rPr kumimoji="0" lang="en-US" altLang="en-US" sz="1000" b="0" i="0" u="none" strike="noStrike" cap="none" normalizeH="0" baseline="0" dirty="0" smtClean="0">
                <a:ln>
                  <a:noFill/>
                </a:ln>
                <a:solidFill>
                  <a:srgbClr val="333333"/>
                </a:solidFill>
                <a:effectLst/>
                <a:latin typeface="Consolas" panose="020B0609020204030204" pitchFamily="49" charset="0"/>
              </a:rPr>
              <a:t> </a:t>
            </a:r>
            <a:r>
              <a:rPr kumimoji="0" lang="en-US" altLang="en-US" sz="1000" b="0" i="0" u="none" strike="noStrike" cap="none" normalizeH="0" baseline="0" dirty="0" smtClean="0">
                <a:ln>
                  <a:noFill/>
                </a:ln>
                <a:solidFill>
                  <a:srgbClr val="999999"/>
                </a:solidFill>
                <a:effectLst/>
                <a:latin typeface="Consolas" panose="020B0609020204030204" pitchFamily="49" charset="0"/>
              </a:rPr>
              <a:t>}</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859507" y="4493287"/>
            <a:ext cx="6686550" cy="1619250"/>
          </a:xfrm>
          <a:prstGeom prst="rect">
            <a:avLst/>
          </a:prstGeom>
        </p:spPr>
      </p:pic>
    </p:spTree>
    <p:extLst>
      <p:ext uri="{BB962C8B-B14F-4D97-AF65-F5344CB8AC3E}">
        <p14:creationId xmlns:p14="http://schemas.microsoft.com/office/powerpoint/2010/main" val="26978223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Modelo de cajas (box model).</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863228" y="1766831"/>
            <a:ext cx="10608054"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dirty="0"/>
              <a:t>El modelo de cajas o </a:t>
            </a:r>
            <a:r>
              <a:rPr lang="es-ES" i="1" dirty="0"/>
              <a:t>"box model"</a:t>
            </a:r>
            <a:r>
              <a:rPr lang="es-ES" dirty="0"/>
              <a:t> es seguramente la característica más importante del lenguaje de hojas de estilos CSS, ya que condiciona el diseño de todas las páginas web. El modelo de cajas es el comportamiento de CSS que hace que todos los elementos de las páginas se representen mediante cajas rectangulares.</a:t>
            </a:r>
          </a:p>
          <a:p>
            <a:r>
              <a:rPr lang="es-ES" dirty="0"/>
              <a:t>Las cajas de una página se crean automáticamente. Cada vez que se inserta una etiqueta HTML, se crea una nueva caja rectangular que encierra los contenidos de ese elemento. La siguiente imagen muestra las tres cajas rectangulares que crean las tres etiquetas HTML que incluye la página:</a:t>
            </a:r>
          </a:p>
          <a:p>
            <a:pPr lvl="0" algn="just" eaLnBrk="0" hangingPunct="0"/>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13314" name="Picture 2" descr="Las cajas se crean automÃ¡ticamente al definir cada elemento HT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186" y="4234207"/>
            <a:ext cx="7226937" cy="1535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1417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Modelo de cajas (box model).</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863228" y="1758846"/>
            <a:ext cx="106080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hangingPunct="0"/>
            <a:r>
              <a:rPr lang="es-ES" dirty="0"/>
              <a:t>Las cajas de las páginas no son visibles a simple vista porque inicialmente no muestran ningún color de fondo ni ningún borde. La siguiente imagen muestra las cajas que forman la página web de http://www.alistapart.com/ después de forzar a que todas las cajas muestren su borde:</a:t>
            </a:r>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14338" name="Picture 2" descr="Cajas que forman la pÃ¡gina alistapart.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503" y="2700189"/>
            <a:ext cx="4953000" cy="382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9316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Modelo de cajas (box model).</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863228" y="1758846"/>
            <a:ext cx="106080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hangingPunct="0"/>
            <a:r>
              <a:rPr lang="es-ES" dirty="0"/>
              <a:t>Los navegadores crean y colocan las cajas de forma automática, pero CSS permite modificar todas sus características. Cada una de las cajas está formada por seis partes, tal y como muestra la siguiente imagen:</a:t>
            </a:r>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15362" name="Picture 2" descr="RepresentaciÃ³n tridimensional del box model de C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1419" y="2700189"/>
            <a:ext cx="4051167" cy="3810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7887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Modelo de cajas (box model).</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1758846"/>
            <a:ext cx="10608054"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dirty="0"/>
              <a:t>Las partes que componen cada caja y su orden de visualización desde el punto de vista del usuario son las siguientes:</a:t>
            </a:r>
          </a:p>
          <a:p>
            <a:r>
              <a:rPr lang="es-ES" dirty="0"/>
              <a:t>Contenido (</a:t>
            </a:r>
            <a:r>
              <a:rPr lang="es-ES" i="1" dirty="0"/>
              <a:t>content</a:t>
            </a:r>
            <a:r>
              <a:rPr lang="es-ES" dirty="0"/>
              <a:t>): se trata del contenido HTML del elemento (las palabras de un párrafo, una imagen, el texto de una lista de elementos, etc</a:t>
            </a:r>
            <a:r>
              <a:rPr lang="es-ES" dirty="0" smtClean="0"/>
              <a:t>.)</a:t>
            </a:r>
          </a:p>
          <a:p>
            <a:endParaRPr lang="es-ES" dirty="0"/>
          </a:p>
          <a:p>
            <a:r>
              <a:rPr lang="es-ES" dirty="0"/>
              <a:t>Relleno (</a:t>
            </a:r>
            <a:r>
              <a:rPr lang="es-ES" i="1" dirty="0"/>
              <a:t>padding</a:t>
            </a:r>
            <a:r>
              <a:rPr lang="es-ES" dirty="0"/>
              <a:t>): espacio libre opcional existente entre el contenido y el borde</a:t>
            </a:r>
            <a:r>
              <a:rPr lang="es-ES" dirty="0" smtClean="0"/>
              <a:t>.</a:t>
            </a:r>
          </a:p>
          <a:p>
            <a:endParaRPr lang="es-ES" dirty="0"/>
          </a:p>
          <a:p>
            <a:r>
              <a:rPr lang="es-ES" dirty="0"/>
              <a:t>Borde (</a:t>
            </a:r>
            <a:r>
              <a:rPr lang="es-ES" i="1" dirty="0"/>
              <a:t>border</a:t>
            </a:r>
            <a:r>
              <a:rPr lang="es-ES" dirty="0"/>
              <a:t>): línea que encierra completamente el contenido y su relleno</a:t>
            </a:r>
            <a:r>
              <a:rPr lang="es-ES" dirty="0" smtClean="0"/>
              <a:t>.</a:t>
            </a:r>
          </a:p>
          <a:p>
            <a:endParaRPr lang="es-ES" dirty="0"/>
          </a:p>
          <a:p>
            <a:r>
              <a:rPr lang="es-ES" dirty="0"/>
              <a:t>Imagen de fondo (</a:t>
            </a:r>
            <a:r>
              <a:rPr lang="es-ES" i="1" dirty="0"/>
              <a:t>background image</a:t>
            </a:r>
            <a:r>
              <a:rPr lang="es-ES" dirty="0"/>
              <a:t>): imagen que se muestra por detrás del contenido y el espacio de relleno</a:t>
            </a:r>
            <a:r>
              <a:rPr lang="es-ES" dirty="0" smtClean="0"/>
              <a:t>.</a:t>
            </a:r>
          </a:p>
          <a:p>
            <a:endParaRPr lang="es-ES" dirty="0"/>
          </a:p>
          <a:p>
            <a:r>
              <a:rPr lang="es-ES" dirty="0"/>
              <a:t>Color de fondo (</a:t>
            </a:r>
            <a:r>
              <a:rPr lang="es-ES" i="1" dirty="0"/>
              <a:t>background color</a:t>
            </a:r>
            <a:r>
              <a:rPr lang="es-ES" dirty="0"/>
              <a:t>): color que se muestra por detrás del contenido y el espacio de relleno</a:t>
            </a:r>
            <a:r>
              <a:rPr lang="es-ES" dirty="0" smtClean="0"/>
              <a:t>.</a:t>
            </a:r>
          </a:p>
          <a:p>
            <a:endParaRPr lang="es-ES" dirty="0"/>
          </a:p>
          <a:p>
            <a:r>
              <a:rPr lang="es-ES" dirty="0"/>
              <a:t>Margen (</a:t>
            </a:r>
            <a:r>
              <a:rPr lang="es-ES" i="1" dirty="0"/>
              <a:t>margin</a:t>
            </a:r>
            <a:r>
              <a:rPr lang="es-ES" dirty="0"/>
              <a:t>): separación opcional existente entre la caja y el resto de cajas adyacentes</a:t>
            </a:r>
            <a:r>
              <a:rPr lang="es-ES" dirty="0" smtClean="0"/>
              <a:t>.</a:t>
            </a:r>
            <a:endParaRPr lang="es-ES" dirty="0"/>
          </a:p>
        </p:txBody>
      </p:sp>
    </p:spTree>
    <p:extLst>
      <p:ext uri="{BB962C8B-B14F-4D97-AF65-F5344CB8AC3E}">
        <p14:creationId xmlns:p14="http://schemas.microsoft.com/office/powerpoint/2010/main" val="12599579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Modelo de cajas (box model).</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1741219"/>
            <a:ext cx="1060805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hangingPunct="0"/>
            <a:r>
              <a:rPr lang="es-MX" altLang="en-US" dirty="0" smtClean="0">
                <a:latin typeface="Arial" panose="020B0604020202020204" pitchFamily="34" charset="0"/>
                <a:cs typeface="Arial" panose="020B0604020202020204" pitchFamily="34" charset="0"/>
              </a:rPr>
              <a:t>Nueva propiedad para </a:t>
            </a:r>
            <a:r>
              <a:rPr lang="es-MX" altLang="en-US" dirty="0">
                <a:latin typeface="Arial" panose="020B0604020202020204" pitchFamily="34" charset="0"/>
                <a:cs typeface="Arial" panose="020B0604020202020204" pitchFamily="34" charset="0"/>
              </a:rPr>
              <a:t>e</a:t>
            </a:r>
            <a:r>
              <a:rPr lang="es-MX" altLang="en-US" dirty="0" smtClean="0">
                <a:latin typeface="Arial" panose="020B0604020202020204" pitchFamily="34" charset="0"/>
                <a:cs typeface="Arial" panose="020B0604020202020204" pitchFamily="34" charset="0"/>
              </a:rPr>
              <a:t>l modelo de cajas en css3, “box-</a:t>
            </a:r>
            <a:r>
              <a:rPr lang="es-MX" altLang="en-US" dirty="0" err="1" smtClean="0">
                <a:latin typeface="Arial" panose="020B0604020202020204" pitchFamily="34" charset="0"/>
                <a:cs typeface="Arial" panose="020B0604020202020204" pitchFamily="34" charset="0"/>
              </a:rPr>
              <a:t>sizing</a:t>
            </a:r>
            <a:r>
              <a:rPr lang="es-MX" altLang="en-US" dirty="0" smtClean="0">
                <a:latin typeface="Arial" panose="020B0604020202020204" pitchFamily="34" charset="0"/>
                <a:cs typeface="Arial" panose="020B0604020202020204" pitchFamily="34" charset="0"/>
              </a:rPr>
              <a:t>”, </a:t>
            </a:r>
            <a:r>
              <a:rPr lang="es-ES" dirty="0"/>
              <a:t>define cómo se calculan el ancho y la altura de un elemento: deben incluir relleno y bordes, o no.</a:t>
            </a:r>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3" name="TextBox 2"/>
          <p:cNvSpPr txBox="1"/>
          <p:nvPr/>
        </p:nvSpPr>
        <p:spPr>
          <a:xfrm>
            <a:off x="804471" y="2365363"/>
            <a:ext cx="10576613" cy="923330"/>
          </a:xfrm>
          <a:prstGeom prst="rect">
            <a:avLst/>
          </a:prstGeom>
          <a:noFill/>
        </p:spPr>
        <p:txBody>
          <a:bodyPr wrap="none" rtlCol="0">
            <a:spAutoFit/>
          </a:bodyPr>
          <a:lstStyle/>
          <a:p>
            <a:r>
              <a:rPr lang="es-MX" dirty="0" smtClean="0"/>
              <a:t>Para ver a detalle la propiedad genera un nuevo index.html y dentro de una etiqueta “div“, ingresa un</a:t>
            </a:r>
          </a:p>
          <a:p>
            <a:r>
              <a:rPr lang="es-MX" dirty="0" smtClean="0"/>
              <a:t>Elemento de texto o imagen. Y genera un nuevo archivo styles.css, y copia el código de los ejemplos.</a:t>
            </a:r>
          </a:p>
          <a:p>
            <a:r>
              <a:rPr lang="es-MX" dirty="0" smtClean="0"/>
              <a:t>Este tema corresponde a un tema de estudio para la certificación </a:t>
            </a:r>
            <a:r>
              <a:rPr lang="es-MX" dirty="0" err="1" smtClean="0"/>
              <a:t>polymer</a:t>
            </a:r>
            <a:r>
              <a:rPr lang="es-MX" dirty="0" smtClean="0"/>
              <a:t> de BBVA.</a:t>
            </a:r>
            <a:endParaRPr lang="es-MX" dirty="0"/>
          </a:p>
        </p:txBody>
      </p:sp>
      <p:pic>
        <p:nvPicPr>
          <p:cNvPr id="5" name="Picture 4"/>
          <p:cNvPicPr>
            <a:picLocks noChangeAspect="1"/>
          </p:cNvPicPr>
          <p:nvPr/>
        </p:nvPicPr>
        <p:blipFill>
          <a:blip r:embed="rId2"/>
          <a:stretch>
            <a:fillRect/>
          </a:stretch>
        </p:blipFill>
        <p:spPr>
          <a:xfrm>
            <a:off x="1038570" y="3564285"/>
            <a:ext cx="4371975" cy="2333625"/>
          </a:xfrm>
          <a:prstGeom prst="rect">
            <a:avLst/>
          </a:prstGeom>
        </p:spPr>
      </p:pic>
      <p:pic>
        <p:nvPicPr>
          <p:cNvPr id="6" name="Picture 5"/>
          <p:cNvPicPr>
            <a:picLocks noChangeAspect="1"/>
          </p:cNvPicPr>
          <p:nvPr/>
        </p:nvPicPr>
        <p:blipFill>
          <a:blip r:embed="rId3"/>
          <a:stretch>
            <a:fillRect/>
          </a:stretch>
        </p:blipFill>
        <p:spPr>
          <a:xfrm>
            <a:off x="5830655" y="3564285"/>
            <a:ext cx="3897642" cy="1922125"/>
          </a:xfrm>
          <a:prstGeom prst="rect">
            <a:avLst/>
          </a:prstGeom>
        </p:spPr>
      </p:pic>
    </p:spTree>
    <p:extLst>
      <p:ext uri="{BB962C8B-B14F-4D97-AF65-F5344CB8AC3E}">
        <p14:creationId xmlns:p14="http://schemas.microsoft.com/office/powerpoint/2010/main" val="1705671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Editor de Texto.</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1912979"/>
            <a:ext cx="10608054"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hangingPunct="0"/>
            <a:r>
              <a:rPr lang="es-MX" altLang="en-US" dirty="0" smtClean="0">
                <a:latin typeface="Arial" panose="020B0604020202020204" pitchFamily="34" charset="0"/>
                <a:cs typeface="Arial" panose="020B0604020202020204" pitchFamily="34" charset="0"/>
              </a:rPr>
              <a:t>Si ya manejas algún editor de texto, puedes seguir utilizándolo, para el curso se ocupa ”Atom”, lo puedes obtener en la siguiente dirección: </a:t>
            </a:r>
            <a:r>
              <a:rPr lang="es-MX" altLang="en-US" dirty="0" smtClean="0">
                <a:solidFill>
                  <a:srgbClr val="5117AC"/>
                </a:solidFill>
                <a:latin typeface="Arial" panose="020B0604020202020204" pitchFamily="34" charset="0"/>
                <a:cs typeface="Arial" panose="020B0604020202020204" pitchFamily="34" charset="0"/>
              </a:rPr>
              <a:t>” https://atom.io/”</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Recuerda que debes tener permisos de administrador en tu equipo para poder instalar</a:t>
            </a:r>
            <a:r>
              <a:rPr kumimoji="0" lang="es-MX" altLang="en-US" b="0" i="0" u="none" strike="noStrike" cap="none" normalizeH="0" dirty="0" smtClean="0">
                <a:ln>
                  <a:noFill/>
                </a:ln>
                <a:solidFill>
                  <a:schemeClr val="tx1"/>
                </a:solidFill>
                <a:effectLst/>
                <a:latin typeface="Arial" panose="020B0604020202020204" pitchFamily="34" charset="0"/>
                <a:cs typeface="Arial" panose="020B0604020202020204" pitchFamily="34" charset="0"/>
              </a:rPr>
              <a:t> esta aplicación.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MX" altLang="en-US" b="0" i="0" u="none" strike="noStrike" cap="none" normalizeH="0" dirty="0" smtClean="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MX" altLang="en-US" baseline="0" dirty="0" smtClean="0">
                <a:latin typeface="Arial" panose="020B0604020202020204" pitchFamily="34" charset="0"/>
                <a:cs typeface="Arial" panose="020B0604020202020204" pitchFamily="34" charset="0"/>
              </a:rPr>
              <a:t>Una</a:t>
            </a:r>
            <a:r>
              <a:rPr lang="es-MX" altLang="en-US" dirty="0" smtClean="0">
                <a:latin typeface="Arial" panose="020B0604020202020204" pitchFamily="34" charset="0"/>
                <a:cs typeface="Arial" panose="020B0604020202020204" pitchFamily="34" charset="0"/>
              </a:rPr>
              <a:t> vez instalado abre la carpeta o rama donde vas a trabajar las practicas del curso con la opción “File </a:t>
            </a:r>
            <a:r>
              <a:rPr lang="es-MX" altLang="en-US" dirty="0" smtClean="0">
                <a:latin typeface="Arial" panose="020B0604020202020204" pitchFamily="34" charset="0"/>
                <a:cs typeface="Arial" panose="020B0604020202020204" pitchFamily="34" charset="0"/>
                <a:sym typeface="Wingdings" panose="05000000000000000000" pitchFamily="2" charset="2"/>
              </a:rPr>
              <a:t> Open Folder”.</a:t>
            </a:r>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4175596" y="3420269"/>
            <a:ext cx="3168352" cy="2902895"/>
          </a:xfrm>
          <a:prstGeom prst="rect">
            <a:avLst/>
          </a:prstGeom>
        </p:spPr>
      </p:pic>
    </p:spTree>
    <p:extLst>
      <p:ext uri="{BB962C8B-B14F-4D97-AF65-F5344CB8AC3E}">
        <p14:creationId xmlns:p14="http://schemas.microsoft.com/office/powerpoint/2010/main" val="6289595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Progressive WEB APP.</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332037"/>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863228" y="1515445"/>
            <a:ext cx="1060805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hangingPunct="0"/>
            <a:r>
              <a:rPr lang="es-ES" dirty="0"/>
              <a:t>Una Progressive Web App </a:t>
            </a:r>
            <a:r>
              <a:rPr lang="es-ES" dirty="0" smtClean="0"/>
              <a:t>(PWA), permite </a:t>
            </a:r>
            <a:r>
              <a:rPr lang="es-ES" dirty="0"/>
              <a:t>difundir contenido sobre cualquier dispositivo: móvil, </a:t>
            </a:r>
            <a:r>
              <a:rPr lang="es-ES" dirty="0" err="1"/>
              <a:t>tablet</a:t>
            </a:r>
            <a:r>
              <a:rPr lang="es-ES" dirty="0"/>
              <a:t>, desktop. Nuestra tecnología permite a tu app de adaptarse a la pantalla del usuario, creando así una experiencia única</a:t>
            </a:r>
            <a:r>
              <a:rPr lang="es-ES" dirty="0" smtClean="0"/>
              <a:t>.</a:t>
            </a:r>
          </a:p>
          <a:p>
            <a:r>
              <a:rPr lang="es-ES" dirty="0"/>
              <a:t>Podemos nombrar una serie de herramientas o características que están incluidas dentro de lo que se conoce como Progressive Web Apps. Verás que todas tienen un denominador común: ser funcionalidades asociadas con las apps para móviles, que hasta hace poco eran ajenas a la web.</a:t>
            </a:r>
          </a:p>
          <a:p>
            <a:r>
              <a:rPr lang="es-ES" dirty="0"/>
              <a:t>Y es que, en resumen, las Progressive Web Apps son funcionalidades extendidas de las aplicaciones web, que permiten colocarlas a un nivel mucho más próximo de las aplicaciones móviles, o de escritorio. Es decir, son un pasaporte para convertir una web en una aplicación capaz de hacer cosas que antes estaban asociadas a programas y aplicaciones instalables en ordenadores o dispositivos</a:t>
            </a:r>
            <a:r>
              <a:rPr lang="es-ES" dirty="0" smtClean="0"/>
              <a:t>.</a:t>
            </a:r>
          </a:p>
          <a:p>
            <a:endParaRPr lang="es-ES" dirty="0"/>
          </a:p>
          <a:p>
            <a:r>
              <a:rPr lang="es-ES" b="1" dirty="0"/>
              <a:t>Notificaciones </a:t>
            </a:r>
            <a:r>
              <a:rPr lang="es-ES" b="1" dirty="0" err="1"/>
              <a:t>push</a:t>
            </a:r>
            <a:r>
              <a:rPr lang="es-ES" b="1" dirty="0"/>
              <a:t>:</a:t>
            </a:r>
            <a:r>
              <a:rPr lang="es-ES" dirty="0"/>
              <a:t> </a:t>
            </a:r>
            <a:br>
              <a:rPr lang="es-ES" dirty="0"/>
            </a:br>
            <a:r>
              <a:rPr lang="es-ES" dirty="0"/>
              <a:t>Para mi es una de las características más interesantes dentro de las Progressive Web Apps. La posibilidad de enviar notificaciones al usuario, ya sea a su móvil o al ordenador de escritorio, laptop, etc. Hasta ahora las notificaciones estaban reservadas prácticamente para las aplicaciones de móviles y hoy las Progressive Web Apps también son capaces de enviarlas. No necesitas una app y tampoco una aplicación. El propio navegador se encarga de enviarlas al usuario, incluso a pesar que la página de la aplicación no esté abierta.</a:t>
            </a:r>
          </a:p>
          <a:p>
            <a:pPr lvl="0" algn="just" eaLnBrk="0" hangingPunct="0"/>
            <a:endParaRPr kumimoji="0" lang="es-E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21305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Progressive WEB APP.</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332037"/>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863228" y="1515445"/>
            <a:ext cx="1060805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b="1" dirty="0"/>
              <a:t>Acceso offline:</a:t>
            </a:r>
            <a:r>
              <a:rPr lang="es-ES" dirty="0"/>
              <a:t> </a:t>
            </a:r>
            <a:br>
              <a:rPr lang="es-ES" dirty="0"/>
            </a:br>
            <a:r>
              <a:rPr lang="es-ES" dirty="0"/>
              <a:t>Aunque tus usuarios se queden sin conexión a Internet, una Progressive Web App es capaz de seguir funcionando. Obviamente algunas de las funcionalidades no estarán disponibles, pero será capaz de sincronizar los datos una vez la conexión vuelva al ordenador o al dispositivo.</a:t>
            </a:r>
          </a:p>
          <a:p>
            <a:r>
              <a:rPr lang="es-ES" b="1" dirty="0"/>
              <a:t>Cacheo, </a:t>
            </a:r>
            <a:r>
              <a:rPr lang="es-ES" b="1" dirty="0" err="1"/>
              <a:t>precacheo</a:t>
            </a:r>
            <a:r>
              <a:rPr lang="es-ES" b="1" dirty="0"/>
              <a:t>:</a:t>
            </a:r>
            <a:r>
              <a:rPr lang="es-ES" dirty="0"/>
              <a:t> </a:t>
            </a:r>
            <a:br>
              <a:rPr lang="es-ES" dirty="0"/>
            </a:br>
            <a:r>
              <a:rPr lang="es-ES" dirty="0"/>
              <a:t>Son capaces de cachear las páginas de una manera distinta, permitiendo arrancar mucho más rápidamente en sucesivos accesos. Además son capaces de adelantarse al usuario y acceder a recursos, como páginas o imágenes, que se prevé van a requerirse más adelante, para cachearlos y servirlos más rápidamente cuando llegue el momento.</a:t>
            </a:r>
          </a:p>
          <a:p>
            <a:r>
              <a:rPr lang="es-ES" b="1" dirty="0"/>
              <a:t>Instalación en la pantalla de inicio:</a:t>
            </a:r>
            <a:r>
              <a:rPr lang="es-ES" dirty="0"/>
              <a:t> </a:t>
            </a:r>
            <a:br>
              <a:rPr lang="es-ES" dirty="0"/>
            </a:br>
            <a:r>
              <a:rPr lang="es-ES" dirty="0"/>
              <a:t>Son capaces de instalarse en la pantalla de inicio del móvil, igual que ocurre con las apps para dispositivos.</a:t>
            </a:r>
          </a:p>
          <a:p>
            <a:r>
              <a:rPr lang="es-ES" b="1" dirty="0"/>
              <a:t>Pantallas de </a:t>
            </a:r>
            <a:r>
              <a:rPr lang="es-ES" b="1" dirty="0" err="1"/>
              <a:t>splash</a:t>
            </a:r>
            <a:r>
              <a:rPr lang="es-ES" b="1" dirty="0"/>
              <a:t>:</a:t>
            </a:r>
            <a:r>
              <a:rPr lang="es-ES" dirty="0"/>
              <a:t> </a:t>
            </a:r>
            <a:br>
              <a:rPr lang="es-ES" dirty="0"/>
            </a:br>
            <a:r>
              <a:rPr lang="es-ES" dirty="0"/>
              <a:t>Cuando arrancan pueden mostrar una pantalla inicial al usuario, con el logotipo de la web o cualquier otra imagen, que se visualizará durante la carga de la aplicación.</a:t>
            </a:r>
          </a:p>
          <a:p>
            <a:r>
              <a:rPr lang="es-ES" b="1" dirty="0"/>
              <a:t>Storage:</a:t>
            </a:r>
            <a:r>
              <a:rPr lang="es-ES" dirty="0"/>
              <a:t> </a:t>
            </a:r>
            <a:br>
              <a:rPr lang="es-ES" dirty="0"/>
            </a:br>
            <a:r>
              <a:rPr lang="es-ES" dirty="0"/>
              <a:t>El uso del sistema de almacenamiento de datos del navegador para realizar tareas diversas, es otra de las características habituales de las PWA.</a:t>
            </a:r>
          </a:p>
          <a:p>
            <a:pPr lvl="0" algn="just" eaLnBrk="0" hangingPunct="0"/>
            <a:endParaRPr kumimoji="0" lang="es-E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77565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Progressive WEB APP.</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332037"/>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63228" y="1476053"/>
            <a:ext cx="10801200" cy="3416320"/>
          </a:xfrm>
          <a:prstGeom prst="rect">
            <a:avLst/>
          </a:prstGeom>
        </p:spPr>
        <p:txBody>
          <a:bodyPr wrap="square">
            <a:spAutoFit/>
          </a:bodyPr>
          <a:lstStyle/>
          <a:p>
            <a:r>
              <a:rPr lang="es-ES" dirty="0">
                <a:solidFill>
                  <a:srgbClr val="313131"/>
                </a:solidFill>
                <a:latin typeface="Open Sans"/>
              </a:rPr>
              <a:t>Como ves, estas capacidades, y otras que pueden englobarse en el </a:t>
            </a:r>
            <a:r>
              <a:rPr lang="es-ES" dirty="0" smtClean="0">
                <a:solidFill>
                  <a:srgbClr val="313131"/>
                </a:solidFill>
                <a:latin typeface="Open Sans"/>
              </a:rPr>
              <a:t>concepto </a:t>
            </a:r>
            <a:r>
              <a:rPr lang="es-ES" dirty="0">
                <a:solidFill>
                  <a:srgbClr val="313131"/>
                </a:solidFill>
                <a:latin typeface="Open Sans"/>
              </a:rPr>
              <a:t>de Progressive Web App son todas muy similares a las que ya conoces de las apps nativas de los teléfonos. Solo que no tienes que instalar nada, simplemente se acceden como cualquier otra web. Obviamente, todo esto va unido a un diseño y experiencia de usuario que también se asemeja al de las apps para móviles.</a:t>
            </a:r>
          </a:p>
          <a:p>
            <a:r>
              <a:rPr lang="es-ES" b="1" dirty="0">
                <a:solidFill>
                  <a:srgbClr val="313131"/>
                </a:solidFill>
                <a:latin typeface="Open Sans"/>
              </a:rPr>
              <a:t>Lenguaje y tecnología para hacer Progressive Web Apps</a:t>
            </a:r>
          </a:p>
          <a:p>
            <a:r>
              <a:rPr lang="es-ES" dirty="0">
                <a:solidFill>
                  <a:srgbClr val="313131"/>
                </a:solidFill>
                <a:latin typeface="Open Sans"/>
              </a:rPr>
              <a:t>El lenguaje para hacer todo esto es </a:t>
            </a:r>
            <a:r>
              <a:rPr lang="es-ES" dirty="0" err="1">
                <a:solidFill>
                  <a:srgbClr val="313131"/>
                </a:solidFill>
                <a:latin typeface="Open Sans"/>
              </a:rPr>
              <a:t>Javascript</a:t>
            </a:r>
            <a:r>
              <a:rPr lang="es-ES" dirty="0">
                <a:solidFill>
                  <a:srgbClr val="313131"/>
                </a:solidFill>
                <a:latin typeface="Open Sans"/>
              </a:rPr>
              <a:t>, el lenguaje de la web. No necesitas nada más. Ni tan siquiera un </a:t>
            </a:r>
            <a:r>
              <a:rPr lang="es-ES" dirty="0" err="1">
                <a:solidFill>
                  <a:srgbClr val="313131"/>
                </a:solidFill>
                <a:latin typeface="Open Sans"/>
              </a:rPr>
              <a:t>framework</a:t>
            </a:r>
            <a:r>
              <a:rPr lang="es-ES" dirty="0">
                <a:solidFill>
                  <a:srgbClr val="313131"/>
                </a:solidFill>
                <a:latin typeface="Open Sans"/>
              </a:rPr>
              <a:t> o nada parecido, aunque librerías como es el caso de </a:t>
            </a:r>
            <a:r>
              <a:rPr lang="es-ES" dirty="0" err="1">
                <a:solidFill>
                  <a:srgbClr val="313131"/>
                </a:solidFill>
                <a:latin typeface="Open Sans"/>
              </a:rPr>
              <a:t>Polymer</a:t>
            </a:r>
            <a:r>
              <a:rPr lang="es-ES" dirty="0">
                <a:solidFill>
                  <a:srgbClr val="313131"/>
                </a:solidFill>
                <a:latin typeface="Open Sans"/>
              </a:rPr>
              <a:t>, Angular o </a:t>
            </a:r>
            <a:r>
              <a:rPr lang="es-ES" dirty="0" err="1">
                <a:solidFill>
                  <a:srgbClr val="313131"/>
                </a:solidFill>
                <a:latin typeface="Open Sans"/>
              </a:rPr>
              <a:t>React</a:t>
            </a:r>
            <a:r>
              <a:rPr lang="es-ES" dirty="0">
                <a:solidFill>
                  <a:srgbClr val="313131"/>
                </a:solidFill>
                <a:latin typeface="Open Sans"/>
              </a:rPr>
              <a:t> facilitarán algunas de las tareas</a:t>
            </a:r>
            <a:r>
              <a:rPr lang="es-ES" dirty="0" smtClean="0">
                <a:solidFill>
                  <a:srgbClr val="313131"/>
                </a:solidFill>
                <a:latin typeface="Open Sans"/>
              </a:rPr>
              <a:t>.</a:t>
            </a:r>
          </a:p>
          <a:p>
            <a:endParaRPr lang="es-ES" dirty="0">
              <a:solidFill>
                <a:srgbClr val="313131"/>
              </a:solidFill>
              <a:latin typeface="Open Sans"/>
            </a:endParaRPr>
          </a:p>
          <a:p>
            <a:r>
              <a:rPr lang="es-ES" b="1" dirty="0">
                <a:solidFill>
                  <a:srgbClr val="313131"/>
                </a:solidFill>
                <a:latin typeface="Open Sans"/>
              </a:rPr>
              <a:t>Nota:</a:t>
            </a:r>
            <a:r>
              <a:rPr lang="es-ES" dirty="0">
                <a:solidFill>
                  <a:srgbClr val="313131"/>
                </a:solidFill>
                <a:latin typeface="Open Sans"/>
              </a:rPr>
              <a:t> En mi caso he experimentado en el desarrollo de Progressive Web Apps en una aplicación </a:t>
            </a:r>
            <a:r>
              <a:rPr lang="es-ES" dirty="0" err="1">
                <a:solidFill>
                  <a:srgbClr val="313131"/>
                </a:solidFill>
                <a:latin typeface="Open Sans"/>
              </a:rPr>
              <a:t>Polymer</a:t>
            </a:r>
            <a:r>
              <a:rPr lang="es-ES" dirty="0">
                <a:solidFill>
                  <a:srgbClr val="313131"/>
                </a:solidFill>
                <a:latin typeface="Open Sans"/>
              </a:rPr>
              <a:t> y es realmente rápido el desarrollo porque en el catálogo de componentes de </a:t>
            </a:r>
            <a:r>
              <a:rPr lang="es-ES" dirty="0" err="1">
                <a:solidFill>
                  <a:srgbClr val="313131"/>
                </a:solidFill>
                <a:latin typeface="Open Sans"/>
              </a:rPr>
              <a:t>Polymer</a:t>
            </a:r>
            <a:r>
              <a:rPr lang="es-ES" dirty="0">
                <a:solidFill>
                  <a:srgbClr val="313131"/>
                </a:solidFill>
                <a:latin typeface="Open Sans"/>
              </a:rPr>
              <a:t> ya se encuentran varios para implementar de una manera rápida y cómoda muchas de estas características. </a:t>
            </a:r>
            <a:endParaRPr lang="es-ES" b="0" i="0" dirty="0">
              <a:solidFill>
                <a:srgbClr val="313131"/>
              </a:solidFill>
              <a:effectLst/>
              <a:latin typeface="Open Sans"/>
            </a:endParaRPr>
          </a:p>
        </p:txBody>
      </p:sp>
    </p:spTree>
    <p:extLst>
      <p:ext uri="{BB962C8B-B14F-4D97-AF65-F5344CB8AC3E}">
        <p14:creationId xmlns:p14="http://schemas.microsoft.com/office/powerpoint/2010/main" val="15329897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Progressive WEB APP.</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332037"/>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63228" y="1476053"/>
            <a:ext cx="10885642" cy="4524315"/>
          </a:xfrm>
          <a:prstGeom prst="rect">
            <a:avLst/>
          </a:prstGeom>
        </p:spPr>
        <p:txBody>
          <a:bodyPr wrap="square">
            <a:spAutoFit/>
          </a:bodyPr>
          <a:lstStyle/>
          <a:p>
            <a:r>
              <a:rPr lang="es-ES" b="1" dirty="0">
                <a:solidFill>
                  <a:srgbClr val="313131"/>
                </a:solidFill>
                <a:latin typeface="Open Sans"/>
              </a:rPr>
              <a:t>Qué es un </a:t>
            </a:r>
            <a:r>
              <a:rPr lang="es-ES" b="1" dirty="0" err="1">
                <a:solidFill>
                  <a:srgbClr val="313131"/>
                </a:solidFill>
                <a:latin typeface="Open Sans"/>
              </a:rPr>
              <a:t>Service</a:t>
            </a:r>
            <a:r>
              <a:rPr lang="es-ES" b="1" dirty="0">
                <a:solidFill>
                  <a:srgbClr val="313131"/>
                </a:solidFill>
                <a:latin typeface="Open Sans"/>
              </a:rPr>
              <a:t> </a:t>
            </a:r>
            <a:r>
              <a:rPr lang="es-ES" b="1" dirty="0" err="1">
                <a:solidFill>
                  <a:srgbClr val="313131"/>
                </a:solidFill>
                <a:latin typeface="Open Sans"/>
              </a:rPr>
              <a:t>Worker</a:t>
            </a:r>
            <a:endParaRPr lang="es-ES" b="1" dirty="0">
              <a:solidFill>
                <a:srgbClr val="313131"/>
              </a:solidFill>
              <a:latin typeface="Open Sans"/>
            </a:endParaRPr>
          </a:p>
          <a:p>
            <a:r>
              <a:rPr lang="es-ES" dirty="0">
                <a:solidFill>
                  <a:srgbClr val="313131"/>
                </a:solidFill>
                <a:latin typeface="Open Sans"/>
              </a:rPr>
              <a:t>Los </a:t>
            </a:r>
            <a:r>
              <a:rPr lang="es-ES" dirty="0" err="1">
                <a:solidFill>
                  <a:srgbClr val="313131"/>
                </a:solidFill>
                <a:latin typeface="Open Sans"/>
              </a:rPr>
              <a:t>service</a:t>
            </a:r>
            <a:r>
              <a:rPr lang="es-ES" dirty="0">
                <a:solidFill>
                  <a:srgbClr val="313131"/>
                </a:solidFill>
                <a:latin typeface="Open Sans"/>
              </a:rPr>
              <a:t> </a:t>
            </a:r>
            <a:r>
              <a:rPr lang="es-ES" dirty="0" err="1">
                <a:solidFill>
                  <a:srgbClr val="313131"/>
                </a:solidFill>
                <a:latin typeface="Open Sans"/>
              </a:rPr>
              <a:t>workers</a:t>
            </a:r>
            <a:r>
              <a:rPr lang="es-ES" dirty="0">
                <a:solidFill>
                  <a:srgbClr val="313131"/>
                </a:solidFill>
                <a:latin typeface="Open Sans"/>
              </a:rPr>
              <a:t> son los facilitadores de muchas de las asombrosas características de las Progressive Web Apps. Son los que permiten acceder offline a una web, así como recibir notificaciones aunque el usuario no esté visitando nuestra web en ese momento, por poner algunos ejemplos.</a:t>
            </a:r>
          </a:p>
          <a:p>
            <a:r>
              <a:rPr lang="es-ES" dirty="0">
                <a:solidFill>
                  <a:srgbClr val="313131"/>
                </a:solidFill>
                <a:latin typeface="Open Sans"/>
              </a:rPr>
              <a:t>Básicamente son archivos de código </a:t>
            </a:r>
            <a:r>
              <a:rPr lang="es-ES" dirty="0" err="1">
                <a:solidFill>
                  <a:srgbClr val="313131"/>
                </a:solidFill>
                <a:latin typeface="Open Sans"/>
              </a:rPr>
              <a:t>Javascript</a:t>
            </a:r>
            <a:r>
              <a:rPr lang="es-ES" dirty="0">
                <a:solidFill>
                  <a:srgbClr val="313131"/>
                </a:solidFill>
                <a:latin typeface="Open Sans"/>
              </a:rPr>
              <a:t> referenciados en la página, igual que otros scripts que se puedan usar. Solo que los </a:t>
            </a:r>
            <a:r>
              <a:rPr lang="es-ES" dirty="0" err="1">
                <a:solidFill>
                  <a:srgbClr val="313131"/>
                </a:solidFill>
                <a:latin typeface="Open Sans"/>
              </a:rPr>
              <a:t>service</a:t>
            </a:r>
            <a:r>
              <a:rPr lang="es-ES" dirty="0">
                <a:solidFill>
                  <a:srgbClr val="313131"/>
                </a:solidFill>
                <a:latin typeface="Open Sans"/>
              </a:rPr>
              <a:t> </a:t>
            </a:r>
            <a:r>
              <a:rPr lang="es-ES" dirty="0" err="1">
                <a:solidFill>
                  <a:srgbClr val="313131"/>
                </a:solidFill>
                <a:latin typeface="Open Sans"/>
              </a:rPr>
              <a:t>workers</a:t>
            </a:r>
            <a:r>
              <a:rPr lang="es-ES" dirty="0">
                <a:solidFill>
                  <a:srgbClr val="313131"/>
                </a:solidFill>
                <a:latin typeface="Open Sans"/>
              </a:rPr>
              <a:t> se instalan en el navegador del usuario y son capaces de funcionar incluso cuando el usuario no tiene abierta nuestra página.</a:t>
            </a:r>
          </a:p>
          <a:p>
            <a:r>
              <a:rPr lang="es-ES" dirty="0">
                <a:solidFill>
                  <a:srgbClr val="313131"/>
                </a:solidFill>
                <a:latin typeface="Open Sans"/>
              </a:rPr>
              <a:t>Esos </a:t>
            </a:r>
            <a:r>
              <a:rPr lang="es-ES" dirty="0" err="1">
                <a:solidFill>
                  <a:srgbClr val="313131"/>
                </a:solidFill>
                <a:latin typeface="Open Sans"/>
              </a:rPr>
              <a:t>Service</a:t>
            </a:r>
            <a:r>
              <a:rPr lang="es-ES" dirty="0">
                <a:solidFill>
                  <a:srgbClr val="313131"/>
                </a:solidFill>
                <a:latin typeface="Open Sans"/>
              </a:rPr>
              <a:t> </a:t>
            </a:r>
            <a:r>
              <a:rPr lang="es-ES" dirty="0" err="1">
                <a:solidFill>
                  <a:srgbClr val="313131"/>
                </a:solidFill>
                <a:latin typeface="Open Sans"/>
              </a:rPr>
              <a:t>Workers</a:t>
            </a:r>
            <a:r>
              <a:rPr lang="es-ES" dirty="0">
                <a:solidFill>
                  <a:srgbClr val="313131"/>
                </a:solidFill>
                <a:latin typeface="Open Sans"/>
              </a:rPr>
              <a:t> tienen acceso a la plataforma web (el navegador) y pueden hacer cosas como acceder a su sistema de caché, mostrar contenido aunque el usuario esté offline, guardar información en el sistema de almacenamiento, lanzar notificaciones, etc.</a:t>
            </a:r>
          </a:p>
          <a:p>
            <a:r>
              <a:rPr lang="es-ES" dirty="0">
                <a:solidFill>
                  <a:srgbClr val="313131"/>
                </a:solidFill>
                <a:latin typeface="Open Sans"/>
              </a:rPr>
              <a:t>Tú mismo puedes construir tu propio </a:t>
            </a:r>
            <a:r>
              <a:rPr lang="es-ES" dirty="0" err="1">
                <a:solidFill>
                  <a:srgbClr val="313131"/>
                </a:solidFill>
                <a:latin typeface="Open Sans"/>
              </a:rPr>
              <a:t>service</a:t>
            </a:r>
            <a:r>
              <a:rPr lang="es-ES" dirty="0">
                <a:solidFill>
                  <a:srgbClr val="313131"/>
                </a:solidFill>
                <a:latin typeface="Open Sans"/>
              </a:rPr>
              <a:t> </a:t>
            </a:r>
            <a:r>
              <a:rPr lang="es-ES" dirty="0" err="1">
                <a:solidFill>
                  <a:srgbClr val="313131"/>
                </a:solidFill>
                <a:latin typeface="Open Sans"/>
              </a:rPr>
              <a:t>workers</a:t>
            </a:r>
            <a:r>
              <a:rPr lang="es-ES" dirty="0">
                <a:solidFill>
                  <a:srgbClr val="313131"/>
                </a:solidFill>
                <a:latin typeface="Open Sans"/>
              </a:rPr>
              <a:t> o usar una especie de </a:t>
            </a:r>
            <a:r>
              <a:rPr lang="es-ES" dirty="0" err="1">
                <a:solidFill>
                  <a:srgbClr val="313131"/>
                </a:solidFill>
                <a:latin typeface="Open Sans"/>
              </a:rPr>
              <a:t>templates</a:t>
            </a:r>
            <a:r>
              <a:rPr lang="es-ES" dirty="0">
                <a:solidFill>
                  <a:srgbClr val="313131"/>
                </a:solidFill>
                <a:latin typeface="Open Sans"/>
              </a:rPr>
              <a:t> mediante los cuales puedes configurar el </a:t>
            </a:r>
            <a:r>
              <a:rPr lang="es-ES" dirty="0" err="1">
                <a:solidFill>
                  <a:srgbClr val="313131"/>
                </a:solidFill>
                <a:latin typeface="Open Sans"/>
              </a:rPr>
              <a:t>service</a:t>
            </a:r>
            <a:r>
              <a:rPr lang="es-ES" dirty="0">
                <a:solidFill>
                  <a:srgbClr val="313131"/>
                </a:solidFill>
                <a:latin typeface="Open Sans"/>
              </a:rPr>
              <a:t> </a:t>
            </a:r>
            <a:r>
              <a:rPr lang="es-ES" dirty="0" err="1">
                <a:solidFill>
                  <a:srgbClr val="313131"/>
                </a:solidFill>
                <a:latin typeface="Open Sans"/>
              </a:rPr>
              <a:t>worker</a:t>
            </a:r>
            <a:r>
              <a:rPr lang="es-ES" dirty="0">
                <a:solidFill>
                  <a:srgbClr val="313131"/>
                </a:solidFill>
                <a:latin typeface="Open Sans"/>
              </a:rPr>
              <a:t> para que éste se genere automáticamente atendiendo a una configuración que puedes definir según tus necesidades.</a:t>
            </a:r>
          </a:p>
          <a:p>
            <a:r>
              <a:rPr lang="es-ES" dirty="0">
                <a:solidFill>
                  <a:srgbClr val="313131"/>
                </a:solidFill>
                <a:latin typeface="Open Sans"/>
              </a:rPr>
              <a:t>Los </a:t>
            </a:r>
            <a:r>
              <a:rPr lang="es-ES" dirty="0" err="1">
                <a:solidFill>
                  <a:srgbClr val="313131"/>
                </a:solidFill>
                <a:latin typeface="Open Sans"/>
              </a:rPr>
              <a:t>service</a:t>
            </a:r>
            <a:r>
              <a:rPr lang="es-ES" dirty="0">
                <a:solidFill>
                  <a:srgbClr val="313131"/>
                </a:solidFill>
                <a:latin typeface="Open Sans"/>
              </a:rPr>
              <a:t> </a:t>
            </a:r>
            <a:r>
              <a:rPr lang="es-ES" dirty="0" err="1">
                <a:solidFill>
                  <a:srgbClr val="313131"/>
                </a:solidFill>
                <a:latin typeface="Open Sans"/>
              </a:rPr>
              <a:t>Workers</a:t>
            </a:r>
            <a:r>
              <a:rPr lang="es-ES" dirty="0">
                <a:solidFill>
                  <a:srgbClr val="313131"/>
                </a:solidFill>
                <a:latin typeface="Open Sans"/>
              </a:rPr>
              <a:t> en sí dan para escribir un manual independiente para ellos solos. De momento Google o Mozilla son los que más información han publicado de ellos. Si buscas información encontrarás algunos buenos tutoriales en la web.</a:t>
            </a:r>
            <a:endParaRPr lang="es-ES" b="0" i="0" dirty="0">
              <a:solidFill>
                <a:srgbClr val="313131"/>
              </a:solidFill>
              <a:effectLst/>
              <a:latin typeface="Open Sans"/>
            </a:endParaRPr>
          </a:p>
        </p:txBody>
      </p:sp>
    </p:spTree>
    <p:extLst>
      <p:ext uri="{BB962C8B-B14F-4D97-AF65-F5344CB8AC3E}">
        <p14:creationId xmlns:p14="http://schemas.microsoft.com/office/powerpoint/2010/main" val="29130801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MEDIA QUERIES.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13448" y="1696847"/>
            <a:ext cx="10413068" cy="2862322"/>
          </a:xfrm>
          <a:prstGeom prst="rect">
            <a:avLst/>
          </a:prstGeom>
        </p:spPr>
        <p:txBody>
          <a:bodyPr wrap="square">
            <a:spAutoFit/>
          </a:bodyPr>
          <a:lstStyle/>
          <a:p>
            <a:r>
              <a:rPr lang="es-ES" dirty="0">
                <a:solidFill>
                  <a:srgbClr val="333333"/>
                </a:solidFill>
                <a:latin typeface="Arial" panose="020B0604020202020204" pitchFamily="34" charset="0"/>
                <a:cs typeface="Arial" panose="020B0604020202020204" pitchFamily="34" charset="0"/>
              </a:rPr>
              <a:t>Una </a:t>
            </a:r>
            <a:r>
              <a:rPr lang="es-ES" b="1" dirty="0">
                <a:solidFill>
                  <a:srgbClr val="333333"/>
                </a:solidFill>
                <a:latin typeface="Arial" panose="020B0604020202020204" pitchFamily="34" charset="0"/>
                <a:cs typeface="Arial" panose="020B0604020202020204" pitchFamily="34" charset="0"/>
              </a:rPr>
              <a:t>media </a:t>
            </a:r>
            <a:r>
              <a:rPr lang="es-ES" b="1" dirty="0" err="1">
                <a:solidFill>
                  <a:srgbClr val="333333"/>
                </a:solidFill>
                <a:latin typeface="Arial" panose="020B0604020202020204" pitchFamily="34" charset="0"/>
                <a:cs typeface="Arial" panose="020B0604020202020204" pitchFamily="34" charset="0"/>
              </a:rPr>
              <a:t>query</a:t>
            </a:r>
            <a:r>
              <a:rPr lang="es-ES" dirty="0">
                <a:solidFill>
                  <a:srgbClr val="333333"/>
                </a:solidFill>
                <a:latin typeface="Arial" panose="020B0604020202020204" pitchFamily="34" charset="0"/>
                <a:cs typeface="Arial" panose="020B0604020202020204" pitchFamily="34" charset="0"/>
              </a:rPr>
              <a:t> consiste en un tipo de medio y al menos una consulta que limita las hojas de estilo utilizando características del medio como ancho, alto y color. Se entiende como un módulo CSS3 que permite adaptar la representación del contenido a características del dispositivo. Añadido en </a:t>
            </a:r>
            <a:r>
              <a:rPr lang="es-ES" dirty="0">
                <a:latin typeface="Arial" panose="020B0604020202020204" pitchFamily="34" charset="0"/>
                <a:cs typeface="Arial" panose="020B0604020202020204" pitchFamily="34" charset="0"/>
              </a:rPr>
              <a:t>CSS3</a:t>
            </a:r>
            <a:r>
              <a:rPr lang="es-ES" dirty="0">
                <a:solidFill>
                  <a:srgbClr val="333333"/>
                </a:solidFill>
                <a:latin typeface="Arial" panose="020B0604020202020204" pitchFamily="34" charset="0"/>
                <a:cs typeface="Arial" panose="020B0604020202020204" pitchFamily="34" charset="0"/>
              </a:rPr>
              <a:t>, las media queries dejan que la presentación del contenido se adapte a un rango específico de dispositivos de salida sin tener que cambiar el contenido en sí</a:t>
            </a:r>
            <a:r>
              <a:rPr lang="es-ES" dirty="0" smtClean="0">
                <a:solidFill>
                  <a:srgbClr val="333333"/>
                </a:solidFill>
                <a:latin typeface="Arial" panose="020B0604020202020204" pitchFamily="34" charset="0"/>
                <a:cs typeface="Arial" panose="020B0604020202020204" pitchFamily="34" charset="0"/>
              </a:rPr>
              <a:t>.</a:t>
            </a:r>
          </a:p>
          <a:p>
            <a:endParaRPr lang="es-ES" dirty="0">
              <a:solidFill>
                <a:srgbClr val="333333"/>
              </a:solidFill>
              <a:latin typeface="Arial" panose="020B0604020202020204" pitchFamily="34" charset="0"/>
              <a:cs typeface="Arial" panose="020B0604020202020204" pitchFamily="34" charset="0"/>
            </a:endParaRPr>
          </a:p>
          <a:p>
            <a:r>
              <a:rPr lang="es-ES" dirty="0"/>
              <a:t>Las Media queries consisten de un media </a:t>
            </a:r>
            <a:r>
              <a:rPr lang="es-ES" dirty="0" err="1"/>
              <a:t>type</a:t>
            </a:r>
            <a:r>
              <a:rPr lang="es-ES" dirty="0"/>
              <a:t> y una o mas expresiones, implicando características del medio, la cual se resuelve como verdadera o falsa. El resultado de la consulta es verdadera si el tipo de medio especificado en el media </a:t>
            </a:r>
            <a:r>
              <a:rPr lang="es-ES" dirty="0" err="1"/>
              <a:t>query</a:t>
            </a:r>
            <a:r>
              <a:rPr lang="es-ES" dirty="0"/>
              <a:t> concuerda con el tipo de dispositivo que está siendo mostrado y todas las expresiones en el media </a:t>
            </a:r>
            <a:r>
              <a:rPr lang="es-ES" dirty="0" err="1"/>
              <a:t>query</a:t>
            </a:r>
            <a:r>
              <a:rPr lang="es-ES" dirty="0"/>
              <a:t> son verdaderas.</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63148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MEDIA QUERIES.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2196133"/>
            <a:ext cx="7460376" cy="276998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&lt;!-- CSS media query on a link element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&lt;link </a:t>
            </a:r>
            <a:r>
              <a:rPr kumimoji="0" lang="en-US" altLang="en-US"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rel</a:t>
            </a: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="stylesheet" media="(max-width: 800px)" </a:t>
            </a:r>
            <a:r>
              <a:rPr kumimoji="0" lang="en-US" altLang="en-US"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href</a:t>
            </a: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="example.css" /&gt;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&lt;!-- CSS media query within a style sheet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&lt;style&gt; @media (max-width: 600px)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solidFill>
                  <a:srgbClr val="333333"/>
                </a:solidFill>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r>
              <a:rPr kumimoji="0" lang="en-US" altLang="en-US"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facet_sidebar</a:t>
            </a: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Arial" panose="020B0604020202020204" pitchFamily="34" charset="0"/>
                <a:cs typeface="Arial" panose="020B0604020202020204" pitchFamily="34" charset="0"/>
              </a:rPr>
              <a:t> </a:t>
            </a:r>
            <a:r>
              <a:rPr lang="en-US" altLang="en-US" dirty="0" smtClean="0">
                <a:solidFill>
                  <a:srgbClr val="333333"/>
                </a:solidFill>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display: none;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&lt;/style&gt;</a:t>
            </a: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
        <p:nvSpPr>
          <p:cNvPr id="5" name="TextBox 4"/>
          <p:cNvSpPr txBox="1"/>
          <p:nvPr/>
        </p:nvSpPr>
        <p:spPr>
          <a:xfrm>
            <a:off x="999291" y="1679282"/>
            <a:ext cx="9161482" cy="369332"/>
          </a:xfrm>
          <a:prstGeom prst="rect">
            <a:avLst/>
          </a:prstGeom>
          <a:noFill/>
        </p:spPr>
        <p:txBody>
          <a:bodyPr wrap="none" rtlCol="0">
            <a:spAutoFit/>
          </a:bodyPr>
          <a:lstStyle/>
          <a:p>
            <a:r>
              <a:rPr lang="es-MX" dirty="0" smtClean="0"/>
              <a:t>Ejemplo de como usar los media </a:t>
            </a:r>
            <a:r>
              <a:rPr lang="es-MX" dirty="0" err="1" smtClean="0"/>
              <a:t>querys</a:t>
            </a:r>
            <a:r>
              <a:rPr lang="es-MX" dirty="0" smtClean="0"/>
              <a:t> por medio de una clase en el archivo de estilos.</a:t>
            </a:r>
            <a:endParaRPr lang="es-MX" dirty="0"/>
          </a:p>
        </p:txBody>
      </p:sp>
    </p:spTree>
    <p:extLst>
      <p:ext uri="{BB962C8B-B14F-4D97-AF65-F5344CB8AC3E}">
        <p14:creationId xmlns:p14="http://schemas.microsoft.com/office/powerpoint/2010/main" val="26513493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MEDIA QUERIES.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sp>
        <p:nvSpPr>
          <p:cNvPr id="2" name="Rectangle 1"/>
          <p:cNvSpPr>
            <a:spLocks noChangeArrowheads="1"/>
          </p:cNvSpPr>
          <p:nvPr/>
        </p:nvSpPr>
        <p:spPr bwMode="auto">
          <a:xfrm>
            <a:off x="770461" y="1345106"/>
            <a:ext cx="10644261" cy="498598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b="1" dirty="0" smtClean="0">
                <a:solidFill>
                  <a:srgbClr val="333333"/>
                </a:solidFill>
                <a:cs typeface="Arial" panose="020B0604020202020204" pitchFamily="34" charset="0"/>
              </a:rPr>
              <a:t>Uso de operadores </a:t>
            </a:r>
            <a:r>
              <a:rPr lang="es-MX" altLang="en-US" b="1" dirty="0" err="1" smtClean="0">
                <a:solidFill>
                  <a:srgbClr val="333333"/>
                </a:solidFill>
                <a:cs typeface="Arial" panose="020B0604020202020204" pitchFamily="34" charset="0"/>
              </a:rPr>
              <a:t>logicos</a:t>
            </a:r>
            <a:r>
              <a:rPr lang="es-MX" altLang="en-US" dirty="0" smtClean="0">
                <a:solidFill>
                  <a:srgbClr val="333333"/>
                </a:solidFill>
                <a:cs typeface="Arial" panose="020B0604020202020204" pitchFamily="34" charset="0"/>
              </a:rPr>
              <a:t>.</a:t>
            </a:r>
            <a:endParaRPr kumimoji="0" lang="es-MX" altLang="en-US" b="0" i="0" u="none" strike="noStrike" cap="none" normalizeH="0" baseline="0" dirty="0" smtClean="0">
              <a:ln>
                <a:noFill/>
              </a:ln>
              <a:solidFill>
                <a:srgbClr val="333333"/>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Se pueden redactar queries utilizando operadores lógicos, incluyendo </a:t>
            </a:r>
            <a:r>
              <a:rPr kumimoji="0" lang="es-MX" altLang="en-US" b="1" i="0" u="none" strike="noStrike" cap="none" normalizeH="0" baseline="0" dirty="0" err="1" smtClean="0">
                <a:ln>
                  <a:noFill/>
                </a:ln>
                <a:solidFill>
                  <a:srgbClr val="333333"/>
                </a:solidFill>
                <a:effectLst/>
                <a:cs typeface="Arial" panose="020B0604020202020204" pitchFamily="34" charset="0"/>
              </a:rPr>
              <a:t>not</a:t>
            </a:r>
            <a:r>
              <a:rPr kumimoji="0" lang="es-MX" altLang="en-US" b="1" i="0" u="none" strike="noStrike" cap="none" normalizeH="0" baseline="0" dirty="0" smtClean="0">
                <a:ln>
                  <a:noFill/>
                </a:ln>
                <a:solidFill>
                  <a:srgbClr val="333333"/>
                </a:solidFill>
                <a:effectLst/>
                <a:cs typeface="Arial" panose="020B0604020202020204" pitchFamily="34" charset="0"/>
              </a:rPr>
              <a:t>, and, y </a:t>
            </a:r>
            <a:r>
              <a:rPr kumimoji="0" lang="es-MX" altLang="en-US" b="1" i="0" u="none" strike="noStrike" cap="none" normalizeH="0" baseline="0" dirty="0" err="1" smtClean="0">
                <a:ln>
                  <a:noFill/>
                </a:ln>
                <a:solidFill>
                  <a:srgbClr val="333333"/>
                </a:solidFill>
                <a:effectLst/>
                <a:cs typeface="Arial" panose="020B0604020202020204" pitchFamily="34" charset="0"/>
              </a:rPr>
              <a:t>only</a:t>
            </a:r>
            <a:r>
              <a:rPr kumimoji="0" lang="es-MX" altLang="en-US" b="1" i="0" u="none" strike="noStrike" cap="none" normalizeH="0" baseline="0" dirty="0" smtClean="0">
                <a:ln>
                  <a:noFill/>
                </a:ln>
                <a:solidFill>
                  <a:srgbClr val="333333"/>
                </a:solidFill>
                <a:effectLst/>
                <a:cs typeface="Arial" panose="020B0604020202020204" pitchFamily="34" charset="0"/>
              </a:rPr>
              <a:t>.</a:t>
            </a:r>
            <a:endParaRPr kumimoji="0" lang="es-MX" altLang="en-US" b="1"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Además se puede combinar múltiples queries en una lista separada por comas múltiples; si cualquiera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de las queries en la lista es verdadera, la hoja de estilo asociada es aplicada.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Esto es equivalente a una operación lógica "</a:t>
            </a:r>
            <a:r>
              <a:rPr kumimoji="0" lang="es-MX" altLang="en-US" b="0" i="0" u="none" strike="noStrike" cap="none" normalizeH="0" baseline="0" dirty="0" err="1" smtClean="0">
                <a:ln>
                  <a:noFill/>
                </a:ln>
                <a:solidFill>
                  <a:srgbClr val="333333"/>
                </a:solidFill>
                <a:effectLst/>
                <a:cs typeface="Arial" panose="020B0604020202020204" pitchFamily="34" charset="0"/>
              </a:rPr>
              <a:t>or</a:t>
            </a:r>
            <a:r>
              <a:rPr kumimoji="0" lang="es-MX" altLang="en-US" b="0" i="0" u="none" strike="noStrike" cap="none" normalizeH="0" baseline="0" dirty="0" smtClean="0">
                <a:ln>
                  <a:noFill/>
                </a:ln>
                <a:solidFill>
                  <a:srgbClr val="333333"/>
                </a:solidFill>
                <a:effectLst/>
                <a:cs typeface="Arial" panose="020B0604020202020204" pitchFamily="34" charset="0"/>
              </a:rPr>
              <a:t>".</a:t>
            </a:r>
            <a:endParaRPr kumimoji="0" lang="es-MX" altLang="en-US" b="1" i="0" u="none" strike="noStrike" cap="none" normalizeH="0" baseline="0" dirty="0" smtClean="0">
              <a:ln>
                <a:noFill/>
              </a:ln>
              <a:solidFill>
                <a:srgbClr val="333333"/>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1" i="0" u="none" strike="noStrike" cap="none" normalizeH="0" baseline="0" dirty="0" smtClean="0">
                <a:ln>
                  <a:noFill/>
                </a:ln>
                <a:solidFill>
                  <a:srgbClr val="333333"/>
                </a:solidFill>
                <a:effectLst/>
                <a:cs typeface="Arial" panose="020B0604020202020204" pitchFamily="34" charset="0"/>
              </a:rPr>
              <a:t>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El operador and es usado para colocar juntas múltiples funciones multimedia. Un </a:t>
            </a:r>
            <a:r>
              <a:rPr kumimoji="0" lang="es-MX" altLang="en-US" b="0" i="0" u="none" strike="noStrike" cap="none" normalizeH="0" baseline="0" dirty="0" err="1" smtClean="0">
                <a:ln>
                  <a:noFill/>
                </a:ln>
                <a:solidFill>
                  <a:srgbClr val="333333"/>
                </a:solidFill>
                <a:effectLst/>
                <a:cs typeface="Arial" panose="020B0604020202020204" pitchFamily="34" charset="0"/>
              </a:rPr>
              <a:t>query</a:t>
            </a:r>
            <a:r>
              <a:rPr kumimoji="0" lang="es-MX" altLang="en-US" b="0" i="0" u="none" strike="noStrike" cap="none" normalizeH="0" baseline="0" dirty="0" smtClean="0">
                <a:ln>
                  <a:noFill/>
                </a:ln>
                <a:solidFill>
                  <a:srgbClr val="333333"/>
                </a:solidFill>
                <a:effectLst/>
                <a:cs typeface="Arial" panose="020B0604020202020204" pitchFamily="34" charset="0"/>
              </a:rPr>
              <a:t> básico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con el tipo de medio especificado como </a:t>
            </a:r>
            <a:r>
              <a:rPr kumimoji="0" lang="es-MX" altLang="en-US" b="0" i="0" u="none" strike="noStrike" cap="none" normalizeH="0" baseline="0" dirty="0" err="1" smtClean="0">
                <a:ln>
                  <a:noFill/>
                </a:ln>
                <a:solidFill>
                  <a:srgbClr val="333333"/>
                </a:solidFill>
                <a:effectLst/>
                <a:cs typeface="Arial" panose="020B0604020202020204" pitchFamily="34" charset="0"/>
              </a:rPr>
              <a:t>all</a:t>
            </a:r>
            <a:r>
              <a:rPr kumimoji="0" lang="es-MX" altLang="en-US" b="0" i="0" u="none" strike="noStrike" cap="none" normalizeH="0" baseline="0" dirty="0" smtClean="0">
                <a:ln>
                  <a:noFill/>
                </a:ln>
                <a:solidFill>
                  <a:srgbClr val="333333"/>
                </a:solidFill>
                <a:effectLst/>
                <a:cs typeface="Arial" panose="020B0604020202020204" pitchFamily="34" charset="0"/>
              </a:rPr>
              <a:t> puede lucir así:</a:t>
            </a:r>
            <a:endParaRPr kumimoji="0" lang="es-MX" altLang="en-US" b="0" i="0" u="none" strike="noStrike" cap="none" normalizeH="0" baseline="0" dirty="0" smtClean="0">
              <a:ln>
                <a:noFill/>
              </a:ln>
              <a:solidFill>
                <a:srgbClr val="0077AA"/>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0077AA"/>
                </a:solidFill>
                <a:effectLst/>
                <a:cs typeface="Arial" panose="020B0604020202020204" pitchFamily="34" charset="0"/>
              </a:rPr>
              <a:t>@media </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990055"/>
                </a:solidFill>
                <a:effectLst/>
                <a:cs typeface="Arial" panose="020B0604020202020204" pitchFamily="34" charset="0"/>
              </a:rPr>
              <a:t>min-width</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0077AA"/>
                </a:solidFill>
                <a:effectLst/>
                <a:cs typeface="Arial" panose="020B0604020202020204" pitchFamily="34" charset="0"/>
              </a:rPr>
              <a:t> 700px</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333333"/>
                </a:solidFill>
                <a:effectLst/>
                <a:cs typeface="Arial" panose="020B0604020202020204" pitchFamily="34" charset="0"/>
              </a:rPr>
              <a:t> </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333333"/>
                </a:solidFill>
                <a:effectLst/>
                <a:cs typeface="Arial" panose="020B0604020202020204" pitchFamily="34" charset="0"/>
              </a:rPr>
              <a:t> </a:t>
            </a:r>
            <a:r>
              <a:rPr kumimoji="0" lang="es-MX" altLang="en-US" b="0" i="0" u="none" strike="noStrike" cap="none" normalizeH="0" baseline="0" dirty="0" smtClean="0">
                <a:ln>
                  <a:noFill/>
                </a:ln>
                <a:solidFill>
                  <a:srgbClr val="990055"/>
                </a:solidFill>
                <a:effectLst/>
                <a:cs typeface="Arial" panose="020B0604020202020204" pitchFamily="34" charset="0"/>
              </a:rPr>
              <a:t>...</a:t>
            </a:r>
            <a:r>
              <a:rPr kumimoji="0" lang="es-MX" altLang="en-US" b="0" i="0" u="none" strike="noStrike" cap="none" normalizeH="0" baseline="0" dirty="0" smtClean="0">
                <a:ln>
                  <a:noFill/>
                </a:ln>
                <a:solidFill>
                  <a:srgbClr val="333333"/>
                </a:solidFill>
                <a:effectLst/>
                <a:cs typeface="Arial" panose="020B0604020202020204" pitchFamily="34" charset="0"/>
              </a:rPr>
              <a:t> </a:t>
            </a:r>
            <a:r>
              <a:rPr kumimoji="0" lang="es-MX" altLang="en-US" b="0" i="0" u="none" strike="noStrike" cap="none" normalizeH="0" baseline="0" dirty="0" smtClean="0">
                <a:ln>
                  <a:noFill/>
                </a:ln>
                <a:solidFill>
                  <a:srgbClr val="999999"/>
                </a:solidFill>
                <a:effectLst/>
                <a:cs typeface="Arial" panose="020B0604020202020204" pitchFamily="34" charset="0"/>
              </a:rPr>
              <a:t>}</a:t>
            </a:r>
            <a:endParaRPr kumimoji="0" lang="es-MX" altLang="en-US"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Si usted quiere aplicar ese </a:t>
            </a:r>
            <a:r>
              <a:rPr kumimoji="0" lang="es-MX" altLang="en-US" b="0" i="0" u="none" strike="noStrike" cap="none" normalizeH="0" baseline="0" dirty="0" err="1" smtClean="0">
                <a:ln>
                  <a:noFill/>
                </a:ln>
                <a:solidFill>
                  <a:srgbClr val="333333"/>
                </a:solidFill>
                <a:effectLst/>
                <a:cs typeface="Arial" panose="020B0604020202020204" pitchFamily="34" charset="0"/>
              </a:rPr>
              <a:t>query</a:t>
            </a:r>
            <a:r>
              <a:rPr kumimoji="0" lang="es-MX" altLang="en-US" b="0" i="0" u="none" strike="noStrike" cap="none" normalizeH="0" baseline="0" dirty="0" smtClean="0">
                <a:ln>
                  <a:noFill/>
                </a:ln>
                <a:solidFill>
                  <a:srgbClr val="333333"/>
                </a:solidFill>
                <a:effectLst/>
                <a:cs typeface="Arial" panose="020B0604020202020204" pitchFamily="34" charset="0"/>
              </a:rPr>
              <a:t> solo si la pantalla esta en formato horizontal, se puede utilizar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el operador and y colocar la siguiente cadena:</a:t>
            </a:r>
            <a:endParaRPr kumimoji="0" lang="es-MX" altLang="en-US" b="0" i="0" u="none" strike="noStrike" cap="none" normalizeH="0" baseline="0" dirty="0" smtClean="0">
              <a:ln>
                <a:noFill/>
              </a:ln>
              <a:solidFill>
                <a:srgbClr val="0077AA"/>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0077AA"/>
                </a:solidFill>
                <a:effectLst/>
                <a:cs typeface="Arial" panose="020B0604020202020204" pitchFamily="34" charset="0"/>
              </a:rPr>
              <a:t>@media </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990055"/>
                </a:solidFill>
                <a:effectLst/>
                <a:cs typeface="Arial" panose="020B0604020202020204" pitchFamily="34" charset="0"/>
              </a:rPr>
              <a:t>min-width</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0077AA"/>
                </a:solidFill>
                <a:effectLst/>
                <a:cs typeface="Arial" panose="020B0604020202020204" pitchFamily="34" charset="0"/>
              </a:rPr>
              <a:t> 700px</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0077AA"/>
                </a:solidFill>
                <a:effectLst/>
                <a:cs typeface="Arial" panose="020B0604020202020204" pitchFamily="34" charset="0"/>
              </a:rPr>
              <a:t> and </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err="1" smtClean="0">
                <a:ln>
                  <a:noFill/>
                </a:ln>
                <a:solidFill>
                  <a:srgbClr val="990055"/>
                </a:solidFill>
                <a:effectLst/>
                <a:cs typeface="Arial" panose="020B0604020202020204" pitchFamily="34" charset="0"/>
              </a:rPr>
              <a:t>orientation</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0077AA"/>
                </a:solidFill>
                <a:effectLst/>
                <a:cs typeface="Arial" panose="020B0604020202020204" pitchFamily="34" charset="0"/>
              </a:rPr>
              <a:t> </a:t>
            </a:r>
            <a:r>
              <a:rPr kumimoji="0" lang="es-MX" altLang="en-US" b="0" i="0" u="none" strike="noStrike" cap="none" normalizeH="0" baseline="0" dirty="0" err="1" smtClean="0">
                <a:ln>
                  <a:noFill/>
                </a:ln>
                <a:solidFill>
                  <a:srgbClr val="0077AA"/>
                </a:solidFill>
                <a:effectLst/>
                <a:cs typeface="Arial" panose="020B0604020202020204" pitchFamily="34" charset="0"/>
              </a:rPr>
              <a:t>landscape</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333333"/>
                </a:solidFill>
                <a:effectLst/>
                <a:cs typeface="Arial" panose="020B0604020202020204" pitchFamily="34" charset="0"/>
              </a:rPr>
              <a:t> </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333333"/>
                </a:solidFill>
                <a:effectLst/>
                <a:cs typeface="Arial" panose="020B0604020202020204" pitchFamily="34" charset="0"/>
              </a:rPr>
              <a:t> </a:t>
            </a:r>
            <a:r>
              <a:rPr kumimoji="0" lang="es-MX" altLang="en-US" b="0" i="0" u="none" strike="noStrike" cap="none" normalizeH="0" baseline="0" dirty="0" smtClean="0">
                <a:ln>
                  <a:noFill/>
                </a:ln>
                <a:solidFill>
                  <a:srgbClr val="990055"/>
                </a:solidFill>
                <a:effectLst/>
                <a:cs typeface="Arial" panose="020B0604020202020204" pitchFamily="34" charset="0"/>
              </a:rPr>
              <a:t>...</a:t>
            </a:r>
            <a:r>
              <a:rPr kumimoji="0" lang="es-MX" altLang="en-US" b="0" i="0" u="none" strike="noStrike" cap="none" normalizeH="0" baseline="0" dirty="0" smtClean="0">
                <a:ln>
                  <a:noFill/>
                </a:ln>
                <a:solidFill>
                  <a:srgbClr val="333333"/>
                </a:solidFill>
                <a:effectLst/>
                <a:cs typeface="Arial" panose="020B0604020202020204" pitchFamily="34" charset="0"/>
              </a:rPr>
              <a:t> </a:t>
            </a:r>
            <a:r>
              <a:rPr kumimoji="0" lang="es-MX" altLang="en-US" b="0" i="0" u="none" strike="noStrike" cap="none" normalizeH="0" baseline="0" dirty="0" smtClean="0">
                <a:ln>
                  <a:noFill/>
                </a:ln>
                <a:solidFill>
                  <a:srgbClr val="999999"/>
                </a:solidFill>
                <a:effectLst/>
                <a:cs typeface="Arial" panose="020B0604020202020204" pitchFamily="34" charset="0"/>
              </a:rPr>
              <a:t>}</a:t>
            </a:r>
            <a:endParaRPr kumimoji="0" lang="es-MX" altLang="en-US"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El anterior</a:t>
            </a:r>
            <a:r>
              <a:rPr kumimoji="0" lang="es-MX" altLang="en-US" b="0" i="0" u="none" strike="noStrike" cap="none" normalizeH="0" baseline="0" dirty="0" smtClean="0">
                <a:ln>
                  <a:noFill/>
                </a:ln>
                <a:solidFill>
                  <a:srgbClr val="333333"/>
                </a:solidFill>
                <a:effectLst/>
                <a:cs typeface="Arial" panose="020B0604020202020204" pitchFamily="34" charset="0"/>
              </a:rPr>
              <a:t> </a:t>
            </a:r>
            <a:r>
              <a:rPr kumimoji="0" lang="es-MX" altLang="en-US" b="0" i="0" u="none" strike="noStrike" cap="none" normalizeH="0" baseline="0" dirty="0" err="1" smtClean="0">
                <a:ln>
                  <a:noFill/>
                </a:ln>
                <a:solidFill>
                  <a:srgbClr val="333333"/>
                </a:solidFill>
                <a:effectLst/>
                <a:cs typeface="Arial" panose="020B0604020202020204" pitchFamily="34" charset="0"/>
              </a:rPr>
              <a:t>query</a:t>
            </a:r>
            <a:r>
              <a:rPr kumimoji="0" lang="es-MX" altLang="en-US" b="0" i="0" u="none" strike="noStrike" cap="none" normalizeH="0" baseline="0" dirty="0" smtClean="0">
                <a:ln>
                  <a:noFill/>
                </a:ln>
                <a:solidFill>
                  <a:srgbClr val="333333"/>
                </a:solidFill>
                <a:effectLst/>
                <a:cs typeface="Arial" panose="020B0604020202020204" pitchFamily="34" charset="0"/>
              </a:rPr>
              <a:t> solo retornara verdadero si la ventana tiene un ancho de 700px o mas y la pantalla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esta en formato horizontal. Ahora si se quiere aplicar esta opción solo si tipo de medio es TV,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s</a:t>
            </a:r>
            <a:r>
              <a:rPr kumimoji="0" lang="es-MX" altLang="en-US" b="0" i="0" u="none" strike="noStrike" cap="none" normalizeH="0" baseline="0" dirty="0" smtClean="0">
                <a:ln>
                  <a:noFill/>
                </a:ln>
                <a:solidFill>
                  <a:srgbClr val="333333"/>
                </a:solidFill>
                <a:effectLst/>
                <a:cs typeface="Arial" panose="020B0604020202020204" pitchFamily="34" charset="0"/>
              </a:rPr>
              <a:t>e puede utilizar la siguiente cadena:</a:t>
            </a:r>
            <a:endParaRPr kumimoji="0" lang="es-MX" altLang="en-US" b="0" i="0" u="none" strike="noStrike" cap="none" normalizeH="0" baseline="0" dirty="0" smtClean="0">
              <a:ln>
                <a:noFill/>
              </a:ln>
              <a:solidFill>
                <a:srgbClr val="0077AA"/>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0077AA"/>
                </a:solidFill>
                <a:effectLst/>
                <a:cs typeface="Arial" panose="020B0604020202020204" pitchFamily="34" charset="0"/>
              </a:rPr>
              <a:t>@media tv and </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990055"/>
                </a:solidFill>
                <a:effectLst/>
                <a:cs typeface="Arial" panose="020B0604020202020204" pitchFamily="34" charset="0"/>
              </a:rPr>
              <a:t>min-width</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0077AA"/>
                </a:solidFill>
                <a:effectLst/>
                <a:cs typeface="Arial" panose="020B0604020202020204" pitchFamily="34" charset="0"/>
              </a:rPr>
              <a:t> 700px</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0077AA"/>
                </a:solidFill>
                <a:effectLst/>
                <a:cs typeface="Arial" panose="020B0604020202020204" pitchFamily="34" charset="0"/>
              </a:rPr>
              <a:t> and </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err="1" smtClean="0">
                <a:ln>
                  <a:noFill/>
                </a:ln>
                <a:solidFill>
                  <a:srgbClr val="990055"/>
                </a:solidFill>
                <a:effectLst/>
                <a:cs typeface="Arial" panose="020B0604020202020204" pitchFamily="34" charset="0"/>
              </a:rPr>
              <a:t>orientation</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0077AA"/>
                </a:solidFill>
                <a:effectLst/>
                <a:cs typeface="Arial" panose="020B0604020202020204" pitchFamily="34" charset="0"/>
              </a:rPr>
              <a:t> </a:t>
            </a:r>
            <a:r>
              <a:rPr kumimoji="0" lang="es-MX" altLang="en-US" b="0" i="0" u="none" strike="noStrike" cap="none" normalizeH="0" baseline="0" dirty="0" err="1" smtClean="0">
                <a:ln>
                  <a:noFill/>
                </a:ln>
                <a:solidFill>
                  <a:srgbClr val="0077AA"/>
                </a:solidFill>
                <a:effectLst/>
                <a:cs typeface="Arial" panose="020B0604020202020204" pitchFamily="34" charset="0"/>
              </a:rPr>
              <a:t>landscape</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333333"/>
                </a:solidFill>
                <a:effectLst/>
                <a:cs typeface="Arial" panose="020B0604020202020204" pitchFamily="34" charset="0"/>
              </a:rPr>
              <a:t> </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333333"/>
                </a:solidFill>
                <a:effectLst/>
                <a:cs typeface="Arial" panose="020B0604020202020204" pitchFamily="34" charset="0"/>
              </a:rPr>
              <a:t> </a:t>
            </a:r>
            <a:r>
              <a:rPr kumimoji="0" lang="es-MX" altLang="en-US" b="0" i="0" u="none" strike="noStrike" cap="none" normalizeH="0" baseline="0" dirty="0" smtClean="0">
                <a:ln>
                  <a:noFill/>
                </a:ln>
                <a:solidFill>
                  <a:srgbClr val="990055"/>
                </a:solidFill>
                <a:effectLst/>
                <a:cs typeface="Arial" panose="020B0604020202020204" pitchFamily="34" charset="0"/>
              </a:rPr>
              <a:t>...</a:t>
            </a:r>
            <a:r>
              <a:rPr kumimoji="0" lang="es-MX" altLang="en-US" b="0" i="0" u="none" strike="noStrike" cap="none" normalizeH="0" baseline="0" dirty="0" smtClean="0">
                <a:ln>
                  <a:noFill/>
                </a:ln>
                <a:solidFill>
                  <a:srgbClr val="333333"/>
                </a:solidFill>
                <a:effectLst/>
                <a:cs typeface="Arial" panose="020B0604020202020204" pitchFamily="34" charset="0"/>
              </a:rPr>
              <a:t> </a:t>
            </a:r>
            <a:r>
              <a:rPr kumimoji="0" lang="es-MX" altLang="en-US" b="0" i="0" u="none" strike="noStrike" cap="none" normalizeH="0" baseline="0" dirty="0" smtClean="0">
                <a:ln>
                  <a:noFill/>
                </a:ln>
                <a:solidFill>
                  <a:srgbClr val="999999"/>
                </a:solidFill>
                <a:effectLst/>
                <a:cs typeface="Arial" panose="020B0604020202020204" pitchFamily="34" charset="0"/>
              </a:rPr>
              <a:t>}</a:t>
            </a:r>
            <a:endParaRPr kumimoji="0" lang="es-MX" altLang="en-US"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Este </a:t>
            </a:r>
            <a:r>
              <a:rPr kumimoji="0" lang="es-MX" altLang="en-US" b="0" i="0" u="none" strike="noStrike" cap="none" normalizeH="0" baseline="0" dirty="0" err="1" smtClean="0">
                <a:ln>
                  <a:noFill/>
                </a:ln>
                <a:solidFill>
                  <a:srgbClr val="333333"/>
                </a:solidFill>
                <a:effectLst/>
                <a:cs typeface="Arial" panose="020B0604020202020204" pitchFamily="34" charset="0"/>
              </a:rPr>
              <a:t>query</a:t>
            </a:r>
            <a:r>
              <a:rPr kumimoji="0" lang="es-MX" altLang="en-US" b="0" i="0" u="none" strike="noStrike" cap="none" normalizeH="0" baseline="0" dirty="0" smtClean="0">
                <a:ln>
                  <a:noFill/>
                </a:ln>
                <a:solidFill>
                  <a:srgbClr val="333333"/>
                </a:solidFill>
                <a:effectLst/>
                <a:cs typeface="Arial" panose="020B0604020202020204" pitchFamily="34" charset="0"/>
              </a:rPr>
              <a:t> solo se aplica si el tipo de medio es TV, la ventana tiene 700px de ancho o mas y la pantalla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esta en formato horizontal.</a:t>
            </a:r>
            <a:endParaRPr kumimoji="0" lang="es-MX" altLang="en-US" b="0" i="0" u="none" strike="noStrike" cap="none" normalizeH="0" baseline="0" dirty="0" smtClean="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26435723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MEDIA QUERIES.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302934"/>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a:spLocks noChangeArrowheads="1"/>
          </p:cNvSpPr>
          <p:nvPr/>
        </p:nvSpPr>
        <p:spPr bwMode="auto">
          <a:xfrm>
            <a:off x="863228" y="1554320"/>
            <a:ext cx="10977364"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1" i="0" u="none" strike="noStrike" cap="none" normalizeH="0" baseline="0" dirty="0" smtClean="0">
                <a:ln>
                  <a:noFill/>
                </a:ln>
                <a:solidFill>
                  <a:srgbClr val="333333"/>
                </a:solidFill>
                <a:effectLst/>
                <a:cs typeface="Arial" panose="020B0604020202020204" pitchFamily="34" charset="0"/>
              </a:rPr>
              <a:t>lista separada por comas</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Las listas separadas por comas se comportan como el operador </a:t>
            </a:r>
            <a:r>
              <a:rPr kumimoji="0" lang="es-MX" altLang="en-US" b="0" i="0" u="none" strike="noStrike" cap="none" normalizeH="0" baseline="0" dirty="0" err="1" smtClean="0">
                <a:ln>
                  <a:noFill/>
                </a:ln>
                <a:solidFill>
                  <a:srgbClr val="333333"/>
                </a:solidFill>
                <a:effectLst/>
                <a:cs typeface="Arial" panose="020B0604020202020204" pitchFamily="34" charset="0"/>
              </a:rPr>
              <a:t>or</a:t>
            </a:r>
            <a:r>
              <a:rPr kumimoji="0" lang="es-MX" altLang="en-US" b="0" i="0" u="none" strike="noStrike" cap="none" normalizeH="0" baseline="0" dirty="0" smtClean="0">
                <a:ln>
                  <a:noFill/>
                </a:ln>
                <a:solidFill>
                  <a:srgbClr val="333333"/>
                </a:solidFill>
                <a:effectLst/>
                <a:cs typeface="Arial" panose="020B0604020202020204" pitchFamily="34" charset="0"/>
              </a:rPr>
              <a:t> cuando es usado en media queries.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Cuando utilice una lista separada por comas y alguno de los queries retorna verdadero, el estilo o la hoja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de estilos </a:t>
            </a:r>
            <a:r>
              <a:rPr kumimoji="0" lang="es-MX" altLang="en-US" b="0" i="0" u="none" strike="noStrike" cap="none" normalizeH="0" baseline="0" dirty="0" err="1" smtClean="0">
                <a:ln>
                  <a:noFill/>
                </a:ln>
                <a:solidFill>
                  <a:srgbClr val="333333"/>
                </a:solidFill>
                <a:effectLst/>
                <a:cs typeface="Arial" panose="020B0604020202020204" pitchFamily="34" charset="0"/>
              </a:rPr>
              <a:t>sera</a:t>
            </a:r>
            <a:r>
              <a:rPr kumimoji="0" lang="es-MX" altLang="en-US" b="0" i="0" u="none" strike="noStrike" cap="none" normalizeH="0" baseline="0" dirty="0" smtClean="0">
                <a:ln>
                  <a:noFill/>
                </a:ln>
                <a:solidFill>
                  <a:srgbClr val="333333"/>
                </a:solidFill>
                <a:effectLst/>
                <a:cs typeface="Arial" panose="020B0604020202020204" pitchFamily="34" charset="0"/>
              </a:rPr>
              <a:t> aplicada.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Cada </a:t>
            </a:r>
            <a:r>
              <a:rPr kumimoji="0" lang="es-MX" altLang="en-US" b="0" i="0" u="none" strike="noStrike" cap="none" normalizeH="0" baseline="0" dirty="0" err="1" smtClean="0">
                <a:ln>
                  <a:noFill/>
                </a:ln>
                <a:solidFill>
                  <a:srgbClr val="333333"/>
                </a:solidFill>
                <a:effectLst/>
                <a:cs typeface="Arial" panose="020B0604020202020204" pitchFamily="34" charset="0"/>
              </a:rPr>
              <a:t>query</a:t>
            </a:r>
            <a:r>
              <a:rPr kumimoji="0" lang="es-MX" altLang="en-US" b="0" i="0" u="none" strike="noStrike" cap="none" normalizeH="0" baseline="0" dirty="0" smtClean="0">
                <a:ln>
                  <a:noFill/>
                </a:ln>
                <a:solidFill>
                  <a:srgbClr val="333333"/>
                </a:solidFill>
                <a:effectLst/>
                <a:cs typeface="Arial" panose="020B0604020202020204" pitchFamily="34" charset="0"/>
              </a:rPr>
              <a:t> en una lista separada por comas es tratado como una </a:t>
            </a:r>
            <a:r>
              <a:rPr kumimoji="0" lang="es-MX" altLang="en-US" b="0" i="0" u="none" strike="noStrike" cap="none" normalizeH="0" baseline="0" dirty="0" err="1" smtClean="0">
                <a:ln>
                  <a:noFill/>
                </a:ln>
                <a:solidFill>
                  <a:srgbClr val="333333"/>
                </a:solidFill>
                <a:effectLst/>
                <a:cs typeface="Arial" panose="020B0604020202020204" pitchFamily="34" charset="0"/>
              </a:rPr>
              <a:t>query</a:t>
            </a:r>
            <a:r>
              <a:rPr kumimoji="0" lang="es-MX" altLang="en-US" b="0" i="0" u="none" strike="noStrike" cap="none" normalizeH="0" baseline="0" dirty="0" smtClean="0">
                <a:ln>
                  <a:noFill/>
                </a:ln>
                <a:solidFill>
                  <a:srgbClr val="333333"/>
                </a:solidFill>
                <a:effectLst/>
                <a:cs typeface="Arial" panose="020B0604020202020204" pitchFamily="34" charset="0"/>
              </a:rPr>
              <a:t> individual y cualquier operador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aplicado a un medio no afectara a los demás.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Esto significa que cada </a:t>
            </a:r>
            <a:r>
              <a:rPr kumimoji="0" lang="es-MX" altLang="en-US" b="0" i="0" u="none" strike="noStrike" cap="none" normalizeH="0" baseline="0" dirty="0" err="1" smtClean="0">
                <a:ln>
                  <a:noFill/>
                </a:ln>
                <a:solidFill>
                  <a:srgbClr val="333333"/>
                </a:solidFill>
                <a:effectLst/>
                <a:cs typeface="Arial" panose="020B0604020202020204" pitchFamily="34" charset="0"/>
              </a:rPr>
              <a:t>query</a:t>
            </a:r>
            <a:r>
              <a:rPr kumimoji="0" lang="es-MX" altLang="en-US" b="0" i="0" u="none" strike="noStrike" cap="none" normalizeH="0" baseline="0" dirty="0" smtClean="0">
                <a:ln>
                  <a:noFill/>
                </a:ln>
                <a:solidFill>
                  <a:srgbClr val="333333"/>
                </a:solidFill>
                <a:effectLst/>
                <a:cs typeface="Arial" panose="020B0604020202020204" pitchFamily="34" charset="0"/>
              </a:rPr>
              <a:t> en una lista separada por comas puede tener como objetivo diferentes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medios, tipos y estados.</a:t>
            </a:r>
            <a:endParaRPr kumimoji="0" lang="es-MX" altLang="en-US"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Si se quiere aplicar una serie de estilos para un equipo con un ancho mínimo de 700px o si el dispositivo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esta colocado en horizontal, se puede escribir lo siguiente:</a:t>
            </a:r>
            <a:endParaRPr kumimoji="0" lang="es-MX" altLang="en-US" b="0" i="0" u="none" strike="noStrike" cap="none" normalizeH="0" baseline="0" dirty="0" smtClean="0">
              <a:ln>
                <a:noFill/>
              </a:ln>
              <a:solidFill>
                <a:srgbClr val="0077AA"/>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0077AA"/>
                </a:solidFill>
                <a:effectLst/>
                <a:cs typeface="Arial" panose="020B0604020202020204" pitchFamily="34" charset="0"/>
              </a:rPr>
              <a:t>@media </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990055"/>
                </a:solidFill>
                <a:effectLst/>
                <a:cs typeface="Arial" panose="020B0604020202020204" pitchFamily="34" charset="0"/>
              </a:rPr>
              <a:t>min-width</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0077AA"/>
                </a:solidFill>
                <a:effectLst/>
                <a:cs typeface="Arial" panose="020B0604020202020204" pitchFamily="34" charset="0"/>
              </a:rPr>
              <a:t> 700px</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0077AA"/>
                </a:solidFill>
                <a:effectLst/>
                <a:cs typeface="Arial" panose="020B0604020202020204" pitchFamily="34" charset="0"/>
              </a:rPr>
              <a:t>, </a:t>
            </a:r>
            <a:r>
              <a:rPr kumimoji="0" lang="es-MX" altLang="en-US" b="0" i="0" u="none" strike="noStrike" cap="none" normalizeH="0" baseline="0" dirty="0" err="1" smtClean="0">
                <a:ln>
                  <a:noFill/>
                </a:ln>
                <a:solidFill>
                  <a:srgbClr val="0077AA"/>
                </a:solidFill>
                <a:effectLst/>
                <a:cs typeface="Arial" panose="020B0604020202020204" pitchFamily="34" charset="0"/>
              </a:rPr>
              <a:t>handheld</a:t>
            </a:r>
            <a:r>
              <a:rPr kumimoji="0" lang="es-MX" altLang="en-US" b="0" i="0" u="none" strike="noStrike" cap="none" normalizeH="0" baseline="0" dirty="0" smtClean="0">
                <a:ln>
                  <a:noFill/>
                </a:ln>
                <a:solidFill>
                  <a:srgbClr val="0077AA"/>
                </a:solidFill>
                <a:effectLst/>
                <a:cs typeface="Arial" panose="020B0604020202020204" pitchFamily="34" charset="0"/>
              </a:rPr>
              <a:t> and </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err="1" smtClean="0">
                <a:ln>
                  <a:noFill/>
                </a:ln>
                <a:solidFill>
                  <a:srgbClr val="990055"/>
                </a:solidFill>
                <a:effectLst/>
                <a:cs typeface="Arial" panose="020B0604020202020204" pitchFamily="34" charset="0"/>
              </a:rPr>
              <a:t>orientation</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0077AA"/>
                </a:solidFill>
                <a:effectLst/>
                <a:cs typeface="Arial" panose="020B0604020202020204" pitchFamily="34" charset="0"/>
              </a:rPr>
              <a:t> </a:t>
            </a:r>
            <a:r>
              <a:rPr kumimoji="0" lang="es-MX" altLang="en-US" b="0" i="0" u="none" strike="noStrike" cap="none" normalizeH="0" baseline="0" dirty="0" err="1" smtClean="0">
                <a:ln>
                  <a:noFill/>
                </a:ln>
                <a:solidFill>
                  <a:srgbClr val="0077AA"/>
                </a:solidFill>
                <a:effectLst/>
                <a:cs typeface="Arial" panose="020B0604020202020204" pitchFamily="34" charset="0"/>
              </a:rPr>
              <a:t>landscape</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333333"/>
                </a:solidFill>
                <a:effectLst/>
                <a:cs typeface="Arial" panose="020B0604020202020204" pitchFamily="34" charset="0"/>
              </a:rPr>
              <a:t> </a:t>
            </a:r>
            <a:r>
              <a:rPr kumimoji="0" lang="es-MX" altLang="en-US" b="0" i="0" u="none" strike="noStrike" cap="none" normalizeH="0" baseline="0" dirty="0" smtClean="0">
                <a:ln>
                  <a:noFill/>
                </a:ln>
                <a:solidFill>
                  <a:srgbClr val="999999"/>
                </a:solidFill>
                <a:effectLst/>
                <a:cs typeface="Arial" panose="020B0604020202020204" pitchFamily="34" charset="0"/>
              </a:rPr>
              <a:t>{</a:t>
            </a:r>
            <a:r>
              <a:rPr kumimoji="0" lang="es-MX" altLang="en-US" b="0" i="0" u="none" strike="noStrike" cap="none" normalizeH="0" baseline="0" dirty="0" smtClean="0">
                <a:ln>
                  <a:noFill/>
                </a:ln>
                <a:solidFill>
                  <a:srgbClr val="333333"/>
                </a:solidFill>
                <a:effectLst/>
                <a:cs typeface="Arial" panose="020B0604020202020204" pitchFamily="34" charset="0"/>
              </a:rPr>
              <a:t> </a:t>
            </a:r>
            <a:r>
              <a:rPr kumimoji="0" lang="es-MX" altLang="en-US" b="0" i="0" u="none" strike="noStrike" cap="none" normalizeH="0" baseline="0" dirty="0" smtClean="0">
                <a:ln>
                  <a:noFill/>
                </a:ln>
                <a:solidFill>
                  <a:srgbClr val="990055"/>
                </a:solidFill>
                <a:effectLst/>
                <a:cs typeface="Arial" panose="020B0604020202020204" pitchFamily="34" charset="0"/>
              </a:rPr>
              <a:t>...</a:t>
            </a:r>
            <a:r>
              <a:rPr kumimoji="0" lang="es-MX" altLang="en-US" b="0" i="0" u="none" strike="noStrike" cap="none" normalizeH="0" baseline="0" dirty="0" smtClean="0">
                <a:ln>
                  <a:noFill/>
                </a:ln>
                <a:solidFill>
                  <a:srgbClr val="333333"/>
                </a:solidFill>
                <a:effectLst/>
                <a:cs typeface="Arial" panose="020B0604020202020204" pitchFamily="34" charset="0"/>
              </a:rPr>
              <a:t> </a:t>
            </a:r>
            <a:r>
              <a:rPr kumimoji="0" lang="es-MX" altLang="en-US" b="0" i="0" u="none" strike="noStrike" cap="none" normalizeH="0" baseline="0" dirty="0" smtClean="0">
                <a:ln>
                  <a:noFill/>
                </a:ln>
                <a:solidFill>
                  <a:srgbClr val="999999"/>
                </a:solidFill>
                <a:effectLst/>
                <a:cs typeface="Arial" panose="020B0604020202020204" pitchFamily="34" charset="0"/>
              </a:rPr>
              <a:t>}</a:t>
            </a:r>
            <a:endParaRPr kumimoji="0" lang="es-MX" altLang="en-US"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Por lo tanto, si esta en una </a:t>
            </a:r>
            <a:r>
              <a:rPr kumimoji="0" lang="es-MX" altLang="en-US" b="0" i="0" u="none" strike="noStrike" cap="none" normalizeH="0" baseline="0" dirty="0" err="1" smtClean="0">
                <a:ln>
                  <a:noFill/>
                </a:ln>
                <a:solidFill>
                  <a:srgbClr val="333333"/>
                </a:solidFill>
                <a:effectLst/>
                <a:cs typeface="Arial" panose="020B0604020202020204" pitchFamily="34" charset="0"/>
              </a:rPr>
              <a:t>screen</a:t>
            </a:r>
            <a:r>
              <a:rPr kumimoji="0" lang="es-MX" altLang="en-US" b="0" i="0" u="none" strike="noStrike" cap="none" normalizeH="0" baseline="0" dirty="0" smtClean="0">
                <a:ln>
                  <a:noFill/>
                </a:ln>
                <a:solidFill>
                  <a:srgbClr val="333333"/>
                </a:solidFill>
                <a:effectLst/>
                <a:cs typeface="Arial" panose="020B0604020202020204" pitchFamily="34" charset="0"/>
              </a:rPr>
              <a:t> con una ventana de 800px de ancho, la declaración del medio retornara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verdadero debido a la primera parte de la lista, si aplicamos esto a un dispositivo @media </a:t>
            </a:r>
            <a:r>
              <a:rPr kumimoji="0" lang="es-MX" altLang="en-US" b="0" i="0" u="none" strike="noStrike" cap="none" normalizeH="0" baseline="0" dirty="0" err="1" smtClean="0">
                <a:ln>
                  <a:noFill/>
                </a:ln>
                <a:solidFill>
                  <a:srgbClr val="333333"/>
                </a:solidFill>
                <a:effectLst/>
                <a:cs typeface="Arial" panose="020B0604020202020204" pitchFamily="34" charset="0"/>
              </a:rPr>
              <a:t>all</a:t>
            </a:r>
            <a:r>
              <a:rPr kumimoji="0" lang="es-MX" altLang="en-US" b="0" i="0" u="none" strike="noStrike" cap="none" normalizeH="0" baseline="0" dirty="0" smtClean="0">
                <a:ln>
                  <a:noFill/>
                </a:ln>
                <a:solidFill>
                  <a:srgbClr val="333333"/>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and (min-width: 700px) podría retornar verdadero a pesar del hecho de que la pantalla falle la verificación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tipo de medio del </a:t>
            </a:r>
            <a:r>
              <a:rPr kumimoji="0" lang="es-MX" altLang="en-US" b="0" i="0" u="none" strike="noStrike" cap="none" normalizeH="0" baseline="0" dirty="0" err="1" smtClean="0">
                <a:ln>
                  <a:noFill/>
                </a:ln>
                <a:solidFill>
                  <a:srgbClr val="333333"/>
                </a:solidFill>
                <a:effectLst/>
                <a:cs typeface="Arial" panose="020B0604020202020204" pitchFamily="34" charset="0"/>
              </a:rPr>
              <a:t>handheld</a:t>
            </a:r>
            <a:r>
              <a:rPr kumimoji="0" lang="es-MX" altLang="en-US" b="0" i="0" u="none" strike="noStrike" cap="none" normalizeH="0" baseline="0" dirty="0" smtClean="0">
                <a:ln>
                  <a:noFill/>
                </a:ln>
                <a:solidFill>
                  <a:srgbClr val="333333"/>
                </a:solidFill>
                <a:effectLst/>
                <a:cs typeface="Arial" panose="020B0604020202020204" pitchFamily="34" charset="0"/>
              </a:rPr>
              <a:t> en la segunda </a:t>
            </a:r>
            <a:r>
              <a:rPr kumimoji="0" lang="es-MX" altLang="en-US" b="0" i="0" u="none" strike="noStrike" cap="none" normalizeH="0" baseline="0" dirty="0" err="1" smtClean="0">
                <a:ln>
                  <a:noFill/>
                </a:ln>
                <a:solidFill>
                  <a:srgbClr val="333333"/>
                </a:solidFill>
                <a:effectLst/>
                <a:cs typeface="Arial" panose="020B0604020202020204" pitchFamily="34" charset="0"/>
              </a:rPr>
              <a:t>query</a:t>
            </a:r>
            <a:r>
              <a:rPr kumimoji="0" lang="es-MX" altLang="en-US" b="0" i="0" u="none" strike="noStrike" cap="none" normalizeH="0" baseline="0" dirty="0" smtClean="0">
                <a:ln>
                  <a:noFill/>
                </a:ln>
                <a:solidFill>
                  <a:srgbClr val="333333"/>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Por otra parte si estuviese en un </a:t>
            </a:r>
            <a:r>
              <a:rPr kumimoji="0" lang="es-MX" altLang="en-US" b="0" i="0" u="none" strike="noStrike" cap="none" normalizeH="0" baseline="0" dirty="0" err="1" smtClean="0">
                <a:ln>
                  <a:noFill/>
                </a:ln>
                <a:solidFill>
                  <a:srgbClr val="333333"/>
                </a:solidFill>
                <a:effectLst/>
                <a:cs typeface="Arial" panose="020B0604020202020204" pitchFamily="34" charset="0"/>
              </a:rPr>
              <a:t>handheld</a:t>
            </a:r>
            <a:r>
              <a:rPr kumimoji="0" lang="es-MX" altLang="en-US" b="0" i="0" u="none" strike="noStrike" cap="none" normalizeH="0" baseline="0" dirty="0" smtClean="0">
                <a:ln>
                  <a:noFill/>
                </a:ln>
                <a:solidFill>
                  <a:srgbClr val="333333"/>
                </a:solidFill>
                <a:effectLst/>
                <a:cs typeface="Arial" panose="020B0604020202020204" pitchFamily="34" charset="0"/>
              </a:rPr>
              <a:t> con un ancho de ventana de 500px, la primera parte de la lista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fallaría pero la segunda parte retornara verdadero debido a la declaración de medio.</a:t>
            </a:r>
            <a:endParaRPr kumimoji="0" lang="es-MX" altLang="en-US" b="0" i="0" u="none" strike="noStrike" cap="none" normalizeH="0" baseline="0" dirty="0" smtClean="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10938305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MEDIA QUERIES.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sp>
        <p:nvSpPr>
          <p:cNvPr id="2" name="Rectangle 1"/>
          <p:cNvSpPr>
            <a:spLocks noChangeArrowheads="1"/>
          </p:cNvSpPr>
          <p:nvPr/>
        </p:nvSpPr>
        <p:spPr bwMode="auto">
          <a:xfrm>
            <a:off x="287164" y="1476053"/>
            <a:ext cx="11541621" cy="4431983"/>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1" i="0" u="none" strike="noStrike" cap="none" normalizeH="0" baseline="0" dirty="0" err="1" smtClean="0">
                <a:ln>
                  <a:noFill/>
                </a:ln>
                <a:solidFill>
                  <a:srgbClr val="333333"/>
                </a:solidFill>
                <a:effectLst/>
                <a:cs typeface="Arial" panose="020B0604020202020204" pitchFamily="34" charset="0"/>
              </a:rPr>
              <a:t>not</a:t>
            </a:r>
            <a:endParaRPr kumimoji="0" lang="es-MX" altLang="en-US" b="1" i="0" u="none" strike="noStrike" cap="none" normalizeH="0" baseline="0" dirty="0" smtClean="0">
              <a:ln>
                <a:noFill/>
              </a:ln>
              <a:solidFill>
                <a:srgbClr val="333333"/>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El operador </a:t>
            </a:r>
            <a:r>
              <a:rPr kumimoji="0" lang="es-MX" altLang="en-US" b="0" i="0" u="none" strike="noStrike" cap="none" normalizeH="0" baseline="0" dirty="0" err="1" smtClean="0">
                <a:ln>
                  <a:noFill/>
                </a:ln>
                <a:solidFill>
                  <a:srgbClr val="333333"/>
                </a:solidFill>
                <a:effectLst/>
                <a:cs typeface="Arial" panose="020B0604020202020204" pitchFamily="34" charset="0"/>
              </a:rPr>
              <a:t>not</a:t>
            </a:r>
            <a:r>
              <a:rPr kumimoji="0" lang="es-MX" altLang="en-US" b="0" i="0" u="none" strike="noStrike" cap="none" normalizeH="0" baseline="0" dirty="0" smtClean="0">
                <a:ln>
                  <a:noFill/>
                </a:ln>
                <a:solidFill>
                  <a:srgbClr val="333333"/>
                </a:solidFill>
                <a:effectLst/>
                <a:cs typeface="Arial" panose="020B0604020202020204" pitchFamily="34" charset="0"/>
              </a:rPr>
              <a:t> aplica a todo el </a:t>
            </a:r>
            <a:r>
              <a:rPr kumimoji="0" lang="es-MX" altLang="en-US" b="0" i="0" u="none" strike="noStrike" cap="none" normalizeH="0" baseline="0" dirty="0" err="1" smtClean="0">
                <a:ln>
                  <a:noFill/>
                </a:ln>
                <a:solidFill>
                  <a:srgbClr val="333333"/>
                </a:solidFill>
                <a:effectLst/>
                <a:cs typeface="Arial" panose="020B0604020202020204" pitchFamily="34" charset="0"/>
              </a:rPr>
              <a:t>query</a:t>
            </a:r>
            <a:r>
              <a:rPr kumimoji="0" lang="es-MX" altLang="en-US" b="0" i="0" u="none" strike="noStrike" cap="none" normalizeH="0" baseline="0" dirty="0" smtClean="0">
                <a:ln>
                  <a:noFill/>
                </a:ln>
                <a:solidFill>
                  <a:srgbClr val="333333"/>
                </a:solidFill>
                <a:effectLst/>
                <a:cs typeface="Arial" panose="020B0604020202020204" pitchFamily="34" charset="0"/>
              </a:rPr>
              <a:t> y retorna verdadero si es posible y sino retorna falso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(como por ejemplo </a:t>
            </a:r>
            <a:r>
              <a:rPr kumimoji="0" lang="es-MX" altLang="en-US" b="0" i="0" u="none" strike="noStrike" cap="none" normalizeH="0" baseline="0" dirty="0" err="1" smtClean="0">
                <a:ln>
                  <a:noFill/>
                </a:ln>
                <a:solidFill>
                  <a:srgbClr val="333333"/>
                </a:solidFill>
                <a:effectLst/>
                <a:cs typeface="Arial" panose="020B0604020202020204" pitchFamily="34" charset="0"/>
              </a:rPr>
              <a:t>monochrome</a:t>
            </a:r>
            <a:r>
              <a:rPr kumimoji="0" lang="es-MX" altLang="en-US" b="0" i="0" u="none" strike="noStrike" cap="none" normalizeH="0" baseline="0" dirty="0" smtClean="0">
                <a:ln>
                  <a:noFill/>
                </a:ln>
                <a:solidFill>
                  <a:srgbClr val="333333"/>
                </a:solidFill>
                <a:effectLst/>
                <a:cs typeface="Arial" panose="020B0604020202020204" pitchFamily="34" charset="0"/>
              </a:rPr>
              <a:t> en un monitor a color o una ventana con un ancho mínimo de min-width: 700px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en un monitor de 600px).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Un </a:t>
            </a:r>
            <a:r>
              <a:rPr kumimoji="0" lang="es-MX" altLang="en-US" b="0" i="0" u="none" strike="noStrike" cap="none" normalizeH="0" baseline="0" dirty="0" err="1" smtClean="0">
                <a:ln>
                  <a:noFill/>
                </a:ln>
                <a:solidFill>
                  <a:srgbClr val="333333"/>
                </a:solidFill>
                <a:effectLst/>
                <a:cs typeface="Arial" panose="020B0604020202020204" pitchFamily="34" charset="0"/>
              </a:rPr>
              <a:t>not</a:t>
            </a:r>
            <a:r>
              <a:rPr kumimoji="0" lang="es-MX" altLang="en-US" b="0" i="0" u="none" strike="noStrike" cap="none" normalizeH="0" baseline="0" dirty="0" smtClean="0">
                <a:ln>
                  <a:noFill/>
                </a:ln>
                <a:solidFill>
                  <a:srgbClr val="333333"/>
                </a:solidFill>
                <a:effectLst/>
                <a:cs typeface="Arial" panose="020B0604020202020204" pitchFamily="34" charset="0"/>
              </a:rPr>
              <a:t> negara un </a:t>
            </a:r>
            <a:r>
              <a:rPr kumimoji="0" lang="es-MX" altLang="en-US" b="0" i="0" u="none" strike="noStrike" cap="none" normalizeH="0" baseline="0" dirty="0" err="1" smtClean="0">
                <a:ln>
                  <a:noFill/>
                </a:ln>
                <a:solidFill>
                  <a:srgbClr val="333333"/>
                </a:solidFill>
                <a:effectLst/>
                <a:cs typeface="Arial" panose="020B0604020202020204" pitchFamily="34" charset="0"/>
              </a:rPr>
              <a:t>query</a:t>
            </a:r>
            <a:r>
              <a:rPr kumimoji="0" lang="es-MX" altLang="en-US" b="0" i="0" u="none" strike="noStrike" cap="none" normalizeH="0" baseline="0" dirty="0" smtClean="0">
                <a:ln>
                  <a:noFill/>
                </a:ln>
                <a:solidFill>
                  <a:srgbClr val="333333"/>
                </a:solidFill>
                <a:effectLst/>
                <a:cs typeface="Arial" panose="020B0604020202020204" pitchFamily="34" charset="0"/>
              </a:rPr>
              <a:t> si es posible pero no a todos los </a:t>
            </a:r>
            <a:r>
              <a:rPr kumimoji="0" lang="es-MX" altLang="en-US" b="0" i="0" u="none" strike="noStrike" cap="none" normalizeH="0" baseline="0" dirty="0" err="1" smtClean="0">
                <a:ln>
                  <a:noFill/>
                </a:ln>
                <a:solidFill>
                  <a:srgbClr val="333333"/>
                </a:solidFill>
                <a:effectLst/>
                <a:cs typeface="Arial" panose="020B0604020202020204" pitchFamily="34" charset="0"/>
              </a:rPr>
              <a:t>query</a:t>
            </a:r>
            <a:r>
              <a:rPr kumimoji="0" lang="es-MX" altLang="en-US" b="0" i="0" u="none" strike="noStrike" cap="none" normalizeH="0" baseline="0" dirty="0" smtClean="0">
                <a:ln>
                  <a:noFill/>
                </a:ln>
                <a:solidFill>
                  <a:srgbClr val="333333"/>
                </a:solidFill>
                <a:effectLst/>
                <a:cs typeface="Arial" panose="020B0604020202020204" pitchFamily="34" charset="0"/>
              </a:rPr>
              <a:t> posibles si están ubicados en una lista separada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por comas. El operador </a:t>
            </a:r>
            <a:r>
              <a:rPr kumimoji="0" lang="es-MX" altLang="en-US" b="0" i="0" u="none" strike="noStrike" cap="none" normalizeH="0" baseline="0" dirty="0" err="1" smtClean="0">
                <a:ln>
                  <a:noFill/>
                </a:ln>
                <a:solidFill>
                  <a:srgbClr val="333333"/>
                </a:solidFill>
                <a:effectLst/>
                <a:cs typeface="Arial" panose="020B0604020202020204" pitchFamily="34" charset="0"/>
              </a:rPr>
              <a:t>not</a:t>
            </a:r>
            <a:r>
              <a:rPr kumimoji="0" lang="es-MX" altLang="en-US" b="0" i="0" u="none" strike="noStrike" cap="none" normalizeH="0" baseline="0" dirty="0" smtClean="0">
                <a:ln>
                  <a:noFill/>
                </a:ln>
                <a:solidFill>
                  <a:srgbClr val="333333"/>
                </a:solidFill>
                <a:effectLst/>
                <a:cs typeface="Arial" panose="020B0604020202020204" pitchFamily="34" charset="0"/>
              </a:rPr>
              <a:t> no puede ser usado para negar un </a:t>
            </a:r>
            <a:r>
              <a:rPr kumimoji="0" lang="es-MX" altLang="en-US" b="0" i="0" u="none" strike="noStrike" cap="none" normalizeH="0" baseline="0" dirty="0" err="1" smtClean="0">
                <a:ln>
                  <a:noFill/>
                </a:ln>
                <a:solidFill>
                  <a:srgbClr val="333333"/>
                </a:solidFill>
                <a:effectLst/>
                <a:cs typeface="Arial" panose="020B0604020202020204" pitchFamily="34" charset="0"/>
              </a:rPr>
              <a:t>query</a:t>
            </a:r>
            <a:r>
              <a:rPr kumimoji="0" lang="es-MX" altLang="en-US" b="0" i="0" u="none" strike="noStrike" cap="none" normalizeH="0" baseline="0" dirty="0" smtClean="0">
                <a:ln>
                  <a:noFill/>
                </a:ln>
                <a:solidFill>
                  <a:srgbClr val="333333"/>
                </a:solidFill>
                <a:effectLst/>
                <a:cs typeface="Arial" panose="020B0604020202020204" pitchFamily="34" charset="0"/>
              </a:rPr>
              <a:t> individual, solo para un </a:t>
            </a:r>
            <a:r>
              <a:rPr kumimoji="0" lang="es-MX" altLang="en-US" b="0" i="0" u="none" strike="noStrike" cap="none" normalizeH="0" baseline="0" dirty="0" err="1" smtClean="0">
                <a:ln>
                  <a:noFill/>
                </a:ln>
                <a:solidFill>
                  <a:srgbClr val="333333"/>
                </a:solidFill>
                <a:effectLst/>
                <a:cs typeface="Arial" panose="020B0604020202020204" pitchFamily="34" charset="0"/>
              </a:rPr>
              <a:t>query</a:t>
            </a:r>
            <a:r>
              <a:rPr kumimoji="0" lang="es-MX" altLang="en-US" b="0" i="0" u="none" strike="noStrike" cap="none" normalizeH="0" baseline="0" dirty="0" smtClean="0">
                <a:ln>
                  <a:noFill/>
                </a:ln>
                <a:solidFill>
                  <a:srgbClr val="333333"/>
                </a:solidFill>
                <a:effectLst/>
                <a:cs typeface="Arial" panose="020B0604020202020204" pitchFamily="34" charset="0"/>
              </a:rPr>
              <a:t> completo.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Por ejemplo, el </a:t>
            </a:r>
            <a:r>
              <a:rPr kumimoji="0" lang="es-MX" altLang="en-US" b="0" i="0" u="none" strike="noStrike" cap="none" normalizeH="0" baseline="0" dirty="0" err="1" smtClean="0">
                <a:ln>
                  <a:noFill/>
                </a:ln>
                <a:solidFill>
                  <a:srgbClr val="333333"/>
                </a:solidFill>
                <a:effectLst/>
                <a:cs typeface="Arial" panose="020B0604020202020204" pitchFamily="34" charset="0"/>
              </a:rPr>
              <a:t>not</a:t>
            </a:r>
            <a:r>
              <a:rPr kumimoji="0" lang="es-MX" altLang="en-US" b="0" i="0" u="none" strike="noStrike" cap="none" normalizeH="0" baseline="0" dirty="0" smtClean="0">
                <a:ln>
                  <a:noFill/>
                </a:ln>
                <a:solidFill>
                  <a:srgbClr val="333333"/>
                </a:solidFill>
                <a:effectLst/>
                <a:cs typeface="Arial" panose="020B0604020202020204" pitchFamily="34" charset="0"/>
              </a:rPr>
              <a:t> en el siguiente </a:t>
            </a:r>
            <a:r>
              <a:rPr kumimoji="0" lang="es-MX" altLang="en-US" b="0" i="0" u="none" strike="noStrike" cap="none" normalizeH="0" baseline="0" dirty="0" err="1" smtClean="0">
                <a:ln>
                  <a:noFill/>
                </a:ln>
                <a:solidFill>
                  <a:srgbClr val="333333"/>
                </a:solidFill>
                <a:effectLst/>
                <a:cs typeface="Arial" panose="020B0604020202020204" pitchFamily="34" charset="0"/>
              </a:rPr>
              <a:t>query</a:t>
            </a:r>
            <a:r>
              <a:rPr kumimoji="0" lang="es-MX" altLang="en-US" b="0" i="0" u="none" strike="noStrike" cap="none" normalizeH="0" baseline="0" dirty="0" smtClean="0">
                <a:ln>
                  <a:noFill/>
                </a:ln>
                <a:solidFill>
                  <a:srgbClr val="333333"/>
                </a:solidFill>
                <a:effectLst/>
                <a:cs typeface="Arial" panose="020B0604020202020204" pitchFamily="34" charset="0"/>
              </a:rPr>
              <a:t> es evaluado al final:</a:t>
            </a:r>
            <a:endParaRPr kumimoji="0" lang="es-MX" altLang="en-US" b="0" i="0" u="none" strike="noStrike" cap="none" normalizeH="0" baseline="0" dirty="0" smtClean="0">
              <a:ln>
                <a:noFill/>
              </a:ln>
              <a:solidFill>
                <a:srgbClr val="0077AA"/>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sng" strike="noStrike" cap="none" normalizeH="0" baseline="0" dirty="0" smtClean="0">
                <a:ln>
                  <a:noFill/>
                </a:ln>
                <a:solidFill>
                  <a:srgbClr val="FFC000"/>
                </a:solidFill>
                <a:effectLst/>
                <a:cs typeface="Arial" panose="020B0604020202020204" pitchFamily="34" charset="0"/>
              </a:rPr>
              <a:t>@media </a:t>
            </a:r>
            <a:r>
              <a:rPr kumimoji="0" lang="es-MX" altLang="en-US" b="0" i="0" u="sng" strike="noStrike" cap="none" normalizeH="0" baseline="0" dirty="0" err="1" smtClean="0">
                <a:ln>
                  <a:noFill/>
                </a:ln>
                <a:solidFill>
                  <a:srgbClr val="FFC000"/>
                </a:solidFill>
                <a:effectLst/>
                <a:cs typeface="Arial" panose="020B0604020202020204" pitchFamily="34" charset="0"/>
              </a:rPr>
              <a:t>not</a:t>
            </a:r>
            <a:r>
              <a:rPr kumimoji="0" lang="es-MX" altLang="en-US" b="0" i="0" u="sng" strike="noStrike" cap="none" normalizeH="0" baseline="0" dirty="0" smtClean="0">
                <a:ln>
                  <a:noFill/>
                </a:ln>
                <a:solidFill>
                  <a:srgbClr val="FFC000"/>
                </a:solidFill>
                <a:effectLst/>
                <a:cs typeface="Arial" panose="020B0604020202020204" pitchFamily="34" charset="0"/>
              </a:rPr>
              <a:t> </a:t>
            </a:r>
            <a:r>
              <a:rPr kumimoji="0" lang="es-MX" altLang="en-US" b="0" i="0" u="sng" strike="noStrike" cap="none" normalizeH="0" baseline="0" dirty="0" err="1" smtClean="0">
                <a:ln>
                  <a:noFill/>
                </a:ln>
                <a:solidFill>
                  <a:srgbClr val="FFC000"/>
                </a:solidFill>
                <a:effectLst/>
                <a:cs typeface="Arial" panose="020B0604020202020204" pitchFamily="34" charset="0"/>
              </a:rPr>
              <a:t>all</a:t>
            </a:r>
            <a:r>
              <a:rPr kumimoji="0" lang="es-MX" altLang="en-US" b="0" i="0" u="sng" strike="noStrike" cap="none" normalizeH="0" baseline="0" dirty="0" smtClean="0">
                <a:ln>
                  <a:noFill/>
                </a:ln>
                <a:solidFill>
                  <a:srgbClr val="FFC000"/>
                </a:solidFill>
                <a:effectLst/>
                <a:cs typeface="Arial" panose="020B0604020202020204" pitchFamily="34" charset="0"/>
              </a:rPr>
              <a:t> and (</a:t>
            </a:r>
            <a:r>
              <a:rPr kumimoji="0" lang="es-MX" altLang="en-US" b="0" i="0" u="sng" strike="noStrike" cap="none" normalizeH="0" baseline="0" dirty="0" err="1" smtClean="0">
                <a:ln>
                  <a:noFill/>
                </a:ln>
                <a:solidFill>
                  <a:srgbClr val="FFC000"/>
                </a:solidFill>
                <a:effectLst/>
                <a:cs typeface="Arial" panose="020B0604020202020204" pitchFamily="34" charset="0"/>
              </a:rPr>
              <a:t>monochrome</a:t>
            </a:r>
            <a:r>
              <a:rPr kumimoji="0" lang="es-MX" altLang="en-US" b="0" i="0" u="sng" strike="noStrike" cap="none" normalizeH="0" baseline="0" dirty="0" smtClean="0">
                <a:ln>
                  <a:noFill/>
                </a:ln>
                <a:solidFill>
                  <a:srgbClr val="FFC000"/>
                </a:solidFill>
                <a:effectLst/>
                <a:cs typeface="Arial" panose="020B0604020202020204" pitchFamily="34"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Esto significa que el </a:t>
            </a:r>
            <a:r>
              <a:rPr kumimoji="0" lang="es-MX" altLang="en-US" b="0" i="0" u="none" strike="noStrike" cap="none" normalizeH="0" baseline="0" dirty="0" err="1" smtClean="0">
                <a:ln>
                  <a:noFill/>
                </a:ln>
                <a:solidFill>
                  <a:srgbClr val="333333"/>
                </a:solidFill>
                <a:effectLst/>
                <a:cs typeface="Arial" panose="020B0604020202020204" pitchFamily="34" charset="0"/>
              </a:rPr>
              <a:t>query</a:t>
            </a:r>
            <a:r>
              <a:rPr kumimoji="0" lang="es-MX" altLang="en-US" b="0" i="0" u="none" strike="noStrike" cap="none" normalizeH="0" baseline="0" dirty="0" smtClean="0">
                <a:ln>
                  <a:noFill/>
                </a:ln>
                <a:solidFill>
                  <a:srgbClr val="333333"/>
                </a:solidFill>
                <a:effectLst/>
                <a:cs typeface="Arial" panose="020B0604020202020204" pitchFamily="34" charset="0"/>
              </a:rPr>
              <a:t> es evaluado de la siguiente forma:</a:t>
            </a:r>
            <a:endParaRPr kumimoji="0" lang="es-MX" altLang="en-US" b="0" i="0" u="none" strike="noStrike" cap="none" normalizeH="0" baseline="0" dirty="0" smtClean="0">
              <a:ln>
                <a:noFill/>
              </a:ln>
              <a:solidFill>
                <a:srgbClr val="0077AA"/>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sng" strike="noStrike" cap="none" normalizeH="0" baseline="0" dirty="0" smtClean="0">
                <a:ln>
                  <a:noFill/>
                </a:ln>
                <a:solidFill>
                  <a:srgbClr val="FFC000"/>
                </a:solidFill>
                <a:effectLst/>
                <a:cs typeface="Arial" panose="020B0604020202020204" pitchFamily="34" charset="0"/>
              </a:rPr>
              <a:t>@media </a:t>
            </a:r>
            <a:r>
              <a:rPr kumimoji="0" lang="es-MX" altLang="en-US" b="0" i="0" u="sng" strike="noStrike" cap="none" normalizeH="0" baseline="0" dirty="0" err="1" smtClean="0">
                <a:ln>
                  <a:noFill/>
                </a:ln>
                <a:solidFill>
                  <a:srgbClr val="FFC000"/>
                </a:solidFill>
                <a:effectLst/>
                <a:cs typeface="Arial" panose="020B0604020202020204" pitchFamily="34" charset="0"/>
              </a:rPr>
              <a:t>not</a:t>
            </a:r>
            <a:r>
              <a:rPr kumimoji="0" lang="es-MX" altLang="en-US" b="0" i="0" u="sng" strike="noStrike" cap="none" normalizeH="0" baseline="0" dirty="0" smtClean="0">
                <a:ln>
                  <a:noFill/>
                </a:ln>
                <a:solidFill>
                  <a:srgbClr val="FFC000"/>
                </a:solidFill>
                <a:effectLst/>
                <a:cs typeface="Arial" panose="020B0604020202020204" pitchFamily="34" charset="0"/>
              </a:rPr>
              <a:t> (</a:t>
            </a:r>
            <a:r>
              <a:rPr kumimoji="0" lang="es-MX" altLang="en-US" b="0" i="0" u="sng" strike="noStrike" cap="none" normalizeH="0" baseline="0" dirty="0" err="1" smtClean="0">
                <a:ln>
                  <a:noFill/>
                </a:ln>
                <a:solidFill>
                  <a:srgbClr val="FFC000"/>
                </a:solidFill>
                <a:effectLst/>
                <a:cs typeface="Arial" panose="020B0604020202020204" pitchFamily="34" charset="0"/>
              </a:rPr>
              <a:t>all</a:t>
            </a:r>
            <a:r>
              <a:rPr kumimoji="0" lang="es-MX" altLang="en-US" b="0" i="0" u="sng" strike="noStrike" cap="none" normalizeH="0" baseline="0" dirty="0" smtClean="0">
                <a:ln>
                  <a:noFill/>
                </a:ln>
                <a:solidFill>
                  <a:srgbClr val="FFC000"/>
                </a:solidFill>
                <a:effectLst/>
                <a:cs typeface="Arial" panose="020B0604020202020204" pitchFamily="34" charset="0"/>
              </a:rPr>
              <a:t> and (</a:t>
            </a:r>
            <a:r>
              <a:rPr kumimoji="0" lang="es-MX" altLang="en-US" b="0" i="0" u="sng" strike="noStrike" cap="none" normalizeH="0" baseline="0" dirty="0" err="1" smtClean="0">
                <a:ln>
                  <a:noFill/>
                </a:ln>
                <a:solidFill>
                  <a:srgbClr val="FFC000"/>
                </a:solidFill>
                <a:effectLst/>
                <a:cs typeface="Arial" panose="020B0604020202020204" pitchFamily="34" charset="0"/>
              </a:rPr>
              <a:t>monochrome</a:t>
            </a:r>
            <a:r>
              <a:rPr kumimoji="0" lang="es-MX" altLang="en-US" b="0" i="0" u="sng" strike="noStrike" cap="none" normalizeH="0" baseline="0" dirty="0" smtClean="0">
                <a:ln>
                  <a:noFill/>
                </a:ln>
                <a:solidFill>
                  <a:srgbClr val="FFC000"/>
                </a:solidFill>
                <a:effectLst/>
                <a:cs typeface="Arial" panose="020B0604020202020204" pitchFamily="34"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 y no de esta forma:</a:t>
            </a:r>
            <a:endParaRPr kumimoji="0" lang="es-MX" altLang="en-US" b="0" i="0" u="none" strike="noStrike" cap="none" normalizeH="0" baseline="0" dirty="0" smtClean="0">
              <a:ln>
                <a:noFill/>
              </a:ln>
              <a:solidFill>
                <a:srgbClr val="0077AA"/>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sng" strike="noStrike" cap="none" normalizeH="0" baseline="0" dirty="0" smtClean="0">
                <a:ln>
                  <a:noFill/>
                </a:ln>
                <a:solidFill>
                  <a:srgbClr val="FFC000"/>
                </a:solidFill>
                <a:effectLst/>
                <a:cs typeface="Arial" panose="020B0604020202020204" pitchFamily="34" charset="0"/>
              </a:rPr>
              <a:t>@media (</a:t>
            </a:r>
            <a:r>
              <a:rPr kumimoji="0" lang="es-MX" altLang="en-US" b="0" i="0" u="sng" strike="noStrike" cap="none" normalizeH="0" baseline="0" dirty="0" err="1" smtClean="0">
                <a:ln>
                  <a:noFill/>
                </a:ln>
                <a:solidFill>
                  <a:srgbClr val="FFC000"/>
                </a:solidFill>
                <a:effectLst/>
                <a:cs typeface="Arial" panose="020B0604020202020204" pitchFamily="34" charset="0"/>
              </a:rPr>
              <a:t>not</a:t>
            </a:r>
            <a:r>
              <a:rPr kumimoji="0" lang="es-MX" altLang="en-US" b="0" i="0" u="sng" strike="noStrike" cap="none" normalizeH="0" baseline="0" dirty="0" smtClean="0">
                <a:ln>
                  <a:noFill/>
                </a:ln>
                <a:solidFill>
                  <a:srgbClr val="FFC000"/>
                </a:solidFill>
                <a:effectLst/>
                <a:cs typeface="Arial" panose="020B0604020202020204" pitchFamily="34" charset="0"/>
              </a:rPr>
              <a:t> </a:t>
            </a:r>
            <a:r>
              <a:rPr kumimoji="0" lang="es-MX" altLang="en-US" b="0" i="0" u="sng" strike="noStrike" cap="none" normalizeH="0" baseline="0" dirty="0" err="1" smtClean="0">
                <a:ln>
                  <a:noFill/>
                </a:ln>
                <a:solidFill>
                  <a:srgbClr val="FFC000"/>
                </a:solidFill>
                <a:effectLst/>
                <a:cs typeface="Arial" panose="020B0604020202020204" pitchFamily="34" charset="0"/>
              </a:rPr>
              <a:t>all</a:t>
            </a:r>
            <a:r>
              <a:rPr kumimoji="0" lang="es-MX" altLang="en-US" b="0" i="0" u="sng" strike="noStrike" cap="none" normalizeH="0" baseline="0" dirty="0" smtClean="0">
                <a:ln>
                  <a:noFill/>
                </a:ln>
                <a:solidFill>
                  <a:srgbClr val="FFC000"/>
                </a:solidFill>
                <a:effectLst/>
                <a:cs typeface="Arial" panose="020B0604020202020204" pitchFamily="34" charset="0"/>
              </a:rPr>
              <a:t>) and (</a:t>
            </a:r>
            <a:r>
              <a:rPr kumimoji="0" lang="es-MX" altLang="en-US" b="0" i="0" u="sng" strike="noStrike" cap="none" normalizeH="0" baseline="0" dirty="0" err="1" smtClean="0">
                <a:ln>
                  <a:noFill/>
                </a:ln>
                <a:solidFill>
                  <a:srgbClr val="FFC000"/>
                </a:solidFill>
                <a:effectLst/>
                <a:cs typeface="Arial" panose="020B0604020202020204" pitchFamily="34" charset="0"/>
              </a:rPr>
              <a:t>monochrome</a:t>
            </a:r>
            <a:r>
              <a:rPr kumimoji="0" lang="es-MX" altLang="en-US" b="0" i="0" u="sng" strike="noStrike" cap="none" normalizeH="0" baseline="0" dirty="0" smtClean="0">
                <a:ln>
                  <a:noFill/>
                </a:ln>
                <a:solidFill>
                  <a:srgbClr val="FFC000"/>
                </a:solidFill>
                <a:effectLst/>
                <a:cs typeface="Arial" panose="020B0604020202020204" pitchFamily="34"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Otro Ejemplo:</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sng" strike="noStrike" cap="none" normalizeH="0" baseline="0" dirty="0" smtClean="0">
                <a:ln>
                  <a:noFill/>
                </a:ln>
                <a:solidFill>
                  <a:srgbClr val="FFC000"/>
                </a:solidFill>
                <a:effectLst/>
                <a:cs typeface="Arial" panose="020B0604020202020204" pitchFamily="34" charset="0"/>
              </a:rPr>
              <a:t>@media </a:t>
            </a:r>
            <a:r>
              <a:rPr kumimoji="0" lang="es-MX" altLang="en-US" b="0" i="0" u="sng" strike="noStrike" cap="none" normalizeH="0" baseline="0" dirty="0" err="1" smtClean="0">
                <a:ln>
                  <a:noFill/>
                </a:ln>
                <a:solidFill>
                  <a:srgbClr val="FFC000"/>
                </a:solidFill>
                <a:effectLst/>
                <a:cs typeface="Arial" panose="020B0604020202020204" pitchFamily="34" charset="0"/>
              </a:rPr>
              <a:t>not</a:t>
            </a:r>
            <a:r>
              <a:rPr kumimoji="0" lang="es-MX" altLang="en-US" b="0" i="0" u="sng" strike="noStrike" cap="none" normalizeH="0" baseline="0" dirty="0" smtClean="0">
                <a:ln>
                  <a:noFill/>
                </a:ln>
                <a:solidFill>
                  <a:srgbClr val="FFC000"/>
                </a:solidFill>
                <a:effectLst/>
                <a:cs typeface="Arial" panose="020B0604020202020204" pitchFamily="34" charset="0"/>
              </a:rPr>
              <a:t> </a:t>
            </a:r>
            <a:r>
              <a:rPr kumimoji="0" lang="es-MX" altLang="en-US" b="0" i="0" u="sng" strike="noStrike" cap="none" normalizeH="0" baseline="0" dirty="0" err="1" smtClean="0">
                <a:ln>
                  <a:noFill/>
                </a:ln>
                <a:solidFill>
                  <a:srgbClr val="FFC000"/>
                </a:solidFill>
                <a:effectLst/>
                <a:cs typeface="Arial" panose="020B0604020202020204" pitchFamily="34" charset="0"/>
              </a:rPr>
              <a:t>screen</a:t>
            </a:r>
            <a:r>
              <a:rPr kumimoji="0" lang="es-MX" altLang="en-US" b="0" i="0" u="sng" strike="noStrike" cap="none" normalizeH="0" baseline="0" dirty="0" smtClean="0">
                <a:ln>
                  <a:noFill/>
                </a:ln>
                <a:solidFill>
                  <a:srgbClr val="FFC000"/>
                </a:solidFill>
                <a:effectLst/>
                <a:cs typeface="Arial" panose="020B0604020202020204" pitchFamily="34" charset="0"/>
              </a:rPr>
              <a:t> and (color), </a:t>
            </a:r>
            <a:r>
              <a:rPr kumimoji="0" lang="es-MX" altLang="en-US" b="0" i="0" u="sng" strike="noStrike" cap="none" normalizeH="0" baseline="0" dirty="0" err="1" smtClean="0">
                <a:ln>
                  <a:noFill/>
                </a:ln>
                <a:solidFill>
                  <a:srgbClr val="FFC000"/>
                </a:solidFill>
                <a:effectLst/>
                <a:cs typeface="Arial" panose="020B0604020202020204" pitchFamily="34" charset="0"/>
              </a:rPr>
              <a:t>print</a:t>
            </a:r>
            <a:r>
              <a:rPr kumimoji="0" lang="es-MX" altLang="en-US" b="0" i="0" u="sng" strike="noStrike" cap="none" normalizeH="0" baseline="0" dirty="0" smtClean="0">
                <a:ln>
                  <a:noFill/>
                </a:ln>
                <a:solidFill>
                  <a:srgbClr val="FFC000"/>
                </a:solidFill>
                <a:effectLst/>
                <a:cs typeface="Arial" panose="020B0604020202020204" pitchFamily="34" charset="0"/>
              </a:rPr>
              <a:t> and (color)</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Es evaluado de la siguiente forma:</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sng" strike="noStrike" cap="none" normalizeH="0" baseline="0" dirty="0" smtClean="0">
                <a:ln>
                  <a:noFill/>
                </a:ln>
                <a:solidFill>
                  <a:srgbClr val="FFC000"/>
                </a:solidFill>
                <a:effectLst/>
                <a:cs typeface="Arial" panose="020B0604020202020204" pitchFamily="34" charset="0"/>
              </a:rPr>
              <a:t>@media (</a:t>
            </a:r>
            <a:r>
              <a:rPr kumimoji="0" lang="es-MX" altLang="en-US" b="0" i="0" u="sng" strike="noStrike" cap="none" normalizeH="0" baseline="0" dirty="0" err="1" smtClean="0">
                <a:ln>
                  <a:noFill/>
                </a:ln>
                <a:solidFill>
                  <a:srgbClr val="FFC000"/>
                </a:solidFill>
                <a:effectLst/>
                <a:cs typeface="Arial" panose="020B0604020202020204" pitchFamily="34" charset="0"/>
              </a:rPr>
              <a:t>not</a:t>
            </a:r>
            <a:r>
              <a:rPr kumimoji="0" lang="es-MX" altLang="en-US" b="0" i="0" u="sng" strike="noStrike" cap="none" normalizeH="0" baseline="0" dirty="0" smtClean="0">
                <a:ln>
                  <a:noFill/>
                </a:ln>
                <a:solidFill>
                  <a:srgbClr val="FFC000"/>
                </a:solidFill>
                <a:effectLst/>
                <a:cs typeface="Arial" panose="020B0604020202020204" pitchFamily="34" charset="0"/>
              </a:rPr>
              <a:t> (</a:t>
            </a:r>
            <a:r>
              <a:rPr kumimoji="0" lang="es-MX" altLang="en-US" b="0" i="0" u="sng" strike="noStrike" cap="none" normalizeH="0" baseline="0" dirty="0" err="1" smtClean="0">
                <a:ln>
                  <a:noFill/>
                </a:ln>
                <a:solidFill>
                  <a:srgbClr val="FFC000"/>
                </a:solidFill>
                <a:effectLst/>
                <a:cs typeface="Arial" panose="020B0604020202020204" pitchFamily="34" charset="0"/>
              </a:rPr>
              <a:t>screen</a:t>
            </a:r>
            <a:r>
              <a:rPr kumimoji="0" lang="es-MX" altLang="en-US" b="0" i="0" u="sng" strike="noStrike" cap="none" normalizeH="0" baseline="0" dirty="0" smtClean="0">
                <a:ln>
                  <a:noFill/>
                </a:ln>
                <a:solidFill>
                  <a:srgbClr val="FFC000"/>
                </a:solidFill>
                <a:effectLst/>
                <a:cs typeface="Arial" panose="020B0604020202020204" pitchFamily="34" charset="0"/>
              </a:rPr>
              <a:t> and (color))), </a:t>
            </a:r>
            <a:r>
              <a:rPr kumimoji="0" lang="es-MX" altLang="en-US" b="0" i="0" u="sng" strike="noStrike" cap="none" normalizeH="0" baseline="0" dirty="0" err="1" smtClean="0">
                <a:ln>
                  <a:noFill/>
                </a:ln>
                <a:solidFill>
                  <a:srgbClr val="FFC000"/>
                </a:solidFill>
                <a:effectLst/>
                <a:cs typeface="Arial" panose="020B0604020202020204" pitchFamily="34" charset="0"/>
              </a:rPr>
              <a:t>print</a:t>
            </a:r>
            <a:r>
              <a:rPr kumimoji="0" lang="es-MX" altLang="en-US" b="0" i="0" u="sng" strike="noStrike" cap="none" normalizeH="0" baseline="0" dirty="0" smtClean="0">
                <a:ln>
                  <a:noFill/>
                </a:ln>
                <a:solidFill>
                  <a:srgbClr val="FFC000"/>
                </a:solidFill>
                <a:effectLst/>
                <a:cs typeface="Arial" panose="020B0604020202020204" pitchFamily="34" charset="0"/>
              </a:rPr>
              <a:t> and (color) </a:t>
            </a:r>
          </a:p>
        </p:txBody>
      </p:sp>
    </p:spTree>
    <p:extLst>
      <p:ext uri="{BB962C8B-B14F-4D97-AF65-F5344CB8AC3E}">
        <p14:creationId xmlns:p14="http://schemas.microsoft.com/office/powerpoint/2010/main" val="26124313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MEDIA QUERIES.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935236" y="1758846"/>
            <a:ext cx="9515425" cy="1384995"/>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cs typeface="Arial" panose="020B0604020202020204" pitchFamily="34" charset="0"/>
              </a:rPr>
              <a:t>only</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El operador </a:t>
            </a:r>
            <a:r>
              <a:rPr kumimoji="0" lang="es-MX" altLang="en-US" b="0" i="0" u="none" strike="noStrike" cap="none" normalizeH="0" baseline="0" dirty="0" err="1" smtClean="0">
                <a:ln>
                  <a:noFill/>
                </a:ln>
                <a:solidFill>
                  <a:srgbClr val="333333"/>
                </a:solidFill>
                <a:effectLst/>
                <a:cs typeface="Arial" panose="020B0604020202020204" pitchFamily="34" charset="0"/>
              </a:rPr>
              <a:t>only</a:t>
            </a:r>
            <a:r>
              <a:rPr kumimoji="0" lang="es-MX" altLang="en-US" b="0" i="0" u="none" strike="noStrike" cap="none" normalizeH="0" baseline="0" dirty="0" smtClean="0">
                <a:ln>
                  <a:noFill/>
                </a:ln>
                <a:solidFill>
                  <a:srgbClr val="333333"/>
                </a:solidFill>
                <a:effectLst/>
                <a:cs typeface="Arial" panose="020B0604020202020204" pitchFamily="34" charset="0"/>
              </a:rPr>
              <a:t> previene que navegadores antiguos que no soportan queries con funciones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b="0" i="0" u="none" strike="noStrike" cap="none" normalizeH="0" baseline="0" dirty="0" smtClean="0">
                <a:ln>
                  <a:noFill/>
                </a:ln>
                <a:solidFill>
                  <a:srgbClr val="333333"/>
                </a:solidFill>
                <a:effectLst/>
                <a:cs typeface="Arial" panose="020B0604020202020204" pitchFamily="34" charset="0"/>
              </a:rPr>
              <a:t>apliquen los estilos asignados: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999999"/>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999999"/>
                </a:solidFill>
                <a:effectLst/>
                <a:cs typeface="Arial" panose="020B0604020202020204" pitchFamily="34" charset="0"/>
              </a:rPr>
              <a:t>&lt;</a:t>
            </a:r>
            <a:r>
              <a:rPr kumimoji="0" lang="en-US" altLang="en-US" b="0" i="0" u="none" strike="noStrike" cap="none" normalizeH="0" baseline="0" dirty="0" smtClean="0">
                <a:ln>
                  <a:noFill/>
                </a:ln>
                <a:solidFill>
                  <a:srgbClr val="990055"/>
                </a:solidFill>
                <a:effectLst/>
                <a:cs typeface="Arial" panose="020B0604020202020204" pitchFamily="34" charset="0"/>
              </a:rPr>
              <a:t>link </a:t>
            </a:r>
            <a:r>
              <a:rPr kumimoji="0" lang="en-US" altLang="en-US" b="0" i="0" u="none" strike="noStrike" cap="none" normalizeH="0" baseline="0" dirty="0" err="1" smtClean="0">
                <a:ln>
                  <a:noFill/>
                </a:ln>
                <a:solidFill>
                  <a:srgbClr val="669900"/>
                </a:solidFill>
                <a:effectLst/>
                <a:cs typeface="Arial" panose="020B0604020202020204" pitchFamily="34" charset="0"/>
              </a:rPr>
              <a:t>rel</a:t>
            </a:r>
            <a:r>
              <a:rPr kumimoji="0" lang="en-US" altLang="en-US" b="0" i="0" u="none" strike="noStrike" cap="none" normalizeH="0" baseline="0" dirty="0" smtClean="0">
                <a:ln>
                  <a:noFill/>
                </a:ln>
                <a:solidFill>
                  <a:srgbClr val="999999"/>
                </a:solidFill>
                <a:effectLst/>
                <a:cs typeface="Arial" panose="020B0604020202020204" pitchFamily="34" charset="0"/>
              </a:rPr>
              <a:t>="</a:t>
            </a:r>
            <a:r>
              <a:rPr kumimoji="0" lang="en-US" altLang="en-US" b="0" i="0" u="none" strike="noStrike" cap="none" normalizeH="0" baseline="0" dirty="0" smtClean="0">
                <a:ln>
                  <a:noFill/>
                </a:ln>
                <a:solidFill>
                  <a:srgbClr val="0077AA"/>
                </a:solidFill>
                <a:effectLst/>
                <a:cs typeface="Arial" panose="020B0604020202020204" pitchFamily="34" charset="0"/>
              </a:rPr>
              <a:t>stylesheet</a:t>
            </a:r>
            <a:r>
              <a:rPr kumimoji="0" lang="en-US" altLang="en-US" b="0" i="0" u="none" strike="noStrike" cap="none" normalizeH="0" baseline="0" dirty="0" smtClean="0">
                <a:ln>
                  <a:noFill/>
                </a:ln>
                <a:solidFill>
                  <a:srgbClr val="999999"/>
                </a:solidFill>
                <a:effectLst/>
                <a:cs typeface="Arial" panose="020B0604020202020204" pitchFamily="34" charset="0"/>
              </a:rPr>
              <a:t>"</a:t>
            </a:r>
            <a:r>
              <a:rPr kumimoji="0" lang="en-US" altLang="en-US" b="0" i="0" u="none" strike="noStrike" cap="none" normalizeH="0" baseline="0" dirty="0" smtClean="0">
                <a:ln>
                  <a:noFill/>
                </a:ln>
                <a:solidFill>
                  <a:srgbClr val="990055"/>
                </a:solidFill>
                <a:effectLst/>
                <a:cs typeface="Arial" panose="020B0604020202020204" pitchFamily="34" charset="0"/>
              </a:rPr>
              <a:t> </a:t>
            </a:r>
            <a:r>
              <a:rPr kumimoji="0" lang="en-US" altLang="en-US" b="0" i="0" u="none" strike="noStrike" cap="none" normalizeH="0" baseline="0" dirty="0" smtClean="0">
                <a:ln>
                  <a:noFill/>
                </a:ln>
                <a:solidFill>
                  <a:srgbClr val="669900"/>
                </a:solidFill>
                <a:effectLst/>
                <a:cs typeface="Arial" panose="020B0604020202020204" pitchFamily="34" charset="0"/>
              </a:rPr>
              <a:t>media</a:t>
            </a:r>
            <a:r>
              <a:rPr kumimoji="0" lang="en-US" altLang="en-US" b="0" i="0" u="none" strike="noStrike" cap="none" normalizeH="0" baseline="0" dirty="0" smtClean="0">
                <a:ln>
                  <a:noFill/>
                </a:ln>
                <a:solidFill>
                  <a:srgbClr val="999999"/>
                </a:solidFill>
                <a:effectLst/>
                <a:cs typeface="Arial" panose="020B0604020202020204" pitchFamily="34" charset="0"/>
              </a:rPr>
              <a:t>="</a:t>
            </a:r>
            <a:r>
              <a:rPr kumimoji="0" lang="en-US" altLang="en-US" b="0" i="0" u="none" strike="noStrike" cap="none" normalizeH="0" baseline="0" dirty="0" smtClean="0">
                <a:ln>
                  <a:noFill/>
                </a:ln>
                <a:solidFill>
                  <a:srgbClr val="0077AA"/>
                </a:solidFill>
                <a:effectLst/>
                <a:cs typeface="Arial" panose="020B0604020202020204" pitchFamily="34" charset="0"/>
              </a:rPr>
              <a:t>only screen and (color)</a:t>
            </a:r>
            <a:r>
              <a:rPr kumimoji="0" lang="en-US" altLang="en-US" b="0" i="0" u="none" strike="noStrike" cap="none" normalizeH="0" baseline="0" dirty="0" smtClean="0">
                <a:ln>
                  <a:noFill/>
                </a:ln>
                <a:solidFill>
                  <a:srgbClr val="999999"/>
                </a:solidFill>
                <a:effectLst/>
                <a:cs typeface="Arial" panose="020B0604020202020204" pitchFamily="34" charset="0"/>
              </a:rPr>
              <a:t>"</a:t>
            </a:r>
            <a:r>
              <a:rPr kumimoji="0" lang="en-US" altLang="en-US" b="0" i="0" u="none" strike="noStrike" cap="none" normalizeH="0" baseline="0" dirty="0" smtClean="0">
                <a:ln>
                  <a:noFill/>
                </a:ln>
                <a:solidFill>
                  <a:srgbClr val="990055"/>
                </a:solidFill>
                <a:effectLst/>
                <a:cs typeface="Arial" panose="020B0604020202020204" pitchFamily="34" charset="0"/>
              </a:rPr>
              <a:t> </a:t>
            </a:r>
            <a:r>
              <a:rPr kumimoji="0" lang="en-US" altLang="en-US" b="0" i="0" u="none" strike="noStrike" cap="none" normalizeH="0" baseline="0" dirty="0" err="1" smtClean="0">
                <a:ln>
                  <a:noFill/>
                </a:ln>
                <a:solidFill>
                  <a:srgbClr val="669900"/>
                </a:solidFill>
                <a:effectLst/>
                <a:cs typeface="Arial" panose="020B0604020202020204" pitchFamily="34" charset="0"/>
              </a:rPr>
              <a:t>href</a:t>
            </a:r>
            <a:r>
              <a:rPr kumimoji="0" lang="en-US" altLang="en-US" b="0" i="0" u="none" strike="noStrike" cap="none" normalizeH="0" baseline="0" dirty="0" smtClean="0">
                <a:ln>
                  <a:noFill/>
                </a:ln>
                <a:solidFill>
                  <a:srgbClr val="999999"/>
                </a:solidFill>
                <a:effectLst/>
                <a:cs typeface="Arial" panose="020B0604020202020204" pitchFamily="34" charset="0"/>
              </a:rPr>
              <a:t>="</a:t>
            </a:r>
            <a:r>
              <a:rPr kumimoji="0" lang="en-US" altLang="en-US" b="0" i="0" u="none" strike="noStrike" cap="none" normalizeH="0" baseline="0" dirty="0" smtClean="0">
                <a:ln>
                  <a:noFill/>
                </a:ln>
                <a:solidFill>
                  <a:srgbClr val="0077AA"/>
                </a:solidFill>
                <a:effectLst/>
                <a:cs typeface="Arial" panose="020B0604020202020204" pitchFamily="34" charset="0"/>
              </a:rPr>
              <a:t>Ejemplo.css</a:t>
            </a:r>
            <a:r>
              <a:rPr kumimoji="0" lang="en-US" altLang="en-US" b="0" i="0" u="none" strike="noStrike" cap="none" normalizeH="0" baseline="0" dirty="0" smtClean="0">
                <a:ln>
                  <a:noFill/>
                </a:ln>
                <a:solidFill>
                  <a:srgbClr val="999999"/>
                </a:solidFill>
                <a:effectLst/>
                <a:cs typeface="Arial" panose="020B0604020202020204" pitchFamily="34" charset="0"/>
              </a:rPr>
              <a:t>"</a:t>
            </a:r>
            <a:r>
              <a:rPr kumimoji="0" lang="en-US" altLang="en-US" b="0" i="0" u="none" strike="noStrike" cap="none" normalizeH="0" baseline="0" dirty="0" smtClean="0">
                <a:ln>
                  <a:noFill/>
                </a:ln>
                <a:solidFill>
                  <a:srgbClr val="990055"/>
                </a:solidFill>
                <a:effectLst/>
                <a:cs typeface="Arial" panose="020B0604020202020204" pitchFamily="34" charset="0"/>
              </a:rPr>
              <a:t> </a:t>
            </a:r>
            <a:r>
              <a:rPr kumimoji="0" lang="en-US" altLang="en-US" b="0" i="0" u="none" strike="noStrike" cap="none" normalizeH="0" baseline="0" dirty="0" smtClean="0">
                <a:ln>
                  <a:noFill/>
                </a:ln>
                <a:solidFill>
                  <a:srgbClr val="999999"/>
                </a:solidFill>
                <a:effectLst/>
                <a:cs typeface="Arial" panose="020B0604020202020204" pitchFamily="34" charset="0"/>
              </a:rPr>
              <a:t>/&gt;</a:t>
            </a:r>
            <a:r>
              <a:rPr kumimoji="0" lang="en-US" altLang="en-US" b="0" i="0" u="none" strike="noStrike" cap="none" normalizeH="0" baseline="0" dirty="0" smtClean="0">
                <a:ln>
                  <a:noFill/>
                </a:ln>
                <a:solidFill>
                  <a:schemeClr val="tx1"/>
                </a:solidFill>
                <a:effectLst/>
                <a:cs typeface="Arial" panose="020B0604020202020204" pitchFamily="34" charset="0"/>
              </a:rPr>
              <a:t> </a:t>
            </a:r>
          </a:p>
        </p:txBody>
      </p:sp>
    </p:spTree>
    <p:extLst>
      <p:ext uri="{BB962C8B-B14F-4D97-AF65-F5344CB8AC3E}">
        <p14:creationId xmlns:p14="http://schemas.microsoft.com/office/powerpoint/2010/main" val="736531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Editor de Texto.</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863228" y="1741219"/>
            <a:ext cx="1060805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hangingPunct="0"/>
            <a:r>
              <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Para</a:t>
            </a:r>
            <a:r>
              <a:rPr kumimoji="0" lang="es-MX" altLang="en-US" b="0" i="0" u="none" strike="noStrike" cap="none" normalizeH="0" dirty="0" smtClean="0">
                <a:ln>
                  <a:noFill/>
                </a:ln>
                <a:solidFill>
                  <a:schemeClr val="tx1"/>
                </a:solidFill>
                <a:effectLst/>
                <a:latin typeface="Arial" panose="020B0604020202020204" pitchFamily="34" charset="0"/>
                <a:cs typeface="Arial" panose="020B0604020202020204" pitchFamily="34" charset="0"/>
              </a:rPr>
              <a:t> usar atom es recomendable anexar paquetes que nos faciliten su uso y se sugiere instalar “</a:t>
            </a:r>
            <a:r>
              <a:rPr kumimoji="0" lang="es-MX" altLang="en-US" b="0" i="0" u="none" strike="noStrike" cap="none" normalizeH="0" dirty="0" err="1" smtClean="0">
                <a:ln>
                  <a:noFill/>
                </a:ln>
                <a:solidFill>
                  <a:schemeClr val="tx1"/>
                </a:solidFill>
                <a:effectLst/>
                <a:latin typeface="Arial" panose="020B0604020202020204" pitchFamily="34" charset="0"/>
                <a:cs typeface="Arial" panose="020B0604020202020204" pitchFamily="34" charset="0"/>
              </a:rPr>
              <a:t>emmet</a:t>
            </a:r>
            <a:r>
              <a:rPr kumimoji="0" lang="es-MX" altLang="en-US" b="0" i="0" u="none" strike="noStrike" cap="none" normalizeH="0" dirty="0" smtClean="0">
                <a:ln>
                  <a:noFill/>
                </a:ln>
                <a:solidFill>
                  <a:schemeClr val="tx1"/>
                </a:solidFill>
                <a:effectLst/>
                <a:latin typeface="Arial" panose="020B0604020202020204" pitchFamily="34" charset="0"/>
                <a:cs typeface="Arial" panose="020B0604020202020204" pitchFamily="34" charset="0"/>
              </a:rPr>
              <a:t>”,  y habilitar los autocomplete de CSS y HTML, como se muestra en las siguientes imágenes. </a:t>
            </a:r>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611981" y="2520990"/>
            <a:ext cx="2838450" cy="2466975"/>
          </a:xfrm>
          <a:prstGeom prst="rect">
            <a:avLst/>
          </a:prstGeom>
        </p:spPr>
      </p:pic>
      <p:pic>
        <p:nvPicPr>
          <p:cNvPr id="5" name="Picture 4"/>
          <p:cNvPicPr>
            <a:picLocks noChangeAspect="1"/>
          </p:cNvPicPr>
          <p:nvPr/>
        </p:nvPicPr>
        <p:blipFill>
          <a:blip r:embed="rId3"/>
          <a:stretch>
            <a:fillRect/>
          </a:stretch>
        </p:blipFill>
        <p:spPr>
          <a:xfrm>
            <a:off x="3815557" y="2692711"/>
            <a:ext cx="2808312" cy="2282886"/>
          </a:xfrm>
          <a:prstGeom prst="rect">
            <a:avLst/>
          </a:prstGeom>
        </p:spPr>
      </p:pic>
      <p:pic>
        <p:nvPicPr>
          <p:cNvPr id="6" name="Picture 5"/>
          <p:cNvPicPr>
            <a:picLocks noChangeAspect="1"/>
          </p:cNvPicPr>
          <p:nvPr/>
        </p:nvPicPr>
        <p:blipFill>
          <a:blip r:embed="rId4"/>
          <a:stretch>
            <a:fillRect/>
          </a:stretch>
        </p:blipFill>
        <p:spPr>
          <a:xfrm>
            <a:off x="6767884" y="2768363"/>
            <a:ext cx="5025951" cy="2884154"/>
          </a:xfrm>
          <a:prstGeom prst="rect">
            <a:avLst/>
          </a:prstGeom>
        </p:spPr>
      </p:pic>
    </p:spTree>
    <p:extLst>
      <p:ext uri="{BB962C8B-B14F-4D97-AF65-F5344CB8AC3E}">
        <p14:creationId xmlns:p14="http://schemas.microsoft.com/office/powerpoint/2010/main" val="30707739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MEDIA QUERIES.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TextBox 1"/>
          <p:cNvSpPr txBox="1"/>
          <p:nvPr/>
        </p:nvSpPr>
        <p:spPr>
          <a:xfrm>
            <a:off x="1007244" y="1836093"/>
            <a:ext cx="5532284" cy="369332"/>
          </a:xfrm>
          <a:prstGeom prst="rect">
            <a:avLst/>
          </a:prstGeom>
          <a:noFill/>
        </p:spPr>
        <p:txBody>
          <a:bodyPr wrap="none" rtlCol="0">
            <a:spAutoFit/>
          </a:bodyPr>
          <a:lstStyle/>
          <a:p>
            <a:r>
              <a:rPr lang="es-MX" dirty="0" smtClean="0"/>
              <a:t>Media queries para diferentes resoluciones ejemplo:</a:t>
            </a:r>
            <a:endParaRPr lang="es-MX" dirty="0"/>
          </a:p>
        </p:txBody>
      </p:sp>
      <p:pic>
        <p:nvPicPr>
          <p:cNvPr id="5" name="Picture 4"/>
          <p:cNvPicPr>
            <a:picLocks noChangeAspect="1"/>
          </p:cNvPicPr>
          <p:nvPr/>
        </p:nvPicPr>
        <p:blipFill>
          <a:blip r:embed="rId2"/>
          <a:stretch>
            <a:fillRect/>
          </a:stretch>
        </p:blipFill>
        <p:spPr>
          <a:xfrm>
            <a:off x="1295276" y="2515282"/>
            <a:ext cx="7219950" cy="3533775"/>
          </a:xfrm>
          <a:prstGeom prst="rect">
            <a:avLst/>
          </a:prstGeom>
        </p:spPr>
      </p:pic>
    </p:spTree>
    <p:extLst>
      <p:ext uri="{BB962C8B-B14F-4D97-AF65-F5344CB8AC3E}">
        <p14:creationId xmlns:p14="http://schemas.microsoft.com/office/powerpoint/2010/main" val="3457922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MEDIA QUERIES.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935236" y="1815917"/>
            <a:ext cx="10669652" cy="830997"/>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mtClean="0">
                <a:solidFill>
                  <a:srgbClr val="333333"/>
                </a:solidFill>
                <a:cs typeface="Arial" panose="020B0604020202020204" pitchFamily="34" charset="0"/>
              </a:rPr>
              <a:t>En el siguiente ejemplo se utiliza un media querie para que la pagina web se adapte a una tablet </a:t>
            </a:r>
            <a:endParaRPr lang="en-US" altLang="en-US" dirty="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mtClean="0">
                <a:solidFill>
                  <a:srgbClr val="333333"/>
                </a:solidFill>
                <a:cs typeface="Arial" panose="020B0604020202020204" pitchFamily="34" charset="0"/>
              </a:rPr>
              <a:t>y a un celular, ejecuta el codigo en tu equipo debes crear una carpeta con el nombre imagenes y dentro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333333"/>
                </a:solidFill>
                <a:cs typeface="Arial" panose="020B0604020202020204" pitchFamily="34" charset="0"/>
              </a:rPr>
              <a:t>d</a:t>
            </a:r>
            <a:r>
              <a:rPr lang="en-US" altLang="en-US" smtClean="0">
                <a:solidFill>
                  <a:srgbClr val="333333"/>
                </a:solidFill>
                <a:cs typeface="Arial" panose="020B0604020202020204" pitchFamily="34" charset="0"/>
              </a:rPr>
              <a:t>e la carpeta descomprimir el archive zip para que puedas observar correctamente la pagina.</a:t>
            </a:r>
          </a:p>
        </p:txBody>
      </p:sp>
      <p:graphicFrame>
        <p:nvGraphicFramePr>
          <p:cNvPr id="5" name="Object 4"/>
          <p:cNvGraphicFramePr>
            <a:graphicFrameLocks noChangeAspect="1"/>
          </p:cNvGraphicFramePr>
          <p:nvPr>
            <p:extLst>
              <p:ext uri="{D42A27DB-BD31-4B8C-83A1-F6EECF244321}">
                <p14:modId xmlns:p14="http://schemas.microsoft.com/office/powerpoint/2010/main" val="1109067337"/>
              </p:ext>
            </p:extLst>
          </p:nvPr>
        </p:nvGraphicFramePr>
        <p:xfrm>
          <a:off x="3562614" y="4068340"/>
          <a:ext cx="914400" cy="771525"/>
        </p:xfrm>
        <a:graphic>
          <a:graphicData uri="http://schemas.openxmlformats.org/presentationml/2006/ole">
            <mc:AlternateContent xmlns:mc="http://schemas.openxmlformats.org/markup-compatibility/2006">
              <mc:Choice xmlns:v="urn:schemas-microsoft-com:vml" Requires="v">
                <p:oleObj spid="_x0000_s24608"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3562614" y="4068340"/>
                        <a:ext cx="914400" cy="7715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45127408"/>
              </p:ext>
            </p:extLst>
          </p:nvPr>
        </p:nvGraphicFramePr>
        <p:xfrm>
          <a:off x="4823668" y="4068340"/>
          <a:ext cx="914400" cy="771525"/>
        </p:xfrm>
        <a:graphic>
          <a:graphicData uri="http://schemas.openxmlformats.org/presentationml/2006/ole">
            <mc:AlternateContent xmlns:mc="http://schemas.openxmlformats.org/markup-compatibility/2006">
              <mc:Choice xmlns:v="urn:schemas-microsoft-com:vml" Requires="v">
                <p:oleObj spid="_x0000_s24609"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4823668" y="4068340"/>
                        <a:ext cx="914400" cy="7715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73883399"/>
              </p:ext>
            </p:extLst>
          </p:nvPr>
        </p:nvGraphicFramePr>
        <p:xfrm>
          <a:off x="2068237" y="4068340"/>
          <a:ext cx="914400" cy="771525"/>
        </p:xfrm>
        <a:graphic>
          <a:graphicData uri="http://schemas.openxmlformats.org/presentationml/2006/ole">
            <mc:AlternateContent xmlns:mc="http://schemas.openxmlformats.org/markup-compatibility/2006">
              <mc:Choice xmlns:v="urn:schemas-microsoft-com:vml" Requires="v">
                <p:oleObj spid="_x0000_s24610" name="Packager Shell Object" showAsIcon="1" r:id="rId7" imgW="914400" imgH="771480" progId="Package">
                  <p:embed/>
                </p:oleObj>
              </mc:Choice>
              <mc:Fallback>
                <p:oleObj name="Packager Shell Object" showAsIcon="1" r:id="rId7" imgW="914400" imgH="771480" progId="Package">
                  <p:embed/>
                  <p:pic>
                    <p:nvPicPr>
                      <p:cNvPr id="0" name=""/>
                      <p:cNvPicPr/>
                      <p:nvPr/>
                    </p:nvPicPr>
                    <p:blipFill>
                      <a:blip r:embed="rId8"/>
                      <a:stretch>
                        <a:fillRect/>
                      </a:stretch>
                    </p:blipFill>
                    <p:spPr>
                      <a:xfrm>
                        <a:off x="2068237" y="406834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6848526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smtClean="0"/>
              <a:t>VARIABLES.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863228" y="1272045"/>
            <a:ext cx="10203755" cy="5262979"/>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mtClean="0">
                <a:solidFill>
                  <a:srgbClr val="333333"/>
                </a:solidFill>
                <a:cs typeface="Arial" panose="020B0604020202020204" pitchFamily="34" charset="0"/>
              </a:rPr>
              <a:t>Para declarer una variable en el archivo CSS ocupar la siguiente sintaxis: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a:ln>
                <a:noFill/>
              </a:ln>
              <a:solidFill>
                <a:srgbClr val="333333"/>
              </a:solidFill>
              <a:effectLst/>
              <a:cs typeface="Arial" panose="020B0604020202020204" pitchFamily="34" charset="0"/>
            </a:endParaRPr>
          </a:p>
          <a:p>
            <a:pPr lvl="0"/>
            <a:r>
              <a:rPr lang="es-ES" altLang="en-US">
                <a:cs typeface="Arial" panose="020B0604020202020204" pitchFamily="34" charset="0"/>
              </a:rPr>
              <a:t>:root { /* manejo de variables */</a:t>
            </a:r>
          </a:p>
          <a:p>
            <a:pPr lvl="0"/>
            <a:r>
              <a:rPr lang="es-ES" altLang="en-US">
                <a:cs typeface="Arial" panose="020B0604020202020204" pitchFamily="34" charset="0"/>
              </a:rPr>
              <a:t>  --academy-black: #111;</a:t>
            </a:r>
          </a:p>
          <a:p>
            <a:pPr lvl="0"/>
            <a:r>
              <a:rPr lang="es-ES" altLang="en-US" smtClean="0">
                <a:cs typeface="Arial" panose="020B0604020202020204" pitchFamily="34" charset="0"/>
              </a:rPr>
              <a:t>}</a:t>
            </a:r>
          </a:p>
          <a:p>
            <a:pPr lvl="0"/>
            <a:endParaRPr kumimoji="0" lang="es-ES" altLang="en-US" i="0" u="none" strike="noStrike" cap="none" normalizeH="0" baseline="0">
              <a:ln>
                <a:noFill/>
              </a:ln>
              <a:solidFill>
                <a:schemeClr val="tx1"/>
              </a:solidFill>
              <a:effectLst/>
              <a:cs typeface="Arial" panose="020B0604020202020204" pitchFamily="34" charset="0"/>
            </a:endParaRPr>
          </a:p>
          <a:p>
            <a:pPr lvl="0"/>
            <a:r>
              <a:rPr lang="es-ES" altLang="en-US" smtClean="0">
                <a:cs typeface="Arial" panose="020B0604020202020204" pitchFamily="34" charset="0"/>
              </a:rPr>
              <a:t>Y para ocupar la variable “–academy-black”, que representa el color negro en el siguiente código se</a:t>
            </a:r>
          </a:p>
          <a:p>
            <a:pPr lvl="0"/>
            <a:r>
              <a:rPr lang="es-ES" altLang="en-US">
                <a:cs typeface="Arial" panose="020B0604020202020204" pitchFamily="34" charset="0"/>
              </a:rPr>
              <a:t>o</a:t>
            </a:r>
            <a:r>
              <a:rPr kumimoji="0" lang="es-ES" altLang="en-US" i="0" u="none" strike="noStrike" cap="none" normalizeH="0" baseline="0" smtClean="0">
                <a:ln>
                  <a:noFill/>
                </a:ln>
                <a:solidFill>
                  <a:schemeClr val="tx1"/>
                </a:solidFill>
                <a:effectLst/>
                <a:cs typeface="Arial" panose="020B0604020202020204" pitchFamily="34" charset="0"/>
              </a:rPr>
              <a:t>cupa para generar un margen a una imagen dentro de la clase “programs__image”.</a:t>
            </a:r>
          </a:p>
          <a:p>
            <a:pPr lvl="0"/>
            <a:endParaRPr lang="es-ES" altLang="en-US">
              <a:cs typeface="Arial" panose="020B0604020202020204" pitchFamily="34" charset="0"/>
            </a:endParaRPr>
          </a:p>
          <a:p>
            <a:pPr lvl="0"/>
            <a:r>
              <a:rPr lang="en-US" altLang="en-US">
                <a:cs typeface="Arial" panose="020B0604020202020204" pitchFamily="34" charset="0"/>
              </a:rPr>
              <a:t>.programs__image {</a:t>
            </a:r>
          </a:p>
          <a:p>
            <a:pPr lvl="0"/>
            <a:r>
              <a:rPr lang="en-US" altLang="en-US">
                <a:cs typeface="Arial" panose="020B0604020202020204" pitchFamily="34" charset="0"/>
              </a:rPr>
              <a:t>  margin: 0 auto;</a:t>
            </a:r>
          </a:p>
          <a:p>
            <a:pPr lvl="0"/>
            <a:r>
              <a:rPr lang="en-US" altLang="en-US">
                <a:cs typeface="Arial" panose="020B0604020202020204" pitchFamily="34" charset="0"/>
              </a:rPr>
              <a:t>  max-width: 300px;</a:t>
            </a:r>
          </a:p>
          <a:p>
            <a:pPr lvl="0"/>
            <a:r>
              <a:rPr lang="en-US" altLang="en-US">
                <a:cs typeface="Arial" panose="020B0604020202020204" pitchFamily="34" charset="0"/>
              </a:rPr>
              <a:t>  height: 220px;</a:t>
            </a:r>
          </a:p>
          <a:p>
            <a:pPr lvl="0"/>
            <a:r>
              <a:rPr lang="en-US" altLang="en-US">
                <a:cs typeface="Arial" panose="020B0604020202020204" pitchFamily="34" charset="0"/>
              </a:rPr>
              <a:t>  border-bottom: 5px solid var(--academy-black);</a:t>
            </a:r>
          </a:p>
          <a:p>
            <a:pPr lvl="0"/>
            <a:r>
              <a:rPr lang="en-US" altLang="en-US">
                <a:cs typeface="Arial" panose="020B0604020202020204" pitchFamily="34" charset="0"/>
              </a:rPr>
              <a:t>  border-top: 5px solid var(--academy-black);</a:t>
            </a:r>
          </a:p>
          <a:p>
            <a:pPr lvl="0"/>
            <a:r>
              <a:rPr lang="en-US" altLang="en-US">
                <a:cs typeface="Arial" panose="020B0604020202020204" pitchFamily="34" charset="0"/>
              </a:rPr>
              <a:t>  border-left: 5px solid var(--academy-black);</a:t>
            </a:r>
          </a:p>
          <a:p>
            <a:pPr lvl="0"/>
            <a:r>
              <a:rPr lang="en-US" altLang="en-US">
                <a:cs typeface="Arial" panose="020B0604020202020204" pitchFamily="34" charset="0"/>
              </a:rPr>
              <a:t>  border-right: 5px solid var(--academy-black);</a:t>
            </a:r>
          </a:p>
          <a:p>
            <a:pPr lvl="0"/>
            <a:r>
              <a:rPr lang="en-US" altLang="en-US">
                <a:cs typeface="Arial" panose="020B0604020202020204" pitchFamily="34" charset="0"/>
              </a:rPr>
              <a:t>  padding: 10px 10px;</a:t>
            </a:r>
          </a:p>
          <a:p>
            <a:pPr lvl="0"/>
            <a:r>
              <a:rPr lang="en-US" altLang="en-US">
                <a:cs typeface="Arial" panose="020B0604020202020204" pitchFamily="34" charset="0"/>
              </a:rPr>
              <a:t>}</a:t>
            </a:r>
            <a:endParaRPr kumimoji="0" lang="en-US" altLang="en-US" i="0" u="none" strike="noStrike" cap="none" normalizeH="0" baseline="0" dirty="0" smtClean="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5904872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PRACTICA FINAL.</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1"/>
          <p:cNvSpPr>
            <a:spLocks noChangeArrowheads="1"/>
          </p:cNvSpPr>
          <p:nvPr/>
        </p:nvSpPr>
        <p:spPr bwMode="auto">
          <a:xfrm>
            <a:off x="1007244" y="3442627"/>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935236" y="1677419"/>
            <a:ext cx="10720948" cy="1107996"/>
          </a:xfrm>
          <a:prstGeom prst="rect">
            <a:avLst/>
          </a:prstGeom>
          <a:noFill/>
          <a:ln>
            <a:noFill/>
          </a:ln>
          <a:effec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En base a la siguiente imagen genera una pagina “</a:t>
            </a:r>
            <a:r>
              <a:rPr lang="es-MX" altLang="en-US" dirty="0" err="1" smtClean="0">
                <a:solidFill>
                  <a:srgbClr val="333333"/>
                </a:solidFill>
                <a:cs typeface="Arial" panose="020B0604020202020204" pitchFamily="34" charset="0"/>
              </a:rPr>
              <a:t>html</a:t>
            </a:r>
            <a:r>
              <a:rPr lang="es-MX" altLang="en-US" dirty="0" smtClean="0">
                <a:solidFill>
                  <a:srgbClr val="333333"/>
                </a:solidFill>
                <a:cs typeface="Arial" panose="020B0604020202020204" pitchFamily="34" charset="0"/>
              </a:rPr>
              <a:t>”, con su archivo de estilos “style.css”, donde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Se adapte a la pantalla de un celular, los link van deshabilitados o si te da tiempo que cada uno muestre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a:solidFill>
                  <a:srgbClr val="333333"/>
                </a:solidFill>
                <a:cs typeface="Arial" panose="020B0604020202020204" pitchFamily="34" charset="0"/>
              </a:rPr>
              <a:t>u</a:t>
            </a:r>
            <a:r>
              <a:rPr lang="es-MX" altLang="en-US" dirty="0" smtClean="0">
                <a:solidFill>
                  <a:srgbClr val="333333"/>
                </a:solidFill>
                <a:cs typeface="Arial" panose="020B0604020202020204" pitchFamily="34" charset="0"/>
              </a:rPr>
              <a:t>na pagina </a:t>
            </a:r>
            <a:r>
              <a:rPr lang="es-MX" altLang="en-US" dirty="0" err="1" smtClean="0">
                <a:solidFill>
                  <a:srgbClr val="333333"/>
                </a:solidFill>
                <a:cs typeface="Arial" panose="020B0604020202020204" pitchFamily="34" charset="0"/>
              </a:rPr>
              <a:t>html</a:t>
            </a:r>
            <a:r>
              <a:rPr lang="es-MX" altLang="en-US" dirty="0" smtClean="0">
                <a:solidFill>
                  <a:srgbClr val="333333"/>
                </a:solidFill>
                <a:cs typeface="Arial" panose="020B0604020202020204" pitchFamily="34" charset="0"/>
              </a:rPr>
              <a:t> con cualquier texto.</a:t>
            </a:r>
          </a:p>
          <a:p>
            <a:pPr marL="0" marR="0" lvl="0" indent="0" algn="l" defTabSz="914400" rtl="0" eaLnBrk="0" fontAlgn="base" latinLnBrk="0" hangingPunct="0">
              <a:lnSpc>
                <a:spcPct val="100000"/>
              </a:lnSpc>
              <a:spcBef>
                <a:spcPct val="0"/>
              </a:spcBef>
              <a:spcAft>
                <a:spcPct val="0"/>
              </a:spcAft>
              <a:buClrTx/>
              <a:buSzTx/>
              <a:buFontTx/>
              <a:buNone/>
              <a:tabLst/>
            </a:pPr>
            <a:r>
              <a:rPr lang="es-MX" altLang="en-US" dirty="0" smtClean="0">
                <a:solidFill>
                  <a:srgbClr val="333333"/>
                </a:solidFill>
                <a:cs typeface="Arial" panose="020B0604020202020204" pitchFamily="34" charset="0"/>
              </a:rPr>
              <a:t>Se anexan las imágenes en un archivo </a:t>
            </a:r>
            <a:r>
              <a:rPr lang="es-MX" altLang="en-US" dirty="0" err="1" smtClean="0">
                <a:solidFill>
                  <a:srgbClr val="333333"/>
                </a:solidFill>
                <a:cs typeface="Arial" panose="020B0604020202020204" pitchFamily="34" charset="0"/>
              </a:rPr>
              <a:t>zip</a:t>
            </a:r>
            <a:r>
              <a:rPr lang="es-MX" altLang="en-US" dirty="0" smtClean="0">
                <a:solidFill>
                  <a:srgbClr val="333333"/>
                </a:solidFill>
                <a:cs typeface="Arial" panose="020B0604020202020204" pitchFamily="34" charset="0"/>
              </a:rPr>
              <a:t>.</a:t>
            </a:r>
            <a:endParaRPr lang="en-US" altLang="en-US" dirty="0" smtClean="0">
              <a:solidFill>
                <a:srgbClr val="333333"/>
              </a:solidFill>
              <a:cs typeface="Arial" panose="020B0604020202020204" pitchFamily="34" charset="0"/>
            </a:endParaRPr>
          </a:p>
        </p:txBody>
      </p:sp>
      <p:pic>
        <p:nvPicPr>
          <p:cNvPr id="8" name="Picture 7"/>
          <p:cNvPicPr>
            <a:picLocks noChangeAspect="1"/>
          </p:cNvPicPr>
          <p:nvPr/>
        </p:nvPicPr>
        <p:blipFill>
          <a:blip r:embed="rId3"/>
          <a:stretch>
            <a:fillRect/>
          </a:stretch>
        </p:blipFill>
        <p:spPr>
          <a:xfrm>
            <a:off x="912431" y="2796381"/>
            <a:ext cx="5045715" cy="3576216"/>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2318920066"/>
              </p:ext>
            </p:extLst>
          </p:nvPr>
        </p:nvGraphicFramePr>
        <p:xfrm>
          <a:off x="8021084" y="3834659"/>
          <a:ext cx="914400" cy="771525"/>
        </p:xfrm>
        <a:graphic>
          <a:graphicData uri="http://schemas.openxmlformats.org/presentationml/2006/ole">
            <mc:AlternateContent xmlns:mc="http://schemas.openxmlformats.org/markup-compatibility/2006">
              <mc:Choice xmlns:v="urn:schemas-microsoft-com:vml" Requires="v">
                <p:oleObj spid="_x0000_s25608"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8021084" y="383465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2083406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s-MX" dirty="0" smtClean="0"/>
              <a:t>Introducción</a:t>
            </a:r>
            <a:r>
              <a:rPr lang="en-US" dirty="0" smtClean="0"/>
              <a:t> a CSS</a:t>
            </a:r>
            <a:endParaRPr lang="en-US" dirty="0"/>
          </a:p>
        </p:txBody>
      </p:sp>
      <p:sp>
        <p:nvSpPr>
          <p:cNvPr id="3" name="Text Placeholder 2"/>
          <p:cNvSpPr>
            <a:spLocks noGrp="1"/>
          </p:cNvSpPr>
          <p:nvPr>
            <p:ph type="body" sz="quarter" idx="13"/>
          </p:nvPr>
        </p:nvSpPr>
        <p:spPr/>
        <p:txBody>
          <a:bodyPr/>
          <a:lstStyle/>
          <a:p>
            <a:r>
              <a:rPr lang="en-US" dirty="0" err="1" smtClean="0"/>
              <a:t>Curso</a:t>
            </a:r>
            <a:r>
              <a:rPr lang="en-US" dirty="0" smtClean="0"/>
              <a:t> de </a:t>
            </a:r>
            <a:r>
              <a:rPr lang="en-US" dirty="0" err="1" smtClean="0"/>
              <a:t>capacitación</a:t>
            </a:r>
            <a:r>
              <a:rPr lang="en-US" dirty="0" smtClean="0"/>
              <a:t> para personal </a:t>
            </a:r>
            <a:r>
              <a:rPr lang="en-US" dirty="0" err="1" smtClean="0"/>
              <a:t>asignado</a:t>
            </a:r>
            <a:r>
              <a:rPr lang="en-US" dirty="0" smtClean="0"/>
              <a:t> a BBVA</a:t>
            </a:r>
            <a:endParaRPr lang="en-US" dirty="0"/>
          </a:p>
        </p:txBody>
      </p:sp>
    </p:spTree>
    <p:extLst>
      <p:ext uri="{BB962C8B-B14F-4D97-AF65-F5344CB8AC3E}">
        <p14:creationId xmlns:p14="http://schemas.microsoft.com/office/powerpoint/2010/main" val="1539783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Editor de Texto.</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1007244" y="1741219"/>
            <a:ext cx="1060805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hangingPunct="0"/>
            <a:r>
              <a:rPr lang="es-MX" altLang="en-US" dirty="0" smtClean="0">
                <a:latin typeface="Arial" panose="020B0604020202020204" pitchFamily="34" charset="0"/>
                <a:cs typeface="Arial" panose="020B0604020202020204" pitchFamily="34" charset="0"/>
              </a:rPr>
              <a:t>Para iniciar generamos un archivo nuevo “index.html”, utilizando la siguiente secuencia </a:t>
            </a:r>
            <a:r>
              <a:rPr lang="es-MX" altLang="en-US" dirty="0">
                <a:latin typeface="Arial" panose="020B0604020202020204" pitchFamily="34" charset="0"/>
                <a:cs typeface="Arial" panose="020B0604020202020204" pitchFamily="34" charset="0"/>
              </a:rPr>
              <a:t>de teclas “! + </a:t>
            </a:r>
            <a:r>
              <a:rPr lang="es-MX" altLang="en-US" dirty="0" err="1" smtClean="0">
                <a:latin typeface="Arial" panose="020B0604020202020204" pitchFamily="34" charset="0"/>
                <a:cs typeface="Arial" panose="020B0604020202020204" pitchFamily="34" charset="0"/>
              </a:rPr>
              <a:t>tab</a:t>
            </a:r>
            <a:r>
              <a:rPr lang="es-MX" altLang="en-US" dirty="0" smtClean="0">
                <a:latin typeface="Arial" panose="020B0604020202020204" pitchFamily="34" charset="0"/>
                <a:cs typeface="Arial" panose="020B0604020202020204" pitchFamily="34" charset="0"/>
              </a:rPr>
              <a:t>”, se genera un cascaron HTML.</a:t>
            </a:r>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079252" y="2581957"/>
            <a:ext cx="9791700" cy="3400425"/>
          </a:xfrm>
          <a:prstGeom prst="rect">
            <a:avLst/>
          </a:prstGeom>
        </p:spPr>
      </p:pic>
    </p:spTree>
    <p:extLst>
      <p:ext uri="{BB962C8B-B14F-4D97-AF65-F5344CB8AC3E}">
        <p14:creationId xmlns:p14="http://schemas.microsoft.com/office/powerpoint/2010/main" val="1841870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n-US" sz="4000" dirty="0"/>
              <a:t>Web server for </a:t>
            </a:r>
            <a:r>
              <a:rPr lang="en-US" sz="4000" dirty="0" smtClean="0"/>
              <a:t>Chrome.</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1774482"/>
            <a:ext cx="1060805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hangingPunct="0"/>
            <a:r>
              <a:rPr lang="es-MX" altLang="en-US" dirty="0" smtClean="0">
                <a:latin typeface="Arial" panose="020B0604020202020204" pitchFamily="34" charset="0"/>
                <a:cs typeface="Arial" panose="020B0604020202020204" pitchFamily="34" charset="0"/>
              </a:rPr>
              <a:t>Web  server </a:t>
            </a:r>
            <a:r>
              <a:rPr lang="es-MX" altLang="en-US" dirty="0" err="1" smtClean="0">
                <a:latin typeface="Arial" panose="020B0604020202020204" pitchFamily="34" charset="0"/>
                <a:cs typeface="Arial" panose="020B0604020202020204" pitchFamily="34" charset="0"/>
              </a:rPr>
              <a:t>for</a:t>
            </a:r>
            <a:r>
              <a:rPr lang="es-MX" altLang="en-US" dirty="0" smtClean="0">
                <a:latin typeface="Arial" panose="020B0604020202020204" pitchFamily="34" charset="0"/>
                <a:cs typeface="Arial" panose="020B0604020202020204" pitchFamily="34" charset="0"/>
              </a:rPr>
              <a:t> Chrome, sirve para probar aplicaciones web localmente, inicialmente instala la aplicación en tu equipo con la siguiente ruta:</a:t>
            </a:r>
          </a:p>
          <a:p>
            <a:pPr lvl="0" algn="just" eaLnBrk="0" hangingPunct="0"/>
            <a:endParaRPr lang="es-MX" altLang="en-US" dirty="0" smtClean="0">
              <a:latin typeface="Arial" panose="020B0604020202020204" pitchFamily="34" charset="0"/>
              <a:cs typeface="Arial" panose="020B0604020202020204" pitchFamily="34" charset="0"/>
            </a:endParaRPr>
          </a:p>
          <a:p>
            <a:pPr lvl="0" algn="just" eaLnBrk="0" hangingPunct="0"/>
            <a:r>
              <a:rPr lang="es-MX" altLang="en-US" dirty="0" smtClean="0">
                <a:latin typeface="Arial" panose="020B0604020202020204" pitchFamily="34" charset="0"/>
                <a:cs typeface="Arial" panose="020B0604020202020204" pitchFamily="34" charset="0"/>
                <a:hlinkClick r:id="rId3"/>
              </a:rPr>
              <a:t>https</a:t>
            </a:r>
            <a:r>
              <a:rPr lang="es-MX" altLang="en-US" dirty="0">
                <a:latin typeface="Arial" panose="020B0604020202020204" pitchFamily="34" charset="0"/>
                <a:cs typeface="Arial" panose="020B0604020202020204" pitchFamily="34" charset="0"/>
                <a:hlinkClick r:id="rId3"/>
              </a:rPr>
              <a:t>://</a:t>
            </a:r>
            <a:r>
              <a:rPr lang="es-MX" altLang="en-US" dirty="0" smtClean="0">
                <a:latin typeface="Arial" panose="020B0604020202020204" pitchFamily="34" charset="0"/>
                <a:cs typeface="Arial" panose="020B0604020202020204" pitchFamily="34" charset="0"/>
                <a:hlinkClick r:id="rId3"/>
              </a:rPr>
              <a:t>chrome.google.com/webstore/detail/web-server-for-chrome/ofhbbkphhbklhfoeikjpcbhemlocgigb?hl=es</a:t>
            </a:r>
            <a:endParaRPr lang="es-MX" altLang="en-US" dirty="0" smtClean="0">
              <a:latin typeface="Arial" panose="020B0604020202020204" pitchFamily="34" charset="0"/>
              <a:cs typeface="Arial" panose="020B0604020202020204" pitchFamily="34" charset="0"/>
            </a:endParaRPr>
          </a:p>
          <a:p>
            <a:pPr lvl="0" algn="just" eaLnBrk="0" hangingPunct="0"/>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0" algn="just" eaLnBrk="0" hangingPunct="0"/>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6807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n-US" sz="4000" dirty="0"/>
              <a:t>Web server for </a:t>
            </a:r>
            <a:r>
              <a:rPr lang="en-US" sz="4000" dirty="0" smtClean="0"/>
              <a:t>Chrome.</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785266" y="2196133"/>
            <a:ext cx="106080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hangingPunct="0"/>
            <a:r>
              <a:rPr lang="es-ES" dirty="0"/>
              <a:t>Después de instalar la app Web Server </a:t>
            </a:r>
            <a:r>
              <a:rPr lang="es-ES" dirty="0" err="1"/>
              <a:t>for</a:t>
            </a:r>
            <a:r>
              <a:rPr lang="es-ES" dirty="0"/>
              <a:t> Chrome, haz clic en el atajo Apps de la barra de marcadores:</a:t>
            </a:r>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5202005" y="2762509"/>
            <a:ext cx="1257300" cy="561975"/>
          </a:xfrm>
          <a:prstGeom prst="rect">
            <a:avLst/>
          </a:prstGeom>
        </p:spPr>
      </p:pic>
      <p:sp>
        <p:nvSpPr>
          <p:cNvPr id="3" name="TextBox 2"/>
          <p:cNvSpPr txBox="1"/>
          <p:nvPr/>
        </p:nvSpPr>
        <p:spPr>
          <a:xfrm>
            <a:off x="785266" y="3610634"/>
            <a:ext cx="6425798" cy="369332"/>
          </a:xfrm>
          <a:prstGeom prst="rect">
            <a:avLst/>
          </a:prstGeom>
          <a:noFill/>
        </p:spPr>
        <p:txBody>
          <a:bodyPr wrap="none" rtlCol="0">
            <a:spAutoFit/>
          </a:bodyPr>
          <a:lstStyle/>
          <a:p>
            <a:r>
              <a:rPr lang="es-ES" dirty="0"/>
              <a:t>En la ventana resultante, haz clic en el ícono de Web Server:</a:t>
            </a:r>
            <a:endParaRPr lang="es-MX" dirty="0"/>
          </a:p>
        </p:txBody>
      </p:sp>
      <p:pic>
        <p:nvPicPr>
          <p:cNvPr id="5" name="Picture 4"/>
          <p:cNvPicPr>
            <a:picLocks noChangeAspect="1"/>
          </p:cNvPicPr>
          <p:nvPr/>
        </p:nvPicPr>
        <p:blipFill>
          <a:blip r:embed="rId4"/>
          <a:stretch>
            <a:fillRect/>
          </a:stretch>
        </p:blipFill>
        <p:spPr>
          <a:xfrm>
            <a:off x="4997217" y="4217355"/>
            <a:ext cx="1666875" cy="1800225"/>
          </a:xfrm>
          <a:prstGeom prst="rect">
            <a:avLst/>
          </a:prstGeom>
        </p:spPr>
      </p:pic>
    </p:spTree>
    <p:extLst>
      <p:ext uri="{BB962C8B-B14F-4D97-AF65-F5344CB8AC3E}">
        <p14:creationId xmlns:p14="http://schemas.microsoft.com/office/powerpoint/2010/main" val="896417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n-US" sz="4000" dirty="0"/>
              <a:t>Web server for </a:t>
            </a:r>
            <a:r>
              <a:rPr lang="en-US" sz="4000" dirty="0" smtClean="0"/>
              <a:t>Chrome.</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2032138"/>
            <a:ext cx="1060805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hangingPunct="0"/>
            <a:r>
              <a:rPr lang="en-US" dirty="0"/>
              <a:t>A </a:t>
            </a:r>
            <a:r>
              <a:rPr lang="es-MX" dirty="0" smtClean="0"/>
              <a:t>continuación</a:t>
            </a:r>
            <a:r>
              <a:rPr lang="en-US" dirty="0" smtClean="0"/>
              <a:t>, </a:t>
            </a:r>
            <a:r>
              <a:rPr lang="es-MX" dirty="0" smtClean="0"/>
              <a:t>verás un diálogo que te permite configurar tu servidor </a:t>
            </a:r>
            <a:r>
              <a:rPr lang="en-US" dirty="0" smtClean="0"/>
              <a:t>web </a:t>
            </a:r>
            <a:r>
              <a:rPr lang="en-US" dirty="0"/>
              <a:t>local:</a:t>
            </a:r>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0" algn="just" eaLnBrk="0" hangingPunct="0"/>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3357193" y="2558720"/>
            <a:ext cx="4946923" cy="3768018"/>
          </a:xfrm>
          <a:prstGeom prst="rect">
            <a:avLst/>
          </a:prstGeom>
        </p:spPr>
      </p:pic>
    </p:spTree>
    <p:extLst>
      <p:ext uri="{BB962C8B-B14F-4D97-AF65-F5344CB8AC3E}">
        <p14:creationId xmlns:p14="http://schemas.microsoft.com/office/powerpoint/2010/main" val="793771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ConfidentialTemplate_EN_2015">
  <a:themeElements>
    <a:clrScheme name="Softtek">
      <a:dk1>
        <a:srgbClr val="2B2D2E"/>
      </a:dk1>
      <a:lt1>
        <a:srgbClr val="FFFFFF"/>
      </a:lt1>
      <a:dk2>
        <a:srgbClr val="919191"/>
      </a:dk2>
      <a:lt2>
        <a:srgbClr val="FFFFFF"/>
      </a:lt2>
      <a:accent1>
        <a:srgbClr val="23BBD3"/>
      </a:accent1>
      <a:accent2>
        <a:srgbClr val="5116AC"/>
      </a:accent2>
      <a:accent3>
        <a:srgbClr val="3AC790"/>
      </a:accent3>
      <a:accent4>
        <a:srgbClr val="FE660F"/>
      </a:accent4>
      <a:accent5>
        <a:srgbClr val="797979"/>
      </a:accent5>
      <a:accent6>
        <a:srgbClr val="011892"/>
      </a:accent6>
      <a:hlink>
        <a:srgbClr val="5116AC"/>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Restringido_2018" id="{D1A505DF-2F14-E94B-8312-03B0A2809C31}" vid="{23D39A2E-827E-C54D-9971-BA4BAA74D16A}"/>
    </a:ext>
  </a:ext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Restringido_2018" id="{D1A505DF-2F14-E94B-8312-03B0A2809C31}" vid="{20F6750D-55FA-294B-B844-F82920FAD97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ta_x0020_Classification1 xmlns="182cbc78-3056-4f11-8c20-76dfd16de8f6">Public</Data_x0020_Classification1>
    <SharedWithUsers xmlns="182cbc78-3056-4f11-8c20-76dfd16de8f6">
      <UserInfo>
        <DisplayName>Luis Israel Perez Lara</DisplayName>
        <AccountId>2445</AccountId>
        <AccountType/>
      </UserInfo>
      <UserInfo>
        <DisplayName>Carlos Montero Orozco</DisplayName>
        <AccountId>2189</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00E49B515CF6449C8B1261D66F2AF3" ma:contentTypeVersion="8" ma:contentTypeDescription="Create a new document." ma:contentTypeScope="" ma:versionID="4837c0aafc43e680e0eeb24c8df55fcb">
  <xsd:schema xmlns:xsd="http://www.w3.org/2001/XMLSchema" xmlns:xs="http://www.w3.org/2001/XMLSchema" xmlns:p="http://schemas.microsoft.com/office/2006/metadata/properties" xmlns:ns2="182cbc78-3056-4f11-8c20-76dfd16de8f6" xmlns:ns3="987552fb-e0dd-45a2-9216-9057aa865025" targetNamespace="http://schemas.microsoft.com/office/2006/metadata/properties" ma:root="true" ma:fieldsID="c7e1deaefc74ae04724fd76fa5605d30" ns2:_="" ns3:_="">
    <xsd:import namespace="182cbc78-3056-4f11-8c20-76dfd16de8f6"/>
    <xsd:import namespace="987552fb-e0dd-45a2-9216-9057aa865025"/>
    <xsd:element name="properties">
      <xsd:complexType>
        <xsd:sequence>
          <xsd:element name="documentManagement">
            <xsd:complexType>
              <xsd:all>
                <xsd:element ref="ns2:Data_x0020_Classification1"/>
                <xsd:element ref="ns3:MediaServiceMetadata" minOccurs="0"/>
                <xsd:element ref="ns3:MediaServiceFastMetadata"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2cbc78-3056-4f11-8c20-76dfd16de8f6" elementFormDefault="qualified">
    <xsd:import namespace="http://schemas.microsoft.com/office/2006/documentManagement/types"/>
    <xsd:import namespace="http://schemas.microsoft.com/office/infopath/2007/PartnerControls"/>
    <xsd:element name="Data_x0020_Classification1" ma:index="4"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7552fb-e0dd-45a2-9216-9057aa865025"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78CFFA-FA4D-496F-B8D2-C7DD46C2A279}">
  <ds:schemaRefs>
    <ds:schemaRef ds:uri="http://schemas.microsoft.com/office/infopath/2007/PartnerControls"/>
    <ds:schemaRef ds:uri="http://schemas.microsoft.com/office/2006/documentManagement/types"/>
    <ds:schemaRef ds:uri="http://schemas.microsoft.com/office/2006/metadata/properties"/>
    <ds:schemaRef ds:uri="http://purl.org/dc/terms/"/>
    <ds:schemaRef ds:uri="http://purl.org/dc/elements/1.1/"/>
    <ds:schemaRef ds:uri="http://purl.org/dc/dcmitype/"/>
    <ds:schemaRef ds:uri="http://www.w3.org/XML/1998/namespace"/>
    <ds:schemaRef ds:uri="http://schemas.openxmlformats.org/package/2006/metadata/core-properties"/>
    <ds:schemaRef ds:uri="987552fb-e0dd-45a2-9216-9057aa865025"/>
    <ds:schemaRef ds:uri="182cbc78-3056-4f11-8c20-76dfd16de8f6"/>
  </ds:schemaRefs>
</ds:datastoreItem>
</file>

<file path=customXml/itemProps2.xml><?xml version="1.0" encoding="utf-8"?>
<ds:datastoreItem xmlns:ds="http://schemas.openxmlformats.org/officeDocument/2006/customXml" ds:itemID="{229F64BE-9C62-4899-89B5-6A44FA95E6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2cbc78-3056-4f11-8c20-76dfd16de8f6"/>
    <ds:schemaRef ds:uri="987552fb-e0dd-45a2-9216-9057aa8650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25E79C-CB22-414C-9E48-01ED10321A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27339</TotalTime>
  <Words>2684</Words>
  <Application>Microsoft Office PowerPoint</Application>
  <PresentationFormat>Custom</PresentationFormat>
  <Paragraphs>349</Paragraphs>
  <Slides>54</Slides>
  <Notes>5</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54</vt:i4>
      </vt:variant>
    </vt:vector>
  </HeadingPairs>
  <TitlesOfParts>
    <vt:vector size="67" baseType="lpstr">
      <vt:lpstr>ＭＳ Ｐゴシック</vt:lpstr>
      <vt:lpstr>Arial</vt:lpstr>
      <vt:lpstr>Arial Rounded MT Bold</vt:lpstr>
      <vt:lpstr>Calibri</vt:lpstr>
      <vt:lpstr>Consolas</vt:lpstr>
      <vt:lpstr>Lucida Grande</vt:lpstr>
      <vt:lpstr>Open Sans</vt:lpstr>
      <vt:lpstr>Rockwell</vt:lpstr>
      <vt:lpstr>Wingdings</vt:lpstr>
      <vt:lpstr>x-locale-heading-primary</vt:lpstr>
      <vt:lpstr>PPT_ConfidentialTemplate_EN_2015</vt:lpstr>
      <vt:lpstr>Original_Logo/ Upper layout</vt:lpstr>
      <vt:lpstr>Packager Shell Object</vt:lpstr>
      <vt:lpstr>CSS Cascading Style Sheets (Hojas de Estilo). </vt:lpstr>
      <vt:lpstr>Restricciones</vt:lpstr>
      <vt:lpstr>Que necesitamos para utilizar las CSS.</vt:lpstr>
      <vt:lpstr>Editor de Texto.</vt:lpstr>
      <vt:lpstr>Editor de Texto.</vt:lpstr>
      <vt:lpstr>Editor de Texto.</vt:lpstr>
      <vt:lpstr>Web server for Chrome.</vt:lpstr>
      <vt:lpstr>Web server for Chrome.</vt:lpstr>
      <vt:lpstr>Web server for Chrome.</vt:lpstr>
      <vt:lpstr>Web server for Chrome.</vt:lpstr>
      <vt:lpstr>Web server for Chrome.</vt:lpstr>
      <vt:lpstr>DEFINICIÓN O CONCEPTO DE LENGUAJE CSS.</vt:lpstr>
      <vt:lpstr>COMO FUNCIONA CSS?</vt:lpstr>
      <vt:lpstr>COMO FUNCIONA CSS?</vt:lpstr>
      <vt:lpstr>COMO OCUPAR LAS CSS.</vt:lpstr>
      <vt:lpstr>Versiones de las CSS?.</vt:lpstr>
      <vt:lpstr>UTILIZANDO CSS.</vt:lpstr>
      <vt:lpstr>UTILIZANDO CSS.</vt:lpstr>
      <vt:lpstr>Resultado de ejercicio 1.</vt:lpstr>
      <vt:lpstr>Resultado de ejercicio 1.</vt:lpstr>
      <vt:lpstr>Reglas de sintaxis.</vt:lpstr>
      <vt:lpstr>EJEMPLOS.</vt:lpstr>
      <vt:lpstr>EJEMPLOS.</vt:lpstr>
      <vt:lpstr>TIPOS DE SELECTORES.</vt:lpstr>
      <vt:lpstr>EJEMPLOS.</vt:lpstr>
      <vt:lpstr>EJEMPLOS.</vt:lpstr>
      <vt:lpstr>PowerPoint Presentation</vt:lpstr>
      <vt:lpstr>Dando estilo a una etiqueta &lt;h1&gt;.</vt:lpstr>
      <vt:lpstr>Dando estilo a una etiqueta &lt;h1&gt;.</vt:lpstr>
      <vt:lpstr>Centrando una imagen.</vt:lpstr>
      <vt:lpstr>EJEMPLO DE SELECTORES.</vt:lpstr>
      <vt:lpstr>EJEMPLO DE SELECTORES.</vt:lpstr>
      <vt:lpstr>Pseudo-elementos.</vt:lpstr>
      <vt:lpstr>Pseudo-elementos.</vt:lpstr>
      <vt:lpstr>Modelo de cajas (box model).</vt:lpstr>
      <vt:lpstr>Modelo de cajas (box model).</vt:lpstr>
      <vt:lpstr>Modelo de cajas (box model).</vt:lpstr>
      <vt:lpstr>Modelo de cajas (box model).</vt:lpstr>
      <vt:lpstr>Modelo de cajas (box model).</vt:lpstr>
      <vt:lpstr>Progressive WEB APP.</vt:lpstr>
      <vt:lpstr>Progressive WEB APP.</vt:lpstr>
      <vt:lpstr>Progressive WEB APP.</vt:lpstr>
      <vt:lpstr>Progressive WEB APP.</vt:lpstr>
      <vt:lpstr>MEDIA QUERIES.</vt:lpstr>
      <vt:lpstr>MEDIA QUERIES.</vt:lpstr>
      <vt:lpstr>MEDIA QUERIES.</vt:lpstr>
      <vt:lpstr>MEDIA QUERIES.</vt:lpstr>
      <vt:lpstr>MEDIA QUERIES.</vt:lpstr>
      <vt:lpstr>MEDIA QUERIES.</vt:lpstr>
      <vt:lpstr>MEDIA QUERIES.</vt:lpstr>
      <vt:lpstr>MEDIA QUERIES.</vt:lpstr>
      <vt:lpstr>VARIABLES.</vt:lpstr>
      <vt:lpstr>PRACTICA FINAL.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Olmos Olivares</dc:creator>
  <cp:lastModifiedBy>Carlos CMOR. Montero Orozco</cp:lastModifiedBy>
  <cp:revision>147</cp:revision>
  <dcterms:created xsi:type="dcterms:W3CDTF">2018-01-30T20:36:46Z</dcterms:created>
  <dcterms:modified xsi:type="dcterms:W3CDTF">2018-10-10T23:48:22Z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0x0101006D00E49B515CF6449C8B1261D66F2AF3</vt:lpwstr>
  </property>
  <property fmtid="{D5CDD505-2E9C-101B-9397-08002B2CF9AE}" pid="3" name="Order">
    <vt:r8>99400</vt:r8>
  </property>
</Properties>
</file>