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36"/>
  </p:notesMasterIdLst>
  <p:handoutMasterIdLst>
    <p:handoutMasterId r:id="rId37"/>
  </p:handoutMasterIdLst>
  <p:sldIdLst>
    <p:sldId id="304" r:id="rId6"/>
    <p:sldId id="298" r:id="rId7"/>
    <p:sldId id="307" r:id="rId8"/>
    <p:sldId id="309" r:id="rId9"/>
    <p:sldId id="310" r:id="rId10"/>
    <p:sldId id="308" r:id="rId11"/>
    <p:sldId id="312" r:id="rId12"/>
    <p:sldId id="313" r:id="rId13"/>
    <p:sldId id="314" r:id="rId14"/>
    <p:sldId id="315" r:id="rId15"/>
    <p:sldId id="317" r:id="rId16"/>
    <p:sldId id="318" r:id="rId17"/>
    <p:sldId id="319" r:id="rId18"/>
    <p:sldId id="322" r:id="rId19"/>
    <p:sldId id="320" r:id="rId20"/>
    <p:sldId id="323" r:id="rId21"/>
    <p:sldId id="324" r:id="rId22"/>
    <p:sldId id="321" r:id="rId23"/>
    <p:sldId id="325" r:id="rId24"/>
    <p:sldId id="327" r:id="rId25"/>
    <p:sldId id="326" r:id="rId26"/>
    <p:sldId id="328" r:id="rId27"/>
    <p:sldId id="329" r:id="rId28"/>
    <p:sldId id="332" r:id="rId29"/>
    <p:sldId id="331" r:id="rId30"/>
    <p:sldId id="333" r:id="rId31"/>
    <p:sldId id="334" r:id="rId32"/>
    <p:sldId id="335" r:id="rId33"/>
    <p:sldId id="336" r:id="rId34"/>
    <p:sldId id="306" r:id="rId35"/>
  </p:sldIdLst>
  <p:sldSz cx="12239625" cy="684053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7AC"/>
    <a:srgbClr val="ECECEC"/>
    <a:srgbClr val="F9F9F9"/>
    <a:srgbClr val="3AC791"/>
    <a:srgbClr val="25BBD4"/>
    <a:srgbClr val="6F1E80"/>
    <a:srgbClr val="3F358B"/>
    <a:srgbClr val="276B9B"/>
    <a:srgbClr val="FFFF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10" autoAdjust="0"/>
    <p:restoredTop sz="95425"/>
  </p:normalViewPr>
  <p:slideViewPr>
    <p:cSldViewPr>
      <p:cViewPr varScale="1">
        <p:scale>
          <a:sx n="70" d="100"/>
          <a:sy n="70" d="100"/>
        </p:scale>
        <p:origin x="1092" y="78"/>
      </p:cViewPr>
      <p:guideLst>
        <p:guide orient="horz" pos="2155"/>
        <p:guide pos="385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350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05/02/2019</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05/02/2019</a:t>
            </a:fld>
            <a:endParaRPr lang="es-MX"/>
          </a:p>
        </p:txBody>
      </p:sp>
      <p:sp>
        <p:nvSpPr>
          <p:cNvPr id="4" name="Slide Image Placeholder 3"/>
          <p:cNvSpPr>
            <a:spLocks noGrp="1" noRot="1" noChangeAspect="1"/>
          </p:cNvSpPr>
          <p:nvPr>
            <p:ph type="sldImg" idx="2"/>
          </p:nvPr>
        </p:nvSpPr>
        <p:spPr>
          <a:xfrm>
            <a:off x="361950" y="685800"/>
            <a:ext cx="61341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7.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2" name="Picture 11"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sp>
        <p:nvSpPr>
          <p:cNvPr id="7" name="Rectangle 6"/>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Card_04">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96" y="1188021"/>
            <a:ext cx="2880320" cy="2880320"/>
          </a:xfrm>
          <a:prstGeom prst="rect">
            <a:avLst/>
          </a:prstGeom>
        </p:spPr>
      </p:pic>
      <p:sp>
        <p:nvSpPr>
          <p:cNvPr id="5" name="Freeform 4"/>
          <p:cNvSpPr/>
          <p:nvPr userDrawn="1"/>
        </p:nvSpPr>
        <p:spPr>
          <a:xfrm>
            <a:off x="5120640" y="0"/>
            <a:ext cx="7142480" cy="6876653"/>
          </a:xfrm>
          <a:custGeom>
            <a:avLst/>
            <a:gdLst>
              <a:gd name="connsiteX0" fmla="*/ 0 w 7142480"/>
              <a:gd name="connsiteY0" fmla="*/ 0 h 6847840"/>
              <a:gd name="connsiteX1" fmla="*/ 7142480 w 7142480"/>
              <a:gd name="connsiteY1" fmla="*/ 10160 h 6847840"/>
              <a:gd name="connsiteX2" fmla="*/ 7132320 w 7142480"/>
              <a:gd name="connsiteY2" fmla="*/ 6847840 h 6847840"/>
              <a:gd name="connsiteX3" fmla="*/ 1524000 w 7142480"/>
              <a:gd name="connsiteY3" fmla="*/ 6827520 h 6847840"/>
              <a:gd name="connsiteX4" fmla="*/ 0 w 7142480"/>
              <a:gd name="connsiteY4" fmla="*/ 0 h 6847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2480" h="6847840">
                <a:moveTo>
                  <a:pt x="0" y="0"/>
                </a:moveTo>
                <a:lnTo>
                  <a:pt x="7142480" y="10160"/>
                </a:lnTo>
                <a:cubicBezTo>
                  <a:pt x="7139093" y="2289387"/>
                  <a:pt x="7135707" y="4568613"/>
                  <a:pt x="7132320" y="6847840"/>
                </a:cubicBezTo>
                <a:lnTo>
                  <a:pt x="1524000" y="6827520"/>
                </a:lnTo>
                <a:lnTo>
                  <a:pt x="0" y="0"/>
                </a:lnTo>
                <a:close/>
              </a:path>
            </a:pathLst>
          </a:cu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rrowheads="1"/>
          </p:cNvSpPr>
          <p:nvPr userDrawn="1"/>
        </p:nvSpPr>
        <p:spPr bwMode="auto">
          <a:xfrm>
            <a:off x="529442" y="6508734"/>
            <a:ext cx="5518362" cy="151895"/>
          </a:xfrm>
          <a:prstGeom prst="rect">
            <a:avLst/>
          </a:prstGeom>
          <a:solidFill>
            <a:schemeClr val="bg1"/>
          </a:solid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90000"/>
                    <a:lumOff val="10000"/>
                  </a:schemeClr>
                </a:solidFill>
                <a:cs typeface="Arial" charset="0"/>
              </a:rPr>
              <a:t>Todos los Derechos Reservados © Valores Corporativos </a:t>
            </a:r>
            <a:r>
              <a:rPr lang="es-ES_tradnl" sz="800" noProof="0" err="1" smtClean="0">
                <a:solidFill>
                  <a:schemeClr val="tx1">
                    <a:lumMod val="90000"/>
                    <a:lumOff val="10000"/>
                  </a:schemeClr>
                </a:solidFill>
                <a:cs typeface="Arial" charset="0"/>
              </a:rPr>
              <a:t>Softtek</a:t>
            </a:r>
            <a:r>
              <a:rPr lang="es-ES_tradnl" sz="800" noProof="0" smtClean="0">
                <a:solidFill>
                  <a:schemeClr val="tx1">
                    <a:lumMod val="90000"/>
                    <a:lumOff val="10000"/>
                  </a:schemeClr>
                </a:solidFill>
                <a:cs typeface="Arial" charset="0"/>
              </a:rPr>
              <a:t> S.A. de C.V. 2018.</a:t>
            </a:r>
            <a:r>
              <a:rPr lang="es-ES_tradnl" sz="800" baseline="0" noProof="0" smtClean="0">
                <a:solidFill>
                  <a:schemeClr val="tx1">
                    <a:lumMod val="90000"/>
                    <a:lumOff val="10000"/>
                  </a:schemeClr>
                </a:solidFill>
                <a:cs typeface="Arial" charset="0"/>
              </a:rPr>
              <a:t> Interno.</a:t>
            </a:r>
            <a:endParaRPr lang="es-ES_tradnl" sz="798" noProof="0" smtClean="0">
              <a:solidFill>
                <a:schemeClr val="tx1">
                  <a:lumMod val="90000"/>
                  <a:lumOff val="10000"/>
                </a:schemeClr>
              </a:solidFill>
              <a:cs typeface="Arial" charset="0"/>
            </a:endParaRPr>
          </a:p>
        </p:txBody>
      </p:sp>
      <p:sp>
        <p:nvSpPr>
          <p:cNvPr id="28" name="Text Placeholder 10"/>
          <p:cNvSpPr>
            <a:spLocks noGrp="1"/>
          </p:cNvSpPr>
          <p:nvPr>
            <p:ph type="body" sz="quarter" idx="18"/>
          </p:nvPr>
        </p:nvSpPr>
        <p:spPr>
          <a:xfrm>
            <a:off x="7127924" y="2600310"/>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7127924" y="3209045"/>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7127924" y="4497639"/>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7127924" y="5118423"/>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7127924" y="690932"/>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7127924" y="1311714"/>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7523" y="2916213"/>
            <a:ext cx="1322214" cy="856754"/>
          </a:xfrm>
          <a:prstGeom prst="rect">
            <a:avLst/>
          </a:prstGeom>
        </p:spPr>
      </p:pic>
      <p:cxnSp>
        <p:nvCxnSpPr>
          <p:cNvPr id="14" name="Straight Connector 13"/>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2951460" y="2700189"/>
            <a:ext cx="6361457" cy="1934055"/>
          </a:xfrm>
          <a:prstGeom prst="rect">
            <a:avLst/>
          </a:prstGeom>
          <a:noFill/>
        </p:spPr>
        <p:txBody>
          <a:bodyPr wrap="square" rtlCol="0" anchor="t">
            <a:spAutoFit/>
          </a:bodyPr>
          <a:lstStyle/>
          <a:p>
            <a:pPr algn="ctr"/>
            <a:r>
              <a:rPr lang="es-ES_tradnl" sz="11970" spc="599" noProof="0" smtClean="0">
                <a:solidFill>
                  <a:schemeClr val="bg2"/>
                </a:solidFill>
                <a:latin typeface="Arial"/>
                <a:cs typeface="Arial"/>
              </a:rPr>
              <a:t>Q</a:t>
            </a:r>
            <a:r>
              <a:rPr lang="es-ES_tradnl" sz="7980" spc="599" baseline="30000" noProof="0" smtClean="0">
                <a:solidFill>
                  <a:schemeClr val="bg2"/>
                </a:solidFill>
                <a:latin typeface="Arial"/>
                <a:cs typeface="Arial"/>
              </a:rPr>
              <a:t>&amp;</a:t>
            </a:r>
            <a:r>
              <a:rPr lang="es-ES_tradnl" sz="11970" spc="599" noProof="0" smtClean="0">
                <a:solidFill>
                  <a:schemeClr val="bg2"/>
                </a:solidFill>
                <a:latin typeface="Arial"/>
                <a:cs typeface="Arial"/>
              </a:rPr>
              <a:t>A</a:t>
            </a:r>
            <a:endParaRPr lang="es-ES_tradnl" sz="11970" spc="599" noProof="0">
              <a:solidFill>
                <a:schemeClr val="bg2"/>
              </a:solidFill>
              <a:latin typeface="Arial"/>
              <a:cs typeface="Arial"/>
            </a:endParaRPr>
          </a:p>
        </p:txBody>
      </p:sp>
      <p:pic>
        <p:nvPicPr>
          <p:cNvPr id="7" name="Picture 6"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10730201" y="683966"/>
            <a:ext cx="971553" cy="626214"/>
          </a:xfrm>
          <a:prstGeom prst="rect">
            <a:avLst/>
          </a:prstGeom>
        </p:spPr>
      </p:pic>
      <p:pic>
        <p:nvPicPr>
          <p:cNvPr id="9" name="Picture 8"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640092" y="467941"/>
            <a:ext cx="1656184" cy="842238"/>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8711" y="1336382"/>
            <a:ext cx="10987971" cy="4952377"/>
          </a:xfrm>
        </p:spPr>
        <p:txBody>
          <a:bodyPr/>
          <a:lstStyle>
            <a:lvl1pPr marL="125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611981" y="1336584"/>
            <a:ext cx="5405834" cy="4952173"/>
          </a:xfrm>
        </p:spPr>
        <p:txBody>
          <a:bodyPr/>
          <a:lstStyle>
            <a:lvl1pPr marL="125696" marR="0" indent="-179566" algn="l" defTabSz="912193" rtl="0" eaLnBrk="0" fontAlgn="base" latinLnBrk="0" hangingPunct="0">
              <a:lnSpc>
                <a:spcPct val="100000"/>
              </a:lnSpc>
              <a:spcBef>
                <a:spcPct val="20000"/>
              </a:spcBef>
              <a:spcAft>
                <a:spcPct val="0"/>
              </a:spcAft>
              <a:buClrTx/>
              <a:buSzTx/>
              <a:buFont typeface="Lucida Grande"/>
              <a:buChar char="›"/>
              <a:tabLst/>
              <a:defRPr sz="1795"/>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596"/>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397"/>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Content Placeholder 3"/>
          <p:cNvSpPr>
            <a:spLocks noGrp="1"/>
          </p:cNvSpPr>
          <p:nvPr>
            <p:ph sz="half" idx="2"/>
          </p:nvPr>
        </p:nvSpPr>
        <p:spPr>
          <a:xfrm>
            <a:off x="6221810" y="1336584"/>
            <a:ext cx="5405834" cy="4952173"/>
          </a:xfrm>
        </p:spPr>
        <p:txBody>
          <a:bodyPr/>
          <a:lstStyle>
            <a:lvl1pPr>
              <a:defRPr sz="1795"/>
            </a:lvl1pPr>
            <a:lvl2pPr>
              <a:defRPr sz="1596"/>
            </a:lvl2pPr>
            <a:lvl3pPr>
              <a:defRPr sz="1397"/>
            </a:lvl3pPr>
            <a:lvl4pPr>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p:txBody>
      </p:sp>
      <p:sp>
        <p:nvSpPr>
          <p:cNvPr id="6"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722213" y="1409181"/>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7"/>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8" name="Rectangle 7"/>
          <p:cNvSpPr/>
          <p:nvPr userDrawn="1"/>
        </p:nvSpPr>
        <p:spPr>
          <a:xfrm>
            <a:off x="722213" y="2342899"/>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b="0" i="0" noProof="0">
              <a:latin typeface="Arial"/>
              <a:cs typeface="Arial"/>
            </a:endParaRPr>
          </a:p>
        </p:txBody>
      </p:sp>
      <p:sp>
        <p:nvSpPr>
          <p:cNvPr id="9" name="Text Placeholder 32"/>
          <p:cNvSpPr>
            <a:spLocks noGrp="1"/>
          </p:cNvSpPr>
          <p:nvPr>
            <p:ph type="body" sz="quarter" idx="18"/>
          </p:nvPr>
        </p:nvSpPr>
        <p:spPr>
          <a:xfrm>
            <a:off x="818598" y="2414728"/>
            <a:ext cx="2409643" cy="646421"/>
          </a:xfrm>
        </p:spPr>
        <p:txBody>
          <a:bodyPr/>
          <a:lstStyle>
            <a:lvl1pPr marL="0" indent="0">
              <a:buNone/>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0" name="Rectangle 9"/>
          <p:cNvSpPr/>
          <p:nvPr userDrawn="1"/>
        </p:nvSpPr>
        <p:spPr>
          <a:xfrm>
            <a:off x="722213" y="3276622"/>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1" name="Text Placeholder 32"/>
          <p:cNvSpPr>
            <a:spLocks noGrp="1"/>
          </p:cNvSpPr>
          <p:nvPr>
            <p:ph type="body" sz="quarter" idx="19"/>
          </p:nvPr>
        </p:nvSpPr>
        <p:spPr>
          <a:xfrm>
            <a:off x="818598" y="3348448"/>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2" name="Rectangle 11"/>
          <p:cNvSpPr/>
          <p:nvPr userDrawn="1"/>
        </p:nvSpPr>
        <p:spPr>
          <a:xfrm>
            <a:off x="722213" y="4210340"/>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3" name="Text Placeholder 32"/>
          <p:cNvSpPr>
            <a:spLocks noGrp="1"/>
          </p:cNvSpPr>
          <p:nvPr>
            <p:ph type="body" sz="quarter" idx="20"/>
          </p:nvPr>
        </p:nvSpPr>
        <p:spPr>
          <a:xfrm>
            <a:off x="818598" y="4282169"/>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4" name="Rectangle 13"/>
          <p:cNvSpPr/>
          <p:nvPr userDrawn="1"/>
        </p:nvSpPr>
        <p:spPr>
          <a:xfrm>
            <a:off x="722213" y="5144063"/>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5" name="Text Placeholder 32"/>
          <p:cNvSpPr>
            <a:spLocks noGrp="1"/>
          </p:cNvSpPr>
          <p:nvPr>
            <p:ph type="body" sz="quarter" idx="21"/>
          </p:nvPr>
        </p:nvSpPr>
        <p:spPr>
          <a:xfrm>
            <a:off x="818598" y="5215890"/>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6" name="Text Placeholder 32"/>
          <p:cNvSpPr>
            <a:spLocks noGrp="1"/>
          </p:cNvSpPr>
          <p:nvPr>
            <p:ph type="body" sz="quarter" idx="15"/>
          </p:nvPr>
        </p:nvSpPr>
        <p:spPr>
          <a:xfrm>
            <a:off x="3710170" y="148100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7" name="Text Placeholder 32"/>
          <p:cNvSpPr>
            <a:spLocks noGrp="1"/>
          </p:cNvSpPr>
          <p:nvPr>
            <p:ph type="body" sz="quarter" idx="22"/>
          </p:nvPr>
        </p:nvSpPr>
        <p:spPr>
          <a:xfrm>
            <a:off x="3710170" y="241472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8" name="Text Placeholder 32"/>
          <p:cNvSpPr>
            <a:spLocks noGrp="1"/>
          </p:cNvSpPr>
          <p:nvPr>
            <p:ph type="body" sz="quarter" idx="23"/>
          </p:nvPr>
        </p:nvSpPr>
        <p:spPr>
          <a:xfrm>
            <a:off x="3710170" y="334844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9" name="Text Placeholder 32"/>
          <p:cNvSpPr>
            <a:spLocks noGrp="1"/>
          </p:cNvSpPr>
          <p:nvPr>
            <p:ph type="body" sz="quarter" idx="24"/>
          </p:nvPr>
        </p:nvSpPr>
        <p:spPr>
          <a:xfrm>
            <a:off x="3710170" y="428216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1" name="Text Placeholder 32"/>
          <p:cNvSpPr>
            <a:spLocks noGrp="1"/>
          </p:cNvSpPr>
          <p:nvPr>
            <p:ph type="body" sz="quarter" idx="25"/>
          </p:nvPr>
        </p:nvSpPr>
        <p:spPr>
          <a:xfrm>
            <a:off x="3710170" y="521588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8818612"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3" name="Rectangle 22"/>
          <p:cNvSpPr/>
          <p:nvPr userDrawn="1"/>
        </p:nvSpPr>
        <p:spPr>
          <a:xfrm>
            <a:off x="8818612"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9" name="Rectangle 18"/>
          <p:cNvSpPr/>
          <p:nvPr userDrawn="1"/>
        </p:nvSpPr>
        <p:spPr>
          <a:xfrm>
            <a:off x="61198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1" name="Rectangle 20"/>
          <p:cNvSpPr/>
          <p:nvPr userDrawn="1"/>
        </p:nvSpPr>
        <p:spPr>
          <a:xfrm>
            <a:off x="61198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7" name="Rectangle 16"/>
          <p:cNvSpPr/>
          <p:nvPr userDrawn="1"/>
        </p:nvSpPr>
        <p:spPr>
          <a:xfrm>
            <a:off x="34210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8" name="Rectangle 17"/>
          <p:cNvSpPr/>
          <p:nvPr userDrawn="1"/>
        </p:nvSpPr>
        <p:spPr>
          <a:xfrm>
            <a:off x="34210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6" name="Rectangle 15"/>
          <p:cNvSpPr/>
          <p:nvPr userDrawn="1"/>
        </p:nvSpPr>
        <p:spPr>
          <a:xfrm>
            <a:off x="722214"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 name="Rectangle 1"/>
          <p:cNvSpPr/>
          <p:nvPr userDrawn="1"/>
        </p:nvSpPr>
        <p:spPr>
          <a:xfrm>
            <a:off x="722214"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5" name="Text Placeholder 32"/>
          <p:cNvSpPr>
            <a:spLocks noGrp="1"/>
          </p:cNvSpPr>
          <p:nvPr>
            <p:ph type="body" sz="quarter" idx="18"/>
          </p:nvPr>
        </p:nvSpPr>
        <p:spPr>
          <a:xfrm>
            <a:off x="8185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27" name="Text Placeholder 32"/>
          <p:cNvSpPr>
            <a:spLocks noGrp="1"/>
          </p:cNvSpPr>
          <p:nvPr>
            <p:ph type="body" sz="quarter" idx="19"/>
          </p:nvPr>
        </p:nvSpPr>
        <p:spPr>
          <a:xfrm>
            <a:off x="3517400"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8" name="Text Placeholder 32"/>
          <p:cNvSpPr>
            <a:spLocks noGrp="1"/>
          </p:cNvSpPr>
          <p:nvPr>
            <p:ph type="body" sz="quarter" idx="20"/>
          </p:nvPr>
        </p:nvSpPr>
        <p:spPr>
          <a:xfrm>
            <a:off x="3517400"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0" name="Text Placeholder 32"/>
          <p:cNvSpPr>
            <a:spLocks noGrp="1"/>
          </p:cNvSpPr>
          <p:nvPr>
            <p:ph type="body" sz="quarter" idx="21"/>
          </p:nvPr>
        </p:nvSpPr>
        <p:spPr>
          <a:xfrm>
            <a:off x="6216199"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1" name="Text Placeholder 32"/>
          <p:cNvSpPr>
            <a:spLocks noGrp="1"/>
          </p:cNvSpPr>
          <p:nvPr>
            <p:ph type="body" sz="quarter" idx="22"/>
          </p:nvPr>
        </p:nvSpPr>
        <p:spPr>
          <a:xfrm>
            <a:off x="6216199"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3" name="Text Placeholder 32"/>
          <p:cNvSpPr>
            <a:spLocks noGrp="1"/>
          </p:cNvSpPr>
          <p:nvPr>
            <p:ph type="body" sz="quarter" idx="23"/>
          </p:nvPr>
        </p:nvSpPr>
        <p:spPr>
          <a:xfrm>
            <a:off x="89149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4" name="Text Placeholder 32"/>
          <p:cNvSpPr>
            <a:spLocks noGrp="1"/>
          </p:cNvSpPr>
          <p:nvPr>
            <p:ph type="body" sz="quarter" idx="24"/>
          </p:nvPr>
        </p:nvSpPr>
        <p:spPr>
          <a:xfrm>
            <a:off x="89149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8" name="Picture 7"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1" name="Picture 10"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2" name="Picture 11"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9" name="Rectangle 8"/>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rgbClr val="511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rgbClr val="5117AC"/>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s layou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2"/>
          </p:nvPr>
        </p:nvSpPr>
        <p:spPr>
          <a:xfrm>
            <a:off x="7238990" y="4715669"/>
            <a:ext cx="4566486" cy="544710"/>
          </a:xfrm>
          <a:prstGeom prst="rect">
            <a:avLst/>
          </a:prstGeom>
        </p:spPr>
        <p:txBody>
          <a:bodyPr>
            <a:noAutofit/>
          </a:bodyPr>
          <a:lstStyle>
            <a:lvl1pPr marL="0" indent="0" algn="r">
              <a:lnSpc>
                <a:spcPts val="1995"/>
              </a:lnSpc>
              <a:buNone/>
              <a:defRPr sz="1995"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7238990" y="5366340"/>
            <a:ext cx="4566486" cy="720929"/>
          </a:xfrm>
          <a:prstGeom prst="rect">
            <a:avLst/>
          </a:prstGeom>
        </p:spPr>
        <p:txBody>
          <a:bodyPr>
            <a:noAutofit/>
          </a:bodyPr>
          <a:lstStyle>
            <a:lvl1pPr marL="0" indent="0" algn="r">
              <a:buNone/>
              <a:defRPr sz="1596"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4" name="Picture 13"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8568084" y="619107"/>
            <a:ext cx="3146657" cy="133214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423973"/>
            <a:ext cx="1288907" cy="830765"/>
          </a:xfrm>
          <a:prstGeom prst="rect">
            <a:avLst/>
          </a:prstGeom>
        </p:spPr>
      </p:pic>
      <p:cxnSp>
        <p:nvCxnSpPr>
          <p:cNvPr id="10" name="Straight Connector 9"/>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202" r:id="rId2"/>
    <p:sldLayoutId id="2147485203" r:id="rId3"/>
    <p:sldLayoutId id="2147485204" r:id="rId4"/>
    <p:sldLayoutId id="2147485209" r:id="rId5"/>
    <p:sldLayoutId id="2147485211" r:id="rId6"/>
    <p:sldLayoutId id="2147485212" r:id="rId7"/>
    <p:sldLayoutId id="2147485213" r:id="rId8"/>
    <p:sldLayoutId id="2147485200" r:id="rId9"/>
    <p:sldLayoutId id="2147485185" r:id="rId10"/>
    <p:sldLayoutId id="214748518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993" kern="1200">
          <a:solidFill>
            <a:schemeClr val="tx1"/>
          </a:solidFill>
          <a:latin typeface="Rockwell" pitchFamily="18" charset="0"/>
          <a:ea typeface="+mj-ea"/>
          <a:cs typeface="+mj-cs"/>
        </a:defRPr>
      </a:lvl1pPr>
      <a:lvl2pPr algn="ctr" rtl="0" eaLnBrk="1" fontAlgn="base" hangingPunct="1">
        <a:spcBef>
          <a:spcPct val="0"/>
        </a:spcBef>
        <a:spcAft>
          <a:spcPct val="0"/>
        </a:spcAft>
        <a:defRPr sz="2993">
          <a:solidFill>
            <a:schemeClr val="tx1"/>
          </a:solidFill>
          <a:latin typeface="Rockwell" pitchFamily="18" charset="0"/>
        </a:defRPr>
      </a:lvl2pPr>
      <a:lvl3pPr algn="ctr" rtl="0" eaLnBrk="1" fontAlgn="base" hangingPunct="1">
        <a:spcBef>
          <a:spcPct val="0"/>
        </a:spcBef>
        <a:spcAft>
          <a:spcPct val="0"/>
        </a:spcAft>
        <a:defRPr sz="2993">
          <a:solidFill>
            <a:schemeClr val="tx1"/>
          </a:solidFill>
          <a:latin typeface="Rockwell" pitchFamily="18" charset="0"/>
        </a:defRPr>
      </a:lvl3pPr>
      <a:lvl4pPr algn="ctr" rtl="0" eaLnBrk="1" fontAlgn="base" hangingPunct="1">
        <a:spcBef>
          <a:spcPct val="0"/>
        </a:spcBef>
        <a:spcAft>
          <a:spcPct val="0"/>
        </a:spcAft>
        <a:defRPr sz="2993">
          <a:solidFill>
            <a:schemeClr val="tx1"/>
          </a:solidFill>
          <a:latin typeface="Rockwell" pitchFamily="18" charset="0"/>
        </a:defRPr>
      </a:lvl4pPr>
      <a:lvl5pPr algn="ctr" rtl="0" eaLnBrk="1" fontAlgn="base" hangingPunct="1">
        <a:spcBef>
          <a:spcPct val="0"/>
        </a:spcBef>
        <a:spcAft>
          <a:spcPct val="0"/>
        </a:spcAft>
        <a:defRPr sz="2993">
          <a:solidFill>
            <a:schemeClr val="tx1"/>
          </a:solidFill>
          <a:latin typeface="Rockwell" pitchFamily="18" charset="0"/>
        </a:defRPr>
      </a:lvl5pPr>
      <a:lvl6pPr marL="456097" algn="ctr" rtl="0" eaLnBrk="1" fontAlgn="base" hangingPunct="1">
        <a:spcBef>
          <a:spcPct val="0"/>
        </a:spcBef>
        <a:spcAft>
          <a:spcPct val="0"/>
        </a:spcAft>
        <a:defRPr sz="2993">
          <a:solidFill>
            <a:schemeClr val="tx1"/>
          </a:solidFill>
          <a:latin typeface="Rockwell" pitchFamily="18" charset="0"/>
        </a:defRPr>
      </a:lvl6pPr>
      <a:lvl7pPr marL="912193" algn="ctr" rtl="0" eaLnBrk="1" fontAlgn="base" hangingPunct="1">
        <a:spcBef>
          <a:spcPct val="0"/>
        </a:spcBef>
        <a:spcAft>
          <a:spcPct val="0"/>
        </a:spcAft>
        <a:defRPr sz="2993">
          <a:solidFill>
            <a:schemeClr val="tx1"/>
          </a:solidFill>
          <a:latin typeface="Rockwell" pitchFamily="18" charset="0"/>
        </a:defRPr>
      </a:lvl7pPr>
      <a:lvl8pPr marL="1368290" algn="ctr" rtl="0" eaLnBrk="1" fontAlgn="base" hangingPunct="1">
        <a:spcBef>
          <a:spcPct val="0"/>
        </a:spcBef>
        <a:spcAft>
          <a:spcPct val="0"/>
        </a:spcAft>
        <a:defRPr sz="2993">
          <a:solidFill>
            <a:schemeClr val="tx1"/>
          </a:solidFill>
          <a:latin typeface="Rockwell" pitchFamily="18" charset="0"/>
        </a:defRPr>
      </a:lvl8pPr>
      <a:lvl9pPr marL="1824387" algn="ctr" rtl="0" eaLnBrk="1" fontAlgn="base" hangingPunct="1">
        <a:spcBef>
          <a:spcPct val="0"/>
        </a:spcBef>
        <a:spcAft>
          <a:spcPct val="0"/>
        </a:spcAft>
        <a:defRPr sz="2993">
          <a:solidFill>
            <a:schemeClr val="tx1"/>
          </a:solidFill>
          <a:latin typeface="Rockwell" pitchFamily="18" charset="0"/>
        </a:defRPr>
      </a:lvl9pPr>
    </p:titleStyle>
    <p:bodyStyle>
      <a:lvl1pPr marL="174203" indent="-174203" algn="l" rtl="0" eaLnBrk="1" fontAlgn="base" hangingPunct="1">
        <a:spcBef>
          <a:spcPct val="20000"/>
        </a:spcBef>
        <a:spcAft>
          <a:spcPct val="0"/>
        </a:spcAft>
        <a:buFont typeface="Arial Rounded MT Bold" pitchFamily="34" charset="0"/>
        <a:buChar char="›"/>
        <a:tabLst>
          <a:tab pos="174203" algn="l"/>
        </a:tabLst>
        <a:defRPr kern="1200">
          <a:solidFill>
            <a:schemeClr val="tx1"/>
          </a:solidFill>
          <a:latin typeface="Arial" pitchFamily="34" charset="0"/>
          <a:ea typeface="+mn-ea"/>
          <a:cs typeface="Arial" pitchFamily="34" charset="0"/>
        </a:defRPr>
      </a:lvl1pPr>
      <a:lvl2pPr marL="495689" indent="-145698" algn="l" rtl="0" eaLnBrk="1" fontAlgn="base" hangingPunct="1">
        <a:spcBef>
          <a:spcPct val="20000"/>
        </a:spcBef>
        <a:spcAft>
          <a:spcPct val="0"/>
        </a:spcAft>
        <a:buFont typeface="Arial Rounded MT Bold" pitchFamily="34" charset="0"/>
        <a:buChar char="›"/>
        <a:tabLst>
          <a:tab pos="514692" algn="l"/>
          <a:tab pos="717402" algn="l"/>
        </a:tabLst>
        <a:defRPr sz="1596" kern="1200">
          <a:solidFill>
            <a:schemeClr val="tx1"/>
          </a:solidFill>
          <a:latin typeface="Arial" pitchFamily="34" charset="0"/>
          <a:ea typeface="+mn-ea"/>
          <a:cs typeface="Arial" pitchFamily="34" charset="0"/>
        </a:defRPr>
      </a:lvl2pPr>
      <a:lvl3pPr marL="785500" indent="-145698" algn="l" rtl="0" eaLnBrk="1" fontAlgn="base" hangingPunct="1">
        <a:spcBef>
          <a:spcPct val="20000"/>
        </a:spcBef>
        <a:spcAft>
          <a:spcPct val="0"/>
        </a:spcAft>
        <a:buFont typeface="Arial Rounded MT Bold" pitchFamily="34" charset="0"/>
        <a:buChar char="›"/>
        <a:defRPr sz="1397" kern="1200">
          <a:solidFill>
            <a:schemeClr val="tx1"/>
          </a:solidFill>
          <a:latin typeface="Arial" pitchFamily="34" charset="0"/>
          <a:ea typeface="+mn-ea"/>
          <a:cs typeface="Arial" pitchFamily="34" charset="0"/>
        </a:defRPr>
      </a:lvl3pPr>
      <a:lvl4pPr marL="1596338"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4pPr>
      <a:lvl5pPr marL="2052435"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0486" y="1334856"/>
            <a:ext cx="10985913" cy="49578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a:p>
            <a:pPr lvl="2"/>
            <a:endParaRPr lang="es-ES_tradnl" noProof="0" dirty="0" smtClean="0"/>
          </a:p>
        </p:txBody>
      </p:sp>
      <p:sp>
        <p:nvSpPr>
          <p:cNvPr id="1028" name="Title Placeholder 14"/>
          <p:cNvSpPr>
            <a:spLocks noGrp="1"/>
          </p:cNvSpPr>
          <p:nvPr>
            <p:ph type="title"/>
          </p:nvPr>
        </p:nvSpPr>
        <p:spPr bwMode="auto">
          <a:xfrm>
            <a:off x="611981" y="191599"/>
            <a:ext cx="9630205" cy="847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
        <p:nvSpPr>
          <p:cNvPr id="10" name="Rectangle 9"/>
          <p:cNvSpPr>
            <a:spLocks noChangeArrowheads="1"/>
          </p:cNvSpPr>
          <p:nvPr userDrawn="1"/>
        </p:nvSpPr>
        <p:spPr bwMode="auto">
          <a:xfrm>
            <a:off x="620486" y="6516722"/>
            <a:ext cx="6842290" cy="144095"/>
          </a:xfrm>
          <a:prstGeom prst="rect">
            <a:avLst/>
          </a:prstGeom>
          <a:no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fld id="{552884D2-106D-A340-9362-6225663C5229}" type="slidenum">
              <a:rPr lang="es-ES_tradnl" sz="798" noProof="0" smtClean="0">
                <a:solidFill>
                  <a:schemeClr val="bg2">
                    <a:lumMod val="75000"/>
                  </a:schemeClr>
                </a:solidFill>
                <a:cs typeface="Arial" charset="0"/>
              </a:rPr>
              <a:t>‹#›</a:t>
            </a:fld>
            <a:r>
              <a:rPr lang="es-ES_tradnl" sz="798" noProof="0" smtClean="0">
                <a:solidFill>
                  <a:schemeClr val="bg2">
                    <a:lumMod val="75000"/>
                  </a:schemeClr>
                </a:solidFill>
                <a:cs typeface="Arial" charset="0"/>
              </a:rPr>
              <a:t> |</a:t>
            </a:r>
            <a:r>
              <a:rPr lang="es-ES_tradnl" sz="798" baseline="0" noProof="0" smtClean="0">
                <a:solidFill>
                  <a:schemeClr val="bg2">
                    <a:lumMod val="75000"/>
                  </a:schemeClr>
                </a:solidFill>
                <a:cs typeface="Arial" charset="0"/>
              </a:rPr>
              <a:t>  </a:t>
            </a:r>
            <a:r>
              <a:rPr lang="es-ES_tradnl" sz="800" noProof="0" smtClean="0">
                <a:solidFill>
                  <a:schemeClr val="bg2">
                    <a:lumMod val="75000"/>
                  </a:schemeClr>
                </a:solidFill>
                <a:cs typeface="Arial" charset="0"/>
              </a:rPr>
              <a:t>Todos los Derechos Reservados © Valores Corporativos </a:t>
            </a:r>
            <a:r>
              <a:rPr lang="es-ES_tradnl" sz="800" noProof="0" err="1" smtClean="0">
                <a:solidFill>
                  <a:schemeClr val="bg2">
                    <a:lumMod val="75000"/>
                  </a:schemeClr>
                </a:solidFill>
                <a:cs typeface="Arial" charset="0"/>
              </a:rPr>
              <a:t>Softtek</a:t>
            </a:r>
            <a:r>
              <a:rPr lang="es-ES_tradnl" sz="800" noProof="0" smtClean="0">
                <a:solidFill>
                  <a:schemeClr val="bg2">
                    <a:lumMod val="75000"/>
                  </a:schemeClr>
                </a:solidFill>
                <a:cs typeface="Arial" charset="0"/>
              </a:rPr>
              <a:t> S.A. de C.V. 2018. Interno.</a:t>
            </a:r>
            <a:endParaRPr lang="es-ES_tradnl" sz="798" noProof="0" smtClean="0">
              <a:solidFill>
                <a:schemeClr val="bg2">
                  <a:lumMod val="75000"/>
                </a:schemeClr>
              </a:solidFill>
              <a:cs typeface="Arial" charset="0"/>
            </a:endParaRPr>
          </a:p>
        </p:txBody>
      </p:sp>
      <p:pic>
        <p:nvPicPr>
          <p:cNvPr id="7" name="Picture 2" descr="C:\Users\joel.solis\Desktop\2013 Templates\softtek.e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0461239" y="321286"/>
            <a:ext cx="1388454" cy="704591"/>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88" r:id="rId4"/>
    <p:sldLayoutId id="2147485196" r:id="rId5"/>
  </p:sldLayoutIdLst>
  <p:timing>
    <p:tnLst>
      <p:par>
        <p:cTn id="1" dur="indefinite" restart="never" nodeType="tmRoot"/>
      </p:par>
    </p:tnLst>
  </p:timing>
  <p:hf hdr="0" ftr="0" dt="0"/>
  <p:txStyles>
    <p:titleStyle>
      <a:lvl1pPr algn="l" rtl="0" eaLnBrk="0" fontAlgn="base" hangingPunct="0">
        <a:lnSpc>
          <a:spcPts val="2993"/>
        </a:lnSpc>
        <a:spcBef>
          <a:spcPct val="0"/>
        </a:spcBef>
        <a:spcAft>
          <a:spcPct val="0"/>
        </a:spcAft>
        <a:defRPr sz="2993" b="0" kern="1200">
          <a:solidFill>
            <a:schemeClr val="tx1">
              <a:lumMod val="90000"/>
              <a:lumOff val="10000"/>
            </a:schemeClr>
          </a:solidFill>
          <a:latin typeface="Arial"/>
          <a:ea typeface="+mj-ea"/>
          <a:cs typeface="Arial"/>
        </a:defRPr>
      </a:lvl1pPr>
      <a:lvl2pPr algn="l" rtl="0" eaLnBrk="0" fontAlgn="base" hangingPunct="0">
        <a:lnSpc>
          <a:spcPts val="2993"/>
        </a:lnSpc>
        <a:spcBef>
          <a:spcPct val="0"/>
        </a:spcBef>
        <a:spcAft>
          <a:spcPct val="0"/>
        </a:spcAft>
        <a:defRPr sz="2993" b="1">
          <a:solidFill>
            <a:schemeClr val="accent1"/>
          </a:solidFill>
          <a:latin typeface="Arial" charset="0"/>
          <a:cs typeface="Arial" charset="0"/>
        </a:defRPr>
      </a:lvl2pPr>
      <a:lvl3pPr algn="l" rtl="0" eaLnBrk="0" fontAlgn="base" hangingPunct="0">
        <a:lnSpc>
          <a:spcPts val="2993"/>
        </a:lnSpc>
        <a:spcBef>
          <a:spcPct val="0"/>
        </a:spcBef>
        <a:spcAft>
          <a:spcPct val="0"/>
        </a:spcAft>
        <a:defRPr sz="2993" b="1">
          <a:solidFill>
            <a:schemeClr val="accent1"/>
          </a:solidFill>
          <a:latin typeface="Arial" charset="0"/>
          <a:cs typeface="Arial" charset="0"/>
        </a:defRPr>
      </a:lvl3pPr>
      <a:lvl4pPr algn="l" rtl="0" eaLnBrk="0" fontAlgn="base" hangingPunct="0">
        <a:lnSpc>
          <a:spcPts val="2993"/>
        </a:lnSpc>
        <a:spcBef>
          <a:spcPct val="0"/>
        </a:spcBef>
        <a:spcAft>
          <a:spcPct val="0"/>
        </a:spcAft>
        <a:defRPr sz="2993" b="1">
          <a:solidFill>
            <a:schemeClr val="accent1"/>
          </a:solidFill>
          <a:latin typeface="Arial" charset="0"/>
          <a:cs typeface="Arial" charset="0"/>
        </a:defRPr>
      </a:lvl4pPr>
      <a:lvl5pPr algn="l" rtl="0" eaLnBrk="0" fontAlgn="base" hangingPunct="0">
        <a:lnSpc>
          <a:spcPts val="2993"/>
        </a:lnSpc>
        <a:spcBef>
          <a:spcPct val="0"/>
        </a:spcBef>
        <a:spcAft>
          <a:spcPct val="0"/>
        </a:spcAft>
        <a:defRPr sz="2993" b="1">
          <a:solidFill>
            <a:schemeClr val="accent1"/>
          </a:solidFill>
          <a:latin typeface="Arial" charset="0"/>
          <a:cs typeface="Arial" charset="0"/>
        </a:defRPr>
      </a:lvl5pPr>
      <a:lvl6pPr marL="456097" algn="ctr" rtl="0" fontAlgn="base">
        <a:spcBef>
          <a:spcPct val="0"/>
        </a:spcBef>
        <a:spcAft>
          <a:spcPct val="0"/>
        </a:spcAft>
        <a:defRPr sz="2993">
          <a:solidFill>
            <a:schemeClr val="accent1"/>
          </a:solidFill>
          <a:latin typeface="Rockwell" pitchFamily="18" charset="0"/>
        </a:defRPr>
      </a:lvl6pPr>
      <a:lvl7pPr marL="912193" algn="ctr" rtl="0" fontAlgn="base">
        <a:spcBef>
          <a:spcPct val="0"/>
        </a:spcBef>
        <a:spcAft>
          <a:spcPct val="0"/>
        </a:spcAft>
        <a:defRPr sz="2993">
          <a:solidFill>
            <a:schemeClr val="accent1"/>
          </a:solidFill>
          <a:latin typeface="Rockwell" pitchFamily="18" charset="0"/>
        </a:defRPr>
      </a:lvl7pPr>
      <a:lvl8pPr marL="1368290" algn="ctr" rtl="0" fontAlgn="base">
        <a:spcBef>
          <a:spcPct val="0"/>
        </a:spcBef>
        <a:spcAft>
          <a:spcPct val="0"/>
        </a:spcAft>
        <a:defRPr sz="2993">
          <a:solidFill>
            <a:schemeClr val="accent1"/>
          </a:solidFill>
          <a:latin typeface="Rockwell" pitchFamily="18" charset="0"/>
        </a:defRPr>
      </a:lvl8pPr>
      <a:lvl9pPr marL="1824387" algn="ctr" rtl="0" fontAlgn="base">
        <a:spcBef>
          <a:spcPct val="0"/>
        </a:spcBef>
        <a:spcAft>
          <a:spcPct val="0"/>
        </a:spcAft>
        <a:defRPr sz="2993">
          <a:solidFill>
            <a:schemeClr val="accent1"/>
          </a:solidFill>
          <a:latin typeface="Rockwell" pitchFamily="18" charset="0"/>
        </a:defRPr>
      </a:lvl9pPr>
    </p:titleStyle>
    <p:bodyStyle>
      <a:lvl1pPr marL="125696" indent="-179566"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join?return_to=/pricing&amp;source=login"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sktop.github.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http://www/"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GIT HUB </a:t>
            </a:r>
            <a:br>
              <a:rPr lang="en-US" dirty="0" smtClean="0"/>
            </a:br>
            <a:endParaRPr lang="en-US" dirty="0"/>
          </a:p>
        </p:txBody>
      </p:sp>
    </p:spTree>
    <p:extLst>
      <p:ext uri="{BB962C8B-B14F-4D97-AF65-F5344CB8AC3E}">
        <p14:creationId xmlns:p14="http://schemas.microsoft.com/office/powerpoint/2010/main" val="109206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ENFOQUE DISTRIBUIDO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785266" y="1748001"/>
            <a:ext cx="1060805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dirty="0" smtClean="0"/>
              <a:t>Esto </a:t>
            </a:r>
            <a:r>
              <a:rPr lang="es-ES" dirty="0"/>
              <a:t>da una serie de ventajas al sistema centralizado, como son</a:t>
            </a:r>
            <a:r>
              <a:rPr lang="es-ES" dirty="0" smtClean="0"/>
              <a:t>:</a:t>
            </a:r>
          </a:p>
          <a:p>
            <a:endParaRPr lang="es-ES" dirty="0"/>
          </a:p>
          <a:p>
            <a:pPr marL="285750" indent="-285750">
              <a:buFontTx/>
              <a:buChar char="-"/>
            </a:pPr>
            <a:r>
              <a:rPr lang="es-ES" dirty="0" smtClean="0"/>
              <a:t>Disponer </a:t>
            </a:r>
            <a:r>
              <a:rPr lang="es-ES" dirty="0"/>
              <a:t>de forma distribuida de la información del repositorio al completo, tanto de forma local, como a través de los demás componentes del grupo</a:t>
            </a:r>
            <a:r>
              <a:rPr lang="es-ES" dirty="0" smtClean="0"/>
              <a:t>.</a:t>
            </a:r>
          </a:p>
          <a:p>
            <a:pPr marL="285750" indent="-285750">
              <a:buFontTx/>
              <a:buChar char="-"/>
            </a:pPr>
            <a:endParaRPr lang="es-ES" dirty="0"/>
          </a:p>
          <a:p>
            <a:pPr marL="285750" indent="-285750">
              <a:buFontTx/>
              <a:buChar char="-"/>
            </a:pPr>
            <a:r>
              <a:rPr lang="es-ES" dirty="0" smtClean="0"/>
              <a:t>Cada </a:t>
            </a:r>
            <a:r>
              <a:rPr lang="es-ES" dirty="0"/>
              <a:t>cambio se va replicando entre los demás equipos distribuidos, a modo de que puedan emplear esos datos y actualizarlos en sus sistemas</a:t>
            </a:r>
            <a:r>
              <a:rPr lang="es-ES" dirty="0" smtClean="0"/>
              <a:t>.</a:t>
            </a:r>
          </a:p>
          <a:p>
            <a:pPr marL="285750" indent="-285750">
              <a:buFontTx/>
              <a:buChar char="-"/>
            </a:pPr>
            <a:endParaRPr lang="es-ES" dirty="0"/>
          </a:p>
          <a:p>
            <a:pPr marL="285750" indent="-285750">
              <a:buFontTx/>
              <a:buChar char="-"/>
            </a:pPr>
            <a:r>
              <a:rPr lang="es-ES" dirty="0" smtClean="0"/>
              <a:t>El </a:t>
            </a:r>
            <a:r>
              <a:rPr lang="es-ES" dirty="0"/>
              <a:t>sistema de control de versiones distribuido ha sido pensado con la forma de trabajo basada en ramas, unión central en una sola versión (</a:t>
            </a:r>
            <a:r>
              <a:rPr lang="es-ES" i="1" dirty="0" err="1"/>
              <a:t>trunk</a:t>
            </a:r>
            <a:r>
              <a:rPr lang="es-ES" dirty="0"/>
              <a:t>) y liberaciones (o </a:t>
            </a:r>
            <a:r>
              <a:rPr lang="es-ES" i="1" dirty="0" err="1"/>
              <a:t>tags</a:t>
            </a:r>
            <a:r>
              <a:rPr lang="es-ES" dirty="0"/>
              <a:t>). Con lo que cada rama puede identificarse como cada copia distribuida que se use</a:t>
            </a:r>
            <a:r>
              <a:rPr lang="es-ES" dirty="0" smtClean="0"/>
              <a:t>.</a:t>
            </a:r>
          </a:p>
          <a:p>
            <a:pPr marL="285750" indent="-285750">
              <a:buFontTx/>
              <a:buChar char="-"/>
            </a:pPr>
            <a:endParaRPr lang="es-ES" dirty="0"/>
          </a:p>
          <a:p>
            <a:pPr marL="285750" indent="-285750">
              <a:buFontTx/>
              <a:buChar char="-"/>
            </a:pPr>
            <a:r>
              <a:rPr lang="es-ES" dirty="0" smtClean="0"/>
              <a:t>Una </a:t>
            </a:r>
            <a:r>
              <a:rPr lang="es-ES" dirty="0"/>
              <a:t>máquina servidora puede emplearse, al estar siempre conectada, como otro punto de sincronización, con la ventaja de que, aunque cayera, mientras haya más miembros conectados, el sistema siempre se mantiene activo y con buen ancho de banda</a:t>
            </a:r>
            <a:r>
              <a:rPr lang="es-ES" dirty="0" smtClean="0"/>
              <a:t>.</a:t>
            </a:r>
            <a:endParaRPr lang="es-ES"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176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RAMAS (BRANCH).</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1800" dirty="0"/>
              <a:t>D</a:t>
            </a:r>
            <a:r>
              <a:rPr lang="es-ES" sz="1800" dirty="0" smtClean="0"/>
              <a:t>entro </a:t>
            </a:r>
            <a:r>
              <a:rPr lang="es-ES" sz="1800" dirty="0"/>
              <a:t>de nuestro sistema de control de versiones podemos ver el histórico de cambios como si de un árbol se tratase. De esta forma podemos ir abriendo ramas que parten bien de la rama principal (master) o de otra rama (</a:t>
            </a:r>
            <a:r>
              <a:rPr lang="es-ES" sz="1800" dirty="0" err="1"/>
              <a:t>branch</a:t>
            </a:r>
            <a:r>
              <a:rPr lang="es-ES" sz="1800" dirty="0"/>
              <a:t>).</a:t>
            </a:r>
          </a:p>
          <a:p>
            <a:pPr marL="0" indent="0">
              <a:buNone/>
            </a:pPr>
            <a:r>
              <a:rPr lang="es-ES" sz="1800" dirty="0"/>
              <a:t>La principal utilidad que tienen los </a:t>
            </a:r>
            <a:r>
              <a:rPr lang="es-ES" sz="1800" dirty="0" err="1"/>
              <a:t>branch</a:t>
            </a:r>
            <a:r>
              <a:rPr lang="es-ES" sz="1800" dirty="0"/>
              <a:t> es la de organizar nuestro </a:t>
            </a:r>
            <a:r>
              <a:rPr lang="es-ES" sz="1800" dirty="0" smtClean="0"/>
              <a:t>trabajo, </a:t>
            </a:r>
            <a:r>
              <a:rPr lang="es-ES" sz="1800" dirty="0"/>
              <a:t>por ejemplo:</a:t>
            </a:r>
          </a:p>
          <a:p>
            <a:pPr marL="285750" indent="-285750">
              <a:buFontTx/>
              <a:buChar char="-"/>
            </a:pPr>
            <a:r>
              <a:rPr lang="es-ES" sz="1800" dirty="0" smtClean="0"/>
              <a:t>para </a:t>
            </a:r>
            <a:r>
              <a:rPr lang="es-ES" sz="1800" dirty="0"/>
              <a:t>desarrollar una nueva funcionalidad sin afectar al master mientras lo hacemos</a:t>
            </a:r>
            <a:r>
              <a:rPr lang="es-ES" sz="1800" dirty="0" smtClean="0"/>
              <a:t>.</a:t>
            </a:r>
          </a:p>
          <a:p>
            <a:pPr marL="285750" indent="-285750">
              <a:buFontTx/>
              <a:buChar char="-"/>
            </a:pPr>
            <a:r>
              <a:rPr lang="es-ES" sz="1800" dirty="0" smtClean="0"/>
              <a:t>para </a:t>
            </a:r>
            <a:r>
              <a:rPr lang="es-ES" sz="1800" dirty="0"/>
              <a:t>hacer un </a:t>
            </a:r>
            <a:r>
              <a:rPr lang="es-ES" sz="1800" dirty="0" err="1"/>
              <a:t>hotfix</a:t>
            </a:r>
            <a:r>
              <a:rPr lang="es-ES" sz="1800" dirty="0"/>
              <a:t> en una versión que ya ha salido a producción</a:t>
            </a:r>
            <a:r>
              <a:rPr lang="es-ES" sz="1800" dirty="0" smtClean="0"/>
              <a:t>.</a:t>
            </a:r>
            <a:endParaRPr lang="es-ES" sz="1800" dirty="0"/>
          </a:p>
          <a:p>
            <a:pPr marL="285750" indent="-285750">
              <a:buFontTx/>
              <a:buChar char="-"/>
            </a:pPr>
            <a:r>
              <a:rPr lang="es-ES" sz="1800" dirty="0" smtClean="0"/>
              <a:t>para </a:t>
            </a:r>
            <a:r>
              <a:rPr lang="es-ES" sz="1800" dirty="0"/>
              <a:t>hacer un </a:t>
            </a:r>
            <a:r>
              <a:rPr lang="es-ES" sz="1800" dirty="0" err="1"/>
              <a:t>branch</a:t>
            </a:r>
            <a:r>
              <a:rPr lang="es-ES" sz="1800" dirty="0"/>
              <a:t> de producción, otro </a:t>
            </a:r>
            <a:r>
              <a:rPr lang="es-ES" sz="1800" dirty="0" err="1" smtClean="0"/>
              <a:t>branch</a:t>
            </a:r>
            <a:r>
              <a:rPr lang="es-ES" sz="1800" dirty="0" smtClean="0"/>
              <a:t> de preproducción, </a:t>
            </a:r>
            <a:r>
              <a:rPr lang="es-ES" sz="1800" dirty="0"/>
              <a:t>otro de </a:t>
            </a:r>
            <a:r>
              <a:rPr lang="es-ES" sz="1800" dirty="0" err="1"/>
              <a:t>testing</a:t>
            </a:r>
            <a:r>
              <a:rPr lang="es-ES" sz="1800" dirty="0"/>
              <a:t>, … y así ir promoviendo los cambios de uno a otro</a:t>
            </a:r>
            <a:r>
              <a:rPr lang="es-ES" sz="1800" dirty="0" smtClean="0"/>
              <a:t>.</a:t>
            </a:r>
            <a:endParaRPr lang="es-ES" sz="1800" dirty="0"/>
          </a:p>
          <a:p>
            <a:pPr marL="0" indent="0">
              <a:buNone/>
            </a:pPr>
            <a:r>
              <a:rPr lang="es-ES" sz="1800" dirty="0" smtClean="0"/>
              <a:t>- para </a:t>
            </a:r>
            <a:r>
              <a:rPr lang="es-ES" sz="1800" dirty="0"/>
              <a:t>gestionar distintas versiones de un mismo producto: podríamos tener un </a:t>
            </a:r>
            <a:r>
              <a:rPr lang="es-ES" sz="1800" dirty="0" err="1"/>
              <a:t>branch</a:t>
            </a:r>
            <a:r>
              <a:rPr lang="es-ES" sz="1800" dirty="0"/>
              <a:t> por cada cliente donde está instalado el </a:t>
            </a:r>
            <a:r>
              <a:rPr lang="es-ES" sz="1800" dirty="0" smtClean="0"/>
              <a:t>producto.</a:t>
            </a:r>
            <a:r>
              <a:rPr lang="es-ES" sz="1800" dirty="0"/>
              <a:t/>
            </a:r>
            <a:br>
              <a:rPr lang="es-ES" sz="1800" dirty="0"/>
            </a:br>
            <a:endParaRPr lang="es-ES" sz="1800" dirty="0"/>
          </a:p>
          <a:p>
            <a:pPr marL="0" indent="0">
              <a:buNone/>
            </a:pPr>
            <a:r>
              <a:rPr lang="es-ES" sz="1800" dirty="0"/>
              <a:t>Uno de los usos más </a:t>
            </a:r>
            <a:r>
              <a:rPr lang="es-ES" sz="1800" dirty="0" smtClean="0"/>
              <a:t>comunes, </a:t>
            </a:r>
            <a:r>
              <a:rPr lang="es-ES" sz="1800" dirty="0"/>
              <a:t>es el de desarrollar las nuevas funcionalidades dentro de un </a:t>
            </a:r>
            <a:r>
              <a:rPr lang="es-ES" sz="1800" dirty="0" err="1"/>
              <a:t>branch</a:t>
            </a:r>
            <a:r>
              <a:rPr lang="es-ES" sz="1800" dirty="0"/>
              <a:t>, en lugar de hacerlo directamente en el master. </a:t>
            </a:r>
            <a:endParaRPr lang="es-ES" sz="1800" dirty="0" smtClean="0"/>
          </a:p>
        </p:txBody>
      </p:sp>
    </p:spTree>
    <p:extLst>
      <p:ext uri="{BB962C8B-B14F-4D97-AF65-F5344CB8AC3E}">
        <p14:creationId xmlns:p14="http://schemas.microsoft.com/office/powerpoint/2010/main" val="3401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RAMAS (BRANCH).</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1800" dirty="0" smtClean="0"/>
              <a:t>La </a:t>
            </a:r>
            <a:r>
              <a:rPr lang="es-ES" sz="1800" dirty="0"/>
              <a:t>principal ventaja que tiene esto </a:t>
            </a:r>
            <a:r>
              <a:rPr lang="es-ES" sz="1800" dirty="0" smtClean="0"/>
              <a:t>es mantener el </a:t>
            </a:r>
            <a:r>
              <a:rPr lang="es-ES" sz="1800" dirty="0"/>
              <a:t>master “limpio” lo que me permite hacer </a:t>
            </a:r>
            <a:r>
              <a:rPr lang="es-ES" sz="1800" i="1" dirty="0" err="1"/>
              <a:t>pull</a:t>
            </a:r>
            <a:r>
              <a:rPr lang="es-ES" sz="1800" dirty="0"/>
              <a:t> en cualquier momento y </a:t>
            </a:r>
            <a:r>
              <a:rPr lang="es-ES" sz="1800" dirty="0" smtClean="0"/>
              <a:t>nunca se van a </a:t>
            </a:r>
            <a:r>
              <a:rPr lang="es-ES" sz="1800" dirty="0"/>
              <a:t>tener conflictos. Una vez hecho el </a:t>
            </a:r>
            <a:r>
              <a:rPr lang="es-ES" sz="1800" i="1" dirty="0" err="1"/>
              <a:t>pull</a:t>
            </a:r>
            <a:r>
              <a:rPr lang="es-ES" sz="1800" dirty="0"/>
              <a:t> </a:t>
            </a:r>
            <a:r>
              <a:rPr lang="es-ES" sz="1800" dirty="0" smtClean="0"/>
              <a:t> se pueden </a:t>
            </a:r>
            <a:r>
              <a:rPr lang="es-ES" sz="1800" dirty="0"/>
              <a:t>inspeccionar los cambios que han hecho </a:t>
            </a:r>
            <a:r>
              <a:rPr lang="es-ES" sz="1800" dirty="0" smtClean="0"/>
              <a:t>otros usuarios del GIT </a:t>
            </a:r>
            <a:r>
              <a:rPr lang="es-ES" sz="1800" dirty="0"/>
              <a:t>y hacer </a:t>
            </a:r>
            <a:r>
              <a:rPr lang="es-ES" sz="1800" i="1" dirty="0" err="1"/>
              <a:t>merge</a:t>
            </a:r>
            <a:r>
              <a:rPr lang="es-ES" sz="1800" dirty="0"/>
              <a:t> si </a:t>
            </a:r>
            <a:r>
              <a:rPr lang="es-ES" sz="1800" dirty="0" smtClean="0"/>
              <a:t>se cree oportuno.</a:t>
            </a:r>
          </a:p>
          <a:p>
            <a:pPr marL="0" indent="0">
              <a:buNone/>
            </a:pPr>
            <a:endParaRPr lang="es-ES" sz="1800" dirty="0"/>
          </a:p>
          <a:p>
            <a:pPr marL="0" indent="0">
              <a:buNone/>
            </a:pPr>
            <a:r>
              <a:rPr lang="es-ES" sz="1800" dirty="0"/>
              <a:t>E</a:t>
            </a:r>
            <a:r>
              <a:rPr lang="es-ES" sz="1800" dirty="0" smtClean="0"/>
              <a:t>sto  </a:t>
            </a:r>
            <a:r>
              <a:rPr lang="es-ES" sz="1800" dirty="0"/>
              <a:t>permite desarrollar la funcionalidad sin “estorbar” a </a:t>
            </a:r>
            <a:r>
              <a:rPr lang="es-ES" sz="1800" dirty="0" smtClean="0"/>
              <a:t>otros usuarios, </a:t>
            </a:r>
            <a:r>
              <a:rPr lang="es-ES" sz="1800" dirty="0"/>
              <a:t>y una vez esté estable hacer el </a:t>
            </a:r>
            <a:r>
              <a:rPr lang="es-ES" sz="1800" dirty="0" err="1"/>
              <a:t>merge</a:t>
            </a:r>
            <a:r>
              <a:rPr lang="es-ES" sz="1800" dirty="0"/>
              <a:t> con el master para que compartir los cambios con todo el equipo.</a:t>
            </a:r>
          </a:p>
          <a:p>
            <a:pPr marL="0" indent="0">
              <a:buNone/>
            </a:pPr>
            <a:endParaRPr lang="en-US" sz="1800" dirty="0" smtClean="0"/>
          </a:p>
        </p:txBody>
      </p:sp>
    </p:spTree>
    <p:extLst>
      <p:ext uri="{BB962C8B-B14F-4D97-AF65-F5344CB8AC3E}">
        <p14:creationId xmlns:p14="http://schemas.microsoft.com/office/powerpoint/2010/main" val="184106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CUENTA GIT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1007244" y="1758846"/>
            <a:ext cx="106080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altLang="en-US" dirty="0"/>
              <a:t>Ingresa a: </a:t>
            </a:r>
            <a:r>
              <a:rPr lang="es-ES" altLang="en-US" dirty="0">
                <a:hlinkClick r:id="rId2"/>
              </a:rPr>
              <a:t>https://github.com/join?return_to=%</a:t>
            </a:r>
            <a:r>
              <a:rPr lang="es-ES" altLang="en-US" dirty="0" smtClean="0">
                <a:hlinkClick r:id="rId2"/>
              </a:rPr>
              <a:t>2Fpricing&amp;source=login</a:t>
            </a:r>
            <a:endParaRPr lang="es-ES" altLang="en-US" dirty="0" smtClean="0"/>
          </a:p>
          <a:p>
            <a:endParaRPr kumimoji="0" lang="es-E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s-ES" altLang="en-US" dirty="0" smtClean="0">
                <a:latin typeface="Arial" panose="020B0604020202020204" pitchFamily="34" charset="0"/>
                <a:cs typeface="Arial" panose="020B0604020202020204" pitchFamily="34" charset="0"/>
              </a:rPr>
              <a:t>Captura los datos solicitados en la forma</a:t>
            </a:r>
          </a:p>
          <a:p>
            <a:r>
              <a:rPr lang="es-ES" altLang="en-US" dirty="0" smtClean="0">
                <a:latin typeface="Arial" panose="020B0604020202020204" pitchFamily="34" charset="0"/>
                <a:cs typeface="Arial" panose="020B0604020202020204" pitchFamily="34" charset="0"/>
              </a:rPr>
              <a:t>Y presiona el botón con la leyenda</a:t>
            </a:r>
          </a:p>
          <a:p>
            <a:r>
              <a:rPr lang="es-ES" altLang="en-US" dirty="0" smtClean="0">
                <a:latin typeface="Arial" panose="020B0604020202020204" pitchFamily="34" charset="0"/>
                <a:cs typeface="Arial" panose="020B0604020202020204" pitchFamily="34" charset="0"/>
              </a:rPr>
              <a:t>“</a:t>
            </a:r>
            <a:r>
              <a:rPr lang="es-ES" altLang="en-US" dirty="0" err="1" smtClean="0">
                <a:latin typeface="Arial" panose="020B0604020202020204" pitchFamily="34" charset="0"/>
                <a:cs typeface="Arial" panose="020B0604020202020204" pitchFamily="34" charset="0"/>
              </a:rPr>
              <a:t>Create</a:t>
            </a:r>
            <a:r>
              <a:rPr lang="es-ES" altLang="en-US" dirty="0" smtClean="0">
                <a:latin typeface="Arial" panose="020B0604020202020204" pitchFamily="34" charset="0"/>
                <a:cs typeface="Arial" panose="020B0604020202020204" pitchFamily="34" charset="0"/>
              </a:rPr>
              <a:t> </a:t>
            </a:r>
            <a:r>
              <a:rPr lang="es-ES" altLang="en-US" dirty="0" err="1" smtClean="0">
                <a:latin typeface="Arial" panose="020B0604020202020204" pitchFamily="34" charset="0"/>
                <a:cs typeface="Arial" panose="020B0604020202020204" pitchFamily="34" charset="0"/>
              </a:rPr>
              <a:t>an</a:t>
            </a:r>
            <a:r>
              <a:rPr lang="es-ES" altLang="en-US" dirty="0" smtClean="0">
                <a:latin typeface="Arial" panose="020B0604020202020204" pitchFamily="34" charset="0"/>
                <a:cs typeface="Arial" panose="020B0604020202020204" pitchFamily="34" charset="0"/>
              </a:rPr>
              <a:t> </a:t>
            </a:r>
            <a:r>
              <a:rPr lang="es-ES" altLang="en-US" dirty="0" err="1" smtClean="0">
                <a:latin typeface="Arial" panose="020B0604020202020204" pitchFamily="34" charset="0"/>
                <a:cs typeface="Arial" panose="020B0604020202020204" pitchFamily="34" charset="0"/>
              </a:rPr>
              <a:t>account</a:t>
            </a:r>
            <a:r>
              <a:rPr lang="es-ES" altLang="en-US" dirty="0" smtClean="0">
                <a:latin typeface="Arial" panose="020B0604020202020204" pitchFamily="34" charset="0"/>
                <a:cs typeface="Arial" panose="020B0604020202020204" pitchFamily="34" charset="0"/>
              </a:rPr>
              <a:t>”.</a:t>
            </a:r>
          </a:p>
        </p:txBody>
      </p:sp>
      <p:pic>
        <p:nvPicPr>
          <p:cNvPr id="2" name="Picture 1"/>
          <p:cNvPicPr>
            <a:picLocks noChangeAspect="1"/>
          </p:cNvPicPr>
          <p:nvPr/>
        </p:nvPicPr>
        <p:blipFill>
          <a:blip r:embed="rId3"/>
          <a:stretch>
            <a:fillRect/>
          </a:stretch>
        </p:blipFill>
        <p:spPr>
          <a:xfrm>
            <a:off x="5441710" y="2196133"/>
            <a:ext cx="3828943" cy="3984591"/>
          </a:xfrm>
          <a:prstGeom prst="rect">
            <a:avLst/>
          </a:prstGeom>
        </p:spPr>
      </p:pic>
    </p:spTree>
    <p:extLst>
      <p:ext uri="{BB962C8B-B14F-4D97-AF65-F5344CB8AC3E}">
        <p14:creationId xmlns:p14="http://schemas.microsoft.com/office/powerpoint/2010/main" val="361332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CUENTA GIT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1007244" y="1778828"/>
            <a:ext cx="106080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altLang="en-US" dirty="0" smtClean="0"/>
              <a:t>En esta forma si es tu equipo personal puedes elegir la opción “</a:t>
            </a:r>
            <a:r>
              <a:rPr lang="es-ES" altLang="en-US" dirty="0" err="1" smtClean="0"/>
              <a:t>Unlimited</a:t>
            </a:r>
            <a:r>
              <a:rPr lang="es-ES" altLang="en-US" dirty="0" smtClean="0"/>
              <a:t> </a:t>
            </a:r>
            <a:r>
              <a:rPr lang="es-ES" altLang="en-US" dirty="0" err="1" smtClean="0"/>
              <a:t>Public</a:t>
            </a:r>
            <a:r>
              <a:rPr lang="es-ES" altLang="en-US" dirty="0" smtClean="0"/>
              <a:t> </a:t>
            </a:r>
            <a:r>
              <a:rPr lang="es-ES" altLang="en-US" dirty="0" err="1" smtClean="0"/>
              <a:t>repositories</a:t>
            </a:r>
            <a:r>
              <a:rPr lang="es-ES" altLang="en-US" dirty="0" smtClean="0"/>
              <a:t> </a:t>
            </a:r>
            <a:r>
              <a:rPr lang="es-ES" altLang="en-US" dirty="0" err="1" smtClean="0"/>
              <a:t>for</a:t>
            </a:r>
            <a:r>
              <a:rPr lang="es-ES" altLang="en-US" dirty="0" smtClean="0"/>
              <a:t> free”.</a:t>
            </a:r>
          </a:p>
          <a:p>
            <a:r>
              <a:rPr lang="es-ES" altLang="en-US" dirty="0" smtClean="0">
                <a:latin typeface="Arial" panose="020B0604020202020204" pitchFamily="34" charset="0"/>
                <a:cs typeface="Arial" panose="020B0604020202020204" pitchFamily="34" charset="0"/>
              </a:rPr>
              <a:t>Si es el equipo de Softtek espera la instrucciones del Instructor para invitarte a una cuenta privada o darte la autorización para un repositorio libre.</a:t>
            </a:r>
          </a:p>
        </p:txBody>
      </p:sp>
      <p:pic>
        <p:nvPicPr>
          <p:cNvPr id="3" name="Picture 2"/>
          <p:cNvPicPr>
            <a:picLocks noChangeAspect="1"/>
          </p:cNvPicPr>
          <p:nvPr/>
        </p:nvPicPr>
        <p:blipFill>
          <a:blip r:embed="rId2"/>
          <a:stretch>
            <a:fillRect/>
          </a:stretch>
        </p:blipFill>
        <p:spPr>
          <a:xfrm>
            <a:off x="3220688" y="2687794"/>
            <a:ext cx="4838700" cy="3057525"/>
          </a:xfrm>
          <a:prstGeom prst="rect">
            <a:avLst/>
          </a:prstGeom>
        </p:spPr>
      </p:pic>
      <p:sp>
        <p:nvSpPr>
          <p:cNvPr id="5" name="TextBox 4"/>
          <p:cNvSpPr txBox="1"/>
          <p:nvPr/>
        </p:nvSpPr>
        <p:spPr>
          <a:xfrm>
            <a:off x="281415" y="5823288"/>
            <a:ext cx="12059712" cy="646331"/>
          </a:xfrm>
          <a:prstGeom prst="rect">
            <a:avLst/>
          </a:prstGeom>
          <a:noFill/>
        </p:spPr>
        <p:txBody>
          <a:bodyPr wrap="none" rtlCol="0">
            <a:spAutoFit/>
          </a:bodyPr>
          <a:lstStyle/>
          <a:p>
            <a:r>
              <a:rPr lang="es-MX" dirty="0" smtClean="0"/>
              <a:t>Si el repositorio es publico solo se pueden guardar los ejercicios generados en clase y es solo para tu capacitación. </a:t>
            </a:r>
          </a:p>
          <a:p>
            <a:r>
              <a:rPr lang="es-MX" dirty="0" smtClean="0"/>
              <a:t>Por cuestiones de seguridad esta prohibido subir información del cliente o de </a:t>
            </a:r>
            <a:r>
              <a:rPr lang="es-MX" dirty="0" err="1"/>
              <a:t>S</a:t>
            </a:r>
            <a:r>
              <a:rPr lang="es-MX" dirty="0" err="1" smtClean="0"/>
              <a:t>ofttek</a:t>
            </a:r>
            <a:r>
              <a:rPr lang="es-MX" dirty="0"/>
              <a:t>.</a:t>
            </a:r>
          </a:p>
        </p:txBody>
      </p:sp>
    </p:spTree>
    <p:extLst>
      <p:ext uri="{BB962C8B-B14F-4D97-AF65-F5344CB8AC3E}">
        <p14:creationId xmlns:p14="http://schemas.microsoft.com/office/powerpoint/2010/main" val="23683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Repositorio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741219"/>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altLang="en-US" dirty="0" smtClean="0"/>
              <a:t>Una vez realizados los dos pasos anteriores, generamos un repositorio como se muestra en la imagen.</a:t>
            </a:r>
          </a:p>
          <a:p>
            <a:r>
              <a:rPr kumimoji="0" lang="es-E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Va a</a:t>
            </a:r>
            <a:r>
              <a:rPr kumimoji="0" lang="es-ES"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solicitar la confirmación de la cuenta se debe acceder al correo electrónico ingresado en el alta.</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151260" y="3060229"/>
            <a:ext cx="9725025" cy="1771650"/>
          </a:xfrm>
          <a:prstGeom prst="rect">
            <a:avLst/>
          </a:prstGeom>
        </p:spPr>
      </p:pic>
    </p:spTree>
    <p:extLst>
      <p:ext uri="{BB962C8B-B14F-4D97-AF65-F5344CB8AC3E}">
        <p14:creationId xmlns:p14="http://schemas.microsoft.com/office/powerpoint/2010/main" val="117769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Repositorio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741219"/>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altLang="en-US" dirty="0" smtClean="0"/>
              <a:t>Se muestra la siguiente pantalla, agregamos un nombre al repositorio y una descripción como se muestra en la siguiente imagen y presionamos el botón con la leyenda “</a:t>
            </a:r>
            <a:r>
              <a:rPr lang="es-ES" altLang="en-US" dirty="0" err="1" smtClean="0"/>
              <a:t>Create</a:t>
            </a:r>
            <a:r>
              <a:rPr lang="es-ES" altLang="en-US" dirty="0" smtClean="0"/>
              <a:t> </a:t>
            </a:r>
            <a:r>
              <a:rPr lang="es-ES" altLang="en-US" dirty="0" err="1" smtClean="0"/>
              <a:t>repository</a:t>
            </a:r>
            <a:r>
              <a:rPr lang="es-ES" altLang="en-US" dirty="0" smtClean="0"/>
              <a:t>”</a:t>
            </a:r>
            <a:r>
              <a:rPr kumimoji="0" lang="es-ES"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591420" y="2520990"/>
            <a:ext cx="6037337" cy="3999631"/>
          </a:xfrm>
          <a:prstGeom prst="rect">
            <a:avLst/>
          </a:prstGeom>
        </p:spPr>
      </p:pic>
    </p:spTree>
    <p:extLst>
      <p:ext uri="{BB962C8B-B14F-4D97-AF65-F5344CB8AC3E}">
        <p14:creationId xmlns:p14="http://schemas.microsoft.com/office/powerpoint/2010/main" val="3567213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Generar Repositorio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741219"/>
            <a:ext cx="106080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altLang="en-US" dirty="0" smtClean="0"/>
              <a:t>Se genera el repositorio y a continuación muestra la ruta web del repositorio y los comandos con los que se puede crear en la línea de comandos.</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612621" y="2295217"/>
            <a:ext cx="6322863" cy="4111450"/>
          </a:xfrm>
          <a:prstGeom prst="rect">
            <a:avLst/>
          </a:prstGeom>
        </p:spPr>
      </p:pic>
    </p:spTree>
    <p:extLst>
      <p:ext uri="{BB962C8B-B14F-4D97-AF65-F5344CB8AC3E}">
        <p14:creationId xmlns:p14="http://schemas.microsoft.com/office/powerpoint/2010/main" val="116048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REPOSITORIO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701864" y="2268141"/>
            <a:ext cx="1060805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altLang="en-US" dirty="0" smtClean="0"/>
              <a:t>Una vez generado el repositorio, es importante comprender que a partir de este momento al ser nosotros creadores del repositorio podemos generar invitaciones a otros usuarios a nuestro repositorio u otros usuarios pueden generar una rama de nuestro repositorio y trabajar en su equipo y nos pueden generar un </a:t>
            </a:r>
            <a:r>
              <a:rPr lang="es-ES" altLang="en-US" dirty="0" err="1" smtClean="0"/>
              <a:t>pull</a:t>
            </a:r>
            <a:r>
              <a:rPr lang="es-ES" altLang="en-US" dirty="0" smtClean="0"/>
              <a:t> </a:t>
            </a:r>
            <a:r>
              <a:rPr lang="es-ES" altLang="en-US" dirty="0" err="1" smtClean="0"/>
              <a:t>request</a:t>
            </a:r>
            <a:r>
              <a:rPr lang="es-ES" altLang="en-US" dirty="0" smtClean="0"/>
              <a:t> para actualizar la información de nuestro repositorio con los cambios generados por ellos.</a:t>
            </a:r>
          </a:p>
          <a:p>
            <a:endParaRPr lang="es-ES" altLang="en-US" dirty="0" smtClean="0"/>
          </a:p>
          <a:p>
            <a:r>
              <a:rPr kumimoji="0" lang="es-E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El</a:t>
            </a:r>
            <a:r>
              <a:rPr kumimoji="0" lang="es-ES"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objetivo de este curso no es ser administrador del repositorio, por tal motivo ya no abarquemos mas en el tema, por tu cuenta al ser una interfaz grafica puedes realizar pruebas con tu repositorio, recordando no subir ninguna información del cliente o de Softtek.</a:t>
            </a:r>
          </a:p>
          <a:p>
            <a:endParaRPr kumimoji="0" lang="es-ES"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endParaRPr>
          </a:p>
          <a:p>
            <a:r>
              <a:rPr lang="es-ES" altLang="en-US" baseline="0" dirty="0" smtClean="0">
                <a:latin typeface="Arial" panose="020B0604020202020204" pitchFamily="34" charset="0"/>
                <a:cs typeface="Arial" panose="020B0604020202020204" pitchFamily="34" charset="0"/>
              </a:rPr>
              <a:t>En</a:t>
            </a:r>
            <a:r>
              <a:rPr lang="es-ES" altLang="en-US" dirty="0" smtClean="0">
                <a:latin typeface="Arial" panose="020B0604020202020204" pitchFamily="34" charset="0"/>
                <a:cs typeface="Arial" panose="020B0604020202020204" pitchFamily="34" charset="0"/>
              </a:rPr>
              <a:t> la siguiente lamina se explicara como instalar la aplicación </a:t>
            </a:r>
            <a:r>
              <a:rPr lang="es-ES" altLang="en-US" dirty="0" err="1" smtClean="0">
                <a:latin typeface="Arial" panose="020B0604020202020204" pitchFamily="34" charset="0"/>
                <a:cs typeface="Arial" panose="020B0604020202020204" pitchFamily="34" charset="0"/>
              </a:rPr>
              <a:t>Git</a:t>
            </a:r>
            <a:r>
              <a:rPr lang="es-ES" altLang="en-US" dirty="0" smtClean="0">
                <a:latin typeface="Arial" panose="020B0604020202020204" pitchFamily="34" charset="0"/>
                <a:cs typeface="Arial" panose="020B0604020202020204" pitchFamily="34" charset="0"/>
              </a:rPr>
              <a:t> </a:t>
            </a:r>
            <a:r>
              <a:rPr lang="es-ES" altLang="en-US" dirty="0" err="1" smtClean="0">
                <a:latin typeface="Arial" panose="020B0604020202020204" pitchFamily="34" charset="0"/>
                <a:cs typeface="Arial" panose="020B0604020202020204" pitchFamily="34" charset="0"/>
              </a:rPr>
              <a:t>Bash</a:t>
            </a:r>
            <a:r>
              <a:rPr lang="es-ES" altLang="en-US" dirty="0" smtClean="0">
                <a:latin typeface="Arial" panose="020B0604020202020204" pitchFamily="34" charset="0"/>
                <a:cs typeface="Arial" panose="020B0604020202020204" pitchFamily="34" charset="0"/>
              </a:rPr>
              <a:t> en nuestro equipo para utilizar la línea de comandos de </a:t>
            </a:r>
            <a:r>
              <a:rPr lang="es-ES" altLang="en-US" dirty="0" err="1" smtClean="0">
                <a:latin typeface="Arial" panose="020B0604020202020204" pitchFamily="34" charset="0"/>
                <a:cs typeface="Arial" panose="020B0604020202020204" pitchFamily="34" charset="0"/>
              </a:rPr>
              <a:t>Git</a:t>
            </a:r>
            <a:r>
              <a:rPr lang="es-ES" altLang="en-US" dirty="0" smtClean="0">
                <a:latin typeface="Arial" panose="020B0604020202020204" pitchFamily="34" charset="0"/>
                <a:cs typeface="Arial" panose="020B0604020202020204" pitchFamily="34" charset="0"/>
              </a:rPr>
              <a:t> que es como la ocupa nuestro cliente y se tendrá un repositorio en común con el instructor para que pueda visualizar los ejercicios de los siguientes módulos del curso.</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794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err="1" smtClean="0"/>
              <a:t>Git</a:t>
            </a:r>
            <a:r>
              <a:rPr lang="es-ES" sz="4000" b="1" dirty="0" smtClean="0"/>
              <a:t> </a:t>
            </a:r>
            <a:r>
              <a:rPr lang="es-ES" sz="4000" b="1" dirty="0" err="1" smtClean="0"/>
              <a:t>Bash</a:t>
            </a:r>
            <a:r>
              <a:rPr lang="es-ES" sz="4000" b="1" dirty="0" smtClean="0"/>
              <a:t> Desktop</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653070" y="2268141"/>
            <a:ext cx="106080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altLang="en-US" dirty="0"/>
              <a:t>Ir a: </a:t>
            </a:r>
            <a:r>
              <a:rPr lang="es-ES" altLang="en-US" dirty="0">
                <a:hlinkClick r:id="rId2"/>
              </a:rPr>
              <a:t>https://desktop.github.com</a:t>
            </a:r>
            <a:r>
              <a:rPr lang="es-ES" altLang="en-US" dirty="0" smtClean="0">
                <a:hlinkClick r:id="rId2"/>
              </a:rPr>
              <a:t>/</a:t>
            </a:r>
            <a:endParaRPr lang="es-ES" altLang="en-US" dirty="0" smtClean="0"/>
          </a:p>
          <a:p>
            <a:endParaRPr kumimoji="0" lang="es-E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s-ES" altLang="en-US" dirty="0" smtClean="0">
                <a:latin typeface="Arial" panose="020B0604020202020204" pitchFamily="34" charset="0"/>
                <a:cs typeface="Arial" panose="020B0604020202020204" pitchFamily="34" charset="0"/>
              </a:rPr>
              <a:t>La versión mostrada corresponde para sistema operativo Windows a 64 bits. Si su sistema es de 32 bits buscar en google las otras referencias para poder instalar el paquete.</a:t>
            </a:r>
          </a:p>
          <a:p>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202797" y="3623897"/>
            <a:ext cx="5255716" cy="2551660"/>
          </a:xfrm>
          <a:prstGeom prst="rect">
            <a:avLst/>
          </a:prstGeom>
        </p:spPr>
      </p:pic>
    </p:spTree>
    <p:extLst>
      <p:ext uri="{BB962C8B-B14F-4D97-AF65-F5344CB8AC3E}">
        <p14:creationId xmlns:p14="http://schemas.microsoft.com/office/powerpoint/2010/main" val="350181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p:cNvSpPr>
            <a:spLocks noGrp="1"/>
          </p:cNvSpPr>
          <p:nvPr>
            <p:ph type="title"/>
          </p:nvPr>
        </p:nvSpPr>
        <p:spPr>
          <a:xfrm>
            <a:off x="611981" y="191599"/>
            <a:ext cx="9630044" cy="847149"/>
          </a:xfrm>
        </p:spPr>
        <p:txBody>
          <a:bodyPr/>
          <a:lstStyle/>
          <a:p>
            <a:r>
              <a:rPr lang="es-ES_tradnl" smtClean="0"/>
              <a:t>Restricciones</a:t>
            </a:r>
            <a:endParaRPr lang="es-ES_tradnl"/>
          </a:p>
        </p:txBody>
      </p:sp>
      <p:graphicFrame>
        <p:nvGraphicFramePr>
          <p:cNvPr id="11" name="Table 10"/>
          <p:cNvGraphicFramePr>
            <a:graphicFrameLocks noGrp="1"/>
          </p:cNvGraphicFramePr>
          <p:nvPr>
            <p:extLst>
              <p:ext uri="{D42A27DB-BD31-4B8C-83A1-F6EECF244321}">
                <p14:modId xmlns:p14="http://schemas.microsoft.com/office/powerpoint/2010/main" val="1862490249"/>
              </p:ext>
            </p:extLst>
          </p:nvPr>
        </p:nvGraphicFramePr>
        <p:xfrm>
          <a:off x="2456755" y="2541257"/>
          <a:ext cx="7541588" cy="1081112"/>
        </p:xfrm>
        <a:graphic>
          <a:graphicData uri="http://schemas.openxmlformats.org/drawingml/2006/table">
            <a:tbl>
              <a:tblPr firstRow="1" bandRow="1">
                <a:tableStyleId>{21E4AEA4-8DFA-4A89-87EB-49C32662AFE0}</a:tableStyleId>
              </a:tblPr>
              <a:tblGrid>
                <a:gridCol w="3770794"/>
                <a:gridCol w="3770794"/>
              </a:tblGrid>
              <a:tr h="258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Audiencia</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Propósito</a:t>
                      </a:r>
                    </a:p>
                  </a:txBody>
                  <a:tcPr marL="91207" marR="91207" marT="45604" marB="45604" anchor="ctr"/>
                </a:tc>
              </a:tr>
              <a:tr h="273622">
                <a:tc>
                  <a:txBody>
                    <a:bodyPr/>
                    <a:lstStyle/>
                    <a:p>
                      <a:r>
                        <a:rPr lang="en-US" sz="1200" smtClean="0"/>
                        <a:t>Desarroladores</a:t>
                      </a:r>
                      <a:endParaRPr lang="en-US" sz="1200"/>
                    </a:p>
                  </a:txBody>
                  <a:tcPr marL="91207" marR="91207" marT="45604" marB="45604"/>
                </a:tc>
                <a:tc>
                  <a:txBody>
                    <a:bodyPr/>
                    <a:lstStyle/>
                    <a:p>
                      <a:r>
                        <a:rPr lang="es-MX" sz="1200" noProof="0" smtClean="0"/>
                        <a:t>Capacitación</a:t>
                      </a:r>
                      <a:endParaRPr lang="es-MX" sz="1200" noProof="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82158188"/>
              </p:ext>
            </p:extLst>
          </p:nvPr>
        </p:nvGraphicFramePr>
        <p:xfrm>
          <a:off x="2456755" y="4560319"/>
          <a:ext cx="7541588" cy="1522840"/>
        </p:xfrm>
        <a:graphic>
          <a:graphicData uri="http://schemas.openxmlformats.org/drawingml/2006/table">
            <a:tbl>
              <a:tblPr firstRow="1" bandRow="1">
                <a:tableStyleId>{21E4AEA4-8DFA-4A89-87EB-49C32662AFE0}</a:tableStyleId>
              </a:tblPr>
              <a:tblGrid>
                <a:gridCol w="861896"/>
                <a:gridCol w="861896"/>
                <a:gridCol w="2944810"/>
                <a:gridCol w="1508318"/>
                <a:gridCol w="1364668"/>
              </a:tblGrid>
              <a:tr h="4256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Núm.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Tipo de cambios</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Dueño / Autor</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revisión / Expiración</a:t>
                      </a:r>
                    </a:p>
                  </a:txBody>
                  <a:tcPr marL="91207" marR="91207" marT="45604" marB="45604" anchor="ctr"/>
                </a:tc>
              </a:tr>
              <a:tr h="273622">
                <a:tc>
                  <a:txBody>
                    <a:bodyPr/>
                    <a:lstStyle/>
                    <a:p>
                      <a:r>
                        <a:rPr lang="en-US" sz="1200" smtClean="0"/>
                        <a:t>1.1</a:t>
                      </a:r>
                      <a:endParaRPr lang="en-US" sz="1200"/>
                    </a:p>
                  </a:txBody>
                  <a:tcPr marL="91207" marR="91207" marT="45604" marB="45604"/>
                </a:tc>
                <a:tc>
                  <a:txBody>
                    <a:bodyPr/>
                    <a:lstStyle/>
                    <a:p>
                      <a:r>
                        <a:rPr lang="en-US" sz="1200" dirty="0" smtClean="0"/>
                        <a:t>5/06/2018</a:t>
                      </a:r>
                      <a:endParaRPr lang="en-US" sz="1200" dirty="0"/>
                    </a:p>
                  </a:txBody>
                  <a:tcPr marL="91207" marR="91207" marT="45604" marB="45604"/>
                </a:tc>
                <a:tc>
                  <a:txBody>
                    <a:bodyPr/>
                    <a:lstStyle/>
                    <a:p>
                      <a:r>
                        <a:rPr lang="es-MX" sz="1200" noProof="0" dirty="0" smtClean="0"/>
                        <a:t>Creación</a:t>
                      </a:r>
                      <a:r>
                        <a:rPr lang="en-US" sz="1200" dirty="0" smtClean="0"/>
                        <a:t> del </a:t>
                      </a:r>
                      <a:r>
                        <a:rPr lang="es-MX" sz="1200" noProof="0" dirty="0" smtClean="0"/>
                        <a:t>documento</a:t>
                      </a:r>
                      <a:endParaRPr lang="es-MX" sz="1200" noProof="0" dirty="0"/>
                    </a:p>
                  </a:txBody>
                  <a:tcPr marL="91207" marR="91207" marT="45604" marB="45604"/>
                </a:tc>
                <a:tc>
                  <a:txBody>
                    <a:bodyPr/>
                    <a:lstStyle/>
                    <a:p>
                      <a:r>
                        <a:rPr lang="en-US" sz="1200" dirty="0" smtClean="0"/>
                        <a:t>Carlos Montero</a:t>
                      </a:r>
                      <a:endParaRPr lang="en-US" sz="1200" dirty="0"/>
                    </a:p>
                  </a:txBody>
                  <a:tcPr marL="91207" marR="91207" marT="45604" marB="45604"/>
                </a:tc>
                <a:tc>
                  <a:txBody>
                    <a:bodyPr/>
                    <a:lstStyle/>
                    <a:p>
                      <a:r>
                        <a:rPr lang="en-US" sz="1200" dirty="0" smtClean="0"/>
                        <a:t>05/06/2018</a:t>
                      </a:r>
                      <a:endParaRPr lang="en-US" sz="1200" dirty="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sp>
        <p:nvSpPr>
          <p:cNvPr id="13" name="Content Placeholder 5"/>
          <p:cNvSpPr txBox="1">
            <a:spLocks/>
          </p:cNvSpPr>
          <p:nvPr/>
        </p:nvSpPr>
        <p:spPr bwMode="auto">
          <a:xfrm>
            <a:off x="2020240" y="1193705"/>
            <a:ext cx="8188060" cy="1149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74188" indent="-174188">
              <a:lnSpc>
                <a:spcPct val="80000"/>
              </a:lnSpc>
              <a:spcBef>
                <a:spcPct val="20000"/>
              </a:spcBef>
            </a:pPr>
            <a:r>
              <a:rPr lang="es-ES_tradnl" sz="1397" b="1">
                <a:solidFill>
                  <a:schemeClr val="tx1">
                    <a:lumMod val="90000"/>
                    <a:lumOff val="10000"/>
                  </a:schemeClr>
                </a:solidFill>
                <a:ea typeface="+mn-ea"/>
                <a:cs typeface="Arial" charset="0"/>
              </a:rPr>
              <a:t>Nombre del documento:</a:t>
            </a:r>
          </a:p>
          <a:p>
            <a:pPr marL="174188" indent="-174188">
              <a:lnSpc>
                <a:spcPct val="80000"/>
              </a:lnSpc>
              <a:spcBef>
                <a:spcPct val="20000"/>
              </a:spcBef>
            </a:pPr>
            <a:r>
              <a:rPr lang="es-ES_tradnl" sz="1397" b="1">
                <a:solidFill>
                  <a:schemeClr val="tx1">
                    <a:lumMod val="90000"/>
                    <a:lumOff val="10000"/>
                  </a:schemeClr>
                </a:solidFill>
                <a:ea typeface="+mn-ea"/>
                <a:cs typeface="Arial" charset="0"/>
              </a:rPr>
              <a:t>Clasificación de la Información: </a:t>
            </a:r>
            <a:r>
              <a:rPr lang="es-ES_tradnl" sz="1397" b="1" smtClean="0">
                <a:solidFill>
                  <a:schemeClr val="tx1">
                    <a:lumMod val="90000"/>
                    <a:lumOff val="10000"/>
                  </a:schemeClr>
                </a:solidFill>
                <a:ea typeface="+mn-ea"/>
                <a:cs typeface="Arial" charset="0"/>
              </a:rPr>
              <a:t>Interno</a:t>
            </a:r>
          </a:p>
          <a:p>
            <a:pPr marL="174188" indent="-174188">
              <a:lnSpc>
                <a:spcPct val="80000"/>
              </a:lnSpc>
              <a:spcBef>
                <a:spcPct val="20000"/>
              </a:spcBef>
            </a:pPr>
            <a:r>
              <a:rPr lang="es-ES_tradnl" sz="1397" b="1" smtClean="0">
                <a:solidFill>
                  <a:schemeClr val="tx1">
                    <a:lumMod val="90000"/>
                    <a:lumOff val="10000"/>
                  </a:schemeClr>
                </a:solidFill>
                <a:ea typeface="+mn-ea"/>
                <a:cs typeface="Arial" charset="0"/>
              </a:rPr>
              <a:t>Restricciones</a:t>
            </a:r>
            <a:endParaRPr lang="es-ES_tradnl" sz="1397" b="1">
              <a:solidFill>
                <a:schemeClr val="tx1">
                  <a:lumMod val="90000"/>
                  <a:lumOff val="10000"/>
                </a:schemeClr>
              </a:solidFill>
              <a:ea typeface="+mn-ea"/>
              <a:cs typeface="Arial" charset="0"/>
            </a:endParaRP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Los contenidos de este documento son propiedad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y </a:t>
            </a:r>
            <a:r>
              <a:rPr lang="es-ES_tradnl" sz="1197" smtClean="0">
                <a:solidFill>
                  <a:schemeClr val="tx1">
                    <a:lumMod val="90000"/>
                    <a:lumOff val="10000"/>
                  </a:schemeClr>
                </a:solidFill>
                <a:ea typeface="+mn-ea"/>
                <a:cs typeface="Arial" charset="0"/>
              </a:rPr>
              <a:t>son internos. </a:t>
            </a:r>
            <a:r>
              <a:rPr lang="es-ES_tradnl" sz="1197">
                <a:solidFill>
                  <a:schemeClr val="tx1">
                    <a:lumMod val="90000"/>
                    <a:lumOff val="10000"/>
                  </a:schemeClr>
                </a:solidFill>
                <a:ea typeface="+mn-ea"/>
                <a:cs typeface="Arial" charset="0"/>
              </a:rPr>
              <a:t>Queda estrictamente prohibido cualquier reproducción total o parcial sin la autorización escrita por parte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a:t>
            </a: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Este documento está sujeto a cambios. Los comentarios, correcciones o dudas deberán ser enviados al autor.</a:t>
            </a:r>
          </a:p>
        </p:txBody>
      </p:sp>
      <p:sp>
        <p:nvSpPr>
          <p:cNvPr id="14" name="Content Placeholder 5"/>
          <p:cNvSpPr txBox="1">
            <a:spLocks/>
          </p:cNvSpPr>
          <p:nvPr/>
        </p:nvSpPr>
        <p:spPr bwMode="auto">
          <a:xfrm>
            <a:off x="2020240" y="3634462"/>
            <a:ext cx="8188060" cy="89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Rounded MT Bold" charset="0"/>
              <a:buNone/>
            </a:pPr>
            <a:r>
              <a:rPr lang="es-ES_tradnl" sz="1397" b="1">
                <a:solidFill>
                  <a:srgbClr val="3F4244"/>
                </a:solidFill>
                <a:cs typeface="Arial" charset="0"/>
              </a:rPr>
              <a:t>Tabla de Revisión</a:t>
            </a:r>
          </a:p>
          <a:p>
            <a:pPr lvl="1">
              <a:spcBef>
                <a:spcPct val="20000"/>
              </a:spcBef>
              <a:buFont typeface="Arial Rounded MT Bold" charset="0"/>
              <a:buChar char="›"/>
            </a:pPr>
            <a:r>
              <a:rPr lang="es-ES_tradnl" sz="1197">
                <a:solidFill>
                  <a:srgbClr val="3F4244"/>
                </a:solidFill>
                <a:cs typeface="Arial" charset="0"/>
              </a:rPr>
              <a:t>La siguiente tabla enlista las revisiones realizadas a este documento. Debe utilizarse para describir los cambios y adiciones cada vez que este documento vuelva a ser publicado. La descripción debe ser detallada e incluir el nombre de quien solicita los cambios. </a:t>
            </a:r>
          </a:p>
        </p:txBody>
      </p:sp>
    </p:spTree>
    <p:extLst>
      <p:ext uri="{BB962C8B-B14F-4D97-AF65-F5344CB8AC3E}">
        <p14:creationId xmlns:p14="http://schemas.microsoft.com/office/powerpoint/2010/main" val="1641168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err="1" smtClean="0"/>
              <a:t>Git</a:t>
            </a:r>
            <a:r>
              <a:rPr lang="es-ES" sz="4000" b="1" dirty="0" smtClean="0"/>
              <a:t> </a:t>
            </a:r>
            <a:r>
              <a:rPr lang="es-ES" sz="4000" b="1" dirty="0" err="1" smtClean="0"/>
              <a:t>Bash</a:t>
            </a:r>
            <a:r>
              <a:rPr lang="es-ES" sz="4000" b="1" dirty="0" smtClean="0"/>
              <a:t> Desktop</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1007244" y="1766831"/>
            <a:ext cx="106080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altLang="en-US" dirty="0" smtClean="0"/>
              <a:t>Una vez instalada la aplicación en nuestro equipo, ya tendremos en el escritorio el acceso directo y al ingresar se mostrara la siguiente pantalla.</a:t>
            </a:r>
          </a:p>
          <a:p>
            <a:r>
              <a:rPr kumimoji="0" lang="es-E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Considerar</a:t>
            </a:r>
            <a:r>
              <a:rPr kumimoji="0" lang="es-ES"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que se deben tener permisos de Administrador en el equipo para poder instalar esta aplicación si tu equipo es de Softtek genera el ticket para solicitar estos permisos o espera las indicaciones del Instructor.</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735436" y="3403211"/>
            <a:ext cx="6470687" cy="2990460"/>
          </a:xfrm>
          <a:prstGeom prst="rect">
            <a:avLst/>
          </a:prstGeom>
        </p:spPr>
      </p:pic>
    </p:spTree>
    <p:extLst>
      <p:ext uri="{BB962C8B-B14F-4D97-AF65-F5344CB8AC3E}">
        <p14:creationId xmlns:p14="http://schemas.microsoft.com/office/powerpoint/2010/main" val="348888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Manejando </a:t>
            </a:r>
            <a:r>
              <a:rPr lang="es-ES" sz="4000" b="1" dirty="0" err="1" smtClean="0"/>
              <a:t>Git</a:t>
            </a:r>
            <a:r>
              <a:rPr lang="es-ES" sz="4000" b="1" dirty="0" smtClean="0"/>
              <a:t> </a:t>
            </a:r>
            <a:r>
              <a:rPr lang="es-ES" sz="4000" b="1" dirty="0" err="1" smtClean="0"/>
              <a:t>Bash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785266" y="1997902"/>
            <a:ext cx="1060805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altLang="en-US" dirty="0" smtClean="0"/>
              <a:t>En la línea de comandos que nos muestra, podemos ver la ruta que nos encontramos con el comando “</a:t>
            </a:r>
            <a:r>
              <a:rPr lang="es-ES" altLang="en-US" dirty="0" err="1" smtClean="0"/>
              <a:t>ls</a:t>
            </a:r>
            <a:r>
              <a:rPr lang="es-ES" altLang="en-US" dirty="0" smtClean="0"/>
              <a:t>” y presionando el botón de </a:t>
            </a:r>
            <a:r>
              <a:rPr lang="es-ES" altLang="en-US" dirty="0" err="1"/>
              <a:t>E</a:t>
            </a:r>
            <a:r>
              <a:rPr lang="es-ES" altLang="en-US" dirty="0" err="1" smtClean="0"/>
              <a:t>nter</a:t>
            </a:r>
            <a:r>
              <a:rPr lang="es-ES" altLang="en-US" dirty="0" smtClean="0"/>
              <a:t>.</a:t>
            </a:r>
          </a:p>
          <a:p>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Para </a:t>
            </a:r>
            <a:r>
              <a:rPr kumimoji="0" lang="es-MX" altLang="en-US" b="0" i="0" u="none" strike="noStrike" cap="none" normalizeH="0" baseline="0" noProof="1" smtClean="0">
                <a:ln>
                  <a:noFill/>
                </a:ln>
                <a:solidFill>
                  <a:schemeClr val="tx1"/>
                </a:solidFill>
                <a:effectLst/>
                <a:latin typeface="Arial" panose="020B0604020202020204" pitchFamily="34" charset="0"/>
                <a:cs typeface="Arial" panose="020B0604020202020204" pitchFamily="34" charset="0"/>
              </a:rPr>
              <a:t>crear</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un </a:t>
            </a:r>
            <a:r>
              <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directorio</a:t>
            </a:r>
            <a:r>
              <a:rPr kumimoji="0" lang="en-US"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se</a:t>
            </a:r>
            <a:r>
              <a:rPr kumimoji="0" lang="es-MX"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utiliza el comando “</a:t>
            </a:r>
            <a:r>
              <a:rPr kumimoji="0" lang="es-MX" altLang="en-US" b="0" i="0" u="none" strike="noStrike" cap="none" normalizeH="0" dirty="0" err="1" smtClean="0">
                <a:ln>
                  <a:noFill/>
                </a:ln>
                <a:solidFill>
                  <a:schemeClr val="tx1"/>
                </a:solidFill>
                <a:effectLst/>
                <a:latin typeface="Arial" panose="020B0604020202020204" pitchFamily="34" charset="0"/>
                <a:cs typeface="Arial" panose="020B0604020202020204" pitchFamily="34" charset="0"/>
              </a:rPr>
              <a:t>mkdir</a:t>
            </a:r>
            <a:r>
              <a:rPr kumimoji="0" lang="es-MX"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seguido de un espacio con el nombre del Nuevo directorio</a:t>
            </a:r>
            <a:r>
              <a:rPr lang="es-MX" altLang="en-US" dirty="0" smtClean="0">
                <a:latin typeface="Arial" panose="020B0604020202020204" pitchFamily="34" charset="0"/>
                <a:cs typeface="Arial" panose="020B0604020202020204" pitchFamily="34" charset="0"/>
              </a:rPr>
              <a:t> (</a:t>
            </a:r>
            <a:r>
              <a:rPr lang="es-MX" altLang="en-US" dirty="0" err="1" smtClean="0">
                <a:latin typeface="Arial" panose="020B0604020202020204" pitchFamily="34" charset="0"/>
                <a:cs typeface="Arial" panose="020B0604020202020204" pitchFamily="34" charset="0"/>
              </a:rPr>
              <a:t>mkdir</a:t>
            </a:r>
            <a:r>
              <a:rPr lang="es-MX" altLang="en-US" dirty="0" smtClean="0">
                <a:latin typeface="Arial" panose="020B0604020202020204" pitchFamily="34" charset="0"/>
                <a:cs typeface="Arial" panose="020B0604020202020204" pitchFamily="34" charset="0"/>
              </a:rPr>
              <a:t> </a:t>
            </a:r>
            <a:r>
              <a:rPr lang="es-MX" altLang="en-US" dirty="0" err="1" smtClean="0">
                <a:latin typeface="Arial" panose="020B0604020202020204" pitchFamily="34" charset="0"/>
                <a:cs typeface="Arial" panose="020B0604020202020204" pitchFamily="34" charset="0"/>
              </a:rPr>
              <a:t>sftkdashboard</a:t>
            </a:r>
            <a:r>
              <a:rPr lang="es-MX" altLang="en-US" dirty="0" smtClean="0">
                <a:latin typeface="Arial" panose="020B0604020202020204" pitchFamily="34" charset="0"/>
                <a:cs typeface="Arial" panose="020B0604020202020204" pitchFamily="34" charset="0"/>
              </a:rPr>
              <a:t>), podemos crear un directorio y dentro de este generar las practicas del curso o bien copiar del repositorio del instructor una rama y posteriormente actualizarla por medio de un </a:t>
            </a:r>
            <a:r>
              <a:rPr lang="es-MX" altLang="en-US" dirty="0" err="1" smtClean="0">
                <a:latin typeface="Arial" panose="020B0604020202020204" pitchFamily="34" charset="0"/>
                <a:cs typeface="Arial" panose="020B0604020202020204" pitchFamily="34" charset="0"/>
              </a:rPr>
              <a:t>pull</a:t>
            </a:r>
            <a:r>
              <a:rPr lang="es-MX" altLang="en-US" dirty="0" smtClean="0">
                <a:latin typeface="Arial" panose="020B0604020202020204" pitchFamily="34" charset="0"/>
                <a:cs typeface="Arial" panose="020B0604020202020204" pitchFamily="34" charset="0"/>
              </a:rPr>
              <a:t> </a:t>
            </a:r>
            <a:r>
              <a:rPr lang="es-MX" altLang="en-US" dirty="0" err="1" smtClean="0">
                <a:latin typeface="Arial" panose="020B0604020202020204" pitchFamily="34" charset="0"/>
                <a:cs typeface="Arial" panose="020B0604020202020204" pitchFamily="34" charset="0"/>
              </a:rPr>
              <a:t>request</a:t>
            </a:r>
            <a:r>
              <a:rPr lang="es-MX" altLang="en-US" dirty="0" smtClean="0">
                <a:latin typeface="Arial" panose="020B0604020202020204" pitchFamily="34" charset="0"/>
                <a:cs typeface="Arial" panose="020B0604020202020204" pitchFamily="34" charset="0"/>
              </a:rPr>
              <a:t> para que el verifique los cambios.</a:t>
            </a:r>
          </a:p>
          <a:p>
            <a:r>
              <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En</a:t>
            </a:r>
            <a:r>
              <a:rPr kumimoji="0" lang="es-MX"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rPr>
              <a:t> las siguientes laminas se muestran las instrucciones mas usuales y básicas para trabajar por medio de la línea de comandos.</a:t>
            </a:r>
          </a:p>
          <a:p>
            <a:r>
              <a:rPr lang="es-MX" altLang="en-US" baseline="0" dirty="0" smtClean="0">
                <a:latin typeface="Arial" panose="020B0604020202020204" pitchFamily="34" charset="0"/>
                <a:cs typeface="Arial" panose="020B0604020202020204" pitchFamily="34" charset="0"/>
              </a:rPr>
              <a:t>Posteriormente</a:t>
            </a:r>
            <a:r>
              <a:rPr lang="es-MX" altLang="en-US" dirty="0" smtClean="0">
                <a:latin typeface="Arial" panose="020B0604020202020204" pitchFamily="34" charset="0"/>
                <a:cs typeface="Arial" panose="020B0604020202020204" pitchFamily="34" charset="0"/>
              </a:rPr>
              <a:t> se usara el </a:t>
            </a:r>
            <a:r>
              <a:rPr lang="es-MX" altLang="en-US" dirty="0" err="1">
                <a:latin typeface="Arial" panose="020B0604020202020204" pitchFamily="34" charset="0"/>
                <a:cs typeface="Arial" panose="020B0604020202020204" pitchFamily="34" charset="0"/>
              </a:rPr>
              <a:t>G</a:t>
            </a:r>
            <a:r>
              <a:rPr lang="es-MX" altLang="en-US" dirty="0" err="1" smtClean="0">
                <a:latin typeface="Arial" panose="020B0604020202020204" pitchFamily="34" charset="0"/>
                <a:cs typeface="Arial" panose="020B0604020202020204" pitchFamily="34" charset="0"/>
              </a:rPr>
              <a:t>itbash</a:t>
            </a:r>
            <a:r>
              <a:rPr lang="es-MX" altLang="en-US" dirty="0" smtClean="0">
                <a:latin typeface="Arial" panose="020B0604020202020204" pitchFamily="34" charset="0"/>
                <a:cs typeface="Arial" panose="020B0604020202020204" pitchFamily="34" charset="0"/>
              </a:rPr>
              <a:t> para generar un server virtual de </a:t>
            </a:r>
            <a:r>
              <a:rPr lang="es-MX" altLang="en-US" dirty="0" err="1" smtClean="0">
                <a:latin typeface="Arial" panose="020B0604020202020204" pitchFamily="34" charset="0"/>
                <a:cs typeface="Arial" panose="020B0604020202020204" pitchFamily="34" charset="0"/>
              </a:rPr>
              <a:t>polymer</a:t>
            </a:r>
            <a:r>
              <a:rPr lang="es-MX" altLang="en-US" dirty="0" smtClean="0">
                <a:latin typeface="Arial" panose="020B0604020202020204" pitchFamily="34" charset="0"/>
                <a:cs typeface="Arial" panose="020B0604020202020204" pitchFamily="34" charset="0"/>
              </a:rPr>
              <a:t> y también para dejar en la carpeta signada la instalación de </a:t>
            </a:r>
            <a:r>
              <a:rPr lang="es-MX" altLang="en-US" dirty="0" err="1" smtClean="0">
                <a:latin typeface="Arial" panose="020B0604020202020204" pitchFamily="34" charset="0"/>
                <a:cs typeface="Arial" panose="020B0604020202020204" pitchFamily="34" charset="0"/>
              </a:rPr>
              <a:t>polymer</a:t>
            </a:r>
            <a:r>
              <a:rPr lang="es-MX" altLang="en-US" dirty="0" smtClean="0">
                <a:latin typeface="Arial" panose="020B0604020202020204" pitchFamily="34" charset="0"/>
                <a:cs typeface="Arial" panose="020B0604020202020204" pitchFamily="34" charset="0"/>
              </a:rPr>
              <a:t> a si como los controles que se utilicen en el desarrollo de cada practica.</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38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Manejando </a:t>
            </a:r>
            <a:r>
              <a:rPr lang="es-ES" sz="4000" b="1" dirty="0" err="1" smtClean="0"/>
              <a:t>Git</a:t>
            </a:r>
            <a:r>
              <a:rPr lang="es-ES" sz="4000" b="1" dirty="0" smtClean="0"/>
              <a:t> </a:t>
            </a:r>
            <a:r>
              <a:rPr lang="es-ES" sz="4000" b="1" dirty="0" err="1" smtClean="0"/>
              <a:t>Bash</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935236" y="1879718"/>
            <a:ext cx="106080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MX" altLang="en-US" dirty="0" smtClean="0"/>
              <a:t>Ejemplo</a:t>
            </a:r>
            <a:r>
              <a:rPr lang="en-US" altLang="en-US" dirty="0" smtClean="0"/>
              <a:t> de commandos </a:t>
            </a:r>
            <a:r>
              <a:rPr lang="es-MX" altLang="en-US" dirty="0" smtClean="0"/>
              <a:t>citados</a:t>
            </a:r>
            <a:r>
              <a:rPr lang="en-US" altLang="en-US" dirty="0" smtClean="0"/>
              <a:t> </a:t>
            </a:r>
            <a:r>
              <a:rPr lang="es-MX" altLang="en-US" dirty="0" smtClean="0"/>
              <a:t>en</a:t>
            </a:r>
            <a:r>
              <a:rPr lang="en-US" altLang="en-US" dirty="0" smtClean="0"/>
              <a:t> lamina anterior.</a:t>
            </a:r>
            <a:endParaRPr kumimoji="0" lang="es-MX"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943347" y="2234995"/>
            <a:ext cx="8064897" cy="4242087"/>
          </a:xfrm>
          <a:prstGeom prst="rect">
            <a:avLst/>
          </a:prstGeom>
        </p:spPr>
      </p:pic>
    </p:spTree>
    <p:extLst>
      <p:ext uri="{BB962C8B-B14F-4D97-AF65-F5344CB8AC3E}">
        <p14:creationId xmlns:p14="http://schemas.microsoft.com/office/powerpoint/2010/main" val="3433802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Que </a:t>
            </a:r>
            <a:r>
              <a:rPr lang="en-US" sz="4000" b="1" dirty="0" err="1" smtClean="0"/>
              <a:t>es</a:t>
            </a:r>
            <a:r>
              <a:rPr lang="en-US" sz="4000" b="1" dirty="0" smtClean="0"/>
              <a:t> un Fork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1800" dirty="0"/>
              <a:t>El </a:t>
            </a:r>
            <a:r>
              <a:rPr lang="es-ES" sz="1800" dirty="0" err="1"/>
              <a:t>Fork</a:t>
            </a:r>
            <a:r>
              <a:rPr lang="es-ES" sz="1800" dirty="0"/>
              <a:t> se le conoce como un repositorio donde copias una rama o ramas del servidor web y en este que se encuentra en tu equipo local </a:t>
            </a:r>
            <a:r>
              <a:rPr lang="es-ES" sz="1800" dirty="0" err="1"/>
              <a:t>tue</a:t>
            </a:r>
            <a:r>
              <a:rPr lang="es-ES" sz="1800" dirty="0"/>
              <a:t> eres el </a:t>
            </a:r>
            <a:r>
              <a:rPr lang="es-ES" sz="1800" dirty="0" err="1"/>
              <a:t>owner</a:t>
            </a:r>
            <a:r>
              <a:rPr lang="es-ES" sz="1800" dirty="0"/>
              <a:t> y tienes todos los permisos para manipular la información, y no afectas los datos productivos. Para actualizar los datos del servidor productivo con los cambios de nuestro </a:t>
            </a:r>
            <a:r>
              <a:rPr lang="es-ES" sz="1800" dirty="0" err="1"/>
              <a:t>Fork</a:t>
            </a:r>
            <a:r>
              <a:rPr lang="es-ES" sz="1800" dirty="0"/>
              <a:t> es necesario generar un </a:t>
            </a:r>
            <a:r>
              <a:rPr lang="es-ES" sz="1800" dirty="0" err="1"/>
              <a:t>pull</a:t>
            </a:r>
            <a:r>
              <a:rPr lang="es-ES" sz="1800" dirty="0"/>
              <a:t> </a:t>
            </a:r>
            <a:r>
              <a:rPr lang="es-ES" sz="1800" dirty="0" err="1"/>
              <a:t>request</a:t>
            </a:r>
            <a:r>
              <a:rPr lang="es-ES" sz="1800" dirty="0"/>
              <a:t>.</a:t>
            </a:r>
            <a:endParaRPr lang="en-US" sz="1800" dirty="0" smtClean="0"/>
          </a:p>
        </p:txBody>
      </p:sp>
    </p:spTree>
    <p:extLst>
      <p:ext uri="{BB962C8B-B14F-4D97-AF65-F5344CB8AC3E}">
        <p14:creationId xmlns:p14="http://schemas.microsoft.com/office/powerpoint/2010/main" val="112077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err="1" smtClean="0"/>
              <a:t>Comandos</a:t>
            </a:r>
            <a:r>
              <a:rPr lang="en-US" sz="4000" b="1" dirty="0" smtClean="0"/>
              <a:t> </a:t>
            </a:r>
            <a:r>
              <a:rPr lang="en-US" sz="4000" b="1" dirty="0" err="1" smtClean="0"/>
              <a:t>Git</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MX" sz="1800" dirty="0" smtClean="0"/>
              <a:t>Cuando nos referimos a la consola es por medio de instrucciones similares a </a:t>
            </a:r>
            <a:r>
              <a:rPr lang="es-MX" sz="1800" dirty="0" err="1" smtClean="0"/>
              <a:t>unix</a:t>
            </a:r>
            <a:r>
              <a:rPr lang="es-MX" sz="1800" dirty="0" smtClean="0"/>
              <a:t> y todo es en texto aunque también se puede ocupar en lugar de la consola en el caso de </a:t>
            </a:r>
            <a:r>
              <a:rPr lang="es-MX" sz="1800" dirty="0" err="1" smtClean="0"/>
              <a:t>gitHub</a:t>
            </a:r>
            <a:r>
              <a:rPr lang="es-MX" sz="1800" dirty="0" smtClean="0"/>
              <a:t> la interface grafica que esta en la web. </a:t>
            </a:r>
          </a:p>
          <a:p>
            <a:pPr marL="0" indent="0">
              <a:buNone/>
            </a:pPr>
            <a:r>
              <a:rPr lang="es-MX" sz="1800" dirty="0" err="1" smtClean="0"/>
              <a:t>pwd</a:t>
            </a:r>
            <a:r>
              <a:rPr lang="es-MX" sz="1800" dirty="0" smtClean="0"/>
              <a:t> </a:t>
            </a:r>
            <a:r>
              <a:rPr lang="es-MX" sz="1800" dirty="0" smtClean="0">
                <a:sym typeface="Wingdings" panose="05000000000000000000" pitchFamily="2" charset="2"/>
              </a:rPr>
              <a:t></a:t>
            </a:r>
            <a:r>
              <a:rPr lang="es-MX" sz="1800" dirty="0" smtClean="0"/>
              <a:t> me indica la ruta donde me encuentro. </a:t>
            </a:r>
          </a:p>
          <a:p>
            <a:pPr marL="0" indent="0">
              <a:buNone/>
            </a:pPr>
            <a:r>
              <a:rPr lang="es-MX" sz="1800" dirty="0" smtClean="0"/>
              <a:t>cd </a:t>
            </a:r>
            <a:r>
              <a:rPr lang="es-MX" sz="1800" dirty="0" smtClean="0">
                <a:sym typeface="Wingdings" panose="05000000000000000000" pitchFamily="2" charset="2"/>
              </a:rPr>
              <a:t></a:t>
            </a:r>
            <a:r>
              <a:rPr lang="es-MX" sz="1800" dirty="0" smtClean="0"/>
              <a:t> me lleva a mi ruta raíz. </a:t>
            </a:r>
          </a:p>
          <a:p>
            <a:pPr marL="0" indent="0">
              <a:buNone/>
            </a:pPr>
            <a:r>
              <a:rPr lang="es-MX" sz="1800" dirty="0" smtClean="0"/>
              <a:t>cd </a:t>
            </a:r>
            <a:r>
              <a:rPr lang="es-MX" sz="1800" dirty="0" smtClean="0">
                <a:sym typeface="Wingdings" panose="05000000000000000000" pitchFamily="2" charset="2"/>
              </a:rPr>
              <a:t> </a:t>
            </a:r>
            <a:r>
              <a:rPr lang="es-MX" sz="1800" dirty="0" smtClean="0"/>
              <a:t>abre una carpeta (cd </a:t>
            </a:r>
            <a:r>
              <a:rPr lang="es-MX" sz="1800" dirty="0" err="1" smtClean="0"/>
              <a:t>sftkdashboard</a:t>
            </a:r>
            <a:r>
              <a:rPr lang="es-MX" sz="1800" dirty="0" smtClean="0"/>
              <a:t>)</a:t>
            </a:r>
          </a:p>
          <a:p>
            <a:pPr marL="0" indent="0">
              <a:buNone/>
            </a:pPr>
            <a:r>
              <a:rPr lang="es-MX" sz="1800" dirty="0" smtClean="0"/>
              <a:t>cd .. </a:t>
            </a:r>
            <a:r>
              <a:rPr lang="es-MX" sz="1800" dirty="0" smtClean="0">
                <a:sym typeface="Wingdings" panose="05000000000000000000" pitchFamily="2" charset="2"/>
              </a:rPr>
              <a:t></a:t>
            </a:r>
            <a:r>
              <a:rPr lang="es-MX" sz="1800" dirty="0" smtClean="0"/>
              <a:t> me saca del directorio de donde me encuentro me pasa al antecesor. </a:t>
            </a:r>
          </a:p>
          <a:p>
            <a:pPr marL="0" indent="0">
              <a:buNone/>
            </a:pPr>
            <a:r>
              <a:rPr lang="es-MX" sz="1800" dirty="0" err="1" smtClean="0"/>
              <a:t>clear</a:t>
            </a:r>
            <a:r>
              <a:rPr lang="es-MX" sz="1800" dirty="0" smtClean="0"/>
              <a:t> </a:t>
            </a:r>
            <a:r>
              <a:rPr lang="es-MX" sz="1800" dirty="0" smtClean="0">
                <a:sym typeface="Wingdings" panose="05000000000000000000" pitchFamily="2" charset="2"/>
              </a:rPr>
              <a:t></a:t>
            </a:r>
            <a:r>
              <a:rPr lang="es-MX" sz="1800" dirty="0" smtClean="0"/>
              <a:t> borra la pantalla </a:t>
            </a:r>
          </a:p>
          <a:p>
            <a:pPr marL="0" indent="0">
              <a:buNone/>
            </a:pPr>
            <a:r>
              <a:rPr lang="es-MX" sz="1800" dirty="0" err="1" smtClean="0"/>
              <a:t>touch</a:t>
            </a:r>
            <a:r>
              <a:rPr lang="es-MX" sz="1800" dirty="0" smtClean="0"/>
              <a:t> </a:t>
            </a:r>
            <a:r>
              <a:rPr lang="es-MX" sz="1800" dirty="0" smtClean="0">
                <a:sym typeface="Wingdings" panose="05000000000000000000" pitchFamily="2" charset="2"/>
              </a:rPr>
              <a:t></a:t>
            </a:r>
            <a:r>
              <a:rPr lang="es-MX" sz="1800" dirty="0" smtClean="0"/>
              <a:t> crea archivos (</a:t>
            </a:r>
            <a:r>
              <a:rPr lang="es-MX" sz="1800" dirty="0" err="1" smtClean="0"/>
              <a:t>touch</a:t>
            </a:r>
            <a:r>
              <a:rPr lang="es-MX" sz="1800" dirty="0" smtClean="0"/>
              <a:t> archivo.txt) </a:t>
            </a:r>
          </a:p>
          <a:p>
            <a:pPr marL="0" indent="0">
              <a:buNone/>
            </a:pPr>
            <a:r>
              <a:rPr lang="es-MX" sz="1800" dirty="0" err="1" smtClean="0"/>
              <a:t>rm</a:t>
            </a:r>
            <a:r>
              <a:rPr lang="es-MX" sz="1800" dirty="0" smtClean="0"/>
              <a:t> </a:t>
            </a:r>
            <a:r>
              <a:rPr lang="es-MX" sz="1800" dirty="0" smtClean="0">
                <a:sym typeface="Wingdings" panose="05000000000000000000" pitchFamily="2" charset="2"/>
              </a:rPr>
              <a:t></a:t>
            </a:r>
            <a:r>
              <a:rPr lang="es-MX" sz="1800" dirty="0" smtClean="0"/>
              <a:t> borra archivo (</a:t>
            </a:r>
            <a:r>
              <a:rPr lang="es-MX" sz="1800" dirty="0" err="1" smtClean="0"/>
              <a:t>rm</a:t>
            </a:r>
            <a:r>
              <a:rPr lang="es-MX" sz="1800" dirty="0" smtClean="0"/>
              <a:t> archivo.txt) </a:t>
            </a:r>
          </a:p>
          <a:p>
            <a:pPr marL="0" indent="0">
              <a:buNone/>
            </a:pPr>
            <a:r>
              <a:rPr lang="es-MX" sz="1800" dirty="0" err="1" smtClean="0"/>
              <a:t>mkdir</a:t>
            </a:r>
            <a:r>
              <a:rPr lang="es-MX" sz="1800" dirty="0" smtClean="0"/>
              <a:t> </a:t>
            </a:r>
            <a:r>
              <a:rPr lang="es-MX" sz="1800" dirty="0" smtClean="0">
                <a:sym typeface="Wingdings" panose="05000000000000000000" pitchFamily="2" charset="2"/>
              </a:rPr>
              <a:t></a:t>
            </a:r>
            <a:r>
              <a:rPr lang="es-MX" sz="1800" dirty="0" smtClean="0"/>
              <a:t> crea un directorio o carpeta (</a:t>
            </a:r>
            <a:r>
              <a:rPr lang="es-MX" sz="1800" dirty="0" err="1" smtClean="0"/>
              <a:t>mkdir</a:t>
            </a:r>
            <a:r>
              <a:rPr lang="es-MX" sz="1800" dirty="0" smtClean="0"/>
              <a:t> </a:t>
            </a:r>
            <a:r>
              <a:rPr lang="es-MX" sz="1800" dirty="0" err="1" smtClean="0"/>
              <a:t>sftkdashboard</a:t>
            </a:r>
            <a:r>
              <a:rPr lang="es-MX" sz="1800" dirty="0" smtClean="0"/>
              <a:t>).</a:t>
            </a:r>
          </a:p>
          <a:p>
            <a:pPr marL="0" indent="0">
              <a:buNone/>
            </a:pPr>
            <a:r>
              <a:rPr lang="es-MX" sz="1800" dirty="0" smtClean="0"/>
              <a:t>open </a:t>
            </a:r>
            <a:r>
              <a:rPr lang="es-MX" sz="1800" dirty="0" smtClean="0">
                <a:sym typeface="Wingdings" panose="05000000000000000000" pitchFamily="2" charset="2"/>
              </a:rPr>
              <a:t></a:t>
            </a:r>
            <a:r>
              <a:rPr lang="es-MX" sz="1800" dirty="0" smtClean="0"/>
              <a:t> abre archivo solo sirve en sistema operativo </a:t>
            </a:r>
            <a:r>
              <a:rPr lang="es-MX" sz="1800" dirty="0" err="1" smtClean="0"/>
              <a:t>linux</a:t>
            </a:r>
            <a:r>
              <a:rPr lang="es-MX" sz="1800" dirty="0" smtClean="0"/>
              <a:t> </a:t>
            </a:r>
          </a:p>
          <a:p>
            <a:pPr marL="0" indent="0">
              <a:buNone/>
            </a:pPr>
            <a:r>
              <a:rPr lang="es-MX" sz="1800" dirty="0" err="1" smtClean="0"/>
              <a:t>atom</a:t>
            </a:r>
            <a:r>
              <a:rPr lang="es-MX" sz="1800" dirty="0" smtClean="0"/>
              <a:t> </a:t>
            </a:r>
            <a:r>
              <a:rPr lang="es-MX" sz="1800" dirty="0" smtClean="0">
                <a:sym typeface="Wingdings" panose="05000000000000000000" pitchFamily="2" charset="2"/>
              </a:rPr>
              <a:t></a:t>
            </a:r>
            <a:r>
              <a:rPr lang="es-MX" sz="1800" dirty="0" smtClean="0"/>
              <a:t> abre un archivo en </a:t>
            </a:r>
            <a:r>
              <a:rPr lang="es-MX" sz="1800" dirty="0" err="1" smtClean="0"/>
              <a:t>atom</a:t>
            </a:r>
            <a:r>
              <a:rPr lang="es-MX" sz="1800" dirty="0" smtClean="0"/>
              <a:t> (</a:t>
            </a:r>
            <a:r>
              <a:rPr lang="es-MX" sz="1800" dirty="0" err="1" smtClean="0"/>
              <a:t>atom</a:t>
            </a:r>
            <a:r>
              <a:rPr lang="es-MX" sz="1800" dirty="0" smtClean="0"/>
              <a:t> name_archivo.txt).</a:t>
            </a:r>
          </a:p>
        </p:txBody>
      </p:sp>
    </p:spTree>
    <p:extLst>
      <p:ext uri="{BB962C8B-B14F-4D97-AF65-F5344CB8AC3E}">
        <p14:creationId xmlns:p14="http://schemas.microsoft.com/office/powerpoint/2010/main" val="338100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err="1" smtClean="0"/>
              <a:t>Comandos</a:t>
            </a:r>
            <a:r>
              <a:rPr lang="en-US" sz="4000" b="1" dirty="0" smtClean="0"/>
              <a:t> </a:t>
            </a:r>
            <a:r>
              <a:rPr lang="en-US" sz="4000" b="1" dirty="0" err="1" smtClean="0"/>
              <a:t>Git</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MX" sz="1800" dirty="0" err="1" smtClean="0"/>
              <a:t>notepad</a:t>
            </a:r>
            <a:r>
              <a:rPr lang="es-MX" sz="1800" dirty="0" smtClean="0"/>
              <a:t> </a:t>
            </a:r>
            <a:r>
              <a:rPr lang="es-MX" sz="1800" dirty="0" smtClean="0">
                <a:sym typeface="Wingdings" panose="05000000000000000000" pitchFamily="2" charset="2"/>
              </a:rPr>
              <a:t></a:t>
            </a:r>
            <a:r>
              <a:rPr lang="es-MX" sz="1800" dirty="0" smtClean="0"/>
              <a:t> abre el archivo en </a:t>
            </a:r>
            <a:r>
              <a:rPr lang="es-MX" sz="1800" dirty="0" err="1" smtClean="0"/>
              <a:t>notepad</a:t>
            </a:r>
            <a:r>
              <a:rPr lang="es-MX" sz="1800" dirty="0" smtClean="0"/>
              <a:t> de </a:t>
            </a:r>
            <a:r>
              <a:rPr lang="es-MX" sz="1800" dirty="0" err="1" smtClean="0"/>
              <a:t>windows</a:t>
            </a:r>
            <a:r>
              <a:rPr lang="es-MX" sz="1800" dirty="0" smtClean="0"/>
              <a:t> (</a:t>
            </a:r>
            <a:r>
              <a:rPr lang="es-MX" sz="1800" dirty="0" err="1" smtClean="0"/>
              <a:t>notepad</a:t>
            </a:r>
            <a:r>
              <a:rPr lang="es-MX" sz="1800" dirty="0" smtClean="0"/>
              <a:t> archivo.txt). </a:t>
            </a:r>
          </a:p>
          <a:p>
            <a:pPr marL="0" indent="0">
              <a:buNone/>
            </a:pPr>
            <a:r>
              <a:rPr lang="es-MX" sz="1800" dirty="0" err="1" smtClean="0"/>
              <a:t>rm</a:t>
            </a:r>
            <a:r>
              <a:rPr lang="es-MX" sz="1800" dirty="0" smtClean="0"/>
              <a:t> -</a:t>
            </a:r>
            <a:r>
              <a:rPr lang="es-MX" sz="1800" dirty="0" err="1" smtClean="0"/>
              <a:t>rf</a:t>
            </a:r>
            <a:r>
              <a:rPr lang="es-MX" sz="1800" dirty="0" smtClean="0"/>
              <a:t> </a:t>
            </a:r>
            <a:r>
              <a:rPr lang="es-MX" sz="1800" dirty="0" smtClean="0">
                <a:sym typeface="Wingdings" panose="05000000000000000000" pitchFamily="2" charset="2"/>
              </a:rPr>
              <a:t></a:t>
            </a:r>
            <a:r>
              <a:rPr lang="es-MX" sz="1800" dirty="0" smtClean="0"/>
              <a:t> borra carpeta con todo y archivos. </a:t>
            </a:r>
          </a:p>
          <a:p>
            <a:pPr marL="0" indent="0">
              <a:buNone/>
            </a:pPr>
            <a:r>
              <a:rPr lang="es-MX" sz="1800" dirty="0" err="1" smtClean="0"/>
              <a:t>git</a:t>
            </a:r>
            <a:r>
              <a:rPr lang="es-MX" sz="1800" dirty="0" smtClean="0"/>
              <a:t> status </a:t>
            </a:r>
            <a:r>
              <a:rPr lang="es-MX" sz="1800" dirty="0" smtClean="0">
                <a:sym typeface="Wingdings" panose="05000000000000000000" pitchFamily="2" charset="2"/>
              </a:rPr>
              <a:t></a:t>
            </a:r>
            <a:r>
              <a:rPr lang="es-MX" sz="1800" dirty="0" smtClean="0"/>
              <a:t> Muestra el estatus del repositorio que nos encontremos respecto a los movimientos realizados en nuestros archivos. </a:t>
            </a:r>
          </a:p>
          <a:p>
            <a:pPr marL="0" indent="0">
              <a:buNone/>
            </a:pPr>
            <a:r>
              <a:rPr lang="es-MX" sz="1800" dirty="0" err="1" smtClean="0"/>
              <a:t>git</a:t>
            </a:r>
            <a:r>
              <a:rPr lang="es-MX" sz="1800" dirty="0" smtClean="0"/>
              <a:t> </a:t>
            </a:r>
            <a:r>
              <a:rPr lang="es-MX" sz="1800" dirty="0" err="1" smtClean="0"/>
              <a:t>remote</a:t>
            </a:r>
            <a:r>
              <a:rPr lang="es-MX" sz="1800" dirty="0" smtClean="0"/>
              <a:t> -v </a:t>
            </a:r>
            <a:r>
              <a:rPr lang="es-MX" sz="1800" dirty="0" smtClean="0">
                <a:sym typeface="Wingdings" panose="05000000000000000000" pitchFamily="2" charset="2"/>
              </a:rPr>
              <a:t></a:t>
            </a:r>
            <a:r>
              <a:rPr lang="es-MX" sz="1800" dirty="0" smtClean="0"/>
              <a:t> Muestra los repositorios remotos </a:t>
            </a:r>
          </a:p>
          <a:p>
            <a:pPr marL="0" indent="0">
              <a:buNone/>
            </a:pPr>
            <a:r>
              <a:rPr lang="es-MX" sz="1800" dirty="0" err="1" smtClean="0"/>
              <a:t>git</a:t>
            </a:r>
            <a:r>
              <a:rPr lang="es-MX" sz="1800" dirty="0" smtClean="0"/>
              <a:t> </a:t>
            </a:r>
            <a:r>
              <a:rPr lang="es-MX" sz="1800" dirty="0" err="1" smtClean="0"/>
              <a:t>remote</a:t>
            </a:r>
            <a:r>
              <a:rPr lang="es-MX" sz="1800" dirty="0" smtClean="0"/>
              <a:t> </a:t>
            </a:r>
            <a:r>
              <a:rPr lang="es-MX" sz="1800" dirty="0" err="1" smtClean="0"/>
              <a:t>add</a:t>
            </a:r>
            <a:r>
              <a:rPr lang="es-MX" sz="1800" dirty="0" smtClean="0"/>
              <a:t> </a:t>
            </a:r>
            <a:r>
              <a:rPr lang="es-MX" sz="1800" dirty="0" smtClean="0">
                <a:sym typeface="Wingdings" panose="05000000000000000000" pitchFamily="2" charset="2"/>
              </a:rPr>
              <a:t></a:t>
            </a:r>
            <a:r>
              <a:rPr lang="es-MX" sz="1800" dirty="0" smtClean="0"/>
              <a:t> agrega un reposito remoto ejemplo: </a:t>
            </a:r>
            <a:r>
              <a:rPr lang="es-MX" sz="1800" dirty="0" err="1" smtClean="0"/>
              <a:t>git</a:t>
            </a:r>
            <a:r>
              <a:rPr lang="es-MX" sz="1800" dirty="0" smtClean="0"/>
              <a:t> </a:t>
            </a:r>
            <a:r>
              <a:rPr lang="es-MX" sz="1800" dirty="0" err="1" smtClean="0"/>
              <a:t>remote</a:t>
            </a:r>
            <a:r>
              <a:rPr lang="es-MX" sz="1800" dirty="0" smtClean="0"/>
              <a:t> </a:t>
            </a:r>
            <a:r>
              <a:rPr lang="es-MX" sz="1800" dirty="0" err="1" smtClean="0"/>
              <a:t>add</a:t>
            </a:r>
            <a:r>
              <a:rPr lang="es-MX" sz="1800" dirty="0" smtClean="0"/>
              <a:t> </a:t>
            </a:r>
            <a:r>
              <a:rPr lang="es-MX" sz="1800" dirty="0" smtClean="0">
                <a:hlinkClick r:id="rId2"/>
              </a:rPr>
              <a:t>http://www</a:t>
            </a:r>
            <a:r>
              <a:rPr lang="es-MX" sz="1800" dirty="0" smtClean="0"/>
              <a:t>.. </a:t>
            </a:r>
          </a:p>
          <a:p>
            <a:pPr marL="0" indent="0">
              <a:buNone/>
            </a:pPr>
            <a:r>
              <a:rPr lang="es-MX" sz="1800" dirty="0" err="1" smtClean="0"/>
              <a:t>git</a:t>
            </a:r>
            <a:r>
              <a:rPr lang="es-MX" sz="1800" dirty="0" smtClean="0"/>
              <a:t> clone </a:t>
            </a:r>
            <a:r>
              <a:rPr lang="es-MX" sz="1800" dirty="0" smtClean="0">
                <a:sym typeface="Wingdings" panose="05000000000000000000" pitchFamily="2" charset="2"/>
              </a:rPr>
              <a:t></a:t>
            </a:r>
            <a:r>
              <a:rPr lang="es-MX" sz="1800" dirty="0" smtClean="0"/>
              <a:t> clona repositorio web en </a:t>
            </a:r>
            <a:r>
              <a:rPr lang="es-MX" sz="1800" dirty="0" err="1" smtClean="0"/>
              <a:t>git</a:t>
            </a:r>
            <a:r>
              <a:rPr lang="es-MX" sz="1800" dirty="0" smtClean="0"/>
              <a:t> local. </a:t>
            </a:r>
          </a:p>
          <a:p>
            <a:pPr marL="0" indent="0">
              <a:buNone/>
            </a:pPr>
            <a:r>
              <a:rPr lang="es-MX" sz="1800" dirty="0" smtClean="0"/>
              <a:t>se puede clonar una rama completa o solo una carpeta ejemplo: </a:t>
            </a:r>
            <a:r>
              <a:rPr lang="es-MX" sz="1800" dirty="0" err="1" smtClean="0"/>
              <a:t>git</a:t>
            </a:r>
            <a:r>
              <a:rPr lang="es-MX" sz="1800" dirty="0" smtClean="0"/>
              <a:t> clone </a:t>
            </a:r>
            <a:r>
              <a:rPr lang="es-MX" sz="1800" dirty="0" smtClean="0">
                <a:hlinkClick r:id="rId2"/>
              </a:rPr>
              <a:t>http://www</a:t>
            </a:r>
            <a:r>
              <a:rPr lang="es-MX" sz="1800" dirty="0" smtClean="0"/>
              <a:t>... </a:t>
            </a:r>
          </a:p>
        </p:txBody>
      </p:sp>
    </p:spTree>
    <p:extLst>
      <p:ext uri="{BB962C8B-B14F-4D97-AF65-F5344CB8AC3E}">
        <p14:creationId xmlns:p14="http://schemas.microsoft.com/office/powerpoint/2010/main" val="3865565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sz="2800" b="1" dirty="0"/>
              <a:t>Paso a paso como subir al servidor web, actualizar datos del servidor web y generar el </a:t>
            </a:r>
            <a:r>
              <a:rPr lang="es-ES" sz="2800" b="1" dirty="0" err="1"/>
              <a:t>pull</a:t>
            </a:r>
            <a:r>
              <a:rPr lang="es-ES" sz="2800" b="1" dirty="0"/>
              <a:t> </a:t>
            </a:r>
            <a:r>
              <a:rPr lang="es-ES" sz="2800" b="1" dirty="0" err="1"/>
              <a:t>request</a:t>
            </a:r>
            <a:r>
              <a:rPr lang="es-ES" sz="2800" b="1" dirty="0" smtClean="0"/>
              <a:t>.</a:t>
            </a:r>
            <a:endParaRPr lang="en-US" sz="28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1800" dirty="0"/>
              <a:t>1.- veo el estatus de mis archivos lo que me falta subir:</a:t>
            </a:r>
          </a:p>
          <a:p>
            <a:pPr marL="0" indent="0">
              <a:buNone/>
            </a:pPr>
            <a:endParaRPr lang="es-ES" sz="1800" dirty="0"/>
          </a:p>
          <a:p>
            <a:pPr marL="0" indent="0">
              <a:buNone/>
            </a:pPr>
            <a:r>
              <a:rPr lang="es-ES" sz="1800" dirty="0" err="1"/>
              <a:t>git</a:t>
            </a:r>
            <a:r>
              <a:rPr lang="es-ES" sz="1800" dirty="0"/>
              <a:t> status </a:t>
            </a:r>
          </a:p>
          <a:p>
            <a:pPr marL="0" indent="0">
              <a:buNone/>
            </a:pPr>
            <a:endParaRPr lang="es-ES" sz="1800" dirty="0"/>
          </a:p>
          <a:p>
            <a:pPr marL="0" indent="0">
              <a:buNone/>
            </a:pPr>
            <a:r>
              <a:rPr lang="es-ES" sz="1800" dirty="0"/>
              <a:t>2.- Agrego la carpeta a subir o archivo </a:t>
            </a:r>
            <a:r>
              <a:rPr lang="es-ES" sz="1800" dirty="0" err="1"/>
              <a:t>segun</a:t>
            </a:r>
            <a:r>
              <a:rPr lang="es-ES" sz="1800" dirty="0"/>
              <a:t> sea el caso en este ejemplo la carpeta se llama --&gt; ejercicio_2 </a:t>
            </a:r>
          </a:p>
          <a:p>
            <a:pPr marL="0" indent="0">
              <a:buNone/>
            </a:pPr>
            <a:r>
              <a:rPr lang="es-ES" sz="1800" dirty="0"/>
              <a:t>-- si quiero subir todo es con un . en lugar del nombre de la carpeta o el archivo</a:t>
            </a:r>
          </a:p>
          <a:p>
            <a:pPr marL="0" indent="0">
              <a:buNone/>
            </a:pPr>
            <a:endParaRPr lang="es-ES" sz="1800" dirty="0"/>
          </a:p>
          <a:p>
            <a:pPr marL="0" indent="0">
              <a:buNone/>
            </a:pPr>
            <a:r>
              <a:rPr lang="es-ES" sz="1800" dirty="0" err="1"/>
              <a:t>git</a:t>
            </a:r>
            <a:r>
              <a:rPr lang="es-ES" sz="1800" dirty="0"/>
              <a:t> </a:t>
            </a:r>
            <a:r>
              <a:rPr lang="es-ES" sz="1800" dirty="0" err="1"/>
              <a:t>add</a:t>
            </a:r>
            <a:r>
              <a:rPr lang="es-ES" sz="1800" dirty="0"/>
              <a:t> ejercicio_2</a:t>
            </a:r>
          </a:p>
          <a:p>
            <a:pPr marL="0" indent="0">
              <a:buNone/>
            </a:pPr>
            <a:endParaRPr lang="es-ES" sz="1800" dirty="0"/>
          </a:p>
          <a:p>
            <a:pPr marL="0" indent="0">
              <a:buNone/>
            </a:pPr>
            <a:r>
              <a:rPr lang="es-ES" sz="1800" dirty="0"/>
              <a:t>3.- Verifico estatus paso opcional </a:t>
            </a:r>
          </a:p>
          <a:p>
            <a:pPr marL="0" indent="0">
              <a:buNone/>
            </a:pPr>
            <a:endParaRPr lang="es-ES" sz="1800" dirty="0"/>
          </a:p>
          <a:p>
            <a:pPr marL="0" indent="0">
              <a:buNone/>
            </a:pPr>
            <a:r>
              <a:rPr lang="es-ES" sz="1800" dirty="0" err="1"/>
              <a:t>git</a:t>
            </a:r>
            <a:r>
              <a:rPr lang="es-ES" sz="1800" dirty="0"/>
              <a:t> status </a:t>
            </a:r>
          </a:p>
          <a:p>
            <a:pPr marL="0" indent="0">
              <a:buNone/>
            </a:pPr>
            <a:endParaRPr lang="es-ES" sz="1800" dirty="0"/>
          </a:p>
        </p:txBody>
      </p:sp>
    </p:spTree>
    <p:extLst>
      <p:ext uri="{BB962C8B-B14F-4D97-AF65-F5344CB8AC3E}">
        <p14:creationId xmlns:p14="http://schemas.microsoft.com/office/powerpoint/2010/main" val="408835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sz="2800" b="1" dirty="0"/>
              <a:t>Paso a paso como subir al servidor web, actualizar datos del servidor web y generar el </a:t>
            </a:r>
            <a:r>
              <a:rPr lang="es-ES" sz="2800" b="1" dirty="0" err="1"/>
              <a:t>pull</a:t>
            </a:r>
            <a:r>
              <a:rPr lang="es-ES" sz="2800" b="1" dirty="0"/>
              <a:t> </a:t>
            </a:r>
            <a:r>
              <a:rPr lang="es-ES" sz="2800" b="1" dirty="0" err="1"/>
              <a:t>request</a:t>
            </a:r>
            <a:r>
              <a:rPr lang="es-ES" sz="2800" b="1" dirty="0" smtClean="0"/>
              <a:t>.</a:t>
            </a:r>
            <a:endParaRPr lang="en-US" sz="28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1800" dirty="0"/>
              <a:t>4.- genero el </a:t>
            </a:r>
            <a:r>
              <a:rPr lang="es-ES" sz="1800" dirty="0" err="1"/>
              <a:t>commit</a:t>
            </a:r>
            <a:r>
              <a:rPr lang="es-ES" sz="1800" dirty="0"/>
              <a:t> con un comentario entre comillas ""</a:t>
            </a:r>
          </a:p>
          <a:p>
            <a:pPr marL="0" indent="0">
              <a:buNone/>
            </a:pPr>
            <a:endParaRPr lang="es-ES" sz="1800" dirty="0"/>
          </a:p>
          <a:p>
            <a:pPr marL="0" indent="0">
              <a:buNone/>
            </a:pPr>
            <a:r>
              <a:rPr lang="es-ES" sz="1800" dirty="0" err="1"/>
              <a:t>git</a:t>
            </a:r>
            <a:r>
              <a:rPr lang="es-ES" sz="1800" dirty="0"/>
              <a:t> </a:t>
            </a:r>
            <a:r>
              <a:rPr lang="es-ES" sz="1800" dirty="0" err="1"/>
              <a:t>commit</a:t>
            </a:r>
            <a:r>
              <a:rPr lang="es-ES" sz="1800" dirty="0"/>
              <a:t> -m "subo ejercicio 2"</a:t>
            </a:r>
          </a:p>
          <a:p>
            <a:pPr marL="0" indent="0">
              <a:buNone/>
            </a:pPr>
            <a:endParaRPr lang="es-ES" sz="1800" dirty="0"/>
          </a:p>
          <a:p>
            <a:pPr marL="0" indent="0">
              <a:buNone/>
            </a:pPr>
            <a:r>
              <a:rPr lang="es-ES" sz="1800" dirty="0"/>
              <a:t>5.- Lo subo a la web, donde </a:t>
            </a:r>
            <a:r>
              <a:rPr lang="es-ES" sz="1800" dirty="0" err="1"/>
              <a:t>origin</a:t>
            </a:r>
            <a:r>
              <a:rPr lang="es-ES" sz="1800" dirty="0"/>
              <a:t> es la web y master es mi local</a:t>
            </a:r>
          </a:p>
          <a:p>
            <a:pPr marL="0" indent="0">
              <a:buNone/>
            </a:pPr>
            <a:endParaRPr lang="es-ES" sz="1800" dirty="0"/>
          </a:p>
          <a:p>
            <a:pPr marL="0" indent="0">
              <a:buNone/>
            </a:pPr>
            <a:r>
              <a:rPr lang="es-ES" sz="1800" dirty="0" err="1"/>
              <a:t>git</a:t>
            </a:r>
            <a:r>
              <a:rPr lang="es-ES" sz="1800" dirty="0"/>
              <a:t> </a:t>
            </a:r>
            <a:r>
              <a:rPr lang="es-ES" sz="1800" dirty="0" err="1"/>
              <a:t>push</a:t>
            </a:r>
            <a:r>
              <a:rPr lang="es-ES" sz="1800" dirty="0"/>
              <a:t> </a:t>
            </a:r>
            <a:r>
              <a:rPr lang="es-ES" sz="1800" dirty="0" err="1"/>
              <a:t>origin</a:t>
            </a:r>
            <a:r>
              <a:rPr lang="es-ES" sz="1800" dirty="0"/>
              <a:t> master</a:t>
            </a:r>
          </a:p>
          <a:p>
            <a:pPr marL="0" indent="0">
              <a:buNone/>
            </a:pPr>
            <a:endParaRPr lang="es-ES" sz="1800" dirty="0"/>
          </a:p>
          <a:p>
            <a:pPr marL="0" indent="0">
              <a:buNone/>
            </a:pPr>
            <a:r>
              <a:rPr lang="es-ES" sz="1800" dirty="0"/>
              <a:t>6.- Ingreso a </a:t>
            </a:r>
            <a:r>
              <a:rPr lang="es-ES" sz="1800" dirty="0" err="1"/>
              <a:t>git</a:t>
            </a:r>
            <a:r>
              <a:rPr lang="es-ES" sz="1800" dirty="0"/>
              <a:t> </a:t>
            </a:r>
            <a:r>
              <a:rPr lang="es-ES" sz="1800" dirty="0" smtClean="0"/>
              <a:t>web </a:t>
            </a:r>
            <a:r>
              <a:rPr lang="es-ES" sz="1800" dirty="0"/>
              <a:t>(interfaz grafica web </a:t>
            </a:r>
            <a:r>
              <a:rPr lang="es-ES" sz="1800" dirty="0" err="1"/>
              <a:t>Git</a:t>
            </a:r>
            <a:r>
              <a:rPr lang="es-ES" sz="1800" dirty="0" smtClean="0"/>
              <a:t>), </a:t>
            </a:r>
            <a:r>
              <a:rPr lang="es-ES" sz="1800" dirty="0"/>
              <a:t>con usuario y </a:t>
            </a:r>
            <a:r>
              <a:rPr lang="es-ES" sz="1800" dirty="0" err="1"/>
              <a:t>password</a:t>
            </a:r>
            <a:endParaRPr lang="es-ES" sz="1800" dirty="0"/>
          </a:p>
          <a:p>
            <a:pPr marL="0" indent="0">
              <a:buNone/>
            </a:pPr>
            <a:endParaRPr lang="es-ES" sz="1800" dirty="0"/>
          </a:p>
          <a:p>
            <a:pPr marL="0" indent="0">
              <a:buNone/>
            </a:pPr>
            <a:r>
              <a:rPr lang="es-ES" sz="1800" dirty="0"/>
              <a:t>https://github.com/AnuarHarb/course-may-2018</a:t>
            </a:r>
          </a:p>
          <a:p>
            <a:pPr marL="0" indent="0">
              <a:buNone/>
            </a:pPr>
            <a:endParaRPr lang="es-ES" sz="1800" dirty="0"/>
          </a:p>
          <a:p>
            <a:pPr marL="0" indent="0">
              <a:buNone/>
            </a:pPr>
            <a:endParaRPr lang="en-US" sz="1800" dirty="0" smtClean="0"/>
          </a:p>
        </p:txBody>
      </p:sp>
    </p:spTree>
    <p:extLst>
      <p:ext uri="{BB962C8B-B14F-4D97-AF65-F5344CB8AC3E}">
        <p14:creationId xmlns:p14="http://schemas.microsoft.com/office/powerpoint/2010/main" val="1644808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sz="2800" b="1" dirty="0"/>
              <a:t>Paso a paso como subir al servidor web, actualizar datos del servidor web y generar el </a:t>
            </a:r>
            <a:r>
              <a:rPr lang="es-ES" sz="2800" b="1" dirty="0" err="1"/>
              <a:t>pull</a:t>
            </a:r>
            <a:r>
              <a:rPr lang="es-ES" sz="2800" b="1" dirty="0"/>
              <a:t> </a:t>
            </a:r>
            <a:r>
              <a:rPr lang="es-ES" sz="2800" b="1" dirty="0" err="1"/>
              <a:t>request</a:t>
            </a:r>
            <a:r>
              <a:rPr lang="es-ES" sz="2800" b="1" dirty="0" smtClean="0"/>
              <a:t>.</a:t>
            </a:r>
            <a:endParaRPr lang="en-US" sz="28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1800" dirty="0"/>
              <a:t>7.- Genero la solicitud para que el profesor verifique mis archivos</a:t>
            </a:r>
          </a:p>
          <a:p>
            <a:pPr marL="0" indent="0">
              <a:buNone/>
            </a:pPr>
            <a:endParaRPr lang="es-ES" sz="1800" dirty="0"/>
          </a:p>
          <a:p>
            <a:pPr marL="0" indent="0">
              <a:buNone/>
            </a:pPr>
            <a:r>
              <a:rPr lang="es-ES" sz="1800" dirty="0"/>
              <a:t>Selecciono la </a:t>
            </a:r>
            <a:r>
              <a:rPr lang="es-ES" sz="1800" dirty="0" err="1"/>
              <a:t>opcion</a:t>
            </a:r>
            <a:r>
              <a:rPr lang="es-ES" sz="1800" dirty="0"/>
              <a:t> "</a:t>
            </a:r>
            <a:r>
              <a:rPr lang="es-ES" sz="1800" dirty="0" err="1"/>
              <a:t>Pull</a:t>
            </a:r>
            <a:r>
              <a:rPr lang="es-ES" sz="1800" dirty="0"/>
              <a:t> </a:t>
            </a:r>
            <a:r>
              <a:rPr lang="es-ES" sz="1800" dirty="0" err="1"/>
              <a:t>requests</a:t>
            </a:r>
            <a:r>
              <a:rPr lang="es-ES" sz="1800" dirty="0"/>
              <a:t>" --&gt; se encuentra en la parte superior de la </a:t>
            </a:r>
            <a:r>
              <a:rPr lang="es-ES" sz="1800" dirty="0" smtClean="0"/>
              <a:t>pagina (interfaz grafica web </a:t>
            </a:r>
            <a:r>
              <a:rPr lang="es-ES" sz="1800" dirty="0" err="1" smtClean="0"/>
              <a:t>Git</a:t>
            </a:r>
            <a:r>
              <a:rPr lang="es-ES" sz="1800" dirty="0" smtClean="0"/>
              <a:t>), </a:t>
            </a:r>
            <a:r>
              <a:rPr lang="es-ES" sz="1800" dirty="0"/>
              <a:t>la </a:t>
            </a:r>
            <a:r>
              <a:rPr lang="es-ES" sz="1800" dirty="0" smtClean="0"/>
              <a:t>opción </a:t>
            </a:r>
            <a:r>
              <a:rPr lang="es-ES" sz="1800" dirty="0"/>
              <a:t>3 del </a:t>
            </a:r>
            <a:r>
              <a:rPr lang="es-ES" sz="1800" dirty="0" smtClean="0"/>
              <a:t>menú.</a:t>
            </a:r>
            <a:endParaRPr lang="es-ES" sz="1800" dirty="0"/>
          </a:p>
          <a:p>
            <a:pPr marL="0" indent="0">
              <a:buNone/>
            </a:pPr>
            <a:r>
              <a:rPr lang="es-ES" sz="1800" dirty="0"/>
              <a:t>Presiono el </a:t>
            </a:r>
            <a:r>
              <a:rPr lang="es-ES" sz="1800" dirty="0" smtClean="0"/>
              <a:t>botón </a:t>
            </a:r>
            <a:r>
              <a:rPr lang="es-ES" sz="1800" dirty="0"/>
              <a:t>con la leyenda "New </a:t>
            </a:r>
            <a:r>
              <a:rPr lang="es-ES" sz="1800" dirty="0" err="1"/>
              <a:t>pull</a:t>
            </a:r>
            <a:r>
              <a:rPr lang="es-ES" sz="1800" dirty="0"/>
              <a:t> </a:t>
            </a:r>
            <a:r>
              <a:rPr lang="es-ES" sz="1800" dirty="0" err="1"/>
              <a:t>request</a:t>
            </a:r>
            <a:r>
              <a:rPr lang="es-ES" sz="1800" dirty="0"/>
              <a:t>" --&gt; se encuentra en la esquina superior derecha.</a:t>
            </a:r>
          </a:p>
          <a:p>
            <a:pPr marL="0" indent="0">
              <a:buNone/>
            </a:pPr>
            <a:r>
              <a:rPr lang="es-ES" sz="1800" dirty="0"/>
              <a:t>dejo la </a:t>
            </a:r>
            <a:r>
              <a:rPr lang="es-ES" sz="1800" dirty="0" smtClean="0"/>
              <a:t>opción </a:t>
            </a:r>
            <a:r>
              <a:rPr lang="es-ES" sz="1800" dirty="0"/>
              <a:t>del lado izquierdo al profesor que es el que verifica y en el combo del lado derecho elijo mi repositorio.</a:t>
            </a:r>
          </a:p>
          <a:p>
            <a:pPr marL="0" indent="0">
              <a:buNone/>
            </a:pPr>
            <a:r>
              <a:rPr lang="es-ES" sz="1800" dirty="0"/>
              <a:t>anexo un comentario al </a:t>
            </a:r>
            <a:r>
              <a:rPr lang="es-ES" sz="1800" dirty="0" err="1"/>
              <a:t>request</a:t>
            </a:r>
            <a:r>
              <a:rPr lang="es-ES" sz="1800" dirty="0"/>
              <a:t> y presiono el </a:t>
            </a:r>
            <a:r>
              <a:rPr lang="es-ES" sz="1800" dirty="0" smtClean="0"/>
              <a:t>botón </a:t>
            </a:r>
            <a:r>
              <a:rPr lang="es-ES" sz="1800" dirty="0"/>
              <a:t>de </a:t>
            </a:r>
            <a:r>
              <a:rPr lang="es-ES" sz="1800" dirty="0" smtClean="0"/>
              <a:t>envió.</a:t>
            </a:r>
            <a:endParaRPr lang="es-ES" sz="1800" dirty="0"/>
          </a:p>
          <a:p>
            <a:pPr marL="0" indent="0">
              <a:buNone/>
            </a:pPr>
            <a:endParaRPr lang="es-ES" sz="1800" dirty="0"/>
          </a:p>
          <a:p>
            <a:pPr marL="0" indent="0">
              <a:buNone/>
            </a:pPr>
            <a:r>
              <a:rPr lang="es-ES" sz="1800" dirty="0"/>
              <a:t>8.- Traerme todos los repositorios del </a:t>
            </a:r>
            <a:r>
              <a:rPr lang="es-ES" sz="1800" dirty="0" err="1"/>
              <a:t>git</a:t>
            </a:r>
            <a:r>
              <a:rPr lang="es-ES" sz="1800" dirty="0"/>
              <a:t> web </a:t>
            </a:r>
            <a:r>
              <a:rPr lang="es-ES" sz="1800" dirty="0" smtClean="0"/>
              <a:t>actualización </a:t>
            </a:r>
            <a:r>
              <a:rPr lang="es-ES" sz="1800" dirty="0"/>
              <a:t>masiva:</a:t>
            </a:r>
          </a:p>
          <a:p>
            <a:pPr marL="0" indent="0">
              <a:buNone/>
            </a:pPr>
            <a:endParaRPr lang="es-ES" sz="1800" dirty="0"/>
          </a:p>
          <a:p>
            <a:pPr marL="0" indent="0">
              <a:buNone/>
            </a:pPr>
            <a:r>
              <a:rPr lang="es-ES" sz="1800" dirty="0" err="1"/>
              <a:t>git</a:t>
            </a:r>
            <a:r>
              <a:rPr lang="es-ES" sz="1800" dirty="0"/>
              <a:t> </a:t>
            </a:r>
            <a:r>
              <a:rPr lang="es-ES" sz="1800" dirty="0" err="1"/>
              <a:t>pull</a:t>
            </a:r>
            <a:r>
              <a:rPr lang="es-ES" sz="1800" dirty="0"/>
              <a:t> </a:t>
            </a:r>
            <a:r>
              <a:rPr lang="es-ES" sz="1800" dirty="0" err="1"/>
              <a:t>upstream</a:t>
            </a:r>
            <a:r>
              <a:rPr lang="es-ES" sz="1800" dirty="0"/>
              <a:t> master</a:t>
            </a:r>
            <a:endParaRPr lang="en-US" sz="1800" dirty="0"/>
          </a:p>
          <a:p>
            <a:pPr marL="0" indent="0">
              <a:buNone/>
            </a:pPr>
            <a:endParaRPr lang="es-ES" sz="1800" dirty="0"/>
          </a:p>
        </p:txBody>
      </p:sp>
    </p:spTree>
    <p:extLst>
      <p:ext uri="{BB962C8B-B14F-4D97-AF65-F5344CB8AC3E}">
        <p14:creationId xmlns:p14="http://schemas.microsoft.com/office/powerpoint/2010/main" val="4164655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sz="2800" b="1" dirty="0"/>
              <a:t>Paso a paso como subir al servidor web, actualizar datos del servidor web y generar el </a:t>
            </a:r>
            <a:r>
              <a:rPr lang="es-ES" sz="2800" b="1" dirty="0" err="1"/>
              <a:t>pull</a:t>
            </a:r>
            <a:r>
              <a:rPr lang="es-ES" sz="2800" b="1" dirty="0"/>
              <a:t> </a:t>
            </a:r>
            <a:r>
              <a:rPr lang="es-ES" sz="2800" b="1" dirty="0" err="1"/>
              <a:t>request</a:t>
            </a:r>
            <a:r>
              <a:rPr lang="es-ES" sz="2800" b="1" dirty="0" smtClean="0"/>
              <a:t>.</a:t>
            </a:r>
            <a:endParaRPr lang="en-US" sz="28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1800" dirty="0" smtClean="0"/>
              <a:t>Nota:</a:t>
            </a:r>
          </a:p>
          <a:p>
            <a:pPr marL="0" indent="0">
              <a:buNone/>
            </a:pPr>
            <a:r>
              <a:rPr lang="es-ES" sz="1800" dirty="0"/>
              <a:t>para clonar en modo web genero el </a:t>
            </a:r>
            <a:r>
              <a:rPr lang="es-ES" sz="1800" dirty="0" err="1"/>
              <a:t>fork</a:t>
            </a:r>
            <a:r>
              <a:rPr lang="es-ES" sz="1800" dirty="0"/>
              <a:t> y luego presiono el </a:t>
            </a:r>
            <a:r>
              <a:rPr lang="es-ES" sz="1800" dirty="0" smtClean="0"/>
              <a:t>botón </a:t>
            </a:r>
            <a:r>
              <a:rPr lang="es-ES" sz="1800" dirty="0"/>
              <a:t>"clone </a:t>
            </a:r>
            <a:r>
              <a:rPr lang="es-ES" sz="1800" dirty="0" err="1"/>
              <a:t>or</a:t>
            </a:r>
            <a:r>
              <a:rPr lang="es-ES" sz="1800" dirty="0"/>
              <a:t> </a:t>
            </a:r>
            <a:r>
              <a:rPr lang="es-ES" sz="1800" dirty="0" err="1"/>
              <a:t>download</a:t>
            </a:r>
            <a:r>
              <a:rPr lang="es-ES" sz="1800" dirty="0"/>
              <a:t>" y copio la </a:t>
            </a:r>
            <a:r>
              <a:rPr lang="es-ES" sz="1800" dirty="0" err="1"/>
              <a:t>url</a:t>
            </a:r>
            <a:r>
              <a:rPr lang="es-ES" sz="1800" dirty="0"/>
              <a:t> o si alguien me </a:t>
            </a:r>
            <a:r>
              <a:rPr lang="es-ES" sz="1800" dirty="0" smtClean="0"/>
              <a:t>la envió vía </a:t>
            </a:r>
            <a:r>
              <a:rPr lang="es-ES" sz="1800" dirty="0"/>
              <a:t>web o por correo simplemente la copio y me voy a </a:t>
            </a:r>
            <a:r>
              <a:rPr lang="es-ES" sz="1800" dirty="0" smtClean="0"/>
              <a:t>la línea de comandos del </a:t>
            </a:r>
            <a:r>
              <a:rPr lang="es-ES" sz="1800" dirty="0" err="1" smtClean="0"/>
              <a:t>Git</a:t>
            </a:r>
            <a:r>
              <a:rPr lang="es-ES" sz="1800" dirty="0" smtClean="0"/>
              <a:t> </a:t>
            </a:r>
            <a:r>
              <a:rPr lang="es-ES" sz="1800" dirty="0" err="1" smtClean="0"/>
              <a:t>Bash</a:t>
            </a:r>
            <a:r>
              <a:rPr lang="es-ES" sz="1800" dirty="0" smtClean="0"/>
              <a:t> y </a:t>
            </a:r>
            <a:r>
              <a:rPr lang="es-ES" sz="1800" dirty="0"/>
              <a:t>ejecuto la </a:t>
            </a:r>
            <a:r>
              <a:rPr lang="es-ES" sz="1800" dirty="0" smtClean="0"/>
              <a:t>siguiente </a:t>
            </a:r>
            <a:r>
              <a:rPr lang="es-ES" sz="1800" dirty="0"/>
              <a:t>instrucción:</a:t>
            </a:r>
          </a:p>
          <a:p>
            <a:pPr marL="0" indent="0">
              <a:buNone/>
            </a:pPr>
            <a:endParaRPr lang="es-ES" sz="1800" dirty="0"/>
          </a:p>
          <a:p>
            <a:pPr marL="0" indent="0">
              <a:buNone/>
            </a:pPr>
            <a:r>
              <a:rPr lang="es-ES" sz="1800" dirty="0" err="1"/>
              <a:t>git</a:t>
            </a:r>
            <a:r>
              <a:rPr lang="es-ES" sz="1800" dirty="0"/>
              <a:t> clone https://github.com/YOUR-USERNAME/YOUR-REPOSITORY --- ojo </a:t>
            </a:r>
            <a:r>
              <a:rPr lang="es-ES" sz="1800" dirty="0" err="1"/>
              <a:t>url</a:t>
            </a:r>
            <a:endParaRPr lang="es-ES" sz="1800" dirty="0"/>
          </a:p>
        </p:txBody>
      </p:sp>
    </p:spTree>
    <p:extLst>
      <p:ext uri="{BB962C8B-B14F-4D97-AF65-F5344CB8AC3E}">
        <p14:creationId xmlns:p14="http://schemas.microsoft.com/office/powerpoint/2010/main" val="306103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Que </a:t>
            </a:r>
            <a:r>
              <a:rPr lang="en-US" sz="4000" b="1" dirty="0" err="1"/>
              <a:t>es</a:t>
            </a:r>
            <a:r>
              <a:rPr lang="en-US" sz="4000" b="1" dirty="0"/>
              <a:t> </a:t>
            </a:r>
            <a:r>
              <a:rPr lang="en-US" sz="4000" b="1" dirty="0" err="1" smtClean="0"/>
              <a:t>Git</a:t>
            </a:r>
            <a:r>
              <a:rPr lang="en-US"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r>
              <a:rPr lang="es-ES" sz="2000" dirty="0"/>
              <a:t>Es un sistema de control de versiones no centralizado para trabajar con </a:t>
            </a:r>
            <a:r>
              <a:rPr lang="es-ES" sz="2000" dirty="0" smtClean="0"/>
              <a:t>metodologías </a:t>
            </a:r>
            <a:r>
              <a:rPr lang="es-ES" sz="2000" dirty="0"/>
              <a:t>agile</a:t>
            </a:r>
            <a:r>
              <a:rPr lang="es-ES" sz="2000" dirty="0" smtClean="0"/>
              <a:t>.</a:t>
            </a:r>
          </a:p>
          <a:p>
            <a:endParaRPr lang="es-ES" dirty="0"/>
          </a:p>
          <a:p>
            <a:pPr marL="0" indent="0">
              <a:buNone/>
            </a:pPr>
            <a:r>
              <a:rPr lang="es-ES" sz="1800" dirty="0"/>
              <a:t>Al contrario de otros Sistemas Centralizados de Control de Versiones, </a:t>
            </a:r>
            <a:r>
              <a:rPr lang="es-ES" sz="1800" dirty="0" smtClean="0"/>
              <a:t>(</a:t>
            </a:r>
            <a:r>
              <a:rPr lang="en-US" sz="1800" i="1" dirty="0" err="1"/>
              <a:t>TortoiseSVN</a:t>
            </a:r>
            <a:r>
              <a:rPr lang="es-ES" sz="1800" dirty="0" smtClean="0"/>
              <a:t>), </a:t>
            </a:r>
            <a:r>
              <a:rPr lang="es-ES" sz="1800" dirty="0"/>
              <a:t>la naturaleza distribuida de </a:t>
            </a:r>
            <a:r>
              <a:rPr lang="es-ES" sz="1800" dirty="0" err="1"/>
              <a:t>Git</a:t>
            </a:r>
            <a:r>
              <a:rPr lang="es-ES" sz="1800" dirty="0"/>
              <a:t> permite mucha más flexibilidad en la manera de colaborar en proyectos. En los sistemas centralizados, cada desarrollador es un nodo de trabajo; trabajando todos ellos, en pie de igualdad, sobre un mismo repositorio central. </a:t>
            </a:r>
            <a:endParaRPr lang="es-ES" sz="1800" dirty="0" smtClean="0"/>
          </a:p>
          <a:p>
            <a:pPr marL="0" indent="0">
              <a:buNone/>
            </a:pPr>
            <a:r>
              <a:rPr lang="es-ES" sz="1800" dirty="0" smtClean="0"/>
              <a:t>En </a:t>
            </a:r>
            <a:r>
              <a:rPr lang="es-ES" sz="1800" dirty="0" err="1"/>
              <a:t>Git</a:t>
            </a:r>
            <a:r>
              <a:rPr lang="es-ES" sz="1800" dirty="0"/>
              <a:t>, en cambio, cada desarrollador es potencialmente tanto un nodo como un repositorio --es decir, cada desarrollador puede tanto contribuir a otros repositorios, como servir de repositorio público sobre el que otros desarrolladores pueden basar su trabajo y contribuir a </a:t>
            </a:r>
            <a:r>
              <a:rPr lang="es-ES" sz="1800" dirty="0" smtClean="0"/>
              <a:t>él. </a:t>
            </a:r>
          </a:p>
          <a:p>
            <a:pPr marL="0" indent="0">
              <a:buNone/>
            </a:pPr>
            <a:r>
              <a:rPr lang="es-ES" sz="1800" dirty="0" smtClean="0"/>
              <a:t>Esto </a:t>
            </a:r>
            <a:r>
              <a:rPr lang="es-ES" sz="1800" dirty="0"/>
              <a:t>abre un enorme rango de posibles formas de trabajo en tu proyecto y/o en tu equipo</a:t>
            </a:r>
            <a:r>
              <a:rPr lang="es-ES" sz="1800" dirty="0" smtClean="0"/>
              <a:t>.</a:t>
            </a:r>
            <a:endParaRPr lang="en-US" sz="1800" dirty="0" smtClean="0"/>
          </a:p>
        </p:txBody>
      </p:sp>
    </p:spTree>
    <p:extLst>
      <p:ext uri="{BB962C8B-B14F-4D97-AF65-F5344CB8AC3E}">
        <p14:creationId xmlns:p14="http://schemas.microsoft.com/office/powerpoint/2010/main" val="1180063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err="1" smtClean="0"/>
              <a:t>Introducción</a:t>
            </a:r>
            <a:r>
              <a:rPr lang="en-US" dirty="0" smtClean="0"/>
              <a:t> a </a:t>
            </a:r>
            <a:r>
              <a:rPr lang="en-US" dirty="0" err="1" smtClean="0"/>
              <a:t>Git</a:t>
            </a:r>
            <a:endParaRPr lang="en-US" dirty="0"/>
          </a:p>
        </p:txBody>
      </p:sp>
      <p:sp>
        <p:nvSpPr>
          <p:cNvPr id="3" name="Text Placeholder 2"/>
          <p:cNvSpPr>
            <a:spLocks noGrp="1"/>
          </p:cNvSpPr>
          <p:nvPr>
            <p:ph type="body" sz="quarter" idx="13"/>
          </p:nvPr>
        </p:nvSpPr>
        <p:spPr/>
        <p:txBody>
          <a:bodyPr/>
          <a:lstStyle/>
          <a:p>
            <a:r>
              <a:rPr lang="en-US" dirty="0" err="1" smtClean="0"/>
              <a:t>Curso</a:t>
            </a:r>
            <a:r>
              <a:rPr lang="en-US" dirty="0" smtClean="0"/>
              <a:t> de </a:t>
            </a:r>
            <a:r>
              <a:rPr lang="en-US" dirty="0" err="1" smtClean="0"/>
              <a:t>capacitación</a:t>
            </a:r>
            <a:r>
              <a:rPr lang="en-US" dirty="0" smtClean="0"/>
              <a:t> para personal </a:t>
            </a:r>
            <a:r>
              <a:rPr lang="en-US" dirty="0" err="1" smtClean="0"/>
              <a:t>asignado</a:t>
            </a:r>
            <a:r>
              <a:rPr lang="en-US" dirty="0" smtClean="0"/>
              <a:t> a BBVA</a:t>
            </a:r>
            <a:endParaRPr lang="en-US" dirty="0"/>
          </a:p>
        </p:txBody>
      </p:sp>
    </p:spTree>
    <p:extLst>
      <p:ext uri="{BB962C8B-B14F-4D97-AF65-F5344CB8AC3E}">
        <p14:creationId xmlns:p14="http://schemas.microsoft.com/office/powerpoint/2010/main" val="153978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a:t>FUNCIONAMIENTO DE LA </a:t>
            </a:r>
            <a:r>
              <a:rPr lang="es-ES" sz="4000" b="1" dirty="0" smtClean="0"/>
              <a:t>PLATAFORMA </a:t>
            </a:r>
            <a:r>
              <a:rPr lang="es-ES" sz="4000" b="1" dirty="0" smtClean="0"/>
              <a:t>GIT.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785266" y="2274897"/>
            <a:ext cx="10608054"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Existe un repositorio web o local que se le conoce como remote, y un equipo local o varios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que envia información al repositorio por la instrucción ”commit”, e importa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la información del servidor con la instrucción push.</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Tres capas: Existe un repositorio web o local que se le conoce como remote, y un equipo local o varios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que solo pueden solicitar el almacenado o actualización de información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por medio de un pull request, la cual el administrador del servidor dara el VoBo en base a sus politicas de desarrollo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smtClean="0">
                <a:latin typeface="Arial" panose="020B0604020202020204" pitchFamily="34" charset="0"/>
                <a:cs typeface="Arial" panose="020B0604020202020204" pitchFamily="34" charset="0"/>
              </a:rPr>
              <a:t>Y se actualizara el repositorio</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95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 </a:t>
            </a:r>
            <a:r>
              <a:rPr lang="es-MX" sz="4000" b="1" dirty="0" smtClean="0"/>
              <a:t>Arquitectura</a:t>
            </a:r>
            <a:r>
              <a:rPr lang="en-US" sz="4000" b="1" dirty="0" smtClean="0"/>
              <a:t> a dos </a:t>
            </a:r>
            <a:r>
              <a:rPr lang="es-MX" sz="4000" b="1" dirty="0" smtClean="0"/>
              <a:t>capas</a:t>
            </a:r>
            <a:r>
              <a:rPr lang="en-US" sz="4000" b="1" dirty="0" smtClean="0"/>
              <a:t>.</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1498971" y="3928029"/>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sp>
        <p:nvSpPr>
          <p:cNvPr id="2" name="Flowchart: Magnetic Disk 1"/>
          <p:cNvSpPr/>
          <p:nvPr/>
        </p:nvSpPr>
        <p:spPr>
          <a:xfrm>
            <a:off x="3455516" y="3171945"/>
            <a:ext cx="1224136" cy="151216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REMOTE</a:t>
            </a:r>
          </a:p>
          <a:p>
            <a:pPr algn="ctr"/>
            <a:r>
              <a:rPr lang="es-MX" sz="1400" dirty="0" smtClean="0"/>
              <a:t>REPOSITORIO WEB</a:t>
            </a:r>
            <a:endParaRPr lang="es-MX"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054" y="3557068"/>
            <a:ext cx="1428750" cy="1228725"/>
          </a:xfrm>
          <a:prstGeom prst="rect">
            <a:avLst/>
          </a:prstGeom>
        </p:spPr>
      </p:pic>
      <p:cxnSp>
        <p:nvCxnSpPr>
          <p:cNvPr id="7" name="Curved Connector 6"/>
          <p:cNvCxnSpPr>
            <a:stCxn id="2" idx="1"/>
            <a:endCxn id="3" idx="0"/>
          </p:cNvCxnSpPr>
          <p:nvPr/>
        </p:nvCxnSpPr>
        <p:spPr>
          <a:xfrm rot="16200000" flipH="1">
            <a:off x="5785444" y="1454084"/>
            <a:ext cx="385123" cy="3820845"/>
          </a:xfrm>
          <a:prstGeom prst="curvedConnector3">
            <a:avLst>
              <a:gd name="adj1" fmla="val -1940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3" idx="2"/>
            <a:endCxn id="2" idx="3"/>
          </p:cNvCxnSpPr>
          <p:nvPr/>
        </p:nvCxnSpPr>
        <p:spPr>
          <a:xfrm rot="5400000" flipH="1">
            <a:off x="5927167" y="2824531"/>
            <a:ext cx="101680" cy="3820845"/>
          </a:xfrm>
          <a:prstGeom prst="curvedConnector3">
            <a:avLst>
              <a:gd name="adj1" fmla="val -94962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602804" y="4002153"/>
            <a:ext cx="1712328" cy="338554"/>
          </a:xfrm>
          <a:prstGeom prst="rect">
            <a:avLst/>
          </a:prstGeom>
          <a:noFill/>
        </p:spPr>
        <p:txBody>
          <a:bodyPr wrap="none" rtlCol="0">
            <a:spAutoFit/>
          </a:bodyPr>
          <a:lstStyle/>
          <a:p>
            <a:r>
              <a:rPr lang="es-MX" sz="1600" dirty="0" smtClean="0"/>
              <a:t>EQUIPO LOCAL</a:t>
            </a:r>
            <a:endParaRPr lang="es-MX" sz="1600" dirty="0"/>
          </a:p>
        </p:txBody>
      </p:sp>
      <p:sp>
        <p:nvSpPr>
          <p:cNvPr id="83" name="TextBox 82"/>
          <p:cNvSpPr txBox="1"/>
          <p:nvPr/>
        </p:nvSpPr>
        <p:spPr>
          <a:xfrm>
            <a:off x="5427003" y="1992143"/>
            <a:ext cx="1120820" cy="369332"/>
          </a:xfrm>
          <a:prstGeom prst="rect">
            <a:avLst/>
          </a:prstGeom>
          <a:noFill/>
        </p:spPr>
        <p:txBody>
          <a:bodyPr wrap="none" rtlCol="0">
            <a:spAutoFit/>
          </a:bodyPr>
          <a:lstStyle/>
          <a:p>
            <a:r>
              <a:rPr lang="es-MX" dirty="0" smtClean="0"/>
              <a:t>COMMIT</a:t>
            </a:r>
            <a:endParaRPr lang="es-MX" dirty="0"/>
          </a:p>
        </p:txBody>
      </p:sp>
      <p:sp>
        <p:nvSpPr>
          <p:cNvPr id="84" name="TextBox 83"/>
          <p:cNvSpPr txBox="1"/>
          <p:nvPr/>
        </p:nvSpPr>
        <p:spPr>
          <a:xfrm>
            <a:off x="5645646" y="5320932"/>
            <a:ext cx="710451" cy="369332"/>
          </a:xfrm>
          <a:prstGeom prst="rect">
            <a:avLst/>
          </a:prstGeom>
          <a:noFill/>
        </p:spPr>
        <p:txBody>
          <a:bodyPr wrap="none" rtlCol="0">
            <a:spAutoFit/>
          </a:bodyPr>
          <a:lstStyle/>
          <a:p>
            <a:r>
              <a:rPr lang="es-MX" dirty="0" smtClean="0"/>
              <a:t>Push</a:t>
            </a:r>
            <a:endParaRPr lang="es-MX" dirty="0"/>
          </a:p>
        </p:txBody>
      </p:sp>
    </p:spTree>
    <p:extLst>
      <p:ext uri="{BB962C8B-B14F-4D97-AF65-F5344CB8AC3E}">
        <p14:creationId xmlns:p14="http://schemas.microsoft.com/office/powerpoint/2010/main" val="81290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 </a:t>
            </a:r>
            <a:r>
              <a:rPr lang="es-MX" sz="4000" b="1" dirty="0" smtClean="0"/>
              <a:t>Arquitectura</a:t>
            </a:r>
            <a:r>
              <a:rPr lang="en-US" sz="4000" b="1" dirty="0" smtClean="0"/>
              <a:t> a </a:t>
            </a:r>
            <a:r>
              <a:rPr lang="es-MX" sz="4000" b="1" noProof="1" smtClean="0"/>
              <a:t>tres</a:t>
            </a:r>
            <a:r>
              <a:rPr lang="en-US" sz="4000" b="1" dirty="0" smtClean="0"/>
              <a:t> </a:t>
            </a:r>
            <a:r>
              <a:rPr lang="es-MX" sz="4000" b="1" dirty="0" smtClean="0"/>
              <a:t>capas</a:t>
            </a:r>
            <a:r>
              <a:rPr lang="en-US" sz="4000" b="1" dirty="0" smtClean="0"/>
              <a:t>.</a:t>
            </a:r>
            <a:endParaRPr lang="en-US" sz="4000" dirty="0">
              <a:solidFill>
                <a:schemeClr val="tx1">
                  <a:lumMod val="75000"/>
                  <a:lumOff val="25000"/>
                </a:schemeClr>
              </a:solidFill>
            </a:endParaRPr>
          </a:p>
        </p:txBody>
      </p:sp>
      <p:sp>
        <p:nvSpPr>
          <p:cNvPr id="18" name="Text Placeholder 32"/>
          <p:cNvSpPr txBox="1">
            <a:spLocks/>
          </p:cNvSpPr>
          <p:nvPr/>
        </p:nvSpPr>
        <p:spPr>
          <a:xfrm>
            <a:off x="5914901" y="653357"/>
            <a:ext cx="1933103" cy="3853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1727323" y="5899035"/>
            <a:ext cx="7056785" cy="2344885"/>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dirty="0" smtClean="0"/>
          </a:p>
        </p:txBody>
      </p:sp>
      <p:sp>
        <p:nvSpPr>
          <p:cNvPr id="2" name="Flowchart: Magnetic Disk 1"/>
          <p:cNvSpPr/>
          <p:nvPr/>
        </p:nvSpPr>
        <p:spPr>
          <a:xfrm>
            <a:off x="2612490" y="1886407"/>
            <a:ext cx="1224136" cy="151216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REMOTE</a:t>
            </a:r>
          </a:p>
          <a:p>
            <a:pPr algn="ctr"/>
            <a:r>
              <a:rPr lang="es-MX" sz="1400" dirty="0" smtClean="0"/>
              <a:t>REPOSITORIO WEB</a:t>
            </a:r>
            <a:endParaRPr lang="es-MX"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054" y="3557068"/>
            <a:ext cx="1428750" cy="1228725"/>
          </a:xfrm>
          <a:prstGeom prst="rect">
            <a:avLst/>
          </a:prstGeom>
        </p:spPr>
      </p:pic>
      <p:cxnSp>
        <p:nvCxnSpPr>
          <p:cNvPr id="7" name="Curved Connector 6"/>
          <p:cNvCxnSpPr/>
          <p:nvPr/>
        </p:nvCxnSpPr>
        <p:spPr>
          <a:xfrm>
            <a:off x="2741287" y="4063194"/>
            <a:ext cx="4170613" cy="2995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p:nvPr/>
        </p:nvCxnSpPr>
        <p:spPr>
          <a:xfrm rot="10800000" flipV="1">
            <a:off x="2790706" y="4704520"/>
            <a:ext cx="3881433" cy="504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602804" y="4002153"/>
            <a:ext cx="1712328" cy="338554"/>
          </a:xfrm>
          <a:prstGeom prst="rect">
            <a:avLst/>
          </a:prstGeom>
          <a:noFill/>
        </p:spPr>
        <p:txBody>
          <a:bodyPr wrap="none" rtlCol="0">
            <a:spAutoFit/>
          </a:bodyPr>
          <a:lstStyle/>
          <a:p>
            <a:r>
              <a:rPr lang="es-MX" sz="1600" dirty="0" smtClean="0"/>
              <a:t>EQUIPO LOCAL</a:t>
            </a:r>
            <a:endParaRPr lang="es-MX" sz="1600" dirty="0"/>
          </a:p>
        </p:txBody>
      </p:sp>
      <p:sp>
        <p:nvSpPr>
          <p:cNvPr id="83" name="TextBox 82"/>
          <p:cNvSpPr txBox="1"/>
          <p:nvPr/>
        </p:nvSpPr>
        <p:spPr>
          <a:xfrm>
            <a:off x="3912864" y="3655575"/>
            <a:ext cx="2044149" cy="369332"/>
          </a:xfrm>
          <a:prstGeom prst="rect">
            <a:avLst/>
          </a:prstGeom>
          <a:noFill/>
        </p:spPr>
        <p:txBody>
          <a:bodyPr wrap="none" rtlCol="0">
            <a:spAutoFit/>
          </a:bodyPr>
          <a:lstStyle/>
          <a:p>
            <a:r>
              <a:rPr lang="es-MX" dirty="0" err="1" smtClean="0"/>
              <a:t>Request</a:t>
            </a:r>
            <a:r>
              <a:rPr lang="es-MX" dirty="0" smtClean="0"/>
              <a:t> COMMIT</a:t>
            </a:r>
            <a:endParaRPr lang="es-MX" dirty="0"/>
          </a:p>
        </p:txBody>
      </p:sp>
      <p:sp>
        <p:nvSpPr>
          <p:cNvPr id="84" name="TextBox 83"/>
          <p:cNvSpPr txBox="1"/>
          <p:nvPr/>
        </p:nvSpPr>
        <p:spPr>
          <a:xfrm>
            <a:off x="3987858" y="4786137"/>
            <a:ext cx="1992853" cy="369332"/>
          </a:xfrm>
          <a:prstGeom prst="rect">
            <a:avLst/>
          </a:prstGeom>
          <a:noFill/>
        </p:spPr>
        <p:txBody>
          <a:bodyPr wrap="none" rtlCol="0">
            <a:spAutoFit/>
          </a:bodyPr>
          <a:lstStyle/>
          <a:p>
            <a:r>
              <a:rPr lang="es-MX" dirty="0" err="1" smtClean="0"/>
              <a:t>Pull</a:t>
            </a:r>
            <a:r>
              <a:rPr lang="es-MX" dirty="0" smtClean="0"/>
              <a:t> </a:t>
            </a:r>
            <a:r>
              <a:rPr lang="es-MX" dirty="0" err="1" smtClean="0"/>
              <a:t>request</a:t>
            </a:r>
            <a:r>
              <a:rPr lang="es-MX" dirty="0" smtClean="0"/>
              <a:t> </a:t>
            </a:r>
            <a:r>
              <a:rPr lang="es-MX" dirty="0" err="1" smtClean="0"/>
              <a:t>Push</a:t>
            </a:r>
            <a:endParaRPr lang="es-MX" dirty="0"/>
          </a:p>
        </p:txBody>
      </p:sp>
      <p:pic>
        <p:nvPicPr>
          <p:cNvPr id="5" name="Picture 4"/>
          <p:cNvPicPr>
            <a:picLocks noChangeAspect="1"/>
          </p:cNvPicPr>
          <p:nvPr/>
        </p:nvPicPr>
        <p:blipFill>
          <a:blip r:embed="rId3"/>
          <a:stretch>
            <a:fillRect/>
          </a:stretch>
        </p:blipFill>
        <p:spPr>
          <a:xfrm>
            <a:off x="1384816" y="3630315"/>
            <a:ext cx="1409700" cy="1657350"/>
          </a:xfrm>
          <a:prstGeom prst="rect">
            <a:avLst/>
          </a:prstGeom>
        </p:spPr>
      </p:pic>
      <p:cxnSp>
        <p:nvCxnSpPr>
          <p:cNvPr id="15" name="Straight Arrow Connector 14"/>
          <p:cNvCxnSpPr/>
          <p:nvPr/>
        </p:nvCxnSpPr>
        <p:spPr>
          <a:xfrm flipV="1">
            <a:off x="2110109" y="3153617"/>
            <a:ext cx="357738" cy="379364"/>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85599" y="5354585"/>
            <a:ext cx="1608133" cy="369332"/>
          </a:xfrm>
          <a:prstGeom prst="rect">
            <a:avLst/>
          </a:prstGeom>
          <a:noFill/>
        </p:spPr>
        <p:txBody>
          <a:bodyPr wrap="none" rtlCol="0">
            <a:spAutoFit/>
          </a:bodyPr>
          <a:lstStyle/>
          <a:p>
            <a:r>
              <a:rPr lang="es-MX" dirty="0" smtClean="0"/>
              <a:t>Administrador</a:t>
            </a:r>
            <a:endParaRPr lang="es-MX" dirty="0"/>
          </a:p>
        </p:txBody>
      </p:sp>
    </p:spTree>
    <p:extLst>
      <p:ext uri="{BB962C8B-B14F-4D97-AF65-F5344CB8AC3E}">
        <p14:creationId xmlns:p14="http://schemas.microsoft.com/office/powerpoint/2010/main" val="163090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ENFOQUE CENTRALIZADO.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r>
              <a:rPr lang="es-ES" sz="1800" dirty="0"/>
              <a:t>Cuando se desarrollaron los sistemas de control de versiones, muchos de ellos se hicieron en esquema cliente-servidor, con lo que el desarrollo de las herramientas está claramente diferenciado entre:</a:t>
            </a:r>
          </a:p>
          <a:p>
            <a:pPr marL="0" indent="0">
              <a:buNone/>
            </a:pPr>
            <a:r>
              <a:rPr lang="es-ES" sz="1800" b="1" dirty="0"/>
              <a:t>el cliente</a:t>
            </a:r>
            <a:r>
              <a:rPr lang="es-ES" sz="1800" dirty="0"/>
              <a:t>, que es la aplicación que se conecta al servidor y mantiene una copia local del repositorio, así como se encarga, generalmente de la corrección de conflictos y la mayoría de lógica del sistema.</a:t>
            </a:r>
          </a:p>
          <a:p>
            <a:pPr marL="0" indent="0">
              <a:buNone/>
            </a:pPr>
            <a:r>
              <a:rPr lang="es-ES" sz="1800" b="1" dirty="0"/>
              <a:t>el servidor</a:t>
            </a:r>
            <a:r>
              <a:rPr lang="es-ES" sz="1800" dirty="0"/>
              <a:t>, que es el sistema que toma los datos del cliente y los almacena a espera de una o múltiples peticiones de esos datos. Este sistema se encargaría del almacenamiento de las versiones, control de concurrencia, bloqueos y otras características parecidas a las de las bases de datos.</a:t>
            </a:r>
          </a:p>
          <a:p>
            <a:pPr marL="0" indent="0">
              <a:buNone/>
            </a:pPr>
            <a:endParaRPr lang="en-US" sz="1800" dirty="0" smtClean="0"/>
          </a:p>
        </p:txBody>
      </p:sp>
    </p:spTree>
    <p:extLst>
      <p:ext uri="{BB962C8B-B14F-4D97-AF65-F5344CB8AC3E}">
        <p14:creationId xmlns:p14="http://schemas.microsoft.com/office/powerpoint/2010/main" val="109478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ENFOQUE CENTRALIZADO.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1800" dirty="0" smtClean="0"/>
              <a:t>¿</a:t>
            </a:r>
            <a:r>
              <a:rPr lang="es-ES" sz="1800" dirty="0"/>
              <a:t>Qué limitaciones y características posee? Haremos una breve lista:</a:t>
            </a:r>
          </a:p>
          <a:p>
            <a:pPr marL="0" indent="0">
              <a:buNone/>
            </a:pPr>
            <a:r>
              <a:rPr lang="es-ES" sz="1800" dirty="0" smtClean="0"/>
              <a:t>- El </a:t>
            </a:r>
            <a:r>
              <a:rPr lang="es-ES" sz="1800" dirty="0"/>
              <a:t>sistema servidor es un repositorio, como los que mantienen los clientes, pero perfectamente sincronizado y sin que dé lugar a conflictos. Es la copia maestra de los datos.</a:t>
            </a:r>
          </a:p>
          <a:p>
            <a:pPr marL="0" indent="0">
              <a:buNone/>
            </a:pPr>
            <a:r>
              <a:rPr lang="es-ES" sz="1800" dirty="0" smtClean="0"/>
              <a:t>- Cuando </a:t>
            </a:r>
            <a:r>
              <a:rPr lang="es-ES" sz="1800" dirty="0"/>
              <a:t>un sistema web quiere hacer un listado, puede tomar los datos de este servidor y siempre serán </a:t>
            </a:r>
            <a:r>
              <a:rPr lang="es-ES" sz="1800" i="1" dirty="0"/>
              <a:t>seguros</a:t>
            </a:r>
            <a:r>
              <a:rPr lang="es-ES" sz="1800" dirty="0"/>
              <a:t>, con lo que no tendrá que resolver conflictos, ni tendrá que hacer </a:t>
            </a:r>
            <a:r>
              <a:rPr lang="es-ES" sz="1800" i="1" dirty="0"/>
              <a:t>mezclas</a:t>
            </a:r>
            <a:r>
              <a:rPr lang="es-ES" sz="1800" dirty="0"/>
              <a:t>.</a:t>
            </a:r>
          </a:p>
          <a:p>
            <a:pPr marL="0" indent="0">
              <a:buNone/>
            </a:pPr>
            <a:r>
              <a:rPr lang="es-ES" sz="1800" dirty="0" smtClean="0"/>
              <a:t>- Una </a:t>
            </a:r>
            <a:r>
              <a:rPr lang="es-ES" sz="1800" dirty="0"/>
              <a:t>copia local debe de poder mezclarse con el repositorio central cuando queramos </a:t>
            </a:r>
            <a:r>
              <a:rPr lang="es-ES" sz="1800" i="1" dirty="0"/>
              <a:t>publicar</a:t>
            </a:r>
            <a:r>
              <a:rPr lang="es-ES" sz="1800" dirty="0"/>
              <a:t> un conjunto de cambios o cuando queramos tomar la última versión publicada en concordancia con nuestra copia local.</a:t>
            </a:r>
          </a:p>
          <a:p>
            <a:pPr marL="0" indent="0">
              <a:buNone/>
            </a:pPr>
            <a:r>
              <a:rPr lang="es-ES" sz="1800" dirty="0" smtClean="0"/>
              <a:t>- Es </a:t>
            </a:r>
            <a:r>
              <a:rPr lang="es-ES" sz="1800" dirty="0"/>
              <a:t>normal ver en muchos de estos sistemas ramificaciones, versiones, etiquetas, o similares, a modo de tener varias copias según nos interese. Estas ramificaciones están en el servidor y en algunos casos puede llegar a ser muy costosa su diferenciación.</a:t>
            </a:r>
          </a:p>
          <a:p>
            <a:endParaRPr lang="en-US" sz="1800" dirty="0" smtClean="0"/>
          </a:p>
        </p:txBody>
      </p:sp>
    </p:spTree>
    <p:extLst>
      <p:ext uri="{BB962C8B-B14F-4D97-AF65-F5344CB8AC3E}">
        <p14:creationId xmlns:p14="http://schemas.microsoft.com/office/powerpoint/2010/main" val="34674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981" y="191599"/>
            <a:ext cx="9630044" cy="1080446"/>
          </a:xfrm>
        </p:spPr>
        <p:txBody>
          <a:bodyPr/>
          <a:lstStyle/>
          <a:p>
            <a:r>
              <a:rPr lang="es-ES" sz="4000" b="1" dirty="0" smtClean="0"/>
              <a:t>ENFOQUE DISTRIBUIDO</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9" name="Rectangle 6"/>
          <p:cNvSpPr>
            <a:spLocks noChangeArrowheads="1"/>
          </p:cNvSpPr>
          <p:nvPr/>
        </p:nvSpPr>
        <p:spPr bwMode="auto">
          <a:xfrm>
            <a:off x="785266" y="2551896"/>
            <a:ext cx="106080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ES" dirty="0"/>
              <a:t>Desarrolladores como </a:t>
            </a:r>
            <a:r>
              <a:rPr lang="es-ES" dirty="0" err="1"/>
              <a:t>Linus</a:t>
            </a:r>
            <a:r>
              <a:rPr lang="es-ES" dirty="0"/>
              <a:t> </a:t>
            </a:r>
            <a:r>
              <a:rPr lang="es-ES" dirty="0" err="1"/>
              <a:t>Torvalds</a:t>
            </a:r>
            <a:r>
              <a:rPr lang="es-ES" dirty="0"/>
              <a:t>, Eric S. Raymond y otros más, han desarrollado sistemas distribuidos de control de versiones tales como </a:t>
            </a:r>
            <a:r>
              <a:rPr lang="es-ES" dirty="0" err="1"/>
              <a:t>git</a:t>
            </a:r>
            <a:r>
              <a:rPr lang="es-ES" dirty="0"/>
              <a:t>, </a:t>
            </a:r>
            <a:r>
              <a:rPr lang="es-ES" dirty="0" err="1"/>
              <a:t>Baazaar</a:t>
            </a:r>
            <a:r>
              <a:rPr lang="es-ES" dirty="0"/>
              <a:t>, Mercurial, </a:t>
            </a:r>
            <a:r>
              <a:rPr lang="es-ES" dirty="0" err="1"/>
              <a:t>darcs</a:t>
            </a:r>
            <a:r>
              <a:rPr lang="es-ES" dirty="0"/>
              <a:t>, … estos sistemas se destacan por haber sido desarrollados en un formato distribuido, esto quiere decir que, en sí, no hay un servidor que mantenga una copia del repositorio, sino que está mantenida entre los clientes que estén en uso del repositorio y, al igual que los clientes P2P, mientras más desarrolladores haya conectados, mejor conectividad habrá entre todos.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4928343"/>
      </p:ext>
    </p:extLst>
  </p:cSld>
  <p:clrMapOvr>
    <a:masterClrMapping/>
  </p:clrMapOvr>
</p:sld>
</file>

<file path=ppt/theme/theme1.xml><?xml version="1.0" encoding="utf-8"?>
<a:theme xmlns:a="http://schemas.openxmlformats.org/drawingml/2006/main" name="PPT_ConfidentialTemplate_EN_2015">
  <a:themeElements>
    <a:clrScheme name="Softtek">
      <a:dk1>
        <a:srgbClr val="2B2D2E"/>
      </a:dk1>
      <a:lt1>
        <a:srgbClr val="FFFFFF"/>
      </a:lt1>
      <a:dk2>
        <a:srgbClr val="919191"/>
      </a:dk2>
      <a:lt2>
        <a:srgbClr val="FFFFFF"/>
      </a:lt2>
      <a:accent1>
        <a:srgbClr val="23BBD3"/>
      </a:accent1>
      <a:accent2>
        <a:srgbClr val="5116AC"/>
      </a:accent2>
      <a:accent3>
        <a:srgbClr val="3AC790"/>
      </a:accent3>
      <a:accent4>
        <a:srgbClr val="FE660F"/>
      </a:accent4>
      <a:accent5>
        <a:srgbClr val="797979"/>
      </a:accent5>
      <a:accent6>
        <a:srgbClr val="011892"/>
      </a:accent6>
      <a:hlink>
        <a:srgbClr val="5116AC"/>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3D39A2E-827E-C54D-9971-BA4BAA74D16A}"/>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0F6750D-55FA-294B-B844-F82920FAD9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8" ma:contentTypeDescription="Create a new document." ma:contentTypeScope="" ma:versionID="4837c0aafc43e680e0eeb24c8df55fcb">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c7e1deaefc74ae04724fd76fa5605d30"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Public</Data_x0020_Classification1>
    <SharedWithUsers xmlns="182cbc78-3056-4f11-8c20-76dfd16de8f6">
      <UserInfo>
        <DisplayName>Luis Israel Perez Lara</DisplayName>
        <AccountId>2445</AccountId>
        <AccountType/>
      </UserInfo>
      <UserInfo>
        <DisplayName>Carlos Montero Orozco</DisplayName>
        <AccountId>2189</AccountId>
        <AccountType/>
      </UserInfo>
    </SharedWithUsers>
  </documentManagement>
</p:properties>
</file>

<file path=customXml/itemProps1.xml><?xml version="1.0" encoding="utf-8"?>
<ds:datastoreItem xmlns:ds="http://schemas.openxmlformats.org/officeDocument/2006/customXml" ds:itemID="{229F64BE-9C62-4899-89B5-6A44FA95E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http://schemas.openxmlformats.org/package/2006/metadata/core-properties"/>
    <ds:schemaRef ds:uri="http://purl.org/dc/terms/"/>
    <ds:schemaRef ds:uri="http://purl.org/dc/dcmitype/"/>
    <ds:schemaRef ds:uri="987552fb-e0dd-45a2-9216-9057aa865025"/>
    <ds:schemaRef ds:uri="182cbc78-3056-4f11-8c20-76dfd16de8f6"/>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12095</TotalTime>
  <Words>2231</Words>
  <Application>Microsoft Office PowerPoint</Application>
  <PresentationFormat>Custom</PresentationFormat>
  <Paragraphs>188</Paragraphs>
  <Slides>30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ＭＳ Ｐゴシック</vt:lpstr>
      <vt:lpstr>Arial</vt:lpstr>
      <vt:lpstr>Arial Rounded MT Bold</vt:lpstr>
      <vt:lpstr>Calibri</vt:lpstr>
      <vt:lpstr>Lucida Grande</vt:lpstr>
      <vt:lpstr>Rockwell</vt:lpstr>
      <vt:lpstr>Wingdings</vt:lpstr>
      <vt:lpstr>PPT_ConfidentialTemplate_EN_2015</vt:lpstr>
      <vt:lpstr>Original_Logo/ Upper layout</vt:lpstr>
      <vt:lpstr>GIT HUB  </vt:lpstr>
      <vt:lpstr>Restricciones</vt:lpstr>
      <vt:lpstr>Que es Git ?</vt:lpstr>
      <vt:lpstr>FUNCIONAMIENTO DE LA PLATAFORMA GIT.</vt:lpstr>
      <vt:lpstr> Arquitectura a dos capas.</vt:lpstr>
      <vt:lpstr> Arquitectura a tres capas.</vt:lpstr>
      <vt:lpstr>ENFOQUE CENTRALIZADO.</vt:lpstr>
      <vt:lpstr>ENFOQUE CENTRALIZADO.</vt:lpstr>
      <vt:lpstr>ENFOQUE DISTRIBUIDO</vt:lpstr>
      <vt:lpstr>ENFOQUE DISTRIBUIDO</vt:lpstr>
      <vt:lpstr>RAMAS (BRANCH).</vt:lpstr>
      <vt:lpstr>RAMAS (BRANCH).</vt:lpstr>
      <vt:lpstr>GENERAR CUENTA GIT</vt:lpstr>
      <vt:lpstr>GENERAR CUENTA GIT</vt:lpstr>
      <vt:lpstr>Generar Repositorio</vt:lpstr>
      <vt:lpstr>Generar Repositorio</vt:lpstr>
      <vt:lpstr>Generar Repositorio</vt:lpstr>
      <vt:lpstr>REPOSITORIO</vt:lpstr>
      <vt:lpstr>Git Bash Desktop</vt:lpstr>
      <vt:lpstr>Git Bash Desktop</vt:lpstr>
      <vt:lpstr>Manejando Git Bash</vt:lpstr>
      <vt:lpstr>Manejando Git Bash</vt:lpstr>
      <vt:lpstr>Que es un Fork ?</vt:lpstr>
      <vt:lpstr>Comandos Git</vt:lpstr>
      <vt:lpstr>Comandos Git</vt:lpstr>
      <vt:lpstr>Paso a paso como subir al servidor web, actualizar datos del servidor web y generar el pull request.</vt:lpstr>
      <vt:lpstr>Paso a paso como subir al servidor web, actualizar datos del servidor web y generar el pull request.</vt:lpstr>
      <vt:lpstr>Paso a paso como subir al servidor web, actualizar datos del servidor web y generar el pull request.</vt:lpstr>
      <vt:lpstr>Paso a paso como subir al servidor web, actualizar datos del servidor web y generar el pull request.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Olmos Olivares</dc:creator>
  <cp:lastModifiedBy>Jose Luis JLIL. Iturbide Lopez</cp:lastModifiedBy>
  <cp:revision>57</cp:revision>
  <dcterms:created xsi:type="dcterms:W3CDTF">2018-01-30T20:36:46Z</dcterms:created>
  <dcterms:modified xsi:type="dcterms:W3CDTF">2019-02-05T17:49:30Z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y fmtid="{D5CDD505-2E9C-101B-9397-08002B2CF9AE}" pid="3" name="Order">
    <vt:r8>99400</vt:r8>
  </property>
</Properties>
</file>