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87"/>
  </p:notesMasterIdLst>
  <p:handoutMasterIdLst>
    <p:handoutMasterId r:id="rId88"/>
  </p:handoutMasterIdLst>
  <p:sldIdLst>
    <p:sldId id="304" r:id="rId6"/>
    <p:sldId id="298" r:id="rId7"/>
    <p:sldId id="331" r:id="rId8"/>
    <p:sldId id="337" r:id="rId9"/>
    <p:sldId id="338" r:id="rId10"/>
    <p:sldId id="339" r:id="rId11"/>
    <p:sldId id="340" r:id="rId12"/>
    <p:sldId id="341" r:id="rId13"/>
    <p:sldId id="342" r:id="rId14"/>
    <p:sldId id="343" r:id="rId15"/>
    <p:sldId id="344" r:id="rId16"/>
    <p:sldId id="345" r:id="rId17"/>
    <p:sldId id="309" r:id="rId18"/>
    <p:sldId id="317" r:id="rId19"/>
    <p:sldId id="318" r:id="rId20"/>
    <p:sldId id="319" r:id="rId21"/>
    <p:sldId id="320" r:id="rId22"/>
    <p:sldId id="321" r:id="rId23"/>
    <p:sldId id="311" r:id="rId24"/>
    <p:sldId id="322" r:id="rId25"/>
    <p:sldId id="323" r:id="rId26"/>
    <p:sldId id="327" r:id="rId27"/>
    <p:sldId id="328" r:id="rId28"/>
    <p:sldId id="329" r:id="rId29"/>
    <p:sldId id="324" r:id="rId30"/>
    <p:sldId id="325" r:id="rId31"/>
    <p:sldId id="330" r:id="rId32"/>
    <p:sldId id="312" r:id="rId33"/>
    <p:sldId id="313" r:id="rId34"/>
    <p:sldId id="314" r:id="rId35"/>
    <p:sldId id="332" r:id="rId36"/>
    <p:sldId id="334" r:id="rId37"/>
    <p:sldId id="335" r:id="rId38"/>
    <p:sldId id="336" r:id="rId39"/>
    <p:sldId id="333" r:id="rId40"/>
    <p:sldId id="346" r:id="rId41"/>
    <p:sldId id="347" r:id="rId42"/>
    <p:sldId id="348" r:id="rId43"/>
    <p:sldId id="349" r:id="rId44"/>
    <p:sldId id="350" r:id="rId45"/>
    <p:sldId id="351" r:id="rId46"/>
    <p:sldId id="352" r:id="rId47"/>
    <p:sldId id="315" r:id="rId48"/>
    <p:sldId id="316" r:id="rId49"/>
    <p:sldId id="353" r:id="rId50"/>
    <p:sldId id="356" r:id="rId51"/>
    <p:sldId id="354" r:id="rId52"/>
    <p:sldId id="355" r:id="rId53"/>
    <p:sldId id="359" r:id="rId54"/>
    <p:sldId id="357" r:id="rId55"/>
    <p:sldId id="360" r:id="rId56"/>
    <p:sldId id="361" r:id="rId57"/>
    <p:sldId id="363" r:id="rId58"/>
    <p:sldId id="364" r:id="rId59"/>
    <p:sldId id="362" r:id="rId60"/>
    <p:sldId id="365" r:id="rId61"/>
    <p:sldId id="366" r:id="rId62"/>
    <p:sldId id="367" r:id="rId63"/>
    <p:sldId id="369" r:id="rId64"/>
    <p:sldId id="370" r:id="rId65"/>
    <p:sldId id="368" r:id="rId66"/>
    <p:sldId id="371" r:id="rId67"/>
    <p:sldId id="372" r:id="rId68"/>
    <p:sldId id="373" r:id="rId69"/>
    <p:sldId id="375" r:id="rId70"/>
    <p:sldId id="374" r:id="rId71"/>
    <p:sldId id="376" r:id="rId72"/>
    <p:sldId id="377" r:id="rId73"/>
    <p:sldId id="378" r:id="rId74"/>
    <p:sldId id="381" r:id="rId75"/>
    <p:sldId id="382" r:id="rId76"/>
    <p:sldId id="383" r:id="rId77"/>
    <p:sldId id="358" r:id="rId78"/>
    <p:sldId id="384" r:id="rId79"/>
    <p:sldId id="385" r:id="rId80"/>
    <p:sldId id="386" r:id="rId81"/>
    <p:sldId id="387" r:id="rId82"/>
    <p:sldId id="388" r:id="rId83"/>
    <p:sldId id="389" r:id="rId84"/>
    <p:sldId id="390" r:id="rId85"/>
    <p:sldId id="306" r:id="rId86"/>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C791"/>
    <a:srgbClr val="5117AC"/>
    <a:srgbClr val="ECECEC"/>
    <a:srgbClr val="F9F9F9"/>
    <a:srgbClr val="25BBD4"/>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25"/>
  </p:normalViewPr>
  <p:slideViewPr>
    <p:cSldViewPr>
      <p:cViewPr varScale="1">
        <p:scale>
          <a:sx n="75" d="100"/>
          <a:sy n="75" d="100"/>
        </p:scale>
        <p:origin x="528" y="54"/>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viewProps" Target="viewProp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15/11/2018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15/11/2018</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hyperlink" Target="https://msdn.microsoft.com/es-es/library/8de3fkc8(v=vs.94).aspx" TargetMode="External"/><Relationship Id="rId2" Type="http://schemas.openxmlformats.org/officeDocument/2006/relationships/hyperlink" Target="https://msdn.microsoft.com/es-es/library/3fhdxafb(v=vs.94).aspx" TargetMode="Externa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SCRIPT CLASE 1 </a:t>
            </a:r>
            <a:br>
              <a:rPr lang="en-US" dirty="0" smtClean="0"/>
            </a:br>
            <a:endParaRPr lang="en-US" dirty="0"/>
          </a:p>
        </p:txBody>
      </p:sp>
    </p:spTree>
    <p:extLst>
      <p:ext uri="{BB962C8B-B14F-4D97-AF65-F5344CB8AC3E}">
        <p14:creationId xmlns:p14="http://schemas.microsoft.com/office/powerpoint/2010/main" val="1092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a:t>modo estricto en </a:t>
            </a:r>
            <a:r>
              <a:rPr lang="es-MX" sz="4000" b="1" dirty="0" smtClean="0"/>
              <a:t>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68682"/>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85266" y="1426697"/>
            <a:ext cx="11023178" cy="3139321"/>
          </a:xfrm>
          <a:prstGeom prst="rect">
            <a:avLst/>
          </a:prstGeom>
        </p:spPr>
        <p:txBody>
          <a:bodyPr wrap="square">
            <a:spAutoFit/>
          </a:bodyPr>
          <a:lstStyle/>
          <a:p>
            <a:r>
              <a:rPr lang="es-MX" dirty="0"/>
              <a:t>El modo estricto (</a:t>
            </a:r>
            <a:r>
              <a:rPr lang="es-MX" dirty="0" err="1"/>
              <a:t>strict</a:t>
            </a:r>
            <a:r>
              <a:rPr lang="es-MX" dirty="0"/>
              <a:t> </a:t>
            </a:r>
            <a:r>
              <a:rPr lang="es-MX" dirty="0" err="1"/>
              <a:t>mode</a:t>
            </a:r>
            <a:r>
              <a:rPr lang="es-MX" dirty="0"/>
              <a:t>) fue introducido en </a:t>
            </a:r>
            <a:r>
              <a:rPr lang="es-MX" dirty="0" err="1"/>
              <a:t>EcmaScript</a:t>
            </a:r>
            <a:r>
              <a:rPr lang="es-MX" dirty="0"/>
              <a:t> 5 y permite a un script o función estar en un contexto “estricto” de operación. Este modo involucra varios cambios a la semántica de JavaScript, por ejemplo elimina los errores habituales como el uso de variables no declaradas que usualmente son pasados por alto y en su lugar se generan errores de ejecución.</a:t>
            </a:r>
          </a:p>
          <a:p>
            <a:endParaRPr lang="es-MX" dirty="0"/>
          </a:p>
          <a:p>
            <a:r>
              <a:rPr lang="es-MX" dirty="0"/>
              <a:t>También habilita la optimización en la ejecución de código, esto puede hacer que código en modo estricto funcione más rápido a un código idéntico en modo no estricto.</a:t>
            </a:r>
          </a:p>
          <a:p>
            <a:endParaRPr lang="es-MX" dirty="0"/>
          </a:p>
          <a:p>
            <a:r>
              <a:rPr lang="es-MX" dirty="0"/>
              <a:t>Podemos decir que el modo estricto es como un nuevo reglamento, que establece las cosas que se pueden hacer y las que no dentro de un script, en el momento en que violemos alguna de las reglas se mostrará un error en la consola, pero ¿por qué se introdujo este modo en el lenguaje?</a:t>
            </a:r>
          </a:p>
        </p:txBody>
      </p:sp>
      <p:sp>
        <p:nvSpPr>
          <p:cNvPr id="5" name="Rectangle 4"/>
          <p:cNvSpPr/>
          <p:nvPr/>
        </p:nvSpPr>
        <p:spPr>
          <a:xfrm>
            <a:off x="785266" y="4566018"/>
            <a:ext cx="10807154" cy="2031325"/>
          </a:xfrm>
          <a:prstGeom prst="rect">
            <a:avLst/>
          </a:prstGeom>
        </p:spPr>
        <p:txBody>
          <a:bodyPr wrap="square">
            <a:spAutoFit/>
          </a:bodyPr>
          <a:lstStyle/>
          <a:p>
            <a:r>
              <a:rPr lang="es-MX" dirty="0" smtClean="0"/>
              <a:t>Veamos, </a:t>
            </a:r>
            <a:r>
              <a:rPr lang="es-MX" dirty="0"/>
              <a:t>inicialmente JavaScript fue diseñado para tener una curva de aprendizaje fácil para los programadores con poca experiencia, entonces algunas de sus características principales como el </a:t>
            </a:r>
            <a:r>
              <a:rPr lang="es-MX" dirty="0" err="1"/>
              <a:t>tipado</a:t>
            </a:r>
            <a:r>
              <a:rPr lang="es-MX" dirty="0"/>
              <a:t> dinámico y la declaración de variables globales simplificaron el desarrollo de aplicaciones sencillas, sin embargo el abuso de éstas y otras características </a:t>
            </a:r>
            <a:r>
              <a:rPr lang="es-MX" dirty="0" smtClean="0"/>
              <a:t>es </a:t>
            </a:r>
            <a:r>
              <a:rPr lang="es-MX" dirty="0"/>
              <a:t>contraproducente para la ejecución de un script y para la mantenibilidad de un código. Esta fue la razón para introducir el modo estricto, en él se </a:t>
            </a:r>
            <a:r>
              <a:rPr lang="es-MX" dirty="0" smtClean="0"/>
              <a:t>prohíben </a:t>
            </a:r>
            <a:r>
              <a:rPr lang="es-MX" dirty="0"/>
              <a:t>las características potencialmente dañinas del lenguaje favoreciendo las buenas prácticas.</a:t>
            </a:r>
          </a:p>
        </p:txBody>
      </p:sp>
    </p:spTree>
    <p:extLst>
      <p:ext uri="{BB962C8B-B14F-4D97-AF65-F5344CB8AC3E}">
        <p14:creationId xmlns:p14="http://schemas.microsoft.com/office/powerpoint/2010/main" val="376222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925" y="85839"/>
            <a:ext cx="9630044" cy="790804"/>
          </a:xfrm>
        </p:spPr>
        <p:txBody>
          <a:bodyPr/>
          <a:lstStyle/>
          <a:p>
            <a:r>
              <a:rPr lang="es-MX" sz="4000" b="1" dirty="0"/>
              <a:t>modo estricto en </a:t>
            </a:r>
            <a:r>
              <a:rPr lang="es-MX" sz="4000" b="1" dirty="0" smtClean="0"/>
              <a:t>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342" y="111729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028" y="1182773"/>
            <a:ext cx="10719384" cy="1754326"/>
          </a:xfrm>
          <a:prstGeom prst="rect">
            <a:avLst/>
          </a:prstGeom>
        </p:spPr>
        <p:txBody>
          <a:bodyPr wrap="square">
            <a:spAutoFit/>
          </a:bodyPr>
          <a:lstStyle/>
          <a:p>
            <a:r>
              <a:rPr lang="es-MX" dirty="0"/>
              <a:t>Cómo habilitar el modo estricto</a:t>
            </a:r>
          </a:p>
          <a:p>
            <a:r>
              <a:rPr lang="es-MX" dirty="0"/>
              <a:t>Es posible aplicar el modo estricto en dos formas: scripts completos o funciones individuales</a:t>
            </a:r>
          </a:p>
          <a:p>
            <a:endParaRPr lang="es-MX" dirty="0"/>
          </a:p>
          <a:p>
            <a:r>
              <a:rPr lang="es-MX" dirty="0"/>
              <a:t>Modo estricto para scripts</a:t>
            </a:r>
          </a:p>
          <a:p>
            <a:r>
              <a:rPr lang="es-MX" dirty="0"/>
              <a:t>Para habilitar este modo en un script es necesario escribir la siguiente sentencia antes que cualquier otra línea de código:</a:t>
            </a:r>
          </a:p>
        </p:txBody>
      </p:sp>
      <p:pic>
        <p:nvPicPr>
          <p:cNvPr id="3" name="Picture 2"/>
          <p:cNvPicPr>
            <a:picLocks noChangeAspect="1"/>
          </p:cNvPicPr>
          <p:nvPr/>
        </p:nvPicPr>
        <p:blipFill>
          <a:blip r:embed="rId2"/>
          <a:stretch>
            <a:fillRect/>
          </a:stretch>
        </p:blipFill>
        <p:spPr>
          <a:xfrm>
            <a:off x="2779345" y="2913777"/>
            <a:ext cx="6762750" cy="742950"/>
          </a:xfrm>
          <a:prstGeom prst="rect">
            <a:avLst/>
          </a:prstGeom>
        </p:spPr>
      </p:pic>
      <p:sp>
        <p:nvSpPr>
          <p:cNvPr id="5" name="Rectangle 4"/>
          <p:cNvSpPr/>
          <p:nvPr/>
        </p:nvSpPr>
        <p:spPr>
          <a:xfrm>
            <a:off x="821595" y="3735387"/>
            <a:ext cx="10863400" cy="2031325"/>
          </a:xfrm>
          <a:prstGeom prst="rect">
            <a:avLst/>
          </a:prstGeom>
        </p:spPr>
        <p:txBody>
          <a:bodyPr wrap="square">
            <a:spAutoFit/>
          </a:bodyPr>
          <a:lstStyle/>
          <a:p>
            <a:r>
              <a:rPr lang="es-MX" dirty="0"/>
              <a:t>De esta forma todo el código, incluyendo el de las funciones definidas en el script estarán en modo estricto.</a:t>
            </a:r>
          </a:p>
          <a:p>
            <a:endParaRPr lang="es-MX" dirty="0"/>
          </a:p>
          <a:p>
            <a:r>
              <a:rPr lang="es-MX" dirty="0"/>
              <a:t>Modo estricto para funciones</a:t>
            </a:r>
          </a:p>
          <a:p>
            <a:r>
              <a:rPr lang="es-MX" dirty="0"/>
              <a:t>Es muy similar al anterior, solo que la sentencia se coloca dentro de una función antes que cualquier otra línea de código, esta forma permite usar código estricto y no estricto en el mismo programa sin ninguna interferencia.</a:t>
            </a:r>
          </a:p>
        </p:txBody>
      </p:sp>
      <p:pic>
        <p:nvPicPr>
          <p:cNvPr id="6" name="Picture 5"/>
          <p:cNvPicPr>
            <a:picLocks noChangeAspect="1"/>
          </p:cNvPicPr>
          <p:nvPr/>
        </p:nvPicPr>
        <p:blipFill>
          <a:blip r:embed="rId3"/>
          <a:stretch>
            <a:fillRect/>
          </a:stretch>
        </p:blipFill>
        <p:spPr>
          <a:xfrm>
            <a:off x="2779345" y="5472724"/>
            <a:ext cx="6800850" cy="1114425"/>
          </a:xfrm>
          <a:prstGeom prst="rect">
            <a:avLst/>
          </a:prstGeom>
        </p:spPr>
      </p:pic>
    </p:spTree>
    <p:extLst>
      <p:ext uri="{BB962C8B-B14F-4D97-AF65-F5344CB8AC3E}">
        <p14:creationId xmlns:p14="http://schemas.microsoft.com/office/powerpoint/2010/main" val="131403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a:t>modo estricto en </a:t>
            </a:r>
            <a:r>
              <a:rPr lang="es-MX" sz="4000" b="1" dirty="0" smtClean="0"/>
              <a:t>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13532"/>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94672" y="1537377"/>
            <a:ext cx="10420437" cy="4924425"/>
          </a:xfrm>
          <a:prstGeom prst="rect">
            <a:avLst/>
          </a:prstGeom>
        </p:spPr>
        <p:txBody>
          <a:bodyPr wrap="square">
            <a:spAutoFit/>
          </a:bodyPr>
          <a:lstStyle/>
          <a:p>
            <a:r>
              <a:rPr lang="es-MX" sz="2000" b="1" u="sng" dirty="0"/>
              <a:t>Cambios en el modo </a:t>
            </a:r>
            <a:r>
              <a:rPr lang="es-MX" sz="2000" b="1" u="sng" dirty="0" smtClean="0"/>
              <a:t>estricto</a:t>
            </a:r>
          </a:p>
          <a:p>
            <a:endParaRPr lang="es-MX" b="1" dirty="0"/>
          </a:p>
          <a:p>
            <a:pPr marL="285750" indent="-285750">
              <a:buFont typeface="Arial" panose="020B0604020202020204" pitchFamily="34" charset="0"/>
              <a:buChar char="•"/>
            </a:pPr>
            <a:r>
              <a:rPr lang="es-MX" b="1" dirty="0"/>
              <a:t>Uso de variables no </a:t>
            </a:r>
            <a:r>
              <a:rPr lang="es-MX" b="1" dirty="0" smtClean="0"/>
              <a:t>declaradas.</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r>
              <a:rPr lang="es-MX" b="1" dirty="0"/>
              <a:t>Duplicar una propiedad en un objeto o un parámetro en una </a:t>
            </a:r>
            <a:r>
              <a:rPr lang="es-MX" b="1" dirty="0" smtClean="0"/>
              <a:t>función.</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r>
              <a:rPr lang="es-MX" b="1" dirty="0"/>
              <a:t>Uso de futuras palabras </a:t>
            </a:r>
            <a:r>
              <a:rPr lang="es-MX" b="1" dirty="0" smtClean="0"/>
              <a:t>reservadas.</a:t>
            </a:r>
            <a:endParaRPr lang="es-MX" b="1" dirty="0"/>
          </a:p>
          <a:p>
            <a:r>
              <a:rPr lang="es-MX" sz="1400" dirty="0" err="1"/>
              <a:t>EcmaScript</a:t>
            </a:r>
            <a:r>
              <a:rPr lang="es-MX" sz="1400" dirty="0"/>
              <a:t> 6 ha introducido nuevas palabras reservadas y para evitar que un programa las use como identificadores de variables o funciones el modo stricto las inhabilita en ese caso, algunas de estas palabras son: </a:t>
            </a:r>
            <a:r>
              <a:rPr lang="es-MX" sz="1400" dirty="0" err="1"/>
              <a:t>implements</a:t>
            </a:r>
            <a:r>
              <a:rPr lang="es-MX" sz="1400" dirty="0"/>
              <a:t>, interface, </a:t>
            </a:r>
            <a:r>
              <a:rPr lang="es-MX" sz="1400" dirty="0" err="1"/>
              <a:t>package</a:t>
            </a:r>
            <a:r>
              <a:rPr lang="es-MX" sz="1400" dirty="0"/>
              <a:t>, </a:t>
            </a:r>
            <a:r>
              <a:rPr lang="es-MX" sz="1400" dirty="0" err="1"/>
              <a:t>private</a:t>
            </a:r>
            <a:r>
              <a:rPr lang="es-MX" sz="1400" dirty="0"/>
              <a:t>, </a:t>
            </a:r>
            <a:r>
              <a:rPr lang="es-MX" sz="1400" dirty="0" err="1"/>
              <a:t>protected</a:t>
            </a:r>
            <a:r>
              <a:rPr lang="es-MX" sz="1400" dirty="0"/>
              <a:t>, </a:t>
            </a:r>
            <a:r>
              <a:rPr lang="es-MX" sz="1400" dirty="0" err="1"/>
              <a:t>public</a:t>
            </a:r>
            <a:r>
              <a:rPr lang="es-MX" sz="1400" dirty="0"/>
              <a:t>, </a:t>
            </a:r>
            <a:r>
              <a:rPr lang="es-MX" sz="1400" dirty="0" err="1"/>
              <a:t>static</a:t>
            </a:r>
            <a:r>
              <a:rPr lang="es-MX" sz="1400" dirty="0"/>
              <a:t>, </a:t>
            </a:r>
            <a:r>
              <a:rPr lang="es-MX" sz="1400" dirty="0" err="1"/>
              <a:t>yield</a:t>
            </a:r>
            <a:r>
              <a:rPr lang="es-MX" sz="1400" dirty="0"/>
              <a:t>, entre otras</a:t>
            </a:r>
            <a:r>
              <a:rPr lang="es-MX" sz="1400" dirty="0" smtClean="0"/>
              <a:t>.</a:t>
            </a:r>
          </a:p>
          <a:p>
            <a:pPr marL="285750" indent="-285750">
              <a:buFont typeface="Arial" panose="020B0604020202020204" pitchFamily="34" charset="0"/>
              <a:buChar char="•"/>
            </a:pPr>
            <a:endParaRPr lang="es-MX" sz="1400" dirty="0" smtClean="0"/>
          </a:p>
          <a:p>
            <a:pPr marL="285750" indent="-285750">
              <a:buFont typeface="Arial" panose="020B0604020202020204" pitchFamily="34" charset="0"/>
              <a:buChar char="•"/>
            </a:pPr>
            <a:r>
              <a:rPr lang="es-MX" b="1" dirty="0"/>
              <a:t>Valor de la variable </a:t>
            </a:r>
            <a:r>
              <a:rPr lang="es-MX" b="1" dirty="0" smtClean="0"/>
              <a:t>this.</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r>
              <a:rPr lang="es-MX" b="1" dirty="0"/>
              <a:t>Uso de </a:t>
            </a:r>
            <a:r>
              <a:rPr lang="es-MX" b="1" dirty="0" err="1" smtClean="0"/>
              <a:t>arguments</a:t>
            </a:r>
            <a:endParaRPr lang="es-MX" b="1"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Uso de </a:t>
            </a:r>
            <a:r>
              <a:rPr lang="es-MX" b="1" dirty="0" err="1"/>
              <a:t>eval</a:t>
            </a:r>
            <a:r>
              <a:rPr lang="es-MX" b="1" dirty="0"/>
              <a:t> y </a:t>
            </a:r>
            <a:r>
              <a:rPr lang="es-MX" b="1" dirty="0" err="1"/>
              <a:t>with</a:t>
            </a:r>
            <a:endParaRPr lang="es-MX" b="1" dirty="0"/>
          </a:p>
          <a:p>
            <a:r>
              <a:rPr lang="es-MX" altLang="es-MX" sz="1400" dirty="0" err="1">
                <a:latin typeface="Arial" panose="020B0604020202020204" pitchFamily="34" charset="0"/>
                <a:cs typeface="Arial" panose="020B0604020202020204" pitchFamily="34" charset="0"/>
              </a:rPr>
              <a:t>eval</a:t>
            </a:r>
            <a:r>
              <a:rPr lang="es-MX" altLang="es-MX" sz="1400" dirty="0">
                <a:latin typeface="Arial" panose="020B0604020202020204" pitchFamily="34" charset="0"/>
                <a:cs typeface="Arial" panose="020B0604020202020204" pitchFamily="34" charset="0"/>
              </a:rPr>
              <a:t> tiene la capacidad de ejecutar código que se pasa como una </a:t>
            </a:r>
            <a:r>
              <a:rPr lang="es-MX" altLang="es-MX" sz="1400" dirty="0" smtClean="0">
                <a:latin typeface="Arial" panose="020B0604020202020204" pitchFamily="34" charset="0"/>
                <a:cs typeface="Arial" panose="020B0604020202020204" pitchFamily="34" charset="0"/>
              </a:rPr>
              <a:t>cadena.</a:t>
            </a:r>
          </a:p>
          <a:p>
            <a:r>
              <a:rPr lang="es-MX" altLang="es-MX" sz="1400" dirty="0" err="1">
                <a:latin typeface="Arial" panose="020B0604020202020204" pitchFamily="34" charset="0"/>
                <a:cs typeface="Arial" panose="020B0604020202020204" pitchFamily="34" charset="0"/>
              </a:rPr>
              <a:t>with</a:t>
            </a:r>
            <a:r>
              <a:rPr lang="es-MX" altLang="es-MX" sz="1400" dirty="0">
                <a:latin typeface="Arial" panose="020B0604020202020204" pitchFamily="34" charset="0"/>
                <a:cs typeface="Arial" panose="020B0604020202020204" pitchFamily="34" charset="0"/>
              </a:rPr>
              <a:t> no es tan peligrosa, pero también puede modificar el objeto global y normalmente solo es usada para evitar escribir el nombre de la misma variable </a:t>
            </a:r>
            <a:r>
              <a:rPr lang="es-MX" altLang="es-MX" sz="1400" dirty="0" smtClean="0">
                <a:latin typeface="Arial" panose="020B0604020202020204" pitchFamily="34" charset="0"/>
                <a:cs typeface="Arial" panose="020B0604020202020204" pitchFamily="34" charset="0"/>
              </a:rPr>
              <a:t>repetidamente.</a:t>
            </a:r>
            <a:endParaRPr lang="es-MX" altLang="es-MX" sz="1400"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0480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ESCRIBIR CODIGO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692077"/>
            <a:ext cx="10608054"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a:latin typeface="Arial" panose="020B0604020202020204" pitchFamily="34" charset="0"/>
                <a:cs typeface="Arial" panose="020B0604020202020204" pitchFamily="34" charset="0"/>
              </a:rPr>
              <a:t>Un programa de JavaScript es una colección de instrucciones.  Las instrucciones de JavaScript agrupan expresiones de tal forma que realizan una tarea completa.  </a:t>
            </a:r>
          </a:p>
          <a:p>
            <a:pPr lvl="0" algn="just" eaLnBrk="0" hangingPunct="0"/>
            <a:endParaRPr lang="es-MX" altLang="en-US" dirty="0">
              <a:latin typeface="Arial" panose="020B0604020202020204" pitchFamily="34" charset="0"/>
              <a:cs typeface="Arial" panose="020B0604020202020204" pitchFamily="34" charset="0"/>
            </a:endParaRPr>
          </a:p>
          <a:p>
            <a:pPr lvl="0" algn="just" eaLnBrk="0" hangingPunct="0"/>
            <a:r>
              <a:rPr lang="es-MX" altLang="en-US" dirty="0">
                <a:latin typeface="Arial" panose="020B0604020202020204" pitchFamily="34" charset="0"/>
                <a:cs typeface="Arial" panose="020B0604020202020204" pitchFamily="34" charset="0"/>
              </a:rPr>
              <a:t>Una instrucción se compone de una o varias expresiones, palabras claves u operadores (símbolos).  Normalmente, una instrucción se escribe en una sola línea, aunque una instrucción se puede escribir en dos o más líneas.  Además, se pueden escribir dos o más instrucciones en la misma línea si se separan mediante signos de punto y coma.  En general, cada línea nueva inicia una nueva instrucción.  Es conveniente finalizar las instrucciones explícitamente.  Para ello se usa el punto y coma </a:t>
            </a:r>
            <a:r>
              <a:rPr lang="es-MX" altLang="en-US" b="1" dirty="0">
                <a:latin typeface="Arial" panose="020B0604020202020204" pitchFamily="34" charset="0"/>
                <a:cs typeface="Arial" panose="020B0604020202020204" pitchFamily="34" charset="0"/>
              </a:rPr>
              <a:t>(;), que es el carácter de terminación de instrucciones de JavaScript. </a:t>
            </a:r>
            <a:endPar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TextBox 1"/>
          <p:cNvSpPr txBox="1"/>
          <p:nvPr/>
        </p:nvSpPr>
        <p:spPr>
          <a:xfrm>
            <a:off x="5830655" y="3820269"/>
            <a:ext cx="595035" cy="1569660"/>
          </a:xfrm>
          <a:prstGeom prst="rect">
            <a:avLst/>
          </a:prstGeom>
          <a:noFill/>
        </p:spPr>
        <p:txBody>
          <a:bodyPr wrap="none" rtlCol="0">
            <a:spAutoFit/>
          </a:bodyPr>
          <a:lstStyle/>
          <a:p>
            <a:r>
              <a:rPr lang="es-MX" sz="9600" b="1" dirty="0" smtClean="0"/>
              <a:t>;</a:t>
            </a:r>
            <a:endParaRPr lang="es-MX" sz="9600" b="1" dirty="0"/>
          </a:p>
        </p:txBody>
      </p:sp>
      <p:sp>
        <p:nvSpPr>
          <p:cNvPr id="5" name="Rectangle 4"/>
          <p:cNvSpPr/>
          <p:nvPr/>
        </p:nvSpPr>
        <p:spPr>
          <a:xfrm>
            <a:off x="935236" y="5513391"/>
            <a:ext cx="10458084" cy="646331"/>
          </a:xfrm>
          <a:prstGeom prst="rect">
            <a:avLst/>
          </a:prstGeom>
        </p:spPr>
        <p:txBody>
          <a:bodyPr wrap="square">
            <a:spAutoFit/>
          </a:bodyPr>
          <a:lstStyle/>
          <a:p>
            <a:r>
              <a:rPr lang="en-US" dirty="0" err="1">
                <a:solidFill>
                  <a:srgbClr val="92D050"/>
                </a:solidFill>
              </a:rPr>
              <a:t>var</a:t>
            </a:r>
            <a:r>
              <a:rPr lang="en-US" dirty="0">
                <a:solidFill>
                  <a:srgbClr val="92D050"/>
                </a:solidFill>
              </a:rPr>
              <a:t> </a:t>
            </a:r>
            <a:r>
              <a:rPr lang="en-US" dirty="0" err="1">
                <a:solidFill>
                  <a:srgbClr val="92D050"/>
                </a:solidFill>
              </a:rPr>
              <a:t>aBird</a:t>
            </a:r>
            <a:r>
              <a:rPr lang="en-US" dirty="0">
                <a:solidFill>
                  <a:srgbClr val="92D050"/>
                </a:solidFill>
              </a:rPr>
              <a:t> = "Robin"; </a:t>
            </a:r>
            <a:r>
              <a:rPr lang="en-US" dirty="0"/>
              <a:t>// </a:t>
            </a:r>
            <a:r>
              <a:rPr lang="en-US" dirty="0" err="1" smtClean="0"/>
              <a:t>Asigna</a:t>
            </a:r>
            <a:r>
              <a:rPr lang="en-US" dirty="0" smtClean="0"/>
              <a:t> </a:t>
            </a:r>
            <a:r>
              <a:rPr lang="en-US" dirty="0" err="1" smtClean="0"/>
              <a:t>texto</a:t>
            </a:r>
            <a:r>
              <a:rPr lang="en-US" dirty="0" smtClean="0"/>
              <a:t> a la variable “</a:t>
            </a:r>
            <a:r>
              <a:rPr lang="en-US" dirty="0" err="1" smtClean="0"/>
              <a:t>aBird</a:t>
            </a:r>
            <a:r>
              <a:rPr lang="en-US" dirty="0" smtClean="0"/>
              <a:t>”</a:t>
            </a:r>
            <a:endParaRPr lang="en-US" dirty="0"/>
          </a:p>
          <a:p>
            <a:r>
              <a:rPr lang="en-US" dirty="0" err="1">
                <a:solidFill>
                  <a:srgbClr val="92D050"/>
                </a:solidFill>
              </a:rPr>
              <a:t>var</a:t>
            </a:r>
            <a:r>
              <a:rPr lang="en-US" dirty="0">
                <a:solidFill>
                  <a:srgbClr val="92D050"/>
                </a:solidFill>
              </a:rPr>
              <a:t> today = new Date(); </a:t>
            </a:r>
            <a:r>
              <a:rPr lang="en-US" dirty="0"/>
              <a:t>// </a:t>
            </a:r>
            <a:r>
              <a:rPr lang="en-US" dirty="0" err="1" smtClean="0"/>
              <a:t>Asigna</a:t>
            </a:r>
            <a:r>
              <a:rPr lang="en-US" dirty="0" smtClean="0"/>
              <a:t> la </a:t>
            </a:r>
            <a:r>
              <a:rPr lang="en-US" dirty="0" err="1" smtClean="0"/>
              <a:t>fecha</a:t>
            </a:r>
            <a:r>
              <a:rPr lang="en-US" dirty="0" smtClean="0"/>
              <a:t> del Sistema a la variable “today”</a:t>
            </a:r>
            <a:endParaRPr lang="es-MX" dirty="0"/>
          </a:p>
        </p:txBody>
      </p:sp>
    </p:spTree>
    <p:extLst>
      <p:ext uri="{BB962C8B-B14F-4D97-AF65-F5344CB8AC3E}">
        <p14:creationId xmlns:p14="http://schemas.microsoft.com/office/powerpoint/2010/main" val="628959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ESCRIBIR CODIGO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602719"/>
            <a:ext cx="103691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a:latin typeface="Arial" panose="020B0604020202020204" pitchFamily="34" charset="0"/>
                <a:cs typeface="Arial" panose="020B0604020202020204" pitchFamily="34" charset="0"/>
              </a:rPr>
              <a:t>Poner comentarios entre las líneas de código, javascript o de cualquier otro lenguaje, es muy útil. Indispensable para documentar el código. Por ejemplo, nos puede servir para recordar por qué hemos hecho algo de un modo y no de otro o que tipos de datos acepta una determinada función.</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 name="Rectangle 2"/>
          <p:cNvSpPr/>
          <p:nvPr/>
        </p:nvSpPr>
        <p:spPr>
          <a:xfrm>
            <a:off x="598501" y="2583097"/>
            <a:ext cx="10369152" cy="1200329"/>
          </a:xfrm>
          <a:prstGeom prst="rect">
            <a:avLst/>
          </a:prstGeom>
        </p:spPr>
        <p:txBody>
          <a:bodyPr wrap="square">
            <a:spAutoFit/>
          </a:bodyPr>
          <a:lstStyle/>
          <a:p>
            <a:r>
              <a:rPr lang="es-MX" b="1" dirty="0"/>
              <a:t>Comentarios JavaScript de una </a:t>
            </a:r>
            <a:r>
              <a:rPr lang="es-MX" b="1" dirty="0" smtClean="0"/>
              <a:t>línea</a:t>
            </a:r>
          </a:p>
          <a:p>
            <a:endParaRPr lang="es-MX" b="1" dirty="0"/>
          </a:p>
          <a:p>
            <a:r>
              <a:rPr lang="es-MX" dirty="0"/>
              <a:t>Pon dos barras </a:t>
            </a:r>
            <a:r>
              <a:rPr lang="es-MX" b="1" dirty="0"/>
              <a:t>//</a:t>
            </a:r>
            <a:r>
              <a:rPr lang="es-MX" dirty="0"/>
              <a:t> al comienzo de la línea o justo delante del código a comentar. Todo lo que haya a la derecha de las dos barras será ignorado hasta la siguiente línea. Ideal para pequeñas notas.</a:t>
            </a:r>
          </a:p>
        </p:txBody>
      </p:sp>
      <p:sp>
        <p:nvSpPr>
          <p:cNvPr id="6" name="Rectangle 5"/>
          <p:cNvSpPr/>
          <p:nvPr/>
        </p:nvSpPr>
        <p:spPr>
          <a:xfrm>
            <a:off x="618463" y="4288292"/>
            <a:ext cx="7373557" cy="1754326"/>
          </a:xfrm>
          <a:prstGeom prst="rect">
            <a:avLst/>
          </a:prstGeom>
        </p:spPr>
        <p:txBody>
          <a:bodyPr wrap="square">
            <a:spAutoFit/>
          </a:bodyPr>
          <a:lstStyle/>
          <a:p>
            <a:r>
              <a:rPr lang="es-MX" b="1" dirty="0"/>
              <a:t>Comentarios </a:t>
            </a:r>
            <a:r>
              <a:rPr lang="es-MX" b="1" dirty="0" err="1" smtClean="0"/>
              <a:t>multi</a:t>
            </a:r>
            <a:r>
              <a:rPr lang="es-MX" b="1" dirty="0" smtClean="0"/>
              <a:t>-línea</a:t>
            </a:r>
          </a:p>
          <a:p>
            <a:endParaRPr lang="es-MX" b="1" dirty="0"/>
          </a:p>
          <a:p>
            <a:r>
              <a:rPr lang="es-MX" dirty="0"/>
              <a:t>Los comentarios de una línea pueden quedarse cortos en muchas situaciones. Puedes ir colocando // en varias líneas pero hay una opción mucho más sencilla: pon </a:t>
            </a:r>
            <a:r>
              <a:rPr lang="es-MX" b="1" dirty="0"/>
              <a:t>/* al principio y */ al final del comentario</a:t>
            </a:r>
            <a:r>
              <a:rPr lang="es-MX" dirty="0"/>
              <a:t>, puedes abarcar cuantas líneas quieras.</a:t>
            </a:r>
          </a:p>
        </p:txBody>
      </p:sp>
      <p:sp>
        <p:nvSpPr>
          <p:cNvPr id="7" name="Rectangle 6"/>
          <p:cNvSpPr/>
          <p:nvPr/>
        </p:nvSpPr>
        <p:spPr>
          <a:xfrm>
            <a:off x="982563" y="3849441"/>
            <a:ext cx="8395121" cy="307777"/>
          </a:xfrm>
          <a:prstGeom prst="rect">
            <a:avLst/>
          </a:prstGeom>
        </p:spPr>
        <p:txBody>
          <a:bodyPr wrap="square">
            <a:spAutoFit/>
          </a:bodyPr>
          <a:lstStyle/>
          <a:p>
            <a:r>
              <a:rPr lang="es-MX" sz="1400" b="1" dirty="0" err="1">
                <a:solidFill>
                  <a:srgbClr val="92D050"/>
                </a:solidFill>
              </a:rPr>
              <a:t>alert</a:t>
            </a:r>
            <a:r>
              <a:rPr lang="es-MX" sz="1400" b="1" dirty="0">
                <a:solidFill>
                  <a:srgbClr val="92D050"/>
                </a:solidFill>
              </a:rPr>
              <a:t>("</a:t>
            </a:r>
            <a:r>
              <a:rPr lang="es-MX" sz="1400" b="1" dirty="0" err="1">
                <a:solidFill>
                  <a:srgbClr val="92D050"/>
                </a:solidFill>
              </a:rPr>
              <a:t>Escibiendo</a:t>
            </a:r>
            <a:r>
              <a:rPr lang="es-MX" sz="1400" b="1" dirty="0">
                <a:solidFill>
                  <a:srgbClr val="92D050"/>
                </a:solidFill>
              </a:rPr>
              <a:t> comentarios en javascript!"); //Aquí puedo poner </a:t>
            </a:r>
            <a:r>
              <a:rPr lang="es-MX" sz="1400" b="1" dirty="0" smtClean="0">
                <a:solidFill>
                  <a:srgbClr val="92D050"/>
                </a:solidFill>
              </a:rPr>
              <a:t>el comentario</a:t>
            </a:r>
            <a:endParaRPr lang="es-MX" sz="1400" b="1" dirty="0">
              <a:solidFill>
                <a:srgbClr val="92D050"/>
              </a:solidFill>
            </a:endParaRPr>
          </a:p>
        </p:txBody>
      </p:sp>
      <p:sp>
        <p:nvSpPr>
          <p:cNvPr id="8" name="Rectangle 7"/>
          <p:cNvSpPr/>
          <p:nvPr/>
        </p:nvSpPr>
        <p:spPr>
          <a:xfrm>
            <a:off x="7848004" y="4836121"/>
            <a:ext cx="4022815" cy="1169551"/>
          </a:xfrm>
          <a:prstGeom prst="rect">
            <a:avLst/>
          </a:prstGeom>
        </p:spPr>
        <p:txBody>
          <a:bodyPr wrap="square">
            <a:spAutoFit/>
          </a:bodyPr>
          <a:lstStyle/>
          <a:p>
            <a:r>
              <a:rPr lang="es-MX" sz="1400" b="1" dirty="0" err="1">
                <a:solidFill>
                  <a:srgbClr val="92D050"/>
                </a:solidFill>
              </a:rPr>
              <a:t>alert</a:t>
            </a:r>
            <a:r>
              <a:rPr lang="es-MX" sz="1400" b="1" dirty="0">
                <a:solidFill>
                  <a:srgbClr val="92D050"/>
                </a:solidFill>
              </a:rPr>
              <a:t>("Escribiendo comentarios </a:t>
            </a:r>
            <a:r>
              <a:rPr lang="es-MX" sz="1400" b="1" dirty="0" err="1" smtClean="0">
                <a:solidFill>
                  <a:srgbClr val="92D050"/>
                </a:solidFill>
              </a:rPr>
              <a:t>multi</a:t>
            </a:r>
            <a:r>
              <a:rPr lang="es-MX" sz="1400" b="1" dirty="0" smtClean="0">
                <a:solidFill>
                  <a:srgbClr val="92D050"/>
                </a:solidFill>
              </a:rPr>
              <a:t>-línea");</a:t>
            </a:r>
            <a:endParaRPr lang="es-MX" sz="1400" b="1" dirty="0">
              <a:solidFill>
                <a:srgbClr val="92D050"/>
              </a:solidFill>
            </a:endParaRPr>
          </a:p>
          <a:p>
            <a:r>
              <a:rPr lang="es-MX" sz="1400" b="1" dirty="0">
                <a:solidFill>
                  <a:srgbClr val="92D050"/>
                </a:solidFill>
              </a:rPr>
              <a:t>    /*</a:t>
            </a:r>
          </a:p>
          <a:p>
            <a:r>
              <a:rPr lang="es-MX" sz="1400" b="1" dirty="0">
                <a:solidFill>
                  <a:srgbClr val="92D050"/>
                </a:solidFill>
              </a:rPr>
              <a:t>   </a:t>
            </a:r>
            <a:r>
              <a:rPr lang="es-MX" sz="1400" b="1" dirty="0" err="1" smtClean="0">
                <a:solidFill>
                  <a:srgbClr val="92D050"/>
                </a:solidFill>
              </a:rPr>
              <a:t>alert</a:t>
            </a:r>
            <a:r>
              <a:rPr lang="es-MX" sz="1400" b="1" dirty="0">
                <a:solidFill>
                  <a:srgbClr val="92D050"/>
                </a:solidFill>
              </a:rPr>
              <a:t>("Esto no se ejecuta</a:t>
            </a:r>
            <a:r>
              <a:rPr lang="es-MX" sz="1400" b="1" dirty="0" smtClean="0">
                <a:solidFill>
                  <a:srgbClr val="92D050"/>
                </a:solidFill>
              </a:rPr>
              <a:t>");</a:t>
            </a:r>
          </a:p>
          <a:p>
            <a:r>
              <a:rPr lang="es-MX" sz="1400" b="1" dirty="0" smtClean="0">
                <a:solidFill>
                  <a:srgbClr val="92D050"/>
                </a:solidFill>
              </a:rPr>
              <a:t>   </a:t>
            </a:r>
            <a:r>
              <a:rPr lang="es-MX" sz="1400" b="1" dirty="0" err="1" smtClean="0">
                <a:solidFill>
                  <a:srgbClr val="92D050"/>
                </a:solidFill>
              </a:rPr>
              <a:t>var</a:t>
            </a:r>
            <a:r>
              <a:rPr lang="es-MX" sz="1400" b="1" dirty="0" smtClean="0">
                <a:solidFill>
                  <a:srgbClr val="92D050"/>
                </a:solidFill>
              </a:rPr>
              <a:t> prueba = 29393</a:t>
            </a:r>
            <a:endParaRPr lang="es-MX" sz="1400" b="1" dirty="0">
              <a:solidFill>
                <a:srgbClr val="92D050"/>
              </a:solidFill>
            </a:endParaRPr>
          </a:p>
          <a:p>
            <a:r>
              <a:rPr lang="es-MX" sz="1400" b="1" dirty="0" smtClean="0">
                <a:solidFill>
                  <a:srgbClr val="92D050"/>
                </a:solidFill>
              </a:rPr>
              <a:t>*/</a:t>
            </a:r>
            <a:endParaRPr lang="es-MX" sz="1400" b="1" dirty="0">
              <a:solidFill>
                <a:srgbClr val="92D050"/>
              </a:solidFill>
            </a:endParaRPr>
          </a:p>
        </p:txBody>
      </p:sp>
    </p:spTree>
    <p:extLst>
      <p:ext uri="{BB962C8B-B14F-4D97-AF65-F5344CB8AC3E}">
        <p14:creationId xmlns:p14="http://schemas.microsoft.com/office/powerpoint/2010/main" val="1524516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8076" y="2867783"/>
            <a:ext cx="5420075" cy="1376229"/>
          </a:xfrm>
          <a:prstGeom prst="rect">
            <a:avLst/>
          </a:prstGeom>
          <a:solidFill>
            <a:schemeClr val="accent6">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itle 3"/>
          <p:cNvSpPr>
            <a:spLocks noGrp="1"/>
          </p:cNvSpPr>
          <p:nvPr>
            <p:ph type="title"/>
          </p:nvPr>
        </p:nvSpPr>
        <p:spPr>
          <a:xfrm>
            <a:off x="611981" y="191599"/>
            <a:ext cx="9630044" cy="1080446"/>
          </a:xfrm>
        </p:spPr>
        <p:txBody>
          <a:bodyPr/>
          <a:lstStyle/>
          <a:p>
            <a:r>
              <a:rPr lang="es-ES" sz="4000" b="1" dirty="0" smtClean="0"/>
              <a:t>ESCRIBIR CODIGO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1103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43124" y="1387348"/>
            <a:ext cx="10677288" cy="1477328"/>
          </a:xfrm>
          <a:prstGeom prst="rect">
            <a:avLst/>
          </a:prstGeom>
        </p:spPr>
        <p:txBody>
          <a:bodyPr wrap="square">
            <a:spAutoFit/>
          </a:bodyPr>
          <a:lstStyle/>
          <a:p>
            <a:r>
              <a:rPr lang="es-MX" b="1" dirty="0"/>
              <a:t>Declarar </a:t>
            </a:r>
            <a:r>
              <a:rPr lang="es-MX" b="1" dirty="0" smtClean="0"/>
              <a:t>variables</a:t>
            </a:r>
          </a:p>
          <a:p>
            <a:r>
              <a:rPr lang="es-MX" dirty="0" smtClean="0"/>
              <a:t>La </a:t>
            </a:r>
            <a:r>
              <a:rPr lang="es-MX" dirty="0"/>
              <a:t>primera vez que aparece una variable en un script, es su declaración.  La primera mención de la variable la configura en la memoria, para que puedas hacer referencia a ella más adelante en el script.  Hay que declarar las variables antes de utilizarlas.  Para ello, se usa la palabra clave </a:t>
            </a:r>
            <a:r>
              <a:rPr lang="es-MX" b="1" dirty="0" err="1"/>
              <a:t>var</a:t>
            </a:r>
            <a:r>
              <a:rPr lang="es-MX" b="1" dirty="0"/>
              <a:t>.</a:t>
            </a:r>
            <a:r>
              <a:rPr lang="es-MX" dirty="0"/>
              <a:t> </a:t>
            </a:r>
            <a:endParaRPr lang="es-MX" dirty="0" smtClean="0"/>
          </a:p>
          <a:p>
            <a:r>
              <a:rPr lang="es-MX" dirty="0" smtClean="0"/>
              <a:t>Si no inicializas la variable en la instrucción </a:t>
            </a:r>
            <a:r>
              <a:rPr lang="es-MX" dirty="0" err="1" smtClean="0"/>
              <a:t>var</a:t>
            </a:r>
            <a:r>
              <a:rPr lang="es-MX" dirty="0" smtClean="0"/>
              <a:t>, toma automáticamente el valor </a:t>
            </a:r>
            <a:r>
              <a:rPr lang="es-MX" dirty="0" err="1" smtClean="0"/>
              <a:t>undefined</a:t>
            </a:r>
            <a:r>
              <a:rPr lang="es-MX" dirty="0" smtClean="0"/>
              <a:t>.</a:t>
            </a:r>
            <a:endParaRPr lang="es-MX" dirty="0"/>
          </a:p>
        </p:txBody>
      </p:sp>
      <p:sp>
        <p:nvSpPr>
          <p:cNvPr id="3" name="Rectangle 1"/>
          <p:cNvSpPr>
            <a:spLocks noChangeArrowheads="1"/>
          </p:cNvSpPr>
          <p:nvPr/>
        </p:nvSpPr>
        <p:spPr bwMode="auto">
          <a:xfrm>
            <a:off x="3383508" y="2927092"/>
            <a:ext cx="525464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 Declaración</a:t>
            </a:r>
            <a:r>
              <a:rPr kumimoji="0" lang="es-MX" altLang="es-MX" sz="1400" b="0" i="0" u="none" strike="noStrike" cap="none" normalizeH="0" dirty="0" smtClean="0">
                <a:ln>
                  <a:noFill/>
                </a:ln>
                <a:solidFill>
                  <a:srgbClr val="008000"/>
                </a:solidFill>
                <a:effectLst/>
                <a:latin typeface="Arial" panose="020B0604020202020204" pitchFamily="34" charset="0"/>
                <a:cs typeface="Arial" panose="020B0604020202020204" pitchFamily="34" charset="0"/>
              </a:rPr>
              <a:t> simple</a:t>
            </a:r>
            <a:r>
              <a:rPr kumimoji="0" lang="es-MX" altLang="es-MX" sz="1400" b="0"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err="1" smtClean="0">
                <a:ln>
                  <a:noFill/>
                </a:ln>
                <a:solidFill>
                  <a:srgbClr val="0000FF"/>
                </a:solidFill>
                <a:effectLst/>
                <a:latin typeface="Arial" panose="020B0604020202020204" pitchFamily="34" charset="0"/>
                <a:cs typeface="Arial" panose="020B0604020202020204" pitchFamily="34" charset="0"/>
              </a:rPr>
              <a:t>var</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s-MX" altLang="es-MX"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count</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 </a:t>
            </a:r>
            <a:r>
              <a:rPr kumimoji="0" lang="es-MX" altLang="es-MX" sz="1400" b="0" i="0" u="none" strike="noStrike" cap="none" normalizeH="0" baseline="0" dirty="0" err="1" smtClean="0">
                <a:ln>
                  <a:noFill/>
                </a:ln>
                <a:solidFill>
                  <a:srgbClr val="008000"/>
                </a:solidFill>
                <a:effectLst/>
                <a:latin typeface="Arial" panose="020B0604020202020204" pitchFamily="34" charset="0"/>
                <a:cs typeface="Arial" panose="020B0604020202020204" pitchFamily="34" charset="0"/>
              </a:rPr>
              <a:t>Multiple</a:t>
            </a:r>
            <a:r>
              <a:rPr kumimoji="0" lang="es-MX" altLang="es-MX" sz="1400" b="0" i="0" u="none" strike="noStrike" cap="none" normalizeH="0" dirty="0" smtClean="0">
                <a:ln>
                  <a:noFill/>
                </a:ln>
                <a:solidFill>
                  <a:srgbClr val="008000"/>
                </a:solidFill>
                <a:effectLst/>
                <a:latin typeface="Arial" panose="020B0604020202020204" pitchFamily="34" charset="0"/>
                <a:cs typeface="Arial" panose="020B0604020202020204" pitchFamily="34" charset="0"/>
              </a:rPr>
              <a:t> declaración de tres variables.</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err="1" smtClean="0">
                <a:ln>
                  <a:noFill/>
                </a:ln>
                <a:solidFill>
                  <a:srgbClr val="0000FF"/>
                </a:solidFill>
                <a:effectLst/>
                <a:latin typeface="Arial" panose="020B0604020202020204" pitchFamily="34" charset="0"/>
                <a:cs typeface="Arial" panose="020B0604020202020204" pitchFamily="34" charset="0"/>
              </a:rPr>
              <a:t>var</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s-MX" altLang="es-MX"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count</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s-MX" altLang="es-MX"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amount</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s-MX" altLang="es-MX"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level</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 </a:t>
            </a:r>
            <a:r>
              <a:rPr kumimoji="0" lang="es-MX" altLang="es-MX" sz="1400" b="0" i="0" u="none" strike="noStrike" cap="none" normalizeH="0" baseline="0" dirty="0" err="1" smtClean="0">
                <a:ln>
                  <a:noFill/>
                </a:ln>
                <a:solidFill>
                  <a:srgbClr val="008000"/>
                </a:solidFill>
                <a:effectLst/>
                <a:latin typeface="Arial" panose="020B0604020202020204" pitchFamily="34" charset="0"/>
                <a:cs typeface="Arial" panose="020B0604020202020204" pitchFamily="34" charset="0"/>
              </a:rPr>
              <a:t>Multiple</a:t>
            </a:r>
            <a:r>
              <a:rPr kumimoji="0" lang="es-MX" altLang="es-MX" sz="1400" b="0" i="0" u="none" strike="noStrike" cap="none" normalizeH="0" dirty="0" smtClean="0">
                <a:ln>
                  <a:noFill/>
                </a:ln>
                <a:solidFill>
                  <a:srgbClr val="008000"/>
                </a:solidFill>
                <a:effectLst/>
                <a:latin typeface="Arial" panose="020B0604020202020204" pitchFamily="34" charset="0"/>
                <a:cs typeface="Arial" panose="020B0604020202020204" pitchFamily="34" charset="0"/>
              </a:rPr>
              <a:t> </a:t>
            </a:r>
            <a:r>
              <a:rPr kumimoji="0" lang="es-MX" altLang="es-MX" sz="1400" b="0" i="0" u="none" strike="noStrike" cap="none" normalizeH="0" dirty="0" err="1" smtClean="0">
                <a:ln>
                  <a:noFill/>
                </a:ln>
                <a:solidFill>
                  <a:srgbClr val="008000"/>
                </a:solidFill>
                <a:effectLst/>
                <a:latin typeface="Arial" panose="020B0604020202020204" pitchFamily="34" charset="0"/>
                <a:cs typeface="Arial" panose="020B0604020202020204" pitchFamily="34" charset="0"/>
              </a:rPr>
              <a:t>declación</a:t>
            </a:r>
            <a:r>
              <a:rPr kumimoji="0" lang="es-MX" altLang="es-MX" sz="1400" b="0" i="0" u="none" strike="noStrike" cap="none" normalizeH="0" dirty="0" smtClean="0">
                <a:ln>
                  <a:noFill/>
                </a:ln>
                <a:solidFill>
                  <a:srgbClr val="008000"/>
                </a:solidFill>
                <a:effectLst/>
                <a:latin typeface="Arial" panose="020B0604020202020204" pitchFamily="34" charset="0"/>
                <a:cs typeface="Arial" panose="020B0604020202020204" pitchFamily="34" charset="0"/>
              </a:rPr>
              <a:t> de dos variables y asignación de valor inicial</a:t>
            </a:r>
            <a:r>
              <a:rPr kumimoji="0" lang="es-MX" altLang="es-MX" sz="1400" b="0"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err="1" smtClean="0">
                <a:ln>
                  <a:noFill/>
                </a:ln>
                <a:solidFill>
                  <a:srgbClr val="0000FF"/>
                </a:solidFill>
                <a:effectLst/>
                <a:latin typeface="Arial" panose="020B0604020202020204" pitchFamily="34" charset="0"/>
                <a:cs typeface="Arial" panose="020B0604020202020204" pitchFamily="34" charset="0"/>
              </a:rPr>
              <a:t>var</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s-MX" altLang="es-MX"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count</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0, </a:t>
            </a:r>
            <a:r>
              <a:rPr kumimoji="0" lang="es-MX" altLang="es-MX"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amount</a:t>
            </a:r>
            <a:r>
              <a:rPr kumimoji="0" lang="es-MX" altLang="es-MX"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100; </a:t>
            </a:r>
            <a:endParaRPr kumimoji="0" lang="es-MX" altLang="es-MX"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5"/>
          <p:cNvSpPr/>
          <p:nvPr/>
        </p:nvSpPr>
        <p:spPr>
          <a:xfrm>
            <a:off x="420859" y="4324252"/>
            <a:ext cx="11387585" cy="2031325"/>
          </a:xfrm>
          <a:prstGeom prst="rect">
            <a:avLst/>
          </a:prstGeom>
        </p:spPr>
        <p:txBody>
          <a:bodyPr wrap="square">
            <a:spAutoFit/>
          </a:bodyPr>
          <a:lstStyle/>
          <a:p>
            <a:r>
              <a:rPr lang="es-MX" dirty="0">
                <a:solidFill>
                  <a:srgbClr val="2A2A2A"/>
                </a:solidFill>
                <a:latin typeface="Segoe UI" panose="020B0502040204020203" pitchFamily="34" charset="0"/>
              </a:rPr>
              <a:t>JavaScript es un lenguaje que distingue mayúsculas de minúsculas.  Esto significa que un nombre de variable como </a:t>
            </a:r>
            <a:r>
              <a:rPr lang="es-MX" b="1" dirty="0">
                <a:solidFill>
                  <a:srgbClr val="2A2A2A"/>
                </a:solidFill>
                <a:latin typeface="Segoe UI" panose="020B0502040204020203" pitchFamily="34" charset="0"/>
              </a:rPr>
              <a:t>miContador</a:t>
            </a:r>
            <a:r>
              <a:rPr lang="es-MX" dirty="0">
                <a:solidFill>
                  <a:srgbClr val="2A2A2A"/>
                </a:solidFill>
                <a:latin typeface="Segoe UI" panose="020B0502040204020203" pitchFamily="34" charset="0"/>
              </a:rPr>
              <a:t> es distinto del nombre de variable </a:t>
            </a:r>
            <a:r>
              <a:rPr lang="es-MX" b="1" dirty="0" err="1">
                <a:solidFill>
                  <a:srgbClr val="2A2A2A"/>
                </a:solidFill>
                <a:latin typeface="Segoe UI" panose="020B0502040204020203" pitchFamily="34" charset="0"/>
              </a:rPr>
              <a:t>MIContador</a:t>
            </a:r>
            <a:r>
              <a:rPr lang="es-MX" dirty="0">
                <a:solidFill>
                  <a:srgbClr val="2A2A2A"/>
                </a:solidFill>
                <a:latin typeface="Segoe UI" panose="020B0502040204020203" pitchFamily="34" charset="0"/>
              </a:rPr>
              <a:t>.  Los nombres de variable pueden tener cualquier longitud.  Las reglas para crear nombres de variable válidos son las siguientes:  </a:t>
            </a:r>
          </a:p>
          <a:p>
            <a:pPr>
              <a:buFont typeface="Arial" panose="020B0604020202020204" pitchFamily="34" charset="0"/>
              <a:buChar char="•"/>
            </a:pPr>
            <a:r>
              <a:rPr lang="es-MX" dirty="0" smtClean="0">
                <a:solidFill>
                  <a:srgbClr val="2A2A2A"/>
                </a:solidFill>
                <a:latin typeface="Segoe UI" panose="020B0502040204020203" pitchFamily="34" charset="0"/>
              </a:rPr>
              <a:t> El primer carácter debe ser una letra ASCII (en mayúsculas o minúsculas) o un carácter de subrayado (_).  No puede utilizarse un número como primer carácter.  </a:t>
            </a:r>
          </a:p>
          <a:p>
            <a:pPr>
              <a:buFont typeface="Arial" panose="020B0604020202020204" pitchFamily="34" charset="0"/>
              <a:buChar char="•"/>
            </a:pPr>
            <a:r>
              <a:rPr lang="es-MX" dirty="0" smtClean="0">
                <a:solidFill>
                  <a:srgbClr val="2A2A2A"/>
                </a:solidFill>
                <a:latin typeface="Segoe UI" panose="020B0502040204020203" pitchFamily="34" charset="0"/>
              </a:rPr>
              <a:t> Los siguientes caracteres deben ser letras, números o caracteres de subrayado (_).</a:t>
            </a:r>
          </a:p>
          <a:p>
            <a:pPr>
              <a:buFont typeface="Arial" panose="020B0604020202020204" pitchFamily="34" charset="0"/>
              <a:buChar char="•"/>
            </a:pPr>
            <a:r>
              <a:rPr lang="es-MX" dirty="0" smtClean="0">
                <a:solidFill>
                  <a:srgbClr val="2A2A2A"/>
                </a:solidFill>
                <a:latin typeface="Segoe UI" panose="020B0502040204020203" pitchFamily="34" charset="0"/>
              </a:rPr>
              <a:t> El </a:t>
            </a:r>
            <a:r>
              <a:rPr lang="es-MX" dirty="0">
                <a:solidFill>
                  <a:srgbClr val="2A2A2A"/>
                </a:solidFill>
                <a:latin typeface="Segoe UI" panose="020B0502040204020203" pitchFamily="34" charset="0"/>
              </a:rPr>
              <a:t>nombre de una variable no puede ser </a:t>
            </a:r>
            <a:r>
              <a:rPr lang="es-MX" dirty="0" smtClean="0">
                <a:solidFill>
                  <a:srgbClr val="2A2A2A"/>
                </a:solidFill>
                <a:latin typeface="Segoe UI" panose="020B0502040204020203" pitchFamily="34" charset="0"/>
              </a:rPr>
              <a:t>una </a:t>
            </a:r>
            <a:r>
              <a:rPr lang="es-MX" b="1" dirty="0" smtClean="0">
                <a:solidFill>
                  <a:srgbClr val="2A2A2A"/>
                </a:solidFill>
                <a:latin typeface="Segoe UI" panose="020B0502040204020203" pitchFamily="34" charset="0"/>
              </a:rPr>
              <a:t>palabra reservada</a:t>
            </a:r>
            <a:r>
              <a:rPr lang="es-MX" dirty="0" smtClean="0">
                <a:solidFill>
                  <a:srgbClr val="2A2A2A"/>
                </a:solidFill>
                <a:latin typeface="Segoe UI" panose="020B0502040204020203" pitchFamily="34" charset="0"/>
              </a:rPr>
              <a:t>.</a:t>
            </a:r>
            <a:endParaRPr lang="es-MX" b="0" i="0" dirty="0">
              <a:solidFill>
                <a:srgbClr val="2A2A2A"/>
              </a:solidFill>
              <a:effectLst/>
              <a:latin typeface="Segoe UI" panose="020B0502040204020203" pitchFamily="34" charset="0"/>
            </a:endParaRPr>
          </a:p>
        </p:txBody>
      </p:sp>
    </p:spTree>
    <p:extLst>
      <p:ext uri="{BB962C8B-B14F-4D97-AF65-F5344CB8AC3E}">
        <p14:creationId xmlns:p14="http://schemas.microsoft.com/office/powerpoint/2010/main" val="3785909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ESCRIBIR CODIGO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11" name="Rectangle 10"/>
          <p:cNvSpPr/>
          <p:nvPr/>
        </p:nvSpPr>
        <p:spPr>
          <a:xfrm>
            <a:off x="785266" y="1652962"/>
            <a:ext cx="11023178" cy="4708981"/>
          </a:xfrm>
          <a:prstGeom prst="rect">
            <a:avLst/>
          </a:prstGeom>
        </p:spPr>
        <p:txBody>
          <a:bodyPr wrap="square">
            <a:spAutoFit/>
          </a:bodyPr>
          <a:lstStyle/>
          <a:p>
            <a:r>
              <a:rPr lang="es-MX" dirty="0"/>
              <a:t>Cuando quieras declarar una variable e inicializarla, pero no quieras darle ningún valor determinado, asígnale el valor </a:t>
            </a:r>
            <a:r>
              <a:rPr lang="es-MX" dirty="0" err="1"/>
              <a:t>null</a:t>
            </a:r>
            <a:r>
              <a:rPr lang="es-MX" dirty="0"/>
              <a:t>.  A continuación se muestra un ejemplo.  </a:t>
            </a:r>
          </a:p>
          <a:p>
            <a:endParaRPr lang="es-MX" dirty="0"/>
          </a:p>
          <a:p>
            <a:r>
              <a:rPr lang="es-MX" sz="1400" dirty="0" err="1">
                <a:solidFill>
                  <a:srgbClr val="92D050"/>
                </a:solidFill>
              </a:rPr>
              <a:t>var</a:t>
            </a:r>
            <a:r>
              <a:rPr lang="es-MX" sz="1400" dirty="0">
                <a:solidFill>
                  <a:srgbClr val="92D050"/>
                </a:solidFill>
              </a:rPr>
              <a:t> </a:t>
            </a:r>
            <a:r>
              <a:rPr lang="es-MX" sz="1400" dirty="0" err="1">
                <a:solidFill>
                  <a:srgbClr val="92D050"/>
                </a:solidFill>
              </a:rPr>
              <a:t>bestAge</a:t>
            </a:r>
            <a:r>
              <a:rPr lang="es-MX" sz="1400" dirty="0">
                <a:solidFill>
                  <a:srgbClr val="92D050"/>
                </a:solidFill>
              </a:rPr>
              <a:t> = </a:t>
            </a:r>
            <a:r>
              <a:rPr lang="es-MX" sz="1400" dirty="0" err="1">
                <a:solidFill>
                  <a:srgbClr val="92D050"/>
                </a:solidFill>
              </a:rPr>
              <a:t>null</a:t>
            </a:r>
            <a:r>
              <a:rPr lang="es-MX" sz="1400" dirty="0">
                <a:solidFill>
                  <a:srgbClr val="92D050"/>
                </a:solidFill>
              </a:rPr>
              <a:t>;</a:t>
            </a:r>
          </a:p>
          <a:p>
            <a:r>
              <a:rPr lang="es-MX" sz="1400" dirty="0" err="1">
                <a:solidFill>
                  <a:srgbClr val="92D050"/>
                </a:solidFill>
              </a:rPr>
              <a:t>var</a:t>
            </a:r>
            <a:r>
              <a:rPr lang="es-MX" sz="1400" dirty="0">
                <a:solidFill>
                  <a:srgbClr val="92D050"/>
                </a:solidFill>
              </a:rPr>
              <a:t> </a:t>
            </a:r>
            <a:r>
              <a:rPr lang="es-MX" sz="1400" dirty="0" err="1">
                <a:solidFill>
                  <a:srgbClr val="92D050"/>
                </a:solidFill>
              </a:rPr>
              <a:t>muchTooOld</a:t>
            </a:r>
            <a:r>
              <a:rPr lang="es-MX" sz="1400" dirty="0">
                <a:solidFill>
                  <a:srgbClr val="92D050"/>
                </a:solidFill>
              </a:rPr>
              <a:t> = 3 * </a:t>
            </a:r>
            <a:r>
              <a:rPr lang="es-MX" sz="1400" dirty="0" err="1">
                <a:solidFill>
                  <a:srgbClr val="92D050"/>
                </a:solidFill>
              </a:rPr>
              <a:t>bestAge</a:t>
            </a:r>
            <a:r>
              <a:rPr lang="es-MX" sz="1400" dirty="0">
                <a:solidFill>
                  <a:srgbClr val="92D050"/>
                </a:solidFill>
              </a:rPr>
              <a:t>; // </a:t>
            </a:r>
            <a:r>
              <a:rPr lang="es-MX" sz="1400" dirty="0" err="1">
                <a:solidFill>
                  <a:srgbClr val="92D050"/>
                </a:solidFill>
              </a:rPr>
              <a:t>muchTooOld</a:t>
            </a:r>
            <a:r>
              <a:rPr lang="es-MX" sz="1400" dirty="0">
                <a:solidFill>
                  <a:srgbClr val="92D050"/>
                </a:solidFill>
              </a:rPr>
              <a:t> has </a:t>
            </a:r>
            <a:r>
              <a:rPr lang="es-MX" sz="1400" dirty="0" err="1">
                <a:solidFill>
                  <a:srgbClr val="92D050"/>
                </a:solidFill>
              </a:rPr>
              <a:t>the</a:t>
            </a:r>
            <a:r>
              <a:rPr lang="es-MX" sz="1400" dirty="0">
                <a:solidFill>
                  <a:srgbClr val="92D050"/>
                </a:solidFill>
              </a:rPr>
              <a:t> </a:t>
            </a:r>
            <a:r>
              <a:rPr lang="es-MX" sz="1400" dirty="0" err="1">
                <a:solidFill>
                  <a:srgbClr val="92D050"/>
                </a:solidFill>
              </a:rPr>
              <a:t>value</a:t>
            </a:r>
            <a:r>
              <a:rPr lang="es-MX" sz="1400" dirty="0">
                <a:solidFill>
                  <a:srgbClr val="92D050"/>
                </a:solidFill>
              </a:rPr>
              <a:t> 0</a:t>
            </a:r>
            <a:r>
              <a:rPr lang="es-MX" sz="1400" dirty="0" smtClean="0">
                <a:solidFill>
                  <a:srgbClr val="92D050"/>
                </a:solidFill>
              </a:rPr>
              <a:t>.</a:t>
            </a:r>
          </a:p>
          <a:p>
            <a:endParaRPr lang="es-MX" sz="1400" dirty="0">
              <a:solidFill>
                <a:srgbClr val="92D050"/>
              </a:solidFill>
            </a:endParaRPr>
          </a:p>
          <a:p>
            <a:r>
              <a:rPr lang="es-MX" dirty="0"/>
              <a:t>Si declaras una variable sin asignarle un valor, tendrá el valor </a:t>
            </a:r>
            <a:r>
              <a:rPr lang="es-MX" b="1" dirty="0" err="1"/>
              <a:t>undefined</a:t>
            </a:r>
            <a:r>
              <a:rPr lang="es-MX" dirty="0"/>
              <a:t>.  A continuación se muestra un ejemplo.  </a:t>
            </a:r>
          </a:p>
          <a:p>
            <a:endParaRPr lang="es-MX" dirty="0"/>
          </a:p>
          <a:p>
            <a:r>
              <a:rPr lang="es-MX" sz="1400" dirty="0" err="1">
                <a:solidFill>
                  <a:srgbClr val="92D050"/>
                </a:solidFill>
              </a:rPr>
              <a:t>var</a:t>
            </a:r>
            <a:r>
              <a:rPr lang="es-MX" sz="1400" dirty="0">
                <a:solidFill>
                  <a:srgbClr val="92D050"/>
                </a:solidFill>
              </a:rPr>
              <a:t> </a:t>
            </a:r>
            <a:r>
              <a:rPr lang="es-MX" sz="1400" dirty="0" err="1">
                <a:solidFill>
                  <a:srgbClr val="92D050"/>
                </a:solidFill>
              </a:rPr>
              <a:t>currentCount</a:t>
            </a:r>
            <a:r>
              <a:rPr lang="es-MX" sz="1400" dirty="0" smtClean="0">
                <a:solidFill>
                  <a:srgbClr val="92D050"/>
                </a:solidFill>
              </a:rPr>
              <a:t>;</a:t>
            </a:r>
            <a:endParaRPr lang="es-MX" sz="1400" dirty="0">
              <a:solidFill>
                <a:srgbClr val="92D050"/>
              </a:solidFill>
            </a:endParaRPr>
          </a:p>
          <a:p>
            <a:r>
              <a:rPr lang="es-MX" sz="1400" dirty="0" err="1">
                <a:solidFill>
                  <a:srgbClr val="92D050"/>
                </a:solidFill>
              </a:rPr>
              <a:t>var</a:t>
            </a:r>
            <a:r>
              <a:rPr lang="es-MX" sz="1400" dirty="0">
                <a:solidFill>
                  <a:srgbClr val="92D050"/>
                </a:solidFill>
              </a:rPr>
              <a:t> </a:t>
            </a:r>
            <a:r>
              <a:rPr lang="es-MX" sz="1400" dirty="0" err="1">
                <a:solidFill>
                  <a:srgbClr val="92D050"/>
                </a:solidFill>
              </a:rPr>
              <a:t>finalCount</a:t>
            </a:r>
            <a:r>
              <a:rPr lang="es-MX" sz="1400" dirty="0">
                <a:solidFill>
                  <a:srgbClr val="92D050"/>
                </a:solidFill>
              </a:rPr>
              <a:t> = 1 * </a:t>
            </a:r>
            <a:r>
              <a:rPr lang="es-MX" sz="1400" dirty="0" err="1">
                <a:solidFill>
                  <a:srgbClr val="92D050"/>
                </a:solidFill>
              </a:rPr>
              <a:t>currentCount</a:t>
            </a:r>
            <a:r>
              <a:rPr lang="es-MX" sz="1400" dirty="0">
                <a:solidFill>
                  <a:srgbClr val="92D050"/>
                </a:solidFill>
              </a:rPr>
              <a:t>; </a:t>
            </a:r>
            <a:endParaRPr lang="es-MX" sz="1400" dirty="0" smtClean="0">
              <a:solidFill>
                <a:srgbClr val="92D050"/>
              </a:solidFill>
            </a:endParaRPr>
          </a:p>
          <a:p>
            <a:endParaRPr lang="es-MX" dirty="0"/>
          </a:p>
          <a:p>
            <a:r>
              <a:rPr lang="es-MX" dirty="0"/>
              <a:t>El valor </a:t>
            </a:r>
            <a:r>
              <a:rPr lang="es-MX" dirty="0" err="1"/>
              <a:t>null</a:t>
            </a:r>
            <a:r>
              <a:rPr lang="es-MX" dirty="0"/>
              <a:t> se comporta como el número 0, mientras que </a:t>
            </a:r>
            <a:r>
              <a:rPr lang="es-MX" dirty="0" err="1"/>
              <a:t>undefined</a:t>
            </a:r>
            <a:r>
              <a:rPr lang="es-MX" dirty="0"/>
              <a:t> se comporta como el valor especial </a:t>
            </a:r>
            <a:r>
              <a:rPr lang="es-MX" dirty="0" err="1"/>
              <a:t>NaN</a:t>
            </a:r>
            <a:r>
              <a:rPr lang="es-MX" dirty="0"/>
              <a:t> (no es un número).  Si comparas un valor </a:t>
            </a:r>
            <a:r>
              <a:rPr lang="es-MX" dirty="0" err="1"/>
              <a:t>null</a:t>
            </a:r>
            <a:r>
              <a:rPr lang="es-MX" dirty="0"/>
              <a:t> con un valor </a:t>
            </a:r>
            <a:r>
              <a:rPr lang="es-MX" dirty="0" err="1"/>
              <a:t>undefined</a:t>
            </a:r>
            <a:r>
              <a:rPr lang="es-MX" dirty="0"/>
              <a:t>, son iguales.  </a:t>
            </a:r>
          </a:p>
          <a:p>
            <a:r>
              <a:rPr lang="es-MX" dirty="0"/>
              <a:t>Puedes declarar una variable sin utilizar la palabra clave </a:t>
            </a:r>
            <a:r>
              <a:rPr lang="es-MX" dirty="0" err="1"/>
              <a:t>var</a:t>
            </a:r>
            <a:r>
              <a:rPr lang="es-MX" dirty="0"/>
              <a:t> en la declaración y asignarle un valor.  Se trata de una declaración implícita.  </a:t>
            </a:r>
          </a:p>
          <a:p>
            <a:endParaRPr lang="es-MX" dirty="0"/>
          </a:p>
          <a:p>
            <a:r>
              <a:rPr lang="es-MX" sz="1400" dirty="0" err="1" smtClean="0">
                <a:solidFill>
                  <a:srgbClr val="92D050"/>
                </a:solidFill>
              </a:rPr>
              <a:t>sinValor</a:t>
            </a:r>
            <a:r>
              <a:rPr lang="es-MX" sz="1400" dirty="0" smtClean="0">
                <a:solidFill>
                  <a:srgbClr val="92D050"/>
                </a:solidFill>
              </a:rPr>
              <a:t> </a:t>
            </a:r>
            <a:r>
              <a:rPr lang="es-MX" sz="1400" dirty="0">
                <a:solidFill>
                  <a:srgbClr val="92D050"/>
                </a:solidFill>
              </a:rPr>
              <a:t>= ""; </a:t>
            </a:r>
          </a:p>
        </p:txBody>
      </p:sp>
    </p:spTree>
    <p:extLst>
      <p:ext uri="{BB962C8B-B14F-4D97-AF65-F5344CB8AC3E}">
        <p14:creationId xmlns:p14="http://schemas.microsoft.com/office/powerpoint/2010/main" val="269269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ESCRIBIR CODIGO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95955" y="1620069"/>
            <a:ext cx="10940481" cy="1415772"/>
          </a:xfrm>
          <a:prstGeom prst="rect">
            <a:avLst/>
          </a:prstGeom>
        </p:spPr>
        <p:txBody>
          <a:bodyPr wrap="square">
            <a:spAutoFit/>
          </a:bodyPr>
          <a:lstStyle/>
          <a:p>
            <a:r>
              <a:rPr lang="es-MX" dirty="0"/>
              <a:t>No se puede utilizar una variable que nunca se haya declarado.</a:t>
            </a:r>
          </a:p>
          <a:p>
            <a:endParaRPr lang="es-MX" dirty="0" smtClean="0"/>
          </a:p>
          <a:p>
            <a:r>
              <a:rPr lang="es-MX" sz="1400" dirty="0" err="1" smtClean="0">
                <a:solidFill>
                  <a:srgbClr val="92D050"/>
                </a:solidFill>
              </a:rPr>
              <a:t>var</a:t>
            </a:r>
            <a:r>
              <a:rPr lang="es-MX" sz="1400" dirty="0" smtClean="0">
                <a:solidFill>
                  <a:srgbClr val="92D050"/>
                </a:solidFill>
              </a:rPr>
              <a:t> </a:t>
            </a:r>
            <a:r>
              <a:rPr lang="es-MX" sz="1400" dirty="0" err="1">
                <a:solidFill>
                  <a:srgbClr val="92D050"/>
                </a:solidFill>
              </a:rPr>
              <a:t>area</a:t>
            </a:r>
            <a:r>
              <a:rPr lang="es-MX" sz="1400" dirty="0">
                <a:solidFill>
                  <a:srgbClr val="92D050"/>
                </a:solidFill>
              </a:rPr>
              <a:t> = </a:t>
            </a:r>
            <a:r>
              <a:rPr lang="es-MX" sz="1400" dirty="0" err="1">
                <a:solidFill>
                  <a:srgbClr val="92D050"/>
                </a:solidFill>
              </a:rPr>
              <a:t>length</a:t>
            </a:r>
            <a:r>
              <a:rPr lang="es-MX" sz="1400" dirty="0">
                <a:solidFill>
                  <a:srgbClr val="92D050"/>
                </a:solidFill>
              </a:rPr>
              <a:t> * </a:t>
            </a:r>
            <a:r>
              <a:rPr lang="es-MX" sz="1400" dirty="0" err="1">
                <a:solidFill>
                  <a:srgbClr val="92D050"/>
                </a:solidFill>
              </a:rPr>
              <a:t>width</a:t>
            </a:r>
            <a:r>
              <a:rPr lang="es-MX" sz="1400" dirty="0" smtClean="0">
                <a:solidFill>
                  <a:srgbClr val="92D050"/>
                </a:solidFill>
              </a:rPr>
              <a:t>;</a:t>
            </a:r>
          </a:p>
          <a:p>
            <a:endParaRPr lang="es-MX" dirty="0" smtClean="0"/>
          </a:p>
          <a:p>
            <a:r>
              <a:rPr lang="es-MX" dirty="0" smtClean="0"/>
              <a:t>// </a:t>
            </a:r>
            <a:r>
              <a:rPr lang="es-MX" dirty="0"/>
              <a:t>Error. </a:t>
            </a:r>
            <a:r>
              <a:rPr lang="es-MX" dirty="0" err="1"/>
              <a:t>Length</a:t>
            </a:r>
            <a:r>
              <a:rPr lang="es-MX" dirty="0"/>
              <a:t> and </a:t>
            </a:r>
            <a:r>
              <a:rPr lang="es-MX" dirty="0" err="1"/>
              <a:t>width</a:t>
            </a:r>
            <a:r>
              <a:rPr lang="es-MX" dirty="0"/>
              <a:t> do </a:t>
            </a:r>
            <a:r>
              <a:rPr lang="es-MX" dirty="0" err="1"/>
              <a:t>not</a:t>
            </a:r>
            <a:r>
              <a:rPr lang="es-MX" dirty="0"/>
              <a:t> </a:t>
            </a:r>
            <a:r>
              <a:rPr lang="es-MX" dirty="0" err="1"/>
              <a:t>yet</a:t>
            </a:r>
            <a:r>
              <a:rPr lang="es-MX" dirty="0"/>
              <a:t> </a:t>
            </a:r>
            <a:r>
              <a:rPr lang="es-MX" dirty="0" err="1"/>
              <a:t>exist</a:t>
            </a:r>
            <a:r>
              <a:rPr lang="es-MX" dirty="0" smtClean="0"/>
              <a:t>.</a:t>
            </a:r>
            <a:endParaRPr lang="es-MX" dirty="0"/>
          </a:p>
        </p:txBody>
      </p:sp>
      <p:sp>
        <p:nvSpPr>
          <p:cNvPr id="3" name="Rectangle 2"/>
          <p:cNvSpPr/>
          <p:nvPr/>
        </p:nvSpPr>
        <p:spPr>
          <a:xfrm>
            <a:off x="701864" y="3264547"/>
            <a:ext cx="10796465" cy="3139321"/>
          </a:xfrm>
          <a:prstGeom prst="rect">
            <a:avLst/>
          </a:prstGeom>
        </p:spPr>
        <p:txBody>
          <a:bodyPr wrap="square">
            <a:spAutoFit/>
          </a:bodyPr>
          <a:lstStyle/>
          <a:p>
            <a:r>
              <a:rPr lang="es-MX" b="1" dirty="0" smtClean="0"/>
              <a:t>Conversión</a:t>
            </a:r>
          </a:p>
          <a:p>
            <a:endParaRPr lang="es-MX" b="1" dirty="0"/>
          </a:p>
          <a:p>
            <a:r>
              <a:rPr lang="es-MX" dirty="0"/>
              <a:t>JavaScript es un lenguaje con establecimiento flexible de tipos, en comparación con los lenguajes fuertemente </a:t>
            </a:r>
            <a:r>
              <a:rPr lang="es-MX" dirty="0" err="1"/>
              <a:t>tipados</a:t>
            </a:r>
            <a:r>
              <a:rPr lang="es-MX" dirty="0"/>
              <a:t> como C++.  Esto significa que las variables de JavaScript no tienen ningún tipo predeterminado.  En cambio, el tipo de una variable es el tipo de su valor.  Este comportamiento permite tratar un valor como si fuera de un tipo diferente.  </a:t>
            </a:r>
          </a:p>
          <a:p>
            <a:endParaRPr lang="es-MX" dirty="0"/>
          </a:p>
          <a:p>
            <a:r>
              <a:rPr lang="es-MX" dirty="0"/>
              <a:t>En JavaScript, puedes realizar operaciones con valores de tipos diferentes sin provocar una excepción.  El intérprete de JavaScript convierte implícitamente uno de los tipos de datos en el otro tipo y, después, realiza la operación.  Las reglas de conversión de los valores alfanuméricos, numéricos y booleanos son las siguientes:  </a:t>
            </a:r>
          </a:p>
        </p:txBody>
      </p:sp>
    </p:spTree>
    <p:extLst>
      <p:ext uri="{BB962C8B-B14F-4D97-AF65-F5344CB8AC3E}">
        <p14:creationId xmlns:p14="http://schemas.microsoft.com/office/powerpoint/2010/main" val="3201602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ESCRIBIR CODIGO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96990" y="1718445"/>
            <a:ext cx="10951170" cy="4801314"/>
          </a:xfrm>
          <a:prstGeom prst="rect">
            <a:avLst/>
          </a:prstGeom>
        </p:spPr>
        <p:txBody>
          <a:bodyPr wrap="square">
            <a:spAutoFit/>
          </a:bodyPr>
          <a:lstStyle/>
          <a:p>
            <a:r>
              <a:rPr lang="es-MX" dirty="0"/>
              <a:t>Si se suman un número y una cadena, el número se convierte en una cadena.</a:t>
            </a:r>
          </a:p>
          <a:p>
            <a:endParaRPr lang="es-MX" dirty="0"/>
          </a:p>
          <a:p>
            <a:r>
              <a:rPr lang="es-MX" dirty="0"/>
              <a:t>Si se suman un valor booleano y una cadena, el tipo booleano se convierte en una cadena.</a:t>
            </a:r>
          </a:p>
          <a:p>
            <a:endParaRPr lang="es-MX" dirty="0"/>
          </a:p>
          <a:p>
            <a:r>
              <a:rPr lang="es-MX" dirty="0"/>
              <a:t>Si se suman un número y un valor booleano, el tipo booleano se convierte en un número.</a:t>
            </a:r>
          </a:p>
          <a:p>
            <a:endParaRPr lang="es-MX" dirty="0"/>
          </a:p>
          <a:p>
            <a:r>
              <a:rPr lang="es-MX" dirty="0"/>
              <a:t>En el ejemplo siguiente, un número sumado a una cadena produce una cadena</a:t>
            </a:r>
            <a:r>
              <a:rPr lang="es-MX" dirty="0" smtClean="0"/>
              <a:t>.</a:t>
            </a:r>
            <a:endParaRPr lang="es-MX" dirty="0"/>
          </a:p>
          <a:p>
            <a:r>
              <a:rPr lang="es-MX" sz="1400" b="1" dirty="0" err="1" smtClean="0">
                <a:solidFill>
                  <a:srgbClr val="92D050"/>
                </a:solidFill>
              </a:rPr>
              <a:t>var</a:t>
            </a:r>
            <a:r>
              <a:rPr lang="es-MX" sz="1400" b="1" dirty="0" smtClean="0">
                <a:solidFill>
                  <a:srgbClr val="92D050"/>
                </a:solidFill>
              </a:rPr>
              <a:t> </a:t>
            </a:r>
            <a:r>
              <a:rPr lang="es-MX" sz="1400" b="1" dirty="0">
                <a:solidFill>
                  <a:srgbClr val="92D050"/>
                </a:solidFill>
              </a:rPr>
              <a:t>x = 2000;</a:t>
            </a:r>
          </a:p>
          <a:p>
            <a:r>
              <a:rPr lang="es-MX" sz="1400" b="1" dirty="0" err="1">
                <a:solidFill>
                  <a:srgbClr val="92D050"/>
                </a:solidFill>
              </a:rPr>
              <a:t>var</a:t>
            </a:r>
            <a:r>
              <a:rPr lang="es-MX" sz="1400" b="1" dirty="0">
                <a:solidFill>
                  <a:srgbClr val="92D050"/>
                </a:solidFill>
              </a:rPr>
              <a:t> y = "</a:t>
            </a:r>
            <a:r>
              <a:rPr lang="es-MX" sz="1400" b="1" dirty="0" err="1">
                <a:solidFill>
                  <a:srgbClr val="92D050"/>
                </a:solidFill>
              </a:rPr>
              <a:t>Hello</a:t>
            </a:r>
            <a:r>
              <a:rPr lang="es-MX" sz="1400" b="1" dirty="0">
                <a:solidFill>
                  <a:srgbClr val="92D050"/>
                </a:solidFill>
              </a:rPr>
              <a:t>";</a:t>
            </a:r>
          </a:p>
          <a:p>
            <a:r>
              <a:rPr lang="es-MX" sz="1400" b="1" dirty="0">
                <a:solidFill>
                  <a:srgbClr val="92D050"/>
                </a:solidFill>
              </a:rPr>
              <a:t>// </a:t>
            </a:r>
            <a:r>
              <a:rPr lang="es-MX" sz="1400" b="1" dirty="0" err="1">
                <a:solidFill>
                  <a:srgbClr val="92D050"/>
                </a:solidFill>
              </a:rPr>
              <a:t>The</a:t>
            </a:r>
            <a:r>
              <a:rPr lang="es-MX" sz="1400" b="1" dirty="0">
                <a:solidFill>
                  <a:srgbClr val="92D050"/>
                </a:solidFill>
              </a:rPr>
              <a:t> </a:t>
            </a:r>
            <a:r>
              <a:rPr lang="es-MX" sz="1400" b="1" dirty="0" err="1">
                <a:solidFill>
                  <a:srgbClr val="92D050"/>
                </a:solidFill>
              </a:rPr>
              <a:t>number</a:t>
            </a:r>
            <a:r>
              <a:rPr lang="es-MX" sz="1400" b="1" dirty="0">
                <a:solidFill>
                  <a:srgbClr val="92D050"/>
                </a:solidFill>
              </a:rPr>
              <a:t> </a:t>
            </a:r>
            <a:r>
              <a:rPr lang="es-MX" sz="1400" b="1" dirty="0" err="1">
                <a:solidFill>
                  <a:srgbClr val="92D050"/>
                </a:solidFill>
              </a:rPr>
              <a:t>is</a:t>
            </a:r>
            <a:r>
              <a:rPr lang="es-MX" sz="1400" b="1" dirty="0">
                <a:solidFill>
                  <a:srgbClr val="92D050"/>
                </a:solidFill>
              </a:rPr>
              <a:t> coerced to a </a:t>
            </a:r>
            <a:r>
              <a:rPr lang="es-MX" sz="1400" b="1" dirty="0" err="1">
                <a:solidFill>
                  <a:srgbClr val="92D050"/>
                </a:solidFill>
              </a:rPr>
              <a:t>string</a:t>
            </a:r>
            <a:r>
              <a:rPr lang="es-MX" sz="1400" b="1" dirty="0">
                <a:solidFill>
                  <a:srgbClr val="92D050"/>
                </a:solidFill>
              </a:rPr>
              <a:t>.</a:t>
            </a:r>
          </a:p>
          <a:p>
            <a:r>
              <a:rPr lang="es-MX" sz="1400" b="1" dirty="0">
                <a:solidFill>
                  <a:srgbClr val="92D050"/>
                </a:solidFill>
              </a:rPr>
              <a:t>x = x + y;</a:t>
            </a:r>
          </a:p>
          <a:p>
            <a:r>
              <a:rPr lang="es-MX" sz="1400" b="1" dirty="0" err="1">
                <a:solidFill>
                  <a:srgbClr val="92D050"/>
                </a:solidFill>
              </a:rPr>
              <a:t>document.write</a:t>
            </a:r>
            <a:r>
              <a:rPr lang="es-MX" sz="1400" b="1" dirty="0">
                <a:solidFill>
                  <a:srgbClr val="92D050"/>
                </a:solidFill>
              </a:rPr>
              <a:t>(x); </a:t>
            </a:r>
          </a:p>
          <a:p>
            <a:endParaRPr lang="es-MX" sz="1400" b="1" dirty="0">
              <a:solidFill>
                <a:srgbClr val="92D050"/>
              </a:solidFill>
            </a:endParaRPr>
          </a:p>
          <a:p>
            <a:r>
              <a:rPr lang="es-MX" sz="1400" b="1" dirty="0" smtClean="0">
                <a:solidFill>
                  <a:srgbClr val="92D050"/>
                </a:solidFill>
              </a:rPr>
              <a:t>//Regresa:</a:t>
            </a:r>
            <a:endParaRPr lang="es-MX" sz="1400" b="1" dirty="0">
              <a:solidFill>
                <a:srgbClr val="92D050"/>
              </a:solidFill>
            </a:endParaRPr>
          </a:p>
          <a:p>
            <a:r>
              <a:rPr lang="es-MX" sz="1400" b="1" dirty="0">
                <a:solidFill>
                  <a:srgbClr val="92D050"/>
                </a:solidFill>
              </a:rPr>
              <a:t>// </a:t>
            </a:r>
            <a:r>
              <a:rPr lang="es-MX" sz="1400" b="1" dirty="0" smtClean="0">
                <a:solidFill>
                  <a:srgbClr val="92D050"/>
                </a:solidFill>
              </a:rPr>
              <a:t>2000Hello</a:t>
            </a:r>
          </a:p>
          <a:p>
            <a:endParaRPr lang="es-MX" sz="1400" dirty="0">
              <a:solidFill>
                <a:srgbClr val="92D050"/>
              </a:solidFill>
            </a:endParaRPr>
          </a:p>
          <a:p>
            <a:r>
              <a:rPr lang="es-MX" dirty="0"/>
              <a:t>Las cadenas se convierten automáticamente en números equivalentes para compararlos.  Para convertir de forma explícita una cadena en un entero, usa la función </a:t>
            </a:r>
            <a:r>
              <a:rPr lang="es-MX" dirty="0" err="1"/>
              <a:t>parseInt</a:t>
            </a:r>
            <a:r>
              <a:rPr lang="es-MX" dirty="0"/>
              <a:t>.  Para convertir de forma explícita una cadena en un número, usa la función </a:t>
            </a:r>
            <a:r>
              <a:rPr lang="es-MX" dirty="0" err="1"/>
              <a:t>parseFloat</a:t>
            </a:r>
            <a:r>
              <a:rPr lang="es-MX" dirty="0"/>
              <a:t>. </a:t>
            </a:r>
          </a:p>
        </p:txBody>
      </p:sp>
    </p:spTree>
    <p:extLst>
      <p:ext uri="{BB962C8B-B14F-4D97-AF65-F5344CB8AC3E}">
        <p14:creationId xmlns:p14="http://schemas.microsoft.com/office/powerpoint/2010/main" val="2721238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PALABRAS RESERVADAS.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669111"/>
            <a:ext cx="1060805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a:latin typeface="Arial" panose="020B0604020202020204" pitchFamily="34" charset="0"/>
                <a:cs typeface="Arial" panose="020B0604020202020204" pitchFamily="34" charset="0"/>
              </a:rPr>
              <a:t>JavaScript tiene varias palabras reservadas que no se pueden usar como identificadores.  Las palabras reservadas tienen un significado específico para el lenguaje JavaScript, ya que forman parte de la sintaxis del lenguaje.  El uso de una palabra reservada produce un error de compilación al cargar el script. </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879452" y="2777107"/>
            <a:ext cx="5401929" cy="3530948"/>
          </a:xfrm>
          <a:prstGeom prst="rect">
            <a:avLst/>
          </a:prstGeom>
        </p:spPr>
      </p:pic>
    </p:spTree>
    <p:extLst>
      <p:ext uri="{BB962C8B-B14F-4D97-AF65-F5344CB8AC3E}">
        <p14:creationId xmlns:p14="http://schemas.microsoft.com/office/powerpoint/2010/main" val="2678859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smtClean="0"/>
              <a:t>Restricciones</a:t>
            </a:r>
            <a:endParaRPr lang="es-ES_tradnl"/>
          </a:p>
        </p:txBody>
      </p:sp>
      <p:graphicFrame>
        <p:nvGraphicFramePr>
          <p:cNvPr id="11" name="Table 10"/>
          <p:cNvGraphicFramePr>
            <a:graphicFrameLocks noGrp="1"/>
          </p:cNvGraphicFramePr>
          <p:nvPr>
            <p:extLst>
              <p:ext uri="{D42A27DB-BD31-4B8C-83A1-F6EECF244321}">
                <p14:modId xmlns:p14="http://schemas.microsoft.com/office/powerpoint/2010/main" val="1862490249"/>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n-US" sz="1200" smtClean="0"/>
                        <a:t>Desarroladores</a:t>
                      </a:r>
                      <a:endParaRPr lang="en-US" sz="120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75989361"/>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326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09539">
                <a:tc>
                  <a:txBody>
                    <a:bodyPr/>
                    <a:lstStyle/>
                    <a:p>
                      <a:r>
                        <a:rPr lang="en-US" sz="1200" smtClean="0"/>
                        <a:t>1.1</a:t>
                      </a:r>
                      <a:endParaRPr lang="en-US" sz="1200"/>
                    </a:p>
                  </a:txBody>
                  <a:tcPr marL="91207" marR="91207" marT="45604" marB="45604"/>
                </a:tc>
                <a:tc>
                  <a:txBody>
                    <a:bodyPr/>
                    <a:lstStyle/>
                    <a:p>
                      <a:r>
                        <a:rPr lang="en-US" sz="1200" dirty="0" smtClean="0"/>
                        <a:t>14/9/2018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14/09/2018</a:t>
                      </a:r>
                      <a:endParaRPr lang="en-US" sz="1200" dirty="0"/>
                    </a:p>
                  </a:txBody>
                  <a:tcPr marL="91207" marR="91207" marT="45604" marB="45604"/>
                </a:tc>
              </a:tr>
              <a:tr h="209539">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09539">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09539">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dirty="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a:solidFill>
                  <a:srgbClr val="3F4244"/>
                </a:solidFill>
                <a:cs typeface="Arial" charset="0"/>
              </a:rPr>
              <a:t>Tabla de Revisión</a:t>
            </a:r>
          </a:p>
          <a:p>
            <a:pPr lvl="1">
              <a:spcBef>
                <a:spcPct val="20000"/>
              </a:spcBef>
              <a:buFont typeface="Arial Rounded MT Bold" charset="0"/>
              <a:buChar char="›"/>
            </a:pPr>
            <a:r>
              <a:rPr lang="es-ES_tradnl" sz="1197">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TIPOS DE DATOS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8912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12607" y="1495338"/>
            <a:ext cx="10879162" cy="5078313"/>
          </a:xfrm>
          <a:prstGeom prst="rect">
            <a:avLst/>
          </a:prstGeom>
        </p:spPr>
        <p:txBody>
          <a:bodyPr wrap="square">
            <a:spAutoFit/>
          </a:bodyPr>
          <a:lstStyle/>
          <a:p>
            <a:r>
              <a:rPr lang="es-MX" dirty="0"/>
              <a:t>En JavaScript, hay tres tipos de datos principales, dos tipos de datos compuestos y dos tipos de datos especiales.</a:t>
            </a:r>
          </a:p>
          <a:p>
            <a:endParaRPr lang="es-MX" dirty="0"/>
          </a:p>
          <a:p>
            <a:r>
              <a:rPr lang="es-MX" b="1" dirty="0"/>
              <a:t>Tipos de datos principales</a:t>
            </a:r>
          </a:p>
          <a:p>
            <a:r>
              <a:rPr lang="es-MX" dirty="0"/>
              <a:t>Los tipos de datos principales (primitivos) son:</a:t>
            </a:r>
          </a:p>
          <a:p>
            <a:endParaRPr lang="es-MX" dirty="0"/>
          </a:p>
          <a:p>
            <a:pPr marL="285750" indent="-285750">
              <a:buFont typeface="Arial" panose="020B0604020202020204" pitchFamily="34" charset="0"/>
              <a:buChar char="•"/>
            </a:pPr>
            <a:r>
              <a:rPr lang="es-MX" dirty="0"/>
              <a:t>Cadena.</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Número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err="1"/>
              <a:t>Boolean</a:t>
            </a:r>
            <a:endParaRPr lang="es-MX" dirty="0"/>
          </a:p>
          <a:p>
            <a:endParaRPr lang="es-MX" dirty="0"/>
          </a:p>
          <a:p>
            <a:r>
              <a:rPr lang="es-MX" b="1" dirty="0"/>
              <a:t>Tipos de datos compuestos</a:t>
            </a:r>
          </a:p>
          <a:p>
            <a:r>
              <a:rPr lang="es-MX" dirty="0"/>
              <a:t>Los tipos de datos compuestos (de referencia) son:</a:t>
            </a:r>
          </a:p>
          <a:p>
            <a:endParaRPr lang="es-MX" dirty="0"/>
          </a:p>
          <a:p>
            <a:pPr marL="285750" indent="-285750">
              <a:buFont typeface="Arial" panose="020B0604020202020204" pitchFamily="34" charset="0"/>
              <a:buChar char="•"/>
            </a:pPr>
            <a:r>
              <a:rPr lang="es-MX" dirty="0"/>
              <a:t>Objeto.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t>Matriz</a:t>
            </a:r>
            <a:endParaRPr lang="es-MX" dirty="0"/>
          </a:p>
        </p:txBody>
      </p:sp>
    </p:spTree>
    <p:extLst>
      <p:ext uri="{BB962C8B-B14F-4D97-AF65-F5344CB8AC3E}">
        <p14:creationId xmlns:p14="http://schemas.microsoft.com/office/powerpoint/2010/main" val="1811364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TIPOS DE DATOS JAVASCRIPT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758846"/>
            <a:ext cx="8243689" cy="1754326"/>
          </a:xfrm>
          <a:prstGeom prst="rect">
            <a:avLst/>
          </a:prstGeom>
        </p:spPr>
        <p:txBody>
          <a:bodyPr wrap="square">
            <a:spAutoFit/>
          </a:bodyPr>
          <a:lstStyle/>
          <a:p>
            <a:r>
              <a:rPr lang="es-MX" b="1" dirty="0"/>
              <a:t>Tipos de datos especiales</a:t>
            </a:r>
          </a:p>
          <a:p>
            <a:r>
              <a:rPr lang="es-MX" dirty="0"/>
              <a:t>Los tipos de datos especiales son:</a:t>
            </a:r>
          </a:p>
          <a:p>
            <a:endParaRPr lang="es-MX" dirty="0"/>
          </a:p>
          <a:p>
            <a:pPr marL="285750" indent="-285750">
              <a:buFont typeface="Arial" panose="020B0604020202020204" pitchFamily="34" charset="0"/>
              <a:buChar char="•"/>
            </a:pPr>
            <a:r>
              <a:rPr lang="es-MX" dirty="0" err="1"/>
              <a:t>Null</a:t>
            </a: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No definido</a:t>
            </a:r>
          </a:p>
        </p:txBody>
      </p:sp>
    </p:spTree>
    <p:extLst>
      <p:ext uri="{BB962C8B-B14F-4D97-AF65-F5344CB8AC3E}">
        <p14:creationId xmlns:p14="http://schemas.microsoft.com/office/powerpoint/2010/main" val="1639442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TIPOS DE DATOS JAVASCRIPT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935236" y="1779716"/>
            <a:ext cx="10807154" cy="4401205"/>
          </a:xfrm>
          <a:prstGeom prst="rect">
            <a:avLst/>
          </a:prstGeom>
        </p:spPr>
        <p:txBody>
          <a:bodyPr wrap="square">
            <a:spAutoFit/>
          </a:bodyPr>
          <a:lstStyle/>
          <a:p>
            <a:r>
              <a:rPr lang="es-MX" sz="2000" b="1" dirty="0"/>
              <a:t>Valores de punto </a:t>
            </a:r>
            <a:r>
              <a:rPr lang="es-MX" sz="2000" b="1" dirty="0" smtClean="0"/>
              <a:t>flotante</a:t>
            </a:r>
          </a:p>
          <a:p>
            <a:endParaRPr lang="es-MX" sz="2000" b="1" dirty="0"/>
          </a:p>
          <a:p>
            <a:r>
              <a:rPr lang="es-MX" sz="2000" dirty="0"/>
              <a:t>Los valores de punto flotante pueden ser números enteros con una parte decimal.  Además, pueden expresarse en notación científica.  Es decir, se usa una "e" en mayúsculas o minúsculas para representar "diez a la potencia de".  JavaScript representa los números usando el estándar de punto flotante de ocho bytes de IEEE 754 para la representación numérica.  Esto significa que puede escribir números tan grandes como 1,79769x10308 y tan pequeños como 5x10-324.  Un número que contiene un separador decimal y que tiene un solo "0" delante del separador decimal se interpreta como un número de punto flotante decimal.  </a:t>
            </a:r>
          </a:p>
          <a:p>
            <a:endParaRPr lang="es-MX" sz="2000" dirty="0"/>
          </a:p>
          <a:p>
            <a:r>
              <a:rPr lang="es-MX" sz="2000" dirty="0"/>
              <a:t>Tenga en cuenta que un número que comience con "0x" o "00" y contenga un separador decimal generará un error.  A continuación se incluyen algunos ejemplos de números de JavaScript. </a:t>
            </a:r>
          </a:p>
        </p:txBody>
      </p:sp>
    </p:spTree>
    <p:extLst>
      <p:ext uri="{BB962C8B-B14F-4D97-AF65-F5344CB8AC3E}">
        <p14:creationId xmlns:p14="http://schemas.microsoft.com/office/powerpoint/2010/main" val="2627541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TIPOS DE DATOS JAVASCRIPT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431180" y="1272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3972287825"/>
              </p:ext>
            </p:extLst>
          </p:nvPr>
        </p:nvGraphicFramePr>
        <p:xfrm>
          <a:off x="736138" y="1328283"/>
          <a:ext cx="10657182" cy="5116323"/>
        </p:xfrm>
        <a:graphic>
          <a:graphicData uri="http://schemas.openxmlformats.org/drawingml/2006/table">
            <a:tbl>
              <a:tblPr/>
              <a:tblGrid>
                <a:gridCol w="3552394"/>
                <a:gridCol w="3552394"/>
                <a:gridCol w="3552394"/>
              </a:tblGrid>
              <a:tr h="237181">
                <a:tc>
                  <a:txBody>
                    <a:bodyPr/>
                    <a:lstStyle/>
                    <a:p>
                      <a:pPr algn="l"/>
                      <a:r>
                        <a:rPr lang="es-MX" sz="1100" dirty="0">
                          <a:solidFill>
                            <a:srgbClr val="2A2A2A"/>
                          </a:solidFill>
                          <a:effectLst/>
                          <a:latin typeface="Arial" panose="020B0604020202020204" pitchFamily="34" charset="0"/>
                          <a:cs typeface="Arial" panose="020B0604020202020204" pitchFamily="34" charset="0"/>
                        </a:rPr>
                        <a:t>Número</a:t>
                      </a:r>
                    </a:p>
                  </a:txBody>
                  <a:tcPr marL="36004" marR="36004" marT="45005" marB="45005"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s-MX" sz="1100" dirty="0">
                          <a:solidFill>
                            <a:srgbClr val="2A2A2A"/>
                          </a:solidFill>
                          <a:effectLst/>
                          <a:latin typeface="Arial" panose="020B0604020202020204" pitchFamily="34" charset="0"/>
                          <a:cs typeface="Arial" panose="020B0604020202020204" pitchFamily="34" charset="0"/>
                        </a:rPr>
                        <a:t>Descripción</a:t>
                      </a:r>
                    </a:p>
                  </a:txBody>
                  <a:tcPr marL="36004" marR="36004" marT="45005" marB="45005"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s-MX" sz="1100">
                          <a:solidFill>
                            <a:srgbClr val="2A2A2A"/>
                          </a:solidFill>
                          <a:effectLst/>
                          <a:latin typeface="Arial" panose="020B0604020202020204" pitchFamily="34" charset="0"/>
                          <a:cs typeface="Arial" panose="020B0604020202020204" pitchFamily="34" charset="0"/>
                        </a:rPr>
                        <a:t>Equivalente decimal</a:t>
                      </a:r>
                    </a:p>
                  </a:txBody>
                  <a:tcPr marL="36004" marR="36004" marT="45005" marB="45005"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350489">
                <a:tc>
                  <a:txBody>
                    <a:bodyPr/>
                    <a:lstStyle/>
                    <a:p>
                      <a:pPr fontAlgn="t"/>
                      <a:r>
                        <a:rPr lang="es-MX" sz="1100">
                          <a:solidFill>
                            <a:srgbClr val="2A2A2A"/>
                          </a:solidFill>
                          <a:effectLst/>
                          <a:latin typeface="Arial" panose="020B0604020202020204" pitchFamily="34" charset="0"/>
                          <a:cs typeface="Arial" panose="020B0604020202020204" pitchFamily="34" charset="0"/>
                        </a:rPr>
                        <a:t>,0001, 0,0001, 1e-4, 1,0e-4</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Cuatro números de punto flotante equivalentes.</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0.0001</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37181">
                <a:tc>
                  <a:txBody>
                    <a:bodyPr/>
                    <a:lstStyle/>
                    <a:p>
                      <a:pPr fontAlgn="t"/>
                      <a:r>
                        <a:rPr lang="es-MX" sz="1100">
                          <a:solidFill>
                            <a:srgbClr val="2A2A2A"/>
                          </a:solidFill>
                          <a:effectLst/>
                          <a:latin typeface="Arial" panose="020B0604020202020204" pitchFamily="34" charset="0"/>
                          <a:cs typeface="Arial" panose="020B0604020202020204" pitchFamily="34" charset="0"/>
                        </a:rPr>
                        <a:t>3,45e2</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Número en punto flotante.</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345</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37181">
                <a:tc>
                  <a:txBody>
                    <a:bodyPr/>
                    <a:lstStyle/>
                    <a:p>
                      <a:pPr fontAlgn="t"/>
                      <a:r>
                        <a:rPr lang="es-MX" sz="1100">
                          <a:solidFill>
                            <a:srgbClr val="2A2A2A"/>
                          </a:solidFill>
                          <a:effectLst/>
                          <a:latin typeface="Arial" panose="020B0604020202020204" pitchFamily="34" charset="0"/>
                          <a:cs typeface="Arial" panose="020B0604020202020204" pitchFamily="34" charset="0"/>
                        </a:rPr>
                        <a:t>45</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Entero.</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45</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40443">
                <a:tc>
                  <a:txBody>
                    <a:bodyPr/>
                    <a:lstStyle/>
                    <a:p>
                      <a:pPr fontAlgn="t"/>
                      <a:r>
                        <a:rPr lang="es-MX" sz="1100">
                          <a:solidFill>
                            <a:srgbClr val="2A2A2A"/>
                          </a:solidFill>
                          <a:effectLst/>
                          <a:latin typeface="Arial" panose="020B0604020202020204" pitchFamily="34" charset="0"/>
                          <a:cs typeface="Arial" panose="020B0604020202020204" pitchFamily="34" charset="0"/>
                        </a:rPr>
                        <a:t>0378</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Entero.  Aunque parece un número octal (comienza con un cero), 8 no es un dígito octal válido, por lo que el número se interpretará como un decimal.  </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378</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10459">
                <a:tc>
                  <a:txBody>
                    <a:bodyPr/>
                    <a:lstStyle/>
                    <a:p>
                      <a:pPr fontAlgn="t"/>
                      <a:r>
                        <a:rPr lang="es-MX" sz="1100">
                          <a:solidFill>
                            <a:srgbClr val="2A2A2A"/>
                          </a:solidFill>
                          <a:effectLst/>
                          <a:latin typeface="Arial" panose="020B0604020202020204" pitchFamily="34" charset="0"/>
                          <a:cs typeface="Arial" panose="020B0604020202020204" pitchFamily="34" charset="0"/>
                        </a:rPr>
                        <a:t>0377</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Entero octal.  Observe que aunque en apariencia se trata del número precedente al anterior, su valor real es muy diferente.  </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255</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10459">
                <a:tc>
                  <a:txBody>
                    <a:bodyPr/>
                    <a:lstStyle/>
                    <a:p>
                      <a:pPr fontAlgn="t"/>
                      <a:r>
                        <a:rPr lang="es-MX" sz="1100">
                          <a:solidFill>
                            <a:srgbClr val="2A2A2A"/>
                          </a:solidFill>
                          <a:effectLst/>
                          <a:latin typeface="Arial" panose="020B0604020202020204" pitchFamily="34" charset="0"/>
                          <a:cs typeface="Arial" panose="020B0604020202020204" pitchFamily="34" charset="0"/>
                        </a:rPr>
                        <a:t>0.0001</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Número de punto flotante.  Aunque este número comienza con un cero, no es octal, ya que tiene un separador decimal.  </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0.0001</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10459">
                <a:tc>
                  <a:txBody>
                    <a:bodyPr/>
                    <a:lstStyle/>
                    <a:p>
                      <a:pPr fontAlgn="t"/>
                      <a:r>
                        <a:rPr lang="es-MX" sz="1100">
                          <a:solidFill>
                            <a:srgbClr val="2A2A2A"/>
                          </a:solidFill>
                          <a:effectLst/>
                          <a:latin typeface="Arial" panose="020B0604020202020204" pitchFamily="34" charset="0"/>
                          <a:cs typeface="Arial" panose="020B0604020202020204" pitchFamily="34" charset="0"/>
                        </a:rPr>
                        <a:t>00.0001</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Esto es un error.  Los dos ceros iniciales marcan el número como octal, pero los octales no permiten un componente decimal.  </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N/D (error del compilador)</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37181">
                <a:tc>
                  <a:txBody>
                    <a:bodyPr/>
                    <a:lstStyle/>
                    <a:p>
                      <a:pPr fontAlgn="t"/>
                      <a:r>
                        <a:rPr lang="es-MX" sz="1100">
                          <a:solidFill>
                            <a:srgbClr val="2A2A2A"/>
                          </a:solidFill>
                          <a:effectLst/>
                          <a:latin typeface="Arial" panose="020B0604020202020204" pitchFamily="34" charset="0"/>
                          <a:cs typeface="Arial" panose="020B0604020202020204" pitchFamily="34" charset="0"/>
                        </a:rPr>
                        <a:t>0Xff</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Entero hexadecimal.</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255</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37181">
                <a:tc>
                  <a:txBody>
                    <a:bodyPr/>
                    <a:lstStyle/>
                    <a:p>
                      <a:pPr fontAlgn="t"/>
                      <a:r>
                        <a:rPr lang="es-MX" sz="1100">
                          <a:solidFill>
                            <a:srgbClr val="2A2A2A"/>
                          </a:solidFill>
                          <a:effectLst/>
                          <a:latin typeface="Arial" panose="020B0604020202020204" pitchFamily="34" charset="0"/>
                          <a:cs typeface="Arial" panose="020B0604020202020204" pitchFamily="34" charset="0"/>
                        </a:rPr>
                        <a:t>0x37CF</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Entero hexadecimal.</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14287</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80474">
                <a:tc>
                  <a:txBody>
                    <a:bodyPr/>
                    <a:lstStyle/>
                    <a:p>
                      <a:pPr fontAlgn="t"/>
                      <a:r>
                        <a:rPr lang="es-MX" sz="1100">
                          <a:solidFill>
                            <a:srgbClr val="2A2A2A"/>
                          </a:solidFill>
                          <a:effectLst/>
                          <a:latin typeface="Arial" panose="020B0604020202020204" pitchFamily="34" charset="0"/>
                          <a:cs typeface="Arial" panose="020B0604020202020204" pitchFamily="34" charset="0"/>
                        </a:rPr>
                        <a:t>0x3e7</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Entero hexadecimal.  Observe que la 'e' no se interpreta como exponenciación.  </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999</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49528">
                <a:tc>
                  <a:txBody>
                    <a:bodyPr/>
                    <a:lstStyle/>
                    <a:p>
                      <a:pPr fontAlgn="t"/>
                      <a:r>
                        <a:rPr lang="es-MX" sz="1100" dirty="0">
                          <a:solidFill>
                            <a:srgbClr val="2A2A2A"/>
                          </a:solidFill>
                          <a:effectLst/>
                          <a:latin typeface="Arial" panose="020B0604020202020204" pitchFamily="34" charset="0"/>
                          <a:cs typeface="Arial" panose="020B0604020202020204" pitchFamily="34" charset="0"/>
                        </a:rPr>
                        <a:t>0x3,45e2</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a:solidFill>
                            <a:srgbClr val="2A2A2A"/>
                          </a:solidFill>
                          <a:effectLst/>
                          <a:latin typeface="Arial" panose="020B0604020202020204" pitchFamily="34" charset="0"/>
                          <a:cs typeface="Arial" panose="020B0604020202020204" pitchFamily="34" charset="0"/>
                        </a:rPr>
                        <a:t>Esto es un error.  Los números hexadecimales no pueden tener partes decimales.  </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100" dirty="0">
                          <a:solidFill>
                            <a:srgbClr val="2A2A2A"/>
                          </a:solidFill>
                          <a:effectLst/>
                          <a:latin typeface="Arial" panose="020B0604020202020204" pitchFamily="34" charset="0"/>
                          <a:cs typeface="Arial" panose="020B0604020202020204" pitchFamily="34" charset="0"/>
                        </a:rPr>
                        <a:t>N/D (error del compilador)</a:t>
                      </a:r>
                    </a:p>
                  </a:txBody>
                  <a:tcPr marL="36004" marR="36004" marT="45005" marB="4500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8948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TIPOS DE DATOS JAVASCRIPT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66060" y="1766831"/>
            <a:ext cx="11023178" cy="3785652"/>
          </a:xfrm>
          <a:prstGeom prst="rect">
            <a:avLst/>
          </a:prstGeom>
        </p:spPr>
        <p:txBody>
          <a:bodyPr wrap="square">
            <a:spAutoFit/>
          </a:bodyPr>
          <a:lstStyle/>
          <a:p>
            <a:r>
              <a:rPr lang="es-MX" sz="2000" dirty="0"/>
              <a:t>Además, JavaScript contiene números con valores especiales.  Estos son:  </a:t>
            </a:r>
          </a:p>
          <a:p>
            <a:endParaRPr lang="es-MX" sz="2000" dirty="0"/>
          </a:p>
          <a:p>
            <a:pPr marL="285750" indent="-285750">
              <a:buFont typeface="Arial" panose="020B0604020202020204" pitchFamily="34" charset="0"/>
              <a:buChar char="•"/>
            </a:pPr>
            <a:r>
              <a:rPr lang="es-MX" sz="2000" dirty="0" err="1"/>
              <a:t>NaN</a:t>
            </a:r>
            <a:r>
              <a:rPr lang="es-MX" sz="2000" dirty="0"/>
              <a:t> (no es un número).  Se utiliza al realizar una operación matemática en datos inapropiados, como cadenas o con el valor no definido  </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r>
              <a:rPr lang="es-MX" sz="2000" dirty="0"/>
              <a:t>Infinito positivo.  Se utiliza cuando un número positivo es demasiado grande para representarlo en JavaScript   </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r>
              <a:rPr lang="es-MX" sz="2000" dirty="0"/>
              <a:t>Infinito negativo.  Se usa cuando un número negativo es demasiado grande para representarlo en JavaScript  </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r>
              <a:rPr lang="es-MX" sz="2000" dirty="0"/>
              <a:t>Cero negativo y positivo.  JavaScript distingue entre cero positivo y negativo. </a:t>
            </a:r>
          </a:p>
        </p:txBody>
      </p:sp>
    </p:spTree>
    <p:extLst>
      <p:ext uri="{BB962C8B-B14F-4D97-AF65-F5344CB8AC3E}">
        <p14:creationId xmlns:p14="http://schemas.microsoft.com/office/powerpoint/2010/main" val="2062375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TIPOS DE DATOS JAVASCRIPT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47605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6" name="Rectangle 5"/>
          <p:cNvSpPr/>
          <p:nvPr/>
        </p:nvSpPr>
        <p:spPr>
          <a:xfrm>
            <a:off x="778785" y="1564918"/>
            <a:ext cx="10957650" cy="4124206"/>
          </a:xfrm>
          <a:prstGeom prst="rect">
            <a:avLst/>
          </a:prstGeom>
        </p:spPr>
        <p:txBody>
          <a:bodyPr wrap="square">
            <a:spAutoFit/>
          </a:bodyPr>
          <a:lstStyle/>
          <a:p>
            <a:r>
              <a:rPr lang="es-MX" b="1" dirty="0"/>
              <a:t>Tipo de datos </a:t>
            </a:r>
            <a:r>
              <a:rPr lang="es-MX" b="1" dirty="0" smtClean="0"/>
              <a:t>booleano</a:t>
            </a:r>
          </a:p>
          <a:p>
            <a:endParaRPr lang="es-MX" b="1" dirty="0"/>
          </a:p>
          <a:p>
            <a:r>
              <a:rPr lang="es-MX" dirty="0"/>
              <a:t>Mientras que los tipos de datos de cadena y número pueden tener un número prácticamente ilimitado de valores diferentes, el tipo de datos booleano sólo puede tener dos:  Estos son los literales true y false.  Un valor booleano es un valor de validez: especifica si la condición es verdadera o no.  </a:t>
            </a:r>
          </a:p>
          <a:p>
            <a:endParaRPr lang="es-MX" dirty="0"/>
          </a:p>
          <a:p>
            <a:r>
              <a:rPr lang="es-MX" dirty="0"/>
              <a:t>Las comparaciones realizadas en los scripts siempre tienen un resultado booleano.  Observe la línea siguiente de código de JavaScript.  </a:t>
            </a:r>
            <a:endParaRPr lang="es-MX" dirty="0" smtClean="0"/>
          </a:p>
          <a:p>
            <a:endParaRPr lang="es-MX" dirty="0"/>
          </a:p>
          <a:p>
            <a:r>
              <a:rPr lang="es-MX" sz="1400" b="1" dirty="0" smtClean="0">
                <a:solidFill>
                  <a:srgbClr val="92D050"/>
                </a:solidFill>
              </a:rPr>
              <a:t>y </a:t>
            </a:r>
            <a:r>
              <a:rPr lang="es-MX" sz="1400" b="1" dirty="0">
                <a:solidFill>
                  <a:srgbClr val="92D050"/>
                </a:solidFill>
              </a:rPr>
              <a:t>= (x == 2000</a:t>
            </a:r>
            <a:r>
              <a:rPr lang="es-MX" sz="1400" b="1" dirty="0" smtClean="0">
                <a:solidFill>
                  <a:srgbClr val="92D050"/>
                </a:solidFill>
              </a:rPr>
              <a:t>);</a:t>
            </a:r>
          </a:p>
          <a:p>
            <a:endParaRPr lang="es-MX" sz="1400" b="1" dirty="0">
              <a:solidFill>
                <a:srgbClr val="92D050"/>
              </a:solidFill>
            </a:endParaRPr>
          </a:p>
          <a:p>
            <a:r>
              <a:rPr lang="es-MX" dirty="0"/>
              <a:t>Aquí, el valor de la variable x se compara con el número 2000.  Si lo es, el resultado de la comparación es el valor booleano true, que se asigna a la variable y.  Si x no es igual a 2000, el resultado de la comparación es el valor booleano false.  </a:t>
            </a:r>
          </a:p>
          <a:p>
            <a:endParaRPr lang="es-MX" dirty="0"/>
          </a:p>
        </p:txBody>
      </p:sp>
    </p:spTree>
    <p:extLst>
      <p:ext uri="{BB962C8B-B14F-4D97-AF65-F5344CB8AC3E}">
        <p14:creationId xmlns:p14="http://schemas.microsoft.com/office/powerpoint/2010/main" val="160411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TIPOS DE DATOS JAVASCRIPT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77490"/>
            <a:ext cx="11095186" cy="4431983"/>
          </a:xfrm>
          <a:prstGeom prst="rect">
            <a:avLst/>
          </a:prstGeom>
        </p:spPr>
        <p:txBody>
          <a:bodyPr wrap="square">
            <a:spAutoFit/>
          </a:bodyPr>
          <a:lstStyle/>
          <a:p>
            <a:r>
              <a:rPr lang="es-MX" dirty="0"/>
              <a:t>Los valores booleanos son especialmente útiles en estructuras de control.  El código siguiente combina una comparación que crea un valor booleano directamente con una instrucción que la usa.  Observe el siguiente código de ejemplo de JavaScript.  </a:t>
            </a:r>
          </a:p>
          <a:p>
            <a:endParaRPr lang="es-MX" dirty="0"/>
          </a:p>
          <a:p>
            <a:r>
              <a:rPr lang="es-MX" sz="1400" b="1" dirty="0" err="1" smtClean="0">
                <a:solidFill>
                  <a:srgbClr val="92D050"/>
                </a:solidFill>
              </a:rPr>
              <a:t>if</a:t>
            </a:r>
            <a:r>
              <a:rPr lang="es-MX" sz="1400" b="1" dirty="0" smtClean="0">
                <a:solidFill>
                  <a:srgbClr val="92D050"/>
                </a:solidFill>
              </a:rPr>
              <a:t> </a:t>
            </a:r>
            <a:r>
              <a:rPr lang="es-MX" sz="1400" b="1" dirty="0">
                <a:solidFill>
                  <a:srgbClr val="92D050"/>
                </a:solidFill>
              </a:rPr>
              <a:t>(x == 2000) {</a:t>
            </a:r>
          </a:p>
          <a:p>
            <a:r>
              <a:rPr lang="es-MX" sz="1400" b="1" dirty="0">
                <a:solidFill>
                  <a:srgbClr val="92D050"/>
                </a:solidFill>
              </a:rPr>
              <a:t>    z = z + 1;</a:t>
            </a:r>
          </a:p>
          <a:p>
            <a:r>
              <a:rPr lang="es-MX" sz="1400" b="1" dirty="0">
                <a:solidFill>
                  <a:srgbClr val="92D050"/>
                </a:solidFill>
              </a:rPr>
              <a:t>}</a:t>
            </a:r>
          </a:p>
          <a:p>
            <a:r>
              <a:rPr lang="es-MX" sz="1400" b="1" dirty="0" err="1">
                <a:solidFill>
                  <a:srgbClr val="92D050"/>
                </a:solidFill>
              </a:rPr>
              <a:t>else</a:t>
            </a:r>
            <a:r>
              <a:rPr lang="es-MX" sz="1400" b="1" dirty="0">
                <a:solidFill>
                  <a:srgbClr val="92D050"/>
                </a:solidFill>
              </a:rPr>
              <a:t> {</a:t>
            </a:r>
          </a:p>
          <a:p>
            <a:r>
              <a:rPr lang="es-MX" sz="1400" b="1" dirty="0">
                <a:solidFill>
                  <a:srgbClr val="92D050"/>
                </a:solidFill>
              </a:rPr>
              <a:t>    x = x + 1;</a:t>
            </a:r>
          </a:p>
          <a:p>
            <a:r>
              <a:rPr lang="es-MX" sz="1400" b="1" dirty="0" smtClean="0">
                <a:solidFill>
                  <a:srgbClr val="92D050"/>
                </a:solidFill>
              </a:rPr>
              <a:t>}</a:t>
            </a:r>
          </a:p>
          <a:p>
            <a:endParaRPr lang="es-MX" dirty="0"/>
          </a:p>
          <a:p>
            <a:r>
              <a:rPr lang="es-MX" dirty="0"/>
              <a:t>La instrucción </a:t>
            </a:r>
            <a:r>
              <a:rPr lang="es-MX" dirty="0" err="1"/>
              <a:t>if</a:t>
            </a:r>
            <a:r>
              <a:rPr lang="es-MX" dirty="0"/>
              <a:t>/</a:t>
            </a:r>
            <a:r>
              <a:rPr lang="es-MX" dirty="0" err="1"/>
              <a:t>else</a:t>
            </a:r>
            <a:r>
              <a:rPr lang="es-MX" dirty="0"/>
              <a:t> de JavaScript realiza una acción si un valor booleano es true (z = z + 1) y realiza una acción alternativa si el valor booleano es false (x = x + 1).</a:t>
            </a:r>
          </a:p>
          <a:p>
            <a:endParaRPr lang="es-MX" dirty="0"/>
          </a:p>
          <a:p>
            <a:r>
              <a:rPr lang="es-MX" dirty="0"/>
              <a:t>Puede usar cualquier expresión como expresión comparativa.  Se interpreta como false cualquier expresión que se evalúa como 0, NULL, sin definir o cadena vacía.  Se interpreta como true cualquier expresión que se evalúa como cualquier otro valor.</a:t>
            </a:r>
          </a:p>
        </p:txBody>
      </p:sp>
    </p:spTree>
    <p:extLst>
      <p:ext uri="{BB962C8B-B14F-4D97-AF65-F5344CB8AC3E}">
        <p14:creationId xmlns:p14="http://schemas.microsoft.com/office/powerpoint/2010/main" val="1394507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TIPOS DE DATOS JAVASCRIPT</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77490"/>
            <a:ext cx="11095186" cy="2585323"/>
          </a:xfrm>
          <a:prstGeom prst="rect">
            <a:avLst/>
          </a:prstGeom>
        </p:spPr>
        <p:txBody>
          <a:bodyPr wrap="square">
            <a:spAutoFit/>
          </a:bodyPr>
          <a:lstStyle/>
          <a:p>
            <a:r>
              <a:rPr lang="es-MX" dirty="0"/>
              <a:t>También puede comparar el valor no definido en </a:t>
            </a:r>
            <a:r>
              <a:rPr lang="es-MX" dirty="0" err="1"/>
              <a:t>null</a:t>
            </a:r>
            <a:r>
              <a:rPr lang="es-MX" dirty="0"/>
              <a:t>.  Esta comparación es true si la propiedad </a:t>
            </a:r>
            <a:r>
              <a:rPr lang="es-MX" dirty="0" err="1"/>
              <a:t>someObject.prop</a:t>
            </a:r>
            <a:r>
              <a:rPr lang="es-MX" dirty="0"/>
              <a:t> es </a:t>
            </a:r>
            <a:r>
              <a:rPr lang="es-MX" dirty="0" err="1"/>
              <a:t>null</a:t>
            </a:r>
            <a:r>
              <a:rPr lang="es-MX" dirty="0"/>
              <a:t> o si la propiedad </a:t>
            </a:r>
            <a:r>
              <a:rPr lang="es-MX" dirty="0" err="1"/>
              <a:t>someObject.prop</a:t>
            </a:r>
            <a:r>
              <a:rPr lang="es-MX" dirty="0"/>
              <a:t> no existe.  </a:t>
            </a:r>
          </a:p>
          <a:p>
            <a:endParaRPr lang="es-MX" dirty="0"/>
          </a:p>
          <a:p>
            <a:r>
              <a:rPr lang="es-MX" b="1" dirty="0" err="1" smtClean="0">
                <a:solidFill>
                  <a:srgbClr val="92D050"/>
                </a:solidFill>
              </a:rPr>
              <a:t>someObject.prop</a:t>
            </a:r>
            <a:r>
              <a:rPr lang="es-MX" b="1" dirty="0" smtClean="0">
                <a:solidFill>
                  <a:srgbClr val="92D050"/>
                </a:solidFill>
              </a:rPr>
              <a:t> </a:t>
            </a:r>
            <a:r>
              <a:rPr lang="es-MX" b="1" dirty="0">
                <a:solidFill>
                  <a:srgbClr val="92D050"/>
                </a:solidFill>
              </a:rPr>
              <a:t>== </a:t>
            </a:r>
            <a:r>
              <a:rPr lang="es-MX" b="1" dirty="0" err="1">
                <a:solidFill>
                  <a:srgbClr val="92D050"/>
                </a:solidFill>
              </a:rPr>
              <a:t>null</a:t>
            </a:r>
            <a:r>
              <a:rPr lang="es-MX" b="1" dirty="0" smtClean="0">
                <a:solidFill>
                  <a:srgbClr val="92D050"/>
                </a:solidFill>
              </a:rPr>
              <a:t>;</a:t>
            </a:r>
          </a:p>
          <a:p>
            <a:endParaRPr lang="es-MX" dirty="0"/>
          </a:p>
          <a:p>
            <a:r>
              <a:rPr lang="es-MX" dirty="0"/>
              <a:t>Para averiguar si existe una propiedad de objeto, puede usar el operador in:</a:t>
            </a:r>
          </a:p>
          <a:p>
            <a:endParaRPr lang="es-MX" dirty="0"/>
          </a:p>
          <a:p>
            <a:r>
              <a:rPr lang="es-MX" b="1" dirty="0" err="1" smtClean="0">
                <a:solidFill>
                  <a:srgbClr val="92D050"/>
                </a:solidFill>
              </a:rPr>
              <a:t>if</a:t>
            </a:r>
            <a:r>
              <a:rPr lang="es-MX" b="1" dirty="0" smtClean="0">
                <a:solidFill>
                  <a:srgbClr val="92D050"/>
                </a:solidFill>
              </a:rPr>
              <a:t> </a:t>
            </a:r>
            <a:r>
              <a:rPr lang="es-MX" b="1" dirty="0">
                <a:solidFill>
                  <a:srgbClr val="92D050"/>
                </a:solidFill>
              </a:rPr>
              <a:t>("</a:t>
            </a:r>
            <a:r>
              <a:rPr lang="es-MX" b="1" dirty="0" err="1">
                <a:solidFill>
                  <a:srgbClr val="92D050"/>
                </a:solidFill>
              </a:rPr>
              <a:t>prop</a:t>
            </a:r>
            <a:r>
              <a:rPr lang="es-MX" b="1" dirty="0">
                <a:solidFill>
                  <a:srgbClr val="92D050"/>
                </a:solidFill>
              </a:rPr>
              <a:t>" in </a:t>
            </a:r>
            <a:r>
              <a:rPr lang="es-MX" b="1" dirty="0" err="1">
                <a:solidFill>
                  <a:srgbClr val="92D050"/>
                </a:solidFill>
              </a:rPr>
              <a:t>someObject</a:t>
            </a:r>
            <a:r>
              <a:rPr lang="es-MX" b="1" dirty="0">
                <a:solidFill>
                  <a:srgbClr val="92D050"/>
                </a:solidFill>
              </a:rPr>
              <a:t>)</a:t>
            </a:r>
          </a:p>
          <a:p>
            <a:r>
              <a:rPr lang="es-MX" b="1" dirty="0">
                <a:solidFill>
                  <a:srgbClr val="92D050"/>
                </a:solidFill>
              </a:rPr>
              <a:t>    // </a:t>
            </a:r>
            <a:r>
              <a:rPr lang="es-MX" b="1" dirty="0" err="1">
                <a:solidFill>
                  <a:srgbClr val="92D050"/>
                </a:solidFill>
              </a:rPr>
              <a:t>someObject</a:t>
            </a:r>
            <a:r>
              <a:rPr lang="es-MX" b="1" dirty="0">
                <a:solidFill>
                  <a:srgbClr val="92D050"/>
                </a:solidFill>
              </a:rPr>
              <a:t> has </a:t>
            </a:r>
            <a:r>
              <a:rPr lang="es-MX" b="1" dirty="0" err="1">
                <a:solidFill>
                  <a:srgbClr val="92D050"/>
                </a:solidFill>
              </a:rPr>
              <a:t>the</a:t>
            </a:r>
            <a:r>
              <a:rPr lang="es-MX" b="1" dirty="0">
                <a:solidFill>
                  <a:srgbClr val="92D050"/>
                </a:solidFill>
              </a:rPr>
              <a:t> </a:t>
            </a:r>
            <a:r>
              <a:rPr lang="es-MX" b="1" dirty="0" err="1">
                <a:solidFill>
                  <a:srgbClr val="92D050"/>
                </a:solidFill>
              </a:rPr>
              <a:t>property</a:t>
            </a:r>
            <a:r>
              <a:rPr lang="es-MX" b="1" dirty="0">
                <a:solidFill>
                  <a:srgbClr val="92D050"/>
                </a:solidFill>
              </a:rPr>
              <a:t> '</a:t>
            </a:r>
            <a:r>
              <a:rPr lang="es-MX" b="1" dirty="0" err="1">
                <a:solidFill>
                  <a:srgbClr val="92D050"/>
                </a:solidFill>
              </a:rPr>
              <a:t>prop</a:t>
            </a:r>
            <a:r>
              <a:rPr lang="es-MX" b="1" dirty="0">
                <a:solidFill>
                  <a:srgbClr val="92D050"/>
                </a:solidFill>
              </a:rPr>
              <a:t>'</a:t>
            </a:r>
          </a:p>
        </p:txBody>
      </p:sp>
    </p:spTree>
    <p:extLst>
      <p:ext uri="{BB962C8B-B14F-4D97-AF65-F5344CB8AC3E}">
        <p14:creationId xmlns:p14="http://schemas.microsoft.com/office/powerpoint/2010/main" val="790077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0548" y="250798"/>
            <a:ext cx="9630044" cy="737181"/>
          </a:xfrm>
        </p:spPr>
        <p:txBody>
          <a:bodyPr/>
          <a:lstStyle/>
          <a:p>
            <a:r>
              <a:rPr lang="es-MX" sz="4000" b="1" dirty="0"/>
              <a:t>Operadores (JavaScript</a:t>
            </a:r>
            <a:r>
              <a:rPr lang="es-MX" sz="4000" b="1"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359172" y="988522"/>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359172" y="1616880"/>
            <a:ext cx="2352675" cy="3886200"/>
          </a:xfrm>
          <a:prstGeom prst="rect">
            <a:avLst/>
          </a:prstGeom>
        </p:spPr>
      </p:pic>
      <p:pic>
        <p:nvPicPr>
          <p:cNvPr id="3" name="Picture 2"/>
          <p:cNvPicPr>
            <a:picLocks noChangeAspect="1"/>
          </p:cNvPicPr>
          <p:nvPr/>
        </p:nvPicPr>
        <p:blipFill>
          <a:blip r:embed="rId3"/>
          <a:stretch>
            <a:fillRect/>
          </a:stretch>
        </p:blipFill>
        <p:spPr>
          <a:xfrm>
            <a:off x="8162363" y="1239908"/>
            <a:ext cx="3413327" cy="5288669"/>
          </a:xfrm>
          <a:prstGeom prst="rect">
            <a:avLst/>
          </a:prstGeom>
        </p:spPr>
      </p:pic>
      <p:pic>
        <p:nvPicPr>
          <p:cNvPr id="5" name="Picture 4"/>
          <p:cNvPicPr>
            <a:picLocks noChangeAspect="1"/>
          </p:cNvPicPr>
          <p:nvPr/>
        </p:nvPicPr>
        <p:blipFill>
          <a:blip r:embed="rId4"/>
          <a:stretch>
            <a:fillRect/>
          </a:stretch>
        </p:blipFill>
        <p:spPr>
          <a:xfrm>
            <a:off x="2702800" y="1644099"/>
            <a:ext cx="3400425" cy="3505200"/>
          </a:xfrm>
          <a:prstGeom prst="rect">
            <a:avLst/>
          </a:prstGeom>
        </p:spPr>
      </p:pic>
      <p:pic>
        <p:nvPicPr>
          <p:cNvPr id="6" name="Picture 5"/>
          <p:cNvPicPr>
            <a:picLocks noChangeAspect="1"/>
          </p:cNvPicPr>
          <p:nvPr/>
        </p:nvPicPr>
        <p:blipFill>
          <a:blip r:embed="rId5"/>
          <a:stretch>
            <a:fillRect/>
          </a:stretch>
        </p:blipFill>
        <p:spPr>
          <a:xfrm>
            <a:off x="6103225" y="1595055"/>
            <a:ext cx="2057400" cy="3133725"/>
          </a:xfrm>
          <a:prstGeom prst="rect">
            <a:avLst/>
          </a:prstGeom>
        </p:spPr>
      </p:pic>
    </p:spTree>
    <p:extLst>
      <p:ext uri="{BB962C8B-B14F-4D97-AF65-F5344CB8AC3E}">
        <p14:creationId xmlns:p14="http://schemas.microsoft.com/office/powerpoint/2010/main" val="1768194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dirty="0"/>
              <a:t>Igualdad e igualdad estricta</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96847"/>
            <a:ext cx="11023178" cy="2585323"/>
          </a:xfrm>
          <a:prstGeom prst="rect">
            <a:avLst/>
          </a:prstGeom>
        </p:spPr>
        <p:txBody>
          <a:bodyPr wrap="square">
            <a:spAutoFit/>
          </a:bodyPr>
          <a:lstStyle/>
          <a:p>
            <a:r>
              <a:rPr lang="es-MX" b="1" dirty="0"/>
              <a:t>La diferencia entre == (igualdad) y === (igualdad estricta) </a:t>
            </a:r>
            <a:r>
              <a:rPr lang="es-MX" dirty="0"/>
              <a:t>es que el operador de igualdad convertirá los valores de distintos tipos antes de comprobar la igualdad.  Por ejemplo, el resultado de comparar la cadena "1" con el número 1 es true.  El operador de igualdad estricta, por otra parte, no convertirá los valores a tipos diferentes, por lo que la cadena "1" y el número 1 no se comparan como iguales.  </a:t>
            </a:r>
          </a:p>
          <a:p>
            <a:endParaRPr lang="es-MX" dirty="0"/>
          </a:p>
          <a:p>
            <a:r>
              <a:rPr lang="es-MX" dirty="0"/>
              <a:t>Las cadenas primitivas, los números y los valores booleanos se comparan por valor.  Si tienen el mismo valor, son iguales.  Los objetos (incluidos los objetos Array, Function, </a:t>
            </a:r>
            <a:r>
              <a:rPr lang="es-MX" dirty="0" err="1"/>
              <a:t>String</a:t>
            </a:r>
            <a:r>
              <a:rPr lang="es-MX" dirty="0"/>
              <a:t>, </a:t>
            </a:r>
            <a:r>
              <a:rPr lang="es-MX" dirty="0" err="1"/>
              <a:t>Number</a:t>
            </a:r>
            <a:r>
              <a:rPr lang="es-MX" dirty="0"/>
              <a:t>, </a:t>
            </a:r>
            <a:r>
              <a:rPr lang="es-MX" dirty="0" err="1"/>
              <a:t>Boolean</a:t>
            </a:r>
            <a:r>
              <a:rPr lang="es-MX" dirty="0"/>
              <a:t>, Error Date y </a:t>
            </a:r>
            <a:r>
              <a:rPr lang="es-MX" dirty="0" err="1"/>
              <a:t>RegExp</a:t>
            </a:r>
            <a:r>
              <a:rPr lang="es-MX" dirty="0"/>
              <a:t>) se comparan por referencia.  Aunque dos variables de estos tipos tengan el mismo valor, son iguales solo si hacen referencia exactamente al mismo objeto. </a:t>
            </a:r>
          </a:p>
        </p:txBody>
      </p:sp>
    </p:spTree>
    <p:extLst>
      <p:ext uri="{BB962C8B-B14F-4D97-AF65-F5344CB8AC3E}">
        <p14:creationId xmlns:p14="http://schemas.microsoft.com/office/powerpoint/2010/main" val="4095809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COMO UTILIZAR JAVASCRIPT EN NUESTROS DESARROLLOS.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45062"/>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14949" y="1463038"/>
            <a:ext cx="10608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smtClean="0">
                <a:latin typeface="Arial" panose="020B0604020202020204" pitchFamily="34" charset="0"/>
                <a:cs typeface="Arial" panose="020B0604020202020204" pitchFamily="34" charset="0"/>
              </a:rPr>
              <a:t>A </a:t>
            </a:r>
            <a:r>
              <a:rPr lang="es-MX" altLang="en-US" dirty="0" smtClean="0">
                <a:latin typeface="Arial" panose="020B0604020202020204" pitchFamily="34" charset="0"/>
                <a:cs typeface="Arial" panose="020B0604020202020204" pitchFamily="34" charset="0"/>
              </a:rPr>
              <a:t>partir</a:t>
            </a:r>
            <a:r>
              <a:rPr lang="en-US" altLang="en-US" dirty="0" smtClean="0">
                <a:latin typeface="Arial" panose="020B0604020202020204" pitchFamily="34" charset="0"/>
                <a:cs typeface="Arial" panose="020B0604020202020204" pitchFamily="34" charset="0"/>
              </a:rPr>
              <a:t> de </a:t>
            </a:r>
            <a:r>
              <a:rPr lang="es-MX" altLang="en-US" dirty="0" smtClean="0">
                <a:latin typeface="Arial" panose="020B0604020202020204" pitchFamily="34" charset="0"/>
                <a:cs typeface="Arial" panose="020B0604020202020204" pitchFamily="34" charset="0"/>
              </a:rPr>
              <a:t>una pagina web (.</a:t>
            </a:r>
            <a:r>
              <a:rPr lang="es-MX" altLang="en-US" dirty="0" err="1" smtClean="0">
                <a:latin typeface="Arial" panose="020B0604020202020204" pitchFamily="34" charset="0"/>
                <a:cs typeface="Arial" panose="020B0604020202020204" pitchFamily="34" charset="0"/>
              </a:rPr>
              <a:t>html</a:t>
            </a:r>
            <a:r>
              <a:rPr lang="es-MX" altLang="en-US" dirty="0" smtClean="0">
                <a:latin typeface="Arial" panose="020B0604020202020204" pitchFamily="34" charset="0"/>
                <a:cs typeface="Arial" panose="020B0604020202020204" pitchFamily="34" charset="0"/>
              </a:rPr>
              <a:t>), podemos utilizar código javascript sobre la pagina como se muestra en el ejemplo 1, o podemos utilizar código javascript llamando de un archivo con extensión “</a:t>
            </a:r>
            <a:r>
              <a:rPr lang="es-MX" altLang="en-US" dirty="0" err="1" smtClean="0">
                <a:latin typeface="Arial" panose="020B0604020202020204" pitchFamily="34" charset="0"/>
                <a:cs typeface="Arial" panose="020B0604020202020204" pitchFamily="34" charset="0"/>
              </a:rPr>
              <a:t>js</a:t>
            </a:r>
            <a:r>
              <a:rPr lang="es-MX" altLang="en-US" dirty="0" smtClean="0">
                <a:latin typeface="Arial" panose="020B0604020202020204" pitchFamily="34" charset="0"/>
                <a:cs typeface="Arial" panose="020B0604020202020204" pitchFamily="34" charset="0"/>
              </a:rPr>
              <a:t>”, como se muestra en el ejemplo 2.</a:t>
            </a:r>
            <a:r>
              <a:rPr lang="en-US" altLang="en-US" dirty="0" smtClean="0">
                <a:latin typeface="Arial" panose="020B0604020202020204" pitchFamily="34" charset="0"/>
                <a:cs typeface="Arial" panose="020B0604020202020204" pitchFamily="34"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476368" y="2361480"/>
            <a:ext cx="5116052" cy="3269477"/>
          </a:xfrm>
          <a:prstGeom prst="rect">
            <a:avLst/>
          </a:prstGeom>
        </p:spPr>
      </p:pic>
      <p:pic>
        <p:nvPicPr>
          <p:cNvPr id="3" name="Picture 2"/>
          <p:cNvPicPr>
            <a:picLocks noChangeAspect="1"/>
          </p:cNvPicPr>
          <p:nvPr/>
        </p:nvPicPr>
        <p:blipFill>
          <a:blip r:embed="rId3"/>
          <a:stretch>
            <a:fillRect/>
          </a:stretch>
        </p:blipFill>
        <p:spPr>
          <a:xfrm>
            <a:off x="673971" y="2361480"/>
            <a:ext cx="5673995" cy="4135435"/>
          </a:xfrm>
          <a:prstGeom prst="rect">
            <a:avLst/>
          </a:prstGeom>
        </p:spPr>
      </p:pic>
    </p:spTree>
    <p:extLst>
      <p:ext uri="{BB962C8B-B14F-4D97-AF65-F5344CB8AC3E}">
        <p14:creationId xmlns:p14="http://schemas.microsoft.com/office/powerpoint/2010/main" val="3187859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JavaScript 6 constantes.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44050" y="1620069"/>
            <a:ext cx="10585176" cy="1477328"/>
          </a:xfrm>
          <a:prstGeom prst="rect">
            <a:avLst/>
          </a:prstGeom>
        </p:spPr>
        <p:txBody>
          <a:bodyPr wrap="square">
            <a:spAutoFit/>
          </a:bodyPr>
          <a:lstStyle/>
          <a:p>
            <a:r>
              <a:rPr lang="es-MX" dirty="0"/>
              <a:t>Las constantes en JavaScript siempre se las ha echado en falta y nos hemos visto obligados a crear </a:t>
            </a:r>
            <a:r>
              <a:rPr lang="es-MX" dirty="0" err="1"/>
              <a:t>pseudo</a:t>
            </a:r>
            <a:r>
              <a:rPr lang="es-MX" dirty="0"/>
              <a:t>-constantes simplemente estableciendo el nombre de la variable en mayúscula (</a:t>
            </a:r>
            <a:r>
              <a:rPr lang="es-MX" dirty="0" err="1"/>
              <a:t>var</a:t>
            </a:r>
            <a:r>
              <a:rPr lang="es-MX" dirty="0"/>
              <a:t> PSEUDO_CONSTANTE) y dando por hecho que nadie la modificará posteriormente, algo que se podía hacer sin problemas en JavaScript, y ahora como debe de ocurrir en una constante, ya no variará el propio valor por mucho que se intente modificar.</a:t>
            </a:r>
          </a:p>
        </p:txBody>
      </p:sp>
      <p:sp>
        <p:nvSpPr>
          <p:cNvPr id="3" name="Rectangle 2"/>
          <p:cNvSpPr/>
          <p:nvPr/>
        </p:nvSpPr>
        <p:spPr>
          <a:xfrm>
            <a:off x="3077525" y="3451410"/>
            <a:ext cx="6118225" cy="2585323"/>
          </a:xfrm>
          <a:prstGeom prst="rect">
            <a:avLst/>
          </a:prstGeom>
        </p:spPr>
        <p:txBody>
          <a:bodyPr>
            <a:spAutoFit/>
          </a:bodyPr>
          <a:lstStyle/>
          <a:p>
            <a:r>
              <a:rPr lang="es-MX" b="1" dirty="0" smtClean="0"/>
              <a:t>EJEMPLO DE CONSTANTE EN JAVASCRIPT 6</a:t>
            </a:r>
          </a:p>
          <a:p>
            <a:endParaRPr lang="es-MX" dirty="0" smtClean="0"/>
          </a:p>
          <a:p>
            <a:r>
              <a:rPr lang="es-MX" dirty="0" smtClean="0"/>
              <a:t>// </a:t>
            </a:r>
            <a:r>
              <a:rPr lang="es-MX" dirty="0"/>
              <a:t>x: constante</a:t>
            </a:r>
          </a:p>
          <a:p>
            <a:r>
              <a:rPr lang="es-MX" dirty="0" err="1"/>
              <a:t>const</a:t>
            </a:r>
            <a:r>
              <a:rPr lang="es-MX" dirty="0"/>
              <a:t> x = 20;</a:t>
            </a:r>
          </a:p>
          <a:p>
            <a:r>
              <a:rPr lang="es-MX" dirty="0"/>
              <a:t>console.log(x); // 20</a:t>
            </a:r>
          </a:p>
          <a:p>
            <a:r>
              <a:rPr lang="es-MX" dirty="0"/>
              <a:t>  </a:t>
            </a:r>
          </a:p>
          <a:p>
            <a:r>
              <a:rPr lang="es-MX" dirty="0"/>
              <a:t>x = 1;</a:t>
            </a:r>
          </a:p>
          <a:p>
            <a:r>
              <a:rPr lang="es-MX" dirty="0"/>
              <a:t>console.log(x); // 20</a:t>
            </a:r>
          </a:p>
          <a:p>
            <a:r>
              <a:rPr lang="es-MX" dirty="0"/>
              <a:t>// No cambia el valor de x</a:t>
            </a:r>
          </a:p>
        </p:txBody>
      </p:sp>
    </p:spTree>
    <p:extLst>
      <p:ext uri="{BB962C8B-B14F-4D97-AF65-F5344CB8AC3E}">
        <p14:creationId xmlns:p14="http://schemas.microsoft.com/office/powerpoint/2010/main" val="901445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JavaScript 6 </a:t>
            </a:r>
            <a:r>
              <a:rPr lang="es-ES" sz="4000" b="1" dirty="0" smtClean="0"/>
              <a:t>VARIABLES (LET).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20069"/>
            <a:ext cx="10801200" cy="2031325"/>
          </a:xfrm>
          <a:prstGeom prst="rect">
            <a:avLst/>
          </a:prstGeom>
        </p:spPr>
        <p:txBody>
          <a:bodyPr wrap="square">
            <a:spAutoFit/>
          </a:bodyPr>
          <a:lstStyle/>
          <a:p>
            <a:r>
              <a:rPr lang="es-MX" dirty="0"/>
              <a:t>JavaScript es un lenguaje bastante flexible, sobre todo con el uso y declaración de variables, que pueden contener cualquier tipo de dato y mutar el tipo sin ningún problema, además de poder ser declaradas de diferentes formas y pasar a ser globales o locales según como se haga (lo que puede llevar a errores básicos de programación por no declarar correctamente una variable).</a:t>
            </a:r>
          </a:p>
          <a:p>
            <a:endParaRPr lang="es-MX" dirty="0"/>
          </a:p>
          <a:p>
            <a:r>
              <a:rPr lang="es-MX" dirty="0"/>
              <a:t>Además, las únicas clausuras para las variables se crean solo y exclusivamente con funciones, como no pasa en otros lenguajes como por ejemplo Java:</a:t>
            </a:r>
          </a:p>
        </p:txBody>
      </p:sp>
      <p:sp>
        <p:nvSpPr>
          <p:cNvPr id="3" name="Rectangle 2"/>
          <p:cNvSpPr/>
          <p:nvPr/>
        </p:nvSpPr>
        <p:spPr>
          <a:xfrm>
            <a:off x="785267" y="3756017"/>
            <a:ext cx="5334546" cy="2462213"/>
          </a:xfrm>
          <a:prstGeom prst="rect">
            <a:avLst/>
          </a:prstGeom>
        </p:spPr>
        <p:txBody>
          <a:bodyPr wrap="square">
            <a:spAutoFit/>
          </a:bodyPr>
          <a:lstStyle/>
          <a:p>
            <a:r>
              <a:rPr lang="es-MX" sz="1400" b="1" dirty="0" err="1">
                <a:solidFill>
                  <a:schemeClr val="accent4"/>
                </a:solidFill>
              </a:rPr>
              <a:t>public</a:t>
            </a:r>
            <a:r>
              <a:rPr lang="es-MX" sz="1400" b="1" dirty="0">
                <a:solidFill>
                  <a:schemeClr val="accent4"/>
                </a:solidFill>
              </a:rPr>
              <a:t> </a:t>
            </a:r>
            <a:r>
              <a:rPr lang="es-MX" sz="1400" b="1" dirty="0" err="1">
                <a:solidFill>
                  <a:schemeClr val="accent4"/>
                </a:solidFill>
              </a:rPr>
              <a:t>static</a:t>
            </a:r>
            <a:r>
              <a:rPr lang="es-MX" sz="1400" b="1" dirty="0">
                <a:solidFill>
                  <a:schemeClr val="accent4"/>
                </a:solidFill>
              </a:rPr>
              <a:t> </a:t>
            </a:r>
            <a:r>
              <a:rPr lang="es-MX" sz="1400" b="1" dirty="0" err="1">
                <a:solidFill>
                  <a:schemeClr val="accent4"/>
                </a:solidFill>
              </a:rPr>
              <a:t>void</a:t>
            </a:r>
            <a:r>
              <a:rPr lang="es-MX" sz="1400" b="1" dirty="0">
                <a:solidFill>
                  <a:schemeClr val="accent4"/>
                </a:solidFill>
              </a:rPr>
              <a:t> </a:t>
            </a:r>
            <a:r>
              <a:rPr lang="es-MX" sz="1400" b="1" dirty="0" err="1">
                <a:solidFill>
                  <a:schemeClr val="accent4"/>
                </a:solidFill>
              </a:rPr>
              <a:t>main</a:t>
            </a:r>
            <a:r>
              <a:rPr lang="es-MX" sz="1400" b="1" dirty="0">
                <a:solidFill>
                  <a:schemeClr val="accent4"/>
                </a:solidFill>
              </a:rPr>
              <a:t>(</a:t>
            </a:r>
            <a:r>
              <a:rPr lang="es-MX" sz="1400" b="1" dirty="0" err="1">
                <a:solidFill>
                  <a:schemeClr val="accent4"/>
                </a:solidFill>
              </a:rPr>
              <a:t>String</a:t>
            </a:r>
            <a:r>
              <a:rPr lang="es-MX" sz="1400" b="1" dirty="0">
                <a:solidFill>
                  <a:schemeClr val="accent4"/>
                </a:solidFill>
              </a:rPr>
              <a:t>[] </a:t>
            </a:r>
            <a:r>
              <a:rPr lang="es-MX" sz="1400" b="1" dirty="0" err="1">
                <a:solidFill>
                  <a:schemeClr val="accent4"/>
                </a:solidFill>
              </a:rPr>
              <a:t>args</a:t>
            </a:r>
            <a:r>
              <a:rPr lang="es-MX" sz="1400" b="1" dirty="0">
                <a:solidFill>
                  <a:schemeClr val="accent4"/>
                </a:solidFill>
              </a:rPr>
              <a:t>) {</a:t>
            </a:r>
          </a:p>
          <a:p>
            <a:r>
              <a:rPr lang="es-MX" sz="1400" b="1" dirty="0">
                <a:solidFill>
                  <a:schemeClr val="accent4"/>
                </a:solidFill>
              </a:rPr>
              <a:t>    </a:t>
            </a:r>
            <a:r>
              <a:rPr lang="es-MX" sz="1400" b="1" dirty="0" err="1">
                <a:solidFill>
                  <a:schemeClr val="accent4"/>
                </a:solidFill>
              </a:rPr>
              <a:t>int</a:t>
            </a:r>
            <a:r>
              <a:rPr lang="es-MX" sz="1400" b="1" dirty="0">
                <a:solidFill>
                  <a:schemeClr val="accent4"/>
                </a:solidFill>
              </a:rPr>
              <a:t> a = 1;</a:t>
            </a:r>
          </a:p>
          <a:p>
            <a:r>
              <a:rPr lang="es-MX" sz="1400" b="1" dirty="0">
                <a:solidFill>
                  <a:schemeClr val="accent4"/>
                </a:solidFill>
              </a:rPr>
              <a:t>    </a:t>
            </a:r>
            <a:r>
              <a:rPr lang="es-MX" sz="1400" b="1" dirty="0" err="1">
                <a:solidFill>
                  <a:schemeClr val="accent4"/>
                </a:solidFill>
              </a:rPr>
              <a:t>int</a:t>
            </a:r>
            <a:r>
              <a:rPr lang="es-MX" sz="1400" b="1" dirty="0">
                <a:solidFill>
                  <a:schemeClr val="accent4"/>
                </a:solidFill>
              </a:rPr>
              <a:t> b = 2;</a:t>
            </a:r>
          </a:p>
          <a:p>
            <a:r>
              <a:rPr lang="es-MX" sz="1400" b="1" dirty="0">
                <a:solidFill>
                  <a:schemeClr val="accent4"/>
                </a:solidFill>
              </a:rPr>
              <a:t>    </a:t>
            </a:r>
          </a:p>
          <a:p>
            <a:r>
              <a:rPr lang="es-MX" sz="1400" b="1" dirty="0">
                <a:solidFill>
                  <a:schemeClr val="accent4"/>
                </a:solidFill>
              </a:rPr>
              <a:t>    {</a:t>
            </a:r>
          </a:p>
          <a:p>
            <a:r>
              <a:rPr lang="es-MX" sz="1400" b="1" dirty="0">
                <a:solidFill>
                  <a:schemeClr val="accent4"/>
                </a:solidFill>
              </a:rPr>
              <a:t>        </a:t>
            </a:r>
            <a:r>
              <a:rPr lang="es-MX" sz="1400" b="1" dirty="0" err="1">
                <a:solidFill>
                  <a:schemeClr val="accent4"/>
                </a:solidFill>
              </a:rPr>
              <a:t>int</a:t>
            </a:r>
            <a:r>
              <a:rPr lang="es-MX" sz="1400" b="1" dirty="0">
                <a:solidFill>
                  <a:schemeClr val="accent4"/>
                </a:solidFill>
              </a:rPr>
              <a:t> c = 3;</a:t>
            </a:r>
          </a:p>
          <a:p>
            <a:r>
              <a:rPr lang="es-MX" sz="1400" b="1" dirty="0">
                <a:solidFill>
                  <a:schemeClr val="accent4"/>
                </a:solidFill>
              </a:rPr>
              <a:t>    }</a:t>
            </a:r>
          </a:p>
          <a:p>
            <a:endParaRPr lang="es-MX" sz="1400" b="1" dirty="0">
              <a:solidFill>
                <a:schemeClr val="accent4"/>
              </a:solidFill>
            </a:endParaRPr>
          </a:p>
          <a:p>
            <a:r>
              <a:rPr lang="es-MX" sz="1400" b="1" dirty="0">
                <a:solidFill>
                  <a:schemeClr val="accent4"/>
                </a:solidFill>
              </a:rPr>
              <a:t>    </a:t>
            </a:r>
            <a:r>
              <a:rPr lang="es-MX" sz="1400" b="1" dirty="0" err="1">
                <a:solidFill>
                  <a:schemeClr val="accent4"/>
                </a:solidFill>
              </a:rPr>
              <a:t>System.out.println</a:t>
            </a:r>
            <a:r>
              <a:rPr lang="es-MX" sz="1400" b="1" dirty="0">
                <a:solidFill>
                  <a:schemeClr val="accent4"/>
                </a:solidFill>
              </a:rPr>
              <a:t>(a +" "+ b +" "+ c);</a:t>
            </a:r>
          </a:p>
          <a:p>
            <a:r>
              <a:rPr lang="es-MX" sz="1400" b="1" dirty="0">
                <a:solidFill>
                  <a:schemeClr val="accent4"/>
                </a:solidFill>
              </a:rPr>
              <a:t>    // Error de compilación: c </a:t>
            </a:r>
            <a:r>
              <a:rPr lang="es-MX" sz="1400" b="1" dirty="0" err="1">
                <a:solidFill>
                  <a:schemeClr val="accent4"/>
                </a:solidFill>
              </a:rPr>
              <a:t>cannot</a:t>
            </a:r>
            <a:r>
              <a:rPr lang="es-MX" sz="1400" b="1" dirty="0">
                <a:solidFill>
                  <a:schemeClr val="accent4"/>
                </a:solidFill>
              </a:rPr>
              <a:t> be resolved to a variable </a:t>
            </a:r>
          </a:p>
          <a:p>
            <a:r>
              <a:rPr lang="es-MX" sz="1400" b="1" dirty="0">
                <a:solidFill>
                  <a:schemeClr val="accent4"/>
                </a:solidFill>
              </a:rPr>
              <a:t>}</a:t>
            </a:r>
          </a:p>
        </p:txBody>
      </p:sp>
      <p:sp>
        <p:nvSpPr>
          <p:cNvPr id="5" name="Rectangle 4"/>
          <p:cNvSpPr/>
          <p:nvPr/>
        </p:nvSpPr>
        <p:spPr>
          <a:xfrm>
            <a:off x="6477649" y="3677039"/>
            <a:ext cx="5330795" cy="2862322"/>
          </a:xfrm>
          <a:prstGeom prst="rect">
            <a:avLst/>
          </a:prstGeom>
        </p:spPr>
        <p:txBody>
          <a:bodyPr wrap="square">
            <a:spAutoFit/>
          </a:bodyPr>
          <a:lstStyle/>
          <a:p>
            <a:r>
              <a:rPr lang="es-MX" b="1" dirty="0"/>
              <a:t>En cambio en JavaScript:</a:t>
            </a:r>
          </a:p>
          <a:p>
            <a:endParaRPr lang="es-MX" dirty="0"/>
          </a:p>
          <a:p>
            <a:r>
              <a:rPr lang="es-MX" dirty="0" err="1"/>
              <a:t>var</a:t>
            </a:r>
            <a:r>
              <a:rPr lang="es-MX" dirty="0"/>
              <a:t> a = 1;</a:t>
            </a:r>
          </a:p>
          <a:p>
            <a:r>
              <a:rPr lang="es-MX" dirty="0" err="1"/>
              <a:t>var</a:t>
            </a:r>
            <a:r>
              <a:rPr lang="es-MX" dirty="0"/>
              <a:t> b = 2;</a:t>
            </a:r>
          </a:p>
          <a:p>
            <a:endParaRPr lang="es-MX" dirty="0"/>
          </a:p>
          <a:p>
            <a:r>
              <a:rPr lang="es-MX" dirty="0"/>
              <a:t>{</a:t>
            </a:r>
          </a:p>
          <a:p>
            <a:r>
              <a:rPr lang="es-MX" dirty="0"/>
              <a:t>    </a:t>
            </a:r>
            <a:r>
              <a:rPr lang="es-MX" dirty="0" err="1"/>
              <a:t>var</a:t>
            </a:r>
            <a:r>
              <a:rPr lang="es-MX" dirty="0"/>
              <a:t> c = 3;</a:t>
            </a:r>
          </a:p>
          <a:p>
            <a:r>
              <a:rPr lang="es-MX" dirty="0"/>
              <a:t>}</a:t>
            </a:r>
          </a:p>
          <a:p>
            <a:endParaRPr lang="es-MX" dirty="0"/>
          </a:p>
          <a:p>
            <a:r>
              <a:rPr lang="es-MX" dirty="0"/>
              <a:t>console.info(a, b, c); // 1 2 3</a:t>
            </a:r>
          </a:p>
        </p:txBody>
      </p:sp>
    </p:spTree>
    <p:extLst>
      <p:ext uri="{BB962C8B-B14F-4D97-AF65-F5344CB8AC3E}">
        <p14:creationId xmlns:p14="http://schemas.microsoft.com/office/powerpoint/2010/main" val="2494363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JavaScript 6 </a:t>
            </a:r>
            <a:r>
              <a:rPr lang="es-ES" sz="4000" b="1" dirty="0" smtClean="0"/>
              <a:t>VARIABLES (LET).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1975" y="1620069"/>
            <a:ext cx="10657184" cy="1754326"/>
          </a:xfrm>
          <a:prstGeom prst="rect">
            <a:avLst/>
          </a:prstGeom>
        </p:spPr>
        <p:txBody>
          <a:bodyPr wrap="square">
            <a:spAutoFit/>
          </a:bodyPr>
          <a:lstStyle/>
          <a:p>
            <a:r>
              <a:rPr lang="es-MX" dirty="0"/>
              <a:t>Y esto se puede trasladar a bucles o condiciones, donde podemos declarar variables temporales y serán visibles desde fuera de esa sentencia.</a:t>
            </a:r>
          </a:p>
          <a:p>
            <a:endParaRPr lang="es-MX" dirty="0"/>
          </a:p>
          <a:p>
            <a:r>
              <a:rPr lang="es-MX" dirty="0"/>
              <a:t>Por suerte, esta nueva versión de JavaScript incorpora </a:t>
            </a:r>
            <a:r>
              <a:rPr lang="es-MX" dirty="0" err="1"/>
              <a:t>let</a:t>
            </a:r>
            <a:r>
              <a:rPr lang="es-MX" dirty="0"/>
              <a:t> para declarar variables y controlar mejor su propagación. En principio es bastante simple de entender, simplemente evita que una variable sea visible cuando no debe como ocurre con </a:t>
            </a:r>
            <a:r>
              <a:rPr lang="es-MX" dirty="0" err="1"/>
              <a:t>var</a:t>
            </a:r>
            <a:r>
              <a:rPr lang="es-MX" dirty="0"/>
              <a:t>.</a:t>
            </a:r>
          </a:p>
        </p:txBody>
      </p:sp>
      <p:sp>
        <p:nvSpPr>
          <p:cNvPr id="3" name="Rectangle 2"/>
          <p:cNvSpPr/>
          <p:nvPr/>
        </p:nvSpPr>
        <p:spPr>
          <a:xfrm>
            <a:off x="801975" y="3454335"/>
            <a:ext cx="6118225" cy="1815882"/>
          </a:xfrm>
          <a:prstGeom prst="rect">
            <a:avLst/>
          </a:prstGeom>
        </p:spPr>
        <p:txBody>
          <a:bodyPr>
            <a:spAutoFit/>
          </a:bodyPr>
          <a:lstStyle/>
          <a:p>
            <a:r>
              <a:rPr lang="en-US" sz="1400" b="1" dirty="0">
                <a:solidFill>
                  <a:schemeClr val="accent3"/>
                </a:solidFill>
              </a:rPr>
              <a:t>let a = 1;</a:t>
            </a:r>
          </a:p>
          <a:p>
            <a:r>
              <a:rPr lang="en-US" sz="1400" b="1" dirty="0">
                <a:solidFill>
                  <a:schemeClr val="accent3"/>
                </a:solidFill>
              </a:rPr>
              <a:t>let b = 2;</a:t>
            </a:r>
          </a:p>
          <a:p>
            <a:endParaRPr lang="en-US" sz="1400" b="1" dirty="0">
              <a:solidFill>
                <a:schemeClr val="accent3"/>
              </a:solidFill>
            </a:endParaRPr>
          </a:p>
          <a:p>
            <a:r>
              <a:rPr lang="en-US" sz="1400" b="1" dirty="0">
                <a:solidFill>
                  <a:schemeClr val="accent3"/>
                </a:solidFill>
              </a:rPr>
              <a:t>{</a:t>
            </a:r>
          </a:p>
          <a:p>
            <a:r>
              <a:rPr lang="en-US" sz="1400" b="1" dirty="0">
                <a:solidFill>
                  <a:schemeClr val="accent3"/>
                </a:solidFill>
              </a:rPr>
              <a:t>    let c = 3;</a:t>
            </a:r>
          </a:p>
          <a:p>
            <a:r>
              <a:rPr lang="en-US" sz="1400" b="1" dirty="0">
                <a:solidFill>
                  <a:schemeClr val="accent3"/>
                </a:solidFill>
              </a:rPr>
              <a:t>}</a:t>
            </a:r>
          </a:p>
          <a:p>
            <a:endParaRPr lang="en-US" sz="1400" b="1" dirty="0">
              <a:solidFill>
                <a:schemeClr val="accent3"/>
              </a:solidFill>
            </a:endParaRPr>
          </a:p>
          <a:p>
            <a:r>
              <a:rPr lang="en-US" sz="1400" b="1" dirty="0">
                <a:solidFill>
                  <a:schemeClr val="accent3"/>
                </a:solidFill>
              </a:rPr>
              <a:t>console.info(a, b, c); // </a:t>
            </a:r>
            <a:r>
              <a:rPr lang="en-US" sz="1400" b="1" dirty="0" err="1">
                <a:solidFill>
                  <a:schemeClr val="accent3"/>
                </a:solidFill>
              </a:rPr>
              <a:t>ReferenceError</a:t>
            </a:r>
            <a:r>
              <a:rPr lang="en-US" sz="1400" b="1" dirty="0">
                <a:solidFill>
                  <a:schemeClr val="accent3"/>
                </a:solidFill>
              </a:rPr>
              <a:t>: c is not defined</a:t>
            </a:r>
            <a:endParaRPr lang="es-MX" sz="1400" b="1" dirty="0">
              <a:solidFill>
                <a:schemeClr val="accent3"/>
              </a:solidFill>
            </a:endParaRPr>
          </a:p>
        </p:txBody>
      </p:sp>
      <p:sp>
        <p:nvSpPr>
          <p:cNvPr id="5" name="Rectangle 4"/>
          <p:cNvSpPr/>
          <p:nvPr/>
        </p:nvSpPr>
        <p:spPr>
          <a:xfrm>
            <a:off x="769302" y="5531661"/>
            <a:ext cx="10591344" cy="646331"/>
          </a:xfrm>
          <a:prstGeom prst="rect">
            <a:avLst/>
          </a:prstGeom>
        </p:spPr>
        <p:txBody>
          <a:bodyPr wrap="square">
            <a:spAutoFit/>
          </a:bodyPr>
          <a:lstStyle/>
          <a:p>
            <a:r>
              <a:rPr lang="es-MX" dirty="0"/>
              <a:t>Como vemos, declarar con </a:t>
            </a:r>
            <a:r>
              <a:rPr lang="es-MX" dirty="0" err="1"/>
              <a:t>var</a:t>
            </a:r>
            <a:r>
              <a:rPr lang="es-MX" dirty="0"/>
              <a:t> algunas variables temporales podría alterar la ejecución del código cuando realmente esas variables no se usan para ningún fin, más allá de poder hacer un bucle.</a:t>
            </a:r>
          </a:p>
        </p:txBody>
      </p:sp>
    </p:spTree>
    <p:extLst>
      <p:ext uri="{BB962C8B-B14F-4D97-AF65-F5344CB8AC3E}">
        <p14:creationId xmlns:p14="http://schemas.microsoft.com/office/powerpoint/2010/main" val="410773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JavaScript 6 </a:t>
            </a:r>
            <a:r>
              <a:rPr lang="es-ES" sz="4000" b="1" dirty="0" smtClean="0"/>
              <a:t>VARIABLES (LET).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1871340" y="1766831"/>
            <a:ext cx="6118225" cy="4247317"/>
          </a:xfrm>
          <a:prstGeom prst="rect">
            <a:avLst/>
          </a:prstGeom>
        </p:spPr>
        <p:txBody>
          <a:bodyPr>
            <a:spAutoFit/>
          </a:bodyPr>
          <a:lstStyle/>
          <a:p>
            <a:r>
              <a:rPr lang="es-MX" b="1" dirty="0" smtClean="0"/>
              <a:t>Realiza el siguiente ejemplo:</a:t>
            </a:r>
          </a:p>
          <a:p>
            <a:endParaRPr lang="es-MX" dirty="0" smtClean="0"/>
          </a:p>
          <a:p>
            <a:r>
              <a:rPr lang="es-MX" dirty="0" err="1" smtClean="0"/>
              <a:t>var</a:t>
            </a:r>
            <a:r>
              <a:rPr lang="es-MX" dirty="0" smtClean="0"/>
              <a:t> </a:t>
            </a:r>
            <a:r>
              <a:rPr lang="es-MX" dirty="0"/>
              <a:t>i = "i";</a:t>
            </a:r>
          </a:p>
          <a:p>
            <a:r>
              <a:rPr lang="es-MX" dirty="0" err="1"/>
              <a:t>var</a:t>
            </a:r>
            <a:r>
              <a:rPr lang="es-MX" dirty="0"/>
              <a:t> temporal = "temporal";</a:t>
            </a:r>
          </a:p>
          <a:p>
            <a:endParaRPr lang="es-MX" dirty="0"/>
          </a:p>
          <a:p>
            <a:r>
              <a:rPr lang="es-MX" dirty="0" err="1"/>
              <a:t>for</a:t>
            </a:r>
            <a:r>
              <a:rPr lang="es-MX" dirty="0"/>
              <a:t>(</a:t>
            </a:r>
            <a:r>
              <a:rPr lang="es-MX" dirty="0" err="1"/>
              <a:t>let</a:t>
            </a:r>
            <a:r>
              <a:rPr lang="es-MX" dirty="0"/>
              <a:t> i = 1; i != false; i = false){</a:t>
            </a:r>
          </a:p>
          <a:p>
            <a:r>
              <a:rPr lang="es-MX" dirty="0"/>
              <a:t>    </a:t>
            </a:r>
            <a:r>
              <a:rPr lang="es-MX" dirty="0" err="1"/>
              <a:t>let</a:t>
            </a:r>
            <a:r>
              <a:rPr lang="es-MX" dirty="0"/>
              <a:t> temporal = 10;</a:t>
            </a:r>
          </a:p>
          <a:p>
            <a:r>
              <a:rPr lang="es-MX" dirty="0"/>
              <a:t>}</a:t>
            </a:r>
          </a:p>
          <a:p>
            <a:r>
              <a:rPr lang="es-MX" dirty="0"/>
              <a:t>console.log(i, temporal); // i temporal</a:t>
            </a:r>
          </a:p>
          <a:p>
            <a:endParaRPr lang="es-MX" dirty="0"/>
          </a:p>
          <a:p>
            <a:endParaRPr lang="es-MX" dirty="0"/>
          </a:p>
          <a:p>
            <a:r>
              <a:rPr lang="es-MX" dirty="0" err="1"/>
              <a:t>for</a:t>
            </a:r>
            <a:r>
              <a:rPr lang="es-MX" dirty="0"/>
              <a:t>(</a:t>
            </a:r>
            <a:r>
              <a:rPr lang="es-MX" dirty="0" err="1"/>
              <a:t>var</a:t>
            </a:r>
            <a:r>
              <a:rPr lang="es-MX" dirty="0"/>
              <a:t> i = 1; i != false; i = false){</a:t>
            </a:r>
          </a:p>
          <a:p>
            <a:r>
              <a:rPr lang="es-MX" dirty="0"/>
              <a:t>    </a:t>
            </a:r>
            <a:r>
              <a:rPr lang="es-MX" dirty="0" err="1"/>
              <a:t>var</a:t>
            </a:r>
            <a:r>
              <a:rPr lang="es-MX" dirty="0"/>
              <a:t> temporal = 10;</a:t>
            </a:r>
          </a:p>
          <a:p>
            <a:r>
              <a:rPr lang="es-MX" dirty="0"/>
              <a:t>}</a:t>
            </a:r>
          </a:p>
          <a:p>
            <a:r>
              <a:rPr lang="es-MX" dirty="0"/>
              <a:t>console.log(i, temporal); // false 10</a:t>
            </a:r>
          </a:p>
        </p:txBody>
      </p:sp>
    </p:spTree>
    <p:extLst>
      <p:ext uri="{BB962C8B-B14F-4D97-AF65-F5344CB8AC3E}">
        <p14:creationId xmlns:p14="http://schemas.microsoft.com/office/powerpoint/2010/main" val="4258630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JavaScript 6 </a:t>
            </a:r>
            <a:r>
              <a:rPr lang="es-ES" sz="4000" b="1" dirty="0" smtClean="0"/>
              <a:t>VARIABLES (LET).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692077"/>
            <a:ext cx="10879162" cy="3416320"/>
          </a:xfrm>
          <a:prstGeom prst="rect">
            <a:avLst/>
          </a:prstGeom>
        </p:spPr>
        <p:txBody>
          <a:bodyPr wrap="square">
            <a:spAutoFit/>
          </a:bodyPr>
          <a:lstStyle/>
          <a:p>
            <a:r>
              <a:rPr lang="es-MX" b="1" dirty="0"/>
              <a:t>Integridad </a:t>
            </a:r>
            <a:r>
              <a:rPr lang="es-MX" b="1" dirty="0" smtClean="0"/>
              <a:t>declarativa</a:t>
            </a:r>
          </a:p>
          <a:p>
            <a:endParaRPr lang="es-MX" b="1" dirty="0"/>
          </a:p>
          <a:p>
            <a:r>
              <a:rPr lang="es-MX" dirty="0"/>
              <a:t>También otra </a:t>
            </a:r>
            <a:r>
              <a:rPr lang="es-MX" dirty="0" smtClean="0"/>
              <a:t>cosa que </a:t>
            </a:r>
            <a:r>
              <a:rPr lang="es-MX" dirty="0"/>
              <a:t>podemos </a:t>
            </a:r>
            <a:r>
              <a:rPr lang="es-MX" dirty="0" smtClean="0"/>
              <a:t>encontrar en JavaScript </a:t>
            </a:r>
            <a:r>
              <a:rPr lang="es-MX" dirty="0"/>
              <a:t>es que se pueden volver a declarar las variables, que a simple vista parece que no tiene mayor importancia, pero dependiendo de la situación un error a tiempo es mejor que mezclar dos variables para usos diferentes.</a:t>
            </a:r>
          </a:p>
          <a:p>
            <a:endParaRPr lang="es-MX" dirty="0"/>
          </a:p>
          <a:p>
            <a:r>
              <a:rPr lang="es-MX" dirty="0"/>
              <a:t>Como hemos visto anteriormente, podíamos sobrescribir una variable con otra declaración que pretendemos usarla de forma temporal dentro de un bucle. En este caso, la variable temporal ha escrito la variable que había por encima de ella, lo que puede llevar a confusiones en el futuro.</a:t>
            </a:r>
          </a:p>
          <a:p>
            <a:endParaRPr lang="es-MX" dirty="0"/>
          </a:p>
          <a:p>
            <a:r>
              <a:rPr lang="es-MX" dirty="0"/>
              <a:t>Para evitar esto al declarar variables, </a:t>
            </a:r>
            <a:r>
              <a:rPr lang="es-MX" dirty="0" err="1"/>
              <a:t>let</a:t>
            </a:r>
            <a:r>
              <a:rPr lang="es-MX" dirty="0"/>
              <a:t> no puede ser declarado dentro de la misma clausura dos veces, lanzando un error.</a:t>
            </a:r>
          </a:p>
        </p:txBody>
      </p:sp>
      <p:sp>
        <p:nvSpPr>
          <p:cNvPr id="5" name="Rectangle 4"/>
          <p:cNvSpPr/>
          <p:nvPr/>
        </p:nvSpPr>
        <p:spPr>
          <a:xfrm>
            <a:off x="2739588" y="5113868"/>
            <a:ext cx="6118225" cy="1200329"/>
          </a:xfrm>
          <a:prstGeom prst="rect">
            <a:avLst/>
          </a:prstGeom>
        </p:spPr>
        <p:txBody>
          <a:bodyPr>
            <a:spAutoFit/>
          </a:bodyPr>
          <a:lstStyle/>
          <a:p>
            <a:r>
              <a:rPr lang="en-US" b="1" dirty="0">
                <a:solidFill>
                  <a:schemeClr val="accent3"/>
                </a:solidFill>
              </a:rPr>
              <a:t>if(true){</a:t>
            </a:r>
          </a:p>
          <a:p>
            <a:r>
              <a:rPr lang="en-US" b="1" dirty="0">
                <a:solidFill>
                  <a:schemeClr val="accent3"/>
                </a:solidFill>
              </a:rPr>
              <a:t>    let a = 1;</a:t>
            </a:r>
          </a:p>
          <a:p>
            <a:r>
              <a:rPr lang="en-US" b="1" dirty="0">
                <a:solidFill>
                  <a:schemeClr val="accent3"/>
                </a:solidFill>
              </a:rPr>
              <a:t>    let a = 2; // </a:t>
            </a:r>
            <a:r>
              <a:rPr lang="en-US" b="1" dirty="0" err="1">
                <a:solidFill>
                  <a:schemeClr val="accent3"/>
                </a:solidFill>
              </a:rPr>
              <a:t>TypeError</a:t>
            </a:r>
            <a:r>
              <a:rPr lang="en-US" b="1" dirty="0">
                <a:solidFill>
                  <a:schemeClr val="accent3"/>
                </a:solidFill>
              </a:rPr>
              <a:t>: </a:t>
            </a:r>
            <a:r>
              <a:rPr lang="en-US" b="1" dirty="0" err="1">
                <a:solidFill>
                  <a:schemeClr val="accent3"/>
                </a:solidFill>
              </a:rPr>
              <a:t>redeclaration</a:t>
            </a:r>
            <a:r>
              <a:rPr lang="en-US" b="1" dirty="0">
                <a:solidFill>
                  <a:schemeClr val="accent3"/>
                </a:solidFill>
              </a:rPr>
              <a:t> of variable a</a:t>
            </a:r>
          </a:p>
          <a:p>
            <a:r>
              <a:rPr lang="en-US" b="1" dirty="0">
                <a:solidFill>
                  <a:schemeClr val="accent3"/>
                </a:solidFill>
              </a:rPr>
              <a:t>}</a:t>
            </a:r>
            <a:endParaRPr lang="es-MX" b="1" dirty="0">
              <a:solidFill>
                <a:schemeClr val="accent3"/>
              </a:solidFill>
            </a:endParaRPr>
          </a:p>
        </p:txBody>
      </p:sp>
    </p:spTree>
    <p:extLst>
      <p:ext uri="{BB962C8B-B14F-4D97-AF65-F5344CB8AC3E}">
        <p14:creationId xmlns:p14="http://schemas.microsoft.com/office/powerpoint/2010/main" val="1951896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4532" y="1620069"/>
            <a:ext cx="10807154" cy="4247317"/>
          </a:xfrm>
          <a:prstGeom prst="rect">
            <a:avLst/>
          </a:prstGeom>
        </p:spPr>
        <p:txBody>
          <a:bodyPr wrap="square">
            <a:spAutoFit/>
          </a:bodyPr>
          <a:lstStyle/>
          <a:p>
            <a:r>
              <a:rPr lang="es-MX" dirty="0"/>
              <a:t>Cuando se desarrolla una aplicación compleja, es muy habitual utilizar una y otra vez las mismas instrucciones. Un script para una tienda de comercio electrónico por ejemplo, tiene que calcular el precio total de los productos varias veces, para añadir los impuestos y los gastos de envío.</a:t>
            </a:r>
          </a:p>
          <a:p>
            <a:endParaRPr lang="es-MX" dirty="0"/>
          </a:p>
          <a:p>
            <a:r>
              <a:rPr lang="es-MX" dirty="0"/>
              <a:t>Cuando una serie de instrucciones se repiten una y otra vez, se complica demasiado el código fuente de la aplicación, ya que:</a:t>
            </a:r>
          </a:p>
          <a:p>
            <a:endParaRPr lang="es-MX" dirty="0"/>
          </a:p>
          <a:p>
            <a:r>
              <a:rPr lang="es-MX" dirty="0"/>
              <a:t>El código de la aplicación es mucho más largo porque muchas instrucciones están repetidas.</a:t>
            </a:r>
          </a:p>
          <a:p>
            <a:r>
              <a:rPr lang="es-MX" dirty="0"/>
              <a:t>Si se quiere modificar alguna de las instrucciones repetidas, se deben hacer tantas modificaciones como veces se haya escrito esa instrucción, lo que se convierte en un trabajo muy pesado y muy propenso a cometer errores</a:t>
            </a:r>
            <a:r>
              <a:rPr lang="es-MX" dirty="0" smtClean="0"/>
              <a:t>.</a:t>
            </a:r>
          </a:p>
          <a:p>
            <a:endParaRPr lang="es-MX" dirty="0"/>
          </a:p>
          <a:p>
            <a:r>
              <a:rPr lang="es-MX" dirty="0"/>
              <a:t>Las funciones son la solución a todos estos problemas, tanto en JavaScript como en el resto de lenguajes de programación. </a:t>
            </a:r>
            <a:r>
              <a:rPr lang="es-MX" b="1" dirty="0"/>
              <a:t>Una función es un conjunto de instrucciones que se agrupan para realizar una tarea concreta y que se pueden reutilizar fácilmente.</a:t>
            </a:r>
          </a:p>
        </p:txBody>
      </p:sp>
    </p:spTree>
    <p:extLst>
      <p:ext uri="{BB962C8B-B14F-4D97-AF65-F5344CB8AC3E}">
        <p14:creationId xmlns:p14="http://schemas.microsoft.com/office/powerpoint/2010/main" val="2391907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84192" y="1620069"/>
            <a:ext cx="10852244" cy="1754326"/>
          </a:xfrm>
          <a:prstGeom prst="rect">
            <a:avLst/>
          </a:prstGeom>
        </p:spPr>
        <p:txBody>
          <a:bodyPr wrap="square">
            <a:spAutoFit/>
          </a:bodyPr>
          <a:lstStyle/>
          <a:p>
            <a:r>
              <a:rPr lang="es-MX" dirty="0"/>
              <a:t>Las funciones en JavaScript se definen mediante la palabra reservada function, seguida del nombre de la función. Su definición formal es la siguiente:</a:t>
            </a:r>
          </a:p>
          <a:p>
            <a:endParaRPr lang="es-MX" dirty="0"/>
          </a:p>
          <a:p>
            <a:r>
              <a:rPr lang="es-MX" b="1" dirty="0">
                <a:solidFill>
                  <a:srgbClr val="3AC791"/>
                </a:solidFill>
              </a:rPr>
              <a:t>function </a:t>
            </a:r>
            <a:r>
              <a:rPr lang="es-MX" b="1" dirty="0" err="1">
                <a:solidFill>
                  <a:srgbClr val="3AC791"/>
                </a:solidFill>
              </a:rPr>
              <a:t>nombre_funcion</a:t>
            </a:r>
            <a:r>
              <a:rPr lang="es-MX" b="1" dirty="0">
                <a:solidFill>
                  <a:srgbClr val="3AC791"/>
                </a:solidFill>
              </a:rPr>
              <a:t>() {</a:t>
            </a:r>
          </a:p>
          <a:p>
            <a:r>
              <a:rPr lang="es-MX" b="1" dirty="0">
                <a:solidFill>
                  <a:srgbClr val="3AC791"/>
                </a:solidFill>
              </a:rPr>
              <a:t>  ...</a:t>
            </a:r>
          </a:p>
          <a:p>
            <a:r>
              <a:rPr lang="es-MX" b="1" dirty="0">
                <a:solidFill>
                  <a:srgbClr val="3AC791"/>
                </a:solidFill>
              </a:rPr>
              <a:t>}</a:t>
            </a:r>
          </a:p>
        </p:txBody>
      </p:sp>
      <p:sp>
        <p:nvSpPr>
          <p:cNvPr id="3" name="Rectangle 2"/>
          <p:cNvSpPr/>
          <p:nvPr/>
        </p:nvSpPr>
        <p:spPr>
          <a:xfrm>
            <a:off x="884192" y="3377008"/>
            <a:ext cx="10708228" cy="1477328"/>
          </a:xfrm>
          <a:prstGeom prst="rect">
            <a:avLst/>
          </a:prstGeom>
        </p:spPr>
        <p:txBody>
          <a:bodyPr wrap="square">
            <a:spAutoFit/>
          </a:bodyPr>
          <a:lstStyle/>
          <a:p>
            <a:r>
              <a:rPr lang="es-MX" dirty="0"/>
              <a:t>El nombre de la función se utiliza para llamar a esa función cuando sea necesario. El concepto es el mismo que con las variables, a las que se les asigna un nombre único para poder utilizarlas dentro del código. Después del nombre de la función, se incluyen dos paréntesis cuyo significado se detalla más adelante. Por último, los símbolos { y } se utilizan para encerrar todas las instrucciones que pertenecen a la </a:t>
            </a:r>
            <a:r>
              <a:rPr lang="es-MX" dirty="0" smtClean="0"/>
              <a:t>función.</a:t>
            </a:r>
            <a:endParaRPr lang="es-MX" dirty="0"/>
          </a:p>
        </p:txBody>
      </p:sp>
      <p:sp>
        <p:nvSpPr>
          <p:cNvPr id="5" name="Rectangle 4"/>
          <p:cNvSpPr/>
          <p:nvPr/>
        </p:nvSpPr>
        <p:spPr>
          <a:xfrm>
            <a:off x="884192" y="4854336"/>
            <a:ext cx="10704167" cy="1754326"/>
          </a:xfrm>
          <a:prstGeom prst="rect">
            <a:avLst/>
          </a:prstGeom>
        </p:spPr>
        <p:txBody>
          <a:bodyPr wrap="square">
            <a:spAutoFit/>
          </a:bodyPr>
          <a:lstStyle/>
          <a:p>
            <a:r>
              <a:rPr lang="es-MX" dirty="0" smtClean="0"/>
              <a:t>Crear una </a:t>
            </a:r>
            <a:r>
              <a:rPr lang="es-MX" dirty="0"/>
              <a:t>función llamada </a:t>
            </a:r>
            <a:r>
              <a:rPr lang="es-MX" dirty="0" smtClean="0"/>
              <a:t>“suma_y_muestra” </a:t>
            </a:r>
            <a:r>
              <a:rPr lang="es-MX" dirty="0"/>
              <a:t>de la siguiente forma:</a:t>
            </a:r>
          </a:p>
          <a:p>
            <a:endParaRPr lang="es-MX" dirty="0"/>
          </a:p>
          <a:p>
            <a:r>
              <a:rPr lang="es-MX" b="1" dirty="0">
                <a:solidFill>
                  <a:srgbClr val="3AC791"/>
                </a:solidFill>
              </a:rPr>
              <a:t>function suma_y_muestra() {</a:t>
            </a:r>
          </a:p>
          <a:p>
            <a:r>
              <a:rPr lang="es-MX" b="1" dirty="0">
                <a:solidFill>
                  <a:srgbClr val="3AC791"/>
                </a:solidFill>
              </a:rPr>
              <a:t>  resultado = numero1 + numero2;</a:t>
            </a:r>
          </a:p>
          <a:p>
            <a:r>
              <a:rPr lang="es-MX" b="1" dirty="0">
                <a:solidFill>
                  <a:srgbClr val="3AC791"/>
                </a:solidFill>
              </a:rPr>
              <a:t>  </a:t>
            </a:r>
            <a:r>
              <a:rPr lang="es-MX" b="1" dirty="0" err="1">
                <a:solidFill>
                  <a:srgbClr val="3AC791"/>
                </a:solidFill>
              </a:rPr>
              <a:t>alert</a:t>
            </a:r>
            <a:r>
              <a:rPr lang="es-MX" b="1" dirty="0">
                <a:solidFill>
                  <a:srgbClr val="3AC791"/>
                </a:solidFill>
              </a:rPr>
              <a:t>("El resultado es " + resultado);</a:t>
            </a:r>
          </a:p>
          <a:p>
            <a:r>
              <a:rPr lang="es-MX" b="1" dirty="0">
                <a:solidFill>
                  <a:srgbClr val="3AC791"/>
                </a:solidFill>
              </a:rPr>
              <a:t>}</a:t>
            </a:r>
          </a:p>
        </p:txBody>
      </p:sp>
    </p:spTree>
    <p:extLst>
      <p:ext uri="{BB962C8B-B14F-4D97-AF65-F5344CB8AC3E}">
        <p14:creationId xmlns:p14="http://schemas.microsoft.com/office/powerpoint/2010/main" val="18986359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92077"/>
            <a:ext cx="11023178" cy="2031325"/>
          </a:xfrm>
          <a:prstGeom prst="rect">
            <a:avLst/>
          </a:prstGeom>
        </p:spPr>
        <p:txBody>
          <a:bodyPr wrap="square">
            <a:spAutoFit/>
          </a:bodyPr>
          <a:lstStyle/>
          <a:p>
            <a:r>
              <a:rPr lang="es-MX" dirty="0"/>
              <a:t>Aunque la función anterior está correctamente creada, no funciona como debería ya que le faltan los "argumentos", que se explican en la siguiente </a:t>
            </a:r>
            <a:r>
              <a:rPr lang="es-MX" dirty="0" smtClean="0"/>
              <a:t>lamina. </a:t>
            </a:r>
            <a:r>
              <a:rPr lang="es-MX" dirty="0"/>
              <a:t>Una vez creada la función, desde cualquier punto del código se puede llamar a la función para que se ejecuten sus instrucciones (además de "llamar a la función", también se suele utilizar la expresión "invocar a la función").</a:t>
            </a:r>
          </a:p>
          <a:p>
            <a:endParaRPr lang="es-MX" dirty="0"/>
          </a:p>
          <a:p>
            <a:r>
              <a:rPr lang="es-MX" dirty="0"/>
              <a:t>La llamada a la función se realiza simplemente indicando su nombre, incluyendo los paréntesis del final y el carácter ; para terminar la instrucción:</a:t>
            </a:r>
          </a:p>
        </p:txBody>
      </p:sp>
      <p:sp>
        <p:nvSpPr>
          <p:cNvPr id="3" name="Rectangle 2"/>
          <p:cNvSpPr/>
          <p:nvPr/>
        </p:nvSpPr>
        <p:spPr>
          <a:xfrm>
            <a:off x="4535636" y="3910454"/>
            <a:ext cx="5184576" cy="2308324"/>
          </a:xfrm>
          <a:prstGeom prst="rect">
            <a:avLst/>
          </a:prstGeom>
        </p:spPr>
        <p:txBody>
          <a:bodyPr wrap="square">
            <a:spAutoFit/>
          </a:bodyPr>
          <a:lstStyle/>
          <a:p>
            <a:r>
              <a:rPr lang="es-MX" b="1" dirty="0" err="1">
                <a:solidFill>
                  <a:srgbClr val="3AC791"/>
                </a:solidFill>
              </a:rPr>
              <a:t>var</a:t>
            </a:r>
            <a:r>
              <a:rPr lang="es-MX" b="1" dirty="0">
                <a:solidFill>
                  <a:srgbClr val="3AC791"/>
                </a:solidFill>
              </a:rPr>
              <a:t> resultado</a:t>
            </a:r>
            <a:r>
              <a:rPr lang="es-MX" b="1" dirty="0" smtClean="0">
                <a:solidFill>
                  <a:srgbClr val="3AC791"/>
                </a:solidFill>
              </a:rPr>
              <a:t>;</a:t>
            </a:r>
            <a:endParaRPr lang="es-MX" b="1" dirty="0">
              <a:solidFill>
                <a:srgbClr val="3AC791"/>
              </a:solidFill>
            </a:endParaRPr>
          </a:p>
          <a:p>
            <a:r>
              <a:rPr lang="es-MX" b="1" dirty="0" err="1">
                <a:solidFill>
                  <a:srgbClr val="3AC791"/>
                </a:solidFill>
              </a:rPr>
              <a:t>var</a:t>
            </a:r>
            <a:r>
              <a:rPr lang="es-MX" b="1" dirty="0">
                <a:solidFill>
                  <a:srgbClr val="3AC791"/>
                </a:solidFill>
              </a:rPr>
              <a:t> numero1 = 3;</a:t>
            </a:r>
          </a:p>
          <a:p>
            <a:r>
              <a:rPr lang="es-MX" b="1" dirty="0" err="1">
                <a:solidFill>
                  <a:srgbClr val="3AC791"/>
                </a:solidFill>
              </a:rPr>
              <a:t>var</a:t>
            </a:r>
            <a:r>
              <a:rPr lang="es-MX" b="1" dirty="0">
                <a:solidFill>
                  <a:srgbClr val="3AC791"/>
                </a:solidFill>
              </a:rPr>
              <a:t> numero2 = 5</a:t>
            </a:r>
            <a:r>
              <a:rPr lang="es-MX" b="1" dirty="0" smtClean="0">
                <a:solidFill>
                  <a:srgbClr val="3AC791"/>
                </a:solidFill>
              </a:rPr>
              <a:t>;</a:t>
            </a:r>
            <a:endParaRPr lang="es-MX" b="1" dirty="0">
              <a:solidFill>
                <a:srgbClr val="3AC791"/>
              </a:solidFill>
            </a:endParaRPr>
          </a:p>
          <a:p>
            <a:r>
              <a:rPr lang="es-MX" b="1" dirty="0">
                <a:solidFill>
                  <a:srgbClr val="3AC791"/>
                </a:solidFill>
              </a:rPr>
              <a:t>suma_y_muestra();</a:t>
            </a:r>
          </a:p>
          <a:p>
            <a:r>
              <a:rPr lang="es-MX" b="1" dirty="0">
                <a:solidFill>
                  <a:srgbClr val="3AC791"/>
                </a:solidFill>
              </a:rPr>
              <a:t> </a:t>
            </a:r>
          </a:p>
          <a:p>
            <a:r>
              <a:rPr lang="es-MX" b="1" dirty="0">
                <a:solidFill>
                  <a:srgbClr val="3AC791"/>
                </a:solidFill>
              </a:rPr>
              <a:t>numero1 = 10;</a:t>
            </a:r>
          </a:p>
          <a:p>
            <a:r>
              <a:rPr lang="es-MX" b="1" dirty="0">
                <a:solidFill>
                  <a:srgbClr val="3AC791"/>
                </a:solidFill>
              </a:rPr>
              <a:t>numero2 = 7</a:t>
            </a:r>
            <a:r>
              <a:rPr lang="es-MX" b="1" dirty="0" smtClean="0">
                <a:solidFill>
                  <a:srgbClr val="3AC791"/>
                </a:solidFill>
              </a:rPr>
              <a:t>;</a:t>
            </a:r>
            <a:endParaRPr lang="es-MX" b="1" dirty="0">
              <a:solidFill>
                <a:srgbClr val="3AC791"/>
              </a:solidFill>
            </a:endParaRPr>
          </a:p>
          <a:p>
            <a:r>
              <a:rPr lang="es-MX" b="1" dirty="0">
                <a:solidFill>
                  <a:srgbClr val="3AC791"/>
                </a:solidFill>
              </a:rPr>
              <a:t>suma_y_muestra();</a:t>
            </a:r>
          </a:p>
        </p:txBody>
      </p:sp>
    </p:spTree>
    <p:extLst>
      <p:ext uri="{BB962C8B-B14F-4D97-AF65-F5344CB8AC3E}">
        <p14:creationId xmlns:p14="http://schemas.microsoft.com/office/powerpoint/2010/main" val="7192150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1002064" y="1758846"/>
            <a:ext cx="10734372" cy="4247317"/>
          </a:xfrm>
          <a:prstGeom prst="rect">
            <a:avLst/>
          </a:prstGeom>
        </p:spPr>
        <p:txBody>
          <a:bodyPr wrap="square">
            <a:spAutoFit/>
          </a:bodyPr>
          <a:lstStyle/>
          <a:p>
            <a:r>
              <a:rPr lang="es-MX" dirty="0"/>
              <a:t>Argumentos y valores de retorno</a:t>
            </a:r>
          </a:p>
          <a:p>
            <a:r>
              <a:rPr lang="es-MX" dirty="0"/>
              <a:t>Las funciones más sencillas no necesitan ninguna información para producir sus resultados. Sin embargo, la mayoría de funciones de las aplicaciones reales deben acceder al valor de algunas variables para producir sus resultados.</a:t>
            </a:r>
          </a:p>
          <a:p>
            <a:endParaRPr lang="es-MX" dirty="0"/>
          </a:p>
          <a:p>
            <a:r>
              <a:rPr lang="es-MX" dirty="0"/>
              <a:t>Las variables que necesitan las funciones se llaman argumentos. Antes de que pueda utilizarlos, la función debe indicar cuántos argumentos necesita y cuál es el nombre de cada argumento. Además, al invocar la función, se deben incluir los valores que se le van a pasar a la función. Los argumentos se indican dentro de los paréntesis que van detrás del nombre de la función y se separan con una coma </a:t>
            </a:r>
            <a:r>
              <a:rPr lang="es-MX" b="1" dirty="0"/>
              <a:t>(,).</a:t>
            </a:r>
          </a:p>
          <a:p>
            <a:endParaRPr lang="es-MX" dirty="0"/>
          </a:p>
          <a:p>
            <a:r>
              <a:rPr lang="es-MX" dirty="0"/>
              <a:t>Siguiendo el ejemplo anterior, la función debe indicar que necesita dos argumentos, correspondientes a los dos números que tiene que sumar:</a:t>
            </a:r>
          </a:p>
          <a:p>
            <a:endParaRPr lang="es-MX" dirty="0"/>
          </a:p>
          <a:p>
            <a:r>
              <a:rPr lang="es-MX" b="1" dirty="0">
                <a:solidFill>
                  <a:srgbClr val="3AC791"/>
                </a:solidFill>
              </a:rPr>
              <a:t>function suma_y_muestra(</a:t>
            </a:r>
            <a:r>
              <a:rPr lang="es-MX" b="1" dirty="0" err="1">
                <a:solidFill>
                  <a:srgbClr val="3AC791"/>
                </a:solidFill>
              </a:rPr>
              <a:t>primerNumero</a:t>
            </a:r>
            <a:r>
              <a:rPr lang="es-MX" b="1" dirty="0">
                <a:solidFill>
                  <a:srgbClr val="3AC791"/>
                </a:solidFill>
              </a:rPr>
              <a:t>, </a:t>
            </a:r>
            <a:r>
              <a:rPr lang="es-MX" b="1" dirty="0" err="1">
                <a:solidFill>
                  <a:srgbClr val="3AC791"/>
                </a:solidFill>
              </a:rPr>
              <a:t>segundoNumero</a:t>
            </a:r>
            <a:r>
              <a:rPr lang="es-MX" b="1" dirty="0">
                <a:solidFill>
                  <a:srgbClr val="3AC791"/>
                </a:solidFill>
              </a:rPr>
              <a:t>) { ... }</a:t>
            </a:r>
          </a:p>
        </p:txBody>
      </p:sp>
    </p:spTree>
    <p:extLst>
      <p:ext uri="{BB962C8B-B14F-4D97-AF65-F5344CB8AC3E}">
        <p14:creationId xmlns:p14="http://schemas.microsoft.com/office/powerpoint/2010/main" val="74349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620069"/>
            <a:ext cx="10458084" cy="2031325"/>
          </a:xfrm>
          <a:prstGeom prst="rect">
            <a:avLst/>
          </a:prstGeom>
        </p:spPr>
        <p:txBody>
          <a:bodyPr wrap="square">
            <a:spAutoFit/>
          </a:bodyPr>
          <a:lstStyle/>
          <a:p>
            <a:r>
              <a:rPr lang="es-MX" dirty="0"/>
              <a:t>A continuación, para utilizar el valor de los argumentos dentro de la función, se debe emplear el mismo nombre con el que se definieron los argumentos:</a:t>
            </a:r>
          </a:p>
          <a:p>
            <a:endParaRPr lang="es-MX" dirty="0"/>
          </a:p>
          <a:p>
            <a:r>
              <a:rPr lang="es-MX" b="1" dirty="0">
                <a:solidFill>
                  <a:srgbClr val="3AC791"/>
                </a:solidFill>
              </a:rPr>
              <a:t>function suma_y_muestra(</a:t>
            </a:r>
            <a:r>
              <a:rPr lang="es-MX" b="1" dirty="0" err="1">
                <a:solidFill>
                  <a:srgbClr val="3AC791"/>
                </a:solidFill>
              </a:rPr>
              <a:t>primerNumero</a:t>
            </a:r>
            <a:r>
              <a:rPr lang="es-MX" b="1" dirty="0">
                <a:solidFill>
                  <a:srgbClr val="3AC791"/>
                </a:solidFill>
              </a:rPr>
              <a:t>, </a:t>
            </a:r>
            <a:r>
              <a:rPr lang="es-MX" b="1" dirty="0" err="1">
                <a:solidFill>
                  <a:srgbClr val="3AC791"/>
                </a:solidFill>
              </a:rPr>
              <a:t>segundoNumero</a:t>
            </a:r>
            <a:r>
              <a:rPr lang="es-MX" b="1" dirty="0">
                <a:solidFill>
                  <a:srgbClr val="3AC791"/>
                </a:solidFill>
              </a:rPr>
              <a:t>) { </a:t>
            </a:r>
          </a:p>
          <a:p>
            <a:r>
              <a:rPr lang="es-MX" b="1" dirty="0">
                <a:solidFill>
                  <a:srgbClr val="3AC791"/>
                </a:solidFill>
              </a:rPr>
              <a:t>  </a:t>
            </a:r>
            <a:r>
              <a:rPr lang="es-MX" b="1" dirty="0" err="1">
                <a:solidFill>
                  <a:srgbClr val="3AC791"/>
                </a:solidFill>
              </a:rPr>
              <a:t>var</a:t>
            </a:r>
            <a:r>
              <a:rPr lang="es-MX" b="1" dirty="0">
                <a:solidFill>
                  <a:srgbClr val="3AC791"/>
                </a:solidFill>
              </a:rPr>
              <a:t> resultado = </a:t>
            </a:r>
            <a:r>
              <a:rPr lang="es-MX" b="1" dirty="0" err="1">
                <a:solidFill>
                  <a:srgbClr val="3AC791"/>
                </a:solidFill>
              </a:rPr>
              <a:t>primerNumero</a:t>
            </a:r>
            <a:r>
              <a:rPr lang="es-MX" b="1" dirty="0">
                <a:solidFill>
                  <a:srgbClr val="3AC791"/>
                </a:solidFill>
              </a:rPr>
              <a:t> + </a:t>
            </a:r>
            <a:r>
              <a:rPr lang="es-MX" b="1" dirty="0" err="1">
                <a:solidFill>
                  <a:srgbClr val="3AC791"/>
                </a:solidFill>
              </a:rPr>
              <a:t>segundoNumero</a:t>
            </a:r>
            <a:r>
              <a:rPr lang="es-MX" b="1" dirty="0">
                <a:solidFill>
                  <a:srgbClr val="3AC791"/>
                </a:solidFill>
              </a:rPr>
              <a:t>;</a:t>
            </a:r>
          </a:p>
          <a:p>
            <a:r>
              <a:rPr lang="es-MX" b="1" dirty="0">
                <a:solidFill>
                  <a:srgbClr val="3AC791"/>
                </a:solidFill>
              </a:rPr>
              <a:t>  </a:t>
            </a:r>
            <a:r>
              <a:rPr lang="es-MX" b="1" dirty="0" err="1">
                <a:solidFill>
                  <a:srgbClr val="3AC791"/>
                </a:solidFill>
              </a:rPr>
              <a:t>alert</a:t>
            </a:r>
            <a:r>
              <a:rPr lang="es-MX" b="1" dirty="0">
                <a:solidFill>
                  <a:srgbClr val="3AC791"/>
                </a:solidFill>
              </a:rPr>
              <a:t>("El resultado es " + resultado);</a:t>
            </a:r>
          </a:p>
          <a:p>
            <a:r>
              <a:rPr lang="es-MX" b="1" dirty="0">
                <a:solidFill>
                  <a:srgbClr val="3AC791"/>
                </a:solidFill>
              </a:rPr>
              <a:t>}</a:t>
            </a:r>
          </a:p>
        </p:txBody>
      </p:sp>
      <p:sp>
        <p:nvSpPr>
          <p:cNvPr id="3" name="Rectangle 2"/>
          <p:cNvSpPr/>
          <p:nvPr/>
        </p:nvSpPr>
        <p:spPr>
          <a:xfrm>
            <a:off x="904588" y="3756017"/>
            <a:ext cx="6118225" cy="1754326"/>
          </a:xfrm>
          <a:prstGeom prst="rect">
            <a:avLst/>
          </a:prstGeom>
        </p:spPr>
        <p:txBody>
          <a:bodyPr>
            <a:spAutoFit/>
          </a:bodyPr>
          <a:lstStyle/>
          <a:p>
            <a:r>
              <a:rPr lang="es-MX" b="1" dirty="0">
                <a:solidFill>
                  <a:srgbClr val="3AC791"/>
                </a:solidFill>
              </a:rPr>
              <a:t>// Declaración de las variables</a:t>
            </a:r>
          </a:p>
          <a:p>
            <a:r>
              <a:rPr lang="es-MX" b="1" dirty="0" err="1">
                <a:solidFill>
                  <a:srgbClr val="3AC791"/>
                </a:solidFill>
              </a:rPr>
              <a:t>var</a:t>
            </a:r>
            <a:r>
              <a:rPr lang="es-MX" b="1" dirty="0">
                <a:solidFill>
                  <a:srgbClr val="3AC791"/>
                </a:solidFill>
              </a:rPr>
              <a:t> numero1 = 3;</a:t>
            </a:r>
          </a:p>
          <a:p>
            <a:r>
              <a:rPr lang="es-MX" b="1" dirty="0" err="1">
                <a:solidFill>
                  <a:srgbClr val="3AC791"/>
                </a:solidFill>
              </a:rPr>
              <a:t>var</a:t>
            </a:r>
            <a:r>
              <a:rPr lang="es-MX" b="1" dirty="0">
                <a:solidFill>
                  <a:srgbClr val="3AC791"/>
                </a:solidFill>
              </a:rPr>
              <a:t> numero2 = 5;</a:t>
            </a:r>
          </a:p>
          <a:p>
            <a:r>
              <a:rPr lang="es-MX" b="1" dirty="0">
                <a:solidFill>
                  <a:srgbClr val="3AC791"/>
                </a:solidFill>
              </a:rPr>
              <a:t> </a:t>
            </a:r>
          </a:p>
          <a:p>
            <a:r>
              <a:rPr lang="es-MX" b="1" dirty="0">
                <a:solidFill>
                  <a:srgbClr val="3AC791"/>
                </a:solidFill>
              </a:rPr>
              <a:t>// Llamada a la función</a:t>
            </a:r>
          </a:p>
          <a:p>
            <a:r>
              <a:rPr lang="es-MX" b="1" dirty="0">
                <a:solidFill>
                  <a:srgbClr val="3AC791"/>
                </a:solidFill>
              </a:rPr>
              <a:t>suma_y_muestra(numero1, numero2);</a:t>
            </a:r>
          </a:p>
        </p:txBody>
      </p:sp>
    </p:spTree>
    <p:extLst>
      <p:ext uri="{BB962C8B-B14F-4D97-AF65-F5344CB8AC3E}">
        <p14:creationId xmlns:p14="http://schemas.microsoft.com/office/powerpoint/2010/main" val="2589073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VER LA CONSOLA EN NUESTRO DESARROLLO.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0329" y="1286236"/>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9398" y="1314684"/>
            <a:ext cx="10458084" cy="2062103"/>
          </a:xfrm>
          <a:prstGeom prst="rect">
            <a:avLst/>
          </a:prstGeom>
        </p:spPr>
        <p:txBody>
          <a:bodyPr wrap="square">
            <a:spAutoFit/>
          </a:bodyPr>
          <a:lstStyle/>
          <a:p>
            <a:r>
              <a:rPr lang="es-MX" dirty="0" smtClean="0"/>
              <a:t>Para desarrollar en javascript, la mayoría de los desarrolladores para realizar pruebas unitarias o para dar mantenimiento envía datos a la consola como se muestra en el siguiente código:</a:t>
            </a:r>
            <a:endParaRPr lang="en-US" dirty="0" smtClean="0"/>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mnsjprueba</a:t>
            </a:r>
            <a:r>
              <a:rPr lang="es-MX" sz="1400" b="1" dirty="0">
                <a:solidFill>
                  <a:schemeClr val="accent3"/>
                </a:solidFill>
              </a:rPr>
              <a:t> = "dato para la consola";</a:t>
            </a:r>
          </a:p>
          <a:p>
            <a:r>
              <a:rPr lang="es-MX" sz="1400" b="1" dirty="0" smtClean="0">
                <a:solidFill>
                  <a:schemeClr val="accent3"/>
                </a:solidFill>
              </a:rPr>
              <a:t>console.log </a:t>
            </a:r>
            <a:r>
              <a:rPr lang="es-MX" sz="1400" b="1" dirty="0">
                <a:solidFill>
                  <a:schemeClr val="accent3"/>
                </a:solidFill>
              </a:rPr>
              <a:t>(</a:t>
            </a:r>
            <a:r>
              <a:rPr lang="es-MX" sz="1400" b="1" dirty="0" err="1">
                <a:solidFill>
                  <a:schemeClr val="accent3"/>
                </a:solidFill>
              </a:rPr>
              <a:t>mnsjprueba</a:t>
            </a:r>
            <a:r>
              <a:rPr lang="es-MX" sz="1400" b="1" dirty="0" smtClean="0">
                <a:solidFill>
                  <a:schemeClr val="accent3"/>
                </a:solidFill>
              </a:rPr>
              <a:t>);</a:t>
            </a:r>
          </a:p>
          <a:p>
            <a:endParaRPr lang="es-MX" sz="1400" b="1" dirty="0">
              <a:solidFill>
                <a:schemeClr val="accent3"/>
              </a:solidFill>
            </a:endParaRPr>
          </a:p>
          <a:p>
            <a:r>
              <a:rPr lang="es-MX" dirty="0" smtClean="0"/>
              <a:t>Para mostrar la consola en nuestro navegador:</a:t>
            </a:r>
            <a:endParaRPr lang="es-MX" dirty="0"/>
          </a:p>
          <a:p>
            <a:r>
              <a:rPr lang="es-MX" b="1" dirty="0" smtClean="0"/>
              <a:t>presiona </a:t>
            </a:r>
            <a:r>
              <a:rPr lang="es-MX" b="1" dirty="0" err="1" smtClean="0"/>
              <a:t>Comando+Opción+C</a:t>
            </a:r>
            <a:r>
              <a:rPr lang="es-MX" b="1" dirty="0" smtClean="0"/>
              <a:t> </a:t>
            </a:r>
            <a:r>
              <a:rPr lang="es-MX" b="1" dirty="0"/>
              <a:t>(Mac) o </a:t>
            </a:r>
            <a:r>
              <a:rPr lang="es-MX" b="1" dirty="0" err="1" smtClean="0"/>
              <a:t>Control+Mayúscula+C</a:t>
            </a:r>
            <a:r>
              <a:rPr lang="es-MX" b="1" dirty="0" smtClean="0"/>
              <a:t> </a:t>
            </a:r>
            <a:r>
              <a:rPr lang="es-MX" b="1" dirty="0"/>
              <a:t>(Windows y Linux</a:t>
            </a:r>
            <a:r>
              <a:rPr lang="es-MX" b="1" dirty="0" smtClean="0"/>
              <a:t>).</a:t>
            </a:r>
            <a:endParaRPr lang="es-MX" dirty="0" smtClean="0"/>
          </a:p>
          <a:p>
            <a:r>
              <a:rPr lang="es-MX" sz="1400" dirty="0" smtClean="0"/>
              <a:t>Mayúscula</a:t>
            </a:r>
            <a:r>
              <a:rPr lang="en-US" sz="1400" dirty="0" smtClean="0"/>
              <a:t> </a:t>
            </a:r>
            <a:r>
              <a:rPr lang="es-MX" sz="1400" dirty="0" smtClean="0"/>
              <a:t>es</a:t>
            </a:r>
            <a:r>
              <a:rPr lang="en-US" sz="1400" dirty="0" smtClean="0"/>
              <a:t> </a:t>
            </a:r>
            <a:r>
              <a:rPr lang="es-MX" sz="1400" dirty="0" smtClean="0"/>
              <a:t>igual</a:t>
            </a:r>
            <a:r>
              <a:rPr lang="en-US" sz="1400" dirty="0" smtClean="0"/>
              <a:t> a la Tecla Shift (</a:t>
            </a:r>
            <a:r>
              <a:rPr lang="es-MX" sz="1400" dirty="0" smtClean="0"/>
              <a:t>una</a:t>
            </a:r>
            <a:r>
              <a:rPr lang="en-US" sz="1400" dirty="0" smtClean="0"/>
              <a:t> </a:t>
            </a:r>
            <a:r>
              <a:rPr lang="es-MX" sz="1400" dirty="0" smtClean="0"/>
              <a:t>flecha</a:t>
            </a:r>
            <a:r>
              <a:rPr lang="en-US" sz="1400" dirty="0" smtClean="0"/>
              <a:t> que </a:t>
            </a:r>
            <a:r>
              <a:rPr lang="es-MX" sz="1400" dirty="0" smtClean="0"/>
              <a:t>apunta</a:t>
            </a:r>
            <a:r>
              <a:rPr lang="en-US" sz="1400" dirty="0" smtClean="0"/>
              <a:t> al monitor)</a:t>
            </a:r>
            <a:endParaRPr lang="es-MX" sz="1400" dirty="0"/>
          </a:p>
        </p:txBody>
      </p:sp>
      <p:pic>
        <p:nvPicPr>
          <p:cNvPr id="5" name="Picture 4"/>
          <p:cNvPicPr>
            <a:picLocks noChangeAspect="1"/>
          </p:cNvPicPr>
          <p:nvPr/>
        </p:nvPicPr>
        <p:blipFill>
          <a:blip r:embed="rId2"/>
          <a:stretch>
            <a:fillRect/>
          </a:stretch>
        </p:blipFill>
        <p:spPr>
          <a:xfrm>
            <a:off x="1194900" y="3419426"/>
            <a:ext cx="8702220" cy="3085829"/>
          </a:xfrm>
          <a:prstGeom prst="rect">
            <a:avLst/>
          </a:prstGeom>
        </p:spPr>
      </p:pic>
    </p:spTree>
    <p:extLst>
      <p:ext uri="{BB962C8B-B14F-4D97-AF65-F5344CB8AC3E}">
        <p14:creationId xmlns:p14="http://schemas.microsoft.com/office/powerpoint/2010/main" val="576933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1353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785" y="1368420"/>
            <a:ext cx="10951170" cy="5078313"/>
          </a:xfrm>
          <a:prstGeom prst="rect">
            <a:avLst/>
          </a:prstGeom>
        </p:spPr>
        <p:txBody>
          <a:bodyPr wrap="square">
            <a:spAutoFit/>
          </a:bodyPr>
          <a:lstStyle/>
          <a:p>
            <a:r>
              <a:rPr lang="es-MX" dirty="0"/>
              <a:t>En el código anterior, se debe tener en cuenta que:</a:t>
            </a:r>
          </a:p>
          <a:p>
            <a:endParaRPr lang="es-MX" dirty="0"/>
          </a:p>
          <a:p>
            <a:pPr marL="285750" indent="-285750">
              <a:buFont typeface="Arial" panose="020B0604020202020204" pitchFamily="34" charset="0"/>
              <a:buChar char="•"/>
            </a:pPr>
            <a:r>
              <a:rPr lang="es-MX" dirty="0"/>
              <a:t>Aunque casi siempre se utilizan variables para pasar los datos a la función, se podría haber utilizado directamente el valor de esas variables: suma_y_muestra(3, 5</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El número de argumentos que se pasa a una función debería ser el mismo que el número de argumentos que ha indicado la función. No obstante, JavaScript no muestra ningún error si se pasan más o menos argumentos de los necesarios</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El orden de los argumentos es fundamental, ya que el primer dato que se indica en la llamada, será el primer valor que espera la función; el segundo valor indicado en la llamada, es el segundo valor que espera la función y así sucesivamente</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Se puede utilizar un número ilimitado de argumentos, aunque si su número es muy grande, se complica en exceso la llamada a la función</a:t>
            </a:r>
            <a:r>
              <a:rPr lang="es-MX" dirty="0" smtClean="0"/>
              <a:t>.</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r>
              <a:rPr lang="es-MX" dirty="0" smtClean="0"/>
              <a:t>No es obligatorio que coincida el nombre de los argumentos que utiliza la función y el nombre de los argumentos que se le pasan. </a:t>
            </a:r>
            <a:endParaRPr lang="es-MX" dirty="0"/>
          </a:p>
        </p:txBody>
      </p:sp>
    </p:spTree>
    <p:extLst>
      <p:ext uri="{BB962C8B-B14F-4D97-AF65-F5344CB8AC3E}">
        <p14:creationId xmlns:p14="http://schemas.microsoft.com/office/powerpoint/2010/main" val="1252612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25117"/>
            <a:ext cx="9630044" cy="660088"/>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0126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94052" y="1135990"/>
            <a:ext cx="11167194" cy="2831544"/>
          </a:xfrm>
          <a:prstGeom prst="rect">
            <a:avLst/>
          </a:prstGeom>
        </p:spPr>
        <p:txBody>
          <a:bodyPr wrap="square">
            <a:spAutoFit/>
          </a:bodyPr>
          <a:lstStyle/>
          <a:p>
            <a:r>
              <a:rPr lang="es-MX" dirty="0"/>
              <a:t>Afortunadamente, las funciones no solamente puede recibir variables y datos, sino que también pueden devolver los valores que han calculado. Para devolver valores dentro de una función, se utiliza la palabra reservada </a:t>
            </a:r>
            <a:r>
              <a:rPr lang="es-MX" dirty="0" err="1"/>
              <a:t>return</a:t>
            </a:r>
            <a:r>
              <a:rPr lang="es-MX" dirty="0"/>
              <a:t>. Aunque las funciones pueden devolver valores de cualquier tipo, solamente pueden devolver un valor cada vez que se ejecutan.</a:t>
            </a:r>
          </a:p>
          <a:p>
            <a:endParaRPr lang="es-MX" dirty="0"/>
          </a:p>
          <a:p>
            <a:r>
              <a:rPr lang="es-MX" sz="1400" b="1" dirty="0">
                <a:solidFill>
                  <a:srgbClr val="3AC791"/>
                </a:solidFill>
              </a:rPr>
              <a:t>function </a:t>
            </a:r>
            <a:r>
              <a:rPr lang="es-MX" sz="1400" b="1" dirty="0" err="1">
                <a:solidFill>
                  <a:srgbClr val="3AC791"/>
                </a:solidFill>
              </a:rPr>
              <a:t>calculaPrecioTotal</a:t>
            </a:r>
            <a:r>
              <a:rPr lang="es-MX" sz="1400" b="1" dirty="0">
                <a:solidFill>
                  <a:srgbClr val="3AC791"/>
                </a:solidFill>
              </a:rPr>
              <a:t>(precio) {</a:t>
            </a:r>
          </a:p>
          <a:p>
            <a:r>
              <a:rPr lang="es-MX" sz="1400" b="1" dirty="0">
                <a:solidFill>
                  <a:srgbClr val="3AC791"/>
                </a:solidFill>
              </a:rPr>
              <a:t>  </a:t>
            </a:r>
            <a:r>
              <a:rPr lang="es-MX" sz="1400" b="1" dirty="0" err="1">
                <a:solidFill>
                  <a:srgbClr val="3AC791"/>
                </a:solidFill>
              </a:rPr>
              <a:t>var</a:t>
            </a:r>
            <a:r>
              <a:rPr lang="es-MX" sz="1400" b="1" dirty="0">
                <a:solidFill>
                  <a:srgbClr val="3AC791"/>
                </a:solidFill>
              </a:rPr>
              <a:t> impuestos = 1.16;</a:t>
            </a:r>
          </a:p>
          <a:p>
            <a:r>
              <a:rPr lang="es-MX" sz="1400" b="1" dirty="0">
                <a:solidFill>
                  <a:srgbClr val="3AC791"/>
                </a:solidFill>
              </a:rPr>
              <a:t>  </a:t>
            </a:r>
            <a:r>
              <a:rPr lang="es-MX" sz="1400" b="1" dirty="0" err="1">
                <a:solidFill>
                  <a:srgbClr val="3AC791"/>
                </a:solidFill>
              </a:rPr>
              <a:t>var</a:t>
            </a:r>
            <a:r>
              <a:rPr lang="es-MX" sz="1400" b="1" dirty="0">
                <a:solidFill>
                  <a:srgbClr val="3AC791"/>
                </a:solidFill>
              </a:rPr>
              <a:t> </a:t>
            </a:r>
            <a:r>
              <a:rPr lang="es-MX" sz="1400" b="1" dirty="0" err="1">
                <a:solidFill>
                  <a:srgbClr val="3AC791"/>
                </a:solidFill>
              </a:rPr>
              <a:t>gastosEnvio</a:t>
            </a:r>
            <a:r>
              <a:rPr lang="es-MX" sz="1400" b="1" dirty="0">
                <a:solidFill>
                  <a:srgbClr val="3AC791"/>
                </a:solidFill>
              </a:rPr>
              <a:t> = 10;</a:t>
            </a:r>
          </a:p>
          <a:p>
            <a:r>
              <a:rPr lang="es-MX" sz="1400" b="1" dirty="0">
                <a:solidFill>
                  <a:srgbClr val="3AC791"/>
                </a:solidFill>
              </a:rPr>
              <a:t>  </a:t>
            </a:r>
            <a:r>
              <a:rPr lang="es-MX" sz="1400" b="1" dirty="0" err="1">
                <a:solidFill>
                  <a:srgbClr val="3AC791"/>
                </a:solidFill>
              </a:rPr>
              <a:t>var</a:t>
            </a:r>
            <a:r>
              <a:rPr lang="es-MX" sz="1400" b="1" dirty="0">
                <a:solidFill>
                  <a:srgbClr val="3AC791"/>
                </a:solidFill>
              </a:rPr>
              <a:t> </a:t>
            </a:r>
            <a:r>
              <a:rPr lang="es-MX" sz="1400" b="1" dirty="0" err="1">
                <a:solidFill>
                  <a:srgbClr val="3AC791"/>
                </a:solidFill>
              </a:rPr>
              <a:t>precioTotal</a:t>
            </a:r>
            <a:r>
              <a:rPr lang="es-MX" sz="1400" b="1" dirty="0">
                <a:solidFill>
                  <a:srgbClr val="3AC791"/>
                </a:solidFill>
              </a:rPr>
              <a:t> = ( precio * impuestos ) + </a:t>
            </a:r>
            <a:r>
              <a:rPr lang="es-MX" sz="1400" b="1" dirty="0" err="1">
                <a:solidFill>
                  <a:srgbClr val="3AC791"/>
                </a:solidFill>
              </a:rPr>
              <a:t>gastosEnvio</a:t>
            </a:r>
            <a:r>
              <a:rPr lang="es-MX" sz="1400" b="1" dirty="0">
                <a:solidFill>
                  <a:srgbClr val="3AC791"/>
                </a:solidFill>
              </a:rPr>
              <a:t>;</a:t>
            </a:r>
          </a:p>
          <a:p>
            <a:r>
              <a:rPr lang="es-MX" sz="1400" b="1" dirty="0">
                <a:solidFill>
                  <a:srgbClr val="3AC791"/>
                </a:solidFill>
              </a:rPr>
              <a:t>  </a:t>
            </a:r>
            <a:r>
              <a:rPr lang="es-MX" b="1" dirty="0" err="1">
                <a:solidFill>
                  <a:srgbClr val="3AC791"/>
                </a:solidFill>
              </a:rPr>
              <a:t>return</a:t>
            </a:r>
            <a:r>
              <a:rPr lang="es-MX" b="1" dirty="0">
                <a:solidFill>
                  <a:srgbClr val="3AC791"/>
                </a:solidFill>
              </a:rPr>
              <a:t> </a:t>
            </a:r>
            <a:r>
              <a:rPr lang="es-MX" b="1" dirty="0" err="1">
                <a:solidFill>
                  <a:srgbClr val="3AC791"/>
                </a:solidFill>
              </a:rPr>
              <a:t>precioTotal</a:t>
            </a:r>
            <a:r>
              <a:rPr lang="es-MX" b="1" dirty="0">
                <a:solidFill>
                  <a:srgbClr val="3AC791"/>
                </a:solidFill>
              </a:rPr>
              <a:t>;</a:t>
            </a:r>
          </a:p>
          <a:p>
            <a:r>
              <a:rPr lang="es-MX" sz="1400" b="1" dirty="0">
                <a:solidFill>
                  <a:srgbClr val="3AC791"/>
                </a:solidFill>
              </a:rPr>
              <a:t>}</a:t>
            </a:r>
          </a:p>
        </p:txBody>
      </p:sp>
      <p:sp>
        <p:nvSpPr>
          <p:cNvPr id="5" name="Rectangle 4"/>
          <p:cNvSpPr/>
          <p:nvPr/>
        </p:nvSpPr>
        <p:spPr>
          <a:xfrm>
            <a:off x="894052" y="3995003"/>
            <a:ext cx="10842384" cy="2585323"/>
          </a:xfrm>
          <a:prstGeom prst="rect">
            <a:avLst/>
          </a:prstGeom>
        </p:spPr>
        <p:txBody>
          <a:bodyPr wrap="square">
            <a:spAutoFit/>
          </a:bodyPr>
          <a:lstStyle/>
          <a:p>
            <a:r>
              <a:rPr lang="es-MX" dirty="0"/>
              <a:t>Para que la función devuelva un valor, solamente es necesario escribir la palabra reservada </a:t>
            </a:r>
            <a:r>
              <a:rPr lang="es-MX" dirty="0" err="1"/>
              <a:t>return</a:t>
            </a:r>
            <a:r>
              <a:rPr lang="es-MX" dirty="0"/>
              <a:t> junto con el nombre de la variable que se quiere devolver. En el ejemplo anterior, la ejecución de la función llega a la instrucción </a:t>
            </a:r>
            <a:r>
              <a:rPr lang="es-MX" dirty="0" err="1"/>
              <a:t>return</a:t>
            </a:r>
            <a:r>
              <a:rPr lang="es-MX" dirty="0"/>
              <a:t> </a:t>
            </a:r>
            <a:r>
              <a:rPr lang="es-MX" dirty="0" err="1"/>
              <a:t>precioTotal</a:t>
            </a:r>
            <a:r>
              <a:rPr lang="es-MX" dirty="0"/>
              <a:t>; y en ese momento, devuelve el valor que contenga la variable </a:t>
            </a:r>
            <a:r>
              <a:rPr lang="es-MX" dirty="0" err="1"/>
              <a:t>precioTotal</a:t>
            </a:r>
            <a:r>
              <a:rPr lang="es-MX" dirty="0"/>
              <a:t>.</a:t>
            </a:r>
          </a:p>
          <a:p>
            <a:endParaRPr lang="es-MX" dirty="0"/>
          </a:p>
          <a:p>
            <a:r>
              <a:rPr lang="es-MX" dirty="0"/>
              <a:t>Como la función devuelve un valor, en el punto en el que se realiza la llamada, debe indicarse el nombre de una variable en el que se guarda el valor devuelto:</a:t>
            </a:r>
          </a:p>
          <a:p>
            <a:endParaRPr lang="es-MX" dirty="0"/>
          </a:p>
          <a:p>
            <a:r>
              <a:rPr lang="es-MX" b="1" dirty="0" err="1">
                <a:solidFill>
                  <a:srgbClr val="3AC791"/>
                </a:solidFill>
              </a:rPr>
              <a:t>var</a:t>
            </a:r>
            <a:r>
              <a:rPr lang="es-MX" b="1" dirty="0">
                <a:solidFill>
                  <a:srgbClr val="3AC791"/>
                </a:solidFill>
              </a:rPr>
              <a:t> </a:t>
            </a:r>
            <a:r>
              <a:rPr lang="es-MX" b="1" dirty="0" err="1">
                <a:solidFill>
                  <a:srgbClr val="3AC791"/>
                </a:solidFill>
              </a:rPr>
              <a:t>precioTotal</a:t>
            </a:r>
            <a:r>
              <a:rPr lang="es-MX" b="1" dirty="0">
                <a:solidFill>
                  <a:srgbClr val="3AC791"/>
                </a:solidFill>
              </a:rPr>
              <a:t> = </a:t>
            </a:r>
            <a:r>
              <a:rPr lang="es-MX" b="1" dirty="0" err="1">
                <a:solidFill>
                  <a:srgbClr val="3AC791"/>
                </a:solidFill>
              </a:rPr>
              <a:t>calculaPrecioTotal</a:t>
            </a:r>
            <a:r>
              <a:rPr lang="es-MX" b="1" dirty="0">
                <a:solidFill>
                  <a:srgbClr val="3AC791"/>
                </a:solidFill>
              </a:rPr>
              <a:t>(23.34);</a:t>
            </a:r>
          </a:p>
        </p:txBody>
      </p:sp>
    </p:spTree>
    <p:extLst>
      <p:ext uri="{BB962C8B-B14F-4D97-AF65-F5344CB8AC3E}">
        <p14:creationId xmlns:p14="http://schemas.microsoft.com/office/powerpoint/2010/main" val="2184290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dirty="0" smtClean="0"/>
              <a:t>Funciones en JavaScript.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1281" y="1743524"/>
            <a:ext cx="10781139" cy="2308324"/>
          </a:xfrm>
          <a:prstGeom prst="rect">
            <a:avLst/>
          </a:prstGeom>
        </p:spPr>
        <p:txBody>
          <a:bodyPr wrap="square">
            <a:spAutoFit/>
          </a:bodyPr>
          <a:lstStyle/>
          <a:p>
            <a:r>
              <a:rPr lang="es-MX" dirty="0"/>
              <a:t>Si no se indica el nombre de ninguna variable, JavaScript no muestra ningún error y el valor devuelto por la función simplemente se pierde y por tanto, no se utilizará en el resto del programa. En este caso, tampoco es obligatorio que el nombre de la variable devuelta por la función coincida con el nombre de la variable en la que se va a almacenar ese valor.</a:t>
            </a:r>
          </a:p>
          <a:p>
            <a:endParaRPr lang="es-MX" dirty="0"/>
          </a:p>
          <a:p>
            <a:r>
              <a:rPr lang="es-MX" dirty="0"/>
              <a:t>Si la función llega a una instrucción de tipo </a:t>
            </a:r>
            <a:r>
              <a:rPr lang="es-MX" dirty="0" err="1"/>
              <a:t>return</a:t>
            </a:r>
            <a:r>
              <a:rPr lang="es-MX" dirty="0"/>
              <a:t>, se devuelve el valor indicado y finaliza la ejecución de la función. Por tanto, todas las instrucciones que se incluyen después de un </a:t>
            </a:r>
            <a:r>
              <a:rPr lang="es-MX" dirty="0" err="1"/>
              <a:t>return</a:t>
            </a:r>
            <a:r>
              <a:rPr lang="es-MX" dirty="0"/>
              <a:t> se ignoran y por ese motivo la instrucción </a:t>
            </a:r>
            <a:r>
              <a:rPr lang="es-MX" dirty="0" err="1"/>
              <a:t>return</a:t>
            </a:r>
            <a:r>
              <a:rPr lang="es-MX" dirty="0"/>
              <a:t> suele ser la última de la mayoría de funciones.</a:t>
            </a:r>
          </a:p>
        </p:txBody>
      </p:sp>
      <p:sp>
        <p:nvSpPr>
          <p:cNvPr id="3" name="Rectangle 2"/>
          <p:cNvSpPr/>
          <p:nvPr/>
        </p:nvSpPr>
        <p:spPr>
          <a:xfrm>
            <a:off x="855285" y="4051848"/>
            <a:ext cx="10763150" cy="646331"/>
          </a:xfrm>
          <a:prstGeom prst="rect">
            <a:avLst/>
          </a:prstGeom>
        </p:spPr>
        <p:txBody>
          <a:bodyPr wrap="square">
            <a:spAutoFit/>
          </a:bodyPr>
          <a:lstStyle/>
          <a:p>
            <a:r>
              <a:rPr lang="es-MX" dirty="0"/>
              <a:t>Para terminar de completar el ejercicio anterior, se puede </a:t>
            </a:r>
            <a:r>
              <a:rPr lang="es-MX" b="1" u="sng" dirty="0" err="1"/>
              <a:t>rendondear</a:t>
            </a:r>
            <a:r>
              <a:rPr lang="es-MX" dirty="0"/>
              <a:t> a dos decimales el precio total devuelto por la función:</a:t>
            </a:r>
          </a:p>
        </p:txBody>
      </p:sp>
      <p:sp>
        <p:nvSpPr>
          <p:cNvPr id="6" name="Rectangle 5"/>
          <p:cNvSpPr/>
          <p:nvPr/>
        </p:nvSpPr>
        <p:spPr>
          <a:xfrm>
            <a:off x="886373" y="4677265"/>
            <a:ext cx="6118225" cy="1631216"/>
          </a:xfrm>
          <a:prstGeom prst="rect">
            <a:avLst/>
          </a:prstGeom>
        </p:spPr>
        <p:txBody>
          <a:bodyPr>
            <a:spAutoFit/>
          </a:bodyPr>
          <a:lstStyle/>
          <a:p>
            <a:r>
              <a:rPr lang="es-MX" sz="1600" b="1" dirty="0">
                <a:solidFill>
                  <a:srgbClr val="3AC791"/>
                </a:solidFill>
              </a:rPr>
              <a:t>function </a:t>
            </a:r>
            <a:r>
              <a:rPr lang="es-MX" sz="1600" b="1" dirty="0" err="1">
                <a:solidFill>
                  <a:srgbClr val="3AC791"/>
                </a:solidFill>
              </a:rPr>
              <a:t>calculaPrecioTotal</a:t>
            </a:r>
            <a:r>
              <a:rPr lang="es-MX" sz="1600" b="1" dirty="0">
                <a:solidFill>
                  <a:srgbClr val="3AC791"/>
                </a:solidFill>
              </a:rPr>
              <a:t>(precio) {</a:t>
            </a:r>
          </a:p>
          <a:p>
            <a:r>
              <a:rPr lang="es-MX" sz="1600" b="1" dirty="0">
                <a:solidFill>
                  <a:srgbClr val="3AC791"/>
                </a:solidFill>
              </a:rPr>
              <a:t>  </a:t>
            </a:r>
            <a:r>
              <a:rPr lang="es-MX" sz="1600" b="1" dirty="0" err="1">
                <a:solidFill>
                  <a:srgbClr val="3AC791"/>
                </a:solidFill>
              </a:rPr>
              <a:t>var</a:t>
            </a:r>
            <a:r>
              <a:rPr lang="es-MX" sz="1600" b="1" dirty="0">
                <a:solidFill>
                  <a:srgbClr val="3AC791"/>
                </a:solidFill>
              </a:rPr>
              <a:t> impuestos = 1.16;</a:t>
            </a:r>
          </a:p>
          <a:p>
            <a:r>
              <a:rPr lang="es-MX" sz="1600" b="1" dirty="0">
                <a:solidFill>
                  <a:srgbClr val="3AC791"/>
                </a:solidFill>
              </a:rPr>
              <a:t>  </a:t>
            </a:r>
            <a:r>
              <a:rPr lang="es-MX" sz="1600" b="1" dirty="0" err="1">
                <a:solidFill>
                  <a:srgbClr val="3AC791"/>
                </a:solidFill>
              </a:rPr>
              <a:t>var</a:t>
            </a:r>
            <a:r>
              <a:rPr lang="es-MX" sz="1600" b="1" dirty="0">
                <a:solidFill>
                  <a:srgbClr val="3AC791"/>
                </a:solidFill>
              </a:rPr>
              <a:t> </a:t>
            </a:r>
            <a:r>
              <a:rPr lang="es-MX" sz="1600" b="1" dirty="0" err="1">
                <a:solidFill>
                  <a:srgbClr val="3AC791"/>
                </a:solidFill>
              </a:rPr>
              <a:t>gastosEnvio</a:t>
            </a:r>
            <a:r>
              <a:rPr lang="es-MX" sz="1600" b="1" dirty="0">
                <a:solidFill>
                  <a:srgbClr val="3AC791"/>
                </a:solidFill>
              </a:rPr>
              <a:t> = 10;</a:t>
            </a:r>
          </a:p>
          <a:p>
            <a:r>
              <a:rPr lang="es-MX" sz="1600" b="1" dirty="0">
                <a:solidFill>
                  <a:srgbClr val="3AC791"/>
                </a:solidFill>
              </a:rPr>
              <a:t>  </a:t>
            </a:r>
            <a:r>
              <a:rPr lang="es-MX" sz="1600" b="1" dirty="0" err="1">
                <a:solidFill>
                  <a:srgbClr val="3AC791"/>
                </a:solidFill>
              </a:rPr>
              <a:t>var</a:t>
            </a:r>
            <a:r>
              <a:rPr lang="es-MX" sz="1600" b="1" dirty="0">
                <a:solidFill>
                  <a:srgbClr val="3AC791"/>
                </a:solidFill>
              </a:rPr>
              <a:t> </a:t>
            </a:r>
            <a:r>
              <a:rPr lang="es-MX" sz="1600" b="1" dirty="0" err="1">
                <a:solidFill>
                  <a:srgbClr val="3AC791"/>
                </a:solidFill>
              </a:rPr>
              <a:t>precioTotal</a:t>
            </a:r>
            <a:r>
              <a:rPr lang="es-MX" sz="1600" b="1" dirty="0">
                <a:solidFill>
                  <a:srgbClr val="3AC791"/>
                </a:solidFill>
              </a:rPr>
              <a:t> = ( precio * impuestos ) + </a:t>
            </a:r>
            <a:r>
              <a:rPr lang="es-MX" sz="1600" b="1" dirty="0" err="1">
                <a:solidFill>
                  <a:srgbClr val="3AC791"/>
                </a:solidFill>
              </a:rPr>
              <a:t>gastosEnvio</a:t>
            </a:r>
            <a:r>
              <a:rPr lang="es-MX" sz="1600" b="1" dirty="0">
                <a:solidFill>
                  <a:srgbClr val="3AC791"/>
                </a:solidFill>
              </a:rPr>
              <a:t>;</a:t>
            </a:r>
          </a:p>
          <a:p>
            <a:r>
              <a:rPr lang="es-MX" sz="1600" b="1" dirty="0">
                <a:solidFill>
                  <a:srgbClr val="3AC791"/>
                </a:solidFill>
              </a:rPr>
              <a:t>  </a:t>
            </a:r>
            <a:r>
              <a:rPr lang="es-MX" sz="1600" b="1" dirty="0" err="1">
                <a:solidFill>
                  <a:srgbClr val="3AC791"/>
                </a:solidFill>
              </a:rPr>
              <a:t>return</a:t>
            </a:r>
            <a:r>
              <a:rPr lang="es-MX" sz="1600" b="1" dirty="0">
                <a:solidFill>
                  <a:srgbClr val="3AC791"/>
                </a:solidFill>
              </a:rPr>
              <a:t> </a:t>
            </a:r>
            <a:r>
              <a:rPr lang="es-MX" sz="1600" b="1" dirty="0" err="1">
                <a:solidFill>
                  <a:srgbClr val="3AC791"/>
                </a:solidFill>
              </a:rPr>
              <a:t>precioTotal</a:t>
            </a:r>
            <a:r>
              <a:rPr lang="es-MX" sz="2000" b="1" dirty="0" err="1">
                <a:solidFill>
                  <a:srgbClr val="3AC791"/>
                </a:solidFill>
              </a:rPr>
              <a:t>.toFixed</a:t>
            </a:r>
            <a:r>
              <a:rPr lang="es-MX" sz="2000" b="1" dirty="0">
                <a:solidFill>
                  <a:srgbClr val="3AC791"/>
                </a:solidFill>
              </a:rPr>
              <a:t>(2);</a:t>
            </a:r>
          </a:p>
          <a:p>
            <a:r>
              <a:rPr lang="es-MX" sz="1600" b="1" dirty="0">
                <a:solidFill>
                  <a:srgbClr val="3AC791"/>
                </a:solidFill>
              </a:rPr>
              <a:t>}</a:t>
            </a:r>
          </a:p>
        </p:txBody>
      </p:sp>
    </p:spTree>
    <p:extLst>
      <p:ext uri="{BB962C8B-B14F-4D97-AF65-F5344CB8AC3E}">
        <p14:creationId xmlns:p14="http://schemas.microsoft.com/office/powerpoint/2010/main" val="118119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FUNCIONES FLECHA =&gt; EN JAVASCRIPT 6.</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40838"/>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785" y="1324046"/>
            <a:ext cx="10873208" cy="2585323"/>
          </a:xfrm>
          <a:prstGeom prst="rect">
            <a:avLst/>
          </a:prstGeom>
        </p:spPr>
        <p:txBody>
          <a:bodyPr wrap="square">
            <a:spAutoFit/>
          </a:bodyPr>
          <a:lstStyle/>
          <a:p>
            <a:r>
              <a:rPr lang="es-MX" dirty="0">
                <a:solidFill>
                  <a:srgbClr val="333333"/>
                </a:solidFill>
                <a:latin typeface="Roboto Slab"/>
              </a:rPr>
              <a:t>Como su nombre lo indica, son funciones definidas usando una </a:t>
            </a:r>
            <a:r>
              <a:rPr lang="es-MX" b="1" dirty="0">
                <a:solidFill>
                  <a:srgbClr val="333333"/>
                </a:solidFill>
                <a:latin typeface="Roboto Slab"/>
              </a:rPr>
              <a:t>flecha</a:t>
            </a:r>
            <a:r>
              <a:rPr lang="es-MX" dirty="0">
                <a:solidFill>
                  <a:srgbClr val="333333"/>
                </a:solidFill>
                <a:latin typeface="Roboto Slab"/>
              </a:rPr>
              <a:t> </a:t>
            </a:r>
            <a:r>
              <a:rPr lang="es-MX" dirty="0" smtClean="0">
                <a:solidFill>
                  <a:srgbClr val="333333"/>
                </a:solidFill>
                <a:latin typeface="Roboto Slab"/>
              </a:rPr>
              <a:t>=&gt;, </a:t>
            </a:r>
            <a:r>
              <a:rPr lang="es-MX" dirty="0">
                <a:solidFill>
                  <a:srgbClr val="333333"/>
                </a:solidFill>
                <a:latin typeface="Roboto Slab"/>
              </a:rPr>
              <a:t>pero estas se comportan de una manera diferente a las </a:t>
            </a:r>
            <a:r>
              <a:rPr lang="es-MX" i="1" dirty="0">
                <a:solidFill>
                  <a:srgbClr val="333333"/>
                </a:solidFill>
                <a:latin typeface="Roboto Slab"/>
              </a:rPr>
              <a:t>funciones tradicionales</a:t>
            </a:r>
            <a:r>
              <a:rPr lang="es-MX" dirty="0">
                <a:solidFill>
                  <a:srgbClr val="333333"/>
                </a:solidFill>
                <a:latin typeface="Roboto Slab"/>
              </a:rPr>
              <a:t> en varios aspectos</a:t>
            </a:r>
            <a:r>
              <a:rPr lang="es-MX" dirty="0" smtClean="0">
                <a:solidFill>
                  <a:srgbClr val="333333"/>
                </a:solidFill>
                <a:latin typeface="Roboto Slab"/>
              </a:rPr>
              <a:t>.</a:t>
            </a:r>
          </a:p>
          <a:p>
            <a:endParaRPr lang="es-MX" dirty="0">
              <a:solidFill>
                <a:srgbClr val="333333"/>
              </a:solidFill>
              <a:latin typeface="Roboto Slab"/>
            </a:endParaRPr>
          </a:p>
          <a:p>
            <a:r>
              <a:rPr lang="es-MX" b="1" cap="all" dirty="0" smtClean="0">
                <a:solidFill>
                  <a:srgbClr val="333333"/>
                </a:solidFill>
                <a:latin typeface="Montserrat"/>
              </a:rPr>
              <a:t>SINTAXIS</a:t>
            </a:r>
          </a:p>
          <a:p>
            <a:endParaRPr lang="es-MX" b="1" cap="all" dirty="0">
              <a:solidFill>
                <a:srgbClr val="333333"/>
              </a:solidFill>
              <a:latin typeface="Montserrat"/>
            </a:endParaRPr>
          </a:p>
          <a:p>
            <a:r>
              <a:rPr lang="es-MX" dirty="0">
                <a:solidFill>
                  <a:srgbClr val="333333"/>
                </a:solidFill>
                <a:latin typeface="Roboto Slab"/>
              </a:rPr>
              <a:t>La sintaxis de las funciones flecha tiene diferentes formas, dependiendo de la tarea que se quiera realizar. Todas las variaciones comienzan con los </a:t>
            </a:r>
            <a:r>
              <a:rPr lang="es-MX" b="1" dirty="0">
                <a:solidFill>
                  <a:srgbClr val="333333"/>
                </a:solidFill>
                <a:latin typeface="Roboto Slab"/>
              </a:rPr>
              <a:t>argumentos de la función</a:t>
            </a:r>
            <a:r>
              <a:rPr lang="es-MX" dirty="0">
                <a:solidFill>
                  <a:srgbClr val="333333"/>
                </a:solidFill>
                <a:latin typeface="Roboto Slab"/>
              </a:rPr>
              <a:t>, seguidos por la </a:t>
            </a:r>
            <a:r>
              <a:rPr lang="es-MX" b="1" dirty="0">
                <a:solidFill>
                  <a:srgbClr val="333333"/>
                </a:solidFill>
                <a:latin typeface="Roboto Slab"/>
              </a:rPr>
              <a:t>flecha</a:t>
            </a:r>
            <a:r>
              <a:rPr lang="es-MX" dirty="0">
                <a:solidFill>
                  <a:srgbClr val="333333"/>
                </a:solidFill>
                <a:latin typeface="Roboto Slab"/>
              </a:rPr>
              <a:t>, seguidos por el </a:t>
            </a:r>
            <a:r>
              <a:rPr lang="es-MX" b="1" dirty="0">
                <a:solidFill>
                  <a:srgbClr val="333333"/>
                </a:solidFill>
                <a:latin typeface="Roboto Slab"/>
              </a:rPr>
              <a:t>contenido de la función</a:t>
            </a:r>
            <a:r>
              <a:rPr lang="es-MX" dirty="0">
                <a:solidFill>
                  <a:srgbClr val="333333"/>
                </a:solidFill>
                <a:latin typeface="Roboto Slab"/>
              </a:rPr>
              <a:t>. Tanto los argumentos como el contenido pueden tener diferentes formas dependiendo de su uso. </a:t>
            </a:r>
            <a:endParaRPr lang="es-MX" b="0" i="0" dirty="0">
              <a:solidFill>
                <a:srgbClr val="333333"/>
              </a:solidFill>
              <a:effectLst/>
              <a:latin typeface="Roboto Slab"/>
            </a:endParaRPr>
          </a:p>
        </p:txBody>
      </p:sp>
      <p:pic>
        <p:nvPicPr>
          <p:cNvPr id="3" name="Picture 2"/>
          <p:cNvPicPr>
            <a:picLocks noChangeAspect="1"/>
          </p:cNvPicPr>
          <p:nvPr/>
        </p:nvPicPr>
        <p:blipFill>
          <a:blip r:embed="rId2"/>
          <a:stretch>
            <a:fillRect/>
          </a:stretch>
        </p:blipFill>
        <p:spPr>
          <a:xfrm>
            <a:off x="1606877" y="3909369"/>
            <a:ext cx="9217024" cy="2508058"/>
          </a:xfrm>
          <a:prstGeom prst="rect">
            <a:avLst/>
          </a:prstGeom>
        </p:spPr>
      </p:pic>
    </p:spTree>
    <p:extLst>
      <p:ext uri="{BB962C8B-B14F-4D97-AF65-F5344CB8AC3E}">
        <p14:creationId xmlns:p14="http://schemas.microsoft.com/office/powerpoint/2010/main" val="37650667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FUNCIONES FLECHA =&gt; EN JAVASCRIPT 6.</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27358"/>
            <a:ext cx="10458084" cy="646331"/>
          </a:xfrm>
          <a:prstGeom prst="rect">
            <a:avLst/>
          </a:prstGeom>
        </p:spPr>
        <p:txBody>
          <a:bodyPr wrap="square">
            <a:spAutoFit/>
          </a:bodyPr>
          <a:lstStyle/>
          <a:p>
            <a:r>
              <a:rPr lang="es-MX" dirty="0"/>
              <a:t>En caso la función reciba más de un argumento, entonces sí debemos incluir los paréntesis, como en el siguiente ejemplo:</a:t>
            </a:r>
          </a:p>
        </p:txBody>
      </p:sp>
      <p:sp>
        <p:nvSpPr>
          <p:cNvPr id="5" name="Rectangle 4"/>
          <p:cNvSpPr/>
          <p:nvPr/>
        </p:nvSpPr>
        <p:spPr>
          <a:xfrm>
            <a:off x="785266" y="4235572"/>
            <a:ext cx="10879162" cy="646331"/>
          </a:xfrm>
          <a:prstGeom prst="rect">
            <a:avLst/>
          </a:prstGeom>
        </p:spPr>
        <p:txBody>
          <a:bodyPr wrap="square">
            <a:spAutoFit/>
          </a:bodyPr>
          <a:lstStyle/>
          <a:p>
            <a:r>
              <a:rPr lang="es-MX" dirty="0"/>
              <a:t>Un caso similar sería si la función no recibe ningún argumento, en ese caso van los paréntesis solos, como en el siguiente ejemplo:</a:t>
            </a:r>
          </a:p>
        </p:txBody>
      </p:sp>
      <p:pic>
        <p:nvPicPr>
          <p:cNvPr id="6" name="Picture 5"/>
          <p:cNvPicPr>
            <a:picLocks noChangeAspect="1"/>
          </p:cNvPicPr>
          <p:nvPr/>
        </p:nvPicPr>
        <p:blipFill>
          <a:blip r:embed="rId2"/>
          <a:stretch>
            <a:fillRect/>
          </a:stretch>
        </p:blipFill>
        <p:spPr>
          <a:xfrm>
            <a:off x="4328382" y="4590502"/>
            <a:ext cx="3666637" cy="1957611"/>
          </a:xfrm>
          <a:prstGeom prst="rect">
            <a:avLst/>
          </a:prstGeom>
        </p:spPr>
      </p:pic>
      <p:sp>
        <p:nvSpPr>
          <p:cNvPr id="7" name="Rectangle 6"/>
          <p:cNvSpPr/>
          <p:nvPr/>
        </p:nvSpPr>
        <p:spPr>
          <a:xfrm>
            <a:off x="3418536" y="2359606"/>
            <a:ext cx="6118225" cy="1477328"/>
          </a:xfrm>
          <a:prstGeom prst="rect">
            <a:avLst/>
          </a:prstGeom>
        </p:spPr>
        <p:txBody>
          <a:bodyPr>
            <a:spAutoFit/>
          </a:bodyPr>
          <a:lstStyle/>
          <a:p>
            <a:r>
              <a:rPr lang="da-DK" b="1" dirty="0">
                <a:solidFill>
                  <a:schemeClr val="accent3"/>
                </a:solidFill>
              </a:rPr>
              <a:t>let nu1 = 10;</a:t>
            </a:r>
          </a:p>
          <a:p>
            <a:r>
              <a:rPr lang="da-DK" b="1" dirty="0">
                <a:solidFill>
                  <a:schemeClr val="accent3"/>
                </a:solidFill>
              </a:rPr>
              <a:t>let nu2= 20;</a:t>
            </a:r>
          </a:p>
          <a:p>
            <a:endParaRPr lang="da-DK" b="1" dirty="0">
              <a:solidFill>
                <a:schemeClr val="accent3"/>
              </a:solidFill>
            </a:endParaRPr>
          </a:p>
          <a:p>
            <a:r>
              <a:rPr lang="da-DK" b="1" dirty="0">
                <a:solidFill>
                  <a:schemeClr val="accent3"/>
                </a:solidFill>
              </a:rPr>
              <a:t>let varflecha = (x,y) =&gt; x + y;</a:t>
            </a:r>
          </a:p>
          <a:p>
            <a:r>
              <a:rPr lang="da-DK" b="1" dirty="0">
                <a:solidFill>
                  <a:schemeClr val="accent3"/>
                </a:solidFill>
              </a:rPr>
              <a:t>console.info( varflecha(nu1,nu2) );</a:t>
            </a:r>
            <a:endParaRPr lang="es-MX" b="1" dirty="0">
              <a:solidFill>
                <a:schemeClr val="accent3"/>
              </a:solidFill>
            </a:endParaRPr>
          </a:p>
        </p:txBody>
      </p:sp>
    </p:spTree>
    <p:extLst>
      <p:ext uri="{BB962C8B-B14F-4D97-AF65-F5344CB8AC3E}">
        <p14:creationId xmlns:p14="http://schemas.microsoft.com/office/powerpoint/2010/main" val="3706852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FUNCIONES FLECHA =&gt; EN JAVASCRIPT 6.</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620069"/>
            <a:ext cx="10657184" cy="1200329"/>
          </a:xfrm>
          <a:prstGeom prst="rect">
            <a:avLst/>
          </a:prstGeom>
        </p:spPr>
        <p:txBody>
          <a:bodyPr wrap="square">
            <a:spAutoFit/>
          </a:bodyPr>
          <a:lstStyle/>
          <a:p>
            <a:r>
              <a:rPr lang="es-MX" dirty="0"/>
              <a:t>Pero esto no quiere decir que no podemos usar una sintaxis más tradicional para el contenido de nuestras funciones flecha, es más, si vamos a realizar otras tareas, necesariamente vamos a tener que encapsular nuestro contenido entre llaves y declarar explícitamente el </a:t>
            </a:r>
            <a:r>
              <a:rPr lang="es-MX" dirty="0" err="1"/>
              <a:t>return</a:t>
            </a:r>
            <a:r>
              <a:rPr lang="es-MX" dirty="0"/>
              <a:t>, como en el siguiente ejemplo:</a:t>
            </a:r>
          </a:p>
        </p:txBody>
      </p:sp>
      <p:pic>
        <p:nvPicPr>
          <p:cNvPr id="3" name="Picture 2"/>
          <p:cNvPicPr>
            <a:picLocks noChangeAspect="1"/>
          </p:cNvPicPr>
          <p:nvPr/>
        </p:nvPicPr>
        <p:blipFill>
          <a:blip r:embed="rId2"/>
          <a:stretch>
            <a:fillRect/>
          </a:stretch>
        </p:blipFill>
        <p:spPr>
          <a:xfrm>
            <a:off x="2375396" y="2692980"/>
            <a:ext cx="5616624" cy="3625015"/>
          </a:xfrm>
          <a:prstGeom prst="rect">
            <a:avLst/>
          </a:prstGeom>
        </p:spPr>
      </p:pic>
    </p:spTree>
    <p:extLst>
      <p:ext uri="{BB962C8B-B14F-4D97-AF65-F5344CB8AC3E}">
        <p14:creationId xmlns:p14="http://schemas.microsoft.com/office/powerpoint/2010/main" val="12830985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FUNCIONES FLECHA =&gt; EN JAVASCRIPT 6.</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681947"/>
            <a:ext cx="10530092" cy="646331"/>
          </a:xfrm>
          <a:prstGeom prst="rect">
            <a:avLst/>
          </a:prstGeom>
        </p:spPr>
        <p:txBody>
          <a:bodyPr wrap="square">
            <a:spAutoFit/>
          </a:bodyPr>
          <a:lstStyle/>
          <a:p>
            <a:r>
              <a:rPr lang="es-MX" dirty="0"/>
              <a:t>La cosa cambia un poco cuando lo que queremos retornar es un objeto, en ese caso tenemos que encapsularlo entre paréntesis. Por </a:t>
            </a:r>
            <a:r>
              <a:rPr lang="es-MX" dirty="0" smtClean="0"/>
              <a:t>ejemplo:</a:t>
            </a:r>
            <a:endParaRPr lang="es-MX" dirty="0"/>
          </a:p>
        </p:txBody>
      </p:sp>
      <p:sp>
        <p:nvSpPr>
          <p:cNvPr id="5" name="Rectangle 4"/>
          <p:cNvSpPr/>
          <p:nvPr/>
        </p:nvSpPr>
        <p:spPr>
          <a:xfrm>
            <a:off x="863228" y="5796533"/>
            <a:ext cx="10657184" cy="646331"/>
          </a:xfrm>
          <a:prstGeom prst="rect">
            <a:avLst/>
          </a:prstGeom>
        </p:spPr>
        <p:txBody>
          <a:bodyPr wrap="square">
            <a:spAutoFit/>
          </a:bodyPr>
          <a:lstStyle/>
          <a:p>
            <a:r>
              <a:rPr lang="es-MX" dirty="0"/>
              <a:t>Esto se hace por que al encapsular el objeto entre paréntesis declaramos que las llaves son el objeto y no que pertenecen al cuerpo de la función.</a:t>
            </a:r>
          </a:p>
        </p:txBody>
      </p:sp>
      <p:pic>
        <p:nvPicPr>
          <p:cNvPr id="6" name="Picture 5"/>
          <p:cNvPicPr>
            <a:picLocks noChangeAspect="1"/>
          </p:cNvPicPr>
          <p:nvPr/>
        </p:nvPicPr>
        <p:blipFill>
          <a:blip r:embed="rId2"/>
          <a:stretch>
            <a:fillRect/>
          </a:stretch>
        </p:blipFill>
        <p:spPr>
          <a:xfrm>
            <a:off x="1101211" y="2494779"/>
            <a:ext cx="10436373" cy="3001659"/>
          </a:xfrm>
          <a:prstGeom prst="rect">
            <a:avLst/>
          </a:prstGeom>
        </p:spPr>
      </p:pic>
    </p:spTree>
    <p:extLst>
      <p:ext uri="{BB962C8B-B14F-4D97-AF65-F5344CB8AC3E}">
        <p14:creationId xmlns:p14="http://schemas.microsoft.com/office/powerpoint/2010/main" val="4226532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FUNCIONES FLECHA =&gt; EN JAVASCRIPT 6.</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TextBox 1"/>
          <p:cNvSpPr txBox="1"/>
          <p:nvPr/>
        </p:nvSpPr>
        <p:spPr>
          <a:xfrm>
            <a:off x="785266" y="1695052"/>
            <a:ext cx="11456983" cy="1200329"/>
          </a:xfrm>
          <a:prstGeom prst="rect">
            <a:avLst/>
          </a:prstGeom>
          <a:noFill/>
        </p:spPr>
        <p:txBody>
          <a:bodyPr wrap="none" rtlCol="0">
            <a:spAutoFit/>
          </a:bodyPr>
          <a:lstStyle/>
          <a:p>
            <a:r>
              <a:rPr lang="en-US" dirty="0" smtClean="0"/>
              <a:t>Genera un </a:t>
            </a:r>
            <a:r>
              <a:rPr lang="es-MX" dirty="0" smtClean="0"/>
              <a:t>código</a:t>
            </a:r>
            <a:r>
              <a:rPr lang="en-US" dirty="0" smtClean="0"/>
              <a:t> </a:t>
            </a:r>
            <a:r>
              <a:rPr lang="en-US" dirty="0" err="1" smtClean="0"/>
              <a:t>en</a:t>
            </a:r>
            <a:r>
              <a:rPr lang="en-US" dirty="0" smtClean="0"/>
              <a:t> JavaScript 6, </a:t>
            </a:r>
            <a:r>
              <a:rPr lang="es-MX" dirty="0" smtClean="0"/>
              <a:t>tomando como base las líneas de código que se muestran en esta lamina, </a:t>
            </a:r>
          </a:p>
          <a:p>
            <a:r>
              <a:rPr lang="es-MX" dirty="0" smtClean="0"/>
              <a:t>con funciones flecha, la función recibe un parámetro de entra que corresponde a un Importe y </a:t>
            </a:r>
          </a:p>
          <a:p>
            <a:r>
              <a:rPr lang="es-MX" dirty="0" smtClean="0"/>
              <a:t>regresa su valor en dólares. </a:t>
            </a:r>
          </a:p>
          <a:p>
            <a:r>
              <a:rPr lang="es-MX" dirty="0"/>
              <a:t>E</a:t>
            </a:r>
            <a:r>
              <a:rPr lang="es-MX" dirty="0" smtClean="0"/>
              <a:t>l tipo de cambio debe ser un dato duro dentro de una constante en el código. </a:t>
            </a:r>
            <a:endParaRPr lang="es-MX" dirty="0"/>
          </a:p>
        </p:txBody>
      </p:sp>
      <p:sp>
        <p:nvSpPr>
          <p:cNvPr id="3" name="Rectangle 2"/>
          <p:cNvSpPr/>
          <p:nvPr/>
        </p:nvSpPr>
        <p:spPr>
          <a:xfrm>
            <a:off x="785266" y="3820505"/>
            <a:ext cx="6118225" cy="923330"/>
          </a:xfrm>
          <a:prstGeom prst="rect">
            <a:avLst/>
          </a:prstGeom>
        </p:spPr>
        <p:txBody>
          <a:bodyPr>
            <a:spAutoFit/>
          </a:bodyPr>
          <a:lstStyle/>
          <a:p>
            <a:r>
              <a:rPr lang="es-MX" b="1" dirty="0" err="1">
                <a:solidFill>
                  <a:srgbClr val="3AC791"/>
                </a:solidFill>
              </a:rPr>
              <a:t>const</a:t>
            </a:r>
            <a:r>
              <a:rPr lang="es-MX" b="1" dirty="0">
                <a:solidFill>
                  <a:srgbClr val="3AC791"/>
                </a:solidFill>
              </a:rPr>
              <a:t> sum = (n1, n2) =&gt; {</a:t>
            </a:r>
          </a:p>
          <a:p>
            <a:r>
              <a:rPr lang="es-MX" b="1" dirty="0">
                <a:solidFill>
                  <a:srgbClr val="3AC791"/>
                </a:solidFill>
              </a:rPr>
              <a:t>     </a:t>
            </a:r>
            <a:r>
              <a:rPr lang="es-MX" b="1" dirty="0" err="1">
                <a:solidFill>
                  <a:srgbClr val="3AC791"/>
                </a:solidFill>
              </a:rPr>
              <a:t>return</a:t>
            </a:r>
            <a:r>
              <a:rPr lang="es-MX" b="1" dirty="0">
                <a:solidFill>
                  <a:srgbClr val="3AC791"/>
                </a:solidFill>
              </a:rPr>
              <a:t> n1 + n2;</a:t>
            </a:r>
          </a:p>
          <a:p>
            <a:r>
              <a:rPr lang="es-MX" b="1" dirty="0">
                <a:solidFill>
                  <a:srgbClr val="3AC791"/>
                </a:solidFill>
              </a:rPr>
              <a:t>   };</a:t>
            </a:r>
          </a:p>
        </p:txBody>
      </p:sp>
      <p:sp>
        <p:nvSpPr>
          <p:cNvPr id="5" name="Rectangle 4"/>
          <p:cNvSpPr/>
          <p:nvPr/>
        </p:nvSpPr>
        <p:spPr>
          <a:xfrm>
            <a:off x="785266" y="3092609"/>
            <a:ext cx="6118225" cy="646331"/>
          </a:xfrm>
          <a:prstGeom prst="rect">
            <a:avLst/>
          </a:prstGeom>
        </p:spPr>
        <p:txBody>
          <a:bodyPr>
            <a:spAutoFit/>
          </a:bodyPr>
          <a:lstStyle/>
          <a:p>
            <a:r>
              <a:rPr lang="es-MX" b="1" dirty="0" err="1">
                <a:solidFill>
                  <a:srgbClr val="3AC791"/>
                </a:solidFill>
              </a:rPr>
              <a:t>let</a:t>
            </a:r>
            <a:r>
              <a:rPr lang="es-MX" b="1" dirty="0">
                <a:solidFill>
                  <a:srgbClr val="3AC791"/>
                </a:solidFill>
              </a:rPr>
              <a:t> </a:t>
            </a:r>
            <a:r>
              <a:rPr lang="es-MX" b="1" dirty="0" err="1">
                <a:solidFill>
                  <a:srgbClr val="3AC791"/>
                </a:solidFill>
              </a:rPr>
              <a:t>result</a:t>
            </a:r>
            <a:r>
              <a:rPr lang="es-MX" b="1" dirty="0">
                <a:solidFill>
                  <a:srgbClr val="3AC791"/>
                </a:solidFill>
              </a:rPr>
              <a:t> = sum (10,10);</a:t>
            </a:r>
          </a:p>
          <a:p>
            <a:r>
              <a:rPr lang="es-MX" b="1" dirty="0">
                <a:solidFill>
                  <a:srgbClr val="3AC791"/>
                </a:solidFill>
              </a:rPr>
              <a:t>      console.log("el resultado es:" + </a:t>
            </a:r>
            <a:r>
              <a:rPr lang="es-MX" b="1" dirty="0" err="1">
                <a:solidFill>
                  <a:srgbClr val="3AC791"/>
                </a:solidFill>
              </a:rPr>
              <a:t>result</a:t>
            </a:r>
            <a:r>
              <a:rPr lang="es-MX" b="1" dirty="0">
                <a:solidFill>
                  <a:srgbClr val="3AC791"/>
                </a:solidFill>
              </a:rPr>
              <a:t>)</a:t>
            </a:r>
          </a:p>
        </p:txBody>
      </p:sp>
      <p:sp>
        <p:nvSpPr>
          <p:cNvPr id="6" name="Rectangle 5"/>
          <p:cNvSpPr/>
          <p:nvPr/>
        </p:nvSpPr>
        <p:spPr>
          <a:xfrm>
            <a:off x="734650" y="4825400"/>
            <a:ext cx="11023178" cy="1477328"/>
          </a:xfrm>
          <a:prstGeom prst="rect">
            <a:avLst/>
          </a:prstGeom>
        </p:spPr>
        <p:txBody>
          <a:bodyPr wrap="square">
            <a:spAutoFit/>
          </a:bodyPr>
          <a:lstStyle/>
          <a:p>
            <a:r>
              <a:rPr lang="en-US" b="1" dirty="0" err="1" smtClean="0"/>
              <a:t>Conclución</a:t>
            </a:r>
            <a:endParaRPr lang="en-US" b="1" dirty="0" smtClean="0"/>
          </a:p>
          <a:p>
            <a:endParaRPr lang="es-MX" dirty="0" smtClean="0"/>
          </a:p>
          <a:p>
            <a:r>
              <a:rPr lang="es-MX" dirty="0" smtClean="0"/>
              <a:t>Las </a:t>
            </a:r>
            <a:r>
              <a:rPr lang="es-MX" dirty="0"/>
              <a:t>funciones flecha (</a:t>
            </a:r>
            <a:r>
              <a:rPr lang="es-MX" dirty="0" err="1"/>
              <a:t>arrow</a:t>
            </a:r>
            <a:r>
              <a:rPr lang="es-MX" dirty="0"/>
              <a:t>) son muy útiles a la hora de retornar un valor de manera inmediata, escribiendo muy poco código y hasta en una sola línea, además nos permiten tener un mejor control sobre this con lo cual podemos hacer nuestro código mucho más mantenible.</a:t>
            </a:r>
          </a:p>
        </p:txBody>
      </p:sp>
    </p:spTree>
    <p:extLst>
      <p:ext uri="{BB962C8B-B14F-4D97-AF65-F5344CB8AC3E}">
        <p14:creationId xmlns:p14="http://schemas.microsoft.com/office/powerpoint/2010/main" val="3790207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cap="all" dirty="0"/>
              <a:t>EXPRESIONES DE FUNCIÓN INVOCADAS INMEDIATAMENTE (IIFE</a:t>
            </a:r>
            <a:r>
              <a:rPr lang="es-MX" sz="4000" b="1" cap="all"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20069"/>
            <a:ext cx="10735146" cy="923330"/>
          </a:xfrm>
          <a:prstGeom prst="rect">
            <a:avLst/>
          </a:prstGeom>
        </p:spPr>
        <p:txBody>
          <a:bodyPr wrap="square">
            <a:spAutoFit/>
          </a:bodyPr>
          <a:lstStyle/>
          <a:p>
            <a:r>
              <a:rPr lang="es-MX" dirty="0"/>
              <a:t>Las </a:t>
            </a:r>
            <a:r>
              <a:rPr lang="es-MX" dirty="0" err="1"/>
              <a:t>IIFEs</a:t>
            </a:r>
            <a:r>
              <a:rPr lang="es-MX" dirty="0"/>
              <a:t> por sus siglas en inglés, nos permiten crear funciones anónimas y llamarlas inmediatamente sin guardar una referencia de estas. Este patrón es muy útil cuando necesitamos crear un ámbito aislado del resto del programa. Por ejemplo:</a:t>
            </a:r>
          </a:p>
        </p:txBody>
      </p:sp>
      <p:sp>
        <p:nvSpPr>
          <p:cNvPr id="3" name="Rectangle 2"/>
          <p:cNvSpPr/>
          <p:nvPr/>
        </p:nvSpPr>
        <p:spPr>
          <a:xfrm>
            <a:off x="3023468" y="2859202"/>
            <a:ext cx="6118225" cy="2585323"/>
          </a:xfrm>
          <a:prstGeom prst="rect">
            <a:avLst/>
          </a:prstGeom>
        </p:spPr>
        <p:txBody>
          <a:bodyPr>
            <a:spAutoFit/>
          </a:bodyPr>
          <a:lstStyle/>
          <a:p>
            <a:r>
              <a:rPr lang="es-MX" b="1" dirty="0" err="1">
                <a:solidFill>
                  <a:srgbClr val="3AC791"/>
                </a:solidFill>
              </a:rPr>
              <a:t>let</a:t>
            </a:r>
            <a:r>
              <a:rPr lang="es-MX" b="1" dirty="0">
                <a:solidFill>
                  <a:srgbClr val="3AC791"/>
                </a:solidFill>
              </a:rPr>
              <a:t> </a:t>
            </a:r>
            <a:r>
              <a:rPr lang="es-MX" b="1" dirty="0" err="1">
                <a:solidFill>
                  <a:srgbClr val="3AC791"/>
                </a:solidFill>
              </a:rPr>
              <a:t>person</a:t>
            </a:r>
            <a:r>
              <a:rPr lang="es-MX" b="1" dirty="0">
                <a:solidFill>
                  <a:srgbClr val="3AC791"/>
                </a:solidFill>
              </a:rPr>
              <a:t> = function (</a:t>
            </a:r>
            <a:r>
              <a:rPr lang="es-MX" b="1" dirty="0" err="1">
                <a:solidFill>
                  <a:srgbClr val="3AC791"/>
                </a:solidFill>
              </a:rPr>
              <a:t>name</a:t>
            </a:r>
            <a:r>
              <a:rPr lang="es-MX" b="1" dirty="0">
                <a:solidFill>
                  <a:srgbClr val="3AC791"/>
                </a:solidFill>
              </a:rPr>
              <a:t>) {</a:t>
            </a:r>
          </a:p>
          <a:p>
            <a:r>
              <a:rPr lang="es-MX" b="1" dirty="0">
                <a:solidFill>
                  <a:srgbClr val="3AC791"/>
                </a:solidFill>
              </a:rPr>
              <a:t>  </a:t>
            </a:r>
            <a:r>
              <a:rPr lang="es-MX" b="1" dirty="0" err="1">
                <a:solidFill>
                  <a:srgbClr val="3AC791"/>
                </a:solidFill>
              </a:rPr>
              <a:t>return</a:t>
            </a:r>
            <a:r>
              <a:rPr lang="es-MX" b="1" dirty="0">
                <a:solidFill>
                  <a:srgbClr val="3AC791"/>
                </a:solidFill>
              </a:rPr>
              <a:t> {</a:t>
            </a:r>
          </a:p>
          <a:p>
            <a:r>
              <a:rPr lang="es-MX" b="1" dirty="0">
                <a:solidFill>
                  <a:srgbClr val="3AC791"/>
                </a:solidFill>
              </a:rPr>
              <a:t>    </a:t>
            </a:r>
            <a:r>
              <a:rPr lang="es-MX" b="1" dirty="0" err="1">
                <a:solidFill>
                  <a:srgbClr val="3AC791"/>
                </a:solidFill>
              </a:rPr>
              <a:t>getName</a:t>
            </a:r>
            <a:r>
              <a:rPr lang="es-MX" b="1" dirty="0">
                <a:solidFill>
                  <a:srgbClr val="3AC791"/>
                </a:solidFill>
              </a:rPr>
              <a:t>: function() {</a:t>
            </a:r>
          </a:p>
          <a:p>
            <a:r>
              <a:rPr lang="es-MX" b="1" dirty="0">
                <a:solidFill>
                  <a:srgbClr val="3AC791"/>
                </a:solidFill>
              </a:rPr>
              <a:t>      </a:t>
            </a:r>
            <a:r>
              <a:rPr lang="es-MX" b="1" dirty="0" err="1">
                <a:solidFill>
                  <a:srgbClr val="3AC791"/>
                </a:solidFill>
              </a:rPr>
              <a:t>return</a:t>
            </a:r>
            <a:r>
              <a:rPr lang="es-MX" b="1" dirty="0">
                <a:solidFill>
                  <a:srgbClr val="3AC791"/>
                </a:solidFill>
              </a:rPr>
              <a:t> </a:t>
            </a:r>
            <a:r>
              <a:rPr lang="es-MX" b="1" dirty="0" err="1">
                <a:solidFill>
                  <a:srgbClr val="3AC791"/>
                </a:solidFill>
              </a:rPr>
              <a:t>name</a:t>
            </a:r>
            <a:r>
              <a:rPr lang="es-MX" b="1" dirty="0">
                <a:solidFill>
                  <a:srgbClr val="3AC791"/>
                </a:solidFill>
              </a:rPr>
              <a:t>;</a:t>
            </a:r>
          </a:p>
          <a:p>
            <a:r>
              <a:rPr lang="es-MX" b="1" dirty="0">
                <a:solidFill>
                  <a:srgbClr val="3AC791"/>
                </a:solidFill>
              </a:rPr>
              <a:t>    }</a:t>
            </a:r>
          </a:p>
          <a:p>
            <a:r>
              <a:rPr lang="es-MX" b="1" dirty="0">
                <a:solidFill>
                  <a:srgbClr val="3AC791"/>
                </a:solidFill>
              </a:rPr>
              <a:t>  }</a:t>
            </a:r>
          </a:p>
          <a:p>
            <a:r>
              <a:rPr lang="es-MX" b="1" dirty="0">
                <a:solidFill>
                  <a:srgbClr val="3AC791"/>
                </a:solidFill>
              </a:rPr>
              <a:t>}("Luis Miguel");</a:t>
            </a:r>
          </a:p>
          <a:p>
            <a:endParaRPr lang="es-MX" b="1" dirty="0">
              <a:solidFill>
                <a:srgbClr val="3AC791"/>
              </a:solidFill>
            </a:endParaRPr>
          </a:p>
          <a:p>
            <a:r>
              <a:rPr lang="es-MX" b="1" dirty="0">
                <a:solidFill>
                  <a:srgbClr val="3AC791"/>
                </a:solidFill>
              </a:rPr>
              <a:t>console.log(</a:t>
            </a:r>
            <a:r>
              <a:rPr lang="es-MX" b="1" dirty="0" err="1">
                <a:solidFill>
                  <a:srgbClr val="3AC791"/>
                </a:solidFill>
              </a:rPr>
              <a:t>person.getName</a:t>
            </a:r>
            <a:r>
              <a:rPr lang="es-MX" b="1" dirty="0">
                <a:solidFill>
                  <a:srgbClr val="3AC791"/>
                </a:solidFill>
              </a:rPr>
              <a:t>()); </a:t>
            </a:r>
            <a:r>
              <a:rPr lang="es-MX" dirty="0"/>
              <a:t>// &lt;- Luis Miguel</a:t>
            </a:r>
          </a:p>
        </p:txBody>
      </p:sp>
      <p:sp>
        <p:nvSpPr>
          <p:cNvPr id="5" name="Rectangle 4"/>
          <p:cNvSpPr/>
          <p:nvPr/>
        </p:nvSpPr>
        <p:spPr>
          <a:xfrm>
            <a:off x="921991" y="5580509"/>
            <a:ext cx="10608054" cy="923330"/>
          </a:xfrm>
          <a:prstGeom prst="rect">
            <a:avLst/>
          </a:prstGeom>
        </p:spPr>
        <p:txBody>
          <a:bodyPr wrap="square">
            <a:spAutoFit/>
          </a:bodyPr>
          <a:lstStyle/>
          <a:p>
            <a:r>
              <a:rPr lang="es-MX" dirty="0"/>
              <a:t>En este código, la IIFE es usada para crear un objeto con un método </a:t>
            </a:r>
            <a:r>
              <a:rPr lang="es-MX" b="1" dirty="0" err="1">
                <a:solidFill>
                  <a:srgbClr val="3AC791"/>
                </a:solidFill>
              </a:rPr>
              <a:t>getName</a:t>
            </a:r>
            <a:r>
              <a:rPr lang="es-MX" dirty="0"/>
              <a:t>(). Este método usa el argumento </a:t>
            </a:r>
            <a:r>
              <a:rPr lang="es-MX" b="1" dirty="0" err="1">
                <a:solidFill>
                  <a:srgbClr val="3AC791"/>
                </a:solidFill>
              </a:rPr>
              <a:t>name</a:t>
            </a:r>
            <a:r>
              <a:rPr lang="es-MX" dirty="0">
                <a:solidFill>
                  <a:srgbClr val="3AC791"/>
                </a:solidFill>
              </a:rPr>
              <a:t> </a:t>
            </a:r>
            <a:r>
              <a:rPr lang="es-MX" dirty="0"/>
              <a:t>como valor de retorno, haciendo de </a:t>
            </a:r>
            <a:r>
              <a:rPr lang="es-MX" b="1" dirty="0" err="1">
                <a:solidFill>
                  <a:srgbClr val="3AC791"/>
                </a:solidFill>
              </a:rPr>
              <a:t>name</a:t>
            </a:r>
            <a:r>
              <a:rPr lang="es-MX" dirty="0">
                <a:solidFill>
                  <a:srgbClr val="3AC791"/>
                </a:solidFill>
              </a:rPr>
              <a:t> </a:t>
            </a:r>
            <a:r>
              <a:rPr lang="es-MX" dirty="0"/>
              <a:t>un valor privado dentro del objeto retornado.</a:t>
            </a:r>
          </a:p>
        </p:txBody>
      </p:sp>
    </p:spTree>
    <p:extLst>
      <p:ext uri="{BB962C8B-B14F-4D97-AF65-F5344CB8AC3E}">
        <p14:creationId xmlns:p14="http://schemas.microsoft.com/office/powerpoint/2010/main" val="6258734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MX" sz="4000" b="1" cap="all" dirty="0"/>
              <a:t>EXPRESIONES DE FUNCIÓN INVOCADAS INMEDIATAMENTE (IIFE</a:t>
            </a:r>
            <a:r>
              <a:rPr lang="es-MX" sz="4000" b="1" cap="all"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695052"/>
            <a:ext cx="10608054" cy="369332"/>
          </a:xfrm>
          <a:prstGeom prst="rect">
            <a:avLst/>
          </a:prstGeom>
        </p:spPr>
        <p:txBody>
          <a:bodyPr wrap="square">
            <a:spAutoFit/>
          </a:bodyPr>
          <a:lstStyle/>
          <a:p>
            <a:r>
              <a:rPr lang="es-MX" dirty="0"/>
              <a:t>Para lograr el mismo resultado usando funciones flecha, debemos encapsularlas entre paréntesis:</a:t>
            </a:r>
          </a:p>
        </p:txBody>
      </p:sp>
      <p:sp>
        <p:nvSpPr>
          <p:cNvPr id="3" name="Rectangle 2"/>
          <p:cNvSpPr/>
          <p:nvPr/>
        </p:nvSpPr>
        <p:spPr>
          <a:xfrm>
            <a:off x="3030180" y="2395429"/>
            <a:ext cx="6118225" cy="2585323"/>
          </a:xfrm>
          <a:prstGeom prst="rect">
            <a:avLst/>
          </a:prstGeom>
        </p:spPr>
        <p:txBody>
          <a:bodyPr>
            <a:spAutoFit/>
          </a:bodyPr>
          <a:lstStyle/>
          <a:p>
            <a:r>
              <a:rPr lang="es-MX" b="1" dirty="0" err="1">
                <a:solidFill>
                  <a:srgbClr val="3AC791"/>
                </a:solidFill>
              </a:rPr>
              <a:t>let</a:t>
            </a:r>
            <a:r>
              <a:rPr lang="es-MX" b="1" dirty="0">
                <a:solidFill>
                  <a:srgbClr val="3AC791"/>
                </a:solidFill>
              </a:rPr>
              <a:t> </a:t>
            </a:r>
            <a:r>
              <a:rPr lang="es-MX" b="1" dirty="0" err="1">
                <a:solidFill>
                  <a:srgbClr val="3AC791"/>
                </a:solidFill>
              </a:rPr>
              <a:t>person</a:t>
            </a:r>
            <a:r>
              <a:rPr lang="es-MX" b="1" dirty="0">
                <a:solidFill>
                  <a:srgbClr val="3AC791"/>
                </a:solidFill>
              </a:rPr>
              <a:t> = ((</a:t>
            </a:r>
            <a:r>
              <a:rPr lang="es-MX" b="1" dirty="0" err="1">
                <a:solidFill>
                  <a:srgbClr val="3AC791"/>
                </a:solidFill>
              </a:rPr>
              <a:t>name</a:t>
            </a:r>
            <a:r>
              <a:rPr lang="es-MX" b="1" dirty="0">
                <a:solidFill>
                  <a:srgbClr val="3AC791"/>
                </a:solidFill>
              </a:rPr>
              <a:t>) =&gt; {</a:t>
            </a:r>
          </a:p>
          <a:p>
            <a:r>
              <a:rPr lang="es-MX" b="1" dirty="0">
                <a:solidFill>
                  <a:srgbClr val="3AC791"/>
                </a:solidFill>
              </a:rPr>
              <a:t>  </a:t>
            </a:r>
            <a:r>
              <a:rPr lang="es-MX" b="1" dirty="0" err="1">
                <a:solidFill>
                  <a:srgbClr val="3AC791"/>
                </a:solidFill>
              </a:rPr>
              <a:t>return</a:t>
            </a:r>
            <a:r>
              <a:rPr lang="es-MX" b="1" dirty="0">
                <a:solidFill>
                  <a:srgbClr val="3AC791"/>
                </a:solidFill>
              </a:rPr>
              <a:t> {</a:t>
            </a:r>
          </a:p>
          <a:p>
            <a:r>
              <a:rPr lang="es-MX" b="1" dirty="0">
                <a:solidFill>
                  <a:srgbClr val="3AC791"/>
                </a:solidFill>
              </a:rPr>
              <a:t>    </a:t>
            </a:r>
            <a:r>
              <a:rPr lang="es-MX" b="1" dirty="0" err="1">
                <a:solidFill>
                  <a:srgbClr val="3AC791"/>
                </a:solidFill>
              </a:rPr>
              <a:t>getName</a:t>
            </a:r>
            <a:r>
              <a:rPr lang="es-MX" b="1" dirty="0">
                <a:solidFill>
                  <a:srgbClr val="3AC791"/>
                </a:solidFill>
              </a:rPr>
              <a:t>: function() {</a:t>
            </a:r>
          </a:p>
          <a:p>
            <a:r>
              <a:rPr lang="es-MX" b="1" dirty="0">
                <a:solidFill>
                  <a:srgbClr val="3AC791"/>
                </a:solidFill>
              </a:rPr>
              <a:t>      </a:t>
            </a:r>
            <a:r>
              <a:rPr lang="es-MX" b="1" dirty="0" err="1">
                <a:solidFill>
                  <a:srgbClr val="3AC791"/>
                </a:solidFill>
              </a:rPr>
              <a:t>return</a:t>
            </a:r>
            <a:r>
              <a:rPr lang="es-MX" b="1" dirty="0">
                <a:solidFill>
                  <a:srgbClr val="3AC791"/>
                </a:solidFill>
              </a:rPr>
              <a:t> </a:t>
            </a:r>
            <a:r>
              <a:rPr lang="es-MX" b="1" dirty="0" err="1">
                <a:solidFill>
                  <a:srgbClr val="3AC791"/>
                </a:solidFill>
              </a:rPr>
              <a:t>name</a:t>
            </a:r>
            <a:r>
              <a:rPr lang="es-MX" b="1" dirty="0">
                <a:solidFill>
                  <a:srgbClr val="3AC791"/>
                </a:solidFill>
              </a:rPr>
              <a:t>;</a:t>
            </a:r>
          </a:p>
          <a:p>
            <a:r>
              <a:rPr lang="es-MX" b="1" dirty="0">
                <a:solidFill>
                  <a:srgbClr val="3AC791"/>
                </a:solidFill>
              </a:rPr>
              <a:t>    }</a:t>
            </a:r>
          </a:p>
          <a:p>
            <a:r>
              <a:rPr lang="es-MX" b="1" dirty="0">
                <a:solidFill>
                  <a:srgbClr val="3AC791"/>
                </a:solidFill>
              </a:rPr>
              <a:t>  }</a:t>
            </a:r>
          </a:p>
          <a:p>
            <a:r>
              <a:rPr lang="es-MX" b="1" dirty="0">
                <a:solidFill>
                  <a:srgbClr val="3AC791"/>
                </a:solidFill>
              </a:rPr>
              <a:t>})("Luis Miguel");</a:t>
            </a:r>
          </a:p>
          <a:p>
            <a:endParaRPr lang="es-MX" b="1" dirty="0">
              <a:solidFill>
                <a:srgbClr val="3AC791"/>
              </a:solidFill>
            </a:endParaRPr>
          </a:p>
          <a:p>
            <a:r>
              <a:rPr lang="es-MX" b="1" dirty="0">
                <a:solidFill>
                  <a:srgbClr val="3AC791"/>
                </a:solidFill>
              </a:rPr>
              <a:t>console.log(</a:t>
            </a:r>
            <a:r>
              <a:rPr lang="es-MX" b="1" dirty="0" err="1">
                <a:solidFill>
                  <a:srgbClr val="3AC791"/>
                </a:solidFill>
              </a:rPr>
              <a:t>person.getName</a:t>
            </a:r>
            <a:r>
              <a:rPr lang="es-MX" b="1" dirty="0">
                <a:solidFill>
                  <a:srgbClr val="3AC791"/>
                </a:solidFill>
              </a:rPr>
              <a:t>()); </a:t>
            </a:r>
            <a:r>
              <a:rPr lang="es-MX" dirty="0"/>
              <a:t>// &lt;- Luis Miguel</a:t>
            </a:r>
          </a:p>
        </p:txBody>
      </p:sp>
      <p:sp>
        <p:nvSpPr>
          <p:cNvPr id="5" name="Rectangle 4"/>
          <p:cNvSpPr/>
          <p:nvPr/>
        </p:nvSpPr>
        <p:spPr>
          <a:xfrm>
            <a:off x="785266" y="5646830"/>
            <a:ext cx="10879162" cy="369332"/>
          </a:xfrm>
          <a:prstGeom prst="rect">
            <a:avLst/>
          </a:prstGeom>
        </p:spPr>
        <p:txBody>
          <a:bodyPr wrap="square">
            <a:spAutoFit/>
          </a:bodyPr>
          <a:lstStyle/>
          <a:p>
            <a:r>
              <a:rPr lang="es-MX" dirty="0"/>
              <a:t>Notemos que los paréntesis sólo están alrededor de la función flecha y no llegan hasta ("Luis Miguel").</a:t>
            </a:r>
          </a:p>
        </p:txBody>
      </p:sp>
    </p:spTree>
    <p:extLst>
      <p:ext uri="{BB962C8B-B14F-4D97-AF65-F5344CB8AC3E}">
        <p14:creationId xmlns:p14="http://schemas.microsoft.com/office/powerpoint/2010/main" val="4016402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UN PUNTO DE INTERRUPCIÓN.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1116" y="13596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3385" y="1466224"/>
            <a:ext cx="11020524" cy="4801314"/>
          </a:xfrm>
          <a:prstGeom prst="rect">
            <a:avLst/>
          </a:prstGeom>
        </p:spPr>
        <p:txBody>
          <a:bodyPr wrap="square">
            <a:spAutoFit/>
          </a:bodyPr>
          <a:lstStyle/>
          <a:p>
            <a:r>
              <a:rPr lang="es-MX" dirty="0" err="1"/>
              <a:t>DevTools</a:t>
            </a:r>
            <a:r>
              <a:rPr lang="es-MX" dirty="0"/>
              <a:t> te permite pausar el código en el medio de la ejecución y examinar los valores de todas las variables en ese momento. La herramienta que se usa para pausar el código se llama punto de interrupción. Inténtalo ahora:</a:t>
            </a:r>
          </a:p>
          <a:p>
            <a:endParaRPr lang="es-MX" dirty="0"/>
          </a:p>
          <a:p>
            <a:pPr marL="342900" indent="-342900">
              <a:buFont typeface="+mj-lt"/>
              <a:buAutoNum type="arabicPeriod"/>
            </a:pPr>
            <a:r>
              <a:rPr lang="es-MX" dirty="0" smtClean="0"/>
              <a:t>Abre </a:t>
            </a:r>
            <a:r>
              <a:rPr lang="es-MX" dirty="0" err="1"/>
              <a:t>DevTools</a:t>
            </a:r>
            <a:r>
              <a:rPr lang="es-MX" dirty="0"/>
              <a:t> en la demostración: presiona </a:t>
            </a:r>
            <a:r>
              <a:rPr lang="es-MX" dirty="0" err="1"/>
              <a:t>Comando+Opción+I</a:t>
            </a:r>
            <a:r>
              <a:rPr lang="es-MX" dirty="0"/>
              <a:t> (Mac) o </a:t>
            </a:r>
            <a:r>
              <a:rPr lang="es-MX" dirty="0" err="1"/>
              <a:t>Control+Mayúscula+I</a:t>
            </a:r>
            <a:r>
              <a:rPr lang="es-MX" dirty="0"/>
              <a:t> (Windows y Linux).</a:t>
            </a:r>
          </a:p>
          <a:p>
            <a:pPr marL="342900" indent="-342900">
              <a:buFont typeface="+mj-lt"/>
              <a:buAutoNum type="arabicPeriod"/>
            </a:pPr>
            <a:endParaRPr lang="es-MX" dirty="0"/>
          </a:p>
          <a:p>
            <a:pPr marL="342900" indent="-342900">
              <a:buFont typeface="+mj-lt"/>
              <a:buAutoNum type="arabicPeriod"/>
            </a:pPr>
            <a:r>
              <a:rPr lang="es-MX" dirty="0"/>
              <a:t>Haz clic en la pestaña Sources.</a:t>
            </a:r>
          </a:p>
          <a:p>
            <a:pPr marL="342900" indent="-342900">
              <a:buFont typeface="+mj-lt"/>
              <a:buAutoNum type="arabicPeriod"/>
            </a:pPr>
            <a:endParaRPr lang="es-MX" dirty="0"/>
          </a:p>
          <a:p>
            <a:pPr marL="342900" indent="-342900">
              <a:buFont typeface="+mj-lt"/>
              <a:buAutoNum type="arabicPeriod"/>
            </a:pPr>
            <a:r>
              <a:rPr lang="es-MX" dirty="0"/>
              <a:t>Haz clic en </a:t>
            </a:r>
            <a:r>
              <a:rPr lang="es-MX" dirty="0" err="1"/>
              <a:t>Event</a:t>
            </a:r>
            <a:r>
              <a:rPr lang="es-MX" dirty="0"/>
              <a:t> </a:t>
            </a:r>
            <a:r>
              <a:rPr lang="es-MX" dirty="0" err="1"/>
              <a:t>Listener</a:t>
            </a:r>
            <a:r>
              <a:rPr lang="es-MX" dirty="0"/>
              <a:t> </a:t>
            </a:r>
            <a:r>
              <a:rPr lang="es-MX" dirty="0" err="1"/>
              <a:t>Breakpoints</a:t>
            </a:r>
            <a:r>
              <a:rPr lang="es-MX" dirty="0"/>
              <a:t> para expandir la sección. </a:t>
            </a:r>
            <a:r>
              <a:rPr lang="es-MX" dirty="0" err="1"/>
              <a:t>DevTools</a:t>
            </a:r>
            <a:r>
              <a:rPr lang="es-MX" dirty="0"/>
              <a:t> muestra una lista de categorías de eventos expandibles, como </a:t>
            </a:r>
            <a:r>
              <a:rPr lang="es-MX" dirty="0" err="1"/>
              <a:t>Animation</a:t>
            </a:r>
            <a:r>
              <a:rPr lang="es-MX" dirty="0"/>
              <a:t> y </a:t>
            </a:r>
            <a:r>
              <a:rPr lang="es-MX" dirty="0" err="1"/>
              <a:t>Clipboard</a:t>
            </a:r>
            <a:r>
              <a:rPr lang="es-MX" dirty="0"/>
              <a:t>.</a:t>
            </a:r>
          </a:p>
          <a:p>
            <a:pPr marL="342900" indent="-342900">
              <a:buFont typeface="+mj-lt"/>
              <a:buAutoNum type="arabicPeriod"/>
            </a:pPr>
            <a:endParaRPr lang="es-MX" dirty="0" smtClean="0"/>
          </a:p>
          <a:p>
            <a:pPr marL="342900" indent="-342900">
              <a:buFont typeface="+mj-lt"/>
              <a:buAutoNum type="arabicPeriod"/>
            </a:pPr>
            <a:r>
              <a:rPr lang="es-MX" dirty="0" smtClean="0"/>
              <a:t>Haz </a:t>
            </a:r>
            <a:r>
              <a:rPr lang="es-MX" dirty="0"/>
              <a:t>clic en </a:t>
            </a:r>
            <a:r>
              <a:rPr lang="es-MX" dirty="0" err="1"/>
              <a:t>Expand</a:t>
            </a:r>
            <a:r>
              <a:rPr lang="es-MX" dirty="0"/>
              <a:t> ícono</a:t>
            </a:r>
          </a:p>
          <a:p>
            <a:pPr marL="342900" indent="-342900">
              <a:buFont typeface="+mj-lt"/>
              <a:buAutoNum type="arabicPeriod"/>
            </a:pPr>
            <a:r>
              <a:rPr lang="es-MX" dirty="0"/>
              <a:t>   </a:t>
            </a:r>
            <a:r>
              <a:rPr lang="es-MX" dirty="0" err="1"/>
              <a:t>Expand</a:t>
            </a:r>
            <a:r>
              <a:rPr lang="es-MX" dirty="0"/>
              <a:t> junto a la categoría de evento Mouse. </a:t>
            </a:r>
            <a:r>
              <a:rPr lang="es-MX" dirty="0" err="1"/>
              <a:t>DevTools</a:t>
            </a:r>
            <a:r>
              <a:rPr lang="es-MX" dirty="0"/>
              <a:t> muestra una lista de eventos del mouse, como </a:t>
            </a:r>
            <a:r>
              <a:rPr lang="es-MX" dirty="0" err="1"/>
              <a:t>click</a:t>
            </a:r>
            <a:r>
              <a:rPr lang="es-MX" dirty="0"/>
              <a:t>, con casillas de verificación junto al evento</a:t>
            </a:r>
            <a:r>
              <a:rPr lang="es-MX" dirty="0" smtClean="0"/>
              <a:t>.</a:t>
            </a:r>
          </a:p>
          <a:p>
            <a:pPr marL="342900" indent="-342900">
              <a:buFont typeface="+mj-lt"/>
              <a:buAutoNum type="arabicPeriod"/>
            </a:pPr>
            <a:endParaRPr lang="es-MX" dirty="0"/>
          </a:p>
          <a:p>
            <a:pPr marL="342900" indent="-342900">
              <a:buFont typeface="+mj-lt"/>
              <a:buAutoNum type="arabicPeriod"/>
            </a:pPr>
            <a:r>
              <a:rPr lang="es-MX" dirty="0"/>
              <a:t>Marca la casilla de verificación de </a:t>
            </a:r>
            <a:r>
              <a:rPr lang="es-MX" dirty="0" err="1"/>
              <a:t>click</a:t>
            </a:r>
            <a:r>
              <a:rPr lang="es-MX" dirty="0"/>
              <a:t>.</a:t>
            </a:r>
          </a:p>
        </p:txBody>
      </p:sp>
    </p:spTree>
    <p:extLst>
      <p:ext uri="{BB962C8B-B14F-4D97-AF65-F5344CB8AC3E}">
        <p14:creationId xmlns:p14="http://schemas.microsoft.com/office/powerpoint/2010/main" val="1011791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9852" y="4643916"/>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47605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5826" y="1578566"/>
            <a:ext cx="10744586" cy="3970318"/>
          </a:xfrm>
          <a:prstGeom prst="rect">
            <a:avLst/>
          </a:prstGeom>
        </p:spPr>
        <p:txBody>
          <a:bodyPr wrap="square">
            <a:spAutoFit/>
          </a:bodyPr>
          <a:lstStyle/>
          <a:p>
            <a:r>
              <a:rPr lang="es-MX" dirty="0"/>
              <a:t>Normalmente, las instrucciones de un script JavaScript se ejecutan una detrás de otra, en el orden en que se escriben. Esto se denomina ejecución secuencial y es la dirección predeterminada del flujo del programa.</a:t>
            </a:r>
          </a:p>
          <a:p>
            <a:endParaRPr lang="es-MX" dirty="0"/>
          </a:p>
          <a:p>
            <a:r>
              <a:rPr lang="es-MX" dirty="0"/>
              <a:t>Una alternativa a la ejecución secuencial transfiere el flujo de programa a otra parte del script. Es decir, en lugar de ejecutar la instrucción siguiente de la secuencia, se ejecuta otra instrucción.</a:t>
            </a:r>
          </a:p>
          <a:p>
            <a:endParaRPr lang="es-MX" dirty="0"/>
          </a:p>
          <a:p>
            <a:r>
              <a:rPr lang="es-MX" dirty="0"/>
              <a:t>Para que un script sea útil, esta transferencia del control se debe realizar de forma lógica. La transferencia del control de un programa se basa en una decisión cuyo resultado es una instrucción del valor de verdad (que devuelve un valor booleano true o false). Cree una expresión y, a continuación, pruebe si su resultado es true. </a:t>
            </a:r>
            <a:r>
              <a:rPr lang="es-MX" b="1" dirty="0"/>
              <a:t>Hay dos clases principales de estructuras de programa que hacen esto</a:t>
            </a:r>
            <a:r>
              <a:rPr lang="es-MX" dirty="0"/>
              <a:t>.</a:t>
            </a:r>
          </a:p>
          <a:p>
            <a:endParaRPr lang="es-MX" dirty="0"/>
          </a:p>
          <a:p>
            <a:endParaRPr lang="es-MX" dirty="0"/>
          </a:p>
        </p:txBody>
      </p:sp>
    </p:spTree>
    <p:extLst>
      <p:ext uri="{BB962C8B-B14F-4D97-AF65-F5344CB8AC3E}">
        <p14:creationId xmlns:p14="http://schemas.microsoft.com/office/powerpoint/2010/main" val="3394713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766831"/>
            <a:ext cx="10386076" cy="3139321"/>
          </a:xfrm>
          <a:prstGeom prst="rect">
            <a:avLst/>
          </a:prstGeom>
        </p:spPr>
        <p:txBody>
          <a:bodyPr wrap="square">
            <a:spAutoFit/>
          </a:bodyPr>
          <a:lstStyle/>
          <a:p>
            <a:r>
              <a:rPr lang="es-MX" b="1" dirty="0"/>
              <a:t>La primera es la estructura de selección</a:t>
            </a:r>
            <a:r>
              <a:rPr lang="es-MX" dirty="0"/>
              <a:t>. Se usa para especificar rutas alternativas para el flujo del programa, creando de este modo un punto de unión en el programa (como un desvío en una carretera). En JavaScript hay disponibles cuatro estructuras de selección.</a:t>
            </a:r>
          </a:p>
          <a:p>
            <a:endParaRPr lang="es-MX" dirty="0"/>
          </a:p>
          <a:p>
            <a:pPr marL="285750" indent="-285750">
              <a:buFont typeface="Arial" panose="020B0604020202020204" pitchFamily="34" charset="0"/>
              <a:buChar char="•"/>
            </a:pPr>
            <a:r>
              <a:rPr lang="es-MX" b="1" dirty="0"/>
              <a:t>la estructura de selección única (</a:t>
            </a:r>
            <a:r>
              <a:rPr lang="es-MX" b="1" dirty="0" err="1"/>
              <a:t>if</a:t>
            </a:r>
            <a:r>
              <a:rPr lang="es-MX" b="1" dirty="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la estructura de selección doble (</a:t>
            </a:r>
            <a:r>
              <a:rPr lang="es-MX" b="1" dirty="0" err="1"/>
              <a:t>if</a:t>
            </a:r>
            <a:r>
              <a:rPr lang="es-MX" b="1" dirty="0"/>
              <a:t>/</a:t>
            </a:r>
            <a:r>
              <a:rPr lang="es-MX" b="1" dirty="0" err="1"/>
              <a:t>else</a:t>
            </a:r>
            <a:r>
              <a:rPr lang="es-MX" b="1" dirty="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el operador ternario alineado ?:</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la estructura de selección múltiple (</a:t>
            </a:r>
            <a:r>
              <a:rPr lang="es-MX" b="1" dirty="0" err="1"/>
              <a:t>switch</a:t>
            </a:r>
            <a:r>
              <a:rPr lang="es-MX" b="1" dirty="0"/>
              <a:t>).</a:t>
            </a:r>
          </a:p>
        </p:txBody>
      </p:sp>
    </p:spTree>
    <p:extLst>
      <p:ext uri="{BB962C8B-B14F-4D97-AF65-F5344CB8AC3E}">
        <p14:creationId xmlns:p14="http://schemas.microsoft.com/office/powerpoint/2010/main" val="40691447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44069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5826" y="1692077"/>
            <a:ext cx="11167194" cy="4247317"/>
          </a:xfrm>
          <a:prstGeom prst="rect">
            <a:avLst/>
          </a:prstGeom>
        </p:spPr>
        <p:txBody>
          <a:bodyPr wrap="square">
            <a:spAutoFit/>
          </a:bodyPr>
          <a:lstStyle/>
          <a:p>
            <a:r>
              <a:rPr lang="es-MX" b="1" dirty="0"/>
              <a:t>El segundo tipo de estructura de control de programa es la estructura de repetición</a:t>
            </a:r>
            <a:r>
              <a:rPr lang="es-MX" dirty="0"/>
              <a:t>. Se usa para especificar que una acción se repetirá mientras alguna condición siga siendo verdadera. Cuando las condiciones de la instrucción de control se hayan cumplido (normalmente después de un número específico de repeticiones), el control se transferirá a la siguiente instrucción externa a la estructura de repetición. En JavaScript hay disponibles cuatro estructuras de repetición.</a:t>
            </a:r>
          </a:p>
          <a:p>
            <a:endParaRPr lang="es-MX" dirty="0"/>
          </a:p>
          <a:p>
            <a:pPr marL="285750" indent="-285750">
              <a:buFont typeface="Arial" panose="020B0604020202020204" pitchFamily="34" charset="0"/>
              <a:buChar char="•"/>
            </a:pPr>
            <a:r>
              <a:rPr lang="es-MX" b="1" dirty="0"/>
              <a:t>la expresión se prueba en la parte superior del bucle (</a:t>
            </a:r>
            <a:r>
              <a:rPr lang="es-MX" b="1" dirty="0" err="1"/>
              <a:t>while</a:t>
            </a:r>
            <a:r>
              <a:rPr lang="es-MX" b="1" dirty="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la expresión se prueba en la parte inferior del bucle (do/</a:t>
            </a:r>
            <a:r>
              <a:rPr lang="es-MX" b="1" dirty="0" err="1"/>
              <a:t>while</a:t>
            </a:r>
            <a:r>
              <a:rPr lang="es-MX" b="1" dirty="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operar en cada propiedad de un objeto (</a:t>
            </a:r>
            <a:r>
              <a:rPr lang="es-MX" b="1" dirty="0" err="1"/>
              <a:t>for</a:t>
            </a:r>
            <a:r>
              <a:rPr lang="es-MX" b="1" dirty="0"/>
              <a:t>/in)</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repetición controlada mediante contador (</a:t>
            </a:r>
            <a:r>
              <a:rPr lang="es-MX" b="1" dirty="0" err="1"/>
              <a:t>for</a:t>
            </a:r>
            <a:r>
              <a:rPr lang="es-MX" b="1" dirty="0"/>
              <a:t>)</a:t>
            </a:r>
          </a:p>
          <a:p>
            <a:endParaRPr lang="es-MX" dirty="0"/>
          </a:p>
          <a:p>
            <a:r>
              <a:rPr lang="es-MX" dirty="0"/>
              <a:t>El control de excepciones, </a:t>
            </a:r>
            <a:r>
              <a:rPr lang="es-MX" dirty="0" smtClean="0"/>
              <a:t>proporciona </a:t>
            </a:r>
            <a:r>
              <a:rPr lang="es-MX" dirty="0"/>
              <a:t>una tercera forma de flujo de programa estructurado.</a:t>
            </a:r>
          </a:p>
        </p:txBody>
      </p:sp>
    </p:spTree>
    <p:extLst>
      <p:ext uri="{BB962C8B-B14F-4D97-AF65-F5344CB8AC3E}">
        <p14:creationId xmlns:p14="http://schemas.microsoft.com/office/powerpoint/2010/main" val="4022137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213781"/>
            <a:ext cx="9630044" cy="660088"/>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86302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94052" y="971997"/>
            <a:ext cx="6809936" cy="5478423"/>
          </a:xfrm>
          <a:prstGeom prst="rect">
            <a:avLst/>
          </a:prstGeom>
        </p:spPr>
        <p:txBody>
          <a:bodyPr wrap="square">
            <a:spAutoFit/>
          </a:bodyPr>
          <a:lstStyle/>
          <a:p>
            <a:r>
              <a:rPr lang="es-MX" sz="1400" b="1" dirty="0">
                <a:solidFill>
                  <a:schemeClr val="accent3"/>
                </a:solidFill>
              </a:rPr>
              <a:t>"use </a:t>
            </a:r>
            <a:r>
              <a:rPr lang="es-MX" sz="1400" b="1" dirty="0" err="1">
                <a:solidFill>
                  <a:schemeClr val="accent3"/>
                </a:solidFill>
              </a:rPr>
              <a:t>strict</a:t>
            </a:r>
            <a:r>
              <a:rPr lang="es-MX" sz="1400" b="1" dirty="0">
                <a:solidFill>
                  <a:schemeClr val="accent3"/>
                </a:solidFill>
              </a:rPr>
              <a:t>";</a:t>
            </a:r>
          </a:p>
          <a:p>
            <a:r>
              <a:rPr lang="es-MX" sz="1400" b="1" dirty="0">
                <a:solidFill>
                  <a:schemeClr val="accent3"/>
                </a:solidFill>
              </a:rPr>
              <a:t>function </a:t>
            </a:r>
            <a:r>
              <a:rPr lang="es-MX" sz="1400" b="1" dirty="0" err="1">
                <a:solidFill>
                  <a:schemeClr val="accent3"/>
                </a:solidFill>
              </a:rPr>
              <a:t>ejemploif</a:t>
            </a:r>
            <a:r>
              <a:rPr lang="es-MX" sz="1400" b="1" dirty="0">
                <a:solidFill>
                  <a:schemeClr val="accent3"/>
                </a:solidFill>
              </a:rPr>
              <a:t> (</a:t>
            </a:r>
            <a:r>
              <a:rPr lang="es-MX" sz="1400" b="1" dirty="0" err="1">
                <a:solidFill>
                  <a:schemeClr val="accent3"/>
                </a:solidFill>
              </a:rPr>
              <a:t>varboolean</a:t>
            </a:r>
            <a:r>
              <a:rPr lang="es-MX" sz="1400" b="1" dirty="0">
                <a:solidFill>
                  <a:schemeClr val="accent3"/>
                </a:solidFill>
              </a:rPr>
              <a:t>, sala, curso, </a:t>
            </a:r>
            <a:r>
              <a:rPr lang="es-MX" sz="1400" b="1" dirty="0" err="1">
                <a:solidFill>
                  <a:schemeClr val="accent3"/>
                </a:solidFill>
              </a:rPr>
              <a:t>diacurso</a:t>
            </a:r>
            <a:r>
              <a:rPr lang="es-MX" sz="1400" b="1" dirty="0">
                <a:solidFill>
                  <a:schemeClr val="accent3"/>
                </a:solidFill>
              </a:rPr>
              <a:t>)</a:t>
            </a:r>
          </a:p>
          <a:p>
            <a:r>
              <a:rPr lang="es-MX" sz="1400" b="1" dirty="0">
                <a:solidFill>
                  <a:schemeClr val="accent3"/>
                </a:solidFill>
              </a:rPr>
              <a:t>{</a:t>
            </a:r>
          </a:p>
          <a:p>
            <a:r>
              <a:rPr lang="es-MX" sz="1400" dirty="0"/>
              <a:t>   // </a:t>
            </a:r>
            <a:r>
              <a:rPr lang="es-MX" sz="1400" dirty="0" err="1"/>
              <a:t>if</a:t>
            </a:r>
            <a:r>
              <a:rPr lang="es-MX" sz="1400" dirty="0"/>
              <a:t> compara que el valor booleano sea true</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 (</a:t>
            </a:r>
            <a:r>
              <a:rPr lang="es-MX" sz="1400" b="1" dirty="0" err="1">
                <a:solidFill>
                  <a:schemeClr val="accent3"/>
                </a:solidFill>
              </a:rPr>
              <a:t>varboolean</a:t>
            </a:r>
            <a:r>
              <a:rPr lang="es-MX" sz="1400" b="1" dirty="0">
                <a:solidFill>
                  <a:schemeClr val="accent3"/>
                </a:solidFill>
              </a:rPr>
              <a:t>)</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"entro al </a:t>
            </a:r>
            <a:r>
              <a:rPr lang="es-MX" sz="1400" b="1" dirty="0" err="1">
                <a:solidFill>
                  <a:schemeClr val="accent3"/>
                </a:solidFill>
              </a:rPr>
              <a:t>codigo</a:t>
            </a:r>
            <a:r>
              <a:rPr lang="es-MX" sz="1400" b="1" dirty="0">
                <a:solidFill>
                  <a:schemeClr val="accent3"/>
                </a:solidFill>
              </a:rPr>
              <a:t> de </a:t>
            </a:r>
            <a:r>
              <a:rPr lang="es-MX" sz="1400" b="1" dirty="0" err="1">
                <a:solidFill>
                  <a:schemeClr val="accent3"/>
                </a:solidFill>
              </a:rPr>
              <a:t>if</a:t>
            </a:r>
            <a:r>
              <a:rPr lang="es-MX" sz="1400" b="1" dirty="0">
                <a:solidFill>
                  <a:schemeClr val="accent3"/>
                </a:solidFill>
              </a:rPr>
              <a:t> porque el valor recibido es true";</a:t>
            </a:r>
          </a:p>
          <a:p>
            <a:r>
              <a:rPr lang="es-MX" sz="1400" b="1" dirty="0">
                <a:solidFill>
                  <a:schemeClr val="accent3"/>
                </a:solidFill>
              </a:rPr>
              <a:t>   }</a:t>
            </a:r>
          </a:p>
          <a:p>
            <a:r>
              <a:rPr lang="es-MX" sz="1400" dirty="0"/>
              <a:t>   // </a:t>
            </a:r>
            <a:r>
              <a:rPr lang="es-MX" sz="1400" dirty="0" err="1"/>
              <a:t>if</a:t>
            </a:r>
            <a:r>
              <a:rPr lang="es-MX" sz="1400" dirty="0"/>
              <a:t> que compara dos condiciones</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 (sala == "</a:t>
            </a:r>
            <a:r>
              <a:rPr lang="es-MX" sz="1400" b="1" dirty="0" err="1">
                <a:solidFill>
                  <a:schemeClr val="accent3"/>
                </a:solidFill>
              </a:rPr>
              <a:t>Autodeterminacion</a:t>
            </a:r>
            <a:r>
              <a:rPr lang="es-MX" sz="1400" b="1" dirty="0">
                <a:solidFill>
                  <a:schemeClr val="accent3"/>
                </a:solidFill>
              </a:rPr>
              <a:t>" &amp;&amp; curso == "</a:t>
            </a:r>
            <a:r>
              <a:rPr lang="es-MX" sz="1400" b="1" dirty="0" err="1">
                <a:solidFill>
                  <a:schemeClr val="accent3"/>
                </a:solidFill>
              </a:rPr>
              <a:t>polymer</a:t>
            </a:r>
            <a:r>
              <a:rPr lang="es-MX" sz="1400" b="1" dirty="0">
                <a:solidFill>
                  <a:schemeClr val="accent3"/>
                </a:solidFill>
              </a:rPr>
              <a:t>")</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"entro al </a:t>
            </a:r>
            <a:r>
              <a:rPr lang="es-MX" sz="1400" b="1" dirty="0" err="1">
                <a:solidFill>
                  <a:schemeClr val="accent3"/>
                </a:solidFill>
              </a:rPr>
              <a:t>codigo</a:t>
            </a:r>
            <a:r>
              <a:rPr lang="es-MX" sz="1400" b="1" dirty="0">
                <a:solidFill>
                  <a:schemeClr val="accent3"/>
                </a:solidFill>
              </a:rPr>
              <a:t> del </a:t>
            </a:r>
            <a:r>
              <a:rPr lang="es-MX" sz="1400" b="1" dirty="0" err="1">
                <a:solidFill>
                  <a:schemeClr val="accent3"/>
                </a:solidFill>
              </a:rPr>
              <a:t>if</a:t>
            </a:r>
            <a:r>
              <a:rPr lang="es-MX" sz="1400" b="1" dirty="0">
                <a:solidFill>
                  <a:schemeClr val="accent3"/>
                </a:solidFill>
              </a:rPr>
              <a:t> </a:t>
            </a:r>
            <a:r>
              <a:rPr lang="es-MX" sz="1400" b="1" dirty="0" err="1">
                <a:solidFill>
                  <a:schemeClr val="accent3"/>
                </a:solidFill>
              </a:rPr>
              <a:t>cumplio</a:t>
            </a:r>
            <a:r>
              <a:rPr lang="es-MX" sz="1400" b="1" dirty="0">
                <a:solidFill>
                  <a:schemeClr val="accent3"/>
                </a:solidFill>
              </a:rPr>
              <a:t> con las dos condiciones";</a:t>
            </a:r>
          </a:p>
          <a:p>
            <a:r>
              <a:rPr lang="es-MX" sz="1400" b="1" dirty="0">
                <a:solidFill>
                  <a:schemeClr val="accent3"/>
                </a:solidFill>
              </a:rPr>
              <a:t>   }</a:t>
            </a:r>
          </a:p>
          <a:p>
            <a:r>
              <a:rPr lang="es-MX" sz="1400" dirty="0"/>
              <a:t>   // </a:t>
            </a:r>
            <a:r>
              <a:rPr lang="es-MX" sz="1400" dirty="0" err="1"/>
              <a:t>if</a:t>
            </a:r>
            <a:r>
              <a:rPr lang="es-MX" sz="1400" dirty="0"/>
              <a:t> con </a:t>
            </a:r>
            <a:r>
              <a:rPr lang="es-MX" sz="1400" dirty="0" err="1"/>
              <a:t>condicion</a:t>
            </a:r>
            <a:r>
              <a:rPr lang="es-MX" sz="1400" dirty="0"/>
              <a:t> </a:t>
            </a:r>
            <a:r>
              <a:rPr lang="es-MX" sz="1400" dirty="0" err="1"/>
              <a:t>or</a:t>
            </a:r>
            <a:r>
              <a:rPr lang="es-MX" sz="1400" dirty="0"/>
              <a:t> (o) y </a:t>
            </a:r>
            <a:r>
              <a:rPr lang="es-MX" sz="1400" dirty="0" err="1"/>
              <a:t>else</a:t>
            </a:r>
            <a:r>
              <a:rPr lang="es-MX" sz="1400" dirty="0"/>
              <a:t> si no cumple ninguna de las dos condiciones</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 ((</a:t>
            </a:r>
            <a:r>
              <a:rPr lang="es-MX" sz="1400" b="1" dirty="0" err="1">
                <a:solidFill>
                  <a:schemeClr val="accent3"/>
                </a:solidFill>
              </a:rPr>
              <a:t>diacurso</a:t>
            </a:r>
            <a:r>
              <a:rPr lang="es-MX" sz="1400" b="1" dirty="0">
                <a:solidFill>
                  <a:schemeClr val="accent3"/>
                </a:solidFill>
              </a:rPr>
              <a:t> == "</a:t>
            </a:r>
            <a:r>
              <a:rPr lang="es-MX" sz="1400" b="1" dirty="0" err="1">
                <a:solidFill>
                  <a:schemeClr val="accent3"/>
                </a:solidFill>
              </a:rPr>
              <a:t>Sabado</a:t>
            </a:r>
            <a:r>
              <a:rPr lang="es-MX" sz="1400" b="1" dirty="0">
                <a:solidFill>
                  <a:schemeClr val="accent3"/>
                </a:solidFill>
              </a:rPr>
              <a:t>") || (</a:t>
            </a:r>
            <a:r>
              <a:rPr lang="es-MX" sz="1400" b="1" dirty="0" err="1">
                <a:solidFill>
                  <a:schemeClr val="accent3"/>
                </a:solidFill>
              </a:rPr>
              <a:t>diacurso</a:t>
            </a:r>
            <a:r>
              <a:rPr lang="es-MX" sz="1400" b="1" dirty="0">
                <a:solidFill>
                  <a:schemeClr val="accent3"/>
                </a:solidFill>
              </a:rPr>
              <a:t> == "Lunes"))</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"entro al </a:t>
            </a:r>
            <a:r>
              <a:rPr lang="es-MX" sz="1400" b="1" dirty="0" err="1">
                <a:solidFill>
                  <a:schemeClr val="accent3"/>
                </a:solidFill>
              </a:rPr>
              <a:t>if</a:t>
            </a:r>
            <a:r>
              <a:rPr lang="es-MX" sz="1400" b="1" dirty="0">
                <a:solidFill>
                  <a:schemeClr val="accent3"/>
                </a:solidFill>
              </a:rPr>
              <a:t> porque </a:t>
            </a:r>
            <a:r>
              <a:rPr lang="es-MX" sz="1400" b="1" dirty="0" err="1">
                <a:solidFill>
                  <a:schemeClr val="accent3"/>
                </a:solidFill>
              </a:rPr>
              <a:t>cumplio</a:t>
            </a:r>
            <a:r>
              <a:rPr lang="es-MX" sz="1400" b="1" dirty="0">
                <a:solidFill>
                  <a:schemeClr val="accent3"/>
                </a:solidFill>
              </a:rPr>
              <a:t> alguna de las dos condiciones";</a:t>
            </a: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else</a:t>
            </a:r>
            <a:endParaRPr lang="es-MX" sz="1400" b="1" dirty="0">
              <a:solidFill>
                <a:schemeClr val="accent3"/>
              </a:solidFill>
            </a:endParaRPr>
          </a:p>
          <a:p>
            <a:r>
              <a:rPr lang="es-MX" sz="1400" b="1" dirty="0">
                <a:solidFill>
                  <a:schemeClr val="accent3"/>
                </a:solidFill>
              </a:rPr>
              <a:t>   {</a:t>
            </a:r>
          </a:p>
          <a:p>
            <a:r>
              <a:rPr lang="es-MX" sz="1400" b="1" dirty="0">
                <a:solidFill>
                  <a:schemeClr val="accent3"/>
                </a:solidFill>
              </a:rPr>
              <a:t>      </a:t>
            </a:r>
            <a:r>
              <a:rPr lang="es-MX" sz="1400" b="1" dirty="0" err="1">
                <a:solidFill>
                  <a:schemeClr val="accent3"/>
                </a:solidFill>
              </a:rPr>
              <a:t>return</a:t>
            </a:r>
            <a:r>
              <a:rPr lang="es-MX" sz="1400" b="1" dirty="0">
                <a:solidFill>
                  <a:schemeClr val="accent3"/>
                </a:solidFill>
              </a:rPr>
              <a:t> "entro al </a:t>
            </a:r>
            <a:r>
              <a:rPr lang="es-MX" sz="1400" b="1" dirty="0" err="1">
                <a:solidFill>
                  <a:schemeClr val="accent3"/>
                </a:solidFill>
              </a:rPr>
              <a:t>else</a:t>
            </a:r>
            <a:r>
              <a:rPr lang="es-MX" sz="1400" b="1" dirty="0">
                <a:solidFill>
                  <a:schemeClr val="accent3"/>
                </a:solidFill>
              </a:rPr>
              <a:t> porque no </a:t>
            </a:r>
            <a:r>
              <a:rPr lang="es-MX" sz="1400" b="1" dirty="0" err="1">
                <a:solidFill>
                  <a:schemeClr val="accent3"/>
                </a:solidFill>
              </a:rPr>
              <a:t>cumplio</a:t>
            </a:r>
            <a:r>
              <a:rPr lang="es-MX" sz="1400" b="1" dirty="0">
                <a:solidFill>
                  <a:schemeClr val="accent3"/>
                </a:solidFill>
              </a:rPr>
              <a:t> ninguna </a:t>
            </a:r>
            <a:r>
              <a:rPr lang="es-MX" sz="1400" b="1" dirty="0" err="1">
                <a:solidFill>
                  <a:schemeClr val="accent3"/>
                </a:solidFill>
              </a:rPr>
              <a:t>condicion</a:t>
            </a:r>
            <a:r>
              <a:rPr lang="es-MX" sz="1400" b="1" dirty="0">
                <a:solidFill>
                  <a:schemeClr val="accent3"/>
                </a:solidFill>
              </a:rPr>
              <a:t> del </a:t>
            </a:r>
            <a:r>
              <a:rPr lang="es-MX" sz="1400" b="1" dirty="0" err="1">
                <a:solidFill>
                  <a:schemeClr val="accent3"/>
                </a:solidFill>
              </a:rPr>
              <a:t>if</a:t>
            </a:r>
            <a:r>
              <a:rPr lang="es-MX" sz="1400" b="1" dirty="0">
                <a:solidFill>
                  <a:schemeClr val="accent3"/>
                </a:solidFill>
              </a:rPr>
              <a:t> con </a:t>
            </a:r>
            <a:r>
              <a:rPr lang="es-MX" sz="1400" b="1" dirty="0" err="1">
                <a:solidFill>
                  <a:schemeClr val="accent3"/>
                </a:solidFill>
              </a:rPr>
              <a:t>or</a:t>
            </a:r>
            <a:r>
              <a:rPr lang="es-MX" sz="1400" b="1" dirty="0">
                <a:solidFill>
                  <a:schemeClr val="accent3"/>
                </a:solidFill>
              </a:rPr>
              <a:t>";</a:t>
            </a:r>
          </a:p>
          <a:p>
            <a:r>
              <a:rPr lang="es-MX" sz="1400" b="1" dirty="0">
                <a:solidFill>
                  <a:schemeClr val="accent3"/>
                </a:solidFill>
              </a:rPr>
              <a:t>   }</a:t>
            </a:r>
          </a:p>
          <a:p>
            <a:r>
              <a:rPr lang="es-MX" sz="1400" b="1" dirty="0">
                <a:solidFill>
                  <a:schemeClr val="accent3"/>
                </a:solidFill>
              </a:rPr>
              <a:t>}</a:t>
            </a:r>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result</a:t>
            </a:r>
            <a:r>
              <a:rPr lang="es-MX" sz="1400" b="1" dirty="0">
                <a:solidFill>
                  <a:schemeClr val="accent3"/>
                </a:solidFill>
              </a:rPr>
              <a:t> = </a:t>
            </a:r>
            <a:r>
              <a:rPr lang="es-MX" sz="1400" b="1" dirty="0" err="1">
                <a:solidFill>
                  <a:schemeClr val="accent3"/>
                </a:solidFill>
              </a:rPr>
              <a:t>ejemploif</a:t>
            </a:r>
            <a:r>
              <a:rPr lang="es-MX" sz="1400" b="1" dirty="0">
                <a:solidFill>
                  <a:schemeClr val="accent3"/>
                </a:solidFill>
              </a:rPr>
              <a:t>(false, "</a:t>
            </a:r>
            <a:r>
              <a:rPr lang="es-MX" sz="1400" b="1" dirty="0" err="1">
                <a:solidFill>
                  <a:schemeClr val="accent3"/>
                </a:solidFill>
              </a:rPr>
              <a:t>autodeterminacion</a:t>
            </a:r>
            <a:r>
              <a:rPr lang="es-MX" sz="1400" b="1" dirty="0">
                <a:solidFill>
                  <a:schemeClr val="accent3"/>
                </a:solidFill>
              </a:rPr>
              <a:t>", "</a:t>
            </a:r>
            <a:r>
              <a:rPr lang="es-MX" sz="1400" b="1" dirty="0" err="1">
                <a:solidFill>
                  <a:schemeClr val="accent3"/>
                </a:solidFill>
              </a:rPr>
              <a:t>Polymer</a:t>
            </a:r>
            <a:r>
              <a:rPr lang="es-MX" sz="1400" b="1" dirty="0">
                <a:solidFill>
                  <a:schemeClr val="accent3"/>
                </a:solidFill>
              </a:rPr>
              <a:t>", "</a:t>
            </a:r>
            <a:r>
              <a:rPr lang="es-MX" sz="1400" b="1" dirty="0" err="1">
                <a:solidFill>
                  <a:schemeClr val="accent3"/>
                </a:solidFill>
              </a:rPr>
              <a:t>sabado</a:t>
            </a:r>
            <a:r>
              <a:rPr lang="es-MX" sz="1400" b="1" dirty="0">
                <a:solidFill>
                  <a:schemeClr val="accent3"/>
                </a:solidFill>
              </a:rPr>
              <a:t>");</a:t>
            </a:r>
          </a:p>
          <a:p>
            <a:r>
              <a:rPr lang="es-MX" sz="1400" b="1" dirty="0" err="1">
                <a:solidFill>
                  <a:schemeClr val="accent3"/>
                </a:solidFill>
              </a:rPr>
              <a:t>document.write</a:t>
            </a:r>
            <a:r>
              <a:rPr lang="es-MX" sz="1400" b="1" dirty="0">
                <a:solidFill>
                  <a:schemeClr val="accent3"/>
                </a:solidFill>
              </a:rPr>
              <a:t>(</a:t>
            </a:r>
            <a:r>
              <a:rPr lang="es-MX" sz="1400" b="1" dirty="0" err="1">
                <a:solidFill>
                  <a:schemeClr val="accent3"/>
                </a:solidFill>
              </a:rPr>
              <a:t>result</a:t>
            </a:r>
            <a:r>
              <a:rPr lang="es-MX" sz="1400" b="1" dirty="0">
                <a:solidFill>
                  <a:schemeClr val="accent3"/>
                </a:solidFill>
              </a:rPr>
              <a:t>); </a:t>
            </a:r>
            <a:r>
              <a:rPr lang="es-MX" sz="1400" dirty="0"/>
              <a:t>//manda valor que regresa </a:t>
            </a:r>
            <a:r>
              <a:rPr lang="es-MX" sz="1400" dirty="0" err="1"/>
              <a:t>funcion</a:t>
            </a:r>
            <a:r>
              <a:rPr lang="es-MX" sz="1400" dirty="0"/>
              <a:t> a la pagina web</a:t>
            </a:r>
          </a:p>
        </p:txBody>
      </p:sp>
      <p:sp>
        <p:nvSpPr>
          <p:cNvPr id="3" name="TextBox 2"/>
          <p:cNvSpPr txBox="1"/>
          <p:nvPr/>
        </p:nvSpPr>
        <p:spPr>
          <a:xfrm>
            <a:off x="8935484" y="2412157"/>
            <a:ext cx="1277914" cy="1569660"/>
          </a:xfrm>
          <a:prstGeom prst="rect">
            <a:avLst/>
          </a:prstGeom>
          <a:noFill/>
        </p:spPr>
        <p:txBody>
          <a:bodyPr wrap="none" rtlCol="0">
            <a:spAutoFit/>
          </a:bodyPr>
          <a:lstStyle/>
          <a:p>
            <a:r>
              <a:rPr lang="en-US" sz="9600" b="1" dirty="0" smtClean="0">
                <a:solidFill>
                  <a:srgbClr val="FF0000"/>
                </a:solidFill>
              </a:rPr>
              <a:t>IF</a:t>
            </a:r>
            <a:endParaRPr lang="es-MX" sz="9600" b="1" dirty="0">
              <a:solidFill>
                <a:srgbClr val="FF0000"/>
              </a:solidFill>
            </a:endParaRPr>
          </a:p>
        </p:txBody>
      </p:sp>
    </p:spTree>
    <p:extLst>
      <p:ext uri="{BB962C8B-B14F-4D97-AF65-F5344CB8AC3E}">
        <p14:creationId xmlns:p14="http://schemas.microsoft.com/office/powerpoint/2010/main" val="20706639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849815"/>
            <a:ext cx="10369152" cy="2862322"/>
          </a:xfrm>
          <a:prstGeom prst="rect">
            <a:avLst/>
          </a:prstGeom>
        </p:spPr>
        <p:txBody>
          <a:bodyPr wrap="square">
            <a:spAutoFit/>
          </a:bodyPr>
          <a:lstStyle/>
          <a:p>
            <a:r>
              <a:rPr lang="es-MX" dirty="0"/>
              <a:t>Operador condicional</a:t>
            </a:r>
          </a:p>
          <a:p>
            <a:r>
              <a:rPr lang="es-MX" dirty="0"/>
              <a:t>JavaScript también admite una forma condicional implícita. Usa un signo de interrogación después de la condición que se va a probar (en lugar de la palabra </a:t>
            </a:r>
            <a:r>
              <a:rPr lang="es-MX" dirty="0" err="1"/>
              <a:t>if</a:t>
            </a:r>
            <a:r>
              <a:rPr lang="es-MX" dirty="0"/>
              <a:t> antes de la condición). También especifica dos alternativas: una se usará si se cumple la condición y otra si no se cumple. Estas alternativas deben estar separadas por un signo de dos puntos.</a:t>
            </a:r>
          </a:p>
          <a:p>
            <a:endParaRPr lang="en-US" dirty="0" smtClean="0"/>
          </a:p>
          <a:p>
            <a:endParaRPr lang="es-MX" dirty="0"/>
          </a:p>
          <a:p>
            <a:r>
              <a:rPr lang="es-MX" b="1" dirty="0" err="1" smtClean="0">
                <a:solidFill>
                  <a:schemeClr val="accent3"/>
                </a:solidFill>
              </a:rPr>
              <a:t>let</a:t>
            </a:r>
            <a:r>
              <a:rPr lang="es-MX" b="1" dirty="0" smtClean="0">
                <a:solidFill>
                  <a:schemeClr val="accent3"/>
                </a:solidFill>
              </a:rPr>
              <a:t> </a:t>
            </a:r>
            <a:r>
              <a:rPr lang="es-MX" b="1" dirty="0" err="1">
                <a:solidFill>
                  <a:schemeClr val="accent3"/>
                </a:solidFill>
              </a:rPr>
              <a:t>theHour</a:t>
            </a:r>
            <a:r>
              <a:rPr lang="es-MX" b="1" dirty="0">
                <a:solidFill>
                  <a:schemeClr val="accent3"/>
                </a:solidFill>
              </a:rPr>
              <a:t> = 13</a:t>
            </a:r>
          </a:p>
          <a:p>
            <a:r>
              <a:rPr lang="es-MX" b="1" dirty="0" err="1">
                <a:solidFill>
                  <a:schemeClr val="accent3"/>
                </a:solidFill>
              </a:rPr>
              <a:t>var</a:t>
            </a:r>
            <a:r>
              <a:rPr lang="es-MX" b="1" dirty="0">
                <a:solidFill>
                  <a:schemeClr val="accent3"/>
                </a:solidFill>
              </a:rPr>
              <a:t> </a:t>
            </a:r>
            <a:r>
              <a:rPr lang="es-MX" b="1" dirty="0" err="1">
                <a:solidFill>
                  <a:schemeClr val="accent3"/>
                </a:solidFill>
              </a:rPr>
              <a:t>AMorPM</a:t>
            </a:r>
            <a:r>
              <a:rPr lang="es-MX" b="1" dirty="0">
                <a:solidFill>
                  <a:schemeClr val="accent3"/>
                </a:solidFill>
              </a:rPr>
              <a:t> = (</a:t>
            </a:r>
            <a:r>
              <a:rPr lang="es-MX" b="1" dirty="0" err="1">
                <a:solidFill>
                  <a:schemeClr val="accent3"/>
                </a:solidFill>
              </a:rPr>
              <a:t>theHour</a:t>
            </a:r>
            <a:r>
              <a:rPr lang="es-MX" b="1" dirty="0">
                <a:solidFill>
                  <a:schemeClr val="accent3"/>
                </a:solidFill>
              </a:rPr>
              <a:t> &gt;= 12) ? "PM" : "AM";</a:t>
            </a:r>
          </a:p>
          <a:p>
            <a:r>
              <a:rPr lang="es-MX" b="1" dirty="0">
                <a:solidFill>
                  <a:schemeClr val="accent3"/>
                </a:solidFill>
              </a:rPr>
              <a:t>console.log ("ejemplo operador ternario:"+</a:t>
            </a:r>
            <a:r>
              <a:rPr lang="es-MX" b="1" dirty="0" err="1">
                <a:solidFill>
                  <a:schemeClr val="accent3"/>
                </a:solidFill>
              </a:rPr>
              <a:t>AMorPM</a:t>
            </a:r>
            <a:r>
              <a:rPr lang="es-MX" b="1" dirty="0">
                <a:solidFill>
                  <a:schemeClr val="accent3"/>
                </a:solidFill>
              </a:rPr>
              <a:t>);</a:t>
            </a:r>
          </a:p>
        </p:txBody>
      </p:sp>
    </p:spTree>
    <p:extLst>
      <p:ext uri="{BB962C8B-B14F-4D97-AF65-F5344CB8AC3E}">
        <p14:creationId xmlns:p14="http://schemas.microsoft.com/office/powerpoint/2010/main" val="8620842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272045"/>
            <a:ext cx="7350770" cy="5262979"/>
          </a:xfrm>
          <a:prstGeom prst="rect">
            <a:avLst/>
          </a:prstGeom>
        </p:spPr>
        <p:txBody>
          <a:bodyPr wrap="square">
            <a:spAutoFit/>
          </a:bodyPr>
          <a:lstStyle/>
          <a:p>
            <a:r>
              <a:rPr lang="es-MX" sz="1400" b="1" dirty="0" err="1">
                <a:solidFill>
                  <a:schemeClr val="accent3"/>
                </a:solidFill>
              </a:rPr>
              <a:t>let</a:t>
            </a:r>
            <a:r>
              <a:rPr lang="es-MX" sz="1400" b="1" dirty="0">
                <a:solidFill>
                  <a:schemeClr val="accent3"/>
                </a:solidFill>
              </a:rPr>
              <a:t> </a:t>
            </a:r>
            <a:r>
              <a:rPr lang="es-MX" sz="1400" b="1" dirty="0" err="1">
                <a:solidFill>
                  <a:schemeClr val="accent3"/>
                </a:solidFill>
              </a:rPr>
              <a:t>day</a:t>
            </a:r>
            <a:r>
              <a:rPr lang="es-MX" sz="1400" b="1" dirty="0">
                <a:solidFill>
                  <a:schemeClr val="accent3"/>
                </a:solidFill>
              </a:rPr>
              <a:t>;</a:t>
            </a:r>
          </a:p>
          <a:p>
            <a:r>
              <a:rPr lang="es-MX" sz="1400" b="1" dirty="0" err="1">
                <a:solidFill>
                  <a:schemeClr val="accent3"/>
                </a:solidFill>
              </a:rPr>
              <a:t>switch</a:t>
            </a:r>
            <a:r>
              <a:rPr lang="es-MX" sz="1400" b="1" dirty="0">
                <a:solidFill>
                  <a:schemeClr val="accent3"/>
                </a:solidFill>
              </a:rPr>
              <a:t> (new Date().</a:t>
            </a:r>
            <a:r>
              <a:rPr lang="es-MX" sz="1400" b="1" dirty="0" err="1">
                <a:solidFill>
                  <a:schemeClr val="accent3"/>
                </a:solidFill>
              </a:rPr>
              <a:t>getDay</a:t>
            </a:r>
            <a:r>
              <a:rPr lang="es-MX" sz="1400" b="1" dirty="0">
                <a:solidFill>
                  <a:schemeClr val="accent3"/>
                </a:solidFill>
              </a:rPr>
              <a:t>()) {</a:t>
            </a:r>
          </a:p>
          <a:p>
            <a:r>
              <a:rPr lang="es-MX" sz="1400" b="1" dirty="0">
                <a:solidFill>
                  <a:schemeClr val="accent3"/>
                </a:solidFill>
              </a:rPr>
              <a:t>    case 0:</a:t>
            </a:r>
          </a:p>
          <a:p>
            <a:r>
              <a:rPr lang="es-MX" sz="1400" b="1" dirty="0">
                <a:solidFill>
                  <a:schemeClr val="accent3"/>
                </a:solidFill>
              </a:rPr>
              <a:t>        </a:t>
            </a:r>
            <a:r>
              <a:rPr lang="es-MX" sz="1400" b="1" dirty="0" err="1">
                <a:solidFill>
                  <a:schemeClr val="accent3"/>
                </a:solidFill>
              </a:rPr>
              <a:t>day</a:t>
            </a:r>
            <a:r>
              <a:rPr lang="es-MX" sz="1400" b="1" dirty="0">
                <a:solidFill>
                  <a:schemeClr val="accent3"/>
                </a:solidFill>
              </a:rPr>
              <a:t> = "Domingo";</a:t>
            </a:r>
          </a:p>
          <a:p>
            <a:r>
              <a:rPr lang="es-MX" sz="1400" b="1" dirty="0">
                <a:solidFill>
                  <a:schemeClr val="accent3"/>
                </a:solidFill>
              </a:rPr>
              <a:t>        break;</a:t>
            </a:r>
          </a:p>
          <a:p>
            <a:r>
              <a:rPr lang="es-MX" sz="1400" b="1" dirty="0">
                <a:solidFill>
                  <a:schemeClr val="accent3"/>
                </a:solidFill>
              </a:rPr>
              <a:t>    case 1:</a:t>
            </a:r>
          </a:p>
          <a:p>
            <a:r>
              <a:rPr lang="es-MX" sz="1400" b="1" dirty="0">
                <a:solidFill>
                  <a:schemeClr val="accent3"/>
                </a:solidFill>
              </a:rPr>
              <a:t>        </a:t>
            </a:r>
            <a:r>
              <a:rPr lang="es-MX" sz="1400" b="1" dirty="0" err="1">
                <a:solidFill>
                  <a:schemeClr val="accent3"/>
                </a:solidFill>
              </a:rPr>
              <a:t>day</a:t>
            </a:r>
            <a:r>
              <a:rPr lang="es-MX" sz="1400" b="1" dirty="0">
                <a:solidFill>
                  <a:schemeClr val="accent3"/>
                </a:solidFill>
              </a:rPr>
              <a:t> = "Lunes";</a:t>
            </a:r>
          </a:p>
          <a:p>
            <a:r>
              <a:rPr lang="es-MX" sz="1400" b="1" dirty="0">
                <a:solidFill>
                  <a:schemeClr val="accent3"/>
                </a:solidFill>
              </a:rPr>
              <a:t>        break;</a:t>
            </a:r>
          </a:p>
          <a:p>
            <a:r>
              <a:rPr lang="es-MX" sz="1400" b="1" dirty="0">
                <a:solidFill>
                  <a:schemeClr val="accent3"/>
                </a:solidFill>
              </a:rPr>
              <a:t>    case 2:</a:t>
            </a:r>
          </a:p>
          <a:p>
            <a:r>
              <a:rPr lang="es-MX" sz="1400" b="1" dirty="0">
                <a:solidFill>
                  <a:schemeClr val="accent3"/>
                </a:solidFill>
              </a:rPr>
              <a:t>        </a:t>
            </a:r>
            <a:r>
              <a:rPr lang="es-MX" sz="1400" b="1" dirty="0" err="1">
                <a:solidFill>
                  <a:schemeClr val="accent3"/>
                </a:solidFill>
              </a:rPr>
              <a:t>day</a:t>
            </a:r>
            <a:r>
              <a:rPr lang="es-MX" sz="1400" b="1" dirty="0">
                <a:solidFill>
                  <a:schemeClr val="accent3"/>
                </a:solidFill>
              </a:rPr>
              <a:t> = "Martes";</a:t>
            </a:r>
          </a:p>
          <a:p>
            <a:r>
              <a:rPr lang="es-MX" sz="1400" b="1" dirty="0">
                <a:solidFill>
                  <a:schemeClr val="accent3"/>
                </a:solidFill>
              </a:rPr>
              <a:t>        break;</a:t>
            </a:r>
          </a:p>
          <a:p>
            <a:r>
              <a:rPr lang="es-MX" sz="1400" b="1" dirty="0">
                <a:solidFill>
                  <a:schemeClr val="accent3"/>
                </a:solidFill>
              </a:rPr>
              <a:t>    case 3:</a:t>
            </a:r>
          </a:p>
          <a:p>
            <a:r>
              <a:rPr lang="es-MX" sz="1400" b="1" dirty="0">
                <a:solidFill>
                  <a:schemeClr val="accent3"/>
                </a:solidFill>
              </a:rPr>
              <a:t>        </a:t>
            </a:r>
            <a:r>
              <a:rPr lang="es-MX" sz="1400" b="1" dirty="0" err="1">
                <a:solidFill>
                  <a:schemeClr val="accent3"/>
                </a:solidFill>
              </a:rPr>
              <a:t>day</a:t>
            </a:r>
            <a:r>
              <a:rPr lang="es-MX" sz="1400" b="1" dirty="0">
                <a:solidFill>
                  <a:schemeClr val="accent3"/>
                </a:solidFill>
              </a:rPr>
              <a:t> = "</a:t>
            </a:r>
            <a:r>
              <a:rPr lang="es-MX" sz="1400" b="1" dirty="0" err="1">
                <a:solidFill>
                  <a:schemeClr val="accent3"/>
                </a:solidFill>
              </a:rPr>
              <a:t>Miercoles</a:t>
            </a:r>
            <a:r>
              <a:rPr lang="es-MX" sz="1400" b="1" dirty="0">
                <a:solidFill>
                  <a:schemeClr val="accent3"/>
                </a:solidFill>
              </a:rPr>
              <a:t>";</a:t>
            </a:r>
          </a:p>
          <a:p>
            <a:r>
              <a:rPr lang="es-MX" sz="1400" b="1" dirty="0">
                <a:solidFill>
                  <a:schemeClr val="accent3"/>
                </a:solidFill>
              </a:rPr>
              <a:t>        break;</a:t>
            </a:r>
          </a:p>
          <a:p>
            <a:r>
              <a:rPr lang="es-MX" sz="1400" b="1" dirty="0">
                <a:solidFill>
                  <a:schemeClr val="accent3"/>
                </a:solidFill>
              </a:rPr>
              <a:t>    case 4:</a:t>
            </a:r>
          </a:p>
          <a:p>
            <a:r>
              <a:rPr lang="es-MX" sz="1400" b="1" dirty="0">
                <a:solidFill>
                  <a:schemeClr val="accent3"/>
                </a:solidFill>
              </a:rPr>
              <a:t>        </a:t>
            </a:r>
            <a:r>
              <a:rPr lang="es-MX" sz="1400" b="1" dirty="0" err="1">
                <a:solidFill>
                  <a:schemeClr val="accent3"/>
                </a:solidFill>
              </a:rPr>
              <a:t>day</a:t>
            </a:r>
            <a:r>
              <a:rPr lang="es-MX" sz="1400" b="1" dirty="0">
                <a:solidFill>
                  <a:schemeClr val="accent3"/>
                </a:solidFill>
              </a:rPr>
              <a:t> = "Jueves";</a:t>
            </a:r>
          </a:p>
          <a:p>
            <a:r>
              <a:rPr lang="es-MX" sz="1400" b="1" dirty="0">
                <a:solidFill>
                  <a:schemeClr val="accent3"/>
                </a:solidFill>
              </a:rPr>
              <a:t>        break;</a:t>
            </a:r>
          </a:p>
          <a:p>
            <a:r>
              <a:rPr lang="es-MX" sz="1400" b="1" dirty="0">
                <a:solidFill>
                  <a:schemeClr val="accent3"/>
                </a:solidFill>
              </a:rPr>
              <a:t>    case 5:</a:t>
            </a:r>
          </a:p>
          <a:p>
            <a:r>
              <a:rPr lang="es-MX" sz="1400" b="1" dirty="0">
                <a:solidFill>
                  <a:schemeClr val="accent3"/>
                </a:solidFill>
              </a:rPr>
              <a:t>        </a:t>
            </a:r>
            <a:r>
              <a:rPr lang="es-MX" sz="1400" b="1" dirty="0" err="1">
                <a:solidFill>
                  <a:schemeClr val="accent3"/>
                </a:solidFill>
              </a:rPr>
              <a:t>day</a:t>
            </a:r>
            <a:r>
              <a:rPr lang="es-MX" sz="1400" b="1" dirty="0">
                <a:solidFill>
                  <a:schemeClr val="accent3"/>
                </a:solidFill>
              </a:rPr>
              <a:t> = "Viernes";</a:t>
            </a:r>
          </a:p>
          <a:p>
            <a:r>
              <a:rPr lang="es-MX" sz="1400" b="1" dirty="0">
                <a:solidFill>
                  <a:schemeClr val="accent3"/>
                </a:solidFill>
              </a:rPr>
              <a:t>        break;</a:t>
            </a:r>
          </a:p>
          <a:p>
            <a:r>
              <a:rPr lang="es-MX" sz="1400" b="1" dirty="0">
                <a:solidFill>
                  <a:schemeClr val="accent3"/>
                </a:solidFill>
              </a:rPr>
              <a:t>    case 6:</a:t>
            </a:r>
          </a:p>
          <a:p>
            <a:r>
              <a:rPr lang="es-MX" sz="1400" b="1" dirty="0">
                <a:solidFill>
                  <a:schemeClr val="accent3"/>
                </a:solidFill>
              </a:rPr>
              <a:t>        </a:t>
            </a:r>
            <a:r>
              <a:rPr lang="es-MX" sz="1400" b="1" dirty="0" err="1">
                <a:solidFill>
                  <a:schemeClr val="accent3"/>
                </a:solidFill>
              </a:rPr>
              <a:t>day</a:t>
            </a:r>
            <a:r>
              <a:rPr lang="es-MX" sz="1400" b="1" dirty="0">
                <a:solidFill>
                  <a:schemeClr val="accent3"/>
                </a:solidFill>
              </a:rPr>
              <a:t> = "</a:t>
            </a:r>
            <a:r>
              <a:rPr lang="es-MX" sz="1400" b="1" dirty="0" err="1">
                <a:solidFill>
                  <a:schemeClr val="accent3"/>
                </a:solidFill>
              </a:rPr>
              <a:t>Sabado</a:t>
            </a:r>
            <a:r>
              <a:rPr lang="es-MX" sz="1400" b="1" dirty="0">
                <a:solidFill>
                  <a:schemeClr val="accent3"/>
                </a:solidFill>
              </a:rPr>
              <a:t>";</a:t>
            </a:r>
          </a:p>
          <a:p>
            <a:r>
              <a:rPr lang="es-MX" sz="1400" b="1" dirty="0" smtClean="0">
                <a:solidFill>
                  <a:schemeClr val="accent3"/>
                </a:solidFill>
              </a:rPr>
              <a:t>}</a:t>
            </a:r>
            <a:endParaRPr lang="es-MX" sz="1400" b="1" dirty="0">
              <a:solidFill>
                <a:schemeClr val="accent3"/>
              </a:solidFill>
            </a:endParaRPr>
          </a:p>
          <a:p>
            <a:r>
              <a:rPr lang="es-MX" sz="1400" b="1" dirty="0">
                <a:solidFill>
                  <a:schemeClr val="accent3"/>
                </a:solidFill>
              </a:rPr>
              <a:t>console.log ("El </a:t>
            </a:r>
            <a:r>
              <a:rPr lang="es-MX" sz="1400" b="1" dirty="0" err="1">
                <a:solidFill>
                  <a:schemeClr val="accent3"/>
                </a:solidFill>
              </a:rPr>
              <a:t>dia</a:t>
            </a:r>
            <a:r>
              <a:rPr lang="es-MX" sz="1400" b="1" dirty="0">
                <a:solidFill>
                  <a:schemeClr val="accent3"/>
                </a:solidFill>
              </a:rPr>
              <a:t> que regreso la condición con </a:t>
            </a:r>
            <a:r>
              <a:rPr lang="es-MX" sz="1400" b="1" dirty="0" err="1">
                <a:solidFill>
                  <a:schemeClr val="accent3"/>
                </a:solidFill>
              </a:rPr>
              <a:t>switch</a:t>
            </a:r>
            <a:r>
              <a:rPr lang="es-MX" sz="1400" b="1" dirty="0">
                <a:solidFill>
                  <a:schemeClr val="accent3"/>
                </a:solidFill>
              </a:rPr>
              <a:t> es:"+" "+</a:t>
            </a:r>
            <a:r>
              <a:rPr lang="es-MX" sz="1400" b="1" dirty="0" err="1">
                <a:solidFill>
                  <a:schemeClr val="accent3"/>
                </a:solidFill>
              </a:rPr>
              <a:t>day</a:t>
            </a:r>
            <a:r>
              <a:rPr lang="es-MX" sz="1400" b="1" dirty="0">
                <a:solidFill>
                  <a:schemeClr val="accent3"/>
                </a:solidFill>
              </a:rPr>
              <a:t>)</a:t>
            </a:r>
          </a:p>
        </p:txBody>
      </p:sp>
      <p:sp>
        <p:nvSpPr>
          <p:cNvPr id="3" name="Rectangle 2"/>
          <p:cNvSpPr/>
          <p:nvPr/>
        </p:nvSpPr>
        <p:spPr>
          <a:xfrm>
            <a:off x="7189601" y="2549821"/>
            <a:ext cx="4230645" cy="1323439"/>
          </a:xfrm>
          <a:prstGeom prst="rect">
            <a:avLst/>
          </a:prstGeom>
        </p:spPr>
        <p:txBody>
          <a:bodyPr wrap="none">
            <a:spAutoFit/>
          </a:bodyPr>
          <a:lstStyle/>
          <a:p>
            <a:r>
              <a:rPr lang="en-US" sz="8000" b="1" dirty="0" smtClean="0">
                <a:solidFill>
                  <a:srgbClr val="FF0000"/>
                </a:solidFill>
              </a:rPr>
              <a:t>SWITCH</a:t>
            </a:r>
            <a:endParaRPr lang="es-MX" sz="8000" b="1" dirty="0">
              <a:solidFill>
                <a:srgbClr val="FF0000"/>
              </a:solidFill>
            </a:endParaRPr>
          </a:p>
        </p:txBody>
      </p:sp>
    </p:spTree>
    <p:extLst>
      <p:ext uri="{BB962C8B-B14F-4D97-AF65-F5344CB8AC3E}">
        <p14:creationId xmlns:p14="http://schemas.microsoft.com/office/powerpoint/2010/main" val="27832507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5" name="Rectangle 4"/>
          <p:cNvSpPr/>
          <p:nvPr/>
        </p:nvSpPr>
        <p:spPr>
          <a:xfrm>
            <a:off x="863228" y="1364617"/>
            <a:ext cx="10729192" cy="1754326"/>
          </a:xfrm>
          <a:prstGeom prst="rect">
            <a:avLst/>
          </a:prstGeom>
        </p:spPr>
        <p:txBody>
          <a:bodyPr wrap="square">
            <a:spAutoFit/>
          </a:bodyPr>
          <a:lstStyle/>
          <a:p>
            <a:r>
              <a:rPr lang="es-MX" b="1" dirty="0"/>
              <a:t>Utilizar bucles </a:t>
            </a:r>
            <a:r>
              <a:rPr lang="es-MX" b="1" dirty="0" err="1" smtClean="0"/>
              <a:t>while</a:t>
            </a:r>
            <a:endParaRPr lang="es-MX" b="1" dirty="0" smtClean="0"/>
          </a:p>
          <a:p>
            <a:endParaRPr lang="es-MX" dirty="0"/>
          </a:p>
          <a:p>
            <a:r>
              <a:rPr lang="es-MX" dirty="0"/>
              <a:t>Un bucle </a:t>
            </a:r>
            <a:r>
              <a:rPr lang="es-MX" dirty="0" err="1"/>
              <a:t>while</a:t>
            </a:r>
            <a:r>
              <a:rPr lang="es-MX" dirty="0"/>
              <a:t> es similar a un bucle </a:t>
            </a:r>
            <a:r>
              <a:rPr lang="es-MX" dirty="0" err="1"/>
              <a:t>for</a:t>
            </a:r>
            <a:r>
              <a:rPr lang="es-MX" dirty="0"/>
              <a:t>. La diferencia es que un bucle </a:t>
            </a:r>
            <a:r>
              <a:rPr lang="es-MX" dirty="0" err="1"/>
              <a:t>while</a:t>
            </a:r>
            <a:r>
              <a:rPr lang="es-MX" dirty="0"/>
              <a:t> no tiene una variable de contador o una expresión de actualización integrada. Si desea controlar la ejecución repetitiva de una instrucción o un bloque de instrucciones pero necesita una regla más compleja que simplemente "ejecutar este código n veces", use un bucle </a:t>
            </a:r>
            <a:r>
              <a:rPr lang="es-MX" dirty="0" err="1"/>
              <a:t>while</a:t>
            </a:r>
            <a:r>
              <a:rPr lang="es-MX" dirty="0"/>
              <a:t>. </a:t>
            </a:r>
          </a:p>
        </p:txBody>
      </p:sp>
      <p:sp>
        <p:nvSpPr>
          <p:cNvPr id="6" name="Rectangle 5"/>
          <p:cNvSpPr/>
          <p:nvPr/>
        </p:nvSpPr>
        <p:spPr>
          <a:xfrm>
            <a:off x="778786" y="3420269"/>
            <a:ext cx="10614534" cy="2554545"/>
          </a:xfrm>
          <a:prstGeom prst="rect">
            <a:avLst/>
          </a:prstGeom>
        </p:spPr>
        <p:txBody>
          <a:bodyPr wrap="square">
            <a:spAutoFit/>
          </a:bodyPr>
          <a:lstStyle/>
          <a:p>
            <a:r>
              <a:rPr lang="es-MX" sz="1600" b="1" dirty="0" err="1">
                <a:solidFill>
                  <a:schemeClr val="accent3"/>
                </a:solidFill>
              </a:rPr>
              <a:t>var</a:t>
            </a:r>
            <a:r>
              <a:rPr lang="es-MX" sz="1600" b="1" dirty="0">
                <a:solidFill>
                  <a:schemeClr val="accent3"/>
                </a:solidFill>
              </a:rPr>
              <a:t> x= 0;</a:t>
            </a:r>
          </a:p>
          <a:p>
            <a:r>
              <a:rPr lang="es-MX" sz="1600" b="1" dirty="0" err="1">
                <a:solidFill>
                  <a:schemeClr val="accent3"/>
                </a:solidFill>
              </a:rPr>
              <a:t>while</a:t>
            </a:r>
            <a:r>
              <a:rPr lang="es-MX" sz="1600" b="1" dirty="0">
                <a:solidFill>
                  <a:schemeClr val="accent3"/>
                </a:solidFill>
              </a:rPr>
              <a:t> ((x != 5) &amp;&amp; (x != </a:t>
            </a:r>
            <a:r>
              <a:rPr lang="es-MX" sz="1600" b="1" dirty="0" err="1">
                <a:solidFill>
                  <a:schemeClr val="accent3"/>
                </a:solidFill>
              </a:rPr>
              <a:t>null</a:t>
            </a:r>
            <a:r>
              <a:rPr lang="es-MX" sz="1600" b="1" dirty="0">
                <a:solidFill>
                  <a:schemeClr val="accent3"/>
                </a:solidFill>
              </a:rPr>
              <a:t>)) </a:t>
            </a:r>
            <a:r>
              <a:rPr lang="es-MX" sz="1600" b="1" dirty="0"/>
              <a:t>// &amp;&amp; AND (Y) -- != DIFERENTE</a:t>
            </a:r>
          </a:p>
          <a:p>
            <a:r>
              <a:rPr lang="es-MX" sz="1600" b="1" dirty="0">
                <a:solidFill>
                  <a:schemeClr val="accent3"/>
                </a:solidFill>
              </a:rPr>
              <a:t>{</a:t>
            </a:r>
          </a:p>
          <a:p>
            <a:r>
              <a:rPr lang="es-MX" sz="1600" b="1" dirty="0">
                <a:solidFill>
                  <a:schemeClr val="accent3"/>
                </a:solidFill>
              </a:rPr>
              <a:t>    x = </a:t>
            </a:r>
            <a:r>
              <a:rPr lang="es-MX" sz="1600" b="1" dirty="0" err="1">
                <a:solidFill>
                  <a:schemeClr val="accent3"/>
                </a:solidFill>
              </a:rPr>
              <a:t>window.prompt</a:t>
            </a:r>
            <a:r>
              <a:rPr lang="es-MX" sz="1600" b="1" dirty="0">
                <a:solidFill>
                  <a:schemeClr val="accent3"/>
                </a:solidFill>
              </a:rPr>
              <a:t>("CUAL ES MI </a:t>
            </a:r>
            <a:r>
              <a:rPr lang="es-MX" sz="1600" b="1" dirty="0" smtClean="0">
                <a:solidFill>
                  <a:schemeClr val="accent3"/>
                </a:solidFill>
              </a:rPr>
              <a:t>NUMERO FAVORITO</a:t>
            </a:r>
            <a:r>
              <a:rPr lang="es-MX" sz="1600" b="1" dirty="0">
                <a:solidFill>
                  <a:schemeClr val="accent3"/>
                </a:solidFill>
              </a:rPr>
              <a:t>?", x); </a:t>
            </a:r>
            <a:r>
              <a:rPr lang="es-MX" sz="1600" b="1" dirty="0"/>
              <a:t>//SOLICITA VALOR DESDE LA PANTALLA</a:t>
            </a:r>
          </a:p>
          <a:p>
            <a:r>
              <a:rPr lang="es-MX" sz="1600" b="1" dirty="0">
                <a:solidFill>
                  <a:schemeClr val="accent3"/>
                </a:solidFill>
              </a:rPr>
              <a:t>}</a:t>
            </a:r>
          </a:p>
          <a:p>
            <a:endParaRPr lang="es-MX" sz="1600" b="1" dirty="0">
              <a:solidFill>
                <a:schemeClr val="accent3"/>
              </a:solidFill>
            </a:endParaRPr>
          </a:p>
          <a:p>
            <a:r>
              <a:rPr lang="es-MX" sz="1600" b="1" dirty="0" err="1">
                <a:solidFill>
                  <a:schemeClr val="accent3"/>
                </a:solidFill>
              </a:rPr>
              <a:t>if</a:t>
            </a:r>
            <a:r>
              <a:rPr lang="es-MX" sz="1600" b="1" dirty="0">
                <a:solidFill>
                  <a:schemeClr val="accent3"/>
                </a:solidFill>
              </a:rPr>
              <a:t> (x == </a:t>
            </a:r>
            <a:r>
              <a:rPr lang="es-MX" sz="1600" b="1" dirty="0" err="1">
                <a:solidFill>
                  <a:schemeClr val="accent3"/>
                </a:solidFill>
              </a:rPr>
              <a:t>null</a:t>
            </a:r>
            <a:r>
              <a:rPr lang="es-MX" sz="1600" b="1" dirty="0">
                <a:solidFill>
                  <a:schemeClr val="accent3"/>
                </a:solidFill>
              </a:rPr>
              <a:t>)</a:t>
            </a:r>
          </a:p>
          <a:p>
            <a:r>
              <a:rPr lang="es-MX" sz="1600" b="1" dirty="0">
                <a:solidFill>
                  <a:schemeClr val="accent3"/>
                </a:solidFill>
              </a:rPr>
              <a:t>    </a:t>
            </a:r>
            <a:r>
              <a:rPr lang="es-MX" sz="1600" b="1" dirty="0" err="1">
                <a:solidFill>
                  <a:schemeClr val="accent3"/>
                </a:solidFill>
              </a:rPr>
              <a:t>window.alert</a:t>
            </a:r>
            <a:r>
              <a:rPr lang="es-MX" sz="1600" b="1" dirty="0" smtClean="0">
                <a:solidFill>
                  <a:schemeClr val="accent3"/>
                </a:solidFill>
              </a:rPr>
              <a:t>(“NO INGRESASTE UN NUMERO!");</a:t>
            </a:r>
            <a:endParaRPr lang="es-MX" sz="1600" b="1" dirty="0">
              <a:solidFill>
                <a:schemeClr val="accent3"/>
              </a:solidFill>
            </a:endParaRPr>
          </a:p>
          <a:p>
            <a:r>
              <a:rPr lang="es-MX" sz="1600" b="1" dirty="0" err="1">
                <a:solidFill>
                  <a:schemeClr val="accent3"/>
                </a:solidFill>
              </a:rPr>
              <a:t>else</a:t>
            </a:r>
            <a:endParaRPr lang="es-MX" sz="1600" b="1" dirty="0">
              <a:solidFill>
                <a:schemeClr val="accent3"/>
              </a:solidFill>
            </a:endParaRPr>
          </a:p>
          <a:p>
            <a:r>
              <a:rPr lang="es-MX" sz="1600" b="1" dirty="0">
                <a:solidFill>
                  <a:schemeClr val="accent3"/>
                </a:solidFill>
              </a:rPr>
              <a:t>    </a:t>
            </a:r>
            <a:r>
              <a:rPr lang="es-MX" sz="1600" b="1" dirty="0" err="1">
                <a:solidFill>
                  <a:schemeClr val="accent3"/>
                </a:solidFill>
              </a:rPr>
              <a:t>window.alert</a:t>
            </a:r>
            <a:r>
              <a:rPr lang="es-MX" sz="1600" b="1" dirty="0">
                <a:solidFill>
                  <a:schemeClr val="accent3"/>
                </a:solidFill>
              </a:rPr>
              <a:t>("RESPUESTA CORRECTA!");</a:t>
            </a:r>
          </a:p>
        </p:txBody>
      </p:sp>
    </p:spTree>
    <p:extLst>
      <p:ext uri="{BB962C8B-B14F-4D97-AF65-F5344CB8AC3E}">
        <p14:creationId xmlns:p14="http://schemas.microsoft.com/office/powerpoint/2010/main" val="3004926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785" y="1272045"/>
            <a:ext cx="10657184" cy="1692771"/>
          </a:xfrm>
          <a:prstGeom prst="rect">
            <a:avLst/>
          </a:prstGeom>
        </p:spPr>
        <p:txBody>
          <a:bodyPr wrap="square">
            <a:spAutoFit/>
          </a:bodyPr>
          <a:lstStyle/>
          <a:p>
            <a:r>
              <a:rPr lang="es-MX" dirty="0"/>
              <a:t>Como se ha indicado anteriormente, también hay un bucle </a:t>
            </a:r>
            <a:r>
              <a:rPr lang="es-MX" sz="3200" b="1" dirty="0"/>
              <a:t>do...</a:t>
            </a:r>
            <a:r>
              <a:rPr lang="es-MX" sz="3200" b="1" dirty="0" err="1"/>
              <a:t>while</a:t>
            </a:r>
            <a:r>
              <a:rPr lang="es-MX" sz="3200" b="1" dirty="0"/>
              <a:t> </a:t>
            </a:r>
            <a:r>
              <a:rPr lang="es-MX" dirty="0"/>
              <a:t>en JavaScript similar al bucle </a:t>
            </a:r>
            <a:r>
              <a:rPr lang="es-MX" dirty="0" err="1"/>
              <a:t>while</a:t>
            </a:r>
            <a:r>
              <a:rPr lang="es-MX" dirty="0"/>
              <a:t>, salvo que se garantiza que se ejecuta siempre al menos una vez, ya que la condición se prueba al final del bucle, no al principio. Por ejemplo, </a:t>
            </a:r>
            <a:r>
              <a:rPr lang="es-MX" dirty="0" smtClean="0"/>
              <a:t>el código de la lamina anterior </a:t>
            </a:r>
            <a:r>
              <a:rPr lang="es-MX" dirty="0"/>
              <a:t>puede volverse a escribir de la siguiente manera:</a:t>
            </a:r>
          </a:p>
          <a:p>
            <a:endParaRPr lang="es-MX" dirty="0"/>
          </a:p>
        </p:txBody>
      </p:sp>
      <p:sp>
        <p:nvSpPr>
          <p:cNvPr id="3" name="Rectangle 2"/>
          <p:cNvSpPr/>
          <p:nvPr/>
        </p:nvSpPr>
        <p:spPr>
          <a:xfrm>
            <a:off x="935236" y="2964816"/>
            <a:ext cx="6118225" cy="2800767"/>
          </a:xfrm>
          <a:prstGeom prst="rect">
            <a:avLst/>
          </a:prstGeom>
        </p:spPr>
        <p:txBody>
          <a:bodyPr>
            <a:spAutoFit/>
          </a:bodyPr>
          <a:lstStyle/>
          <a:p>
            <a:r>
              <a:rPr lang="es-MX" sz="1600" b="1" dirty="0" err="1">
                <a:solidFill>
                  <a:schemeClr val="accent3"/>
                </a:solidFill>
              </a:rPr>
              <a:t>var</a:t>
            </a:r>
            <a:r>
              <a:rPr lang="es-MX" sz="1600" b="1" dirty="0">
                <a:solidFill>
                  <a:schemeClr val="accent3"/>
                </a:solidFill>
              </a:rPr>
              <a:t> y = 0;</a:t>
            </a:r>
          </a:p>
          <a:p>
            <a:r>
              <a:rPr lang="es-MX" sz="1600" b="1" dirty="0">
                <a:solidFill>
                  <a:schemeClr val="accent3"/>
                </a:solidFill>
              </a:rPr>
              <a:t>do</a:t>
            </a:r>
          </a:p>
          <a:p>
            <a:r>
              <a:rPr lang="es-MX" sz="1600" b="1" dirty="0">
                <a:solidFill>
                  <a:schemeClr val="accent3"/>
                </a:solidFill>
              </a:rPr>
              <a:t>{</a:t>
            </a:r>
          </a:p>
          <a:p>
            <a:r>
              <a:rPr lang="es-MX" sz="1600" b="1" dirty="0">
                <a:solidFill>
                  <a:schemeClr val="accent3"/>
                </a:solidFill>
              </a:rPr>
              <a:t>    y = </a:t>
            </a:r>
            <a:r>
              <a:rPr lang="es-MX" sz="1600" b="1" dirty="0" err="1">
                <a:solidFill>
                  <a:schemeClr val="accent3"/>
                </a:solidFill>
              </a:rPr>
              <a:t>window.prompt</a:t>
            </a:r>
            <a:r>
              <a:rPr lang="es-MX" sz="1600" b="1" dirty="0">
                <a:solidFill>
                  <a:schemeClr val="accent3"/>
                </a:solidFill>
              </a:rPr>
              <a:t>("CUAL ES MI SEGUNDO NUMERO FAVORITO?", y);</a:t>
            </a:r>
          </a:p>
          <a:p>
            <a:r>
              <a:rPr lang="es-MX" sz="1600" b="1" dirty="0">
                <a:solidFill>
                  <a:schemeClr val="accent3"/>
                </a:solidFill>
              </a:rPr>
              <a:t>} </a:t>
            </a:r>
            <a:r>
              <a:rPr lang="es-MX" sz="1600" b="1" dirty="0" err="1">
                <a:solidFill>
                  <a:schemeClr val="accent3"/>
                </a:solidFill>
              </a:rPr>
              <a:t>while</a:t>
            </a:r>
            <a:r>
              <a:rPr lang="es-MX" sz="1600" b="1" dirty="0">
                <a:solidFill>
                  <a:schemeClr val="accent3"/>
                </a:solidFill>
              </a:rPr>
              <a:t> ((y != 3) &amp;&amp; (y != </a:t>
            </a:r>
            <a:r>
              <a:rPr lang="es-MX" sz="1600" b="1" dirty="0" err="1">
                <a:solidFill>
                  <a:schemeClr val="accent3"/>
                </a:solidFill>
              </a:rPr>
              <a:t>null</a:t>
            </a:r>
            <a:r>
              <a:rPr lang="es-MX" sz="1600" b="1" dirty="0">
                <a:solidFill>
                  <a:schemeClr val="accent3"/>
                </a:solidFill>
              </a:rPr>
              <a:t>));</a:t>
            </a:r>
          </a:p>
          <a:p>
            <a:endParaRPr lang="es-MX" sz="1600" b="1" dirty="0">
              <a:solidFill>
                <a:schemeClr val="accent3"/>
              </a:solidFill>
            </a:endParaRPr>
          </a:p>
          <a:p>
            <a:r>
              <a:rPr lang="es-MX" sz="1600" b="1" dirty="0" err="1">
                <a:solidFill>
                  <a:schemeClr val="accent3"/>
                </a:solidFill>
              </a:rPr>
              <a:t>if</a:t>
            </a:r>
            <a:r>
              <a:rPr lang="es-MX" sz="1600" b="1" dirty="0">
                <a:solidFill>
                  <a:schemeClr val="accent3"/>
                </a:solidFill>
              </a:rPr>
              <a:t> (y == </a:t>
            </a:r>
            <a:r>
              <a:rPr lang="es-MX" sz="1600" b="1" dirty="0" err="1">
                <a:solidFill>
                  <a:schemeClr val="accent3"/>
                </a:solidFill>
              </a:rPr>
              <a:t>null</a:t>
            </a:r>
            <a:r>
              <a:rPr lang="es-MX" sz="1600" b="1" dirty="0">
                <a:solidFill>
                  <a:schemeClr val="accent3"/>
                </a:solidFill>
              </a:rPr>
              <a:t>)</a:t>
            </a:r>
          </a:p>
          <a:p>
            <a:r>
              <a:rPr lang="es-MX" sz="1600" b="1" dirty="0">
                <a:solidFill>
                  <a:schemeClr val="accent3"/>
                </a:solidFill>
              </a:rPr>
              <a:t>    </a:t>
            </a:r>
            <a:r>
              <a:rPr lang="es-MX" sz="1600" b="1" dirty="0" err="1">
                <a:solidFill>
                  <a:schemeClr val="accent3"/>
                </a:solidFill>
              </a:rPr>
              <a:t>window.alert</a:t>
            </a:r>
            <a:r>
              <a:rPr lang="es-MX" sz="1600" b="1" dirty="0" smtClean="0">
                <a:solidFill>
                  <a:schemeClr val="accent3"/>
                </a:solidFill>
              </a:rPr>
              <a:t>(“NO INGRESASTE </a:t>
            </a:r>
            <a:r>
              <a:rPr lang="es-MX" sz="1600" b="1" dirty="0">
                <a:solidFill>
                  <a:schemeClr val="accent3"/>
                </a:solidFill>
              </a:rPr>
              <a:t>UN </a:t>
            </a:r>
            <a:r>
              <a:rPr lang="es-MX" sz="1600" b="1" dirty="0" smtClean="0">
                <a:solidFill>
                  <a:schemeClr val="accent3"/>
                </a:solidFill>
              </a:rPr>
              <a:t>NUMERO!");</a:t>
            </a:r>
            <a:endParaRPr lang="es-MX" sz="1600" b="1" dirty="0">
              <a:solidFill>
                <a:schemeClr val="accent3"/>
              </a:solidFill>
            </a:endParaRPr>
          </a:p>
          <a:p>
            <a:r>
              <a:rPr lang="es-MX" sz="1600" b="1" dirty="0" err="1">
                <a:solidFill>
                  <a:schemeClr val="accent3"/>
                </a:solidFill>
              </a:rPr>
              <a:t>else</a:t>
            </a:r>
            <a:endParaRPr lang="es-MX" sz="1600" b="1" dirty="0">
              <a:solidFill>
                <a:schemeClr val="accent3"/>
              </a:solidFill>
            </a:endParaRPr>
          </a:p>
          <a:p>
            <a:r>
              <a:rPr lang="es-MX" sz="1600" b="1" dirty="0">
                <a:solidFill>
                  <a:schemeClr val="accent3"/>
                </a:solidFill>
              </a:rPr>
              <a:t>    </a:t>
            </a:r>
            <a:r>
              <a:rPr lang="es-MX" sz="1600" b="1" dirty="0" err="1">
                <a:solidFill>
                  <a:schemeClr val="accent3"/>
                </a:solidFill>
              </a:rPr>
              <a:t>window.alert</a:t>
            </a:r>
            <a:r>
              <a:rPr lang="es-MX" sz="1600" b="1" dirty="0">
                <a:solidFill>
                  <a:schemeClr val="accent3"/>
                </a:solidFill>
              </a:rPr>
              <a:t>("RESPUESTA CORRECTA!");</a:t>
            </a:r>
          </a:p>
        </p:txBody>
      </p:sp>
    </p:spTree>
    <p:extLst>
      <p:ext uri="{BB962C8B-B14F-4D97-AF65-F5344CB8AC3E}">
        <p14:creationId xmlns:p14="http://schemas.microsoft.com/office/powerpoint/2010/main" val="24443428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31579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450931"/>
            <a:ext cx="10530092" cy="1785104"/>
          </a:xfrm>
          <a:prstGeom prst="rect">
            <a:avLst/>
          </a:prstGeom>
        </p:spPr>
        <p:txBody>
          <a:bodyPr wrap="square">
            <a:spAutoFit/>
          </a:bodyPr>
          <a:lstStyle/>
          <a:p>
            <a:r>
              <a:rPr lang="es-MX" sz="2000" b="1" dirty="0"/>
              <a:t>Usar bucles </a:t>
            </a:r>
            <a:r>
              <a:rPr lang="es-MX" sz="2000" b="1" dirty="0" err="1"/>
              <a:t>for</a:t>
            </a:r>
            <a:r>
              <a:rPr lang="es-MX" sz="2000" b="1" dirty="0"/>
              <a:t>...</a:t>
            </a:r>
            <a:r>
              <a:rPr lang="es-MX" sz="2000" b="1" dirty="0" smtClean="0"/>
              <a:t>in</a:t>
            </a:r>
          </a:p>
          <a:p>
            <a:endParaRPr lang="es-MX" dirty="0"/>
          </a:p>
          <a:p>
            <a:r>
              <a:rPr lang="es-MX" dirty="0"/>
              <a:t>JavaScript proporciona una clase especial de bucle para recorrer todas las propiedades definidas por el usuario de un objeto o todos los elementos de una matriz. El contador de un bucle </a:t>
            </a:r>
            <a:r>
              <a:rPr lang="es-MX" dirty="0" err="1"/>
              <a:t>for</a:t>
            </a:r>
            <a:r>
              <a:rPr lang="es-MX" dirty="0"/>
              <a:t>...in es una cadena, no un número. Contiene el nombre de la propiedad actual o el índice del elemento de matriz actual.</a:t>
            </a:r>
          </a:p>
        </p:txBody>
      </p:sp>
      <p:sp>
        <p:nvSpPr>
          <p:cNvPr id="3" name="Rectangle 2"/>
          <p:cNvSpPr/>
          <p:nvPr/>
        </p:nvSpPr>
        <p:spPr>
          <a:xfrm>
            <a:off x="2817259" y="3205257"/>
            <a:ext cx="6118225" cy="3323987"/>
          </a:xfrm>
          <a:prstGeom prst="rect">
            <a:avLst/>
          </a:prstGeom>
        </p:spPr>
        <p:txBody>
          <a:bodyPr>
            <a:spAutoFit/>
          </a:bodyPr>
          <a:lstStyle/>
          <a:p>
            <a:r>
              <a:rPr lang="es-MX" sz="1400" b="1" dirty="0"/>
              <a:t>// creamos un objeto con propiedades</a:t>
            </a:r>
          </a:p>
          <a:p>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myObject</a:t>
            </a:r>
            <a:r>
              <a:rPr lang="es-MX" sz="1400" b="1" dirty="0">
                <a:solidFill>
                  <a:schemeClr val="accent3"/>
                </a:solidFill>
              </a:rPr>
              <a:t> = new </a:t>
            </a:r>
            <a:r>
              <a:rPr lang="es-MX" sz="1400" b="1" dirty="0" err="1">
                <a:solidFill>
                  <a:schemeClr val="accent3"/>
                </a:solidFill>
              </a:rPr>
              <a:t>Object</a:t>
            </a:r>
            <a:r>
              <a:rPr lang="es-MX" sz="1400" b="1" dirty="0">
                <a:solidFill>
                  <a:schemeClr val="accent3"/>
                </a:solidFill>
              </a:rPr>
              <a:t>();</a:t>
            </a:r>
          </a:p>
          <a:p>
            <a:r>
              <a:rPr lang="es-MX" sz="1400" b="1" dirty="0">
                <a:solidFill>
                  <a:schemeClr val="accent3"/>
                </a:solidFill>
              </a:rPr>
              <a:t>myObject.name = "James";</a:t>
            </a:r>
          </a:p>
          <a:p>
            <a:r>
              <a:rPr lang="es-MX" sz="1400" b="1" dirty="0" err="1">
                <a:solidFill>
                  <a:schemeClr val="accent3"/>
                </a:solidFill>
              </a:rPr>
              <a:t>myObject.age</a:t>
            </a:r>
            <a:r>
              <a:rPr lang="es-MX" sz="1400" b="1" dirty="0">
                <a:solidFill>
                  <a:schemeClr val="accent3"/>
                </a:solidFill>
              </a:rPr>
              <a:t> = "22";</a:t>
            </a:r>
          </a:p>
          <a:p>
            <a:r>
              <a:rPr lang="es-MX" sz="1400" b="1" dirty="0" err="1">
                <a:solidFill>
                  <a:schemeClr val="accent3"/>
                </a:solidFill>
              </a:rPr>
              <a:t>myObject.phone</a:t>
            </a:r>
            <a:r>
              <a:rPr lang="es-MX" sz="1400" b="1" dirty="0">
                <a:solidFill>
                  <a:schemeClr val="accent3"/>
                </a:solidFill>
              </a:rPr>
              <a:t> = "555 1234";</a:t>
            </a:r>
          </a:p>
          <a:p>
            <a:endParaRPr lang="es-MX" sz="1400" b="1" dirty="0">
              <a:solidFill>
                <a:schemeClr val="accent3"/>
              </a:solidFill>
            </a:endParaRPr>
          </a:p>
          <a:p>
            <a:r>
              <a:rPr lang="es-MX" sz="1400" b="1" dirty="0"/>
              <a:t>// </a:t>
            </a:r>
            <a:r>
              <a:rPr lang="es-MX" sz="1400" b="1" dirty="0" smtClean="0"/>
              <a:t>Enumeramos </a:t>
            </a:r>
            <a:r>
              <a:rPr lang="es-MX" sz="1400" b="1" dirty="0"/>
              <a:t>las propiedades del objeto</a:t>
            </a:r>
          </a:p>
          <a:p>
            <a:r>
              <a:rPr lang="es-MX" sz="1400" b="1" dirty="0" err="1">
                <a:solidFill>
                  <a:schemeClr val="accent3"/>
                </a:solidFill>
              </a:rPr>
              <a:t>document.write</a:t>
            </a:r>
            <a:r>
              <a:rPr lang="es-MX" sz="1400" b="1" dirty="0">
                <a:solidFill>
                  <a:schemeClr val="accent3"/>
                </a:solidFill>
              </a:rPr>
              <a:t>("&lt;</a:t>
            </a:r>
            <a:r>
              <a:rPr lang="es-MX" sz="1400" b="1" dirty="0" err="1">
                <a:solidFill>
                  <a:schemeClr val="accent3"/>
                </a:solidFill>
              </a:rPr>
              <a:t>br</a:t>
            </a:r>
            <a:r>
              <a:rPr lang="es-MX" sz="1400" b="1" dirty="0">
                <a:solidFill>
                  <a:schemeClr val="accent3"/>
                </a:solidFill>
              </a:rPr>
              <a:t> /&gt;"); </a:t>
            </a:r>
            <a:r>
              <a:rPr lang="es-MX" sz="1400" b="1" dirty="0"/>
              <a:t>//damos un salto de </a:t>
            </a:r>
            <a:r>
              <a:rPr lang="es-MX" sz="1400" b="1" dirty="0" smtClean="0"/>
              <a:t>línea </a:t>
            </a:r>
            <a:r>
              <a:rPr lang="es-MX" sz="1400" b="1" dirty="0"/>
              <a:t>en la </a:t>
            </a:r>
            <a:r>
              <a:rPr lang="es-MX" sz="1400" b="1" dirty="0" err="1"/>
              <a:t>pag</a:t>
            </a:r>
            <a:r>
              <a:rPr lang="es-MX" sz="1400" b="1" dirty="0"/>
              <a:t> web</a:t>
            </a:r>
          </a:p>
          <a:p>
            <a:r>
              <a:rPr lang="es-MX" sz="1400" b="1" dirty="0" err="1">
                <a:solidFill>
                  <a:schemeClr val="accent3"/>
                </a:solidFill>
              </a:rPr>
              <a:t>document.write</a:t>
            </a:r>
            <a:r>
              <a:rPr lang="es-MX" sz="1400" b="1" dirty="0">
                <a:solidFill>
                  <a:schemeClr val="accent3"/>
                </a:solidFill>
              </a:rPr>
              <a:t>("&lt;</a:t>
            </a:r>
            <a:r>
              <a:rPr lang="es-MX" sz="1400" b="1" dirty="0" err="1">
                <a:solidFill>
                  <a:schemeClr val="accent3"/>
                </a:solidFill>
              </a:rPr>
              <a:t>br</a:t>
            </a:r>
            <a:r>
              <a:rPr lang="es-MX" sz="1400" b="1" dirty="0">
                <a:solidFill>
                  <a:schemeClr val="accent3"/>
                </a:solidFill>
              </a:rPr>
              <a:t> /&gt;");</a:t>
            </a:r>
          </a:p>
          <a:p>
            <a:endParaRPr lang="es-MX" sz="1400" b="1" dirty="0">
              <a:solidFill>
                <a:schemeClr val="accent3"/>
              </a:solidFill>
            </a:endParaRPr>
          </a:p>
          <a:p>
            <a:r>
              <a:rPr lang="es-MX" sz="1400" b="1" dirty="0" err="1">
                <a:solidFill>
                  <a:schemeClr val="accent3"/>
                </a:solidFill>
              </a:rPr>
              <a:t>for</a:t>
            </a:r>
            <a:r>
              <a:rPr lang="es-MX" sz="1400" b="1" dirty="0">
                <a:solidFill>
                  <a:schemeClr val="accent3"/>
                </a:solidFill>
              </a:rPr>
              <a:t> (</a:t>
            </a:r>
            <a:r>
              <a:rPr lang="es-MX" sz="1400" b="1" dirty="0" err="1">
                <a:solidFill>
                  <a:schemeClr val="accent3"/>
                </a:solidFill>
              </a:rPr>
              <a:t>var</a:t>
            </a:r>
            <a:r>
              <a:rPr lang="es-MX" sz="1400" b="1" dirty="0">
                <a:solidFill>
                  <a:schemeClr val="accent3"/>
                </a:solidFill>
              </a:rPr>
              <a:t> </a:t>
            </a:r>
            <a:r>
              <a:rPr lang="es-MX" sz="1400" b="1" dirty="0" err="1">
                <a:solidFill>
                  <a:schemeClr val="accent3"/>
                </a:solidFill>
              </a:rPr>
              <a:t>prop</a:t>
            </a:r>
            <a:r>
              <a:rPr lang="es-MX" sz="1400" b="1" dirty="0">
                <a:solidFill>
                  <a:schemeClr val="accent3"/>
                </a:solidFill>
              </a:rPr>
              <a:t> in </a:t>
            </a:r>
            <a:r>
              <a:rPr lang="es-MX" sz="1400" b="1" dirty="0" err="1">
                <a:solidFill>
                  <a:schemeClr val="accent3"/>
                </a:solidFill>
              </a:rPr>
              <a:t>myObject</a:t>
            </a:r>
            <a:r>
              <a:rPr lang="es-MX" sz="1400" b="1" dirty="0">
                <a:solidFill>
                  <a:schemeClr val="accent3"/>
                </a:solidFill>
              </a:rPr>
              <a:t>)</a:t>
            </a:r>
          </a:p>
          <a:p>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document.write</a:t>
            </a:r>
            <a:r>
              <a:rPr lang="es-MX" sz="1400" b="1" dirty="0">
                <a:solidFill>
                  <a:schemeClr val="accent3"/>
                </a:solidFill>
              </a:rPr>
              <a:t>("</a:t>
            </a:r>
            <a:r>
              <a:rPr lang="es-MX" sz="1400" b="1" dirty="0" err="1">
                <a:solidFill>
                  <a:schemeClr val="accent3"/>
                </a:solidFill>
              </a:rPr>
              <a:t>The</a:t>
            </a:r>
            <a:r>
              <a:rPr lang="es-MX" sz="1400" b="1" dirty="0">
                <a:solidFill>
                  <a:schemeClr val="accent3"/>
                </a:solidFill>
              </a:rPr>
              <a:t> </a:t>
            </a:r>
            <a:r>
              <a:rPr lang="es-MX" sz="1400" b="1" dirty="0" err="1">
                <a:solidFill>
                  <a:schemeClr val="accent3"/>
                </a:solidFill>
              </a:rPr>
              <a:t>property</a:t>
            </a:r>
            <a:r>
              <a:rPr lang="es-MX" sz="1400" b="1" dirty="0">
                <a:solidFill>
                  <a:schemeClr val="accent3"/>
                </a:solidFill>
              </a:rPr>
              <a:t> '" + </a:t>
            </a:r>
            <a:r>
              <a:rPr lang="es-MX" sz="1400" b="1" dirty="0" err="1">
                <a:solidFill>
                  <a:schemeClr val="accent3"/>
                </a:solidFill>
              </a:rPr>
              <a:t>prop</a:t>
            </a:r>
            <a:r>
              <a:rPr lang="es-MX" sz="1400" b="1" dirty="0">
                <a:solidFill>
                  <a:schemeClr val="accent3"/>
                </a:solidFill>
              </a:rPr>
              <a:t> + "' </a:t>
            </a:r>
            <a:r>
              <a:rPr lang="es-MX" sz="1400" b="1" dirty="0" err="1">
                <a:solidFill>
                  <a:schemeClr val="accent3"/>
                </a:solidFill>
              </a:rPr>
              <a:t>is</a:t>
            </a:r>
            <a:r>
              <a:rPr lang="es-MX" sz="1400" b="1" dirty="0">
                <a:solidFill>
                  <a:schemeClr val="accent3"/>
                </a:solidFill>
              </a:rPr>
              <a:t> " + </a:t>
            </a:r>
            <a:r>
              <a:rPr lang="es-MX" sz="1400" b="1" dirty="0" err="1">
                <a:solidFill>
                  <a:schemeClr val="accent3"/>
                </a:solidFill>
              </a:rPr>
              <a:t>myObject</a:t>
            </a:r>
            <a:r>
              <a:rPr lang="es-MX" sz="1400" b="1" dirty="0">
                <a:solidFill>
                  <a:schemeClr val="accent3"/>
                </a:solidFill>
              </a:rPr>
              <a:t>[</a:t>
            </a:r>
            <a:r>
              <a:rPr lang="es-MX" sz="1400" b="1" dirty="0" err="1">
                <a:solidFill>
                  <a:schemeClr val="accent3"/>
                </a:solidFill>
              </a:rPr>
              <a:t>prop</a:t>
            </a:r>
            <a:r>
              <a:rPr lang="es-MX" sz="1400" b="1" dirty="0">
                <a:solidFill>
                  <a:schemeClr val="accent3"/>
                </a:solidFill>
              </a:rPr>
              <a:t>]);</a:t>
            </a:r>
          </a:p>
          <a:p>
            <a:r>
              <a:rPr lang="es-MX" sz="1400" b="1" dirty="0">
                <a:solidFill>
                  <a:schemeClr val="accent3"/>
                </a:solidFill>
              </a:rPr>
              <a:t>    </a:t>
            </a:r>
            <a:r>
              <a:rPr lang="es-MX" sz="1400" b="1" dirty="0" err="1">
                <a:solidFill>
                  <a:schemeClr val="accent3"/>
                </a:solidFill>
              </a:rPr>
              <a:t>document.write</a:t>
            </a:r>
            <a:r>
              <a:rPr lang="es-MX" sz="1400" b="1" dirty="0">
                <a:solidFill>
                  <a:schemeClr val="accent3"/>
                </a:solidFill>
              </a:rPr>
              <a:t>("&lt;</a:t>
            </a:r>
            <a:r>
              <a:rPr lang="es-MX" sz="1400" b="1" dirty="0" err="1">
                <a:solidFill>
                  <a:schemeClr val="accent3"/>
                </a:solidFill>
              </a:rPr>
              <a:t>br</a:t>
            </a:r>
            <a:r>
              <a:rPr lang="es-MX" sz="1400" b="1" dirty="0">
                <a:solidFill>
                  <a:schemeClr val="accent3"/>
                </a:solidFill>
              </a:rPr>
              <a:t> /&gt;");</a:t>
            </a:r>
          </a:p>
          <a:p>
            <a:r>
              <a:rPr lang="es-MX" sz="1400" b="1" dirty="0">
                <a:solidFill>
                  <a:schemeClr val="accent3"/>
                </a:solidFill>
              </a:rPr>
              <a:t>}</a:t>
            </a:r>
          </a:p>
        </p:txBody>
      </p:sp>
    </p:spTree>
    <p:extLst>
      <p:ext uri="{BB962C8B-B14F-4D97-AF65-F5344CB8AC3E}">
        <p14:creationId xmlns:p14="http://schemas.microsoft.com/office/powerpoint/2010/main" val="27341061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1079252" y="2124125"/>
            <a:ext cx="6118225" cy="2862322"/>
          </a:xfrm>
          <a:prstGeom prst="rect">
            <a:avLst/>
          </a:prstGeom>
        </p:spPr>
        <p:txBody>
          <a:bodyPr>
            <a:spAutoFit/>
          </a:bodyPr>
          <a:lstStyle/>
          <a:p>
            <a:r>
              <a:rPr lang="es-MX" b="1" dirty="0" err="1">
                <a:solidFill>
                  <a:schemeClr val="accent3"/>
                </a:solidFill>
              </a:rPr>
              <a:t>let</a:t>
            </a:r>
            <a:r>
              <a:rPr lang="es-MX" b="1" dirty="0">
                <a:solidFill>
                  <a:schemeClr val="accent3"/>
                </a:solidFill>
              </a:rPr>
              <a:t> </a:t>
            </a:r>
            <a:r>
              <a:rPr lang="es-MX" b="1" dirty="0" err="1">
                <a:solidFill>
                  <a:schemeClr val="accent3"/>
                </a:solidFill>
              </a:rPr>
              <a:t>numdelfor</a:t>
            </a:r>
            <a:r>
              <a:rPr lang="es-MX" b="1" dirty="0" smtClean="0">
                <a:solidFill>
                  <a:schemeClr val="accent3"/>
                </a:solidFill>
              </a:rPr>
              <a:t>;</a:t>
            </a:r>
          </a:p>
          <a:p>
            <a:endParaRPr lang="es-MX" b="1" dirty="0">
              <a:solidFill>
                <a:schemeClr val="accent3"/>
              </a:solidFill>
            </a:endParaRPr>
          </a:p>
          <a:p>
            <a:r>
              <a:rPr lang="es-MX" b="1" dirty="0" err="1">
                <a:solidFill>
                  <a:schemeClr val="accent3"/>
                </a:solidFill>
              </a:rPr>
              <a:t>for</a:t>
            </a:r>
            <a:r>
              <a:rPr lang="es-MX" b="1" dirty="0">
                <a:solidFill>
                  <a:schemeClr val="accent3"/>
                </a:solidFill>
              </a:rPr>
              <a:t> (</a:t>
            </a:r>
            <a:r>
              <a:rPr lang="es-MX" b="1" dirty="0" err="1">
                <a:solidFill>
                  <a:schemeClr val="accent3"/>
                </a:solidFill>
              </a:rPr>
              <a:t>var</a:t>
            </a:r>
            <a:r>
              <a:rPr lang="es-MX" b="1" dirty="0">
                <a:solidFill>
                  <a:schemeClr val="accent3"/>
                </a:solidFill>
              </a:rPr>
              <a:t> i = 0; i &lt; 100; i++) { </a:t>
            </a:r>
            <a:r>
              <a:rPr lang="es-MX" b="1" dirty="0"/>
              <a:t>//inicia en cero y muestra </a:t>
            </a:r>
            <a:r>
              <a:rPr lang="es-MX" b="1" dirty="0">
                <a:solidFill>
                  <a:schemeClr val="accent3"/>
                </a:solidFill>
              </a:rPr>
              <a:t>hasta el 99</a:t>
            </a:r>
          </a:p>
          <a:p>
            <a:r>
              <a:rPr lang="es-MX" b="1" dirty="0">
                <a:solidFill>
                  <a:schemeClr val="accent3"/>
                </a:solidFill>
              </a:rPr>
              <a:t>   </a:t>
            </a:r>
            <a:r>
              <a:rPr lang="es-MX" b="1" dirty="0" err="1">
                <a:solidFill>
                  <a:schemeClr val="accent3"/>
                </a:solidFill>
              </a:rPr>
              <a:t>mifuncionFor</a:t>
            </a:r>
            <a:r>
              <a:rPr lang="es-MX" b="1" dirty="0">
                <a:solidFill>
                  <a:schemeClr val="accent3"/>
                </a:solidFill>
              </a:rPr>
              <a:t>(i);</a:t>
            </a:r>
          </a:p>
          <a:p>
            <a:r>
              <a:rPr lang="es-MX" b="1" dirty="0">
                <a:solidFill>
                  <a:schemeClr val="accent3"/>
                </a:solidFill>
              </a:rPr>
              <a:t>}</a:t>
            </a:r>
          </a:p>
          <a:p>
            <a:endParaRPr lang="es-MX" b="1" dirty="0">
              <a:solidFill>
                <a:schemeClr val="accent3"/>
              </a:solidFill>
            </a:endParaRPr>
          </a:p>
          <a:p>
            <a:r>
              <a:rPr lang="es-MX" b="1" dirty="0">
                <a:solidFill>
                  <a:schemeClr val="accent3"/>
                </a:solidFill>
              </a:rPr>
              <a:t>function </a:t>
            </a:r>
            <a:r>
              <a:rPr lang="es-MX" b="1" dirty="0" err="1">
                <a:solidFill>
                  <a:schemeClr val="accent3"/>
                </a:solidFill>
              </a:rPr>
              <a:t>mifuncionFor</a:t>
            </a:r>
            <a:r>
              <a:rPr lang="es-MX" b="1" dirty="0">
                <a:solidFill>
                  <a:schemeClr val="accent3"/>
                </a:solidFill>
              </a:rPr>
              <a:t> (</a:t>
            </a:r>
            <a:r>
              <a:rPr lang="es-MX" b="1" dirty="0" err="1">
                <a:solidFill>
                  <a:schemeClr val="accent3"/>
                </a:solidFill>
              </a:rPr>
              <a:t>numdelfor</a:t>
            </a:r>
            <a:r>
              <a:rPr lang="es-MX" b="1" dirty="0">
                <a:solidFill>
                  <a:schemeClr val="accent3"/>
                </a:solidFill>
              </a:rPr>
              <a:t>){</a:t>
            </a:r>
          </a:p>
          <a:p>
            <a:r>
              <a:rPr lang="es-MX" b="1" dirty="0">
                <a:solidFill>
                  <a:schemeClr val="accent3"/>
                </a:solidFill>
              </a:rPr>
              <a:t>  console.log("el numero del </a:t>
            </a:r>
            <a:r>
              <a:rPr lang="es-MX" b="1" dirty="0" err="1">
                <a:solidFill>
                  <a:schemeClr val="accent3"/>
                </a:solidFill>
              </a:rPr>
              <a:t>for</a:t>
            </a:r>
            <a:r>
              <a:rPr lang="es-MX" b="1" dirty="0">
                <a:solidFill>
                  <a:schemeClr val="accent3"/>
                </a:solidFill>
              </a:rPr>
              <a:t> es:"+" "+</a:t>
            </a:r>
            <a:r>
              <a:rPr lang="es-MX" b="1" dirty="0" err="1">
                <a:solidFill>
                  <a:schemeClr val="accent3"/>
                </a:solidFill>
              </a:rPr>
              <a:t>numdelfor</a:t>
            </a:r>
            <a:r>
              <a:rPr lang="es-MX" b="1" dirty="0">
                <a:solidFill>
                  <a:schemeClr val="accent3"/>
                </a:solidFill>
              </a:rPr>
              <a:t>);</a:t>
            </a:r>
          </a:p>
          <a:p>
            <a:r>
              <a:rPr lang="es-MX" b="1" dirty="0">
                <a:solidFill>
                  <a:schemeClr val="accent3"/>
                </a:solidFill>
              </a:rPr>
              <a:t>}</a:t>
            </a:r>
          </a:p>
        </p:txBody>
      </p:sp>
      <p:sp>
        <p:nvSpPr>
          <p:cNvPr id="3" name="Rectangle 2"/>
          <p:cNvSpPr/>
          <p:nvPr/>
        </p:nvSpPr>
        <p:spPr>
          <a:xfrm>
            <a:off x="8012034" y="2268141"/>
            <a:ext cx="2566728" cy="1446550"/>
          </a:xfrm>
          <a:prstGeom prst="rect">
            <a:avLst/>
          </a:prstGeom>
        </p:spPr>
        <p:txBody>
          <a:bodyPr wrap="none">
            <a:spAutoFit/>
          </a:bodyPr>
          <a:lstStyle/>
          <a:p>
            <a:r>
              <a:rPr lang="en-US" sz="8800" b="1" dirty="0" smtClean="0">
                <a:solidFill>
                  <a:srgbClr val="FF0000"/>
                </a:solidFill>
              </a:rPr>
              <a:t>FOR</a:t>
            </a:r>
            <a:endParaRPr lang="es-MX" sz="8800" b="1" dirty="0">
              <a:solidFill>
                <a:srgbClr val="FF0000"/>
              </a:solidFill>
            </a:endParaRPr>
          </a:p>
        </p:txBody>
      </p:sp>
    </p:spTree>
    <p:extLst>
      <p:ext uri="{BB962C8B-B14F-4D97-AF65-F5344CB8AC3E}">
        <p14:creationId xmlns:p14="http://schemas.microsoft.com/office/powerpoint/2010/main" val="4197266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UN PUNTO DE INTERRUPCIÓN.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1116" y="13596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3" name="Picture 2"/>
          <p:cNvPicPr>
            <a:picLocks noChangeAspect="1"/>
          </p:cNvPicPr>
          <p:nvPr/>
        </p:nvPicPr>
        <p:blipFill>
          <a:blip r:embed="rId2"/>
          <a:stretch>
            <a:fillRect/>
          </a:stretch>
        </p:blipFill>
        <p:spPr>
          <a:xfrm>
            <a:off x="2303388" y="1617012"/>
            <a:ext cx="7272808" cy="4776936"/>
          </a:xfrm>
          <a:prstGeom prst="rect">
            <a:avLst/>
          </a:prstGeom>
        </p:spPr>
      </p:pic>
    </p:spTree>
    <p:extLst>
      <p:ext uri="{BB962C8B-B14F-4D97-AF65-F5344CB8AC3E}">
        <p14:creationId xmlns:p14="http://schemas.microsoft.com/office/powerpoint/2010/main" val="26065800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438422"/>
            <a:ext cx="9630044" cy="516072"/>
          </a:xfrm>
        </p:spPr>
        <p:txBody>
          <a:bodyPr/>
          <a:lstStyle/>
          <a:p>
            <a:r>
              <a:rPr lang="es-ES" sz="4000" b="1" dirty="0" smtClean="0"/>
              <a:t>SETENCIAS DE CONTROL EN JS.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954494"/>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785" y="970451"/>
            <a:ext cx="10729192" cy="2031325"/>
          </a:xfrm>
          <a:prstGeom prst="rect">
            <a:avLst/>
          </a:prstGeom>
        </p:spPr>
        <p:txBody>
          <a:bodyPr wrap="square">
            <a:spAutoFit/>
          </a:bodyPr>
          <a:lstStyle/>
          <a:p>
            <a:r>
              <a:rPr lang="es-MX" b="1" dirty="0">
                <a:solidFill>
                  <a:srgbClr val="000000"/>
                </a:solidFill>
                <a:latin typeface="Segoe UI Semibold" panose="020B0702040204020203" pitchFamily="34" charset="0"/>
              </a:rPr>
              <a:t>Utilizar instrucciones break y </a:t>
            </a:r>
            <a:r>
              <a:rPr lang="es-MX" b="1" dirty="0" err="1" smtClean="0">
                <a:solidFill>
                  <a:srgbClr val="000000"/>
                </a:solidFill>
                <a:latin typeface="Segoe UI Semibold" panose="020B0702040204020203" pitchFamily="34" charset="0"/>
              </a:rPr>
              <a:t>continue</a:t>
            </a:r>
            <a:endParaRPr lang="es-MX" b="1" dirty="0" smtClean="0">
              <a:solidFill>
                <a:srgbClr val="000000"/>
              </a:solidFill>
              <a:latin typeface="Segoe UI Semibold" panose="020B0702040204020203" pitchFamily="34" charset="0"/>
            </a:endParaRPr>
          </a:p>
          <a:p>
            <a:endParaRPr lang="es-MX" dirty="0">
              <a:solidFill>
                <a:srgbClr val="000000"/>
              </a:solidFill>
              <a:latin typeface="Segoe UI Semibold" panose="020B0702040204020203" pitchFamily="34" charset="0"/>
            </a:endParaRPr>
          </a:p>
          <a:p>
            <a:r>
              <a:rPr lang="es-MX" dirty="0">
                <a:solidFill>
                  <a:srgbClr val="2A2A2A"/>
                </a:solidFill>
                <a:latin typeface="Arial" panose="020B0604020202020204" pitchFamily="34" charset="0"/>
                <a:cs typeface="Arial" panose="020B0604020202020204" pitchFamily="34" charset="0"/>
              </a:rPr>
              <a:t>En JavaScript, la instrucción </a:t>
            </a:r>
            <a:r>
              <a:rPr lang="es-MX" dirty="0">
                <a:solidFill>
                  <a:srgbClr val="00709F"/>
                </a:solidFill>
                <a:latin typeface="Arial" panose="020B0604020202020204" pitchFamily="34" charset="0"/>
                <a:cs typeface="Arial" panose="020B0604020202020204" pitchFamily="34" charset="0"/>
                <a:hlinkClick r:id="rId2"/>
              </a:rPr>
              <a:t>break</a:t>
            </a:r>
            <a:r>
              <a:rPr lang="es-MX" dirty="0">
                <a:solidFill>
                  <a:srgbClr val="2A2A2A"/>
                </a:solidFill>
                <a:latin typeface="Arial" panose="020B0604020202020204" pitchFamily="34" charset="0"/>
                <a:cs typeface="Arial" panose="020B0604020202020204" pitchFamily="34" charset="0"/>
              </a:rPr>
              <a:t> se usa para detener la ejecución de un bucle, si se cumple alguna condición. La instrucción </a:t>
            </a:r>
            <a:r>
              <a:rPr lang="es-MX" b="1" dirty="0">
                <a:solidFill>
                  <a:srgbClr val="2A2A2A"/>
                </a:solidFill>
                <a:latin typeface="Arial" panose="020B0604020202020204" pitchFamily="34" charset="0"/>
                <a:cs typeface="Arial" panose="020B0604020202020204" pitchFamily="34" charset="0"/>
              </a:rPr>
              <a:t>break</a:t>
            </a:r>
            <a:r>
              <a:rPr lang="es-MX" dirty="0">
                <a:solidFill>
                  <a:srgbClr val="2A2A2A"/>
                </a:solidFill>
                <a:latin typeface="Arial" panose="020B0604020202020204" pitchFamily="34" charset="0"/>
                <a:cs typeface="Arial" panose="020B0604020202020204" pitchFamily="34" charset="0"/>
              </a:rPr>
              <a:t> también se utiliza para salir de un bloque </a:t>
            </a:r>
            <a:r>
              <a:rPr lang="es-MX" b="1" dirty="0" err="1">
                <a:solidFill>
                  <a:srgbClr val="2A2A2A"/>
                </a:solidFill>
                <a:latin typeface="Arial" panose="020B0604020202020204" pitchFamily="34" charset="0"/>
                <a:cs typeface="Arial" panose="020B0604020202020204" pitchFamily="34" charset="0"/>
              </a:rPr>
              <a:t>switch</a:t>
            </a:r>
            <a:r>
              <a:rPr lang="es-MX" dirty="0">
                <a:solidFill>
                  <a:srgbClr val="2A2A2A"/>
                </a:solidFill>
                <a:latin typeface="Arial" panose="020B0604020202020204" pitchFamily="34" charset="0"/>
                <a:cs typeface="Arial" panose="020B0604020202020204" pitchFamily="34" charset="0"/>
              </a:rPr>
              <a:t>. </a:t>
            </a:r>
            <a:endParaRPr lang="es-MX" dirty="0" smtClean="0">
              <a:solidFill>
                <a:srgbClr val="2A2A2A"/>
              </a:solidFill>
              <a:latin typeface="Arial" panose="020B0604020202020204" pitchFamily="34" charset="0"/>
              <a:cs typeface="Arial" panose="020B0604020202020204" pitchFamily="34" charset="0"/>
            </a:endParaRPr>
          </a:p>
          <a:p>
            <a:r>
              <a:rPr lang="es-MX" dirty="0" smtClean="0">
                <a:solidFill>
                  <a:srgbClr val="2A2A2A"/>
                </a:solidFill>
                <a:latin typeface="Arial" panose="020B0604020202020204" pitchFamily="34" charset="0"/>
                <a:cs typeface="Arial" panose="020B0604020202020204" pitchFamily="34" charset="0"/>
              </a:rPr>
              <a:t>La </a:t>
            </a:r>
            <a:r>
              <a:rPr lang="es-MX" dirty="0">
                <a:solidFill>
                  <a:srgbClr val="2A2A2A"/>
                </a:solidFill>
                <a:latin typeface="Arial" panose="020B0604020202020204" pitchFamily="34" charset="0"/>
                <a:cs typeface="Arial" panose="020B0604020202020204" pitchFamily="34" charset="0"/>
              </a:rPr>
              <a:t>instrucción </a:t>
            </a:r>
            <a:r>
              <a:rPr lang="es-MX" dirty="0" err="1">
                <a:solidFill>
                  <a:srgbClr val="00709F"/>
                </a:solidFill>
                <a:latin typeface="Arial" panose="020B0604020202020204" pitchFamily="34" charset="0"/>
                <a:cs typeface="Arial" panose="020B0604020202020204" pitchFamily="34" charset="0"/>
                <a:hlinkClick r:id="rId3"/>
              </a:rPr>
              <a:t>continue</a:t>
            </a:r>
            <a:r>
              <a:rPr lang="es-MX" dirty="0">
                <a:solidFill>
                  <a:srgbClr val="2A2A2A"/>
                </a:solidFill>
                <a:latin typeface="Arial" panose="020B0604020202020204" pitchFamily="34" charset="0"/>
                <a:cs typeface="Arial" panose="020B0604020202020204" pitchFamily="34" charset="0"/>
              </a:rPr>
              <a:t> se puede usar para pasar inmediatamente a la siguiente iteración, pasando por alto el resto del bloque de código y actualizando al mismo tiempo la variable de contador si el bucle es un bucle </a:t>
            </a:r>
            <a:r>
              <a:rPr lang="es-MX" b="1" dirty="0" err="1">
                <a:solidFill>
                  <a:srgbClr val="2A2A2A"/>
                </a:solidFill>
                <a:latin typeface="Arial" panose="020B0604020202020204" pitchFamily="34" charset="0"/>
                <a:cs typeface="Arial" panose="020B0604020202020204" pitchFamily="34" charset="0"/>
              </a:rPr>
              <a:t>for</a:t>
            </a:r>
            <a:r>
              <a:rPr lang="es-MX" dirty="0">
                <a:solidFill>
                  <a:srgbClr val="2A2A2A"/>
                </a:solidFill>
                <a:latin typeface="Arial" panose="020B0604020202020204" pitchFamily="34" charset="0"/>
                <a:cs typeface="Arial" panose="020B0604020202020204" pitchFamily="34" charset="0"/>
              </a:rPr>
              <a:t> o </a:t>
            </a:r>
            <a:r>
              <a:rPr lang="es-MX" b="1" dirty="0" err="1">
                <a:solidFill>
                  <a:srgbClr val="2A2A2A"/>
                </a:solidFill>
                <a:latin typeface="Arial" panose="020B0604020202020204" pitchFamily="34" charset="0"/>
                <a:cs typeface="Arial" panose="020B0604020202020204" pitchFamily="34" charset="0"/>
              </a:rPr>
              <a:t>for</a:t>
            </a:r>
            <a:r>
              <a:rPr lang="es-MX" b="1" dirty="0">
                <a:solidFill>
                  <a:srgbClr val="2A2A2A"/>
                </a:solidFill>
                <a:latin typeface="Arial" panose="020B0604020202020204" pitchFamily="34" charset="0"/>
                <a:cs typeface="Arial" panose="020B0604020202020204" pitchFamily="34" charset="0"/>
              </a:rPr>
              <a:t>...in</a:t>
            </a:r>
            <a:r>
              <a:rPr lang="es-MX" dirty="0">
                <a:solidFill>
                  <a:srgbClr val="2A2A2A"/>
                </a:solidFill>
                <a:latin typeface="Arial" panose="020B0604020202020204" pitchFamily="34" charset="0"/>
                <a:cs typeface="Arial" panose="020B0604020202020204" pitchFamily="34" charset="0"/>
              </a:rPr>
              <a:t>.</a:t>
            </a:r>
            <a:endParaRPr lang="es-MX" b="0" i="0" dirty="0">
              <a:solidFill>
                <a:srgbClr val="2A2A2A"/>
              </a:solidFill>
              <a:effectLst/>
              <a:latin typeface="Arial" panose="020B0604020202020204" pitchFamily="34" charset="0"/>
              <a:cs typeface="Arial" panose="020B0604020202020204" pitchFamily="34" charset="0"/>
            </a:endParaRPr>
          </a:p>
        </p:txBody>
      </p:sp>
      <p:sp>
        <p:nvSpPr>
          <p:cNvPr id="3" name="Rectangle 2"/>
          <p:cNvSpPr/>
          <p:nvPr/>
        </p:nvSpPr>
        <p:spPr>
          <a:xfrm>
            <a:off x="3527524" y="2700189"/>
            <a:ext cx="6901044" cy="3754874"/>
          </a:xfrm>
          <a:prstGeom prst="rect">
            <a:avLst/>
          </a:prstGeom>
        </p:spPr>
        <p:txBody>
          <a:bodyPr wrap="square">
            <a:spAutoFit/>
          </a:bodyPr>
          <a:lstStyle/>
          <a:p>
            <a:r>
              <a:rPr lang="es-MX" sz="1400" b="1" dirty="0" err="1">
                <a:solidFill>
                  <a:schemeClr val="accent3"/>
                </a:solidFill>
              </a:rPr>
              <a:t>let</a:t>
            </a:r>
            <a:r>
              <a:rPr lang="es-MX" sz="1400" b="1" dirty="0">
                <a:solidFill>
                  <a:schemeClr val="accent3"/>
                </a:solidFill>
              </a:rPr>
              <a:t> z = 0;</a:t>
            </a:r>
          </a:p>
          <a:p>
            <a:r>
              <a:rPr lang="es-MX" sz="1400" b="1" dirty="0">
                <a:solidFill>
                  <a:schemeClr val="accent3"/>
                </a:solidFill>
              </a:rPr>
              <a:t>do</a:t>
            </a:r>
          </a:p>
          <a:p>
            <a:r>
              <a:rPr lang="es-MX" sz="1400" b="1" dirty="0">
                <a:solidFill>
                  <a:schemeClr val="accent3"/>
                </a:solidFill>
              </a:rPr>
              <a:t>{</a:t>
            </a:r>
          </a:p>
          <a:p>
            <a:r>
              <a:rPr lang="es-MX" sz="1400" b="1" dirty="0">
                <a:solidFill>
                  <a:schemeClr val="accent3"/>
                </a:solidFill>
              </a:rPr>
              <a:t>    z = </a:t>
            </a:r>
            <a:r>
              <a:rPr lang="es-MX" sz="1400" b="1" dirty="0" err="1">
                <a:solidFill>
                  <a:schemeClr val="accent3"/>
                </a:solidFill>
              </a:rPr>
              <a:t>window.prompt</a:t>
            </a:r>
            <a:r>
              <a:rPr lang="es-MX" sz="1400" b="1" dirty="0">
                <a:solidFill>
                  <a:schemeClr val="accent3"/>
                </a:solidFill>
              </a:rPr>
              <a:t>("CUAL ES MI NUMERO FAVORITO?", z);</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 (z == </a:t>
            </a:r>
            <a:r>
              <a:rPr lang="es-MX" sz="1400" b="1" dirty="0" err="1">
                <a:solidFill>
                  <a:schemeClr val="accent3"/>
                </a:solidFill>
              </a:rPr>
              <a:t>null</a:t>
            </a:r>
            <a:r>
              <a:rPr lang="es-MX" sz="1400" b="1" dirty="0">
                <a:solidFill>
                  <a:schemeClr val="accent3"/>
                </a:solidFill>
              </a:rPr>
              <a:t>)</a:t>
            </a:r>
          </a:p>
          <a:p>
            <a:r>
              <a:rPr lang="es-MX" sz="1400" b="1" dirty="0">
                <a:solidFill>
                  <a:schemeClr val="accent3"/>
                </a:solidFill>
              </a:rPr>
              <a:t>        break;</a:t>
            </a:r>
          </a:p>
          <a:p>
            <a:r>
              <a:rPr lang="es-MX" sz="1400" b="1" dirty="0">
                <a:solidFill>
                  <a:schemeClr val="accent3"/>
                </a:solidFill>
              </a:rPr>
              <a:t>    </a:t>
            </a:r>
            <a:r>
              <a:rPr lang="es-MX" sz="1400" b="1" dirty="0" err="1">
                <a:solidFill>
                  <a:schemeClr val="accent3"/>
                </a:solidFill>
              </a:rPr>
              <a:t>if</a:t>
            </a:r>
            <a:r>
              <a:rPr lang="es-MX" sz="1400" b="1" dirty="0">
                <a:solidFill>
                  <a:schemeClr val="accent3"/>
                </a:solidFill>
              </a:rPr>
              <a:t> (</a:t>
            </a:r>
            <a:r>
              <a:rPr lang="es-MX" sz="1400" b="1" dirty="0" err="1">
                <a:solidFill>
                  <a:schemeClr val="accent3"/>
                </a:solidFill>
              </a:rPr>
              <a:t>Number</a:t>
            </a:r>
            <a:r>
              <a:rPr lang="es-MX" sz="1400" b="1" dirty="0">
                <a:solidFill>
                  <a:schemeClr val="accent3"/>
                </a:solidFill>
              </a:rPr>
              <a:t>(z) == z)</a:t>
            </a:r>
          </a:p>
          <a:p>
            <a:r>
              <a:rPr lang="es-MX" sz="1400" b="1" dirty="0">
                <a:solidFill>
                  <a:schemeClr val="accent3"/>
                </a:solidFill>
              </a:rPr>
              <a:t>        </a:t>
            </a:r>
            <a:r>
              <a:rPr lang="es-MX" sz="1400" b="1" dirty="0" err="1">
                <a:solidFill>
                  <a:schemeClr val="accent3"/>
                </a:solidFill>
              </a:rPr>
              <a:t>continue</a:t>
            </a:r>
            <a:r>
              <a:rPr lang="es-MX" sz="1400" b="1" dirty="0">
                <a:solidFill>
                  <a:schemeClr val="accent3"/>
                </a:solidFill>
              </a:rPr>
              <a:t>;</a:t>
            </a:r>
          </a:p>
          <a:p>
            <a:endParaRPr lang="es-MX" sz="1400" b="1" dirty="0">
              <a:solidFill>
                <a:schemeClr val="accent3"/>
              </a:solidFill>
            </a:endParaRPr>
          </a:p>
          <a:p>
            <a:r>
              <a:rPr lang="es-MX" sz="1400" b="1" dirty="0">
                <a:solidFill>
                  <a:schemeClr val="accent3"/>
                </a:solidFill>
              </a:rPr>
              <a:t>    </a:t>
            </a:r>
            <a:r>
              <a:rPr lang="es-MX" sz="1400" b="1" dirty="0" err="1">
                <a:solidFill>
                  <a:schemeClr val="accent3"/>
                </a:solidFill>
              </a:rPr>
              <a:t>window.alert</a:t>
            </a:r>
            <a:r>
              <a:rPr lang="es-MX" sz="1400" b="1" dirty="0">
                <a:solidFill>
                  <a:schemeClr val="accent3"/>
                </a:solidFill>
              </a:rPr>
              <a:t>("por favor solo ingrese </a:t>
            </a:r>
            <a:r>
              <a:rPr lang="es-MX" sz="1400" b="1" dirty="0" err="1">
                <a:solidFill>
                  <a:schemeClr val="accent3"/>
                </a:solidFill>
              </a:rPr>
              <a:t>numeros</a:t>
            </a:r>
            <a:r>
              <a:rPr lang="es-MX" sz="1400" b="1" dirty="0">
                <a:solidFill>
                  <a:schemeClr val="accent3"/>
                </a:solidFill>
              </a:rPr>
              <a:t>");</a:t>
            </a:r>
          </a:p>
          <a:p>
            <a:endParaRPr lang="es-MX" sz="1400" b="1" dirty="0">
              <a:solidFill>
                <a:schemeClr val="accent3"/>
              </a:solidFill>
            </a:endParaRPr>
          </a:p>
          <a:p>
            <a:r>
              <a:rPr lang="es-MX" sz="1400" b="1" dirty="0">
                <a:solidFill>
                  <a:schemeClr val="accent3"/>
                </a:solidFill>
              </a:rPr>
              <a:t>} </a:t>
            </a:r>
            <a:r>
              <a:rPr lang="es-MX" sz="1400" b="1" dirty="0" err="1">
                <a:solidFill>
                  <a:schemeClr val="accent3"/>
                </a:solidFill>
              </a:rPr>
              <a:t>while</a:t>
            </a:r>
            <a:r>
              <a:rPr lang="es-MX" sz="1400" b="1" dirty="0">
                <a:solidFill>
                  <a:schemeClr val="accent3"/>
                </a:solidFill>
              </a:rPr>
              <a:t> (z != 5)</a:t>
            </a:r>
          </a:p>
          <a:p>
            <a:endParaRPr lang="es-MX" sz="1400" b="1" dirty="0">
              <a:solidFill>
                <a:schemeClr val="accent3"/>
              </a:solidFill>
            </a:endParaRPr>
          </a:p>
          <a:p>
            <a:r>
              <a:rPr lang="es-MX" sz="1400" b="1" dirty="0" err="1">
                <a:solidFill>
                  <a:schemeClr val="accent3"/>
                </a:solidFill>
              </a:rPr>
              <a:t>if</a:t>
            </a:r>
            <a:r>
              <a:rPr lang="es-MX" sz="1400" b="1" dirty="0">
                <a:solidFill>
                  <a:schemeClr val="accent3"/>
                </a:solidFill>
              </a:rPr>
              <a:t> (z != 5)</a:t>
            </a:r>
          </a:p>
          <a:p>
            <a:r>
              <a:rPr lang="es-MX" sz="1400" b="1" dirty="0">
                <a:solidFill>
                  <a:schemeClr val="accent3"/>
                </a:solidFill>
              </a:rPr>
              <a:t>    </a:t>
            </a:r>
            <a:r>
              <a:rPr lang="es-MX" sz="1400" b="1" dirty="0" err="1">
                <a:solidFill>
                  <a:schemeClr val="accent3"/>
                </a:solidFill>
              </a:rPr>
              <a:t>window.alert</a:t>
            </a:r>
            <a:r>
              <a:rPr lang="es-MX" sz="1400" b="1" dirty="0">
                <a:solidFill>
                  <a:schemeClr val="accent3"/>
                </a:solidFill>
              </a:rPr>
              <a:t>("NO INGRESASTE UN NUMERO! ADIOS");</a:t>
            </a:r>
          </a:p>
          <a:p>
            <a:r>
              <a:rPr lang="es-MX" sz="1400" b="1" dirty="0" err="1">
                <a:solidFill>
                  <a:schemeClr val="accent3"/>
                </a:solidFill>
              </a:rPr>
              <a:t>else</a:t>
            </a:r>
            <a:endParaRPr lang="es-MX" sz="1400" b="1" dirty="0">
              <a:solidFill>
                <a:schemeClr val="accent3"/>
              </a:solidFill>
            </a:endParaRPr>
          </a:p>
          <a:p>
            <a:r>
              <a:rPr lang="es-MX" sz="1400" b="1" dirty="0">
                <a:solidFill>
                  <a:schemeClr val="accent3"/>
                </a:solidFill>
              </a:rPr>
              <a:t>    </a:t>
            </a:r>
            <a:r>
              <a:rPr lang="es-MX" sz="1400" b="1" dirty="0" err="1">
                <a:solidFill>
                  <a:schemeClr val="accent3"/>
                </a:solidFill>
              </a:rPr>
              <a:t>window.alert</a:t>
            </a:r>
            <a:r>
              <a:rPr lang="es-MX" sz="1400" b="1" dirty="0">
                <a:solidFill>
                  <a:schemeClr val="accent3"/>
                </a:solidFill>
              </a:rPr>
              <a:t>("RESPUESTA CORRECTA");</a:t>
            </a:r>
          </a:p>
        </p:txBody>
      </p:sp>
    </p:spTree>
    <p:extLst>
      <p:ext uri="{BB962C8B-B14F-4D97-AF65-F5344CB8AC3E}">
        <p14:creationId xmlns:p14="http://schemas.microsoft.com/office/powerpoint/2010/main" val="19582146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TextBox 1"/>
          <p:cNvSpPr txBox="1"/>
          <p:nvPr/>
        </p:nvSpPr>
        <p:spPr>
          <a:xfrm>
            <a:off x="3756194" y="1216689"/>
            <a:ext cx="2861681" cy="707886"/>
          </a:xfrm>
          <a:prstGeom prst="rect">
            <a:avLst/>
          </a:prstGeom>
          <a:noFill/>
        </p:spPr>
        <p:txBody>
          <a:bodyPr wrap="none" rtlCol="0">
            <a:spAutoFit/>
          </a:bodyPr>
          <a:lstStyle/>
          <a:p>
            <a:r>
              <a:rPr lang="en-US" sz="4000" b="1" dirty="0" smtClean="0">
                <a:solidFill>
                  <a:srgbClr val="FF0000"/>
                </a:solidFill>
              </a:rPr>
              <a:t>FOR EACH</a:t>
            </a:r>
          </a:p>
        </p:txBody>
      </p:sp>
      <p:sp>
        <p:nvSpPr>
          <p:cNvPr id="5" name="Rectangle 4"/>
          <p:cNvSpPr/>
          <p:nvPr/>
        </p:nvSpPr>
        <p:spPr>
          <a:xfrm>
            <a:off x="778785" y="1966821"/>
            <a:ext cx="10614535" cy="4524315"/>
          </a:xfrm>
          <a:prstGeom prst="rect">
            <a:avLst/>
          </a:prstGeom>
        </p:spPr>
        <p:txBody>
          <a:bodyPr wrap="square">
            <a:spAutoFit/>
          </a:bodyPr>
          <a:lstStyle/>
          <a:p>
            <a:r>
              <a:rPr lang="en-US" b="1" dirty="0" err="1" smtClean="0"/>
              <a:t>Syntaxis</a:t>
            </a:r>
            <a:r>
              <a:rPr lang="en-US" b="1" dirty="0" smtClean="0"/>
              <a:t>:</a:t>
            </a:r>
            <a:endParaRPr lang="es-MX" b="1" dirty="0" smtClean="0"/>
          </a:p>
          <a:p>
            <a:r>
              <a:rPr lang="es-MX" dirty="0" smtClean="0"/>
              <a:t>arr.forEach(function </a:t>
            </a:r>
            <a:r>
              <a:rPr lang="es-MX" dirty="0"/>
              <a:t>callback(currentValue, index, array) {</a:t>
            </a:r>
          </a:p>
          <a:p>
            <a:r>
              <a:rPr lang="es-MX" dirty="0"/>
              <a:t>    // tu iterador</a:t>
            </a:r>
          </a:p>
          <a:p>
            <a:r>
              <a:rPr lang="es-MX" dirty="0"/>
              <a:t>}[, thisArg</a:t>
            </a:r>
            <a:r>
              <a:rPr lang="es-MX" dirty="0" smtClean="0"/>
              <a:t>]);</a:t>
            </a:r>
          </a:p>
          <a:p>
            <a:endParaRPr lang="es-MX" dirty="0" smtClean="0"/>
          </a:p>
          <a:p>
            <a:r>
              <a:rPr lang="es-MX" b="1" dirty="0" smtClean="0"/>
              <a:t>Parámetros</a:t>
            </a:r>
            <a:endParaRPr lang="es-MX" b="1" dirty="0"/>
          </a:p>
          <a:p>
            <a:r>
              <a:rPr lang="es-MX" b="1" dirty="0"/>
              <a:t>callback</a:t>
            </a:r>
          </a:p>
          <a:p>
            <a:r>
              <a:rPr lang="es-MX" dirty="0"/>
              <a:t>Función a ejecutar por cada elemento, que recibe tres argumentos:</a:t>
            </a:r>
          </a:p>
          <a:p>
            <a:r>
              <a:rPr lang="es-MX" b="1" dirty="0"/>
              <a:t>currentValue</a:t>
            </a:r>
          </a:p>
          <a:p>
            <a:r>
              <a:rPr lang="es-MX" dirty="0"/>
              <a:t>El elemento actual siendo procesado en el array.</a:t>
            </a:r>
          </a:p>
          <a:p>
            <a:r>
              <a:rPr lang="es-MX" b="1" dirty="0"/>
              <a:t>index Optional</a:t>
            </a:r>
          </a:p>
          <a:p>
            <a:r>
              <a:rPr lang="es-MX" dirty="0"/>
              <a:t>El índice del elemento actual siendo procesado en el array.</a:t>
            </a:r>
          </a:p>
          <a:p>
            <a:r>
              <a:rPr lang="es-MX" b="1" dirty="0"/>
              <a:t>array Optional</a:t>
            </a:r>
          </a:p>
          <a:p>
            <a:r>
              <a:rPr lang="es-MX" dirty="0"/>
              <a:t>El vector en el que forEach() esta siendo aplicado.</a:t>
            </a:r>
          </a:p>
          <a:p>
            <a:r>
              <a:rPr lang="es-MX" b="1" dirty="0"/>
              <a:t>thisArg Optional</a:t>
            </a:r>
          </a:p>
          <a:p>
            <a:r>
              <a:rPr lang="es-MX" dirty="0"/>
              <a:t>Valor que se usará como this cuando se ejecute el callback.</a:t>
            </a:r>
          </a:p>
        </p:txBody>
      </p:sp>
    </p:spTree>
    <p:extLst>
      <p:ext uri="{BB962C8B-B14F-4D97-AF65-F5344CB8AC3E}">
        <p14:creationId xmlns:p14="http://schemas.microsoft.com/office/powerpoint/2010/main" val="3683527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4607644" y="1365519"/>
            <a:ext cx="2861681" cy="707886"/>
          </a:xfrm>
          <a:prstGeom prst="rect">
            <a:avLst/>
          </a:prstGeom>
        </p:spPr>
        <p:txBody>
          <a:bodyPr wrap="none">
            <a:spAutoFit/>
          </a:bodyPr>
          <a:lstStyle/>
          <a:p>
            <a:r>
              <a:rPr lang="en-US" sz="4000" b="1" dirty="0">
                <a:solidFill>
                  <a:srgbClr val="FF0000"/>
                </a:solidFill>
              </a:rPr>
              <a:t>FOR EACH</a:t>
            </a:r>
          </a:p>
        </p:txBody>
      </p:sp>
      <p:sp>
        <p:nvSpPr>
          <p:cNvPr id="3" name="Rectangle 2"/>
          <p:cNvSpPr/>
          <p:nvPr/>
        </p:nvSpPr>
        <p:spPr>
          <a:xfrm>
            <a:off x="935236" y="2073405"/>
            <a:ext cx="10585176" cy="4247317"/>
          </a:xfrm>
          <a:prstGeom prst="rect">
            <a:avLst/>
          </a:prstGeom>
        </p:spPr>
        <p:txBody>
          <a:bodyPr wrap="square">
            <a:spAutoFit/>
          </a:bodyPr>
          <a:lstStyle/>
          <a:p>
            <a:r>
              <a:rPr lang="es-MX" dirty="0"/>
              <a:t>forEach() ejecuta la función callback una vez por cada elemento presente en el array en orden ascendente. No es invocada para índices que han sido eliminados o que no hayan sido inicializados (Ej. sobre </a:t>
            </a:r>
            <a:r>
              <a:rPr lang="es-MX" dirty="0" err="1"/>
              <a:t>arrays</a:t>
            </a:r>
            <a:r>
              <a:rPr lang="es-MX" dirty="0"/>
              <a:t> </a:t>
            </a:r>
            <a:r>
              <a:rPr lang="es-MX" dirty="0" err="1"/>
              <a:t>sparse</a:t>
            </a:r>
            <a:r>
              <a:rPr lang="es-MX" dirty="0"/>
              <a:t>)</a:t>
            </a:r>
          </a:p>
          <a:p>
            <a:endParaRPr lang="es-MX" b="1" dirty="0"/>
          </a:p>
          <a:p>
            <a:r>
              <a:rPr lang="es-MX" b="1" dirty="0"/>
              <a:t>callback es invocada con tres argumentos:</a:t>
            </a:r>
          </a:p>
          <a:p>
            <a:endParaRPr lang="es-MX" b="1" dirty="0"/>
          </a:p>
          <a:p>
            <a:r>
              <a:rPr lang="es-MX" b="1" dirty="0"/>
              <a:t>el valor del elemento</a:t>
            </a:r>
          </a:p>
          <a:p>
            <a:r>
              <a:rPr lang="es-MX" b="1" dirty="0"/>
              <a:t>el índice del elemento</a:t>
            </a:r>
          </a:p>
          <a:p>
            <a:r>
              <a:rPr lang="es-MX" b="1" dirty="0"/>
              <a:t>el array que está siendo </a:t>
            </a:r>
            <a:r>
              <a:rPr lang="es-MX" b="1" dirty="0" smtClean="0"/>
              <a:t>recorrido</a:t>
            </a:r>
          </a:p>
          <a:p>
            <a:endParaRPr lang="es-MX" b="1" dirty="0"/>
          </a:p>
          <a:p>
            <a:r>
              <a:rPr lang="es-MX" dirty="0"/>
              <a:t>Si un parámetro thisArg es proporcionado a forEach, será usado como el valor this para cada invocación de callback como si se llamara a </a:t>
            </a:r>
            <a:r>
              <a:rPr lang="es-MX" dirty="0" err="1"/>
              <a:t>callback.call</a:t>
            </a:r>
            <a:r>
              <a:rPr lang="es-MX" dirty="0"/>
              <a:t>(thisArg, </a:t>
            </a:r>
            <a:r>
              <a:rPr lang="es-MX" dirty="0" err="1"/>
              <a:t>element</a:t>
            </a:r>
            <a:r>
              <a:rPr lang="es-MX" dirty="0"/>
              <a:t>, index, array). Si thisArg es </a:t>
            </a:r>
            <a:r>
              <a:rPr lang="es-MX" dirty="0" err="1"/>
              <a:t>undefined</a:t>
            </a:r>
            <a:r>
              <a:rPr lang="es-MX" dirty="0"/>
              <a:t> o </a:t>
            </a:r>
            <a:r>
              <a:rPr lang="es-MX" dirty="0" err="1"/>
              <a:t>null</a:t>
            </a:r>
            <a:r>
              <a:rPr lang="es-MX" dirty="0"/>
              <a:t>, el valor this dentro de la función depende si la función está o no en modo estricto (valor pasado si está en modo estricto, objeto global si está en modo no-estricto).</a:t>
            </a:r>
          </a:p>
          <a:p>
            <a:endParaRPr lang="es-MX" b="1" dirty="0"/>
          </a:p>
        </p:txBody>
      </p:sp>
    </p:spTree>
    <p:extLst>
      <p:ext uri="{BB962C8B-B14F-4D97-AF65-F5344CB8AC3E}">
        <p14:creationId xmlns:p14="http://schemas.microsoft.com/office/powerpoint/2010/main" val="39461750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78785" y="2052117"/>
            <a:ext cx="10957650" cy="2585323"/>
          </a:xfrm>
          <a:prstGeom prst="rect">
            <a:avLst/>
          </a:prstGeom>
        </p:spPr>
        <p:txBody>
          <a:bodyPr wrap="square">
            <a:spAutoFit/>
          </a:bodyPr>
          <a:lstStyle/>
          <a:p>
            <a:r>
              <a:rPr lang="es-MX" dirty="0"/>
              <a:t>El rango de elementos procesados por forEach() se establece antes de la primera invocación del callback. Los elementos que sean añadidos al vector después de que inicie la llamada a forEach no serán visitados por callback. Si los valores de los elementos existentes en el vector son modificados, el valor pasado al callback será el valor al momento de que forEach los visite; no se evaluarán los elementos borrados antes de ser visitados por forEach.</a:t>
            </a:r>
          </a:p>
          <a:p>
            <a:endParaRPr lang="es-MX" dirty="0"/>
          </a:p>
          <a:p>
            <a:r>
              <a:rPr lang="es-MX" dirty="0"/>
              <a:t>forEach() ejecuta la función callback una vez por cada elemento del array; a diferencia de </a:t>
            </a:r>
            <a:r>
              <a:rPr lang="es-MX" dirty="0" err="1"/>
              <a:t>map</a:t>
            </a:r>
            <a:r>
              <a:rPr lang="es-MX" dirty="0"/>
              <a:t>() o reduce() este siempre devuelve el valor </a:t>
            </a:r>
            <a:r>
              <a:rPr lang="es-MX" dirty="0" err="1"/>
              <a:t>undefined</a:t>
            </a:r>
            <a:r>
              <a:rPr lang="es-MX" dirty="0"/>
              <a:t> y no es </a:t>
            </a:r>
            <a:r>
              <a:rPr lang="es-MX" dirty="0" err="1"/>
              <a:t>encadenable</a:t>
            </a:r>
            <a:r>
              <a:rPr lang="es-MX" dirty="0"/>
              <a:t>. El típico uso es ejecutar los efectos secundarios al final de la cadena.</a:t>
            </a:r>
          </a:p>
        </p:txBody>
      </p:sp>
      <p:sp>
        <p:nvSpPr>
          <p:cNvPr id="6" name="Rectangle 5"/>
          <p:cNvSpPr/>
          <p:nvPr/>
        </p:nvSpPr>
        <p:spPr>
          <a:xfrm>
            <a:off x="4393333" y="1270909"/>
            <a:ext cx="2861681" cy="707886"/>
          </a:xfrm>
          <a:prstGeom prst="rect">
            <a:avLst/>
          </a:prstGeom>
        </p:spPr>
        <p:txBody>
          <a:bodyPr wrap="none">
            <a:spAutoFit/>
          </a:bodyPr>
          <a:lstStyle/>
          <a:p>
            <a:r>
              <a:rPr lang="en-US" sz="4000" b="1" dirty="0">
                <a:solidFill>
                  <a:srgbClr val="FF0000"/>
                </a:solidFill>
              </a:rPr>
              <a:t>FOR EACH</a:t>
            </a:r>
          </a:p>
        </p:txBody>
      </p:sp>
      <p:sp>
        <p:nvSpPr>
          <p:cNvPr id="8" name="Rectangle 7"/>
          <p:cNvSpPr/>
          <p:nvPr/>
        </p:nvSpPr>
        <p:spPr>
          <a:xfrm>
            <a:off x="778785" y="4818969"/>
            <a:ext cx="10021547" cy="646331"/>
          </a:xfrm>
          <a:prstGeom prst="rect">
            <a:avLst/>
          </a:prstGeom>
        </p:spPr>
        <p:txBody>
          <a:bodyPr wrap="square">
            <a:spAutoFit/>
          </a:bodyPr>
          <a:lstStyle/>
          <a:p>
            <a:r>
              <a:rPr lang="es-MX" b="1" dirty="0"/>
              <a:t>Nota : No hay forma de detener o cortar un bucle forEach que no sea lanzar una excepción. </a:t>
            </a:r>
          </a:p>
        </p:txBody>
      </p:sp>
    </p:spTree>
    <p:extLst>
      <p:ext uri="{BB962C8B-B14F-4D97-AF65-F5344CB8AC3E}">
        <p14:creationId xmlns:p14="http://schemas.microsoft.com/office/powerpoint/2010/main" val="21593840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3996162" y="1269605"/>
            <a:ext cx="2861681" cy="707886"/>
          </a:xfrm>
          <a:prstGeom prst="rect">
            <a:avLst/>
          </a:prstGeom>
        </p:spPr>
        <p:txBody>
          <a:bodyPr wrap="none">
            <a:spAutoFit/>
          </a:bodyPr>
          <a:lstStyle/>
          <a:p>
            <a:r>
              <a:rPr lang="en-US" sz="4000" b="1" dirty="0">
                <a:solidFill>
                  <a:srgbClr val="FF0000"/>
                </a:solidFill>
              </a:rPr>
              <a:t>FOR EACH</a:t>
            </a:r>
          </a:p>
        </p:txBody>
      </p:sp>
      <p:sp>
        <p:nvSpPr>
          <p:cNvPr id="3" name="Rectangle 2"/>
          <p:cNvSpPr/>
          <p:nvPr/>
        </p:nvSpPr>
        <p:spPr>
          <a:xfrm>
            <a:off x="846103" y="1959435"/>
            <a:ext cx="10530092" cy="646331"/>
          </a:xfrm>
          <a:prstGeom prst="rect">
            <a:avLst/>
          </a:prstGeom>
          <a:ln>
            <a:solidFill>
              <a:schemeClr val="tx1"/>
            </a:solidFill>
          </a:ln>
        </p:spPr>
        <p:txBody>
          <a:bodyPr wrap="square">
            <a:spAutoFit/>
          </a:bodyPr>
          <a:lstStyle/>
          <a:p>
            <a:r>
              <a:rPr lang="es-MX" b="1" dirty="0" err="1">
                <a:solidFill>
                  <a:schemeClr val="accent3"/>
                </a:solidFill>
              </a:rPr>
              <a:t>const</a:t>
            </a:r>
            <a:r>
              <a:rPr lang="es-MX" b="1" dirty="0">
                <a:solidFill>
                  <a:schemeClr val="accent3"/>
                </a:solidFill>
              </a:rPr>
              <a:t> </a:t>
            </a:r>
            <a:r>
              <a:rPr lang="es-MX" b="1" dirty="0" err="1">
                <a:solidFill>
                  <a:schemeClr val="accent3"/>
                </a:solidFill>
              </a:rPr>
              <a:t>arr</a:t>
            </a:r>
            <a:r>
              <a:rPr lang="es-MX" b="1" dirty="0">
                <a:solidFill>
                  <a:schemeClr val="accent3"/>
                </a:solidFill>
              </a:rPr>
              <a:t> = [1,2,3,4]</a:t>
            </a:r>
          </a:p>
          <a:p>
            <a:r>
              <a:rPr lang="es-MX" b="1" dirty="0">
                <a:solidFill>
                  <a:schemeClr val="accent3"/>
                </a:solidFill>
              </a:rPr>
              <a:t>  arr.forEach (</a:t>
            </a:r>
            <a:r>
              <a:rPr lang="es-MX" b="1" dirty="0" err="1">
                <a:solidFill>
                  <a:schemeClr val="accent3"/>
                </a:solidFill>
              </a:rPr>
              <a:t>item</a:t>
            </a:r>
            <a:r>
              <a:rPr lang="es-MX" b="1" dirty="0">
                <a:solidFill>
                  <a:schemeClr val="accent3"/>
                </a:solidFill>
              </a:rPr>
              <a:t> =&gt; console.log ("Ejemplo de </a:t>
            </a:r>
            <a:r>
              <a:rPr lang="es-MX" b="1" dirty="0" err="1">
                <a:solidFill>
                  <a:schemeClr val="accent3"/>
                </a:solidFill>
              </a:rPr>
              <a:t>foreach</a:t>
            </a:r>
            <a:r>
              <a:rPr lang="es-MX" b="1" dirty="0">
                <a:solidFill>
                  <a:schemeClr val="accent3"/>
                </a:solidFill>
              </a:rPr>
              <a:t>:"+" "+</a:t>
            </a:r>
            <a:r>
              <a:rPr lang="es-MX" b="1" dirty="0" err="1">
                <a:solidFill>
                  <a:schemeClr val="accent3"/>
                </a:solidFill>
              </a:rPr>
              <a:t>item</a:t>
            </a:r>
            <a:r>
              <a:rPr lang="es-MX" b="1" dirty="0">
                <a:solidFill>
                  <a:schemeClr val="accent3"/>
                </a:solidFill>
              </a:rPr>
              <a:t>))</a:t>
            </a:r>
          </a:p>
        </p:txBody>
      </p:sp>
      <p:sp>
        <p:nvSpPr>
          <p:cNvPr id="5" name="Rectangle 4"/>
          <p:cNvSpPr/>
          <p:nvPr/>
        </p:nvSpPr>
        <p:spPr>
          <a:xfrm>
            <a:off x="835088" y="3543506"/>
            <a:ext cx="4265597" cy="1477328"/>
          </a:xfrm>
          <a:prstGeom prst="rect">
            <a:avLst/>
          </a:prstGeom>
          <a:ln>
            <a:solidFill>
              <a:schemeClr val="tx1"/>
            </a:solidFill>
          </a:ln>
        </p:spPr>
        <p:txBody>
          <a:bodyPr wrap="square">
            <a:spAutoFit/>
          </a:bodyPr>
          <a:lstStyle/>
          <a:p>
            <a:r>
              <a:rPr lang="es-MX" b="1" dirty="0">
                <a:solidFill>
                  <a:schemeClr val="accent3"/>
                </a:solidFill>
              </a:rPr>
              <a:t>//otro </a:t>
            </a:r>
            <a:r>
              <a:rPr lang="es-MX" b="1" dirty="0" smtClean="0">
                <a:solidFill>
                  <a:schemeClr val="accent3"/>
                </a:solidFill>
              </a:rPr>
              <a:t>ejemplo</a:t>
            </a:r>
            <a:endParaRPr lang="es-MX" b="1" dirty="0">
              <a:solidFill>
                <a:schemeClr val="accent3"/>
              </a:solidFill>
            </a:endParaRPr>
          </a:p>
          <a:p>
            <a:r>
              <a:rPr lang="es-MX" b="1" dirty="0" err="1">
                <a:solidFill>
                  <a:schemeClr val="accent3"/>
                </a:solidFill>
              </a:rPr>
              <a:t>const</a:t>
            </a:r>
            <a:r>
              <a:rPr lang="es-MX" b="1" dirty="0">
                <a:solidFill>
                  <a:schemeClr val="accent3"/>
                </a:solidFill>
              </a:rPr>
              <a:t> datos = ['</a:t>
            </a:r>
            <a:r>
              <a:rPr lang="es-MX" b="1" dirty="0" err="1">
                <a:solidFill>
                  <a:schemeClr val="accent3"/>
                </a:solidFill>
              </a:rPr>
              <a:t>cat</a:t>
            </a:r>
            <a:r>
              <a:rPr lang="es-MX" b="1" dirty="0">
                <a:solidFill>
                  <a:schemeClr val="accent3"/>
                </a:solidFill>
              </a:rPr>
              <a:t>', '</a:t>
            </a:r>
            <a:r>
              <a:rPr lang="es-MX" b="1" dirty="0" err="1">
                <a:solidFill>
                  <a:schemeClr val="accent3"/>
                </a:solidFill>
              </a:rPr>
              <a:t>dog</a:t>
            </a:r>
            <a:r>
              <a:rPr lang="es-MX" b="1" dirty="0">
                <a:solidFill>
                  <a:schemeClr val="accent3"/>
                </a:solidFill>
              </a:rPr>
              <a:t>', '</a:t>
            </a:r>
            <a:r>
              <a:rPr lang="es-MX" b="1" dirty="0" err="1">
                <a:solidFill>
                  <a:schemeClr val="accent3"/>
                </a:solidFill>
              </a:rPr>
              <a:t>fish</a:t>
            </a:r>
            <a:r>
              <a:rPr lang="es-MX" b="1" dirty="0">
                <a:solidFill>
                  <a:schemeClr val="accent3"/>
                </a:solidFill>
              </a:rPr>
              <a:t>'];</a:t>
            </a:r>
          </a:p>
          <a:p>
            <a:r>
              <a:rPr lang="es-MX" b="1" dirty="0" err="1">
                <a:solidFill>
                  <a:schemeClr val="accent3"/>
                </a:solidFill>
              </a:rPr>
              <a:t>datos.forEach</a:t>
            </a:r>
            <a:r>
              <a:rPr lang="es-MX" b="1" dirty="0">
                <a:solidFill>
                  <a:schemeClr val="accent3"/>
                </a:solidFill>
              </a:rPr>
              <a:t>(</a:t>
            </a:r>
            <a:r>
              <a:rPr lang="es-MX" b="1" dirty="0" err="1">
                <a:solidFill>
                  <a:schemeClr val="accent3"/>
                </a:solidFill>
              </a:rPr>
              <a:t>element</a:t>
            </a:r>
            <a:r>
              <a:rPr lang="es-MX" b="1" dirty="0">
                <a:solidFill>
                  <a:schemeClr val="accent3"/>
                </a:solidFill>
              </a:rPr>
              <a:t> =&gt; {</a:t>
            </a:r>
          </a:p>
          <a:p>
            <a:r>
              <a:rPr lang="es-MX" b="1" dirty="0">
                <a:solidFill>
                  <a:schemeClr val="accent3"/>
                </a:solidFill>
              </a:rPr>
              <a:t>  console.log(</a:t>
            </a:r>
            <a:r>
              <a:rPr lang="es-MX" b="1" dirty="0" err="1">
                <a:solidFill>
                  <a:schemeClr val="accent3"/>
                </a:solidFill>
              </a:rPr>
              <a:t>element</a:t>
            </a:r>
            <a:r>
              <a:rPr lang="es-MX" b="1" dirty="0">
                <a:solidFill>
                  <a:schemeClr val="accent3"/>
                </a:solidFill>
              </a:rPr>
              <a:t>);</a:t>
            </a:r>
          </a:p>
          <a:p>
            <a:r>
              <a:rPr lang="es-MX" b="1" dirty="0">
                <a:solidFill>
                  <a:schemeClr val="accent3"/>
                </a:solidFill>
              </a:rPr>
              <a:t>});</a:t>
            </a:r>
          </a:p>
        </p:txBody>
      </p:sp>
      <p:sp>
        <p:nvSpPr>
          <p:cNvPr id="6" name="Rectangle 5"/>
          <p:cNvSpPr/>
          <p:nvPr/>
        </p:nvSpPr>
        <p:spPr>
          <a:xfrm>
            <a:off x="6470668" y="2789140"/>
            <a:ext cx="5396606" cy="3693319"/>
          </a:xfrm>
          <a:prstGeom prst="rect">
            <a:avLst/>
          </a:prstGeom>
          <a:ln>
            <a:solidFill>
              <a:schemeClr val="tx1"/>
            </a:solidFill>
          </a:ln>
        </p:spPr>
        <p:txBody>
          <a:bodyPr wrap="square">
            <a:spAutoFit/>
          </a:bodyPr>
          <a:lstStyle/>
          <a:p>
            <a:r>
              <a:rPr lang="es-MX" b="1" dirty="0" err="1">
                <a:solidFill>
                  <a:schemeClr val="accent3"/>
                </a:solidFill>
              </a:rPr>
              <a:t>var</a:t>
            </a:r>
            <a:r>
              <a:rPr lang="es-MX" b="1" dirty="0">
                <a:solidFill>
                  <a:schemeClr val="accent3"/>
                </a:solidFill>
              </a:rPr>
              <a:t> lunch = {</a:t>
            </a:r>
          </a:p>
          <a:p>
            <a:r>
              <a:rPr lang="es-MX" b="1" dirty="0">
                <a:solidFill>
                  <a:schemeClr val="accent3"/>
                </a:solidFill>
              </a:rPr>
              <a:t>	</a:t>
            </a:r>
            <a:r>
              <a:rPr lang="es-MX" b="1" dirty="0" err="1">
                <a:solidFill>
                  <a:schemeClr val="accent3"/>
                </a:solidFill>
              </a:rPr>
              <a:t>sandwich</a:t>
            </a:r>
            <a:r>
              <a:rPr lang="es-MX" b="1" dirty="0">
                <a:solidFill>
                  <a:schemeClr val="accent3"/>
                </a:solidFill>
              </a:rPr>
              <a:t>: '</a:t>
            </a:r>
            <a:r>
              <a:rPr lang="es-MX" b="1" dirty="0" err="1">
                <a:solidFill>
                  <a:schemeClr val="accent3"/>
                </a:solidFill>
              </a:rPr>
              <a:t>ham</a:t>
            </a:r>
            <a:r>
              <a:rPr lang="es-MX" b="1" dirty="0">
                <a:solidFill>
                  <a:schemeClr val="accent3"/>
                </a:solidFill>
              </a:rPr>
              <a:t>',</a:t>
            </a:r>
          </a:p>
          <a:p>
            <a:r>
              <a:rPr lang="es-MX" b="1" dirty="0">
                <a:solidFill>
                  <a:schemeClr val="accent3"/>
                </a:solidFill>
              </a:rPr>
              <a:t>	snack: 'chips',</a:t>
            </a:r>
          </a:p>
          <a:p>
            <a:r>
              <a:rPr lang="es-MX" b="1" dirty="0">
                <a:solidFill>
                  <a:schemeClr val="accent3"/>
                </a:solidFill>
              </a:rPr>
              <a:t>	</a:t>
            </a:r>
            <a:r>
              <a:rPr lang="es-MX" b="1" dirty="0" err="1">
                <a:solidFill>
                  <a:schemeClr val="accent3"/>
                </a:solidFill>
              </a:rPr>
              <a:t>drink</a:t>
            </a:r>
            <a:r>
              <a:rPr lang="es-MX" b="1" dirty="0">
                <a:solidFill>
                  <a:schemeClr val="accent3"/>
                </a:solidFill>
              </a:rPr>
              <a:t>: 'soda',</a:t>
            </a:r>
          </a:p>
          <a:p>
            <a:r>
              <a:rPr lang="es-MX" b="1" dirty="0">
                <a:solidFill>
                  <a:schemeClr val="accent3"/>
                </a:solidFill>
              </a:rPr>
              <a:t>	</a:t>
            </a:r>
            <a:r>
              <a:rPr lang="es-MX" b="1" dirty="0" err="1">
                <a:solidFill>
                  <a:schemeClr val="accent3"/>
                </a:solidFill>
              </a:rPr>
              <a:t>desert</a:t>
            </a:r>
            <a:r>
              <a:rPr lang="es-MX" b="1" dirty="0">
                <a:solidFill>
                  <a:schemeClr val="accent3"/>
                </a:solidFill>
              </a:rPr>
              <a:t>: 'cookie',</a:t>
            </a:r>
          </a:p>
          <a:p>
            <a:r>
              <a:rPr lang="es-MX" b="1" dirty="0">
                <a:solidFill>
                  <a:schemeClr val="accent3"/>
                </a:solidFill>
              </a:rPr>
              <a:t>	</a:t>
            </a:r>
            <a:r>
              <a:rPr lang="es-MX" b="1" dirty="0" err="1">
                <a:solidFill>
                  <a:schemeClr val="accent3"/>
                </a:solidFill>
              </a:rPr>
              <a:t>guests</a:t>
            </a:r>
            <a:r>
              <a:rPr lang="es-MX" b="1" dirty="0">
                <a:solidFill>
                  <a:schemeClr val="accent3"/>
                </a:solidFill>
              </a:rPr>
              <a:t>: 3,</a:t>
            </a:r>
          </a:p>
          <a:p>
            <a:r>
              <a:rPr lang="es-MX" b="1" dirty="0">
                <a:solidFill>
                  <a:schemeClr val="accent3"/>
                </a:solidFill>
              </a:rPr>
              <a:t>	alcohol: false,</a:t>
            </a:r>
          </a:p>
          <a:p>
            <a:r>
              <a:rPr lang="es-MX" b="1" dirty="0">
                <a:solidFill>
                  <a:schemeClr val="accent3"/>
                </a:solidFill>
              </a:rPr>
              <a:t>};</a:t>
            </a:r>
          </a:p>
          <a:p>
            <a:endParaRPr lang="es-MX" b="1" dirty="0">
              <a:solidFill>
                <a:schemeClr val="accent3"/>
              </a:solidFill>
            </a:endParaRPr>
          </a:p>
          <a:p>
            <a:r>
              <a:rPr lang="es-MX" b="1" dirty="0" err="1">
                <a:solidFill>
                  <a:schemeClr val="accent3"/>
                </a:solidFill>
              </a:rPr>
              <a:t>Object.keys</a:t>
            </a:r>
            <a:r>
              <a:rPr lang="es-MX" b="1" dirty="0">
                <a:solidFill>
                  <a:schemeClr val="accent3"/>
                </a:solidFill>
              </a:rPr>
              <a:t>(lunch).forEach(function (</a:t>
            </a:r>
            <a:r>
              <a:rPr lang="es-MX" b="1" dirty="0" err="1">
                <a:solidFill>
                  <a:schemeClr val="accent3"/>
                </a:solidFill>
              </a:rPr>
              <a:t>item</a:t>
            </a:r>
            <a:r>
              <a:rPr lang="es-MX" b="1" dirty="0">
                <a:solidFill>
                  <a:schemeClr val="accent3"/>
                </a:solidFill>
              </a:rPr>
              <a:t>) {</a:t>
            </a:r>
          </a:p>
          <a:p>
            <a:r>
              <a:rPr lang="es-MX" b="1" dirty="0">
                <a:solidFill>
                  <a:schemeClr val="accent3"/>
                </a:solidFill>
              </a:rPr>
              <a:t>	console.log(</a:t>
            </a:r>
            <a:r>
              <a:rPr lang="es-MX" b="1" dirty="0" err="1">
                <a:solidFill>
                  <a:schemeClr val="accent3"/>
                </a:solidFill>
              </a:rPr>
              <a:t>item</a:t>
            </a:r>
            <a:r>
              <a:rPr lang="es-MX" b="1" dirty="0">
                <a:solidFill>
                  <a:schemeClr val="accent3"/>
                </a:solidFill>
              </a:rPr>
              <a:t>); // id</a:t>
            </a:r>
          </a:p>
          <a:p>
            <a:r>
              <a:rPr lang="es-MX" b="1" dirty="0">
                <a:solidFill>
                  <a:schemeClr val="accent3"/>
                </a:solidFill>
              </a:rPr>
              <a:t>	console.log(lunch[</a:t>
            </a:r>
            <a:r>
              <a:rPr lang="es-MX" b="1" dirty="0" err="1">
                <a:solidFill>
                  <a:schemeClr val="accent3"/>
                </a:solidFill>
              </a:rPr>
              <a:t>item</a:t>
            </a:r>
            <a:r>
              <a:rPr lang="es-MX" b="1" dirty="0">
                <a:solidFill>
                  <a:schemeClr val="accent3"/>
                </a:solidFill>
              </a:rPr>
              <a:t>]); // valor</a:t>
            </a:r>
          </a:p>
          <a:p>
            <a:r>
              <a:rPr lang="es-MX" b="1" dirty="0">
                <a:solidFill>
                  <a:schemeClr val="accent3"/>
                </a:solidFill>
              </a:rPr>
              <a:t>});</a:t>
            </a:r>
          </a:p>
        </p:txBody>
      </p:sp>
    </p:spTree>
    <p:extLst>
      <p:ext uri="{BB962C8B-B14F-4D97-AF65-F5344CB8AC3E}">
        <p14:creationId xmlns:p14="http://schemas.microsoft.com/office/powerpoint/2010/main" val="15245772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26816" y="1313527"/>
            <a:ext cx="11101666" cy="5139869"/>
          </a:xfrm>
          <a:prstGeom prst="rect">
            <a:avLst/>
          </a:prstGeom>
        </p:spPr>
        <p:txBody>
          <a:bodyPr wrap="square">
            <a:spAutoFit/>
          </a:bodyPr>
          <a:lstStyle/>
          <a:p>
            <a:r>
              <a:rPr lang="es-MX" sz="4000" dirty="0" err="1" smtClean="0">
                <a:solidFill>
                  <a:srgbClr val="FF0000"/>
                </a:solidFill>
              </a:rPr>
              <a:t>Map</a:t>
            </a:r>
            <a:endParaRPr lang="es-MX" sz="4000" dirty="0" smtClean="0">
              <a:solidFill>
                <a:srgbClr val="FF0000"/>
              </a:solidFill>
            </a:endParaRPr>
          </a:p>
          <a:p>
            <a:endParaRPr lang="es-MX" dirty="0">
              <a:solidFill>
                <a:srgbClr val="FF0000"/>
              </a:solidFill>
            </a:endParaRPr>
          </a:p>
          <a:p>
            <a:r>
              <a:rPr lang="es-MX" dirty="0"/>
              <a:t>El </a:t>
            </a:r>
            <a:r>
              <a:rPr lang="es-MX" dirty="0" err="1" smtClean="0"/>
              <a:t>map</a:t>
            </a:r>
            <a:r>
              <a:rPr lang="es-MX" dirty="0" smtClean="0"/>
              <a:t> recorrerá </a:t>
            </a:r>
            <a:r>
              <a:rPr lang="es-MX" dirty="0"/>
              <a:t>cada elemento de la matriz, igual que para Cada uno, pero </a:t>
            </a:r>
            <a:r>
              <a:rPr lang="es-MX" dirty="0" err="1"/>
              <a:t>Map</a:t>
            </a:r>
            <a:r>
              <a:rPr lang="es-MX" dirty="0"/>
              <a:t> devuelve el valor de la matriz.</a:t>
            </a:r>
          </a:p>
          <a:p>
            <a:endParaRPr lang="es-MX" dirty="0"/>
          </a:p>
          <a:p>
            <a:r>
              <a:rPr lang="es-MX" dirty="0"/>
              <a:t>  </a:t>
            </a:r>
            <a:r>
              <a:rPr lang="es-MX" b="1" dirty="0" err="1">
                <a:solidFill>
                  <a:schemeClr val="accent3"/>
                </a:solidFill>
              </a:rPr>
              <a:t>const</a:t>
            </a:r>
            <a:r>
              <a:rPr lang="es-MX" b="1" dirty="0">
                <a:solidFill>
                  <a:schemeClr val="accent3"/>
                </a:solidFill>
              </a:rPr>
              <a:t> </a:t>
            </a:r>
            <a:r>
              <a:rPr lang="es-MX" b="1" dirty="0" err="1">
                <a:solidFill>
                  <a:schemeClr val="accent3"/>
                </a:solidFill>
              </a:rPr>
              <a:t>arr</a:t>
            </a:r>
            <a:r>
              <a:rPr lang="es-MX" b="1" dirty="0">
                <a:solidFill>
                  <a:schemeClr val="accent3"/>
                </a:solidFill>
              </a:rPr>
              <a:t> = </a:t>
            </a:r>
            <a:r>
              <a:rPr lang="es-MX" b="1" dirty="0" smtClean="0">
                <a:solidFill>
                  <a:schemeClr val="accent3"/>
                </a:solidFill>
              </a:rPr>
              <a:t>[{nombre: </a:t>
            </a:r>
            <a:r>
              <a:rPr lang="es-MX" b="1" dirty="0">
                <a:solidFill>
                  <a:schemeClr val="accent3"/>
                </a:solidFill>
              </a:rPr>
              <a:t>"James", edad: 18}, {nombre: "Alice", edad: 20}] </a:t>
            </a:r>
          </a:p>
          <a:p>
            <a:r>
              <a:rPr lang="es-MX" b="1" dirty="0">
                <a:solidFill>
                  <a:schemeClr val="accent3"/>
                </a:solidFill>
              </a:rPr>
              <a:t>  </a:t>
            </a:r>
            <a:r>
              <a:rPr lang="es-MX" b="1" dirty="0" err="1">
                <a:solidFill>
                  <a:schemeClr val="accent3"/>
                </a:solidFill>
              </a:rPr>
              <a:t>const</a:t>
            </a:r>
            <a:r>
              <a:rPr lang="es-MX" b="1" dirty="0">
                <a:solidFill>
                  <a:schemeClr val="accent3"/>
                </a:solidFill>
              </a:rPr>
              <a:t> </a:t>
            </a:r>
            <a:r>
              <a:rPr lang="es-MX" b="1" dirty="0" err="1">
                <a:solidFill>
                  <a:schemeClr val="accent3"/>
                </a:solidFill>
              </a:rPr>
              <a:t>person_names</a:t>
            </a:r>
            <a:r>
              <a:rPr lang="es-MX" b="1" dirty="0">
                <a:solidFill>
                  <a:schemeClr val="accent3"/>
                </a:solidFill>
              </a:rPr>
              <a:t> = </a:t>
            </a:r>
            <a:r>
              <a:rPr lang="es-MX" b="1" dirty="0" err="1">
                <a:solidFill>
                  <a:schemeClr val="accent3"/>
                </a:solidFill>
              </a:rPr>
              <a:t>arr.map</a:t>
            </a:r>
            <a:r>
              <a:rPr lang="es-MX" b="1" dirty="0">
                <a:solidFill>
                  <a:schemeClr val="accent3"/>
                </a:solidFill>
              </a:rPr>
              <a:t> (persona =&gt; </a:t>
            </a:r>
            <a:r>
              <a:rPr lang="es-MX" b="1" dirty="0" err="1">
                <a:solidFill>
                  <a:schemeClr val="accent3"/>
                </a:solidFill>
              </a:rPr>
              <a:t>persona.nombre</a:t>
            </a:r>
            <a:r>
              <a:rPr lang="es-MX" b="1" dirty="0">
                <a:solidFill>
                  <a:schemeClr val="accent3"/>
                </a:solidFill>
              </a:rPr>
              <a:t>) </a:t>
            </a:r>
          </a:p>
          <a:p>
            <a:r>
              <a:rPr lang="es-MX" b="1" dirty="0">
                <a:solidFill>
                  <a:schemeClr val="accent3"/>
                </a:solidFill>
              </a:rPr>
              <a:t>  console.log (</a:t>
            </a:r>
            <a:r>
              <a:rPr lang="es-MX" b="1" dirty="0" err="1">
                <a:solidFill>
                  <a:schemeClr val="accent3"/>
                </a:solidFill>
              </a:rPr>
              <a:t>person_names</a:t>
            </a:r>
            <a:r>
              <a:rPr lang="es-MX" b="1" dirty="0">
                <a:solidFill>
                  <a:schemeClr val="accent3"/>
                </a:solidFill>
              </a:rPr>
              <a:t>) </a:t>
            </a:r>
          </a:p>
          <a:p>
            <a:endParaRPr lang="es-MX" dirty="0" smtClean="0"/>
          </a:p>
          <a:p>
            <a:r>
              <a:rPr lang="es-MX" dirty="0" smtClean="0"/>
              <a:t>El código anterior regresara:</a:t>
            </a:r>
          </a:p>
          <a:p>
            <a:endParaRPr lang="es-MX" dirty="0"/>
          </a:p>
          <a:p>
            <a:r>
              <a:rPr lang="es-MX" dirty="0"/>
              <a:t>  </a:t>
            </a:r>
            <a:r>
              <a:rPr lang="es-MX" b="1" dirty="0">
                <a:solidFill>
                  <a:schemeClr val="accent3"/>
                </a:solidFill>
              </a:rPr>
              <a:t>["James", "Alice"] </a:t>
            </a:r>
            <a:endParaRPr lang="es-MX" b="1" dirty="0" smtClean="0">
              <a:solidFill>
                <a:schemeClr val="accent3"/>
              </a:solidFill>
            </a:endParaRPr>
          </a:p>
          <a:p>
            <a:endParaRPr lang="es-MX" dirty="0"/>
          </a:p>
          <a:p>
            <a:r>
              <a:rPr lang="es-MX" dirty="0"/>
              <a:t>¿Fácil? Una de las mayores ventajas de utilizar </a:t>
            </a:r>
            <a:r>
              <a:rPr lang="es-MX" dirty="0" err="1"/>
              <a:t>Map</a:t>
            </a:r>
            <a:r>
              <a:rPr lang="es-MX" dirty="0"/>
              <a:t> </a:t>
            </a:r>
            <a:r>
              <a:rPr lang="es-MX" dirty="0" smtClean="0"/>
              <a:t>contra </a:t>
            </a:r>
            <a:r>
              <a:rPr lang="es-MX" dirty="0" err="1" smtClean="0"/>
              <a:t>for</a:t>
            </a:r>
            <a:r>
              <a:rPr lang="es-MX" dirty="0" smtClean="0"/>
              <a:t> </a:t>
            </a:r>
            <a:r>
              <a:rPr lang="es-MX" dirty="0" err="1"/>
              <a:t>loop</a:t>
            </a:r>
            <a:r>
              <a:rPr lang="es-MX" dirty="0"/>
              <a:t> es que no tiene una variable temporal. Hagamos un ejemplo inverso para el código anterior usando </a:t>
            </a:r>
            <a:r>
              <a:rPr lang="es-MX" dirty="0" err="1"/>
              <a:t>for</a:t>
            </a:r>
            <a:r>
              <a:rPr lang="es-MX" dirty="0"/>
              <a:t> </a:t>
            </a:r>
            <a:r>
              <a:rPr lang="es-MX" dirty="0" err="1"/>
              <a:t>loop</a:t>
            </a:r>
            <a:r>
              <a:rPr lang="es-MX" dirty="0"/>
              <a:t>.</a:t>
            </a:r>
          </a:p>
          <a:p>
            <a:endParaRPr lang="es-MX" dirty="0"/>
          </a:p>
          <a:p>
            <a:r>
              <a:rPr lang="es-MX" dirty="0"/>
              <a:t>  </a:t>
            </a:r>
          </a:p>
        </p:txBody>
      </p:sp>
    </p:spTree>
    <p:extLst>
      <p:ext uri="{BB962C8B-B14F-4D97-AF65-F5344CB8AC3E}">
        <p14:creationId xmlns:p14="http://schemas.microsoft.com/office/powerpoint/2010/main" val="33059863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26816" y="1313527"/>
            <a:ext cx="11101666" cy="3754874"/>
          </a:xfrm>
          <a:prstGeom prst="rect">
            <a:avLst/>
          </a:prstGeom>
        </p:spPr>
        <p:txBody>
          <a:bodyPr wrap="square">
            <a:spAutoFit/>
          </a:bodyPr>
          <a:lstStyle/>
          <a:p>
            <a:r>
              <a:rPr lang="es-MX" sz="4000" dirty="0" err="1" smtClean="0">
                <a:solidFill>
                  <a:srgbClr val="FF0000"/>
                </a:solidFill>
              </a:rPr>
              <a:t>Map</a:t>
            </a:r>
            <a:endParaRPr lang="es-MX" sz="4000" dirty="0" smtClean="0">
              <a:solidFill>
                <a:srgbClr val="FF0000"/>
              </a:solidFill>
            </a:endParaRPr>
          </a:p>
          <a:p>
            <a:endParaRPr lang="es-MX" dirty="0"/>
          </a:p>
          <a:p>
            <a:r>
              <a:rPr lang="es-MX" b="1" dirty="0">
                <a:solidFill>
                  <a:schemeClr val="accent3"/>
                </a:solidFill>
              </a:rPr>
              <a:t>  </a:t>
            </a:r>
            <a:r>
              <a:rPr lang="es-MX" b="1" dirty="0" err="1">
                <a:solidFill>
                  <a:schemeClr val="accent3"/>
                </a:solidFill>
              </a:rPr>
              <a:t>const</a:t>
            </a:r>
            <a:r>
              <a:rPr lang="es-MX" b="1" dirty="0">
                <a:solidFill>
                  <a:schemeClr val="accent3"/>
                </a:solidFill>
              </a:rPr>
              <a:t> </a:t>
            </a:r>
            <a:r>
              <a:rPr lang="es-MX" b="1" dirty="0" err="1">
                <a:solidFill>
                  <a:schemeClr val="accent3"/>
                </a:solidFill>
              </a:rPr>
              <a:t>arr</a:t>
            </a:r>
            <a:r>
              <a:rPr lang="es-MX" b="1" dirty="0">
                <a:solidFill>
                  <a:schemeClr val="accent3"/>
                </a:solidFill>
              </a:rPr>
              <a:t> = [{</a:t>
            </a:r>
            <a:r>
              <a:rPr lang="es-MX" b="1" dirty="0" err="1">
                <a:solidFill>
                  <a:schemeClr val="accent3"/>
                </a:solidFill>
              </a:rPr>
              <a:t>name</a:t>
            </a:r>
            <a:r>
              <a:rPr lang="es-MX" b="1" dirty="0">
                <a:solidFill>
                  <a:schemeClr val="accent3"/>
                </a:solidFill>
              </a:rPr>
              <a:t>: "James", edad: 18}, {nombre: "Alice", edad: 20}] </a:t>
            </a:r>
          </a:p>
          <a:p>
            <a:r>
              <a:rPr lang="es-MX" b="1" dirty="0">
                <a:solidFill>
                  <a:schemeClr val="accent3"/>
                </a:solidFill>
              </a:rPr>
              <a:t>  </a:t>
            </a:r>
            <a:r>
              <a:rPr lang="es-MX" b="1" dirty="0" err="1">
                <a:solidFill>
                  <a:schemeClr val="accent3"/>
                </a:solidFill>
              </a:rPr>
              <a:t>let</a:t>
            </a:r>
            <a:r>
              <a:rPr lang="es-MX" b="1" dirty="0">
                <a:solidFill>
                  <a:schemeClr val="accent3"/>
                </a:solidFill>
              </a:rPr>
              <a:t> </a:t>
            </a:r>
            <a:r>
              <a:rPr lang="es-MX" b="1" dirty="0" err="1">
                <a:solidFill>
                  <a:schemeClr val="accent3"/>
                </a:solidFill>
              </a:rPr>
              <a:t>temp</a:t>
            </a:r>
            <a:r>
              <a:rPr lang="es-MX" b="1" dirty="0">
                <a:solidFill>
                  <a:schemeClr val="accent3"/>
                </a:solidFill>
              </a:rPr>
              <a:t> = </a:t>
            </a:r>
            <a:r>
              <a:rPr lang="es-MX" b="1" dirty="0" smtClean="0">
                <a:solidFill>
                  <a:schemeClr val="accent3"/>
                </a:solidFill>
              </a:rPr>
              <a:t>[ ] </a:t>
            </a:r>
            <a:endParaRPr lang="es-MX" b="1" dirty="0">
              <a:solidFill>
                <a:schemeClr val="accent3"/>
              </a:solidFill>
            </a:endParaRPr>
          </a:p>
          <a:p>
            <a:r>
              <a:rPr lang="es-MX" b="1" dirty="0">
                <a:solidFill>
                  <a:schemeClr val="accent3"/>
                </a:solidFill>
              </a:rPr>
              <a:t>  </a:t>
            </a:r>
            <a:r>
              <a:rPr lang="es-MX" b="1" dirty="0" err="1">
                <a:solidFill>
                  <a:schemeClr val="accent3"/>
                </a:solidFill>
              </a:rPr>
              <a:t>for</a:t>
            </a:r>
            <a:r>
              <a:rPr lang="es-MX" b="1" dirty="0">
                <a:solidFill>
                  <a:schemeClr val="accent3"/>
                </a:solidFill>
              </a:rPr>
              <a:t> (</a:t>
            </a:r>
            <a:r>
              <a:rPr lang="es-MX" b="1" dirty="0" err="1">
                <a:solidFill>
                  <a:schemeClr val="accent3"/>
                </a:solidFill>
              </a:rPr>
              <a:t>let</a:t>
            </a:r>
            <a:r>
              <a:rPr lang="es-MX" b="1" dirty="0">
                <a:solidFill>
                  <a:schemeClr val="accent3"/>
                </a:solidFill>
              </a:rPr>
              <a:t> i = 0; i &lt;</a:t>
            </a:r>
            <a:r>
              <a:rPr lang="es-MX" b="1" dirty="0" err="1">
                <a:solidFill>
                  <a:schemeClr val="accent3"/>
                </a:solidFill>
              </a:rPr>
              <a:t>arr.length</a:t>
            </a:r>
            <a:r>
              <a:rPr lang="es-MX" b="1" dirty="0">
                <a:solidFill>
                  <a:schemeClr val="accent3"/>
                </a:solidFill>
              </a:rPr>
              <a:t>; i ++) { </a:t>
            </a:r>
          </a:p>
          <a:p>
            <a:r>
              <a:rPr lang="es-MX" b="1" dirty="0">
                <a:solidFill>
                  <a:schemeClr val="accent3"/>
                </a:solidFill>
              </a:rPr>
              <a:t>  </a:t>
            </a:r>
            <a:r>
              <a:rPr lang="es-MX" b="1" dirty="0" err="1">
                <a:solidFill>
                  <a:schemeClr val="accent3"/>
                </a:solidFill>
              </a:rPr>
              <a:t>temp.push</a:t>
            </a:r>
            <a:r>
              <a:rPr lang="es-MX" b="1" dirty="0">
                <a:solidFill>
                  <a:schemeClr val="accent3"/>
                </a:solidFill>
              </a:rPr>
              <a:t> (</a:t>
            </a:r>
            <a:r>
              <a:rPr lang="es-MX" b="1" dirty="0" err="1">
                <a:solidFill>
                  <a:schemeClr val="accent3"/>
                </a:solidFill>
              </a:rPr>
              <a:t>arr</a:t>
            </a:r>
            <a:r>
              <a:rPr lang="es-MX" b="1" dirty="0">
                <a:solidFill>
                  <a:schemeClr val="accent3"/>
                </a:solidFill>
              </a:rPr>
              <a:t> [i] .</a:t>
            </a:r>
            <a:r>
              <a:rPr lang="es-MX" b="1" dirty="0" err="1">
                <a:solidFill>
                  <a:schemeClr val="accent3"/>
                </a:solidFill>
              </a:rPr>
              <a:t>name</a:t>
            </a:r>
            <a:r>
              <a:rPr lang="es-MX" b="1" dirty="0">
                <a:solidFill>
                  <a:schemeClr val="accent3"/>
                </a:solidFill>
              </a:rPr>
              <a:t>) </a:t>
            </a:r>
          </a:p>
          <a:p>
            <a:r>
              <a:rPr lang="es-MX" b="1" dirty="0">
                <a:solidFill>
                  <a:schemeClr val="accent3"/>
                </a:solidFill>
              </a:rPr>
              <a:t>  } </a:t>
            </a:r>
          </a:p>
          <a:p>
            <a:r>
              <a:rPr lang="es-MX" b="1" dirty="0">
                <a:solidFill>
                  <a:schemeClr val="accent3"/>
                </a:solidFill>
              </a:rPr>
              <a:t>  console.log (</a:t>
            </a:r>
            <a:r>
              <a:rPr lang="es-MX" b="1" dirty="0" err="1">
                <a:solidFill>
                  <a:schemeClr val="accent3"/>
                </a:solidFill>
              </a:rPr>
              <a:t>temp</a:t>
            </a:r>
            <a:r>
              <a:rPr lang="es-MX" b="1" dirty="0">
                <a:solidFill>
                  <a:schemeClr val="accent3"/>
                </a:solidFill>
              </a:rPr>
              <a:t>) </a:t>
            </a:r>
            <a:endParaRPr lang="es-MX" b="1" dirty="0" smtClean="0">
              <a:solidFill>
                <a:schemeClr val="accent3"/>
              </a:solidFill>
            </a:endParaRPr>
          </a:p>
          <a:p>
            <a:endParaRPr lang="es-MX" dirty="0"/>
          </a:p>
          <a:p>
            <a:r>
              <a:rPr lang="es-MX" dirty="0" smtClean="0"/>
              <a:t>Resultado igual que la anterior lamina, solo que se aumento significativamente </a:t>
            </a:r>
            <a:r>
              <a:rPr lang="es-MX" dirty="0"/>
              <a:t>la cantidad de </a:t>
            </a:r>
            <a:r>
              <a:rPr lang="es-MX" dirty="0" smtClean="0"/>
              <a:t>código y se </a:t>
            </a:r>
          </a:p>
          <a:p>
            <a:r>
              <a:rPr lang="es-MX" dirty="0" smtClean="0"/>
              <a:t>ocupo</a:t>
            </a:r>
            <a:r>
              <a:rPr lang="en-US" dirty="0" smtClean="0"/>
              <a:t> la </a:t>
            </a:r>
            <a:r>
              <a:rPr lang="es-MX" dirty="0" smtClean="0"/>
              <a:t>declaración</a:t>
            </a:r>
            <a:r>
              <a:rPr lang="en-US" dirty="0" smtClean="0"/>
              <a:t> de dos variables con let lo que genera mas </a:t>
            </a:r>
            <a:r>
              <a:rPr lang="es-MX" dirty="0" smtClean="0"/>
              <a:t>uso</a:t>
            </a:r>
            <a:r>
              <a:rPr lang="en-US" dirty="0" smtClean="0"/>
              <a:t> de </a:t>
            </a:r>
            <a:r>
              <a:rPr lang="es-MX" dirty="0" smtClean="0"/>
              <a:t>memoria</a:t>
            </a:r>
            <a:r>
              <a:rPr lang="en-US" dirty="0" smtClean="0"/>
              <a:t>.</a:t>
            </a:r>
            <a:endParaRPr lang="es-MX" dirty="0"/>
          </a:p>
          <a:p>
            <a:endParaRPr lang="es-MX" dirty="0"/>
          </a:p>
        </p:txBody>
      </p:sp>
    </p:spTree>
    <p:extLst>
      <p:ext uri="{BB962C8B-B14F-4D97-AF65-F5344CB8AC3E}">
        <p14:creationId xmlns:p14="http://schemas.microsoft.com/office/powerpoint/2010/main" val="3605050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1007244" y="1350130"/>
            <a:ext cx="1298753" cy="707886"/>
          </a:xfrm>
          <a:prstGeom prst="rect">
            <a:avLst/>
          </a:prstGeom>
        </p:spPr>
        <p:txBody>
          <a:bodyPr wrap="none">
            <a:spAutoFit/>
          </a:bodyPr>
          <a:lstStyle/>
          <a:p>
            <a:r>
              <a:rPr lang="es-MX" sz="4000" b="1" dirty="0" err="1">
                <a:solidFill>
                  <a:srgbClr val="FF0000"/>
                </a:solidFill>
                <a:latin typeface="medium-content-sans-serif-font"/>
              </a:rPr>
              <a:t>filter</a:t>
            </a:r>
            <a:endParaRPr lang="es-MX" sz="4000" b="1" i="0" dirty="0">
              <a:solidFill>
                <a:srgbClr val="FF0000"/>
              </a:solidFill>
              <a:effectLst/>
              <a:latin typeface="medium-content-sans-serif-font"/>
            </a:endParaRPr>
          </a:p>
        </p:txBody>
      </p:sp>
      <p:sp>
        <p:nvSpPr>
          <p:cNvPr id="5" name="Rectangle 4"/>
          <p:cNvSpPr/>
          <p:nvPr/>
        </p:nvSpPr>
        <p:spPr>
          <a:xfrm>
            <a:off x="1019266" y="2174308"/>
            <a:ext cx="4738798" cy="400110"/>
          </a:xfrm>
          <a:prstGeom prst="rect">
            <a:avLst/>
          </a:prstGeom>
        </p:spPr>
        <p:txBody>
          <a:bodyPr wrap="none">
            <a:spAutoFit/>
          </a:bodyPr>
          <a:lstStyle/>
          <a:p>
            <a:r>
              <a:rPr lang="es-MX" sz="2000" dirty="0" smtClean="0">
                <a:latin typeface="Arial" panose="020B0604020202020204" pitchFamily="34" charset="0"/>
                <a:cs typeface="Arial" panose="020B0604020202020204" pitchFamily="34" charset="0"/>
              </a:rPr>
              <a:t>Sirve para filtrar datos sobre una Matriz.</a:t>
            </a:r>
            <a:endParaRPr lang="es-MX" sz="2000" dirty="0">
              <a:latin typeface="Arial" panose="020B0604020202020204" pitchFamily="34" charset="0"/>
              <a:cs typeface="Arial" panose="020B0604020202020204" pitchFamily="34" charset="0"/>
            </a:endParaRPr>
          </a:p>
        </p:txBody>
      </p:sp>
      <p:sp>
        <p:nvSpPr>
          <p:cNvPr id="6" name="Rectangle 5"/>
          <p:cNvSpPr/>
          <p:nvPr/>
        </p:nvSpPr>
        <p:spPr>
          <a:xfrm>
            <a:off x="1178531" y="2772441"/>
            <a:ext cx="8496944" cy="3416320"/>
          </a:xfrm>
          <a:prstGeom prst="rect">
            <a:avLst/>
          </a:prstGeom>
        </p:spPr>
        <p:txBody>
          <a:bodyPr wrap="square">
            <a:spAutoFit/>
          </a:bodyPr>
          <a:lstStyle/>
          <a:p>
            <a:r>
              <a:rPr lang="es-MX" b="1" dirty="0" err="1">
                <a:solidFill>
                  <a:schemeClr val="accent3"/>
                </a:solidFill>
              </a:rPr>
              <a:t>const</a:t>
            </a:r>
            <a:r>
              <a:rPr lang="es-MX" b="1" dirty="0">
                <a:solidFill>
                  <a:schemeClr val="accent3"/>
                </a:solidFill>
              </a:rPr>
              <a:t> frutas = [</a:t>
            </a:r>
          </a:p>
          <a:p>
            <a:r>
              <a:rPr lang="es-MX" b="1" dirty="0">
                <a:solidFill>
                  <a:schemeClr val="accent3"/>
                </a:solidFill>
              </a:rPr>
              <a:t> {fruta:"</a:t>
            </a:r>
            <a:r>
              <a:rPr lang="es-MX" b="1" dirty="0" err="1">
                <a:solidFill>
                  <a:schemeClr val="accent3"/>
                </a:solidFill>
              </a:rPr>
              <a:t>platano</a:t>
            </a:r>
            <a:r>
              <a:rPr lang="es-MX" b="1" dirty="0">
                <a:solidFill>
                  <a:schemeClr val="accent3"/>
                </a:solidFill>
              </a:rPr>
              <a:t>",</a:t>
            </a:r>
            <a:r>
              <a:rPr lang="es-MX" b="1" dirty="0" err="1">
                <a:solidFill>
                  <a:schemeClr val="accent3"/>
                </a:solidFill>
              </a:rPr>
              <a:t>color:"amarillo</a:t>
            </a:r>
            <a:r>
              <a:rPr lang="es-MX" b="1" dirty="0">
                <a:solidFill>
                  <a:schemeClr val="accent3"/>
                </a:solidFill>
              </a:rPr>
              <a:t>"},</a:t>
            </a:r>
          </a:p>
          <a:p>
            <a:r>
              <a:rPr lang="es-MX" b="1" dirty="0">
                <a:solidFill>
                  <a:schemeClr val="accent3"/>
                </a:solidFill>
              </a:rPr>
              <a:t> {</a:t>
            </a:r>
            <a:r>
              <a:rPr lang="es-MX" b="1" dirty="0" err="1">
                <a:solidFill>
                  <a:schemeClr val="accent3"/>
                </a:solidFill>
              </a:rPr>
              <a:t>fruta:"sandia",color:"rojo</a:t>
            </a:r>
            <a:r>
              <a:rPr lang="es-MX" b="1" dirty="0">
                <a:solidFill>
                  <a:schemeClr val="accent3"/>
                </a:solidFill>
              </a:rPr>
              <a:t>"},</a:t>
            </a:r>
          </a:p>
          <a:p>
            <a:r>
              <a:rPr lang="es-MX" b="1" dirty="0">
                <a:solidFill>
                  <a:schemeClr val="accent3"/>
                </a:solidFill>
              </a:rPr>
              <a:t> {</a:t>
            </a:r>
            <a:r>
              <a:rPr lang="es-MX" b="1" dirty="0" err="1">
                <a:solidFill>
                  <a:schemeClr val="accent3"/>
                </a:solidFill>
              </a:rPr>
              <a:t>fruta:"naranja",color:"naranja</a:t>
            </a:r>
            <a:r>
              <a:rPr lang="es-MX" b="1" dirty="0">
                <a:solidFill>
                  <a:schemeClr val="accent3"/>
                </a:solidFill>
              </a:rPr>
              <a:t>"},</a:t>
            </a:r>
          </a:p>
          <a:p>
            <a:r>
              <a:rPr lang="es-MX" b="1" dirty="0">
                <a:solidFill>
                  <a:schemeClr val="accent3"/>
                </a:solidFill>
              </a:rPr>
              <a:t> {</a:t>
            </a:r>
            <a:r>
              <a:rPr lang="es-MX" b="1" dirty="0" err="1">
                <a:solidFill>
                  <a:schemeClr val="accent3"/>
                </a:solidFill>
              </a:rPr>
              <a:t>fruta:"granada",color:"rojo</a:t>
            </a:r>
            <a:r>
              <a:rPr lang="es-MX" b="1" dirty="0">
                <a:solidFill>
                  <a:schemeClr val="accent3"/>
                </a:solidFill>
              </a:rPr>
              <a:t>"},</a:t>
            </a:r>
          </a:p>
          <a:p>
            <a:r>
              <a:rPr lang="es-MX" b="1" dirty="0">
                <a:solidFill>
                  <a:schemeClr val="accent3"/>
                </a:solidFill>
              </a:rPr>
              <a:t>]</a:t>
            </a:r>
          </a:p>
          <a:p>
            <a:r>
              <a:rPr lang="es-MX" b="1" dirty="0" err="1">
                <a:solidFill>
                  <a:schemeClr val="accent3"/>
                </a:solidFill>
              </a:rPr>
              <a:t>const</a:t>
            </a:r>
            <a:r>
              <a:rPr lang="es-MX" b="1" dirty="0">
                <a:solidFill>
                  <a:schemeClr val="accent3"/>
                </a:solidFill>
              </a:rPr>
              <a:t> </a:t>
            </a:r>
            <a:r>
              <a:rPr lang="es-MX" b="1" dirty="0" err="1">
                <a:solidFill>
                  <a:schemeClr val="accent3"/>
                </a:solidFill>
              </a:rPr>
              <a:t>filtroDeFrutas</a:t>
            </a:r>
            <a:r>
              <a:rPr lang="es-MX" b="1" dirty="0">
                <a:solidFill>
                  <a:schemeClr val="accent3"/>
                </a:solidFill>
              </a:rPr>
              <a:t> = </a:t>
            </a:r>
            <a:r>
              <a:rPr lang="es-MX" b="1" dirty="0" err="1">
                <a:solidFill>
                  <a:schemeClr val="accent3"/>
                </a:solidFill>
              </a:rPr>
              <a:t>frutas.filter</a:t>
            </a:r>
            <a:r>
              <a:rPr lang="es-MX" b="1" dirty="0">
                <a:solidFill>
                  <a:schemeClr val="accent3"/>
                </a:solidFill>
              </a:rPr>
              <a:t>(frutas =&gt; </a:t>
            </a:r>
            <a:r>
              <a:rPr lang="es-MX" b="1" dirty="0" err="1">
                <a:solidFill>
                  <a:schemeClr val="accent3"/>
                </a:solidFill>
              </a:rPr>
              <a:t>frutas.color</a:t>
            </a:r>
            <a:r>
              <a:rPr lang="es-MX" b="1" dirty="0">
                <a:solidFill>
                  <a:schemeClr val="accent3"/>
                </a:solidFill>
              </a:rPr>
              <a:t> === 'rojo');</a:t>
            </a:r>
          </a:p>
          <a:p>
            <a:endParaRPr lang="es-MX" b="1" dirty="0">
              <a:solidFill>
                <a:schemeClr val="accent3"/>
              </a:solidFill>
            </a:endParaRPr>
          </a:p>
          <a:p>
            <a:r>
              <a:rPr lang="es-MX" b="1" dirty="0" err="1">
                <a:solidFill>
                  <a:schemeClr val="accent3"/>
                </a:solidFill>
              </a:rPr>
              <a:t>Object.keys</a:t>
            </a:r>
            <a:r>
              <a:rPr lang="es-MX" b="1" dirty="0">
                <a:solidFill>
                  <a:schemeClr val="accent3"/>
                </a:solidFill>
              </a:rPr>
              <a:t>(</a:t>
            </a:r>
            <a:r>
              <a:rPr lang="es-MX" b="1" dirty="0" err="1">
                <a:solidFill>
                  <a:schemeClr val="accent3"/>
                </a:solidFill>
              </a:rPr>
              <a:t>filtroDeFrutas</a:t>
            </a:r>
            <a:r>
              <a:rPr lang="es-MX" b="1" dirty="0">
                <a:solidFill>
                  <a:schemeClr val="accent3"/>
                </a:solidFill>
              </a:rPr>
              <a:t>).forEach(function (</a:t>
            </a:r>
            <a:r>
              <a:rPr lang="es-MX" b="1" dirty="0" err="1">
                <a:solidFill>
                  <a:schemeClr val="accent3"/>
                </a:solidFill>
              </a:rPr>
              <a:t>item</a:t>
            </a:r>
            <a:r>
              <a:rPr lang="es-MX" b="1" dirty="0">
                <a:solidFill>
                  <a:schemeClr val="accent3"/>
                </a:solidFill>
              </a:rPr>
              <a:t>) {</a:t>
            </a:r>
          </a:p>
          <a:p>
            <a:r>
              <a:rPr lang="es-MX" b="1" dirty="0">
                <a:solidFill>
                  <a:schemeClr val="accent3"/>
                </a:solidFill>
              </a:rPr>
              <a:t>	console.log(</a:t>
            </a:r>
            <a:r>
              <a:rPr lang="es-MX" b="1" dirty="0" err="1">
                <a:solidFill>
                  <a:schemeClr val="accent3"/>
                </a:solidFill>
              </a:rPr>
              <a:t>item</a:t>
            </a:r>
            <a:r>
              <a:rPr lang="es-MX" b="1" dirty="0">
                <a:solidFill>
                  <a:schemeClr val="accent3"/>
                </a:solidFill>
              </a:rPr>
              <a:t>);</a:t>
            </a:r>
          </a:p>
          <a:p>
            <a:r>
              <a:rPr lang="es-MX" b="1" dirty="0">
                <a:solidFill>
                  <a:schemeClr val="accent3"/>
                </a:solidFill>
              </a:rPr>
              <a:t>	console.log(</a:t>
            </a:r>
            <a:r>
              <a:rPr lang="es-MX" b="1" dirty="0" err="1">
                <a:solidFill>
                  <a:schemeClr val="accent3"/>
                </a:solidFill>
              </a:rPr>
              <a:t>filtroDeFrutas</a:t>
            </a:r>
            <a:r>
              <a:rPr lang="es-MX" b="1" dirty="0">
                <a:solidFill>
                  <a:schemeClr val="accent3"/>
                </a:solidFill>
              </a:rPr>
              <a:t>[</a:t>
            </a:r>
            <a:r>
              <a:rPr lang="es-MX" b="1" dirty="0" err="1">
                <a:solidFill>
                  <a:schemeClr val="accent3"/>
                </a:solidFill>
              </a:rPr>
              <a:t>item</a:t>
            </a:r>
            <a:r>
              <a:rPr lang="es-MX" b="1" dirty="0">
                <a:solidFill>
                  <a:schemeClr val="accent3"/>
                </a:solidFill>
              </a:rPr>
              <a:t>]);</a:t>
            </a:r>
          </a:p>
          <a:p>
            <a:r>
              <a:rPr lang="es-MX" b="1" dirty="0">
                <a:solidFill>
                  <a:schemeClr val="accent3"/>
                </a:solidFill>
              </a:rPr>
              <a:t>});</a:t>
            </a:r>
          </a:p>
        </p:txBody>
      </p:sp>
    </p:spTree>
    <p:extLst>
      <p:ext uri="{BB962C8B-B14F-4D97-AF65-F5344CB8AC3E}">
        <p14:creationId xmlns:p14="http://schemas.microsoft.com/office/powerpoint/2010/main" val="5353477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58936"/>
            <a:ext cx="10458084" cy="5078313"/>
          </a:xfrm>
          <a:prstGeom prst="rect">
            <a:avLst/>
          </a:prstGeom>
        </p:spPr>
        <p:txBody>
          <a:bodyPr wrap="square">
            <a:spAutoFit/>
          </a:bodyPr>
          <a:lstStyle/>
          <a:p>
            <a:r>
              <a:rPr lang="en-US" sz="3600" b="1" dirty="0" smtClean="0">
                <a:solidFill>
                  <a:srgbClr val="FF0000"/>
                </a:solidFill>
              </a:rPr>
              <a:t>FIND</a:t>
            </a:r>
          </a:p>
          <a:p>
            <a:endParaRPr lang="en-US" dirty="0"/>
          </a:p>
          <a:p>
            <a:r>
              <a:rPr lang="es-MX" dirty="0" smtClean="0"/>
              <a:t>Encuentra un dato en un matriz y regresa la primera ocurrencia encontrada.</a:t>
            </a:r>
          </a:p>
          <a:p>
            <a:endParaRPr lang="en-US" dirty="0"/>
          </a:p>
          <a:p>
            <a:r>
              <a:rPr lang="es-MX" dirty="0" smtClean="0"/>
              <a:t>Ejemplo:</a:t>
            </a:r>
          </a:p>
          <a:p>
            <a:endParaRPr lang="es-MX" dirty="0" smtClean="0"/>
          </a:p>
          <a:p>
            <a:r>
              <a:rPr lang="es-MX" b="1" dirty="0" err="1" smtClean="0">
                <a:solidFill>
                  <a:schemeClr val="accent3"/>
                </a:solidFill>
              </a:rPr>
              <a:t>let</a:t>
            </a:r>
            <a:r>
              <a:rPr lang="es-MX" b="1" dirty="0" smtClean="0">
                <a:solidFill>
                  <a:schemeClr val="accent3"/>
                </a:solidFill>
              </a:rPr>
              <a:t> </a:t>
            </a:r>
            <a:r>
              <a:rPr lang="es-MX" b="1" dirty="0" err="1">
                <a:solidFill>
                  <a:schemeClr val="accent3"/>
                </a:solidFill>
              </a:rPr>
              <a:t>respfind</a:t>
            </a:r>
            <a:r>
              <a:rPr lang="es-MX" b="1" dirty="0">
                <a:solidFill>
                  <a:schemeClr val="accent3"/>
                </a:solidFill>
              </a:rPr>
              <a:t>;</a:t>
            </a:r>
          </a:p>
          <a:p>
            <a:r>
              <a:rPr lang="es-MX" b="1" dirty="0" err="1">
                <a:solidFill>
                  <a:schemeClr val="accent3"/>
                </a:solidFill>
              </a:rPr>
              <a:t>let</a:t>
            </a:r>
            <a:r>
              <a:rPr lang="es-MX" b="1" dirty="0">
                <a:solidFill>
                  <a:schemeClr val="accent3"/>
                </a:solidFill>
              </a:rPr>
              <a:t> xx = [</a:t>
            </a:r>
          </a:p>
          <a:p>
            <a:r>
              <a:rPr lang="es-MX" b="1" dirty="0">
                <a:solidFill>
                  <a:schemeClr val="accent3"/>
                </a:solidFill>
              </a:rPr>
              <a:t>   {name:"jay",age:1},</a:t>
            </a:r>
          </a:p>
          <a:p>
            <a:r>
              <a:rPr lang="es-MX" b="1" dirty="0">
                <a:solidFill>
                  <a:schemeClr val="accent3"/>
                </a:solidFill>
              </a:rPr>
              <a:t>   {name:"hulu",age:30},</a:t>
            </a:r>
          </a:p>
          <a:p>
            <a:r>
              <a:rPr lang="es-MX" b="1" dirty="0">
                <a:solidFill>
                  <a:schemeClr val="accent3"/>
                </a:solidFill>
              </a:rPr>
              <a:t>   {name:"gio",age:15},</a:t>
            </a:r>
          </a:p>
          <a:p>
            <a:r>
              <a:rPr lang="es-MX" b="1" dirty="0">
                <a:solidFill>
                  <a:schemeClr val="accent3"/>
                </a:solidFill>
              </a:rPr>
              <a:t>   {name:"mario",age:35},</a:t>
            </a:r>
          </a:p>
          <a:p>
            <a:r>
              <a:rPr lang="es-MX" dirty="0"/>
              <a:t>   </a:t>
            </a:r>
            <a:r>
              <a:rPr lang="es-MX" b="1" dirty="0">
                <a:solidFill>
                  <a:schemeClr val="accent3"/>
                </a:solidFill>
              </a:rPr>
              <a:t>{name:"gio",age:30}, </a:t>
            </a:r>
            <a:r>
              <a:rPr lang="es-MX" dirty="0"/>
              <a:t>// solo regresa el primer resultado que encuentra</a:t>
            </a:r>
          </a:p>
          <a:p>
            <a:r>
              <a:rPr lang="es-MX" b="1" dirty="0">
                <a:solidFill>
                  <a:schemeClr val="accent3"/>
                </a:solidFill>
              </a:rPr>
              <a:t>   {name:"david",age:40}</a:t>
            </a:r>
          </a:p>
          <a:p>
            <a:r>
              <a:rPr lang="es-MX" b="1" dirty="0">
                <a:solidFill>
                  <a:schemeClr val="accent3"/>
                </a:solidFill>
              </a:rPr>
              <a:t>]</a:t>
            </a:r>
          </a:p>
          <a:p>
            <a:r>
              <a:rPr lang="es-MX" b="1" dirty="0" err="1">
                <a:solidFill>
                  <a:schemeClr val="accent3"/>
                </a:solidFill>
              </a:rPr>
              <a:t>respfind</a:t>
            </a:r>
            <a:r>
              <a:rPr lang="es-MX" b="1" dirty="0">
                <a:solidFill>
                  <a:schemeClr val="accent3"/>
                </a:solidFill>
              </a:rPr>
              <a:t> = </a:t>
            </a:r>
            <a:r>
              <a:rPr lang="es-MX" b="1" dirty="0" err="1">
                <a:solidFill>
                  <a:schemeClr val="accent3"/>
                </a:solidFill>
              </a:rPr>
              <a:t>xx.find</a:t>
            </a:r>
            <a:r>
              <a:rPr lang="es-MX" b="1" dirty="0">
                <a:solidFill>
                  <a:schemeClr val="accent3"/>
                </a:solidFill>
              </a:rPr>
              <a:t>(</a:t>
            </a:r>
            <a:r>
              <a:rPr lang="es-MX" b="1" dirty="0" err="1">
                <a:solidFill>
                  <a:schemeClr val="accent3"/>
                </a:solidFill>
              </a:rPr>
              <a:t>obj</a:t>
            </a:r>
            <a:r>
              <a:rPr lang="es-MX" b="1" dirty="0">
                <a:solidFill>
                  <a:schemeClr val="accent3"/>
                </a:solidFill>
              </a:rPr>
              <a:t> =&gt; obj.name === "</a:t>
            </a:r>
            <a:r>
              <a:rPr lang="es-MX" b="1" dirty="0" err="1">
                <a:solidFill>
                  <a:schemeClr val="accent3"/>
                </a:solidFill>
              </a:rPr>
              <a:t>gio</a:t>
            </a:r>
            <a:r>
              <a:rPr lang="es-MX" b="1" dirty="0">
                <a:solidFill>
                  <a:schemeClr val="accent3"/>
                </a:solidFill>
              </a:rPr>
              <a:t>")</a:t>
            </a:r>
          </a:p>
          <a:p>
            <a:r>
              <a:rPr lang="es-MX" b="1" dirty="0">
                <a:solidFill>
                  <a:schemeClr val="accent3"/>
                </a:solidFill>
              </a:rPr>
              <a:t>console.log(</a:t>
            </a:r>
            <a:r>
              <a:rPr lang="es-MX" b="1" dirty="0" err="1">
                <a:solidFill>
                  <a:schemeClr val="accent3"/>
                </a:solidFill>
              </a:rPr>
              <a:t>respfind</a:t>
            </a:r>
            <a:r>
              <a:rPr lang="es-MX" b="1" dirty="0">
                <a:solidFill>
                  <a:schemeClr val="accent3"/>
                </a:solidFill>
              </a:rPr>
              <a:t>)</a:t>
            </a:r>
          </a:p>
        </p:txBody>
      </p:sp>
    </p:spTree>
    <p:extLst>
      <p:ext uri="{BB962C8B-B14F-4D97-AF65-F5344CB8AC3E}">
        <p14:creationId xmlns:p14="http://schemas.microsoft.com/office/powerpoint/2010/main" val="3189605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16689"/>
            <a:ext cx="1694695" cy="707886"/>
          </a:xfrm>
          <a:prstGeom prst="rect">
            <a:avLst/>
          </a:prstGeom>
        </p:spPr>
        <p:txBody>
          <a:bodyPr wrap="none">
            <a:spAutoFit/>
          </a:bodyPr>
          <a:lstStyle/>
          <a:p>
            <a:r>
              <a:rPr lang="en-US" sz="4000" b="1" dirty="0" smtClean="0">
                <a:solidFill>
                  <a:srgbClr val="FF0000"/>
                </a:solidFill>
              </a:rPr>
              <a:t>SOME</a:t>
            </a:r>
            <a:endParaRPr lang="en-US" sz="4000" b="1" dirty="0">
              <a:solidFill>
                <a:srgbClr val="FF0000"/>
              </a:solidFill>
            </a:endParaRPr>
          </a:p>
        </p:txBody>
      </p:sp>
      <p:sp>
        <p:nvSpPr>
          <p:cNvPr id="3" name="Rectangle 2"/>
          <p:cNvSpPr/>
          <p:nvPr/>
        </p:nvSpPr>
        <p:spPr>
          <a:xfrm>
            <a:off x="778785" y="1966821"/>
            <a:ext cx="10741626" cy="923330"/>
          </a:xfrm>
          <a:prstGeom prst="rect">
            <a:avLst/>
          </a:prstGeom>
        </p:spPr>
        <p:txBody>
          <a:bodyPr wrap="square">
            <a:spAutoFit/>
          </a:bodyPr>
          <a:lstStyle/>
          <a:p>
            <a:r>
              <a:rPr lang="en-US" dirty="0" smtClean="0"/>
              <a:t>SOME, regresa un valor Boolean, y </a:t>
            </a:r>
            <a:r>
              <a:rPr lang="es-MX" dirty="0" smtClean="0"/>
              <a:t>en</a:t>
            </a:r>
            <a:r>
              <a:rPr lang="en-US" dirty="0" smtClean="0"/>
              <a:t> el </a:t>
            </a:r>
            <a:r>
              <a:rPr lang="es-MX" dirty="0" smtClean="0"/>
              <a:t>siguiente</a:t>
            </a:r>
            <a:r>
              <a:rPr lang="en-US" dirty="0" smtClean="0"/>
              <a:t> </a:t>
            </a:r>
            <a:r>
              <a:rPr lang="es-MX" dirty="0" smtClean="0"/>
              <a:t>ejemplo</a:t>
            </a:r>
            <a:r>
              <a:rPr lang="en-US" dirty="0" smtClean="0"/>
              <a:t> </a:t>
            </a:r>
            <a:r>
              <a:rPr lang="es-MX" dirty="0" smtClean="0"/>
              <a:t>devolverá </a:t>
            </a:r>
            <a:r>
              <a:rPr lang="es-MX" dirty="0"/>
              <a:t>verdadero porque la longitud del carácter de Jimmy y Johnny tiene más de 4 caracteres. La iteración básicamente devolverá (verdadero || falso || verdadero), por lo tanto, el </a:t>
            </a:r>
            <a:r>
              <a:rPr lang="es-MX" b="1" dirty="0"/>
              <a:t>resultado es verdadero.</a:t>
            </a:r>
          </a:p>
        </p:txBody>
      </p:sp>
      <p:sp>
        <p:nvSpPr>
          <p:cNvPr id="5" name="Rectangle 4"/>
          <p:cNvSpPr/>
          <p:nvPr/>
        </p:nvSpPr>
        <p:spPr>
          <a:xfrm>
            <a:off x="2629931" y="3611437"/>
            <a:ext cx="6845751" cy="2031325"/>
          </a:xfrm>
          <a:prstGeom prst="rect">
            <a:avLst/>
          </a:prstGeom>
        </p:spPr>
        <p:txBody>
          <a:bodyPr wrap="square">
            <a:spAutoFit/>
          </a:bodyPr>
          <a:lstStyle/>
          <a:p>
            <a:r>
              <a:rPr lang="es-MX" b="1" dirty="0" err="1">
                <a:solidFill>
                  <a:schemeClr val="accent3"/>
                </a:solidFill>
              </a:rPr>
              <a:t>let</a:t>
            </a:r>
            <a:r>
              <a:rPr lang="es-MX" b="1" dirty="0">
                <a:solidFill>
                  <a:schemeClr val="accent3"/>
                </a:solidFill>
              </a:rPr>
              <a:t> </a:t>
            </a:r>
            <a:r>
              <a:rPr lang="es-MX" b="1" dirty="0" err="1">
                <a:solidFill>
                  <a:schemeClr val="accent3"/>
                </a:solidFill>
              </a:rPr>
              <a:t>valorSome</a:t>
            </a:r>
            <a:r>
              <a:rPr lang="es-MX" b="1" dirty="0" smtClean="0">
                <a:solidFill>
                  <a:schemeClr val="accent3"/>
                </a:solidFill>
              </a:rPr>
              <a:t>;</a:t>
            </a:r>
          </a:p>
          <a:p>
            <a:endParaRPr lang="es-MX" b="1" dirty="0">
              <a:solidFill>
                <a:schemeClr val="accent3"/>
              </a:solidFill>
            </a:endParaRPr>
          </a:p>
          <a:p>
            <a:r>
              <a:rPr lang="es-MX" b="1" dirty="0" err="1">
                <a:solidFill>
                  <a:schemeClr val="accent3"/>
                </a:solidFill>
              </a:rPr>
              <a:t>const</a:t>
            </a:r>
            <a:r>
              <a:rPr lang="es-MX" b="1" dirty="0">
                <a:solidFill>
                  <a:schemeClr val="accent3"/>
                </a:solidFill>
              </a:rPr>
              <a:t> </a:t>
            </a:r>
            <a:r>
              <a:rPr lang="es-MX" b="1" dirty="0" err="1">
                <a:solidFill>
                  <a:schemeClr val="accent3"/>
                </a:solidFill>
              </a:rPr>
              <a:t>names</a:t>
            </a:r>
            <a:r>
              <a:rPr lang="es-MX" b="1" dirty="0">
                <a:solidFill>
                  <a:schemeClr val="accent3"/>
                </a:solidFill>
              </a:rPr>
              <a:t> = ["</a:t>
            </a:r>
            <a:r>
              <a:rPr lang="es-MX" b="1" dirty="0" err="1">
                <a:solidFill>
                  <a:schemeClr val="accent3"/>
                </a:solidFill>
              </a:rPr>
              <a:t>Alex","Jimmy","Johnny</a:t>
            </a:r>
            <a:r>
              <a:rPr lang="es-MX" b="1" dirty="0" smtClean="0">
                <a:solidFill>
                  <a:schemeClr val="accent3"/>
                </a:solidFill>
              </a:rPr>
              <a:t>"];</a:t>
            </a:r>
          </a:p>
          <a:p>
            <a:endParaRPr lang="es-MX" b="1" dirty="0">
              <a:solidFill>
                <a:schemeClr val="accent3"/>
              </a:solidFill>
            </a:endParaRPr>
          </a:p>
          <a:p>
            <a:r>
              <a:rPr lang="es-MX" b="1" dirty="0" err="1">
                <a:solidFill>
                  <a:schemeClr val="accent3"/>
                </a:solidFill>
              </a:rPr>
              <a:t>valorSome</a:t>
            </a:r>
            <a:r>
              <a:rPr lang="es-MX" b="1" dirty="0">
                <a:solidFill>
                  <a:schemeClr val="accent3"/>
                </a:solidFill>
              </a:rPr>
              <a:t> = </a:t>
            </a:r>
            <a:r>
              <a:rPr lang="es-MX" b="1" dirty="0" err="1">
                <a:solidFill>
                  <a:schemeClr val="accent3"/>
                </a:solidFill>
              </a:rPr>
              <a:t>names.some</a:t>
            </a:r>
            <a:r>
              <a:rPr lang="es-MX" b="1" dirty="0">
                <a:solidFill>
                  <a:schemeClr val="accent3"/>
                </a:solidFill>
              </a:rPr>
              <a:t>(</a:t>
            </a:r>
            <a:r>
              <a:rPr lang="es-MX" b="1" dirty="0" err="1">
                <a:solidFill>
                  <a:schemeClr val="accent3"/>
                </a:solidFill>
              </a:rPr>
              <a:t>name</a:t>
            </a:r>
            <a:r>
              <a:rPr lang="es-MX" b="1" dirty="0">
                <a:solidFill>
                  <a:schemeClr val="accent3"/>
                </a:solidFill>
              </a:rPr>
              <a:t> =&gt; </a:t>
            </a:r>
            <a:r>
              <a:rPr lang="es-MX" b="1" dirty="0" err="1">
                <a:solidFill>
                  <a:schemeClr val="accent3"/>
                </a:solidFill>
              </a:rPr>
              <a:t>name.length</a:t>
            </a:r>
            <a:r>
              <a:rPr lang="es-MX" b="1" dirty="0">
                <a:solidFill>
                  <a:schemeClr val="accent3"/>
                </a:solidFill>
              </a:rPr>
              <a:t> &gt; 4</a:t>
            </a:r>
            <a:r>
              <a:rPr lang="es-MX" b="1" dirty="0" smtClean="0">
                <a:solidFill>
                  <a:schemeClr val="accent3"/>
                </a:solidFill>
              </a:rPr>
              <a:t>);</a:t>
            </a:r>
          </a:p>
          <a:p>
            <a:endParaRPr lang="es-MX" b="1" dirty="0">
              <a:solidFill>
                <a:schemeClr val="accent3"/>
              </a:solidFill>
            </a:endParaRPr>
          </a:p>
          <a:p>
            <a:r>
              <a:rPr lang="es-MX" b="1" dirty="0">
                <a:solidFill>
                  <a:schemeClr val="accent3"/>
                </a:solidFill>
              </a:rPr>
              <a:t>console.log(</a:t>
            </a:r>
            <a:r>
              <a:rPr lang="es-MX" b="1" dirty="0" err="1">
                <a:solidFill>
                  <a:schemeClr val="accent3"/>
                </a:solidFill>
              </a:rPr>
              <a:t>valorSome</a:t>
            </a:r>
            <a:r>
              <a:rPr lang="es-MX" b="1" dirty="0" smtClean="0">
                <a:solidFill>
                  <a:schemeClr val="accent3"/>
                </a:solidFill>
              </a:rPr>
              <a:t>); </a:t>
            </a:r>
            <a:r>
              <a:rPr lang="es-MX" b="1" dirty="0">
                <a:solidFill>
                  <a:schemeClr val="accent3"/>
                </a:solidFill>
              </a:rPr>
              <a:t>// regresa la respuesta de </a:t>
            </a:r>
            <a:r>
              <a:rPr lang="es-MX" b="1" dirty="0" err="1">
                <a:solidFill>
                  <a:schemeClr val="accent3"/>
                </a:solidFill>
              </a:rPr>
              <a:t>some</a:t>
            </a:r>
            <a:endParaRPr lang="es-MX" b="1" dirty="0">
              <a:solidFill>
                <a:schemeClr val="accent3"/>
              </a:solidFill>
            </a:endParaRPr>
          </a:p>
        </p:txBody>
      </p:sp>
    </p:spTree>
    <p:extLst>
      <p:ext uri="{BB962C8B-B14F-4D97-AF65-F5344CB8AC3E}">
        <p14:creationId xmlns:p14="http://schemas.microsoft.com/office/powerpoint/2010/main" val="4079437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UN PUNTO DE INTERRUPCIÓN.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720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2771" y="1400745"/>
            <a:ext cx="10861657" cy="2585323"/>
          </a:xfrm>
          <a:prstGeom prst="rect">
            <a:avLst/>
          </a:prstGeom>
        </p:spPr>
        <p:txBody>
          <a:bodyPr wrap="square">
            <a:spAutoFit/>
          </a:bodyPr>
          <a:lstStyle/>
          <a:p>
            <a:r>
              <a:rPr lang="es-MX" dirty="0"/>
              <a:t>El tipo de punto de interrupción más común es el de línea de código. Cuando encuentres una determinada línea de código en la que quieras pausar, usa un punto de interrupción de línea de </a:t>
            </a:r>
            <a:r>
              <a:rPr lang="es-MX" dirty="0" smtClean="0"/>
              <a:t>código.</a:t>
            </a:r>
          </a:p>
          <a:p>
            <a:r>
              <a:rPr lang="es-MX" dirty="0"/>
              <a:t>Abre </a:t>
            </a:r>
            <a:r>
              <a:rPr lang="es-MX" dirty="0" err="1"/>
              <a:t>DevTools</a:t>
            </a:r>
            <a:r>
              <a:rPr lang="es-MX" dirty="0"/>
              <a:t> en la demostración: presiona </a:t>
            </a:r>
            <a:r>
              <a:rPr lang="es-MX" dirty="0" err="1"/>
              <a:t>Comando+Opción+I</a:t>
            </a:r>
            <a:r>
              <a:rPr lang="es-MX" dirty="0"/>
              <a:t> (Mac) o </a:t>
            </a:r>
            <a:r>
              <a:rPr lang="es-MX" dirty="0" err="1"/>
              <a:t>Control+Mayúscula+I</a:t>
            </a:r>
            <a:r>
              <a:rPr lang="es-MX" dirty="0"/>
              <a:t> (Windows y Linux</a:t>
            </a:r>
            <a:r>
              <a:rPr lang="es-MX" dirty="0" smtClean="0"/>
              <a:t>). Presiona la pestaña “Sources”, del lado izquierdo visualizaras los componentes de tu proyecto (index.html, script.js), selecciona el archivo referente a tu código JS, y en la pantalla central se mostrara los detalles del código, por ejemplo </a:t>
            </a:r>
            <a:r>
              <a:rPr lang="es-MX" dirty="0" err="1" smtClean="0"/>
              <a:t>posicionate</a:t>
            </a:r>
            <a:r>
              <a:rPr lang="es-MX" dirty="0" smtClean="0"/>
              <a:t> en la línea 6 y da </a:t>
            </a:r>
            <a:r>
              <a:rPr lang="es-MX" dirty="0" err="1" smtClean="0"/>
              <a:t>click</a:t>
            </a:r>
            <a:r>
              <a:rPr lang="es-MX" dirty="0" smtClean="0"/>
              <a:t> con el botón del mouse, en este momento ya se genero un punto de interrupción sobre la línea 6 de tu código.</a:t>
            </a:r>
            <a:endParaRPr lang="es-MX" dirty="0"/>
          </a:p>
          <a:p>
            <a:endParaRPr lang="es-MX" dirty="0" smtClean="0"/>
          </a:p>
          <a:p>
            <a:endParaRPr lang="es-MX" dirty="0"/>
          </a:p>
        </p:txBody>
      </p:sp>
      <p:pic>
        <p:nvPicPr>
          <p:cNvPr id="3" name="Picture 2"/>
          <p:cNvPicPr>
            <a:picLocks noChangeAspect="1"/>
          </p:cNvPicPr>
          <p:nvPr/>
        </p:nvPicPr>
        <p:blipFill>
          <a:blip r:embed="rId2"/>
          <a:stretch>
            <a:fillRect/>
          </a:stretch>
        </p:blipFill>
        <p:spPr>
          <a:xfrm>
            <a:off x="802771" y="3492277"/>
            <a:ext cx="10153128" cy="3047555"/>
          </a:xfrm>
          <a:prstGeom prst="rect">
            <a:avLst/>
          </a:prstGeom>
        </p:spPr>
      </p:pic>
    </p:spTree>
    <p:extLst>
      <p:ext uri="{BB962C8B-B14F-4D97-AF65-F5344CB8AC3E}">
        <p14:creationId xmlns:p14="http://schemas.microsoft.com/office/powerpoint/2010/main" val="34009879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16689"/>
            <a:ext cx="1901674" cy="707886"/>
          </a:xfrm>
          <a:prstGeom prst="rect">
            <a:avLst/>
          </a:prstGeom>
        </p:spPr>
        <p:txBody>
          <a:bodyPr wrap="none">
            <a:spAutoFit/>
          </a:bodyPr>
          <a:lstStyle/>
          <a:p>
            <a:r>
              <a:rPr lang="en-US" sz="4000" b="1" dirty="0" smtClean="0">
                <a:solidFill>
                  <a:srgbClr val="FF0000"/>
                </a:solidFill>
              </a:rPr>
              <a:t>EVERY</a:t>
            </a:r>
            <a:endParaRPr lang="en-US" sz="4000" b="1" dirty="0">
              <a:solidFill>
                <a:srgbClr val="FF0000"/>
              </a:solidFill>
            </a:endParaRPr>
          </a:p>
        </p:txBody>
      </p:sp>
      <p:sp>
        <p:nvSpPr>
          <p:cNvPr id="3" name="Rectangle 2"/>
          <p:cNvSpPr/>
          <p:nvPr/>
        </p:nvSpPr>
        <p:spPr>
          <a:xfrm>
            <a:off x="778785" y="1966821"/>
            <a:ext cx="10741626" cy="923330"/>
          </a:xfrm>
          <a:prstGeom prst="rect">
            <a:avLst/>
          </a:prstGeom>
        </p:spPr>
        <p:txBody>
          <a:bodyPr wrap="square">
            <a:spAutoFit/>
          </a:bodyPr>
          <a:lstStyle/>
          <a:p>
            <a:r>
              <a:rPr lang="en-US" dirty="0" smtClean="0"/>
              <a:t>EVERY, regresa un valor Boolean, y </a:t>
            </a:r>
            <a:r>
              <a:rPr lang="es-MX" dirty="0" smtClean="0"/>
              <a:t>en</a:t>
            </a:r>
            <a:r>
              <a:rPr lang="en-US" dirty="0" smtClean="0"/>
              <a:t> el </a:t>
            </a:r>
            <a:r>
              <a:rPr lang="es-MX" dirty="0" smtClean="0"/>
              <a:t>siguiente</a:t>
            </a:r>
            <a:r>
              <a:rPr lang="en-US" dirty="0" smtClean="0"/>
              <a:t> </a:t>
            </a:r>
            <a:r>
              <a:rPr lang="es-MX" dirty="0" smtClean="0"/>
              <a:t>ejemplo</a:t>
            </a:r>
            <a:r>
              <a:rPr lang="en-US" dirty="0" smtClean="0"/>
              <a:t> </a:t>
            </a:r>
            <a:r>
              <a:rPr lang="es-MX" dirty="0" smtClean="0"/>
              <a:t>devolverá FALSO ya que a diferencia de </a:t>
            </a:r>
            <a:r>
              <a:rPr lang="es-MX" dirty="0" err="1" smtClean="0"/>
              <a:t>some</a:t>
            </a:r>
            <a:r>
              <a:rPr lang="es-MX" dirty="0" smtClean="0"/>
              <a:t> en este </a:t>
            </a:r>
            <a:r>
              <a:rPr lang="es-MX" dirty="0" err="1" smtClean="0"/>
              <a:t>helper</a:t>
            </a:r>
            <a:r>
              <a:rPr lang="es-MX" dirty="0" smtClean="0"/>
              <a:t> la condición se debe cumplir, por lo tanto en el arreglo no todos los datos tienen mas de cuatro caracteres.</a:t>
            </a:r>
            <a:endParaRPr lang="es-MX" b="1" dirty="0"/>
          </a:p>
        </p:txBody>
      </p:sp>
      <p:sp>
        <p:nvSpPr>
          <p:cNvPr id="5" name="Rectangle 4"/>
          <p:cNvSpPr/>
          <p:nvPr/>
        </p:nvSpPr>
        <p:spPr>
          <a:xfrm>
            <a:off x="2629931" y="3611437"/>
            <a:ext cx="6845751" cy="2031325"/>
          </a:xfrm>
          <a:prstGeom prst="rect">
            <a:avLst/>
          </a:prstGeom>
        </p:spPr>
        <p:txBody>
          <a:bodyPr wrap="square">
            <a:spAutoFit/>
          </a:bodyPr>
          <a:lstStyle/>
          <a:p>
            <a:r>
              <a:rPr lang="es-MX" b="1" dirty="0" err="1" smtClean="0">
                <a:solidFill>
                  <a:schemeClr val="accent3"/>
                </a:solidFill>
              </a:rPr>
              <a:t>let</a:t>
            </a:r>
            <a:r>
              <a:rPr lang="es-MX" b="1" dirty="0" smtClean="0">
                <a:solidFill>
                  <a:schemeClr val="accent3"/>
                </a:solidFill>
              </a:rPr>
              <a:t> </a:t>
            </a:r>
            <a:r>
              <a:rPr lang="es-MX" b="1" dirty="0" err="1">
                <a:solidFill>
                  <a:schemeClr val="accent3"/>
                </a:solidFill>
              </a:rPr>
              <a:t>valorevery</a:t>
            </a:r>
            <a:r>
              <a:rPr lang="es-MX" b="1" dirty="0" smtClean="0">
                <a:solidFill>
                  <a:schemeClr val="accent3"/>
                </a:solidFill>
              </a:rPr>
              <a:t>;</a:t>
            </a:r>
          </a:p>
          <a:p>
            <a:endParaRPr lang="es-MX" b="1" dirty="0">
              <a:solidFill>
                <a:schemeClr val="accent3"/>
              </a:solidFill>
            </a:endParaRPr>
          </a:p>
          <a:p>
            <a:r>
              <a:rPr lang="es-MX" b="1" dirty="0" err="1">
                <a:solidFill>
                  <a:schemeClr val="accent3"/>
                </a:solidFill>
              </a:rPr>
              <a:t>const</a:t>
            </a:r>
            <a:r>
              <a:rPr lang="es-MX" b="1" dirty="0">
                <a:solidFill>
                  <a:schemeClr val="accent3"/>
                </a:solidFill>
              </a:rPr>
              <a:t> </a:t>
            </a:r>
            <a:r>
              <a:rPr lang="es-MX" b="1" dirty="0" err="1">
                <a:solidFill>
                  <a:schemeClr val="accent3"/>
                </a:solidFill>
              </a:rPr>
              <a:t>namesevery</a:t>
            </a:r>
            <a:r>
              <a:rPr lang="es-MX" b="1" dirty="0">
                <a:solidFill>
                  <a:schemeClr val="accent3"/>
                </a:solidFill>
              </a:rPr>
              <a:t> = ["Alex", "Jimmy", "John</a:t>
            </a:r>
            <a:r>
              <a:rPr lang="es-MX" b="1" dirty="0" smtClean="0">
                <a:solidFill>
                  <a:schemeClr val="accent3"/>
                </a:solidFill>
              </a:rPr>
              <a:t>"];</a:t>
            </a:r>
          </a:p>
          <a:p>
            <a:endParaRPr lang="es-MX" b="1" dirty="0">
              <a:solidFill>
                <a:schemeClr val="accent3"/>
              </a:solidFill>
            </a:endParaRPr>
          </a:p>
          <a:p>
            <a:r>
              <a:rPr lang="es-MX" b="1" dirty="0" err="1">
                <a:solidFill>
                  <a:schemeClr val="accent3"/>
                </a:solidFill>
              </a:rPr>
              <a:t>valorevery</a:t>
            </a:r>
            <a:r>
              <a:rPr lang="es-MX" b="1" dirty="0">
                <a:solidFill>
                  <a:schemeClr val="accent3"/>
                </a:solidFill>
              </a:rPr>
              <a:t> </a:t>
            </a:r>
            <a:r>
              <a:rPr lang="es-MX" b="1" dirty="0" smtClean="0">
                <a:solidFill>
                  <a:schemeClr val="accent3"/>
                </a:solidFill>
              </a:rPr>
              <a:t> = </a:t>
            </a:r>
            <a:r>
              <a:rPr lang="es-MX" b="1" dirty="0" err="1" smtClean="0">
                <a:solidFill>
                  <a:schemeClr val="accent3"/>
                </a:solidFill>
              </a:rPr>
              <a:t>namesevery.every</a:t>
            </a:r>
            <a:r>
              <a:rPr lang="es-MX" b="1" dirty="0" smtClean="0">
                <a:solidFill>
                  <a:schemeClr val="accent3"/>
                </a:solidFill>
              </a:rPr>
              <a:t> </a:t>
            </a:r>
            <a:r>
              <a:rPr lang="es-MX" b="1" dirty="0">
                <a:solidFill>
                  <a:schemeClr val="accent3"/>
                </a:solidFill>
              </a:rPr>
              <a:t>(</a:t>
            </a:r>
            <a:r>
              <a:rPr lang="es-MX" b="1" dirty="0" err="1">
                <a:solidFill>
                  <a:schemeClr val="accent3"/>
                </a:solidFill>
              </a:rPr>
              <a:t>name</a:t>
            </a:r>
            <a:r>
              <a:rPr lang="es-MX" b="1" dirty="0">
                <a:solidFill>
                  <a:schemeClr val="accent3"/>
                </a:solidFill>
              </a:rPr>
              <a:t> =&gt; </a:t>
            </a:r>
            <a:r>
              <a:rPr lang="es-MX" b="1" dirty="0" err="1">
                <a:solidFill>
                  <a:schemeClr val="accent3"/>
                </a:solidFill>
              </a:rPr>
              <a:t>name.length</a:t>
            </a:r>
            <a:r>
              <a:rPr lang="es-MX" b="1" dirty="0">
                <a:solidFill>
                  <a:schemeClr val="accent3"/>
                </a:solidFill>
              </a:rPr>
              <a:t> &gt; 4</a:t>
            </a:r>
            <a:r>
              <a:rPr lang="es-MX" b="1" dirty="0" smtClean="0">
                <a:solidFill>
                  <a:schemeClr val="accent3"/>
                </a:solidFill>
              </a:rPr>
              <a:t>);</a:t>
            </a:r>
          </a:p>
          <a:p>
            <a:endParaRPr lang="es-MX" b="1" dirty="0">
              <a:solidFill>
                <a:schemeClr val="accent3"/>
              </a:solidFill>
            </a:endParaRPr>
          </a:p>
          <a:p>
            <a:r>
              <a:rPr lang="es-MX" b="1" dirty="0">
                <a:solidFill>
                  <a:schemeClr val="accent3"/>
                </a:solidFill>
              </a:rPr>
              <a:t>console.log(</a:t>
            </a:r>
            <a:r>
              <a:rPr lang="es-MX" b="1" dirty="0" err="1">
                <a:solidFill>
                  <a:schemeClr val="accent3"/>
                </a:solidFill>
              </a:rPr>
              <a:t>valorevery</a:t>
            </a:r>
            <a:r>
              <a:rPr lang="es-MX" b="1" dirty="0">
                <a:solidFill>
                  <a:schemeClr val="accent3"/>
                </a:solidFill>
              </a:rPr>
              <a:t>); // regresa la respuesta de EVERY</a:t>
            </a:r>
            <a:endParaRPr lang="es-MX" b="1" dirty="0" smtClean="0">
              <a:solidFill>
                <a:schemeClr val="accent3"/>
              </a:solidFill>
            </a:endParaRPr>
          </a:p>
        </p:txBody>
      </p:sp>
    </p:spTree>
    <p:extLst>
      <p:ext uri="{BB962C8B-B14F-4D97-AF65-F5344CB8AC3E}">
        <p14:creationId xmlns:p14="http://schemas.microsoft.com/office/powerpoint/2010/main" val="24584241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16689"/>
            <a:ext cx="2348720" cy="707886"/>
          </a:xfrm>
          <a:prstGeom prst="rect">
            <a:avLst/>
          </a:prstGeom>
        </p:spPr>
        <p:txBody>
          <a:bodyPr wrap="none">
            <a:spAutoFit/>
          </a:bodyPr>
          <a:lstStyle/>
          <a:p>
            <a:r>
              <a:rPr lang="en-US" sz="4000" b="1" dirty="0" smtClean="0">
                <a:solidFill>
                  <a:srgbClr val="FF0000"/>
                </a:solidFill>
              </a:rPr>
              <a:t>REDUCE</a:t>
            </a:r>
            <a:endParaRPr lang="en-US" sz="4000" b="1" dirty="0">
              <a:solidFill>
                <a:srgbClr val="FF0000"/>
              </a:solidFill>
            </a:endParaRPr>
          </a:p>
        </p:txBody>
      </p:sp>
      <p:sp>
        <p:nvSpPr>
          <p:cNvPr id="3" name="Rectangle 2"/>
          <p:cNvSpPr/>
          <p:nvPr/>
        </p:nvSpPr>
        <p:spPr>
          <a:xfrm>
            <a:off x="778785" y="1966821"/>
            <a:ext cx="10741626" cy="1200329"/>
          </a:xfrm>
          <a:prstGeom prst="rect">
            <a:avLst/>
          </a:prstGeom>
        </p:spPr>
        <p:txBody>
          <a:bodyPr wrap="square">
            <a:spAutoFit/>
          </a:bodyPr>
          <a:lstStyle/>
          <a:p>
            <a:r>
              <a:rPr lang="en-US" dirty="0" smtClean="0"/>
              <a:t>REDUCE, </a:t>
            </a:r>
            <a:r>
              <a:rPr lang="es-MX" dirty="0"/>
              <a:t>es el </a:t>
            </a:r>
            <a:r>
              <a:rPr lang="es-MX" dirty="0" err="1" smtClean="0"/>
              <a:t>helper</a:t>
            </a:r>
            <a:r>
              <a:rPr lang="es-MX" dirty="0" smtClean="0"/>
              <a:t> más </a:t>
            </a:r>
            <a:r>
              <a:rPr lang="es-MX" dirty="0"/>
              <a:t>flexible, probablemente podamos volver a implementar todos los otros ayudantes simplemente usando </a:t>
            </a:r>
            <a:r>
              <a:rPr lang="es-MX" dirty="0" smtClean="0"/>
              <a:t>reduce.</a:t>
            </a:r>
            <a:r>
              <a:rPr lang="es-MX" dirty="0"/>
              <a:t> Como </a:t>
            </a:r>
            <a:r>
              <a:rPr lang="es-MX" dirty="0" smtClean="0"/>
              <a:t>reduce es </a:t>
            </a:r>
            <a:r>
              <a:rPr lang="es-MX" dirty="0"/>
              <a:t>el más complicado, </a:t>
            </a:r>
            <a:r>
              <a:rPr lang="es-MX" dirty="0" smtClean="0"/>
              <a:t>en el ejemplo siguiente se muestra un código que realiza la misma acción pero el primero lo realiza de la forma clásica y el segundo con reduce.</a:t>
            </a:r>
            <a:endParaRPr lang="es-MX" b="1" dirty="0"/>
          </a:p>
        </p:txBody>
      </p:sp>
      <p:sp>
        <p:nvSpPr>
          <p:cNvPr id="6" name="Rectangle 5"/>
          <p:cNvSpPr/>
          <p:nvPr/>
        </p:nvSpPr>
        <p:spPr>
          <a:xfrm>
            <a:off x="940333" y="3404903"/>
            <a:ext cx="5395503" cy="2031325"/>
          </a:xfrm>
          <a:prstGeom prst="rect">
            <a:avLst/>
          </a:prstGeom>
          <a:solidFill>
            <a:schemeClr val="bg1"/>
          </a:solidFill>
          <a:ln>
            <a:solidFill>
              <a:schemeClr val="tx1"/>
            </a:solidFill>
          </a:ln>
        </p:spPr>
        <p:txBody>
          <a:bodyPr wrap="square">
            <a:spAutoFit/>
          </a:bodyPr>
          <a:lstStyle/>
          <a:p>
            <a:r>
              <a:rPr lang="es-MX" b="1" dirty="0" err="1">
                <a:solidFill>
                  <a:schemeClr val="accent3"/>
                </a:solidFill>
              </a:rPr>
              <a:t>const</a:t>
            </a:r>
            <a:r>
              <a:rPr lang="es-MX" b="1" dirty="0">
                <a:solidFill>
                  <a:schemeClr val="accent3"/>
                </a:solidFill>
              </a:rPr>
              <a:t> </a:t>
            </a:r>
            <a:r>
              <a:rPr lang="es-MX" b="1" dirty="0" err="1">
                <a:solidFill>
                  <a:schemeClr val="accent3"/>
                </a:solidFill>
              </a:rPr>
              <a:t>numbersarr</a:t>
            </a:r>
            <a:r>
              <a:rPr lang="es-MX" b="1" dirty="0">
                <a:solidFill>
                  <a:schemeClr val="accent3"/>
                </a:solidFill>
              </a:rPr>
              <a:t> = [1,2,3,4,5];</a:t>
            </a:r>
          </a:p>
          <a:p>
            <a:r>
              <a:rPr lang="es-MX" b="1" dirty="0" err="1">
                <a:solidFill>
                  <a:schemeClr val="accent3"/>
                </a:solidFill>
              </a:rPr>
              <a:t>let</a:t>
            </a:r>
            <a:r>
              <a:rPr lang="es-MX" b="1" dirty="0">
                <a:solidFill>
                  <a:schemeClr val="accent3"/>
                </a:solidFill>
              </a:rPr>
              <a:t> </a:t>
            </a:r>
            <a:r>
              <a:rPr lang="es-MX" b="1" dirty="0" err="1">
                <a:solidFill>
                  <a:schemeClr val="accent3"/>
                </a:solidFill>
              </a:rPr>
              <a:t>resusum</a:t>
            </a:r>
            <a:r>
              <a:rPr lang="es-MX" b="1" dirty="0">
                <a:solidFill>
                  <a:schemeClr val="accent3"/>
                </a:solidFill>
              </a:rPr>
              <a:t> = 0;</a:t>
            </a:r>
          </a:p>
          <a:p>
            <a:r>
              <a:rPr lang="es-MX" b="1" dirty="0" err="1">
                <a:solidFill>
                  <a:schemeClr val="accent3"/>
                </a:solidFill>
              </a:rPr>
              <a:t>for</a:t>
            </a:r>
            <a:r>
              <a:rPr lang="es-MX" b="1" dirty="0">
                <a:solidFill>
                  <a:schemeClr val="accent3"/>
                </a:solidFill>
              </a:rPr>
              <a:t>(</a:t>
            </a:r>
            <a:r>
              <a:rPr lang="es-MX" b="1" dirty="0" err="1">
                <a:solidFill>
                  <a:schemeClr val="accent3"/>
                </a:solidFill>
              </a:rPr>
              <a:t>let</a:t>
            </a:r>
            <a:r>
              <a:rPr lang="es-MX" b="1" dirty="0">
                <a:solidFill>
                  <a:schemeClr val="accent3"/>
                </a:solidFill>
              </a:rPr>
              <a:t> i=0;i&lt;</a:t>
            </a:r>
            <a:r>
              <a:rPr lang="es-MX" b="1" dirty="0" err="1">
                <a:solidFill>
                  <a:schemeClr val="accent3"/>
                </a:solidFill>
              </a:rPr>
              <a:t>numbersarr.length;i</a:t>
            </a:r>
            <a:r>
              <a:rPr lang="es-MX" b="1" dirty="0">
                <a:solidFill>
                  <a:schemeClr val="accent3"/>
                </a:solidFill>
              </a:rPr>
              <a:t>++){</a:t>
            </a:r>
          </a:p>
          <a:p>
            <a:r>
              <a:rPr lang="es-MX" b="1" dirty="0">
                <a:solidFill>
                  <a:schemeClr val="accent3"/>
                </a:solidFill>
              </a:rPr>
              <a:t>   </a:t>
            </a:r>
            <a:r>
              <a:rPr lang="es-MX" b="1" dirty="0" err="1">
                <a:solidFill>
                  <a:schemeClr val="accent3"/>
                </a:solidFill>
              </a:rPr>
              <a:t>resusum</a:t>
            </a:r>
            <a:r>
              <a:rPr lang="es-MX" b="1" dirty="0">
                <a:solidFill>
                  <a:schemeClr val="accent3"/>
                </a:solidFill>
              </a:rPr>
              <a:t> += </a:t>
            </a:r>
            <a:r>
              <a:rPr lang="es-MX" b="1" dirty="0" err="1">
                <a:solidFill>
                  <a:schemeClr val="accent3"/>
                </a:solidFill>
              </a:rPr>
              <a:t>numbersarr</a:t>
            </a:r>
            <a:r>
              <a:rPr lang="es-MX" b="1" dirty="0">
                <a:solidFill>
                  <a:schemeClr val="accent3"/>
                </a:solidFill>
              </a:rPr>
              <a:t>[i]</a:t>
            </a:r>
          </a:p>
          <a:p>
            <a:r>
              <a:rPr lang="es-MX" b="1" dirty="0">
                <a:solidFill>
                  <a:schemeClr val="accent3"/>
                </a:solidFill>
              </a:rPr>
              <a:t>};</a:t>
            </a:r>
          </a:p>
          <a:p>
            <a:r>
              <a:rPr lang="es-MX" b="1" dirty="0">
                <a:solidFill>
                  <a:schemeClr val="accent3"/>
                </a:solidFill>
              </a:rPr>
              <a:t>console.log("resultado sin </a:t>
            </a:r>
            <a:r>
              <a:rPr lang="es-MX" b="1" dirty="0" err="1">
                <a:solidFill>
                  <a:schemeClr val="accent3"/>
                </a:solidFill>
              </a:rPr>
              <a:t>helper</a:t>
            </a:r>
            <a:r>
              <a:rPr lang="es-MX" b="1" dirty="0">
                <a:solidFill>
                  <a:schemeClr val="accent3"/>
                </a:solidFill>
              </a:rPr>
              <a:t> reduce:"+" "+</a:t>
            </a:r>
            <a:r>
              <a:rPr lang="es-MX" b="1" dirty="0" err="1">
                <a:solidFill>
                  <a:schemeClr val="accent3"/>
                </a:solidFill>
              </a:rPr>
              <a:t>resusum</a:t>
            </a:r>
            <a:r>
              <a:rPr lang="es-MX" b="1" dirty="0">
                <a:solidFill>
                  <a:schemeClr val="accent3"/>
                </a:solidFill>
              </a:rPr>
              <a:t>);</a:t>
            </a:r>
          </a:p>
        </p:txBody>
      </p:sp>
      <p:sp>
        <p:nvSpPr>
          <p:cNvPr id="7" name="Rectangle 6"/>
          <p:cNvSpPr/>
          <p:nvPr/>
        </p:nvSpPr>
        <p:spPr>
          <a:xfrm>
            <a:off x="6695876" y="3399991"/>
            <a:ext cx="5256583" cy="1477328"/>
          </a:xfrm>
          <a:prstGeom prst="rect">
            <a:avLst/>
          </a:prstGeom>
          <a:ln>
            <a:solidFill>
              <a:schemeClr val="tx1"/>
            </a:solidFill>
          </a:ln>
        </p:spPr>
        <p:txBody>
          <a:bodyPr wrap="square">
            <a:spAutoFit/>
          </a:bodyPr>
          <a:lstStyle/>
          <a:p>
            <a:r>
              <a:rPr lang="es-MX" b="1" dirty="0" err="1">
                <a:solidFill>
                  <a:schemeClr val="accent3"/>
                </a:solidFill>
              </a:rPr>
              <a:t>let</a:t>
            </a:r>
            <a:r>
              <a:rPr lang="es-MX" b="1" dirty="0">
                <a:solidFill>
                  <a:schemeClr val="accent3"/>
                </a:solidFill>
              </a:rPr>
              <a:t> </a:t>
            </a:r>
            <a:r>
              <a:rPr lang="es-MX" b="1" dirty="0" err="1">
                <a:solidFill>
                  <a:schemeClr val="accent3"/>
                </a:solidFill>
              </a:rPr>
              <a:t>reducetotal</a:t>
            </a:r>
            <a:r>
              <a:rPr lang="es-MX" b="1" dirty="0">
                <a:solidFill>
                  <a:schemeClr val="accent3"/>
                </a:solidFill>
              </a:rPr>
              <a:t> = 0;</a:t>
            </a:r>
          </a:p>
          <a:p>
            <a:r>
              <a:rPr lang="es-MX" b="1" dirty="0" err="1">
                <a:solidFill>
                  <a:schemeClr val="accent3"/>
                </a:solidFill>
              </a:rPr>
              <a:t>reducetotal</a:t>
            </a:r>
            <a:r>
              <a:rPr lang="es-MX" b="1" dirty="0">
                <a:solidFill>
                  <a:schemeClr val="accent3"/>
                </a:solidFill>
              </a:rPr>
              <a:t> = </a:t>
            </a:r>
            <a:r>
              <a:rPr lang="es-MX" b="1" dirty="0" err="1">
                <a:solidFill>
                  <a:schemeClr val="accent3"/>
                </a:solidFill>
              </a:rPr>
              <a:t>numbersarr.reduce</a:t>
            </a:r>
            <a:r>
              <a:rPr lang="es-MX" b="1" dirty="0">
                <a:solidFill>
                  <a:schemeClr val="accent3"/>
                </a:solidFill>
              </a:rPr>
              <a:t>((</a:t>
            </a:r>
            <a:r>
              <a:rPr lang="es-MX" b="1" dirty="0" err="1">
                <a:solidFill>
                  <a:schemeClr val="accent3"/>
                </a:solidFill>
              </a:rPr>
              <a:t>reducesum</a:t>
            </a:r>
            <a:r>
              <a:rPr lang="es-MX" b="1" dirty="0">
                <a:solidFill>
                  <a:schemeClr val="accent3"/>
                </a:solidFill>
              </a:rPr>
              <a:t>, </a:t>
            </a:r>
            <a:r>
              <a:rPr lang="es-MX" b="1" dirty="0" err="1">
                <a:solidFill>
                  <a:schemeClr val="accent3"/>
                </a:solidFill>
              </a:rPr>
              <a:t>numbersarr</a:t>
            </a:r>
            <a:r>
              <a:rPr lang="es-MX" b="1" dirty="0">
                <a:solidFill>
                  <a:schemeClr val="accent3"/>
                </a:solidFill>
              </a:rPr>
              <a:t>) =&gt; </a:t>
            </a:r>
            <a:r>
              <a:rPr lang="es-MX" b="1" dirty="0" err="1">
                <a:solidFill>
                  <a:schemeClr val="accent3"/>
                </a:solidFill>
              </a:rPr>
              <a:t>reducesum</a:t>
            </a:r>
            <a:r>
              <a:rPr lang="es-MX" b="1" dirty="0">
                <a:solidFill>
                  <a:schemeClr val="accent3"/>
                </a:solidFill>
              </a:rPr>
              <a:t> + </a:t>
            </a:r>
            <a:r>
              <a:rPr lang="es-MX" b="1" dirty="0" err="1">
                <a:solidFill>
                  <a:schemeClr val="accent3"/>
                </a:solidFill>
              </a:rPr>
              <a:t>numbersarr</a:t>
            </a:r>
            <a:r>
              <a:rPr lang="es-MX" b="1" dirty="0">
                <a:solidFill>
                  <a:schemeClr val="accent3"/>
                </a:solidFill>
              </a:rPr>
              <a:t>, 0);</a:t>
            </a:r>
          </a:p>
          <a:p>
            <a:r>
              <a:rPr lang="es-MX" b="1" dirty="0">
                <a:solidFill>
                  <a:schemeClr val="accent3"/>
                </a:solidFill>
              </a:rPr>
              <a:t>console.log("resultado con </a:t>
            </a:r>
            <a:r>
              <a:rPr lang="es-MX" b="1" dirty="0" err="1">
                <a:solidFill>
                  <a:schemeClr val="accent3"/>
                </a:solidFill>
              </a:rPr>
              <a:t>helper</a:t>
            </a:r>
            <a:r>
              <a:rPr lang="es-MX" b="1" dirty="0">
                <a:solidFill>
                  <a:schemeClr val="accent3"/>
                </a:solidFill>
              </a:rPr>
              <a:t> reduce:"+" "+</a:t>
            </a:r>
            <a:r>
              <a:rPr lang="es-MX" b="1" dirty="0" err="1">
                <a:solidFill>
                  <a:schemeClr val="accent3"/>
                </a:solidFill>
              </a:rPr>
              <a:t>reducetotal</a:t>
            </a:r>
            <a:r>
              <a:rPr lang="es-MX" b="1" dirty="0">
                <a:solidFill>
                  <a:schemeClr val="accent3"/>
                </a:solidFill>
              </a:rPr>
              <a:t>);</a:t>
            </a:r>
          </a:p>
        </p:txBody>
      </p:sp>
    </p:spTree>
    <p:extLst>
      <p:ext uri="{BB962C8B-B14F-4D97-AF65-F5344CB8AC3E}">
        <p14:creationId xmlns:p14="http://schemas.microsoft.com/office/powerpoint/2010/main" val="21814490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658371"/>
            <a:ext cx="9630044" cy="516072"/>
          </a:xfrm>
        </p:spPr>
        <p:txBody>
          <a:bodyPr/>
          <a:lstStyle/>
          <a:p>
            <a:r>
              <a:rPr lang="es-MX" sz="4000" dirty="0" smtClean="0"/>
              <a:t>METODOS DE AYUDA DE MATRIZ EN JS6 </a:t>
            </a:r>
            <a:r>
              <a:rPr lang="es-MX" sz="4000" dirty="0"/>
              <a:t> </a:t>
            </a:r>
            <a:r>
              <a:rPr lang="es-MX" sz="4000" dirty="0" smtClean="0"/>
              <a:t>(</a:t>
            </a:r>
            <a:r>
              <a:rPr lang="es-MX" sz="4000" dirty="0" err="1" smtClean="0"/>
              <a:t>arrays</a:t>
            </a:r>
            <a:r>
              <a:rPr lang="es-MX" sz="4000" dirty="0" smtClean="0"/>
              <a:t> </a:t>
            </a:r>
            <a:r>
              <a:rPr lang="es-MX" sz="4000" dirty="0" err="1" smtClean="0"/>
              <a:t>helpers</a:t>
            </a:r>
            <a:r>
              <a:rPr lang="es-MX" sz="4000" dirty="0" smtClean="0"/>
              <a:t>)</a:t>
            </a:r>
            <a:endParaRPr lang="es-ES" sz="4000" b="1" dirty="0"/>
          </a:p>
        </p:txBody>
      </p:sp>
      <p:sp>
        <p:nvSpPr>
          <p:cNvPr id="18" name="Text Placeholder 32"/>
          <p:cNvSpPr txBox="1">
            <a:spLocks/>
          </p:cNvSpPr>
          <p:nvPr/>
        </p:nvSpPr>
        <p:spPr>
          <a:xfrm>
            <a:off x="7323954" y="3991436"/>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121668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16689"/>
            <a:ext cx="2348720" cy="707886"/>
          </a:xfrm>
          <a:prstGeom prst="rect">
            <a:avLst/>
          </a:prstGeom>
        </p:spPr>
        <p:txBody>
          <a:bodyPr wrap="none">
            <a:spAutoFit/>
          </a:bodyPr>
          <a:lstStyle/>
          <a:p>
            <a:r>
              <a:rPr lang="en-US" sz="4000" b="1" dirty="0" smtClean="0">
                <a:solidFill>
                  <a:srgbClr val="FF0000"/>
                </a:solidFill>
              </a:rPr>
              <a:t>REDUCE</a:t>
            </a:r>
            <a:endParaRPr lang="en-US" sz="4000" b="1" dirty="0">
              <a:solidFill>
                <a:srgbClr val="FF0000"/>
              </a:solidFill>
            </a:endParaRPr>
          </a:p>
        </p:txBody>
      </p:sp>
      <p:sp>
        <p:nvSpPr>
          <p:cNvPr id="6" name="Rectangle 5"/>
          <p:cNvSpPr/>
          <p:nvPr/>
        </p:nvSpPr>
        <p:spPr>
          <a:xfrm>
            <a:off x="520325" y="2545877"/>
            <a:ext cx="2540375" cy="2585323"/>
          </a:xfrm>
          <a:prstGeom prst="rect">
            <a:avLst/>
          </a:prstGeom>
          <a:solidFill>
            <a:schemeClr val="bg1"/>
          </a:solidFill>
          <a:ln>
            <a:solidFill>
              <a:schemeClr val="tx1"/>
            </a:solidFill>
          </a:ln>
        </p:spPr>
        <p:txBody>
          <a:bodyPr wrap="square">
            <a:spAutoFit/>
          </a:bodyPr>
          <a:lstStyle/>
          <a:p>
            <a:r>
              <a:rPr lang="es-MX" b="1" dirty="0" err="1">
                <a:solidFill>
                  <a:schemeClr val="accent3"/>
                </a:solidFill>
              </a:rPr>
              <a:t>var</a:t>
            </a:r>
            <a:r>
              <a:rPr lang="es-MX" b="1" dirty="0">
                <a:solidFill>
                  <a:schemeClr val="accent3"/>
                </a:solidFill>
              </a:rPr>
              <a:t> </a:t>
            </a:r>
            <a:r>
              <a:rPr lang="es-MX" b="1" dirty="0" err="1">
                <a:solidFill>
                  <a:schemeClr val="accent3"/>
                </a:solidFill>
              </a:rPr>
              <a:t>DatosCursos</a:t>
            </a:r>
            <a:r>
              <a:rPr lang="es-MX" b="1" dirty="0">
                <a:solidFill>
                  <a:schemeClr val="accent3"/>
                </a:solidFill>
              </a:rPr>
              <a:t> = [</a:t>
            </a:r>
          </a:p>
          <a:p>
            <a:r>
              <a:rPr lang="es-MX" b="1" dirty="0">
                <a:solidFill>
                  <a:schemeClr val="accent3"/>
                </a:solidFill>
              </a:rPr>
              <a:t>  '</a:t>
            </a:r>
            <a:r>
              <a:rPr lang="es-MX" b="1" dirty="0" err="1">
                <a:solidFill>
                  <a:schemeClr val="accent3"/>
                </a:solidFill>
              </a:rPr>
              <a:t>polymer</a:t>
            </a:r>
            <a:r>
              <a:rPr lang="es-MX" b="1" dirty="0">
                <a:solidFill>
                  <a:schemeClr val="accent3"/>
                </a:solidFill>
              </a:rPr>
              <a:t>',</a:t>
            </a:r>
          </a:p>
          <a:p>
            <a:r>
              <a:rPr lang="es-MX" b="1" dirty="0">
                <a:solidFill>
                  <a:schemeClr val="accent3"/>
                </a:solidFill>
              </a:rPr>
              <a:t>  '</a:t>
            </a:r>
            <a:r>
              <a:rPr lang="es-MX" b="1" dirty="0" err="1">
                <a:solidFill>
                  <a:schemeClr val="accent3"/>
                </a:solidFill>
              </a:rPr>
              <a:t>js</a:t>
            </a:r>
            <a:r>
              <a:rPr lang="es-MX" b="1" dirty="0">
                <a:solidFill>
                  <a:schemeClr val="accent3"/>
                </a:solidFill>
              </a:rPr>
              <a:t>',</a:t>
            </a:r>
          </a:p>
          <a:p>
            <a:r>
              <a:rPr lang="es-MX" b="1" dirty="0">
                <a:solidFill>
                  <a:schemeClr val="accent3"/>
                </a:solidFill>
              </a:rPr>
              <a:t>  '</a:t>
            </a:r>
            <a:r>
              <a:rPr lang="es-MX" b="1" dirty="0" err="1">
                <a:solidFill>
                  <a:schemeClr val="accent3"/>
                </a:solidFill>
              </a:rPr>
              <a:t>css</a:t>
            </a:r>
            <a:r>
              <a:rPr lang="es-MX" b="1" dirty="0">
                <a:solidFill>
                  <a:schemeClr val="accent3"/>
                </a:solidFill>
              </a:rPr>
              <a:t>',</a:t>
            </a:r>
          </a:p>
          <a:p>
            <a:r>
              <a:rPr lang="es-MX" b="1" dirty="0">
                <a:solidFill>
                  <a:schemeClr val="accent3"/>
                </a:solidFill>
              </a:rPr>
              <a:t>  '</a:t>
            </a:r>
            <a:r>
              <a:rPr lang="es-MX" b="1" dirty="0" err="1">
                <a:solidFill>
                  <a:schemeClr val="accent3"/>
                </a:solidFill>
              </a:rPr>
              <a:t>git</a:t>
            </a:r>
            <a:r>
              <a:rPr lang="es-MX" b="1" dirty="0">
                <a:solidFill>
                  <a:schemeClr val="accent3"/>
                </a:solidFill>
              </a:rPr>
              <a:t>',</a:t>
            </a:r>
          </a:p>
          <a:p>
            <a:r>
              <a:rPr lang="es-MX" b="1" dirty="0">
                <a:solidFill>
                  <a:schemeClr val="accent3"/>
                </a:solidFill>
              </a:rPr>
              <a:t>  '</a:t>
            </a:r>
            <a:r>
              <a:rPr lang="es-MX" b="1" dirty="0" err="1">
                <a:solidFill>
                  <a:schemeClr val="accent3"/>
                </a:solidFill>
              </a:rPr>
              <a:t>js</a:t>
            </a:r>
            <a:r>
              <a:rPr lang="es-MX" b="1" dirty="0">
                <a:solidFill>
                  <a:schemeClr val="accent3"/>
                </a:solidFill>
              </a:rPr>
              <a:t>',</a:t>
            </a:r>
          </a:p>
          <a:p>
            <a:r>
              <a:rPr lang="es-MX" b="1" dirty="0">
                <a:solidFill>
                  <a:schemeClr val="accent3"/>
                </a:solidFill>
              </a:rPr>
              <a:t>  '</a:t>
            </a:r>
            <a:r>
              <a:rPr lang="es-MX" b="1" dirty="0" err="1">
                <a:solidFill>
                  <a:schemeClr val="accent3"/>
                </a:solidFill>
              </a:rPr>
              <a:t>polymer</a:t>
            </a:r>
            <a:r>
              <a:rPr lang="es-MX" b="1" dirty="0">
                <a:solidFill>
                  <a:schemeClr val="accent3"/>
                </a:solidFill>
              </a:rPr>
              <a:t>',</a:t>
            </a:r>
          </a:p>
          <a:p>
            <a:r>
              <a:rPr lang="es-MX" b="1" dirty="0">
                <a:solidFill>
                  <a:schemeClr val="accent3"/>
                </a:solidFill>
              </a:rPr>
              <a:t>  '</a:t>
            </a:r>
            <a:r>
              <a:rPr lang="es-MX" b="1" dirty="0" err="1">
                <a:solidFill>
                  <a:schemeClr val="accent3"/>
                </a:solidFill>
              </a:rPr>
              <a:t>css</a:t>
            </a:r>
            <a:r>
              <a:rPr lang="es-MX" b="1" dirty="0">
                <a:solidFill>
                  <a:schemeClr val="accent3"/>
                </a:solidFill>
              </a:rPr>
              <a:t>'</a:t>
            </a:r>
          </a:p>
          <a:p>
            <a:r>
              <a:rPr lang="es-MX" b="1" dirty="0">
                <a:solidFill>
                  <a:schemeClr val="accent3"/>
                </a:solidFill>
              </a:rPr>
              <a:t>];</a:t>
            </a:r>
          </a:p>
        </p:txBody>
      </p:sp>
      <p:sp>
        <p:nvSpPr>
          <p:cNvPr id="5" name="TextBox 4"/>
          <p:cNvSpPr txBox="1"/>
          <p:nvPr/>
        </p:nvSpPr>
        <p:spPr>
          <a:xfrm>
            <a:off x="889118" y="1837992"/>
            <a:ext cx="10302820" cy="646331"/>
          </a:xfrm>
          <a:prstGeom prst="rect">
            <a:avLst/>
          </a:prstGeom>
          <a:noFill/>
        </p:spPr>
        <p:txBody>
          <a:bodyPr wrap="none" rtlCol="0">
            <a:spAutoFit/>
          </a:bodyPr>
          <a:lstStyle/>
          <a:p>
            <a:r>
              <a:rPr lang="es-MX" dirty="0" smtClean="0"/>
              <a:t>Ejemplo con reduce llamando una función y contando los valores que se encuentran en un arreglo </a:t>
            </a:r>
          </a:p>
          <a:p>
            <a:r>
              <a:rPr lang="es-MX" dirty="0" smtClean="0"/>
              <a:t>Agrupándolos con el total de veces que se repiten.</a:t>
            </a:r>
            <a:endParaRPr lang="es-MX" dirty="0"/>
          </a:p>
        </p:txBody>
      </p:sp>
      <p:sp>
        <p:nvSpPr>
          <p:cNvPr id="8" name="Rectangle 7"/>
          <p:cNvSpPr/>
          <p:nvPr/>
        </p:nvSpPr>
        <p:spPr>
          <a:xfrm>
            <a:off x="3283956" y="2538287"/>
            <a:ext cx="8812520" cy="2862322"/>
          </a:xfrm>
          <a:prstGeom prst="rect">
            <a:avLst/>
          </a:prstGeom>
          <a:ln>
            <a:solidFill>
              <a:schemeClr val="tx1"/>
            </a:solidFill>
          </a:ln>
        </p:spPr>
        <p:txBody>
          <a:bodyPr wrap="square">
            <a:spAutoFit/>
          </a:bodyPr>
          <a:lstStyle/>
          <a:p>
            <a:r>
              <a:rPr lang="es-MX" b="1" dirty="0" err="1">
                <a:solidFill>
                  <a:schemeClr val="accent3"/>
                </a:solidFill>
              </a:rPr>
              <a:t>var</a:t>
            </a:r>
            <a:r>
              <a:rPr lang="es-MX" b="1" dirty="0">
                <a:solidFill>
                  <a:schemeClr val="accent3"/>
                </a:solidFill>
              </a:rPr>
              <a:t> </a:t>
            </a:r>
            <a:r>
              <a:rPr lang="es-MX" b="1" dirty="0" err="1">
                <a:solidFill>
                  <a:schemeClr val="accent3"/>
                </a:solidFill>
              </a:rPr>
              <a:t>initialValue</a:t>
            </a:r>
            <a:r>
              <a:rPr lang="es-MX" b="1" dirty="0">
                <a:solidFill>
                  <a:schemeClr val="accent3"/>
                </a:solidFill>
              </a:rPr>
              <a:t> </a:t>
            </a:r>
            <a:r>
              <a:rPr lang="es-MX" b="1" dirty="0" smtClean="0">
                <a:solidFill>
                  <a:schemeClr val="accent3"/>
                </a:solidFill>
              </a:rPr>
              <a:t>= {}</a:t>
            </a:r>
          </a:p>
          <a:p>
            <a:endParaRPr lang="es-MX" b="1" dirty="0" smtClean="0">
              <a:solidFill>
                <a:schemeClr val="accent3"/>
              </a:solidFill>
            </a:endParaRPr>
          </a:p>
          <a:p>
            <a:r>
              <a:rPr lang="es-MX" b="1" dirty="0" err="1" smtClean="0">
                <a:solidFill>
                  <a:schemeClr val="accent3"/>
                </a:solidFill>
              </a:rPr>
              <a:t>var</a:t>
            </a:r>
            <a:r>
              <a:rPr lang="es-MX" b="1" dirty="0" smtClean="0">
                <a:solidFill>
                  <a:schemeClr val="accent3"/>
                </a:solidFill>
              </a:rPr>
              <a:t> </a:t>
            </a:r>
            <a:r>
              <a:rPr lang="es-MX" b="1" dirty="0" err="1">
                <a:solidFill>
                  <a:schemeClr val="accent3"/>
                </a:solidFill>
              </a:rPr>
              <a:t>FunAgrupa</a:t>
            </a:r>
            <a:r>
              <a:rPr lang="es-MX" b="1" dirty="0">
                <a:solidFill>
                  <a:schemeClr val="accent3"/>
                </a:solidFill>
              </a:rPr>
              <a:t> = function(</a:t>
            </a:r>
            <a:r>
              <a:rPr lang="es-MX" b="1" dirty="0" err="1">
                <a:solidFill>
                  <a:schemeClr val="accent3"/>
                </a:solidFill>
              </a:rPr>
              <a:t>IdObjeto</a:t>
            </a:r>
            <a:r>
              <a:rPr lang="es-MX" b="1" dirty="0">
                <a:solidFill>
                  <a:schemeClr val="accent3"/>
                </a:solidFill>
              </a:rPr>
              <a:t>, </a:t>
            </a:r>
            <a:r>
              <a:rPr lang="es-MX" b="1" dirty="0" err="1">
                <a:solidFill>
                  <a:schemeClr val="accent3"/>
                </a:solidFill>
              </a:rPr>
              <a:t>DatoObjeto</a:t>
            </a:r>
            <a:r>
              <a:rPr lang="es-MX" b="1" dirty="0" smtClean="0">
                <a:solidFill>
                  <a:schemeClr val="accent3"/>
                </a:solidFill>
              </a:rPr>
              <a:t>){</a:t>
            </a:r>
          </a:p>
          <a:p>
            <a:r>
              <a:rPr lang="es-MX" b="1" dirty="0" smtClean="0">
                <a:solidFill>
                  <a:schemeClr val="accent3"/>
                </a:solidFill>
              </a:rPr>
              <a:t>	</a:t>
            </a:r>
            <a:r>
              <a:rPr lang="es-MX" b="1" dirty="0" err="1" smtClean="0">
                <a:solidFill>
                  <a:schemeClr val="accent3"/>
                </a:solidFill>
              </a:rPr>
              <a:t>if</a:t>
            </a:r>
            <a:r>
              <a:rPr lang="es-MX" b="1" dirty="0" smtClean="0">
                <a:solidFill>
                  <a:schemeClr val="accent3"/>
                </a:solidFill>
              </a:rPr>
              <a:t> (!</a:t>
            </a:r>
            <a:r>
              <a:rPr lang="es-MX" b="1" dirty="0" err="1" smtClean="0">
                <a:solidFill>
                  <a:schemeClr val="accent3"/>
                </a:solidFill>
              </a:rPr>
              <a:t>IdObjeto</a:t>
            </a:r>
            <a:r>
              <a:rPr lang="es-MX" b="1" dirty="0" smtClean="0">
                <a:solidFill>
                  <a:schemeClr val="accent3"/>
                </a:solidFill>
              </a:rPr>
              <a:t>[</a:t>
            </a:r>
            <a:r>
              <a:rPr lang="es-MX" b="1" dirty="0" err="1" smtClean="0">
                <a:solidFill>
                  <a:schemeClr val="accent3"/>
                </a:solidFill>
              </a:rPr>
              <a:t>DatoObjeto</a:t>
            </a:r>
            <a:r>
              <a:rPr lang="es-MX" b="1" dirty="0" smtClean="0">
                <a:solidFill>
                  <a:schemeClr val="accent3"/>
                </a:solidFill>
              </a:rPr>
              <a:t>]) </a:t>
            </a:r>
          </a:p>
          <a:p>
            <a:r>
              <a:rPr lang="es-MX" b="1" dirty="0">
                <a:solidFill>
                  <a:schemeClr val="accent3"/>
                </a:solidFill>
              </a:rPr>
              <a:t>	</a:t>
            </a:r>
            <a:r>
              <a:rPr lang="es-MX" b="1" dirty="0" smtClean="0">
                <a:solidFill>
                  <a:schemeClr val="accent3"/>
                </a:solidFill>
              </a:rPr>
              <a:t>	{</a:t>
            </a:r>
            <a:r>
              <a:rPr lang="es-MX" b="1" dirty="0" err="1" smtClean="0">
                <a:solidFill>
                  <a:schemeClr val="accent3"/>
                </a:solidFill>
              </a:rPr>
              <a:t>IdObjeto</a:t>
            </a:r>
            <a:r>
              <a:rPr lang="es-MX" b="1" dirty="0" smtClean="0">
                <a:solidFill>
                  <a:schemeClr val="accent3"/>
                </a:solidFill>
              </a:rPr>
              <a:t>[</a:t>
            </a:r>
            <a:r>
              <a:rPr lang="es-MX" b="1" dirty="0" err="1" smtClean="0">
                <a:solidFill>
                  <a:schemeClr val="accent3"/>
                </a:solidFill>
              </a:rPr>
              <a:t>DatoObjeto</a:t>
            </a:r>
            <a:r>
              <a:rPr lang="es-MX" b="1" dirty="0">
                <a:solidFill>
                  <a:schemeClr val="accent3"/>
                </a:solidFill>
              </a:rPr>
              <a:t>] = 1</a:t>
            </a:r>
            <a:r>
              <a:rPr lang="es-MX" b="1" dirty="0" smtClean="0">
                <a:solidFill>
                  <a:schemeClr val="accent3"/>
                </a:solidFill>
              </a:rPr>
              <a:t>;</a:t>
            </a:r>
          </a:p>
          <a:p>
            <a:r>
              <a:rPr lang="es-MX" b="1" dirty="0" smtClean="0">
                <a:solidFill>
                  <a:schemeClr val="accent3"/>
                </a:solidFill>
              </a:rPr>
              <a:t>	} </a:t>
            </a:r>
            <a:r>
              <a:rPr lang="es-MX" b="1" dirty="0" err="1">
                <a:solidFill>
                  <a:schemeClr val="accent3"/>
                </a:solidFill>
              </a:rPr>
              <a:t>else</a:t>
            </a:r>
            <a:r>
              <a:rPr lang="es-MX" b="1" dirty="0">
                <a:solidFill>
                  <a:schemeClr val="accent3"/>
                </a:solidFill>
              </a:rPr>
              <a:t> </a:t>
            </a:r>
            <a:endParaRPr lang="es-MX" b="1" dirty="0" smtClean="0">
              <a:solidFill>
                <a:schemeClr val="accent3"/>
              </a:solidFill>
            </a:endParaRPr>
          </a:p>
          <a:p>
            <a:r>
              <a:rPr lang="es-MX" b="1" dirty="0">
                <a:solidFill>
                  <a:schemeClr val="accent3"/>
                </a:solidFill>
              </a:rPr>
              <a:t>	</a:t>
            </a:r>
            <a:r>
              <a:rPr lang="es-MX" b="1" dirty="0" smtClean="0">
                <a:solidFill>
                  <a:schemeClr val="accent3"/>
                </a:solidFill>
              </a:rPr>
              <a:t>	</a:t>
            </a:r>
            <a:r>
              <a:rPr lang="es-MX" b="1" dirty="0" err="1" smtClean="0">
                <a:solidFill>
                  <a:schemeClr val="accent3"/>
                </a:solidFill>
              </a:rPr>
              <a:t>IdObjeto</a:t>
            </a:r>
            <a:r>
              <a:rPr lang="es-MX" b="1" dirty="0" smtClean="0">
                <a:solidFill>
                  <a:schemeClr val="accent3"/>
                </a:solidFill>
              </a:rPr>
              <a:t>[</a:t>
            </a:r>
            <a:r>
              <a:rPr lang="es-MX" b="1" dirty="0" err="1" smtClean="0">
                <a:solidFill>
                  <a:schemeClr val="accent3"/>
                </a:solidFill>
              </a:rPr>
              <a:t>DatoObjeto</a:t>
            </a:r>
            <a:r>
              <a:rPr lang="es-MX" b="1" dirty="0">
                <a:solidFill>
                  <a:schemeClr val="accent3"/>
                </a:solidFill>
              </a:rPr>
              <a:t>] = </a:t>
            </a:r>
            <a:r>
              <a:rPr lang="es-MX" b="1" dirty="0" err="1">
                <a:solidFill>
                  <a:schemeClr val="accent3"/>
                </a:solidFill>
              </a:rPr>
              <a:t>IdObjeto</a:t>
            </a:r>
            <a:r>
              <a:rPr lang="es-MX" b="1" dirty="0">
                <a:solidFill>
                  <a:schemeClr val="accent3"/>
                </a:solidFill>
              </a:rPr>
              <a:t>[</a:t>
            </a:r>
            <a:r>
              <a:rPr lang="es-MX" b="1" dirty="0" err="1">
                <a:solidFill>
                  <a:schemeClr val="accent3"/>
                </a:solidFill>
              </a:rPr>
              <a:t>DatoObjeto</a:t>
            </a:r>
            <a:r>
              <a:rPr lang="es-MX" b="1" dirty="0">
                <a:solidFill>
                  <a:schemeClr val="accent3"/>
                </a:solidFill>
              </a:rPr>
              <a:t>] + 1; </a:t>
            </a:r>
            <a:endParaRPr lang="es-MX" b="1" dirty="0" smtClean="0">
              <a:solidFill>
                <a:schemeClr val="accent3"/>
              </a:solidFill>
            </a:endParaRPr>
          </a:p>
          <a:p>
            <a:r>
              <a:rPr lang="es-MX" b="1" dirty="0" smtClean="0">
                <a:solidFill>
                  <a:schemeClr val="accent3"/>
                </a:solidFill>
              </a:rPr>
              <a:t>}</a:t>
            </a:r>
            <a:endParaRPr lang="es-MX" b="1" dirty="0">
              <a:solidFill>
                <a:schemeClr val="accent3"/>
              </a:solidFill>
            </a:endParaRPr>
          </a:p>
          <a:p>
            <a:r>
              <a:rPr lang="es-MX" b="1" dirty="0">
                <a:solidFill>
                  <a:schemeClr val="accent3"/>
                </a:solidFill>
              </a:rPr>
              <a:t>  </a:t>
            </a:r>
            <a:r>
              <a:rPr lang="es-MX" b="1" dirty="0" err="1">
                <a:solidFill>
                  <a:schemeClr val="accent3"/>
                </a:solidFill>
              </a:rPr>
              <a:t>return</a:t>
            </a:r>
            <a:r>
              <a:rPr lang="es-MX" b="1" dirty="0">
                <a:solidFill>
                  <a:schemeClr val="accent3"/>
                </a:solidFill>
              </a:rPr>
              <a:t> </a:t>
            </a:r>
            <a:r>
              <a:rPr lang="es-MX" b="1" dirty="0" err="1">
                <a:solidFill>
                  <a:schemeClr val="accent3"/>
                </a:solidFill>
              </a:rPr>
              <a:t>IdObjeto</a:t>
            </a:r>
            <a:r>
              <a:rPr lang="es-MX" b="1" dirty="0" smtClean="0">
                <a:solidFill>
                  <a:schemeClr val="accent3"/>
                </a:solidFill>
              </a:rPr>
              <a:t>;</a:t>
            </a:r>
          </a:p>
          <a:p>
            <a:r>
              <a:rPr lang="es-MX" b="1" dirty="0" smtClean="0">
                <a:solidFill>
                  <a:schemeClr val="accent3"/>
                </a:solidFill>
              </a:rPr>
              <a:t>}</a:t>
            </a:r>
            <a:endParaRPr lang="es-MX" b="1" dirty="0">
              <a:solidFill>
                <a:schemeClr val="accent3"/>
              </a:solidFill>
            </a:endParaRPr>
          </a:p>
        </p:txBody>
      </p:sp>
      <p:sp>
        <p:nvSpPr>
          <p:cNvPr id="9" name="Rectangle 8"/>
          <p:cNvSpPr/>
          <p:nvPr/>
        </p:nvSpPr>
        <p:spPr>
          <a:xfrm>
            <a:off x="431180" y="5634449"/>
            <a:ext cx="11665296" cy="646331"/>
          </a:xfrm>
          <a:prstGeom prst="rect">
            <a:avLst/>
          </a:prstGeom>
          <a:ln>
            <a:solidFill>
              <a:schemeClr val="tx1"/>
            </a:solidFill>
          </a:ln>
        </p:spPr>
        <p:txBody>
          <a:bodyPr wrap="square">
            <a:spAutoFit/>
          </a:bodyPr>
          <a:lstStyle/>
          <a:p>
            <a:r>
              <a:rPr lang="es-MX" b="1" dirty="0" err="1">
                <a:solidFill>
                  <a:schemeClr val="accent3"/>
                </a:solidFill>
              </a:rPr>
              <a:t>let</a:t>
            </a:r>
            <a:r>
              <a:rPr lang="es-MX" b="1" dirty="0">
                <a:solidFill>
                  <a:schemeClr val="accent3"/>
                </a:solidFill>
              </a:rPr>
              <a:t> </a:t>
            </a:r>
            <a:r>
              <a:rPr lang="es-MX" b="1" dirty="0" err="1">
                <a:solidFill>
                  <a:schemeClr val="accent3"/>
                </a:solidFill>
              </a:rPr>
              <a:t>desjresul</a:t>
            </a:r>
            <a:r>
              <a:rPr lang="es-MX" b="1" dirty="0">
                <a:solidFill>
                  <a:schemeClr val="accent3"/>
                </a:solidFill>
              </a:rPr>
              <a:t> = </a:t>
            </a:r>
            <a:r>
              <a:rPr lang="es-MX" b="1" dirty="0" err="1">
                <a:solidFill>
                  <a:schemeClr val="accent3"/>
                </a:solidFill>
              </a:rPr>
              <a:t>DatosCursos.reduce</a:t>
            </a:r>
            <a:r>
              <a:rPr lang="es-MX" b="1" dirty="0">
                <a:solidFill>
                  <a:schemeClr val="accent3"/>
                </a:solidFill>
              </a:rPr>
              <a:t>(</a:t>
            </a:r>
            <a:r>
              <a:rPr lang="es-MX" b="1" dirty="0" err="1">
                <a:solidFill>
                  <a:schemeClr val="accent3"/>
                </a:solidFill>
              </a:rPr>
              <a:t>FunAgrupa</a:t>
            </a:r>
            <a:r>
              <a:rPr lang="es-MX" b="1" dirty="0">
                <a:solidFill>
                  <a:schemeClr val="accent3"/>
                </a:solidFill>
              </a:rPr>
              <a:t>, </a:t>
            </a:r>
            <a:r>
              <a:rPr lang="es-MX" b="1" dirty="0" err="1">
                <a:solidFill>
                  <a:schemeClr val="accent3"/>
                </a:solidFill>
              </a:rPr>
              <a:t>initialValue</a:t>
            </a:r>
            <a:r>
              <a:rPr lang="es-MX" b="1" dirty="0">
                <a:solidFill>
                  <a:schemeClr val="accent3"/>
                </a:solidFill>
              </a:rPr>
              <a:t>) </a:t>
            </a:r>
            <a:endParaRPr lang="es-MX" b="1" dirty="0" smtClean="0">
              <a:solidFill>
                <a:schemeClr val="accent3"/>
              </a:solidFill>
            </a:endParaRPr>
          </a:p>
          <a:p>
            <a:r>
              <a:rPr lang="es-MX" b="1" dirty="0" smtClean="0">
                <a:solidFill>
                  <a:schemeClr val="accent3"/>
                </a:solidFill>
              </a:rPr>
              <a:t>console.log(</a:t>
            </a:r>
            <a:r>
              <a:rPr lang="es-MX" b="1" dirty="0" err="1" smtClean="0">
                <a:solidFill>
                  <a:schemeClr val="accent3"/>
                </a:solidFill>
              </a:rPr>
              <a:t>desjresul</a:t>
            </a:r>
            <a:r>
              <a:rPr lang="es-MX" b="1" dirty="0" smtClean="0">
                <a:solidFill>
                  <a:schemeClr val="accent3"/>
                </a:solidFill>
              </a:rPr>
              <a:t>)</a:t>
            </a:r>
            <a:endParaRPr lang="es-MX" b="1" dirty="0">
              <a:solidFill>
                <a:schemeClr val="accent3"/>
              </a:solidFill>
            </a:endParaRPr>
          </a:p>
        </p:txBody>
      </p:sp>
    </p:spTree>
    <p:extLst>
      <p:ext uri="{BB962C8B-B14F-4D97-AF65-F5344CB8AC3E}">
        <p14:creationId xmlns:p14="http://schemas.microsoft.com/office/powerpoint/2010/main" val="12411092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669111"/>
            <a:ext cx="1060805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hangingPunct="0"/>
            <a:r>
              <a:rPr lang="es-MX" altLang="en-US" dirty="0">
                <a:latin typeface="Arial" panose="020B0604020202020204" pitchFamily="34" charset="0"/>
                <a:cs typeface="Arial" panose="020B0604020202020204" pitchFamily="34" charset="0"/>
              </a:rPr>
              <a:t>Para crear una interacción real en tu sitio WEB, debes usar eventos — Estos son unas estructuras de código que captan lo que sucede en el navegador, y permite que en respuesta a las acciones que suceden se ejecute un </a:t>
            </a:r>
            <a:r>
              <a:rPr lang="es-MX" altLang="en-US" dirty="0" smtClean="0">
                <a:latin typeface="Arial" panose="020B0604020202020204" pitchFamily="34" charset="0"/>
                <a:cs typeface="Arial" panose="020B0604020202020204" pitchFamily="34" charset="0"/>
              </a:rPr>
              <a:t>código en javascript. </a:t>
            </a:r>
            <a:r>
              <a:rPr lang="es-MX" altLang="en-US" dirty="0">
                <a:latin typeface="Arial" panose="020B0604020202020204" pitchFamily="34" charset="0"/>
                <a:cs typeface="Arial" panose="020B0604020202020204" pitchFamily="34" charset="0"/>
              </a:rPr>
              <a:t>El ejemplo más obvio es un </a:t>
            </a:r>
            <a:r>
              <a:rPr lang="es-MX" altLang="en-US" dirty="0" err="1">
                <a:latin typeface="Arial" panose="020B0604020202020204" pitchFamily="34" charset="0"/>
                <a:cs typeface="Arial" panose="020B0604020202020204" pitchFamily="34" charset="0"/>
              </a:rPr>
              <a:t>click</a:t>
            </a:r>
            <a:r>
              <a:rPr lang="es-MX" altLang="en-US" dirty="0">
                <a:latin typeface="Arial" panose="020B0604020202020204" pitchFamily="34" charset="0"/>
                <a:cs typeface="Arial" panose="020B0604020202020204" pitchFamily="34" charset="0"/>
              </a:rPr>
              <a:t> (</a:t>
            </a:r>
            <a:r>
              <a:rPr lang="es-MX" altLang="en-US" dirty="0" err="1">
                <a:latin typeface="Arial" panose="020B0604020202020204" pitchFamily="34" charset="0"/>
                <a:cs typeface="Arial" panose="020B0604020202020204" pitchFamily="34" charset="0"/>
              </a:rPr>
              <a:t>click</a:t>
            </a:r>
            <a:r>
              <a:rPr lang="es-MX" altLang="en-US" dirty="0">
                <a:latin typeface="Arial" panose="020B0604020202020204" pitchFamily="34" charset="0"/>
                <a:cs typeface="Arial" panose="020B0604020202020204" pitchFamily="34" charset="0"/>
              </a:rPr>
              <a:t> </a:t>
            </a:r>
            <a:r>
              <a:rPr lang="es-MX" altLang="en-US" dirty="0" err="1">
                <a:latin typeface="Arial" panose="020B0604020202020204" pitchFamily="34" charset="0"/>
                <a:cs typeface="Arial" panose="020B0604020202020204" pitchFamily="34" charset="0"/>
              </a:rPr>
              <a:t>event</a:t>
            </a:r>
            <a:r>
              <a:rPr lang="es-MX" altLang="en-US" dirty="0">
                <a:latin typeface="Arial" panose="020B0604020202020204" pitchFamily="34" charset="0"/>
                <a:cs typeface="Arial" panose="020B0604020202020204" pitchFamily="34" charset="0"/>
              </a:rPr>
              <a:t>), que se activa al hacer </a:t>
            </a:r>
            <a:r>
              <a:rPr lang="es-MX" altLang="en-US" dirty="0" err="1">
                <a:latin typeface="Arial" panose="020B0604020202020204" pitchFamily="34" charset="0"/>
                <a:cs typeface="Arial" panose="020B0604020202020204" pitchFamily="34" charset="0"/>
              </a:rPr>
              <a:t>click</a:t>
            </a:r>
            <a:r>
              <a:rPr lang="es-MX" altLang="en-US" dirty="0">
                <a:latin typeface="Arial" panose="020B0604020202020204" pitchFamily="34" charset="0"/>
                <a:cs typeface="Arial" panose="020B0604020202020204" pitchFamily="34" charset="0"/>
              </a:rPr>
              <a:t> </a:t>
            </a:r>
            <a:r>
              <a:rPr lang="es-MX" altLang="en-US" dirty="0" smtClean="0">
                <a:latin typeface="Arial" panose="020B0604020202020204" pitchFamily="34" charset="0"/>
                <a:cs typeface="Arial" panose="020B0604020202020204" pitchFamily="34" charset="0"/>
              </a:rPr>
              <a:t>sobre un elemento de la pagina WEB.</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Rectangle 1"/>
          <p:cNvSpPr/>
          <p:nvPr/>
        </p:nvSpPr>
        <p:spPr>
          <a:xfrm>
            <a:off x="4187232" y="3234809"/>
            <a:ext cx="3865161" cy="369332"/>
          </a:xfrm>
          <a:prstGeom prst="rect">
            <a:avLst/>
          </a:prstGeom>
        </p:spPr>
        <p:txBody>
          <a:bodyPr wrap="none">
            <a:spAutoFit/>
          </a:bodyPr>
          <a:lstStyle/>
          <a:p>
            <a:r>
              <a:rPr lang="es-MX" b="1" dirty="0">
                <a:solidFill>
                  <a:srgbClr val="41423D"/>
                </a:solidFill>
                <a:latin typeface="Geneva"/>
              </a:rPr>
              <a:t>LISTA DE EVENTOS JAVASCRIPT</a:t>
            </a:r>
            <a:endParaRPr lang="es-MX" dirty="0"/>
          </a:p>
        </p:txBody>
      </p:sp>
    </p:spTree>
    <p:extLst>
      <p:ext uri="{BB962C8B-B14F-4D97-AF65-F5344CB8AC3E}">
        <p14:creationId xmlns:p14="http://schemas.microsoft.com/office/powerpoint/2010/main" val="35813427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3" name="Picture 2"/>
          <p:cNvPicPr>
            <a:picLocks noChangeAspect="1"/>
          </p:cNvPicPr>
          <p:nvPr/>
        </p:nvPicPr>
        <p:blipFill>
          <a:blip r:embed="rId2"/>
          <a:stretch>
            <a:fillRect/>
          </a:stretch>
        </p:blipFill>
        <p:spPr>
          <a:xfrm>
            <a:off x="1356323" y="1738450"/>
            <a:ext cx="8948663" cy="4768616"/>
          </a:xfrm>
          <a:prstGeom prst="rect">
            <a:avLst/>
          </a:prstGeom>
        </p:spPr>
      </p:pic>
    </p:spTree>
    <p:extLst>
      <p:ext uri="{BB962C8B-B14F-4D97-AF65-F5344CB8AC3E}">
        <p14:creationId xmlns:p14="http://schemas.microsoft.com/office/powerpoint/2010/main" val="574196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3" name="Picture 2"/>
          <p:cNvPicPr>
            <a:picLocks noChangeAspect="1"/>
          </p:cNvPicPr>
          <p:nvPr/>
        </p:nvPicPr>
        <p:blipFill>
          <a:blip r:embed="rId2"/>
          <a:stretch>
            <a:fillRect/>
          </a:stretch>
        </p:blipFill>
        <p:spPr>
          <a:xfrm>
            <a:off x="935236" y="1758846"/>
            <a:ext cx="10458084" cy="4542686"/>
          </a:xfrm>
          <a:prstGeom prst="rect">
            <a:avLst/>
          </a:prstGeom>
        </p:spPr>
      </p:pic>
    </p:spTree>
    <p:extLst>
      <p:ext uri="{BB962C8B-B14F-4D97-AF65-F5344CB8AC3E}">
        <p14:creationId xmlns:p14="http://schemas.microsoft.com/office/powerpoint/2010/main" val="7891668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863228" y="1724725"/>
            <a:ext cx="9217024" cy="4757977"/>
          </a:xfrm>
          <a:prstGeom prst="rect">
            <a:avLst/>
          </a:prstGeom>
        </p:spPr>
      </p:pic>
    </p:spTree>
    <p:extLst>
      <p:ext uri="{BB962C8B-B14F-4D97-AF65-F5344CB8AC3E}">
        <p14:creationId xmlns:p14="http://schemas.microsoft.com/office/powerpoint/2010/main" val="23867938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935236" y="1767103"/>
            <a:ext cx="10916129" cy="2301238"/>
          </a:xfrm>
          <a:prstGeom prst="rect">
            <a:avLst/>
          </a:prstGeom>
        </p:spPr>
      </p:pic>
    </p:spTree>
    <p:extLst>
      <p:ext uri="{BB962C8B-B14F-4D97-AF65-F5344CB8AC3E}">
        <p14:creationId xmlns:p14="http://schemas.microsoft.com/office/powerpoint/2010/main" val="27584558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620070"/>
            <a:ext cx="8315697" cy="1200329"/>
          </a:xfrm>
          <a:prstGeom prst="rect">
            <a:avLst/>
          </a:prstGeom>
        </p:spPr>
        <p:txBody>
          <a:bodyPr wrap="square">
            <a:spAutoFit/>
          </a:bodyPr>
          <a:lstStyle/>
          <a:p>
            <a:r>
              <a:rPr lang="es-MX" dirty="0"/>
              <a:t>Hay muchas maneras de enlazar un evento a un elemento; aquí hemos seleccionado el elemento HTML y le asignamos a su propiedad </a:t>
            </a:r>
            <a:r>
              <a:rPr lang="es-MX" dirty="0" err="1"/>
              <a:t>onclick</a:t>
            </a:r>
            <a:r>
              <a:rPr lang="es-MX" dirty="0"/>
              <a:t> una función anónima  (función sin nombre) que contiene el código que se ejecutará cuando el evento suceda.</a:t>
            </a:r>
          </a:p>
        </p:txBody>
      </p:sp>
      <p:sp>
        <p:nvSpPr>
          <p:cNvPr id="3" name="Rectangle 2"/>
          <p:cNvSpPr/>
          <p:nvPr/>
        </p:nvSpPr>
        <p:spPr>
          <a:xfrm>
            <a:off x="863228" y="2899733"/>
            <a:ext cx="4411867" cy="2308324"/>
          </a:xfrm>
          <a:prstGeom prst="rect">
            <a:avLst/>
          </a:prstGeom>
          <a:solidFill>
            <a:schemeClr val="bg1"/>
          </a:solidFill>
          <a:ln>
            <a:solidFill>
              <a:schemeClr val="tx1"/>
            </a:solidFill>
          </a:ln>
        </p:spPr>
        <p:txBody>
          <a:bodyPr wrap="square">
            <a:spAutoFit/>
          </a:bodyPr>
          <a:lstStyle/>
          <a:p>
            <a:r>
              <a:rPr lang="en-US" b="1" dirty="0" err="1" smtClean="0"/>
              <a:t>Codigo</a:t>
            </a:r>
            <a:r>
              <a:rPr lang="en-US" b="1" dirty="0" smtClean="0"/>
              <a:t> </a:t>
            </a:r>
            <a:r>
              <a:rPr lang="en-US" b="1" dirty="0" err="1" smtClean="0"/>
              <a:t>en</a:t>
            </a:r>
            <a:r>
              <a:rPr lang="en-US" b="1" dirty="0" smtClean="0"/>
              <a:t> index.html:</a:t>
            </a:r>
          </a:p>
          <a:p>
            <a:endParaRPr lang="es-MX" dirty="0" smtClean="0"/>
          </a:p>
          <a:p>
            <a:r>
              <a:rPr lang="es-MX" b="1" dirty="0" smtClean="0">
                <a:solidFill>
                  <a:schemeClr val="accent3"/>
                </a:solidFill>
              </a:rPr>
              <a:t>&lt;</a:t>
            </a:r>
            <a:r>
              <a:rPr lang="es-MX" b="1" dirty="0">
                <a:solidFill>
                  <a:schemeClr val="accent3"/>
                </a:solidFill>
              </a:rPr>
              <a:t>div&gt;</a:t>
            </a:r>
          </a:p>
          <a:p>
            <a:r>
              <a:rPr lang="es-MX" b="1" dirty="0">
                <a:solidFill>
                  <a:schemeClr val="accent3"/>
                </a:solidFill>
              </a:rPr>
              <a:t>  &lt;p </a:t>
            </a:r>
            <a:r>
              <a:rPr lang="es-MX" b="1" dirty="0" err="1">
                <a:solidFill>
                  <a:schemeClr val="accent3"/>
                </a:solidFill>
              </a:rPr>
              <a:t>class</a:t>
            </a:r>
            <a:r>
              <a:rPr lang="es-MX" b="1" dirty="0">
                <a:solidFill>
                  <a:schemeClr val="accent3"/>
                </a:solidFill>
              </a:rPr>
              <a:t> = "</a:t>
            </a:r>
            <a:r>
              <a:rPr lang="es-MX" b="1" dirty="0" err="1">
                <a:solidFill>
                  <a:schemeClr val="accent3"/>
                </a:solidFill>
              </a:rPr>
              <a:t>html</a:t>
            </a:r>
            <a:r>
              <a:rPr lang="es-MX" b="1" dirty="0">
                <a:solidFill>
                  <a:schemeClr val="accent3"/>
                </a:solidFill>
              </a:rPr>
              <a:t>"&gt;pincha </a:t>
            </a:r>
            <a:r>
              <a:rPr lang="es-MX" b="1" dirty="0" err="1">
                <a:solidFill>
                  <a:schemeClr val="accent3"/>
                </a:solidFill>
              </a:rPr>
              <a:t>aqui</a:t>
            </a:r>
            <a:r>
              <a:rPr lang="es-MX" b="1" dirty="0">
                <a:solidFill>
                  <a:schemeClr val="accent3"/>
                </a:solidFill>
              </a:rPr>
              <a:t>&lt;/p&gt;</a:t>
            </a:r>
          </a:p>
          <a:p>
            <a:r>
              <a:rPr lang="es-MX" b="1" dirty="0">
                <a:solidFill>
                  <a:schemeClr val="accent3"/>
                </a:solidFill>
              </a:rPr>
              <a:t>&lt;/div&gt;</a:t>
            </a:r>
          </a:p>
          <a:p>
            <a:r>
              <a:rPr lang="es-MX" b="1" dirty="0">
                <a:solidFill>
                  <a:schemeClr val="accent3"/>
                </a:solidFill>
              </a:rPr>
              <a:t>&lt;!-- </a:t>
            </a:r>
            <a:r>
              <a:rPr lang="es-MX" b="1" dirty="0" err="1">
                <a:solidFill>
                  <a:schemeClr val="accent3"/>
                </a:solidFill>
              </a:rPr>
              <a:t>llamos</a:t>
            </a:r>
            <a:r>
              <a:rPr lang="es-MX" b="1" dirty="0">
                <a:solidFill>
                  <a:schemeClr val="accent3"/>
                </a:solidFill>
              </a:rPr>
              <a:t> </a:t>
            </a:r>
            <a:r>
              <a:rPr lang="es-MX" b="1" dirty="0" err="1">
                <a:solidFill>
                  <a:schemeClr val="accent3"/>
                </a:solidFill>
              </a:rPr>
              <a:t>codigo</a:t>
            </a:r>
            <a:r>
              <a:rPr lang="es-MX" b="1" dirty="0">
                <a:solidFill>
                  <a:schemeClr val="accent3"/>
                </a:solidFill>
              </a:rPr>
              <a:t> </a:t>
            </a:r>
            <a:r>
              <a:rPr lang="es-MX" b="1" dirty="0" err="1">
                <a:solidFill>
                  <a:schemeClr val="accent3"/>
                </a:solidFill>
              </a:rPr>
              <a:t>js</a:t>
            </a:r>
            <a:r>
              <a:rPr lang="es-MX" b="1" dirty="0">
                <a:solidFill>
                  <a:schemeClr val="accent3"/>
                </a:solidFill>
              </a:rPr>
              <a:t> de archivo --&gt;</a:t>
            </a:r>
          </a:p>
          <a:p>
            <a:r>
              <a:rPr lang="es-MX" b="1" dirty="0">
                <a:solidFill>
                  <a:schemeClr val="accent3"/>
                </a:solidFill>
              </a:rPr>
              <a:t>&lt;script </a:t>
            </a:r>
            <a:r>
              <a:rPr lang="es-MX" b="1" dirty="0" err="1">
                <a:solidFill>
                  <a:schemeClr val="accent3"/>
                </a:solidFill>
              </a:rPr>
              <a:t>type</a:t>
            </a:r>
            <a:r>
              <a:rPr lang="es-MX" b="1" dirty="0">
                <a:solidFill>
                  <a:schemeClr val="accent3"/>
                </a:solidFill>
              </a:rPr>
              <a:t>="</a:t>
            </a:r>
            <a:r>
              <a:rPr lang="es-MX" b="1" dirty="0" err="1">
                <a:solidFill>
                  <a:schemeClr val="accent3"/>
                </a:solidFill>
              </a:rPr>
              <a:t>text</a:t>
            </a:r>
            <a:r>
              <a:rPr lang="es-MX" b="1" dirty="0">
                <a:solidFill>
                  <a:schemeClr val="accent3"/>
                </a:solidFill>
              </a:rPr>
              <a:t>/javascript" </a:t>
            </a:r>
            <a:r>
              <a:rPr lang="es-MX" b="1" dirty="0" err="1">
                <a:solidFill>
                  <a:schemeClr val="accent3"/>
                </a:solidFill>
              </a:rPr>
              <a:t>src</a:t>
            </a:r>
            <a:r>
              <a:rPr lang="es-MX" b="1" dirty="0">
                <a:solidFill>
                  <a:schemeClr val="accent3"/>
                </a:solidFill>
              </a:rPr>
              <a:t>="script.js"&gt;&lt;/script&gt;</a:t>
            </a:r>
          </a:p>
        </p:txBody>
      </p:sp>
      <p:sp>
        <p:nvSpPr>
          <p:cNvPr id="5" name="Rectangle 4"/>
          <p:cNvSpPr/>
          <p:nvPr/>
        </p:nvSpPr>
        <p:spPr>
          <a:xfrm>
            <a:off x="5476788" y="2889787"/>
            <a:ext cx="6118225" cy="1477328"/>
          </a:xfrm>
          <a:prstGeom prst="rect">
            <a:avLst/>
          </a:prstGeom>
          <a:ln>
            <a:solidFill>
              <a:schemeClr val="tx1"/>
            </a:solidFill>
          </a:ln>
        </p:spPr>
        <p:txBody>
          <a:bodyPr>
            <a:spAutoFit/>
          </a:bodyPr>
          <a:lstStyle/>
          <a:p>
            <a:r>
              <a:rPr lang="en-US" b="1" dirty="0" err="1" smtClean="0"/>
              <a:t>Codigo</a:t>
            </a:r>
            <a:r>
              <a:rPr lang="en-US" b="1" dirty="0" smtClean="0"/>
              <a:t> </a:t>
            </a:r>
            <a:r>
              <a:rPr lang="en-US" b="1" dirty="0" err="1" smtClean="0"/>
              <a:t>en</a:t>
            </a:r>
            <a:r>
              <a:rPr lang="en-US" b="1" dirty="0" smtClean="0"/>
              <a:t> JS:</a:t>
            </a:r>
          </a:p>
          <a:p>
            <a:endParaRPr lang="es-MX" b="1" dirty="0" smtClean="0"/>
          </a:p>
          <a:p>
            <a:r>
              <a:rPr lang="es-MX" b="1" dirty="0" err="1" smtClean="0">
                <a:solidFill>
                  <a:schemeClr val="accent3"/>
                </a:solidFill>
              </a:rPr>
              <a:t>document.querySelector</a:t>
            </a:r>
            <a:r>
              <a:rPr lang="es-MX" b="1" dirty="0">
                <a:solidFill>
                  <a:schemeClr val="accent3"/>
                </a:solidFill>
              </a:rPr>
              <a:t>('</a:t>
            </a:r>
            <a:r>
              <a:rPr lang="es-MX" b="1" dirty="0" err="1">
                <a:solidFill>
                  <a:schemeClr val="accent3"/>
                </a:solidFill>
              </a:rPr>
              <a:t>html</a:t>
            </a:r>
            <a:r>
              <a:rPr lang="es-MX" b="1" dirty="0">
                <a:solidFill>
                  <a:schemeClr val="accent3"/>
                </a:solidFill>
              </a:rPr>
              <a:t>').</a:t>
            </a:r>
            <a:r>
              <a:rPr lang="es-MX" b="1" dirty="0" err="1">
                <a:solidFill>
                  <a:schemeClr val="accent3"/>
                </a:solidFill>
              </a:rPr>
              <a:t>onclick</a:t>
            </a:r>
            <a:r>
              <a:rPr lang="es-MX" b="1" dirty="0">
                <a:solidFill>
                  <a:schemeClr val="accent3"/>
                </a:solidFill>
              </a:rPr>
              <a:t> = function() {</a:t>
            </a:r>
          </a:p>
          <a:p>
            <a:r>
              <a:rPr lang="es-MX" b="1" dirty="0">
                <a:solidFill>
                  <a:schemeClr val="accent3"/>
                </a:solidFill>
              </a:rPr>
              <a:t>    </a:t>
            </a:r>
            <a:r>
              <a:rPr lang="es-MX" b="1" dirty="0" err="1">
                <a:solidFill>
                  <a:schemeClr val="accent3"/>
                </a:solidFill>
              </a:rPr>
              <a:t>alert</a:t>
            </a:r>
            <a:r>
              <a:rPr lang="es-MX" b="1" dirty="0">
                <a:solidFill>
                  <a:schemeClr val="accent3"/>
                </a:solidFill>
              </a:rPr>
              <a:t>('</a:t>
            </a:r>
            <a:r>
              <a:rPr lang="es-MX" b="1" dirty="0" err="1">
                <a:solidFill>
                  <a:schemeClr val="accent3"/>
                </a:solidFill>
              </a:rPr>
              <a:t>Ouch</a:t>
            </a:r>
            <a:r>
              <a:rPr lang="es-MX" b="1" dirty="0">
                <a:solidFill>
                  <a:schemeClr val="accent3"/>
                </a:solidFill>
              </a:rPr>
              <a:t>! Deja de pincharme!');</a:t>
            </a:r>
          </a:p>
          <a:p>
            <a:r>
              <a:rPr lang="es-MX" b="1" dirty="0">
                <a:solidFill>
                  <a:schemeClr val="accent3"/>
                </a:solidFill>
              </a:rPr>
              <a:t>}</a:t>
            </a:r>
          </a:p>
        </p:txBody>
      </p:sp>
    </p:spTree>
    <p:extLst>
      <p:ext uri="{BB962C8B-B14F-4D97-AF65-F5344CB8AC3E}">
        <p14:creationId xmlns:p14="http://schemas.microsoft.com/office/powerpoint/2010/main" val="10567932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TextBox 1"/>
          <p:cNvSpPr txBox="1"/>
          <p:nvPr/>
        </p:nvSpPr>
        <p:spPr>
          <a:xfrm>
            <a:off x="935236" y="1648886"/>
            <a:ext cx="7071167" cy="369332"/>
          </a:xfrm>
          <a:prstGeom prst="rect">
            <a:avLst/>
          </a:prstGeom>
          <a:noFill/>
        </p:spPr>
        <p:txBody>
          <a:bodyPr wrap="none" rtlCol="0">
            <a:spAutoFit/>
          </a:bodyPr>
          <a:lstStyle/>
          <a:p>
            <a:r>
              <a:rPr lang="es-MX" dirty="0" smtClean="0"/>
              <a:t>Otro ejemplo invocando código JS, al presionar un botón en </a:t>
            </a:r>
            <a:r>
              <a:rPr lang="en-US" dirty="0" smtClean="0"/>
              <a:t>HTML.</a:t>
            </a:r>
            <a:endParaRPr lang="es-MX" dirty="0"/>
          </a:p>
        </p:txBody>
      </p:sp>
      <p:sp>
        <p:nvSpPr>
          <p:cNvPr id="3" name="Rectangle 2"/>
          <p:cNvSpPr/>
          <p:nvPr/>
        </p:nvSpPr>
        <p:spPr>
          <a:xfrm>
            <a:off x="431180" y="2411530"/>
            <a:ext cx="11161240" cy="1477328"/>
          </a:xfrm>
          <a:prstGeom prst="rect">
            <a:avLst/>
          </a:prstGeom>
        </p:spPr>
        <p:txBody>
          <a:bodyPr wrap="square">
            <a:spAutoFit/>
          </a:bodyPr>
          <a:lstStyle/>
          <a:p>
            <a:r>
              <a:rPr lang="es-MX" b="1" dirty="0" smtClean="0"/>
              <a:t>Código en HTML:</a:t>
            </a:r>
          </a:p>
          <a:p>
            <a:endParaRPr lang="es-MX" dirty="0" smtClean="0"/>
          </a:p>
          <a:p>
            <a:r>
              <a:rPr lang="es-MX" b="1" dirty="0" smtClean="0">
                <a:solidFill>
                  <a:schemeClr val="accent3"/>
                </a:solidFill>
              </a:rPr>
              <a:t>&lt;</a:t>
            </a:r>
            <a:r>
              <a:rPr lang="es-MX" b="1" dirty="0">
                <a:solidFill>
                  <a:schemeClr val="accent3"/>
                </a:solidFill>
              </a:rPr>
              <a:t>input </a:t>
            </a:r>
            <a:r>
              <a:rPr lang="es-MX" b="1" dirty="0" err="1">
                <a:solidFill>
                  <a:schemeClr val="accent3"/>
                </a:solidFill>
              </a:rPr>
              <a:t>type</a:t>
            </a:r>
            <a:r>
              <a:rPr lang="es-MX" b="1" dirty="0">
                <a:solidFill>
                  <a:schemeClr val="accent3"/>
                </a:solidFill>
              </a:rPr>
              <a:t>="</a:t>
            </a:r>
            <a:r>
              <a:rPr lang="es-MX" b="1" dirty="0" err="1">
                <a:solidFill>
                  <a:schemeClr val="accent3"/>
                </a:solidFill>
              </a:rPr>
              <a:t>button</a:t>
            </a:r>
            <a:r>
              <a:rPr lang="es-MX" b="1" dirty="0">
                <a:solidFill>
                  <a:schemeClr val="accent3"/>
                </a:solidFill>
              </a:rPr>
              <a:t>" </a:t>
            </a:r>
            <a:r>
              <a:rPr lang="es-MX" b="1" dirty="0" err="1" smtClean="0">
                <a:solidFill>
                  <a:schemeClr val="accent3"/>
                </a:solidFill>
              </a:rPr>
              <a:t>name</a:t>
            </a:r>
            <a:r>
              <a:rPr lang="es-MX" b="1" dirty="0" smtClean="0">
                <a:solidFill>
                  <a:schemeClr val="accent3"/>
                </a:solidFill>
              </a:rPr>
              <a:t>=</a:t>
            </a:r>
            <a:r>
              <a:rPr lang="es-MX" b="1" dirty="0">
                <a:solidFill>
                  <a:schemeClr val="accent3"/>
                </a:solidFill>
              </a:rPr>
              <a:t> </a:t>
            </a:r>
            <a:r>
              <a:rPr lang="es-MX" b="1" dirty="0" smtClean="0">
                <a:solidFill>
                  <a:schemeClr val="accent3"/>
                </a:solidFill>
              </a:rPr>
              <a:t>"</a:t>
            </a:r>
            <a:r>
              <a:rPr lang="es-MX" b="1" dirty="0" err="1" smtClean="0">
                <a:solidFill>
                  <a:schemeClr val="accent3"/>
                </a:solidFill>
              </a:rPr>
              <a:t>nombreboton</a:t>
            </a:r>
            <a:r>
              <a:rPr lang="es-MX" b="1" dirty="0" smtClean="0">
                <a:solidFill>
                  <a:schemeClr val="accent3"/>
                </a:solidFill>
              </a:rPr>
              <a:t>" </a:t>
            </a:r>
            <a:r>
              <a:rPr lang="es-MX" b="1" dirty="0" err="1">
                <a:solidFill>
                  <a:schemeClr val="accent3"/>
                </a:solidFill>
              </a:rPr>
              <a:t>value</a:t>
            </a:r>
            <a:r>
              <a:rPr lang="es-MX" b="1" dirty="0">
                <a:solidFill>
                  <a:schemeClr val="accent3"/>
                </a:solidFill>
              </a:rPr>
              <a:t>="El </a:t>
            </a:r>
            <a:r>
              <a:rPr lang="es-MX" b="1" dirty="0" err="1" smtClean="0">
                <a:solidFill>
                  <a:schemeClr val="accent3"/>
                </a:solidFill>
              </a:rPr>
              <a:t>boton</a:t>
            </a:r>
            <a:r>
              <a:rPr lang="es-MX" b="1" dirty="0" smtClean="0">
                <a:solidFill>
                  <a:schemeClr val="accent3"/>
                </a:solidFill>
              </a:rPr>
              <a:t>" </a:t>
            </a:r>
            <a:r>
              <a:rPr lang="es-MX" b="1" dirty="0" err="1">
                <a:solidFill>
                  <a:schemeClr val="accent3"/>
                </a:solidFill>
              </a:rPr>
              <a:t>OnClick</a:t>
            </a:r>
            <a:r>
              <a:rPr lang="es-MX" b="1" dirty="0">
                <a:solidFill>
                  <a:schemeClr val="accent3"/>
                </a:solidFill>
              </a:rPr>
              <a:t>="Mostrar(this);"&gt;&lt;</a:t>
            </a:r>
            <a:r>
              <a:rPr lang="es-MX" b="1" dirty="0" err="1">
                <a:solidFill>
                  <a:schemeClr val="accent3"/>
                </a:solidFill>
              </a:rPr>
              <a:t>br</a:t>
            </a:r>
            <a:r>
              <a:rPr lang="es-MX" b="1" dirty="0">
                <a:solidFill>
                  <a:schemeClr val="accent3"/>
                </a:solidFill>
              </a:rPr>
              <a:t>&gt;&lt;</a:t>
            </a:r>
            <a:r>
              <a:rPr lang="es-MX" b="1" dirty="0" err="1">
                <a:solidFill>
                  <a:schemeClr val="accent3"/>
                </a:solidFill>
              </a:rPr>
              <a:t>br</a:t>
            </a:r>
            <a:r>
              <a:rPr lang="es-MX" b="1" dirty="0">
                <a:solidFill>
                  <a:schemeClr val="accent3"/>
                </a:solidFill>
              </a:rPr>
              <a:t>&gt;</a:t>
            </a:r>
          </a:p>
          <a:p>
            <a:endParaRPr lang="es-MX" b="1" dirty="0">
              <a:solidFill>
                <a:schemeClr val="accent3"/>
              </a:solidFill>
            </a:endParaRPr>
          </a:p>
          <a:p>
            <a:r>
              <a:rPr lang="es-MX" b="1" dirty="0">
                <a:solidFill>
                  <a:schemeClr val="accent3"/>
                </a:solidFill>
              </a:rPr>
              <a:t>&lt;script </a:t>
            </a:r>
            <a:r>
              <a:rPr lang="es-MX" b="1" dirty="0" err="1">
                <a:solidFill>
                  <a:schemeClr val="accent3"/>
                </a:solidFill>
              </a:rPr>
              <a:t>type</a:t>
            </a:r>
            <a:r>
              <a:rPr lang="es-MX" b="1" dirty="0">
                <a:solidFill>
                  <a:schemeClr val="accent3"/>
                </a:solidFill>
              </a:rPr>
              <a:t>="</a:t>
            </a:r>
            <a:r>
              <a:rPr lang="es-MX" b="1" dirty="0" err="1">
                <a:solidFill>
                  <a:schemeClr val="accent3"/>
                </a:solidFill>
              </a:rPr>
              <a:t>text</a:t>
            </a:r>
            <a:r>
              <a:rPr lang="es-MX" b="1" dirty="0">
                <a:solidFill>
                  <a:schemeClr val="accent3"/>
                </a:solidFill>
              </a:rPr>
              <a:t>/javascript" </a:t>
            </a:r>
            <a:r>
              <a:rPr lang="es-MX" b="1" dirty="0" err="1">
                <a:solidFill>
                  <a:schemeClr val="accent3"/>
                </a:solidFill>
              </a:rPr>
              <a:t>src</a:t>
            </a:r>
            <a:r>
              <a:rPr lang="es-MX" b="1" dirty="0">
                <a:solidFill>
                  <a:schemeClr val="accent3"/>
                </a:solidFill>
              </a:rPr>
              <a:t>="script_btn.js"&gt;&lt;/script&gt;</a:t>
            </a:r>
          </a:p>
        </p:txBody>
      </p:sp>
      <p:sp>
        <p:nvSpPr>
          <p:cNvPr id="5" name="Rectangle 4"/>
          <p:cNvSpPr/>
          <p:nvPr/>
        </p:nvSpPr>
        <p:spPr>
          <a:xfrm>
            <a:off x="448103" y="4046278"/>
            <a:ext cx="7831949" cy="2031325"/>
          </a:xfrm>
          <a:prstGeom prst="rect">
            <a:avLst/>
          </a:prstGeom>
        </p:spPr>
        <p:txBody>
          <a:bodyPr wrap="square">
            <a:spAutoFit/>
          </a:bodyPr>
          <a:lstStyle/>
          <a:p>
            <a:r>
              <a:rPr lang="es-MX" b="1" dirty="0"/>
              <a:t>Código en </a:t>
            </a:r>
            <a:r>
              <a:rPr lang="es-MX" b="1" dirty="0" smtClean="0"/>
              <a:t>JS:</a:t>
            </a:r>
            <a:endParaRPr lang="es-MX" b="1" dirty="0"/>
          </a:p>
          <a:p>
            <a:endParaRPr lang="es-MX" dirty="0" smtClean="0"/>
          </a:p>
          <a:p>
            <a:r>
              <a:rPr lang="es-MX" b="1" dirty="0" smtClean="0">
                <a:solidFill>
                  <a:schemeClr val="accent3"/>
                </a:solidFill>
              </a:rPr>
              <a:t>function </a:t>
            </a:r>
            <a:r>
              <a:rPr lang="es-MX" b="1" dirty="0">
                <a:solidFill>
                  <a:schemeClr val="accent3"/>
                </a:solidFill>
              </a:rPr>
              <a:t>Mostrar(</a:t>
            </a:r>
            <a:r>
              <a:rPr lang="es-MX" b="1" dirty="0" err="1">
                <a:solidFill>
                  <a:schemeClr val="accent3"/>
                </a:solidFill>
              </a:rPr>
              <a:t>boton</a:t>
            </a:r>
            <a:r>
              <a:rPr lang="es-MX" b="1" dirty="0">
                <a:solidFill>
                  <a:schemeClr val="accent3"/>
                </a:solidFill>
              </a:rPr>
              <a:t>)</a:t>
            </a:r>
          </a:p>
          <a:p>
            <a:r>
              <a:rPr lang="es-MX" b="1" dirty="0">
                <a:solidFill>
                  <a:schemeClr val="accent3"/>
                </a:solidFill>
              </a:rPr>
              <a:t>   {</a:t>
            </a:r>
          </a:p>
          <a:p>
            <a:r>
              <a:rPr lang="es-MX" b="1" dirty="0">
                <a:solidFill>
                  <a:schemeClr val="accent3"/>
                </a:solidFill>
              </a:rPr>
              <a:t>      </a:t>
            </a:r>
            <a:r>
              <a:rPr lang="es-MX" b="1" dirty="0" err="1">
                <a:solidFill>
                  <a:schemeClr val="accent3"/>
                </a:solidFill>
              </a:rPr>
              <a:t>alert</a:t>
            </a:r>
            <a:r>
              <a:rPr lang="es-MX" b="1" dirty="0">
                <a:solidFill>
                  <a:schemeClr val="accent3"/>
                </a:solidFill>
              </a:rPr>
              <a:t>('Ha hecho </a:t>
            </a:r>
            <a:r>
              <a:rPr lang="es-MX" b="1" dirty="0" err="1">
                <a:solidFill>
                  <a:schemeClr val="accent3"/>
                </a:solidFill>
              </a:rPr>
              <a:t>click</a:t>
            </a:r>
            <a:r>
              <a:rPr lang="es-MX" b="1" dirty="0">
                <a:solidFill>
                  <a:schemeClr val="accent3"/>
                </a:solidFill>
              </a:rPr>
              <a:t> sobre el </a:t>
            </a:r>
            <a:r>
              <a:rPr lang="es-MX" b="1" dirty="0" err="1">
                <a:solidFill>
                  <a:schemeClr val="accent3"/>
                </a:solidFill>
              </a:rPr>
              <a:t>boton</a:t>
            </a:r>
            <a:r>
              <a:rPr lang="es-MX" b="1" dirty="0">
                <a:solidFill>
                  <a:schemeClr val="accent3"/>
                </a:solidFill>
              </a:rPr>
              <a:t>: </a:t>
            </a:r>
            <a:r>
              <a:rPr lang="es-MX" b="1" dirty="0" smtClean="0">
                <a:solidFill>
                  <a:schemeClr val="accent3"/>
                </a:solidFill>
              </a:rPr>
              <a:t>');</a:t>
            </a:r>
            <a:endParaRPr lang="es-MX" b="1" dirty="0">
              <a:solidFill>
                <a:schemeClr val="accent3"/>
              </a:solidFill>
            </a:endParaRPr>
          </a:p>
          <a:p>
            <a:r>
              <a:rPr lang="es-MX" b="1" dirty="0">
                <a:solidFill>
                  <a:schemeClr val="accent3"/>
                </a:solidFill>
              </a:rPr>
              <a:t>      </a:t>
            </a:r>
            <a:r>
              <a:rPr lang="es-MX" b="1" dirty="0" err="1">
                <a:solidFill>
                  <a:schemeClr val="accent3"/>
                </a:solidFill>
              </a:rPr>
              <a:t>return</a:t>
            </a:r>
            <a:r>
              <a:rPr lang="es-MX" b="1" dirty="0">
                <a:solidFill>
                  <a:schemeClr val="accent3"/>
                </a:solidFill>
              </a:rPr>
              <a:t> true;</a:t>
            </a:r>
          </a:p>
          <a:p>
            <a:r>
              <a:rPr lang="es-MX" b="1" dirty="0">
                <a:solidFill>
                  <a:schemeClr val="accent3"/>
                </a:solidFill>
              </a:rPr>
              <a:t>   }</a:t>
            </a:r>
          </a:p>
        </p:txBody>
      </p:sp>
    </p:spTree>
    <p:extLst>
      <p:ext uri="{BB962C8B-B14F-4D97-AF65-F5344CB8AC3E}">
        <p14:creationId xmlns:p14="http://schemas.microsoft.com/office/powerpoint/2010/main" val="2870950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UN PUNTO DE INTERRUPCIÓN.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1116" y="13596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94322" y="1447230"/>
            <a:ext cx="10657184" cy="1754326"/>
          </a:xfrm>
          <a:prstGeom prst="rect">
            <a:avLst/>
          </a:prstGeom>
        </p:spPr>
        <p:txBody>
          <a:bodyPr wrap="square">
            <a:spAutoFit/>
          </a:bodyPr>
          <a:lstStyle/>
          <a:p>
            <a:r>
              <a:rPr lang="es-MX" b="1" dirty="0"/>
              <a:t> </a:t>
            </a:r>
            <a:r>
              <a:rPr lang="es-MX" b="1" dirty="0" smtClean="0"/>
              <a:t>RECORRE EL CÓDIGO</a:t>
            </a:r>
          </a:p>
          <a:p>
            <a:endParaRPr lang="es-MX" b="1" dirty="0" smtClean="0"/>
          </a:p>
          <a:p>
            <a:r>
              <a:rPr lang="es-MX" dirty="0" smtClean="0"/>
              <a:t>Una </a:t>
            </a:r>
            <a:r>
              <a:rPr lang="es-MX" dirty="0"/>
              <a:t>causa común de errores es cuando la secuencia de comandos se ejecuta en el orden incorrecto. Si recorres el código, podrás seguir la ejecución, línea por línea, y conocer exactamente qué parte se ejecuta en un orden distinto del esperado. </a:t>
            </a:r>
            <a:r>
              <a:rPr lang="es-MX" dirty="0" smtClean="0"/>
              <a:t>Esto se puede realizar una vez que se genero tu punto de interrupción.</a:t>
            </a:r>
            <a:endParaRPr lang="es-MX" dirty="0"/>
          </a:p>
        </p:txBody>
      </p:sp>
      <p:sp>
        <p:nvSpPr>
          <p:cNvPr id="5" name="Rectangle 4"/>
          <p:cNvSpPr/>
          <p:nvPr/>
        </p:nvSpPr>
        <p:spPr>
          <a:xfrm>
            <a:off x="794322" y="3312429"/>
            <a:ext cx="10438058" cy="2031325"/>
          </a:xfrm>
          <a:prstGeom prst="rect">
            <a:avLst/>
          </a:prstGeom>
        </p:spPr>
        <p:txBody>
          <a:bodyPr wrap="square">
            <a:spAutoFit/>
          </a:bodyPr>
          <a:lstStyle/>
          <a:p>
            <a:r>
              <a:rPr lang="es-MX" dirty="0"/>
              <a:t>En el panel </a:t>
            </a:r>
            <a:r>
              <a:rPr lang="es-MX" b="1" dirty="0"/>
              <a:t>Sources </a:t>
            </a:r>
            <a:r>
              <a:rPr lang="es-MX" dirty="0"/>
              <a:t>de </a:t>
            </a:r>
            <a:r>
              <a:rPr lang="es-MX" dirty="0" err="1"/>
              <a:t>DevTools</a:t>
            </a:r>
            <a:r>
              <a:rPr lang="es-MX" dirty="0"/>
              <a:t>, haz clic en </a:t>
            </a:r>
            <a:r>
              <a:rPr lang="es-MX" dirty="0" err="1"/>
              <a:t>Step</a:t>
            </a:r>
            <a:r>
              <a:rPr lang="es-MX" dirty="0"/>
              <a:t> </a:t>
            </a:r>
            <a:r>
              <a:rPr lang="es-MX" dirty="0" err="1"/>
              <a:t>into</a:t>
            </a:r>
            <a:r>
              <a:rPr lang="es-MX" dirty="0"/>
              <a:t> </a:t>
            </a:r>
            <a:r>
              <a:rPr lang="es-MX" dirty="0" err="1"/>
              <a:t>next</a:t>
            </a:r>
            <a:r>
              <a:rPr lang="es-MX" dirty="0"/>
              <a:t> function </a:t>
            </a:r>
            <a:r>
              <a:rPr lang="es-MX" dirty="0" err="1"/>
              <a:t>call</a:t>
            </a:r>
            <a:r>
              <a:rPr lang="es-MX" dirty="0"/>
              <a:t>  </a:t>
            </a:r>
            <a:r>
              <a:rPr lang="es-MX" dirty="0" smtClean="0"/>
              <a:t>    para </a:t>
            </a:r>
            <a:r>
              <a:rPr lang="es-MX" dirty="0"/>
              <a:t>recorrer la ejecución de la función </a:t>
            </a:r>
            <a:r>
              <a:rPr lang="es-MX" dirty="0" err="1"/>
              <a:t>onClick</a:t>
            </a:r>
            <a:r>
              <a:rPr lang="es-MX" dirty="0"/>
              <a:t>(), línea por </a:t>
            </a:r>
            <a:r>
              <a:rPr lang="es-MX" dirty="0" smtClean="0"/>
              <a:t>línea</a:t>
            </a:r>
            <a:r>
              <a:rPr lang="es-MX" dirty="0"/>
              <a:t> </a:t>
            </a:r>
            <a:r>
              <a:rPr lang="es-MX" dirty="0" smtClean="0"/>
              <a:t>o presiona la tecla F11.</a:t>
            </a:r>
          </a:p>
          <a:p>
            <a:endParaRPr lang="es-MX" dirty="0"/>
          </a:p>
          <a:p>
            <a:r>
              <a:rPr lang="es-MX" dirty="0"/>
              <a:t>Haz clic en </a:t>
            </a:r>
            <a:r>
              <a:rPr lang="es-MX" b="1" dirty="0" err="1"/>
              <a:t>Step</a:t>
            </a:r>
            <a:r>
              <a:rPr lang="es-MX" b="1" dirty="0"/>
              <a:t> </a:t>
            </a:r>
            <a:r>
              <a:rPr lang="es-MX" b="1" dirty="0" err="1"/>
              <a:t>over</a:t>
            </a:r>
            <a:r>
              <a:rPr lang="es-MX" b="1" dirty="0"/>
              <a:t> </a:t>
            </a:r>
            <a:r>
              <a:rPr lang="es-MX" b="1" dirty="0" err="1"/>
              <a:t>next</a:t>
            </a:r>
            <a:r>
              <a:rPr lang="es-MX" b="1" dirty="0"/>
              <a:t> function </a:t>
            </a:r>
            <a:r>
              <a:rPr lang="es-MX" b="1" dirty="0" err="1"/>
              <a:t>call</a:t>
            </a:r>
            <a:r>
              <a:rPr lang="es-MX" b="1" dirty="0"/>
              <a:t> </a:t>
            </a:r>
            <a:r>
              <a:rPr lang="es-MX" b="1" dirty="0" smtClean="0"/>
              <a:t>          </a:t>
            </a:r>
            <a:r>
              <a:rPr lang="es-MX" dirty="0" smtClean="0"/>
              <a:t>y va saltando de función en función si entra a la función va línea por línea, o presiona la tecla F10.</a:t>
            </a:r>
          </a:p>
          <a:p>
            <a:endParaRPr lang="en-US" dirty="0"/>
          </a:p>
          <a:p>
            <a:r>
              <a:rPr lang="en-US" dirty="0" smtClean="0"/>
              <a:t>Si </a:t>
            </a:r>
            <a:r>
              <a:rPr lang="es-MX" dirty="0" smtClean="0"/>
              <a:t>ya</a:t>
            </a:r>
            <a:r>
              <a:rPr lang="en-US" dirty="0" smtClean="0"/>
              <a:t> no </a:t>
            </a:r>
            <a:r>
              <a:rPr lang="es-MX" dirty="0" smtClean="0"/>
              <a:t>necesitas</a:t>
            </a:r>
            <a:r>
              <a:rPr lang="en-US" dirty="0" smtClean="0"/>
              <a:t> </a:t>
            </a:r>
            <a:r>
              <a:rPr lang="es-MX" dirty="0" smtClean="0"/>
              <a:t>debuguear</a:t>
            </a:r>
            <a:r>
              <a:rPr lang="en-US" dirty="0" smtClean="0"/>
              <a:t> da click </a:t>
            </a:r>
            <a:r>
              <a:rPr lang="en-US" dirty="0" err="1" smtClean="0"/>
              <a:t>en</a:t>
            </a:r>
            <a:r>
              <a:rPr lang="en-US" dirty="0" smtClean="0"/>
              <a:t> el </a:t>
            </a:r>
            <a:r>
              <a:rPr lang="es-MX" dirty="0" smtClean="0"/>
              <a:t>botón</a:t>
            </a:r>
            <a:r>
              <a:rPr lang="en-US" dirty="0" smtClean="0"/>
              <a:t>         o </a:t>
            </a:r>
            <a:r>
              <a:rPr lang="es-MX" dirty="0" smtClean="0"/>
              <a:t>presiona</a:t>
            </a:r>
            <a:r>
              <a:rPr lang="en-US" dirty="0" smtClean="0"/>
              <a:t> la Tecla F8.</a:t>
            </a:r>
            <a:endParaRPr lang="es-MX" dirty="0"/>
          </a:p>
        </p:txBody>
      </p:sp>
      <p:sp>
        <p:nvSpPr>
          <p:cNvPr id="6" name="AutoShape 2" descr="Step into next function call"/>
          <p:cNvSpPr>
            <a:spLocks noChangeAspect="1" noChangeArrowheads="1"/>
          </p:cNvSpPr>
          <p:nvPr/>
        </p:nvSpPr>
        <p:spPr bwMode="auto">
          <a:xfrm>
            <a:off x="1730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Picture 6"/>
          <p:cNvPicPr>
            <a:picLocks noChangeAspect="1"/>
          </p:cNvPicPr>
          <p:nvPr/>
        </p:nvPicPr>
        <p:blipFill>
          <a:blip r:embed="rId2"/>
          <a:stretch>
            <a:fillRect/>
          </a:stretch>
        </p:blipFill>
        <p:spPr>
          <a:xfrm>
            <a:off x="8352060" y="3312429"/>
            <a:ext cx="249086" cy="366303"/>
          </a:xfrm>
          <a:prstGeom prst="rect">
            <a:avLst/>
          </a:prstGeom>
        </p:spPr>
      </p:pic>
      <p:pic>
        <p:nvPicPr>
          <p:cNvPr id="8" name="Picture 7"/>
          <p:cNvPicPr>
            <a:picLocks noChangeAspect="1"/>
          </p:cNvPicPr>
          <p:nvPr/>
        </p:nvPicPr>
        <p:blipFill>
          <a:blip r:embed="rId3"/>
          <a:stretch>
            <a:fillRect/>
          </a:stretch>
        </p:blipFill>
        <p:spPr>
          <a:xfrm>
            <a:off x="5210979" y="4189592"/>
            <a:ext cx="432048" cy="283532"/>
          </a:xfrm>
          <a:prstGeom prst="rect">
            <a:avLst/>
          </a:prstGeom>
        </p:spPr>
      </p:pic>
      <p:pic>
        <p:nvPicPr>
          <p:cNvPr id="9" name="Picture 8"/>
          <p:cNvPicPr>
            <a:picLocks noChangeAspect="1"/>
          </p:cNvPicPr>
          <p:nvPr/>
        </p:nvPicPr>
        <p:blipFill>
          <a:blip r:embed="rId4"/>
          <a:stretch>
            <a:fillRect/>
          </a:stretch>
        </p:blipFill>
        <p:spPr>
          <a:xfrm>
            <a:off x="6006529" y="4989872"/>
            <a:ext cx="446690" cy="297793"/>
          </a:xfrm>
          <a:prstGeom prst="rect">
            <a:avLst/>
          </a:prstGeom>
        </p:spPr>
      </p:pic>
    </p:spTree>
    <p:extLst>
      <p:ext uri="{BB962C8B-B14F-4D97-AF65-F5344CB8AC3E}">
        <p14:creationId xmlns:p14="http://schemas.microsoft.com/office/powerpoint/2010/main" val="7930601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EVENTOS</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1151260" y="2126814"/>
            <a:ext cx="10242060" cy="2308324"/>
          </a:xfrm>
          <a:prstGeom prst="rect">
            <a:avLst/>
          </a:prstGeom>
        </p:spPr>
        <p:txBody>
          <a:bodyPr wrap="square">
            <a:spAutoFit/>
          </a:bodyPr>
          <a:lstStyle/>
          <a:p>
            <a:r>
              <a:rPr lang="es-MX" b="1" dirty="0" smtClean="0">
                <a:solidFill>
                  <a:srgbClr val="000000"/>
                </a:solidFill>
                <a:latin typeface="Arial" panose="020B0604020202020204" pitchFamily="34" charset="0"/>
              </a:rPr>
              <a:t>Ejercicios</a:t>
            </a:r>
            <a:r>
              <a:rPr lang="en-US" b="1" dirty="0" smtClean="0">
                <a:solidFill>
                  <a:srgbClr val="000000"/>
                </a:solidFill>
                <a:latin typeface="Arial" panose="020B0604020202020204" pitchFamily="34" charset="0"/>
              </a:rPr>
              <a:t> </a:t>
            </a:r>
            <a:r>
              <a:rPr lang="es-MX" b="1" dirty="0" smtClean="0">
                <a:solidFill>
                  <a:srgbClr val="000000"/>
                </a:solidFill>
                <a:latin typeface="Arial" panose="020B0604020202020204" pitchFamily="34" charset="0"/>
              </a:rPr>
              <a:t>individuales</a:t>
            </a:r>
            <a:r>
              <a:rPr lang="en-US" b="1" dirty="0" smtClean="0">
                <a:solidFill>
                  <a:srgbClr val="000000"/>
                </a:solidFill>
                <a:latin typeface="Arial" panose="020B0604020202020204" pitchFamily="34" charset="0"/>
              </a:rPr>
              <a:t> para </a:t>
            </a:r>
            <a:r>
              <a:rPr lang="es-MX" b="1" dirty="0" smtClean="0">
                <a:solidFill>
                  <a:srgbClr val="000000"/>
                </a:solidFill>
                <a:latin typeface="Arial" panose="020B0604020202020204" pitchFamily="34" charset="0"/>
              </a:rPr>
              <a:t>guardar como practicas</a:t>
            </a:r>
            <a:r>
              <a:rPr lang="en-US" b="1" dirty="0" smtClean="0">
                <a:solidFill>
                  <a:srgbClr val="000000"/>
                </a:solidFill>
                <a:latin typeface="Arial" panose="020B0604020202020204" pitchFamily="34" charset="0"/>
              </a:rPr>
              <a:t>.</a:t>
            </a:r>
          </a:p>
          <a:p>
            <a:r>
              <a:rPr lang="en-US" dirty="0" smtClean="0">
                <a:solidFill>
                  <a:srgbClr val="000000"/>
                </a:solidFill>
                <a:latin typeface="Arial" panose="020B0604020202020204" pitchFamily="34" charset="0"/>
              </a:rPr>
              <a:t> </a:t>
            </a:r>
            <a:endParaRPr lang="es-MX" dirty="0" smtClean="0">
              <a:solidFill>
                <a:srgbClr val="000000"/>
              </a:solidFill>
              <a:latin typeface="Arial" panose="020B0604020202020204" pitchFamily="34" charset="0"/>
            </a:endParaRPr>
          </a:p>
          <a:p>
            <a:r>
              <a:rPr lang="es-MX" dirty="0" smtClean="0">
                <a:solidFill>
                  <a:srgbClr val="000000"/>
                </a:solidFill>
                <a:latin typeface="Arial" panose="020B0604020202020204" pitchFamily="34" charset="0"/>
              </a:rPr>
              <a:t>1.-  </a:t>
            </a:r>
            <a:r>
              <a:rPr lang="es-MX" dirty="0">
                <a:solidFill>
                  <a:srgbClr val="000000"/>
                </a:solidFill>
                <a:latin typeface="Arial" panose="020B0604020202020204" pitchFamily="34" charset="0"/>
              </a:rPr>
              <a:t>Dado un arreglo </a:t>
            </a:r>
            <a:r>
              <a:rPr lang="es-MX">
                <a:solidFill>
                  <a:srgbClr val="000000"/>
                </a:solidFill>
                <a:latin typeface="Arial" panose="020B0604020202020204" pitchFamily="34" charset="0"/>
              </a:rPr>
              <a:t>de </a:t>
            </a:r>
            <a:r>
              <a:rPr lang="es-MX" smtClean="0">
                <a:solidFill>
                  <a:srgbClr val="000000"/>
                </a:solidFill>
                <a:latin typeface="Arial" panose="020B0604020202020204" pitchFamily="34" charset="0"/>
              </a:rPr>
              <a:t>“n”, </a:t>
            </a:r>
            <a:r>
              <a:rPr lang="es-MX" dirty="0">
                <a:solidFill>
                  <a:srgbClr val="000000"/>
                </a:solidFill>
                <a:latin typeface="Arial" panose="020B0604020202020204" pitchFamily="34" charset="0"/>
              </a:rPr>
              <a:t>enteros, devolver el números de enteros repetidos (con código JS)</a:t>
            </a:r>
            <a:endParaRPr lang="es-MX" dirty="0">
              <a:solidFill>
                <a:srgbClr val="000000"/>
              </a:solidFill>
              <a:latin typeface="Calibri" panose="020F0502020204030204" pitchFamily="34" charset="0"/>
            </a:endParaRPr>
          </a:p>
          <a:p>
            <a:pPr marL="457200"/>
            <a:r>
              <a:rPr lang="es-MX" dirty="0"/>
              <a:t/>
            </a:r>
            <a:br>
              <a:rPr lang="es-MX" dirty="0"/>
            </a:br>
            <a:r>
              <a:rPr lang="es-MX" b="1" dirty="0">
                <a:solidFill>
                  <a:srgbClr val="000000"/>
                </a:solidFill>
                <a:latin typeface="Arial" panose="020B0604020202020204" pitchFamily="34" charset="0"/>
              </a:rPr>
              <a:t>Ejemplo : [1,3,4,5,6,3,4]   -- &gt; </a:t>
            </a:r>
            <a:r>
              <a:rPr lang="es-MX" b="1" dirty="0" smtClean="0">
                <a:solidFill>
                  <a:srgbClr val="000000"/>
                </a:solidFill>
                <a:latin typeface="Arial" panose="020B0604020202020204" pitchFamily="34" charset="0"/>
              </a:rPr>
              <a:t>Respuesta esperada 2</a:t>
            </a:r>
            <a:endParaRPr lang="es-MX" dirty="0">
              <a:solidFill>
                <a:srgbClr val="000000"/>
              </a:solidFill>
              <a:latin typeface="Calibri" panose="020F0502020204030204" pitchFamily="34" charset="0"/>
            </a:endParaRPr>
          </a:p>
          <a:p>
            <a:r>
              <a:rPr lang="es-MX" dirty="0"/>
              <a:t/>
            </a:r>
            <a:br>
              <a:rPr lang="es-MX" dirty="0"/>
            </a:br>
            <a:r>
              <a:rPr lang="es-MX" dirty="0" smtClean="0">
                <a:solidFill>
                  <a:srgbClr val="000000"/>
                </a:solidFill>
                <a:latin typeface="Arial" panose="020B0604020202020204" pitchFamily="34" charset="0"/>
              </a:rPr>
              <a:t>2.- Crear “n” </a:t>
            </a:r>
            <a:r>
              <a:rPr lang="es-MX" dirty="0">
                <a:solidFill>
                  <a:srgbClr val="000000"/>
                </a:solidFill>
                <a:latin typeface="Arial" panose="020B0604020202020204" pitchFamily="34" charset="0"/>
              </a:rPr>
              <a:t>botones, los cuales al dar </a:t>
            </a:r>
            <a:r>
              <a:rPr lang="es-MX" dirty="0" err="1">
                <a:solidFill>
                  <a:srgbClr val="000000"/>
                </a:solidFill>
                <a:latin typeface="Arial" panose="020B0604020202020204" pitchFamily="34" charset="0"/>
              </a:rPr>
              <a:t>click</a:t>
            </a:r>
            <a:r>
              <a:rPr lang="es-MX" dirty="0">
                <a:solidFill>
                  <a:srgbClr val="000000"/>
                </a:solidFill>
                <a:latin typeface="Arial" panose="020B0604020202020204" pitchFamily="34" charset="0"/>
              </a:rPr>
              <a:t> en ellos deberán generar un </a:t>
            </a:r>
            <a:r>
              <a:rPr lang="es-MX" dirty="0" err="1">
                <a:solidFill>
                  <a:srgbClr val="000000"/>
                </a:solidFill>
                <a:latin typeface="Arial" panose="020B0604020202020204" pitchFamily="34" charset="0"/>
              </a:rPr>
              <a:t>alert</a:t>
            </a:r>
            <a:r>
              <a:rPr lang="es-MX" dirty="0">
                <a:solidFill>
                  <a:srgbClr val="000000"/>
                </a:solidFill>
                <a:latin typeface="Arial" panose="020B0604020202020204" pitchFamily="34" charset="0"/>
              </a:rPr>
              <a:t> que diga qué número de botón </a:t>
            </a:r>
            <a:r>
              <a:rPr lang="es-MX" dirty="0" smtClean="0">
                <a:solidFill>
                  <a:srgbClr val="000000"/>
                </a:solidFill>
                <a:latin typeface="Arial" panose="020B0604020202020204" pitchFamily="34" charset="0"/>
              </a:rPr>
              <a:t>que se </a:t>
            </a:r>
            <a:r>
              <a:rPr lang="es-MX" dirty="0">
                <a:solidFill>
                  <a:srgbClr val="000000"/>
                </a:solidFill>
                <a:latin typeface="Arial" panose="020B0604020202020204" pitchFamily="34" charset="0"/>
              </a:rPr>
              <a:t>oprimió  (con código JS y HTML exclusivamente</a:t>
            </a:r>
            <a:r>
              <a:rPr lang="es-MX" dirty="0" smtClean="0">
                <a:solidFill>
                  <a:srgbClr val="000000"/>
                </a:solidFill>
                <a:latin typeface="Arial" panose="020B0604020202020204" pitchFamily="34" charset="0"/>
              </a:rPr>
              <a:t>).</a:t>
            </a:r>
            <a:endParaRPr lang="es-MX" b="0" i="0" dirty="0">
              <a:solidFill>
                <a:srgbClr val="000000"/>
              </a:solidFill>
              <a:effectLst/>
              <a:latin typeface="Calibri" panose="020F0502020204030204" pitchFamily="34" charset="0"/>
            </a:endParaRPr>
          </a:p>
        </p:txBody>
      </p:sp>
      <p:sp>
        <p:nvSpPr>
          <p:cNvPr id="3" name="Rectangle 2"/>
          <p:cNvSpPr/>
          <p:nvPr/>
        </p:nvSpPr>
        <p:spPr>
          <a:xfrm>
            <a:off x="1151260" y="4813765"/>
            <a:ext cx="8784976" cy="1200329"/>
          </a:xfrm>
          <a:prstGeom prst="rect">
            <a:avLst/>
          </a:prstGeom>
        </p:spPr>
        <p:txBody>
          <a:bodyPr wrap="square">
            <a:spAutoFit/>
          </a:bodyPr>
          <a:lstStyle/>
          <a:p>
            <a:r>
              <a:rPr lang="es-MX" dirty="0" smtClean="0">
                <a:solidFill>
                  <a:srgbClr val="000000"/>
                </a:solidFill>
                <a:latin typeface="Arial" panose="020B0604020202020204" pitchFamily="34" charset="0"/>
              </a:rPr>
              <a:t>3.- Con </a:t>
            </a:r>
            <a:r>
              <a:rPr lang="es-MX" dirty="0">
                <a:solidFill>
                  <a:srgbClr val="000000"/>
                </a:solidFill>
                <a:latin typeface="Arial" panose="020B0604020202020204" pitchFamily="34" charset="0"/>
              </a:rPr>
              <a:t>código </a:t>
            </a:r>
            <a:r>
              <a:rPr lang="es-MX" dirty="0" err="1">
                <a:solidFill>
                  <a:srgbClr val="000000"/>
                </a:solidFill>
                <a:latin typeface="Arial" panose="020B0604020202020204" pitchFamily="34" charset="0"/>
              </a:rPr>
              <a:t>css</a:t>
            </a:r>
            <a:r>
              <a:rPr lang="es-MX" dirty="0">
                <a:solidFill>
                  <a:srgbClr val="000000"/>
                </a:solidFill>
                <a:latin typeface="Arial" panose="020B0604020202020204" pitchFamily="34" charset="0"/>
              </a:rPr>
              <a:t> los dos párrafos siguientes se mostrarían en una </a:t>
            </a:r>
            <a:r>
              <a:rPr lang="es-MX" dirty="0" smtClean="0">
                <a:solidFill>
                  <a:srgbClr val="000000"/>
                </a:solidFill>
                <a:latin typeface="Arial" panose="020B0604020202020204" pitchFamily="34" charset="0"/>
              </a:rPr>
              <a:t>sola </a:t>
            </a:r>
            <a:r>
              <a:rPr lang="es-MX" dirty="0">
                <a:solidFill>
                  <a:srgbClr val="000000"/>
                </a:solidFill>
                <a:latin typeface="Arial" panose="020B0604020202020204" pitchFamily="34" charset="0"/>
              </a:rPr>
              <a:t>línea:</a:t>
            </a:r>
            <a:endParaRPr lang="es-MX" dirty="0">
              <a:solidFill>
                <a:srgbClr val="000000"/>
              </a:solidFill>
              <a:latin typeface="Calibri" panose="020F0502020204030204" pitchFamily="34" charset="0"/>
            </a:endParaRPr>
          </a:p>
          <a:p>
            <a:pPr marL="457200"/>
            <a:r>
              <a:rPr lang="es-MX" dirty="0"/>
              <a:t/>
            </a:r>
            <a:br>
              <a:rPr lang="es-MX" dirty="0"/>
            </a:br>
            <a:r>
              <a:rPr lang="es-MX" b="1" dirty="0">
                <a:solidFill>
                  <a:srgbClr val="000000"/>
                </a:solidFill>
                <a:latin typeface="Arial" panose="020B0604020202020204" pitchFamily="34" charset="0"/>
              </a:rPr>
              <a:t>&lt;p </a:t>
            </a:r>
            <a:r>
              <a:rPr lang="es-MX" b="1" dirty="0" err="1">
                <a:solidFill>
                  <a:srgbClr val="000000"/>
                </a:solidFill>
                <a:latin typeface="Arial" panose="020B0604020202020204" pitchFamily="34" charset="0"/>
              </a:rPr>
              <a:t>class</a:t>
            </a:r>
            <a:r>
              <a:rPr lang="es-MX" b="1" dirty="0">
                <a:solidFill>
                  <a:srgbClr val="000000"/>
                </a:solidFill>
                <a:latin typeface="Arial" panose="020B0604020202020204" pitchFamily="34" charset="0"/>
              </a:rPr>
              <a:t>=”box”&gt;parrafo1&lt;/p&gt;</a:t>
            </a:r>
            <a:endParaRPr lang="es-MX" dirty="0">
              <a:solidFill>
                <a:srgbClr val="000000"/>
              </a:solidFill>
              <a:latin typeface="Calibri" panose="020F0502020204030204" pitchFamily="34" charset="0"/>
            </a:endParaRPr>
          </a:p>
          <a:p>
            <a:pPr marL="457200"/>
            <a:r>
              <a:rPr lang="es-MX" b="1" dirty="0">
                <a:solidFill>
                  <a:srgbClr val="000000"/>
                </a:solidFill>
                <a:latin typeface="Arial" panose="020B0604020202020204" pitchFamily="34" charset="0"/>
              </a:rPr>
              <a:t>&lt;p </a:t>
            </a:r>
            <a:r>
              <a:rPr lang="es-MX" b="1" dirty="0" err="1">
                <a:solidFill>
                  <a:srgbClr val="000000"/>
                </a:solidFill>
                <a:latin typeface="Arial" panose="020B0604020202020204" pitchFamily="34" charset="0"/>
              </a:rPr>
              <a:t>class</a:t>
            </a:r>
            <a:r>
              <a:rPr lang="es-MX" b="1" dirty="0">
                <a:solidFill>
                  <a:srgbClr val="000000"/>
                </a:solidFill>
                <a:latin typeface="Arial" panose="020B0604020202020204" pitchFamily="34" charset="0"/>
              </a:rPr>
              <a:t>=”box”&gt;parrafo2&lt;/p&gt;</a:t>
            </a:r>
            <a:endParaRPr lang="es-MX"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8973314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mtClean="0"/>
              <a:t>JavaScript </a:t>
            </a:r>
            <a:r>
              <a:rPr lang="es-MX" dirty="0" smtClean="0"/>
              <a:t>clase</a:t>
            </a:r>
            <a:r>
              <a:rPr lang="en-US" dirty="0" smtClean="0"/>
              <a:t> 1</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t>
            </a:r>
            <a:r>
              <a:rPr lang="en-US" dirty="0" err="1" smtClean="0"/>
              <a:t>asignado</a:t>
            </a:r>
            <a:r>
              <a:rPr lang="en-US" dirty="0" smtClean="0"/>
              <a:t> a BBVA</a:t>
            </a:r>
            <a:endParaRPr lang="en-US" dirty="0"/>
          </a:p>
        </p:txBody>
      </p:sp>
    </p:spTree>
    <p:extLst>
      <p:ext uri="{BB962C8B-B14F-4D97-AF65-F5344CB8AC3E}">
        <p14:creationId xmlns:p14="http://schemas.microsoft.com/office/powerpoint/2010/main" val="1539783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UN PUNTO DE INTERRUPCIÓN.</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21116" y="135963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794322" y="1447230"/>
            <a:ext cx="10657184" cy="1200329"/>
          </a:xfrm>
          <a:prstGeom prst="rect">
            <a:avLst/>
          </a:prstGeom>
        </p:spPr>
        <p:txBody>
          <a:bodyPr wrap="square">
            <a:spAutoFit/>
          </a:bodyPr>
          <a:lstStyle/>
          <a:p>
            <a:r>
              <a:rPr lang="es-MX" b="1" dirty="0"/>
              <a:t> </a:t>
            </a:r>
            <a:r>
              <a:rPr lang="es-MX" b="1" dirty="0" smtClean="0"/>
              <a:t>Ver el valor de una variable.</a:t>
            </a:r>
          </a:p>
          <a:p>
            <a:endParaRPr lang="en-US" b="1" dirty="0"/>
          </a:p>
          <a:p>
            <a:r>
              <a:rPr lang="en-US" dirty="0" smtClean="0"/>
              <a:t>Si </a:t>
            </a:r>
            <a:r>
              <a:rPr lang="es-MX" dirty="0" smtClean="0"/>
              <a:t>necesitas</a:t>
            </a:r>
            <a:r>
              <a:rPr lang="en-US" dirty="0" smtClean="0"/>
              <a:t> </a:t>
            </a:r>
            <a:r>
              <a:rPr lang="en-US" smtClean="0"/>
              <a:t>visualizar</a:t>
            </a:r>
            <a:r>
              <a:rPr lang="en-US" dirty="0" smtClean="0"/>
              <a:t> </a:t>
            </a:r>
            <a:r>
              <a:rPr lang="en-US" dirty="0" smtClean="0"/>
              <a:t>el valor de </a:t>
            </a:r>
            <a:r>
              <a:rPr lang="es-MX" dirty="0" smtClean="0"/>
              <a:t>una</a:t>
            </a:r>
            <a:r>
              <a:rPr lang="en-US" dirty="0" smtClean="0"/>
              <a:t> variable</a:t>
            </a:r>
            <a:r>
              <a:rPr lang="es-MX" dirty="0" smtClean="0"/>
              <a:t>, posiciónate en la pestaña “Sources” y en la sección de código pon el puntero del mouse sobre la variable que deseas visualizar su valor y te lo muestra.</a:t>
            </a:r>
            <a:r>
              <a:rPr lang="en-US" dirty="0" smtClean="0"/>
              <a:t> </a:t>
            </a:r>
            <a:endParaRPr lang="es-MX" dirty="0"/>
          </a:p>
        </p:txBody>
      </p:sp>
      <p:sp>
        <p:nvSpPr>
          <p:cNvPr id="5" name="Rectangle 4"/>
          <p:cNvSpPr/>
          <p:nvPr/>
        </p:nvSpPr>
        <p:spPr>
          <a:xfrm>
            <a:off x="794322" y="3312429"/>
            <a:ext cx="10438058" cy="369332"/>
          </a:xfrm>
          <a:prstGeom prst="rect">
            <a:avLst/>
          </a:prstGeom>
        </p:spPr>
        <p:txBody>
          <a:bodyPr wrap="square">
            <a:spAutoFit/>
          </a:bodyPr>
          <a:lstStyle/>
          <a:p>
            <a:r>
              <a:rPr lang="en-US" dirty="0" smtClean="0"/>
              <a:t>.</a:t>
            </a:r>
            <a:endParaRPr lang="es-MX" dirty="0"/>
          </a:p>
        </p:txBody>
      </p:sp>
      <p:sp>
        <p:nvSpPr>
          <p:cNvPr id="6" name="AutoShape 2" descr="Step into next function call"/>
          <p:cNvSpPr>
            <a:spLocks noChangeAspect="1" noChangeArrowheads="1"/>
          </p:cNvSpPr>
          <p:nvPr/>
        </p:nvSpPr>
        <p:spPr bwMode="auto">
          <a:xfrm>
            <a:off x="1730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 name="Picture 1"/>
          <p:cNvPicPr>
            <a:picLocks noChangeAspect="1"/>
          </p:cNvPicPr>
          <p:nvPr/>
        </p:nvPicPr>
        <p:blipFill>
          <a:blip r:embed="rId2"/>
          <a:stretch>
            <a:fillRect/>
          </a:stretch>
        </p:blipFill>
        <p:spPr>
          <a:xfrm>
            <a:off x="2736777" y="2735151"/>
            <a:ext cx="6191348" cy="3674752"/>
          </a:xfrm>
          <a:prstGeom prst="rect">
            <a:avLst/>
          </a:prstGeom>
        </p:spPr>
      </p:pic>
    </p:spTree>
    <p:extLst>
      <p:ext uri="{BB962C8B-B14F-4D97-AF65-F5344CB8AC3E}">
        <p14:creationId xmlns:p14="http://schemas.microsoft.com/office/powerpoint/2010/main" val="1329878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78CFFA-FA4D-496F-B8D2-C7DD46C2A279}">
  <ds:schemaRefs>
    <ds:schemaRef ds:uri="http://schemas.microsoft.com/office/infopath/2007/PartnerControls"/>
    <ds:schemaRef ds:uri="http://purl.org/dc/dcmitype/"/>
    <ds:schemaRef ds:uri="http://schemas.microsoft.com/office/2006/documentManagement/types"/>
    <ds:schemaRef ds:uri="182cbc78-3056-4f11-8c20-76dfd16de8f6"/>
    <ds:schemaRef ds:uri="http://schemas.openxmlformats.org/package/2006/metadata/core-properties"/>
    <ds:schemaRef ds:uri="http://purl.org/dc/elements/1.1/"/>
    <ds:schemaRef ds:uri="http://purl.org/dc/terms/"/>
    <ds:schemaRef ds:uri="987552fb-e0dd-45a2-9216-9057aa86502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23386</TotalTime>
  <Words>8454</Words>
  <Application>Microsoft Office PowerPoint</Application>
  <PresentationFormat>Custom</PresentationFormat>
  <Paragraphs>908</Paragraphs>
  <Slides>81</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81</vt:i4>
      </vt:variant>
    </vt:vector>
  </HeadingPairs>
  <TitlesOfParts>
    <vt:vector size="95" baseType="lpstr">
      <vt:lpstr>ＭＳ Ｐゴシック</vt:lpstr>
      <vt:lpstr>Arial</vt:lpstr>
      <vt:lpstr>Arial Rounded MT Bold</vt:lpstr>
      <vt:lpstr>Calibri</vt:lpstr>
      <vt:lpstr>Geneva</vt:lpstr>
      <vt:lpstr>Lucida Grande</vt:lpstr>
      <vt:lpstr>medium-content-sans-serif-font</vt:lpstr>
      <vt:lpstr>Montserrat</vt:lpstr>
      <vt:lpstr>Roboto Slab</vt:lpstr>
      <vt:lpstr>Rockwell</vt:lpstr>
      <vt:lpstr>Segoe UI</vt:lpstr>
      <vt:lpstr>Segoe UI Semibold</vt:lpstr>
      <vt:lpstr>PPT_ConfidentialTemplate_EN_2015</vt:lpstr>
      <vt:lpstr>Original_Logo/ Upper layout</vt:lpstr>
      <vt:lpstr>JAVA SCRIPT CLASE 1  </vt:lpstr>
      <vt:lpstr>Restricciones</vt:lpstr>
      <vt:lpstr>COMO UTILIZAR JAVASCRIPT EN NUESTROS DESARROLLOS.</vt:lpstr>
      <vt:lpstr>VER LA CONSOLA EN NUESTRO DESARROLLO.</vt:lpstr>
      <vt:lpstr>GENERAR UN PUNTO DE INTERRUPCIÓN.</vt:lpstr>
      <vt:lpstr>GENERAR UN PUNTO DE INTERRUPCIÓN.</vt:lpstr>
      <vt:lpstr>GENERAR UN PUNTO DE INTERRUPCIÓN.</vt:lpstr>
      <vt:lpstr>GENERAR UN PUNTO DE INTERRUPCIÓN.</vt:lpstr>
      <vt:lpstr>GENERAR UN PUNTO DE INTERRUPCIÓN.</vt:lpstr>
      <vt:lpstr>modo estricto en JavaScript</vt:lpstr>
      <vt:lpstr>modo estricto en JavaScript</vt:lpstr>
      <vt:lpstr>modo estricto en JavaScript</vt:lpstr>
      <vt:lpstr>ESCRIBIR CODIGO EN JAVASCRIPT</vt:lpstr>
      <vt:lpstr>ESCRIBIR CODIGO EN JAVASCRIPT</vt:lpstr>
      <vt:lpstr>ESCRIBIR CODIGO EN JAVASCRIPT</vt:lpstr>
      <vt:lpstr>ESCRIBIR CODIGO EN JAVASCRIPT</vt:lpstr>
      <vt:lpstr>ESCRIBIR CODIGO EN JAVASCRIPT</vt:lpstr>
      <vt:lpstr>ESCRIBIR CODIGO EN JAVASCRIPT</vt:lpstr>
      <vt:lpstr>PALABRAS RESERVADAS.</vt:lpstr>
      <vt:lpstr>TIPOS DE DATOS JAVASCRIPT</vt:lpstr>
      <vt:lpstr>TIPOS DE DATOS JAVASCRIPT</vt:lpstr>
      <vt:lpstr>TIPOS DE DATOS JAVASCRIPT</vt:lpstr>
      <vt:lpstr>TIPOS DE DATOS JAVASCRIPT</vt:lpstr>
      <vt:lpstr>TIPOS DE DATOS JAVASCRIPT</vt:lpstr>
      <vt:lpstr>TIPOS DE DATOS JAVASCRIPT</vt:lpstr>
      <vt:lpstr>TIPOS DE DATOS JAVASCRIPT</vt:lpstr>
      <vt:lpstr>TIPOS DE DATOS JAVASCRIPT</vt:lpstr>
      <vt:lpstr>Operadores (JavaScript)</vt:lpstr>
      <vt:lpstr>Igualdad e igualdad estricta</vt:lpstr>
      <vt:lpstr>JavaScript 6 constantes.</vt:lpstr>
      <vt:lpstr>JavaScript 6 VARIABLES (LET).</vt:lpstr>
      <vt:lpstr>JavaScript 6 VARIABLES (LET).</vt:lpstr>
      <vt:lpstr>JavaScript 6 VARIABLES (LET).</vt:lpstr>
      <vt:lpstr>JavaScript 6 VARIABLES (LET).</vt:lpstr>
      <vt:lpstr>Funciones en JavaScript.</vt:lpstr>
      <vt:lpstr>Funciones en JavaScript.</vt:lpstr>
      <vt:lpstr>Funciones en JavaScript.</vt:lpstr>
      <vt:lpstr>Funciones en JavaScript.</vt:lpstr>
      <vt:lpstr>Funciones en JavaScript.</vt:lpstr>
      <vt:lpstr>Funciones en JavaScript.</vt:lpstr>
      <vt:lpstr>Funciones en JavaScript.</vt:lpstr>
      <vt:lpstr>Funciones en JavaScript.</vt:lpstr>
      <vt:lpstr>FUNCIONES FLECHA =&gt; EN JAVASCRIPT 6.</vt:lpstr>
      <vt:lpstr>FUNCIONES FLECHA =&gt; EN JAVASCRIPT 6.</vt:lpstr>
      <vt:lpstr>FUNCIONES FLECHA =&gt; EN JAVASCRIPT 6.</vt:lpstr>
      <vt:lpstr>FUNCIONES FLECHA =&gt; EN JAVASCRIPT 6.</vt:lpstr>
      <vt:lpstr>FUNCIONES FLECHA =&gt; EN JAVASCRIPT 6.</vt:lpstr>
      <vt:lpstr>EXPRESIONES DE FUNCIÓN INVOCADAS INMEDIATAMENTE (IIFE)</vt:lpstr>
      <vt:lpstr>EXPRESIONES DE FUNCIÓN INVOCADAS INMEDIATAMENTE (IIFE)</vt:lpstr>
      <vt:lpstr>SETENCIAS DE CONTROL EN JS.</vt:lpstr>
      <vt:lpstr>SETENCIAS DE CONTROL EN JS.</vt:lpstr>
      <vt:lpstr>SETENCIAS DE CONTROL EN JS.</vt:lpstr>
      <vt:lpstr>SETENCIAS DE CONTROL EN JS.</vt:lpstr>
      <vt:lpstr>SETENCIAS DE CONTROL EN JS.</vt:lpstr>
      <vt:lpstr>SETENCIAS DE CONTROL EN JS.</vt:lpstr>
      <vt:lpstr>SETENCIAS DE CONTROL EN JS.</vt:lpstr>
      <vt:lpstr>SETENCIAS DE CONTROL EN JS.</vt:lpstr>
      <vt:lpstr>SETENCIAS DE CONTROL EN JS.</vt:lpstr>
      <vt:lpstr>SETENCIAS DE CONTROL EN JS.</vt:lpstr>
      <vt:lpstr>SETENCIAS DE CONTROL EN JS.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METODOS DE AYUDA DE MATRIZ EN JS6  (arrays helpers)</vt:lpstr>
      <vt:lpstr>EVENTOS</vt:lpstr>
      <vt:lpstr>EVENTOS</vt:lpstr>
      <vt:lpstr>EVENTOS</vt:lpstr>
      <vt:lpstr>EVENTOS</vt:lpstr>
      <vt:lpstr>EVENTOS</vt:lpstr>
      <vt:lpstr>EVENTOS</vt:lpstr>
      <vt:lpstr>EVENTOS</vt:lpstr>
      <vt:lpstr>EVENTOS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Carlos CMOR. Montero Orozco</cp:lastModifiedBy>
  <cp:revision>189</cp:revision>
  <dcterms:created xsi:type="dcterms:W3CDTF">2018-01-30T20:36:46Z</dcterms:created>
  <dcterms:modified xsi:type="dcterms:W3CDTF">2018-11-15T22:00:25Z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