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91"/>
  </p:notesMasterIdLst>
  <p:handoutMasterIdLst>
    <p:handoutMasterId r:id="rId92"/>
  </p:handoutMasterIdLst>
  <p:sldIdLst>
    <p:sldId id="304" r:id="rId6"/>
    <p:sldId id="298" r:id="rId7"/>
    <p:sldId id="344" r:id="rId8"/>
    <p:sldId id="345" r:id="rId9"/>
    <p:sldId id="346" r:id="rId10"/>
    <p:sldId id="347" r:id="rId11"/>
    <p:sldId id="349" r:id="rId12"/>
    <p:sldId id="350" r:id="rId13"/>
    <p:sldId id="352" r:id="rId14"/>
    <p:sldId id="353" r:id="rId15"/>
    <p:sldId id="351" r:id="rId16"/>
    <p:sldId id="348" r:id="rId17"/>
    <p:sldId id="357" r:id="rId18"/>
    <p:sldId id="358" r:id="rId19"/>
    <p:sldId id="359" r:id="rId20"/>
    <p:sldId id="360" r:id="rId21"/>
    <p:sldId id="361" r:id="rId22"/>
    <p:sldId id="354"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55" r:id="rId41"/>
    <p:sldId id="356" r:id="rId42"/>
    <p:sldId id="382" r:id="rId43"/>
    <p:sldId id="383" r:id="rId44"/>
    <p:sldId id="379" r:id="rId45"/>
    <p:sldId id="380" r:id="rId46"/>
    <p:sldId id="384" r:id="rId47"/>
    <p:sldId id="385" r:id="rId48"/>
    <p:sldId id="386" r:id="rId49"/>
    <p:sldId id="387" r:id="rId50"/>
    <p:sldId id="388" r:id="rId51"/>
    <p:sldId id="389" r:id="rId52"/>
    <p:sldId id="391" r:id="rId53"/>
    <p:sldId id="390" r:id="rId54"/>
    <p:sldId id="392" r:id="rId55"/>
    <p:sldId id="393" r:id="rId56"/>
    <p:sldId id="394" r:id="rId57"/>
    <p:sldId id="395" r:id="rId58"/>
    <p:sldId id="396" r:id="rId59"/>
    <p:sldId id="397" r:id="rId60"/>
    <p:sldId id="398" r:id="rId61"/>
    <p:sldId id="399" r:id="rId62"/>
    <p:sldId id="400" r:id="rId63"/>
    <p:sldId id="401" r:id="rId64"/>
    <p:sldId id="402" r:id="rId65"/>
    <p:sldId id="416" r:id="rId66"/>
    <p:sldId id="415" r:id="rId67"/>
    <p:sldId id="417" r:id="rId68"/>
    <p:sldId id="418" r:id="rId69"/>
    <p:sldId id="419" r:id="rId70"/>
    <p:sldId id="420" r:id="rId71"/>
    <p:sldId id="421" r:id="rId72"/>
    <p:sldId id="422" r:id="rId73"/>
    <p:sldId id="423" r:id="rId74"/>
    <p:sldId id="424" r:id="rId75"/>
    <p:sldId id="425" r:id="rId76"/>
    <p:sldId id="426" r:id="rId77"/>
    <p:sldId id="381" r:id="rId78"/>
    <p:sldId id="405" r:id="rId79"/>
    <p:sldId id="406" r:id="rId80"/>
    <p:sldId id="407" r:id="rId81"/>
    <p:sldId id="408" r:id="rId82"/>
    <p:sldId id="409" r:id="rId83"/>
    <p:sldId id="410" r:id="rId84"/>
    <p:sldId id="411" r:id="rId85"/>
    <p:sldId id="412" r:id="rId86"/>
    <p:sldId id="413" r:id="rId87"/>
    <p:sldId id="414" r:id="rId88"/>
    <p:sldId id="404" r:id="rId89"/>
    <p:sldId id="306" r:id="rId90"/>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3AC791"/>
    <a:srgbClr val="ECECEC"/>
    <a:srgbClr val="F9F9F9"/>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25"/>
  </p:normalViewPr>
  <p:slideViewPr>
    <p:cSldViewPr>
      <p:cViewPr varScale="1">
        <p:scale>
          <a:sx n="75" d="100"/>
          <a:sy n="75" d="100"/>
        </p:scale>
        <p:origin x="528" y="54"/>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26/09/2018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26/09/2018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SCRIPT CLASE </a:t>
            </a:r>
            <a:r>
              <a:rPr lang="en-US" dirty="0" smtClean="0"/>
              <a:t>2 </a:t>
            </a:r>
            <a:r>
              <a:rPr lang="en-US" dirty="0" smtClean="0"/>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a:t>
            </a:r>
            <a:r>
              <a:rPr lang="es-MX" sz="4000" b="1" dirty="0" err="1"/>
              <a:t>rest</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94194" y="1260029"/>
            <a:ext cx="10458084" cy="646331"/>
          </a:xfrm>
          <a:prstGeom prst="rect">
            <a:avLst/>
          </a:prstGeom>
        </p:spPr>
        <p:txBody>
          <a:bodyPr wrap="square">
            <a:spAutoFit/>
          </a:bodyPr>
          <a:lstStyle/>
          <a:p>
            <a:r>
              <a:rPr lang="es-MX" dirty="0"/>
              <a:t>En el siguiente ejemplo, se usa un parámetro </a:t>
            </a:r>
            <a:r>
              <a:rPr lang="es-MX" dirty="0" err="1"/>
              <a:t>rest</a:t>
            </a:r>
            <a:r>
              <a:rPr lang="es-MX" dirty="0"/>
              <a:t> para agrupar todos los argumentos </a:t>
            </a:r>
            <a:r>
              <a:rPr lang="es-MX" dirty="0" smtClean="0"/>
              <a:t>después </a:t>
            </a:r>
            <a:r>
              <a:rPr lang="es-MX" dirty="0"/>
              <a:t>del primero.  Luego cada uno es multiplicado por el primero y el arreglo es regresado</a:t>
            </a:r>
            <a:r>
              <a:rPr lang="es-MX" dirty="0" smtClean="0"/>
              <a:t>:</a:t>
            </a:r>
          </a:p>
        </p:txBody>
      </p:sp>
      <p:sp>
        <p:nvSpPr>
          <p:cNvPr id="5" name="Rectangle 4"/>
          <p:cNvSpPr/>
          <p:nvPr/>
        </p:nvSpPr>
        <p:spPr>
          <a:xfrm>
            <a:off x="722186" y="3904337"/>
            <a:ext cx="10530092" cy="2308324"/>
          </a:xfrm>
          <a:prstGeom prst="rect">
            <a:avLst/>
          </a:prstGeom>
        </p:spPr>
        <p:txBody>
          <a:bodyPr wrap="square">
            <a:spAutoFit/>
          </a:bodyPr>
          <a:lstStyle/>
          <a:p>
            <a:r>
              <a:rPr lang="es-MX" dirty="0"/>
              <a:t>El siguiente ejemplo se muestra que se puede usar los </a:t>
            </a:r>
            <a:r>
              <a:rPr lang="es-MX" dirty="0" smtClean="0"/>
              <a:t>métodos </a:t>
            </a:r>
            <a:r>
              <a:rPr lang="es-MX" dirty="0"/>
              <a:t>de </a:t>
            </a:r>
            <a:r>
              <a:rPr lang="es-MX" dirty="0" err="1"/>
              <a:t>Array</a:t>
            </a:r>
            <a:r>
              <a:rPr lang="es-MX" dirty="0"/>
              <a:t> en los parámetros </a:t>
            </a:r>
            <a:r>
              <a:rPr lang="es-MX" dirty="0" err="1" smtClean="0"/>
              <a:t>rest</a:t>
            </a:r>
            <a:r>
              <a:rPr lang="es-MX" dirty="0" smtClean="0"/>
              <a:t>.</a:t>
            </a:r>
          </a:p>
          <a:p>
            <a:endParaRPr lang="es-MX" dirty="0"/>
          </a:p>
          <a:p>
            <a:r>
              <a:rPr lang="es-MX" b="1" dirty="0" smtClean="0">
                <a:solidFill>
                  <a:schemeClr val="accent3"/>
                </a:solidFill>
              </a:rPr>
              <a:t> </a:t>
            </a:r>
            <a:r>
              <a:rPr lang="es-MX" b="1" dirty="0" err="1" smtClean="0">
                <a:solidFill>
                  <a:schemeClr val="accent3"/>
                </a:solidFill>
              </a:rPr>
              <a:t>function</a:t>
            </a:r>
            <a:r>
              <a:rPr lang="es-MX" b="1" dirty="0" smtClean="0">
                <a:solidFill>
                  <a:schemeClr val="accent3"/>
                </a:solidFill>
              </a:rPr>
              <a:t> </a:t>
            </a:r>
            <a:r>
              <a:rPr lang="es-MX" b="1" dirty="0" err="1">
                <a:solidFill>
                  <a:schemeClr val="accent3"/>
                </a:solidFill>
              </a:rPr>
              <a:t>sortRestArgs</a:t>
            </a:r>
            <a:r>
              <a:rPr lang="es-MX" b="1" dirty="0">
                <a:solidFill>
                  <a:schemeClr val="accent3"/>
                </a:solidFill>
              </a:rPr>
              <a:t>(...</a:t>
            </a:r>
            <a:r>
              <a:rPr lang="es-MX" b="1" dirty="0" err="1">
                <a:solidFill>
                  <a:schemeClr val="accent3"/>
                </a:solidFill>
              </a:rPr>
              <a:t>theArgs</a:t>
            </a:r>
            <a:r>
              <a:rPr lang="es-MX" b="1" dirty="0">
                <a:solidFill>
                  <a:schemeClr val="accent3"/>
                </a:solidFill>
              </a:rPr>
              <a:t>) {</a:t>
            </a:r>
          </a:p>
          <a:p>
            <a:r>
              <a:rPr lang="es-MX" b="1" dirty="0">
                <a:solidFill>
                  <a:schemeClr val="accent3"/>
                </a:solidFill>
              </a:rPr>
              <a:t>  </a:t>
            </a:r>
            <a:r>
              <a:rPr lang="es-MX" b="1" dirty="0" err="1">
                <a:solidFill>
                  <a:schemeClr val="accent3"/>
                </a:solidFill>
              </a:rPr>
              <a:t>var</a:t>
            </a:r>
            <a:r>
              <a:rPr lang="es-MX" b="1" dirty="0">
                <a:solidFill>
                  <a:schemeClr val="accent3"/>
                </a:solidFill>
              </a:rPr>
              <a:t> </a:t>
            </a:r>
            <a:r>
              <a:rPr lang="es-MX" b="1" dirty="0" err="1">
                <a:solidFill>
                  <a:schemeClr val="accent3"/>
                </a:solidFill>
              </a:rPr>
              <a:t>sortedArgs</a:t>
            </a:r>
            <a:r>
              <a:rPr lang="es-MX" b="1" dirty="0">
                <a:solidFill>
                  <a:schemeClr val="accent3"/>
                </a:solidFill>
              </a:rPr>
              <a:t> = </a:t>
            </a:r>
            <a:r>
              <a:rPr lang="es-MX" b="1" dirty="0" err="1">
                <a:solidFill>
                  <a:schemeClr val="accent3"/>
                </a:solidFill>
              </a:rPr>
              <a:t>theArgs.sort</a:t>
            </a:r>
            <a:r>
              <a:rPr lang="es-MX" b="1" dirty="0">
                <a:solidFill>
                  <a:schemeClr val="accent3"/>
                </a:solidFill>
              </a:rPr>
              <a:t>();</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sortedArgs</a:t>
            </a:r>
            <a:r>
              <a:rPr lang="es-MX" b="1" dirty="0">
                <a:solidFill>
                  <a:schemeClr val="accent3"/>
                </a:solidFill>
              </a:rPr>
              <a:t>;</a:t>
            </a:r>
          </a:p>
          <a:p>
            <a:r>
              <a:rPr lang="es-MX" b="1" dirty="0">
                <a:solidFill>
                  <a:schemeClr val="accent3"/>
                </a:solidFill>
              </a:rPr>
              <a:t>}</a:t>
            </a:r>
          </a:p>
          <a:p>
            <a:endParaRPr lang="es-MX" dirty="0"/>
          </a:p>
          <a:p>
            <a:r>
              <a:rPr lang="es-MX" b="1" dirty="0">
                <a:solidFill>
                  <a:schemeClr val="accent3"/>
                </a:solidFill>
              </a:rPr>
              <a:t>console.log(</a:t>
            </a:r>
            <a:r>
              <a:rPr lang="es-MX" b="1" dirty="0" err="1">
                <a:solidFill>
                  <a:schemeClr val="accent3"/>
                </a:solidFill>
              </a:rPr>
              <a:t>sortRestArgs</a:t>
            </a:r>
            <a:r>
              <a:rPr lang="es-MX" b="1" dirty="0">
                <a:solidFill>
                  <a:schemeClr val="accent3"/>
                </a:solidFill>
              </a:rPr>
              <a:t>(5,3,7,1)); </a:t>
            </a:r>
            <a:r>
              <a:rPr lang="es-MX" dirty="0"/>
              <a:t>// muestra 1,3,5,7</a:t>
            </a:r>
          </a:p>
        </p:txBody>
      </p:sp>
      <p:sp>
        <p:nvSpPr>
          <p:cNvPr id="6" name="Rectangle 5"/>
          <p:cNvSpPr/>
          <p:nvPr/>
        </p:nvSpPr>
        <p:spPr>
          <a:xfrm>
            <a:off x="6477649" y="2103760"/>
            <a:ext cx="4427264" cy="646331"/>
          </a:xfrm>
          <a:prstGeom prst="rect">
            <a:avLst/>
          </a:prstGeom>
          <a:ln>
            <a:solidFill>
              <a:schemeClr val="tx1"/>
            </a:solidFill>
          </a:ln>
        </p:spPr>
        <p:txBody>
          <a:bodyPr wrap="square">
            <a:spAutoFit/>
          </a:bodyPr>
          <a:lstStyle/>
          <a:p>
            <a:r>
              <a:rPr lang="es-MX" b="1" dirty="0" err="1">
                <a:solidFill>
                  <a:schemeClr val="accent3"/>
                </a:solidFill>
              </a:rPr>
              <a:t>var</a:t>
            </a:r>
            <a:r>
              <a:rPr lang="es-MX" b="1" dirty="0">
                <a:solidFill>
                  <a:schemeClr val="accent3"/>
                </a:solidFill>
              </a:rPr>
              <a:t> </a:t>
            </a:r>
            <a:r>
              <a:rPr lang="es-MX" b="1" dirty="0" err="1">
                <a:solidFill>
                  <a:schemeClr val="accent3"/>
                </a:solidFill>
              </a:rPr>
              <a:t>arr</a:t>
            </a:r>
            <a:r>
              <a:rPr lang="es-MX" b="1" dirty="0">
                <a:solidFill>
                  <a:schemeClr val="accent3"/>
                </a:solidFill>
              </a:rPr>
              <a:t> = </a:t>
            </a:r>
            <a:r>
              <a:rPr lang="es-MX" b="1" dirty="0" err="1">
                <a:solidFill>
                  <a:schemeClr val="accent3"/>
                </a:solidFill>
              </a:rPr>
              <a:t>multiply</a:t>
            </a:r>
            <a:r>
              <a:rPr lang="es-MX" b="1" dirty="0">
                <a:solidFill>
                  <a:schemeClr val="accent3"/>
                </a:solidFill>
              </a:rPr>
              <a:t>(2, 1, 2, 3); </a:t>
            </a:r>
          </a:p>
          <a:p>
            <a:r>
              <a:rPr lang="es-MX" b="1" dirty="0">
                <a:solidFill>
                  <a:schemeClr val="accent3"/>
                </a:solidFill>
              </a:rPr>
              <a:t>console.log(</a:t>
            </a:r>
            <a:r>
              <a:rPr lang="es-MX" b="1" dirty="0" err="1">
                <a:solidFill>
                  <a:schemeClr val="accent3"/>
                </a:solidFill>
              </a:rPr>
              <a:t>arr</a:t>
            </a:r>
            <a:r>
              <a:rPr lang="es-MX" b="1" dirty="0">
                <a:solidFill>
                  <a:schemeClr val="accent3"/>
                </a:solidFill>
              </a:rPr>
              <a:t>); </a:t>
            </a:r>
            <a:r>
              <a:rPr lang="es-MX" dirty="0"/>
              <a:t>// [2, 4, 6]</a:t>
            </a:r>
            <a:endParaRPr lang="es-MX" dirty="0"/>
          </a:p>
        </p:txBody>
      </p:sp>
      <p:sp>
        <p:nvSpPr>
          <p:cNvPr id="7" name="Rectangle 6"/>
          <p:cNvSpPr/>
          <p:nvPr/>
        </p:nvSpPr>
        <p:spPr>
          <a:xfrm>
            <a:off x="794843" y="2049092"/>
            <a:ext cx="5075336" cy="1477328"/>
          </a:xfrm>
          <a:prstGeom prst="rect">
            <a:avLst/>
          </a:prstGeom>
          <a:ln>
            <a:solidFill>
              <a:schemeClr val="tx1"/>
            </a:solidFill>
          </a:ln>
        </p:spPr>
        <p:txBody>
          <a:bodyPr wrap="square">
            <a:spAutoFit/>
          </a:bodyPr>
          <a:lstStyle/>
          <a:p>
            <a:r>
              <a:rPr lang="es-MX" b="1" dirty="0" err="1">
                <a:solidFill>
                  <a:schemeClr val="accent3"/>
                </a:solidFill>
              </a:rPr>
              <a:t>function</a:t>
            </a:r>
            <a:r>
              <a:rPr lang="es-MX" b="1" dirty="0">
                <a:solidFill>
                  <a:schemeClr val="accent3"/>
                </a:solidFill>
              </a:rPr>
              <a:t> </a:t>
            </a:r>
            <a:r>
              <a:rPr lang="es-MX" b="1" dirty="0" err="1">
                <a:solidFill>
                  <a:schemeClr val="accent3"/>
                </a:solidFill>
              </a:rPr>
              <a:t>multiply</a:t>
            </a:r>
            <a:r>
              <a:rPr lang="es-MX" b="1" dirty="0">
                <a:solidFill>
                  <a:schemeClr val="accent3"/>
                </a:solidFill>
              </a:rPr>
              <a:t>(</a:t>
            </a:r>
            <a:r>
              <a:rPr lang="es-MX" b="1" dirty="0" err="1">
                <a:solidFill>
                  <a:schemeClr val="accent3"/>
                </a:solidFill>
              </a:rPr>
              <a:t>multiplier</a:t>
            </a:r>
            <a:r>
              <a:rPr lang="es-MX" b="1" dirty="0">
                <a:solidFill>
                  <a:schemeClr val="accent3"/>
                </a:solidFill>
              </a:rPr>
              <a:t>, ...</a:t>
            </a:r>
            <a:r>
              <a:rPr lang="es-MX" b="1" dirty="0" err="1">
                <a:solidFill>
                  <a:schemeClr val="accent3"/>
                </a:solidFill>
              </a:rPr>
              <a:t>theArgs</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theArgs.map</a:t>
            </a:r>
            <a:r>
              <a:rPr lang="es-MX" b="1" dirty="0">
                <a:solidFill>
                  <a:schemeClr val="accent3"/>
                </a:solidFill>
              </a:rPr>
              <a:t>(</a:t>
            </a:r>
            <a:r>
              <a:rPr lang="es-MX" b="1" dirty="0" err="1">
                <a:solidFill>
                  <a:schemeClr val="accent3"/>
                </a:solidFill>
              </a:rPr>
              <a:t>function</a:t>
            </a:r>
            <a:r>
              <a:rPr lang="es-MX" b="1" dirty="0">
                <a:solidFill>
                  <a:schemeClr val="accent3"/>
                </a:solidFill>
              </a:rPr>
              <a:t> (</a:t>
            </a:r>
            <a:r>
              <a:rPr lang="es-MX" b="1" dirty="0" err="1">
                <a:solidFill>
                  <a:schemeClr val="accent3"/>
                </a:solidFill>
              </a:rPr>
              <a:t>element</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multiplier</a:t>
            </a:r>
            <a:r>
              <a:rPr lang="es-MX" b="1" dirty="0">
                <a:solidFill>
                  <a:schemeClr val="accent3"/>
                </a:solidFill>
              </a:rPr>
              <a:t> * </a:t>
            </a:r>
            <a:r>
              <a:rPr lang="es-MX" b="1" dirty="0" err="1">
                <a:solidFill>
                  <a:schemeClr val="accent3"/>
                </a:solidFill>
              </a:rPr>
              <a:t>element</a:t>
            </a:r>
            <a:r>
              <a:rPr lang="es-MX" b="1" dirty="0">
                <a:solidFill>
                  <a:schemeClr val="accent3"/>
                </a:solidFill>
              </a:rPr>
              <a:t>;</a:t>
            </a:r>
          </a:p>
          <a:p>
            <a:r>
              <a:rPr lang="es-MX" b="1" dirty="0">
                <a:solidFill>
                  <a:schemeClr val="accent3"/>
                </a:solidFill>
              </a:rPr>
              <a:t>  });</a:t>
            </a:r>
          </a:p>
          <a:p>
            <a:r>
              <a:rPr lang="es-MX" b="1" dirty="0">
                <a:solidFill>
                  <a:schemeClr val="accent3"/>
                </a:solidFill>
              </a:rPr>
              <a:t>}</a:t>
            </a:r>
            <a:endParaRPr lang="es-MX" b="1" dirty="0">
              <a:solidFill>
                <a:schemeClr val="accent3"/>
              </a:solidFill>
            </a:endParaRPr>
          </a:p>
        </p:txBody>
      </p:sp>
    </p:spTree>
    <p:extLst>
      <p:ext uri="{BB962C8B-B14F-4D97-AF65-F5344CB8AC3E}">
        <p14:creationId xmlns:p14="http://schemas.microsoft.com/office/powerpoint/2010/main" val="2862425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a:t>
            </a:r>
            <a:r>
              <a:rPr lang="es-MX" sz="4000" b="1" dirty="0" err="1"/>
              <a:t>rest</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357950"/>
            <a:ext cx="10958290" cy="2862322"/>
          </a:xfrm>
          <a:prstGeom prst="rect">
            <a:avLst/>
          </a:prstGeom>
        </p:spPr>
        <p:txBody>
          <a:bodyPr wrap="square">
            <a:spAutoFit/>
          </a:bodyPr>
          <a:lstStyle/>
          <a:p>
            <a:r>
              <a:rPr lang="es-MX" b="1" dirty="0" err="1">
                <a:solidFill>
                  <a:schemeClr val="accent3"/>
                </a:solidFill>
              </a:rPr>
              <a:t>function</a:t>
            </a:r>
            <a:r>
              <a:rPr lang="es-MX" b="1" dirty="0">
                <a:solidFill>
                  <a:schemeClr val="accent3"/>
                </a:solidFill>
              </a:rPr>
              <a:t> </a:t>
            </a:r>
            <a:r>
              <a:rPr lang="es-MX" b="1" dirty="0" err="1">
                <a:solidFill>
                  <a:schemeClr val="accent3"/>
                </a:solidFill>
              </a:rPr>
              <a:t>sortArguments</a:t>
            </a:r>
            <a:r>
              <a:rPr lang="es-MX" b="1" dirty="0">
                <a:solidFill>
                  <a:schemeClr val="accent3"/>
                </a:solidFill>
              </a:rPr>
              <a:t>() {</a:t>
            </a:r>
          </a:p>
          <a:p>
            <a:r>
              <a:rPr lang="es-MX" b="1" dirty="0">
                <a:solidFill>
                  <a:schemeClr val="accent3"/>
                </a:solidFill>
              </a:rPr>
              <a:t>  </a:t>
            </a:r>
            <a:r>
              <a:rPr lang="es-MX" b="1" dirty="0" err="1">
                <a:solidFill>
                  <a:schemeClr val="accent3"/>
                </a:solidFill>
              </a:rPr>
              <a:t>var</a:t>
            </a:r>
            <a:r>
              <a:rPr lang="es-MX" b="1" dirty="0">
                <a:solidFill>
                  <a:schemeClr val="accent3"/>
                </a:solidFill>
              </a:rPr>
              <a:t> </a:t>
            </a:r>
            <a:r>
              <a:rPr lang="es-MX" dirty="0" err="1">
                <a:solidFill>
                  <a:schemeClr val="accent3"/>
                </a:solidFill>
              </a:rPr>
              <a:t>sortedArgs</a:t>
            </a:r>
            <a:r>
              <a:rPr lang="es-MX" b="1" dirty="0">
                <a:solidFill>
                  <a:schemeClr val="accent3"/>
                </a:solidFill>
              </a:rPr>
              <a:t> = </a:t>
            </a:r>
            <a:r>
              <a:rPr lang="es-MX" b="1" dirty="0" err="1">
                <a:solidFill>
                  <a:schemeClr val="accent3"/>
                </a:solidFill>
              </a:rPr>
              <a:t>arguments.sort</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sortedArgs</a:t>
            </a:r>
            <a:r>
              <a:rPr lang="es-MX" b="1" dirty="0">
                <a:solidFill>
                  <a:schemeClr val="accent3"/>
                </a:solidFill>
              </a:rPr>
              <a:t>; // esto nunca va a ocurrir</a:t>
            </a:r>
          </a:p>
          <a:p>
            <a:r>
              <a:rPr lang="es-MX" b="1" dirty="0">
                <a:solidFill>
                  <a:schemeClr val="accent3"/>
                </a:solidFill>
              </a:rPr>
              <a:t>}</a:t>
            </a:r>
          </a:p>
          <a:p>
            <a:endParaRPr lang="es-MX" dirty="0"/>
          </a:p>
          <a:p>
            <a:r>
              <a:rPr lang="es-MX" b="1" dirty="0">
                <a:solidFill>
                  <a:srgbClr val="FF0000"/>
                </a:solidFill>
              </a:rPr>
              <a:t>// </a:t>
            </a:r>
            <a:r>
              <a:rPr lang="es-MX" b="1" dirty="0" err="1">
                <a:solidFill>
                  <a:srgbClr val="FF0000"/>
                </a:solidFill>
              </a:rPr>
              <a:t>throws</a:t>
            </a:r>
            <a:r>
              <a:rPr lang="es-MX" b="1" dirty="0">
                <a:solidFill>
                  <a:srgbClr val="FF0000"/>
                </a:solidFill>
              </a:rPr>
              <a:t> a </a:t>
            </a:r>
            <a:r>
              <a:rPr lang="es-MX" b="1" dirty="0" err="1">
                <a:solidFill>
                  <a:srgbClr val="FF0000"/>
                </a:solidFill>
              </a:rPr>
              <a:t>TypeError</a:t>
            </a:r>
            <a:r>
              <a:rPr lang="es-MX" b="1" dirty="0">
                <a:solidFill>
                  <a:srgbClr val="FF0000"/>
                </a:solidFill>
              </a:rPr>
              <a:t>: </a:t>
            </a:r>
            <a:r>
              <a:rPr lang="es-MX" b="1" dirty="0" err="1">
                <a:solidFill>
                  <a:srgbClr val="FF0000"/>
                </a:solidFill>
              </a:rPr>
              <a:t>arguments.sort</a:t>
            </a:r>
            <a:r>
              <a:rPr lang="es-MX" b="1" dirty="0">
                <a:solidFill>
                  <a:srgbClr val="FF0000"/>
                </a:solidFill>
              </a:rPr>
              <a:t> </a:t>
            </a:r>
            <a:r>
              <a:rPr lang="es-MX" b="1" dirty="0" err="1">
                <a:solidFill>
                  <a:srgbClr val="FF0000"/>
                </a:solidFill>
              </a:rPr>
              <a:t>is</a:t>
            </a:r>
            <a:r>
              <a:rPr lang="es-MX" b="1" dirty="0">
                <a:solidFill>
                  <a:srgbClr val="FF0000"/>
                </a:solidFill>
              </a:rPr>
              <a:t> </a:t>
            </a:r>
            <a:r>
              <a:rPr lang="es-MX" b="1" dirty="0" err="1">
                <a:solidFill>
                  <a:srgbClr val="FF0000"/>
                </a:solidFill>
              </a:rPr>
              <a:t>not</a:t>
            </a:r>
            <a:r>
              <a:rPr lang="es-MX" b="1" dirty="0">
                <a:solidFill>
                  <a:srgbClr val="FF0000"/>
                </a:solidFill>
              </a:rPr>
              <a:t> a </a:t>
            </a:r>
            <a:r>
              <a:rPr lang="es-MX" b="1" dirty="0" err="1">
                <a:solidFill>
                  <a:srgbClr val="FF0000"/>
                </a:solidFill>
              </a:rPr>
              <a:t>function</a:t>
            </a:r>
            <a:endParaRPr lang="es-MX" b="1" dirty="0">
              <a:solidFill>
                <a:srgbClr val="FF0000"/>
              </a:solidFill>
            </a:endParaRPr>
          </a:p>
          <a:p>
            <a:r>
              <a:rPr lang="es-MX" b="1" dirty="0">
                <a:solidFill>
                  <a:schemeClr val="accent3"/>
                </a:solidFill>
              </a:rPr>
              <a:t>console.log(</a:t>
            </a:r>
            <a:r>
              <a:rPr lang="es-MX" b="1" dirty="0" err="1">
                <a:solidFill>
                  <a:schemeClr val="accent3"/>
                </a:solidFill>
              </a:rPr>
              <a:t>sortArguments</a:t>
            </a:r>
            <a:r>
              <a:rPr lang="es-MX" b="1" dirty="0">
                <a:solidFill>
                  <a:schemeClr val="accent3"/>
                </a:solidFill>
              </a:rPr>
              <a:t>(5,3,7,1));</a:t>
            </a:r>
          </a:p>
          <a:p>
            <a:endParaRPr lang="es-MX" dirty="0">
              <a:solidFill>
                <a:schemeClr val="accent3"/>
              </a:solidFill>
            </a:endParaRPr>
          </a:p>
          <a:p>
            <a:r>
              <a:rPr lang="es-MX" dirty="0"/>
              <a:t>Para poder usar los </a:t>
            </a:r>
            <a:r>
              <a:rPr lang="es-MX" dirty="0" smtClean="0"/>
              <a:t>métodos </a:t>
            </a:r>
            <a:r>
              <a:rPr lang="es-MX" dirty="0"/>
              <a:t>de  </a:t>
            </a:r>
            <a:r>
              <a:rPr lang="es-MX" dirty="0" err="1"/>
              <a:t>Array</a:t>
            </a:r>
            <a:r>
              <a:rPr lang="es-MX" dirty="0"/>
              <a:t> en el objeto </a:t>
            </a:r>
            <a:r>
              <a:rPr lang="es-MX" dirty="0" err="1"/>
              <a:t>arguments</a:t>
            </a:r>
            <a:r>
              <a:rPr lang="es-MX" dirty="0"/>
              <a:t> </a:t>
            </a:r>
            <a:r>
              <a:rPr lang="es-MX" dirty="0" err="1"/>
              <a:t>object</a:t>
            </a:r>
            <a:r>
              <a:rPr lang="es-MX" dirty="0"/>
              <a:t>, se debe convertir a un arreglo real primero.</a:t>
            </a:r>
          </a:p>
        </p:txBody>
      </p:sp>
    </p:spTree>
    <p:extLst>
      <p:ext uri="{BB962C8B-B14F-4D97-AF65-F5344CB8AC3E}">
        <p14:creationId xmlns:p14="http://schemas.microsoft.com/office/powerpoint/2010/main" val="3787105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05034" y="1188021"/>
            <a:ext cx="10427346" cy="923330"/>
          </a:xfrm>
          <a:prstGeom prst="rect">
            <a:avLst/>
          </a:prstGeom>
        </p:spPr>
        <p:txBody>
          <a:bodyPr wrap="square">
            <a:spAutoFit/>
          </a:bodyPr>
          <a:lstStyle/>
          <a:p>
            <a:r>
              <a:rPr lang="es-MX" dirty="0"/>
              <a:t>El operador de propagación spread </a:t>
            </a:r>
            <a:r>
              <a:rPr lang="es-MX" dirty="0" err="1"/>
              <a:t>operator</a:t>
            </a:r>
            <a:r>
              <a:rPr lang="es-MX" dirty="0"/>
              <a:t> permite que una expresión sea expandida en situaciones donde se esperan múltiples argumentos (llamadas a funciones) o múltiples elementos (</a:t>
            </a:r>
            <a:r>
              <a:rPr lang="es-MX" dirty="0" err="1"/>
              <a:t>arrays</a:t>
            </a:r>
            <a:r>
              <a:rPr lang="es-MX" dirty="0"/>
              <a:t> literales).</a:t>
            </a:r>
          </a:p>
        </p:txBody>
      </p:sp>
      <p:sp>
        <p:nvSpPr>
          <p:cNvPr id="5" name="Rectangle 4"/>
          <p:cNvSpPr/>
          <p:nvPr/>
        </p:nvSpPr>
        <p:spPr>
          <a:xfrm>
            <a:off x="805034" y="2422729"/>
            <a:ext cx="10427346" cy="3693319"/>
          </a:xfrm>
          <a:prstGeom prst="rect">
            <a:avLst/>
          </a:prstGeom>
        </p:spPr>
        <p:txBody>
          <a:bodyPr wrap="square">
            <a:spAutoFit/>
          </a:bodyPr>
          <a:lstStyle/>
          <a:p>
            <a:r>
              <a:rPr lang="es-MX" b="1" dirty="0" smtClean="0"/>
              <a:t>Sintaxis</a:t>
            </a:r>
          </a:p>
          <a:p>
            <a:endParaRPr lang="es-MX" b="1" dirty="0"/>
          </a:p>
          <a:p>
            <a:r>
              <a:rPr lang="es-MX" dirty="0"/>
              <a:t>Llamadas a funciones</a:t>
            </a:r>
            <a:r>
              <a:rPr lang="es-MX" dirty="0" smtClean="0"/>
              <a:t>:</a:t>
            </a:r>
          </a:p>
          <a:p>
            <a:endParaRPr lang="es-MX" dirty="0"/>
          </a:p>
          <a:p>
            <a:r>
              <a:rPr lang="es-MX" b="1" dirty="0">
                <a:solidFill>
                  <a:schemeClr val="accent3"/>
                </a:solidFill>
              </a:rPr>
              <a:t>f(...</a:t>
            </a:r>
            <a:r>
              <a:rPr lang="es-MX" b="1" dirty="0" err="1">
                <a:solidFill>
                  <a:schemeClr val="accent3"/>
                </a:solidFill>
              </a:rPr>
              <a:t>iterableObj</a:t>
            </a:r>
            <a:r>
              <a:rPr lang="es-MX" b="1" dirty="0">
                <a:solidFill>
                  <a:schemeClr val="accent3"/>
                </a:solidFill>
              </a:rPr>
              <a:t>);</a:t>
            </a:r>
          </a:p>
          <a:p>
            <a:endParaRPr lang="es-MX" dirty="0"/>
          </a:p>
          <a:p>
            <a:r>
              <a:rPr lang="es-MX" dirty="0" err="1"/>
              <a:t>Arrays</a:t>
            </a:r>
            <a:r>
              <a:rPr lang="es-MX" dirty="0"/>
              <a:t> literales</a:t>
            </a:r>
            <a:r>
              <a:rPr lang="es-MX" dirty="0" smtClean="0"/>
              <a:t>:</a:t>
            </a:r>
          </a:p>
          <a:p>
            <a:endParaRPr lang="es-MX" dirty="0"/>
          </a:p>
          <a:p>
            <a:r>
              <a:rPr lang="es-MX" b="1" dirty="0">
                <a:solidFill>
                  <a:schemeClr val="accent3"/>
                </a:solidFill>
              </a:rPr>
              <a:t>[...</a:t>
            </a:r>
            <a:r>
              <a:rPr lang="es-MX" b="1" dirty="0" err="1">
                <a:solidFill>
                  <a:schemeClr val="accent3"/>
                </a:solidFill>
              </a:rPr>
              <a:t>iterableObj</a:t>
            </a:r>
            <a:r>
              <a:rPr lang="es-MX" b="1" dirty="0">
                <a:solidFill>
                  <a:schemeClr val="accent3"/>
                </a:solidFill>
              </a:rPr>
              <a:t>, 4, 5, 6]</a:t>
            </a:r>
          </a:p>
          <a:p>
            <a:endParaRPr lang="es-MX" dirty="0"/>
          </a:p>
          <a:p>
            <a:r>
              <a:rPr lang="es-MX" dirty="0"/>
              <a:t>Desestructuración </a:t>
            </a:r>
            <a:r>
              <a:rPr lang="es-MX" dirty="0" err="1"/>
              <a:t>destructuring</a:t>
            </a:r>
            <a:r>
              <a:rPr lang="es-MX" dirty="0" smtClean="0"/>
              <a:t>:</a:t>
            </a:r>
          </a:p>
          <a:p>
            <a:endParaRPr lang="es-MX" dirty="0"/>
          </a:p>
          <a:p>
            <a:r>
              <a:rPr lang="es-MX" b="1" dirty="0">
                <a:solidFill>
                  <a:schemeClr val="accent3"/>
                </a:solidFill>
              </a:rPr>
              <a:t>[a, b, ...</a:t>
            </a:r>
            <a:r>
              <a:rPr lang="es-MX" b="1" dirty="0" err="1">
                <a:solidFill>
                  <a:schemeClr val="accent3"/>
                </a:solidFill>
              </a:rPr>
              <a:t>iterableObj</a:t>
            </a:r>
            <a:r>
              <a:rPr lang="es-MX" b="1" dirty="0">
                <a:solidFill>
                  <a:schemeClr val="accent3"/>
                </a:solidFill>
              </a:rPr>
              <a:t>] = [1, 2, 3, 4, 5];</a:t>
            </a:r>
          </a:p>
        </p:txBody>
      </p:sp>
    </p:spTree>
    <p:extLst>
      <p:ext uri="{BB962C8B-B14F-4D97-AF65-F5344CB8AC3E}">
        <p14:creationId xmlns:p14="http://schemas.microsoft.com/office/powerpoint/2010/main" val="3363610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434316"/>
            <a:ext cx="10729192" cy="5355312"/>
          </a:xfrm>
          <a:prstGeom prst="rect">
            <a:avLst/>
          </a:prstGeom>
        </p:spPr>
        <p:txBody>
          <a:bodyPr wrap="square">
            <a:spAutoFit/>
          </a:bodyPr>
          <a:lstStyle/>
          <a:p>
            <a:r>
              <a:rPr lang="es-MX" b="1" dirty="0"/>
              <a:t>Ejemplo: </a:t>
            </a:r>
            <a:r>
              <a:rPr lang="es-MX" dirty="0"/>
              <a:t>Es común usar </a:t>
            </a:r>
            <a:r>
              <a:rPr lang="es-MX" dirty="0" err="1"/>
              <a:t>Function.prototype.apply</a:t>
            </a:r>
            <a:r>
              <a:rPr lang="es-MX" dirty="0"/>
              <a:t> en casos donde se </a:t>
            </a:r>
            <a:r>
              <a:rPr lang="es-MX" dirty="0" err="1"/>
              <a:t>require</a:t>
            </a:r>
            <a:r>
              <a:rPr lang="es-MX" dirty="0"/>
              <a:t> un </a:t>
            </a:r>
            <a:r>
              <a:rPr lang="es-MX" dirty="0" err="1"/>
              <a:t>array</a:t>
            </a:r>
            <a:r>
              <a:rPr lang="es-MX" dirty="0"/>
              <a:t> como contenedor de los argumentos que se enviarán a una llamada de función</a:t>
            </a:r>
            <a:r>
              <a:rPr lang="es-MX" dirty="0" smtClean="0"/>
              <a:t>:</a:t>
            </a:r>
          </a:p>
          <a:p>
            <a:endParaRPr lang="es-MX" dirty="0"/>
          </a:p>
          <a:p>
            <a:r>
              <a:rPr lang="es-MX" b="1" dirty="0" err="1">
                <a:solidFill>
                  <a:schemeClr val="accent3"/>
                </a:solidFill>
              </a:rPr>
              <a:t>var</a:t>
            </a:r>
            <a:r>
              <a:rPr lang="es-MX" b="1" dirty="0">
                <a:solidFill>
                  <a:schemeClr val="accent3"/>
                </a:solidFill>
              </a:rPr>
              <a:t> </a:t>
            </a:r>
            <a:r>
              <a:rPr lang="es-MX" b="1" dirty="0" err="1">
                <a:solidFill>
                  <a:schemeClr val="accent3"/>
                </a:solidFill>
              </a:rPr>
              <a:t>args</a:t>
            </a:r>
            <a:r>
              <a:rPr lang="es-MX" b="1" dirty="0">
                <a:solidFill>
                  <a:schemeClr val="accent3"/>
                </a:solidFill>
              </a:rPr>
              <a:t> = [0, 1, 2];</a:t>
            </a:r>
          </a:p>
          <a:p>
            <a:r>
              <a:rPr lang="es-MX" b="1" dirty="0" err="1" smtClean="0">
                <a:solidFill>
                  <a:schemeClr val="accent3"/>
                </a:solidFill>
              </a:rPr>
              <a:t>function</a:t>
            </a:r>
            <a:r>
              <a:rPr lang="es-MX" b="1" dirty="0" smtClean="0">
                <a:solidFill>
                  <a:schemeClr val="accent3"/>
                </a:solidFill>
              </a:rPr>
              <a:t> </a:t>
            </a:r>
            <a:r>
              <a:rPr lang="es-MX" b="1" dirty="0" err="1">
                <a:solidFill>
                  <a:schemeClr val="accent3"/>
                </a:solidFill>
              </a:rPr>
              <a:t>sinvalordeporo</a:t>
            </a:r>
            <a:r>
              <a:rPr lang="es-MX" b="1" dirty="0">
                <a:solidFill>
                  <a:schemeClr val="accent3"/>
                </a:solidFill>
              </a:rPr>
              <a:t>(x, y, z) {</a:t>
            </a:r>
          </a:p>
          <a:p>
            <a:r>
              <a:rPr lang="es-MX" b="1" dirty="0">
                <a:solidFill>
                  <a:schemeClr val="accent3"/>
                </a:solidFill>
              </a:rPr>
              <a:t>  </a:t>
            </a:r>
            <a:r>
              <a:rPr lang="es-MX" b="1" dirty="0" err="1">
                <a:solidFill>
                  <a:schemeClr val="accent3"/>
                </a:solidFill>
              </a:rPr>
              <a:t>return</a:t>
            </a:r>
            <a:r>
              <a:rPr lang="es-MX" b="1" dirty="0">
                <a:solidFill>
                  <a:schemeClr val="accent3"/>
                </a:solidFill>
              </a:rPr>
              <a:t> x + y + z</a:t>
            </a:r>
          </a:p>
          <a:p>
            <a:r>
              <a:rPr lang="es-MX" b="1" dirty="0">
                <a:solidFill>
                  <a:schemeClr val="accent3"/>
                </a:solidFill>
              </a:rPr>
              <a:t>}</a:t>
            </a:r>
          </a:p>
          <a:p>
            <a:r>
              <a:rPr lang="es-MX" b="1" dirty="0" err="1">
                <a:solidFill>
                  <a:schemeClr val="accent3"/>
                </a:solidFill>
              </a:rPr>
              <a:t>let</a:t>
            </a:r>
            <a:r>
              <a:rPr lang="es-MX" b="1" dirty="0">
                <a:solidFill>
                  <a:schemeClr val="accent3"/>
                </a:solidFill>
              </a:rPr>
              <a:t> </a:t>
            </a:r>
            <a:r>
              <a:rPr lang="es-MX" b="1" dirty="0" err="1">
                <a:solidFill>
                  <a:schemeClr val="accent3"/>
                </a:solidFill>
              </a:rPr>
              <a:t>sinvalordepropagacion</a:t>
            </a:r>
            <a:r>
              <a:rPr lang="es-MX" b="1" dirty="0">
                <a:solidFill>
                  <a:schemeClr val="accent3"/>
                </a:solidFill>
              </a:rPr>
              <a:t> = </a:t>
            </a:r>
            <a:r>
              <a:rPr lang="es-MX" b="1" dirty="0" err="1">
                <a:solidFill>
                  <a:schemeClr val="accent3"/>
                </a:solidFill>
              </a:rPr>
              <a:t>sinvalordeporo.apply</a:t>
            </a:r>
            <a:r>
              <a:rPr lang="es-MX" b="1" dirty="0">
                <a:solidFill>
                  <a:schemeClr val="accent3"/>
                </a:solidFill>
              </a:rPr>
              <a:t>(</a:t>
            </a:r>
            <a:r>
              <a:rPr lang="es-MX" b="1" dirty="0" err="1">
                <a:solidFill>
                  <a:schemeClr val="accent3"/>
                </a:solidFill>
              </a:rPr>
              <a:t>null</a:t>
            </a:r>
            <a:r>
              <a:rPr lang="es-MX" b="1" dirty="0">
                <a:solidFill>
                  <a:schemeClr val="accent3"/>
                </a:solidFill>
              </a:rPr>
              <a:t>, </a:t>
            </a:r>
            <a:r>
              <a:rPr lang="es-MX" b="1" dirty="0" err="1">
                <a:solidFill>
                  <a:schemeClr val="accent3"/>
                </a:solidFill>
              </a:rPr>
              <a:t>args</a:t>
            </a:r>
            <a:r>
              <a:rPr lang="es-MX" b="1" dirty="0">
                <a:solidFill>
                  <a:schemeClr val="accent3"/>
                </a:solidFill>
              </a:rPr>
              <a:t>);</a:t>
            </a:r>
          </a:p>
          <a:p>
            <a:r>
              <a:rPr lang="es-MX" b="1" dirty="0">
                <a:solidFill>
                  <a:schemeClr val="accent3"/>
                </a:solidFill>
              </a:rPr>
              <a:t>console.log (</a:t>
            </a:r>
            <a:r>
              <a:rPr lang="es-MX" b="1" dirty="0" err="1">
                <a:solidFill>
                  <a:schemeClr val="accent3"/>
                </a:solidFill>
              </a:rPr>
              <a:t>sinvalordepropagacion</a:t>
            </a:r>
            <a:r>
              <a:rPr lang="es-MX" b="1" dirty="0">
                <a:solidFill>
                  <a:schemeClr val="accent3"/>
                </a:solidFill>
              </a:rPr>
              <a:t>);</a:t>
            </a:r>
          </a:p>
          <a:p>
            <a:endParaRPr lang="es-MX" dirty="0"/>
          </a:p>
          <a:p>
            <a:r>
              <a:rPr lang="es-MX" dirty="0"/>
              <a:t>Con el operador spread de ES6, el ejemplo anterior se puede rescribir como</a:t>
            </a:r>
            <a:r>
              <a:rPr lang="es-MX" dirty="0" smtClean="0"/>
              <a:t>:</a:t>
            </a:r>
          </a:p>
          <a:p>
            <a:endParaRPr lang="es-MX" b="1" dirty="0" smtClean="0">
              <a:solidFill>
                <a:schemeClr val="accent3"/>
              </a:solidFill>
            </a:endParaRPr>
          </a:p>
          <a:p>
            <a:r>
              <a:rPr lang="es-MX" b="1" dirty="0" err="1" smtClean="0">
                <a:solidFill>
                  <a:schemeClr val="accent3"/>
                </a:solidFill>
              </a:rPr>
              <a:t>function</a:t>
            </a:r>
            <a:r>
              <a:rPr lang="es-MX" b="1" dirty="0" smtClean="0">
                <a:solidFill>
                  <a:schemeClr val="accent3"/>
                </a:solidFill>
              </a:rPr>
              <a:t> </a:t>
            </a:r>
            <a:r>
              <a:rPr lang="es-MX" b="1" dirty="0" err="1">
                <a:solidFill>
                  <a:schemeClr val="accent3"/>
                </a:solidFill>
              </a:rPr>
              <a:t>conprapa</a:t>
            </a:r>
            <a:r>
              <a:rPr lang="es-MX" b="1" dirty="0">
                <a:solidFill>
                  <a:schemeClr val="accent3"/>
                </a:solidFill>
              </a:rPr>
              <a:t>(x, y, z) {</a:t>
            </a:r>
          </a:p>
          <a:p>
            <a:r>
              <a:rPr lang="es-MX" b="1" dirty="0">
                <a:solidFill>
                  <a:schemeClr val="accent3"/>
                </a:solidFill>
              </a:rPr>
              <a:t>  </a:t>
            </a:r>
            <a:r>
              <a:rPr lang="es-MX" b="1" dirty="0" err="1">
                <a:solidFill>
                  <a:schemeClr val="accent3"/>
                </a:solidFill>
              </a:rPr>
              <a:t>return</a:t>
            </a:r>
            <a:r>
              <a:rPr lang="es-MX" b="1" dirty="0">
                <a:solidFill>
                  <a:schemeClr val="accent3"/>
                </a:solidFill>
              </a:rPr>
              <a:t> x + y + z</a:t>
            </a:r>
          </a:p>
          <a:p>
            <a:r>
              <a:rPr lang="es-MX" b="1" dirty="0">
                <a:solidFill>
                  <a:schemeClr val="accent3"/>
                </a:solidFill>
              </a:rPr>
              <a:t>}</a:t>
            </a:r>
          </a:p>
          <a:p>
            <a:endParaRPr lang="es-MX" b="1" dirty="0">
              <a:solidFill>
                <a:schemeClr val="accent3"/>
              </a:solidFill>
            </a:endParaRPr>
          </a:p>
          <a:p>
            <a:r>
              <a:rPr lang="es-MX" b="1" dirty="0" err="1">
                <a:solidFill>
                  <a:schemeClr val="accent3"/>
                </a:solidFill>
              </a:rPr>
              <a:t>let</a:t>
            </a:r>
            <a:r>
              <a:rPr lang="es-MX" b="1" dirty="0">
                <a:solidFill>
                  <a:schemeClr val="accent3"/>
                </a:solidFill>
              </a:rPr>
              <a:t> </a:t>
            </a:r>
            <a:r>
              <a:rPr lang="es-MX" b="1" dirty="0" err="1">
                <a:solidFill>
                  <a:schemeClr val="accent3"/>
                </a:solidFill>
              </a:rPr>
              <a:t>convalordepropagacion</a:t>
            </a:r>
            <a:r>
              <a:rPr lang="es-MX" b="1" dirty="0">
                <a:solidFill>
                  <a:schemeClr val="accent3"/>
                </a:solidFill>
              </a:rPr>
              <a:t> = </a:t>
            </a:r>
            <a:r>
              <a:rPr lang="es-MX" b="1" dirty="0" err="1">
                <a:solidFill>
                  <a:schemeClr val="accent3"/>
                </a:solidFill>
              </a:rPr>
              <a:t>conprapa</a:t>
            </a:r>
            <a:r>
              <a:rPr lang="es-MX" b="1" dirty="0">
                <a:solidFill>
                  <a:schemeClr val="accent3"/>
                </a:solidFill>
              </a:rPr>
              <a:t>(...</a:t>
            </a:r>
            <a:r>
              <a:rPr lang="es-MX" b="1" dirty="0" err="1">
                <a:solidFill>
                  <a:schemeClr val="accent3"/>
                </a:solidFill>
              </a:rPr>
              <a:t>args</a:t>
            </a:r>
            <a:r>
              <a:rPr lang="es-MX" b="1" dirty="0">
                <a:solidFill>
                  <a:schemeClr val="accent3"/>
                </a:solidFill>
              </a:rPr>
              <a:t>);</a:t>
            </a:r>
          </a:p>
          <a:p>
            <a:r>
              <a:rPr lang="es-MX" b="1" dirty="0">
                <a:solidFill>
                  <a:schemeClr val="accent3"/>
                </a:solidFill>
              </a:rPr>
              <a:t>console.log (</a:t>
            </a:r>
            <a:r>
              <a:rPr lang="es-MX" b="1" dirty="0" err="1">
                <a:solidFill>
                  <a:schemeClr val="accent3"/>
                </a:solidFill>
              </a:rPr>
              <a:t>convalordepropagacion</a:t>
            </a:r>
            <a:r>
              <a:rPr lang="es-MX" b="1" dirty="0">
                <a:solidFill>
                  <a:schemeClr val="accent3"/>
                </a:solidFill>
              </a:rPr>
              <a:t>);</a:t>
            </a:r>
          </a:p>
          <a:p>
            <a:endParaRPr lang="es-MX" b="1" dirty="0">
              <a:solidFill>
                <a:schemeClr val="accent3"/>
              </a:solidFill>
            </a:endParaRPr>
          </a:p>
        </p:txBody>
      </p:sp>
    </p:spTree>
    <p:extLst>
      <p:ext uri="{BB962C8B-B14F-4D97-AF65-F5344CB8AC3E}">
        <p14:creationId xmlns:p14="http://schemas.microsoft.com/office/powerpoint/2010/main" val="2975982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02020" y="1186246"/>
            <a:ext cx="10591300" cy="1754326"/>
          </a:xfrm>
          <a:prstGeom prst="rect">
            <a:avLst/>
          </a:prstGeom>
        </p:spPr>
        <p:txBody>
          <a:bodyPr wrap="square">
            <a:spAutoFit/>
          </a:bodyPr>
          <a:lstStyle/>
          <a:p>
            <a:r>
              <a:rPr lang="es-MX" dirty="0"/>
              <a:t>Cualquier argumento en la lista de argumentos puede usar la sintaxis de propagación spread, donde además puede ser usada varias veces</a:t>
            </a:r>
            <a:r>
              <a:rPr lang="es-MX" dirty="0" smtClean="0"/>
              <a:t>.</a:t>
            </a:r>
          </a:p>
          <a:p>
            <a:endParaRPr lang="es-MX" dirty="0"/>
          </a:p>
          <a:p>
            <a:r>
              <a:rPr lang="es-MX" b="1" dirty="0" err="1">
                <a:solidFill>
                  <a:schemeClr val="accent3"/>
                </a:solidFill>
              </a:rPr>
              <a:t>function</a:t>
            </a:r>
            <a:r>
              <a:rPr lang="es-MX" b="1" dirty="0">
                <a:solidFill>
                  <a:schemeClr val="accent3"/>
                </a:solidFill>
              </a:rPr>
              <a:t> f(v, w, x, y, z) { }</a:t>
            </a:r>
          </a:p>
          <a:p>
            <a:r>
              <a:rPr lang="es-MX" b="1" dirty="0" err="1">
                <a:solidFill>
                  <a:schemeClr val="accent3"/>
                </a:solidFill>
              </a:rPr>
              <a:t>var</a:t>
            </a:r>
            <a:r>
              <a:rPr lang="es-MX" b="1" dirty="0">
                <a:solidFill>
                  <a:schemeClr val="accent3"/>
                </a:solidFill>
              </a:rPr>
              <a:t> </a:t>
            </a:r>
            <a:r>
              <a:rPr lang="es-MX" b="1" dirty="0" err="1">
                <a:solidFill>
                  <a:schemeClr val="accent3"/>
                </a:solidFill>
              </a:rPr>
              <a:t>args</a:t>
            </a:r>
            <a:r>
              <a:rPr lang="es-MX" b="1" dirty="0">
                <a:solidFill>
                  <a:schemeClr val="accent3"/>
                </a:solidFill>
              </a:rPr>
              <a:t> = [0, 1];</a:t>
            </a:r>
          </a:p>
          <a:p>
            <a:r>
              <a:rPr lang="es-MX" b="1" dirty="0">
                <a:solidFill>
                  <a:schemeClr val="accent3"/>
                </a:solidFill>
              </a:rPr>
              <a:t>f(-1, ...</a:t>
            </a:r>
            <a:r>
              <a:rPr lang="es-MX" b="1" dirty="0" err="1">
                <a:solidFill>
                  <a:schemeClr val="accent3"/>
                </a:solidFill>
              </a:rPr>
              <a:t>args</a:t>
            </a:r>
            <a:r>
              <a:rPr lang="es-MX" b="1" dirty="0">
                <a:solidFill>
                  <a:schemeClr val="accent3"/>
                </a:solidFill>
              </a:rPr>
              <a:t>, 2, ...[3]);</a:t>
            </a:r>
          </a:p>
        </p:txBody>
      </p:sp>
      <p:sp>
        <p:nvSpPr>
          <p:cNvPr id="5" name="Rectangle 4"/>
          <p:cNvSpPr/>
          <p:nvPr/>
        </p:nvSpPr>
        <p:spPr>
          <a:xfrm>
            <a:off x="775900" y="2935963"/>
            <a:ext cx="10814274" cy="3416320"/>
          </a:xfrm>
          <a:prstGeom prst="rect">
            <a:avLst/>
          </a:prstGeom>
        </p:spPr>
        <p:txBody>
          <a:bodyPr wrap="square">
            <a:spAutoFit/>
          </a:bodyPr>
          <a:lstStyle/>
          <a:p>
            <a:r>
              <a:rPr lang="es-MX" b="1" dirty="0"/>
              <a:t>Un </a:t>
            </a:r>
            <a:r>
              <a:rPr lang="es-MX" b="1" dirty="0" err="1"/>
              <a:t>array</a:t>
            </a:r>
            <a:r>
              <a:rPr lang="es-MX" b="1" dirty="0"/>
              <a:t> literal mas </a:t>
            </a:r>
            <a:r>
              <a:rPr lang="es-MX" b="1" dirty="0" smtClean="0"/>
              <a:t>poderoso</a:t>
            </a:r>
          </a:p>
          <a:p>
            <a:endParaRPr lang="es-MX" b="1" dirty="0"/>
          </a:p>
          <a:p>
            <a:r>
              <a:rPr lang="es-MX" dirty="0"/>
              <a:t>Ejemplo: La sintaxis de un </a:t>
            </a:r>
            <a:r>
              <a:rPr lang="es-MX" dirty="0" err="1"/>
              <a:t>array</a:t>
            </a:r>
            <a:r>
              <a:rPr lang="es-MX" dirty="0"/>
              <a:t> literal que existe hoy en día no es suficiente si se requiere agregar los elementos de un </a:t>
            </a:r>
            <a:r>
              <a:rPr lang="es-MX" dirty="0" err="1"/>
              <a:t>array</a:t>
            </a:r>
            <a:r>
              <a:rPr lang="es-MX" dirty="0"/>
              <a:t> dentro de otro </a:t>
            </a:r>
            <a:r>
              <a:rPr lang="es-MX" dirty="0" err="1"/>
              <a:t>array</a:t>
            </a:r>
            <a:r>
              <a:rPr lang="es-MX" dirty="0"/>
              <a:t> existente. Actualmente se debe escribir código imperativo usando una combinación de métodos como </a:t>
            </a:r>
            <a:r>
              <a:rPr lang="es-MX" dirty="0" err="1"/>
              <a:t>push</a:t>
            </a:r>
            <a:r>
              <a:rPr lang="es-MX" dirty="0"/>
              <a:t>, </a:t>
            </a:r>
            <a:r>
              <a:rPr lang="es-MX" dirty="0" err="1"/>
              <a:t>splice</a:t>
            </a:r>
            <a:r>
              <a:rPr lang="es-MX" dirty="0"/>
              <a:t>, </a:t>
            </a:r>
            <a:r>
              <a:rPr lang="es-MX" dirty="0" err="1"/>
              <a:t>concat</a:t>
            </a:r>
            <a:r>
              <a:rPr lang="es-MX" dirty="0"/>
              <a:t>, etc. Con la sintaxis de propagación spread esta tarea resulta mucho mas concisa</a:t>
            </a:r>
            <a:r>
              <a:rPr lang="es-MX" dirty="0" smtClean="0"/>
              <a:t>:</a:t>
            </a:r>
          </a:p>
          <a:p>
            <a:endParaRPr lang="es-MX" dirty="0"/>
          </a:p>
          <a:p>
            <a:r>
              <a:rPr lang="es-MX" b="1" dirty="0" err="1">
                <a:solidFill>
                  <a:schemeClr val="accent3"/>
                </a:solidFill>
              </a:rPr>
              <a:t>var</a:t>
            </a:r>
            <a:r>
              <a:rPr lang="es-MX" b="1" dirty="0">
                <a:solidFill>
                  <a:schemeClr val="accent3"/>
                </a:solidFill>
              </a:rPr>
              <a:t> </a:t>
            </a:r>
            <a:r>
              <a:rPr lang="es-MX" b="1" dirty="0" err="1">
                <a:solidFill>
                  <a:schemeClr val="accent3"/>
                </a:solidFill>
              </a:rPr>
              <a:t>parts</a:t>
            </a:r>
            <a:r>
              <a:rPr lang="es-MX" b="1" dirty="0">
                <a:solidFill>
                  <a:schemeClr val="accent3"/>
                </a:solidFill>
              </a:rPr>
              <a:t> = ['</a:t>
            </a:r>
            <a:r>
              <a:rPr lang="es-MX" b="1" dirty="0" err="1">
                <a:solidFill>
                  <a:schemeClr val="accent3"/>
                </a:solidFill>
              </a:rPr>
              <a:t>shoulder</a:t>
            </a:r>
            <a:r>
              <a:rPr lang="es-MX" b="1" dirty="0">
                <a:solidFill>
                  <a:schemeClr val="accent3"/>
                </a:solidFill>
              </a:rPr>
              <a:t>', '</a:t>
            </a:r>
            <a:r>
              <a:rPr lang="es-MX" b="1" dirty="0" err="1">
                <a:solidFill>
                  <a:schemeClr val="accent3"/>
                </a:solidFill>
              </a:rPr>
              <a:t>knees</a:t>
            </a:r>
            <a:r>
              <a:rPr lang="es-MX" b="1" dirty="0">
                <a:solidFill>
                  <a:schemeClr val="accent3"/>
                </a:solidFill>
              </a:rPr>
              <a:t>'];</a:t>
            </a:r>
          </a:p>
          <a:p>
            <a:r>
              <a:rPr lang="es-MX" b="1" dirty="0" err="1">
                <a:solidFill>
                  <a:schemeClr val="accent3"/>
                </a:solidFill>
              </a:rPr>
              <a:t>var</a:t>
            </a:r>
            <a:r>
              <a:rPr lang="es-MX" b="1" dirty="0">
                <a:solidFill>
                  <a:schemeClr val="accent3"/>
                </a:solidFill>
              </a:rPr>
              <a:t> </a:t>
            </a:r>
            <a:r>
              <a:rPr lang="es-MX" b="1" dirty="0" err="1">
                <a:solidFill>
                  <a:schemeClr val="accent3"/>
                </a:solidFill>
              </a:rPr>
              <a:t>lyrics</a:t>
            </a:r>
            <a:r>
              <a:rPr lang="es-MX" b="1" dirty="0">
                <a:solidFill>
                  <a:schemeClr val="accent3"/>
                </a:solidFill>
              </a:rPr>
              <a:t> = ['head', ...</a:t>
            </a:r>
            <a:r>
              <a:rPr lang="es-MX" b="1" dirty="0" err="1">
                <a:solidFill>
                  <a:schemeClr val="accent3"/>
                </a:solidFill>
              </a:rPr>
              <a:t>parts</a:t>
            </a:r>
            <a:r>
              <a:rPr lang="es-MX" b="1" dirty="0">
                <a:solidFill>
                  <a:schemeClr val="accent3"/>
                </a:solidFill>
              </a:rPr>
              <a:t>, 'and', 'toes'];</a:t>
            </a:r>
          </a:p>
          <a:p>
            <a:endParaRPr lang="es-MX" dirty="0"/>
          </a:p>
          <a:p>
            <a:r>
              <a:rPr lang="es-MX" dirty="0"/>
              <a:t>Al igual que con una lista de argumentos, en este caso también puede ser usado en cualquier ubicación dentro del </a:t>
            </a:r>
            <a:r>
              <a:rPr lang="es-MX" dirty="0" err="1"/>
              <a:t>array</a:t>
            </a:r>
            <a:r>
              <a:rPr lang="es-MX" dirty="0"/>
              <a:t> literal, además de poderse incluir una o varias veces.</a:t>
            </a:r>
          </a:p>
        </p:txBody>
      </p:sp>
    </p:spTree>
    <p:extLst>
      <p:ext uri="{BB962C8B-B14F-4D97-AF65-F5344CB8AC3E}">
        <p14:creationId xmlns:p14="http://schemas.microsoft.com/office/powerpoint/2010/main" val="1955029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61402" y="1352791"/>
            <a:ext cx="10886282" cy="2862322"/>
          </a:xfrm>
          <a:prstGeom prst="rect">
            <a:avLst/>
          </a:prstGeom>
        </p:spPr>
        <p:txBody>
          <a:bodyPr wrap="square">
            <a:spAutoFit/>
          </a:bodyPr>
          <a:lstStyle/>
          <a:p>
            <a:r>
              <a:rPr lang="es-MX" b="1" dirty="0"/>
              <a:t>Un método </a:t>
            </a:r>
            <a:r>
              <a:rPr lang="es-MX" b="1" dirty="0" err="1"/>
              <a:t>push</a:t>
            </a:r>
            <a:r>
              <a:rPr lang="es-MX" b="1" dirty="0"/>
              <a:t> </a:t>
            </a:r>
            <a:r>
              <a:rPr lang="es-MX" b="1" dirty="0" smtClean="0"/>
              <a:t>mejorado</a:t>
            </a:r>
          </a:p>
          <a:p>
            <a:endParaRPr lang="es-MX" dirty="0"/>
          </a:p>
          <a:p>
            <a:r>
              <a:rPr lang="es-MX" dirty="0"/>
              <a:t>Ejemplo: </a:t>
            </a:r>
            <a:r>
              <a:rPr lang="es-MX" dirty="0" err="1"/>
              <a:t>push</a:t>
            </a:r>
            <a:r>
              <a:rPr lang="es-MX" dirty="0"/>
              <a:t> suele usarse para agregar los elementos de un </a:t>
            </a:r>
            <a:r>
              <a:rPr lang="es-MX" dirty="0" err="1"/>
              <a:t>array</a:t>
            </a:r>
            <a:r>
              <a:rPr lang="es-MX" dirty="0"/>
              <a:t> al final de otro </a:t>
            </a:r>
            <a:r>
              <a:rPr lang="es-MX" dirty="0" err="1"/>
              <a:t>array</a:t>
            </a:r>
            <a:r>
              <a:rPr lang="es-MX" dirty="0"/>
              <a:t> existente. En ES5 esta tarea puede ser realizada de la siguiente manera</a:t>
            </a:r>
            <a:r>
              <a:rPr lang="es-MX" dirty="0" smtClean="0"/>
              <a:t>:</a:t>
            </a:r>
          </a:p>
          <a:p>
            <a:endParaRPr lang="es-MX" dirty="0"/>
          </a:p>
          <a:p>
            <a:r>
              <a:rPr lang="es-MX" b="1" dirty="0" err="1">
                <a:solidFill>
                  <a:schemeClr val="accent3"/>
                </a:solidFill>
              </a:rPr>
              <a:t>var</a:t>
            </a:r>
            <a:r>
              <a:rPr lang="es-MX" b="1" dirty="0">
                <a:solidFill>
                  <a:schemeClr val="accent3"/>
                </a:solidFill>
              </a:rPr>
              <a:t> arr1 = [0, 1, 2];</a:t>
            </a:r>
          </a:p>
          <a:p>
            <a:r>
              <a:rPr lang="es-MX" b="1" dirty="0" err="1">
                <a:solidFill>
                  <a:schemeClr val="accent3"/>
                </a:solidFill>
              </a:rPr>
              <a:t>var</a:t>
            </a:r>
            <a:r>
              <a:rPr lang="es-MX" b="1" dirty="0">
                <a:solidFill>
                  <a:schemeClr val="accent3"/>
                </a:solidFill>
              </a:rPr>
              <a:t> arr2 = [3, 4, 5</a:t>
            </a:r>
            <a:r>
              <a:rPr lang="es-MX" b="1" dirty="0" smtClean="0">
                <a:solidFill>
                  <a:schemeClr val="accent3"/>
                </a:solidFill>
              </a:rPr>
              <a:t>];</a:t>
            </a:r>
          </a:p>
          <a:p>
            <a:endParaRPr lang="es-MX" dirty="0"/>
          </a:p>
          <a:p>
            <a:r>
              <a:rPr lang="es-MX" dirty="0"/>
              <a:t>// Agregar todos los elementos de arr2 a arr1</a:t>
            </a:r>
          </a:p>
          <a:p>
            <a:r>
              <a:rPr lang="es-MX" b="1" dirty="0" err="1">
                <a:solidFill>
                  <a:schemeClr val="accent3"/>
                </a:solidFill>
              </a:rPr>
              <a:t>Array.prototype.push.apply</a:t>
            </a:r>
            <a:r>
              <a:rPr lang="es-MX" b="1" dirty="0">
                <a:solidFill>
                  <a:schemeClr val="accent3"/>
                </a:solidFill>
              </a:rPr>
              <a:t>(arr1, arr2);</a:t>
            </a:r>
          </a:p>
        </p:txBody>
      </p:sp>
      <p:sp>
        <p:nvSpPr>
          <p:cNvPr id="6" name="Rectangle 5"/>
          <p:cNvSpPr/>
          <p:nvPr/>
        </p:nvSpPr>
        <p:spPr>
          <a:xfrm>
            <a:off x="778146" y="4450607"/>
            <a:ext cx="10382226" cy="1477328"/>
          </a:xfrm>
          <a:prstGeom prst="rect">
            <a:avLst/>
          </a:prstGeom>
        </p:spPr>
        <p:txBody>
          <a:bodyPr wrap="square">
            <a:spAutoFit/>
          </a:bodyPr>
          <a:lstStyle/>
          <a:p>
            <a:r>
              <a:rPr lang="es-MX" dirty="0"/>
              <a:t>Usando el operador de propagación spread de</a:t>
            </a:r>
            <a:r>
              <a:rPr lang="es-MX" b="1" dirty="0"/>
              <a:t> ES6</a:t>
            </a:r>
            <a:r>
              <a:rPr lang="es-MX" dirty="0"/>
              <a:t>, este sería el resultado</a:t>
            </a:r>
            <a:r>
              <a:rPr lang="es-MX" dirty="0" smtClean="0"/>
              <a:t>:</a:t>
            </a:r>
          </a:p>
          <a:p>
            <a:endParaRPr lang="es-MX" dirty="0"/>
          </a:p>
          <a:p>
            <a:r>
              <a:rPr lang="es-MX" b="1" dirty="0" err="1">
                <a:solidFill>
                  <a:schemeClr val="accent3"/>
                </a:solidFill>
              </a:rPr>
              <a:t>var</a:t>
            </a:r>
            <a:r>
              <a:rPr lang="es-MX" b="1" dirty="0">
                <a:solidFill>
                  <a:schemeClr val="accent3"/>
                </a:solidFill>
              </a:rPr>
              <a:t> arr1 = [0, 1, 2];</a:t>
            </a:r>
          </a:p>
          <a:p>
            <a:r>
              <a:rPr lang="es-MX" b="1" dirty="0" err="1">
                <a:solidFill>
                  <a:schemeClr val="accent3"/>
                </a:solidFill>
              </a:rPr>
              <a:t>var</a:t>
            </a:r>
            <a:r>
              <a:rPr lang="es-MX" b="1" dirty="0">
                <a:solidFill>
                  <a:schemeClr val="accent3"/>
                </a:solidFill>
              </a:rPr>
              <a:t> arr2 = [3, 4, 5];</a:t>
            </a:r>
          </a:p>
          <a:p>
            <a:r>
              <a:rPr lang="es-MX" b="1" dirty="0">
                <a:solidFill>
                  <a:schemeClr val="accent3"/>
                </a:solidFill>
              </a:rPr>
              <a:t>arr1.push(...arr2);</a:t>
            </a:r>
          </a:p>
        </p:txBody>
      </p:sp>
    </p:spTree>
    <p:extLst>
      <p:ext uri="{BB962C8B-B14F-4D97-AF65-F5344CB8AC3E}">
        <p14:creationId xmlns:p14="http://schemas.microsoft.com/office/powerpoint/2010/main" val="1103051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6522" y="1260029"/>
            <a:ext cx="10281842" cy="1200329"/>
          </a:xfrm>
          <a:prstGeom prst="rect">
            <a:avLst/>
          </a:prstGeom>
        </p:spPr>
        <p:txBody>
          <a:bodyPr wrap="square">
            <a:spAutoFit/>
          </a:bodyPr>
          <a:lstStyle/>
          <a:p>
            <a:r>
              <a:rPr lang="es-MX" b="1" dirty="0" err="1" smtClean="0"/>
              <a:t>Splice</a:t>
            </a:r>
            <a:r>
              <a:rPr lang="es-MX" b="1" dirty="0" smtClean="0"/>
              <a:t>  </a:t>
            </a:r>
          </a:p>
          <a:p>
            <a:endParaRPr lang="es-MX" dirty="0" smtClean="0"/>
          </a:p>
          <a:p>
            <a:r>
              <a:rPr lang="es-MX" dirty="0"/>
              <a:t>El método </a:t>
            </a:r>
            <a:r>
              <a:rPr lang="es-MX" dirty="0" err="1"/>
              <a:t>splice</a:t>
            </a:r>
            <a:r>
              <a:rPr lang="es-MX" dirty="0"/>
              <a:t> permite eliminar componentes, insertar componentes o eliminar e insertar componentes en forma simultánea.</a:t>
            </a:r>
            <a:endParaRPr lang="es-MX" dirty="0"/>
          </a:p>
        </p:txBody>
      </p:sp>
      <p:sp>
        <p:nvSpPr>
          <p:cNvPr id="3" name="Rectangle 2"/>
          <p:cNvSpPr/>
          <p:nvPr/>
        </p:nvSpPr>
        <p:spPr>
          <a:xfrm>
            <a:off x="773234" y="2640601"/>
            <a:ext cx="4413178" cy="3323987"/>
          </a:xfrm>
          <a:prstGeom prst="rect">
            <a:avLst/>
          </a:prstGeom>
          <a:ln>
            <a:solidFill>
              <a:schemeClr val="tx1"/>
            </a:solidFill>
          </a:ln>
        </p:spPr>
        <p:txBody>
          <a:bodyPr wrap="square">
            <a:spAutoFit/>
          </a:bodyPr>
          <a:lstStyle/>
          <a:p>
            <a:r>
              <a:rPr lang="es-MX" sz="1400" dirty="0" err="1" smtClean="0"/>
              <a:t>var</a:t>
            </a:r>
            <a:r>
              <a:rPr lang="es-MX" sz="1400" dirty="0" smtClean="0"/>
              <a:t> </a:t>
            </a:r>
            <a:r>
              <a:rPr lang="es-MX" sz="1400" dirty="0" err="1" smtClean="0"/>
              <a:t>vec</a:t>
            </a:r>
            <a:r>
              <a:rPr lang="es-MX" sz="1400" dirty="0" smtClean="0"/>
              <a:t>=[0,1,2,3,4,5,6,7,8,9];</a:t>
            </a:r>
          </a:p>
          <a:p>
            <a:r>
              <a:rPr lang="es-MX" sz="1400" dirty="0" smtClean="0"/>
              <a:t>  </a:t>
            </a:r>
            <a:r>
              <a:rPr lang="es-MX" sz="1400" dirty="0" err="1" smtClean="0"/>
              <a:t>document.write</a:t>
            </a:r>
            <a:r>
              <a:rPr lang="es-MX" sz="1400" dirty="0" smtClean="0"/>
              <a:t>('Vector inicial&lt;</a:t>
            </a:r>
            <a:r>
              <a:rPr lang="es-MX" sz="1400" dirty="0" err="1" smtClean="0"/>
              <a:t>br</a:t>
            </a:r>
            <a:r>
              <a:rPr lang="es-MX" sz="1400" dirty="0" smtClean="0"/>
              <a:t>&gt;');</a:t>
            </a:r>
          </a:p>
          <a:p>
            <a:r>
              <a:rPr lang="es-MX" sz="1400" dirty="0" smtClean="0"/>
              <a:t>  </a:t>
            </a:r>
            <a:r>
              <a:rPr lang="es-MX" sz="1400" dirty="0" err="1" smtClean="0"/>
              <a:t>var</a:t>
            </a:r>
            <a:r>
              <a:rPr lang="es-MX" sz="1400" dirty="0" smtClean="0"/>
              <a:t> f;</a:t>
            </a:r>
          </a:p>
          <a:p>
            <a:r>
              <a:rPr lang="es-MX" sz="1400" dirty="0" smtClean="0"/>
              <a:t>  </a:t>
            </a:r>
            <a:r>
              <a:rPr lang="es-MX" sz="1400" dirty="0" err="1" smtClean="0"/>
              <a:t>for</a:t>
            </a:r>
            <a:r>
              <a:rPr lang="es-MX" sz="1400" dirty="0" smtClean="0"/>
              <a:t>(f=0;f&lt;</a:t>
            </a:r>
            <a:r>
              <a:rPr lang="es-MX" sz="1400" dirty="0" err="1" smtClean="0"/>
              <a:t>vec.length;f</a:t>
            </a:r>
            <a:r>
              <a:rPr lang="es-MX" sz="1400" dirty="0" smtClean="0"/>
              <a:t>++)</a:t>
            </a:r>
          </a:p>
          <a:p>
            <a:r>
              <a:rPr lang="es-MX" sz="1400" dirty="0" smtClean="0"/>
              <a:t>  {</a:t>
            </a:r>
          </a:p>
          <a:p>
            <a:r>
              <a:rPr lang="es-MX" sz="1400" dirty="0" smtClean="0"/>
              <a:t>    </a:t>
            </a:r>
            <a:r>
              <a:rPr lang="es-MX" sz="1400" dirty="0" err="1" smtClean="0"/>
              <a:t>document.write</a:t>
            </a:r>
            <a:r>
              <a:rPr lang="es-MX" sz="1400" dirty="0" smtClean="0"/>
              <a:t>(</a:t>
            </a:r>
            <a:r>
              <a:rPr lang="es-MX" sz="1400" dirty="0" err="1" smtClean="0"/>
              <a:t>vec</a:t>
            </a:r>
            <a:r>
              <a:rPr lang="es-MX" sz="1400" dirty="0" smtClean="0"/>
              <a:t>[f]+'&lt;</a:t>
            </a:r>
            <a:r>
              <a:rPr lang="es-MX" sz="1400" dirty="0" err="1" smtClean="0"/>
              <a:t>br</a:t>
            </a:r>
            <a:r>
              <a:rPr lang="es-MX" sz="1400" dirty="0" smtClean="0"/>
              <a:t>&gt;');</a:t>
            </a:r>
          </a:p>
          <a:p>
            <a:r>
              <a:rPr lang="es-MX" sz="1400" dirty="0" smtClean="0"/>
              <a:t>  }</a:t>
            </a:r>
          </a:p>
          <a:p>
            <a:r>
              <a:rPr lang="es-MX" sz="1400" dirty="0" smtClean="0"/>
              <a:t>  </a:t>
            </a:r>
            <a:r>
              <a:rPr lang="es-MX" sz="1400" b="1" dirty="0" err="1" smtClean="0">
                <a:solidFill>
                  <a:schemeClr val="accent3"/>
                </a:solidFill>
              </a:rPr>
              <a:t>vec.splice</a:t>
            </a:r>
            <a:r>
              <a:rPr lang="es-MX" sz="1400" b="1" dirty="0" smtClean="0">
                <a:solidFill>
                  <a:schemeClr val="accent3"/>
                </a:solidFill>
              </a:rPr>
              <a:t>(1,3);</a:t>
            </a:r>
          </a:p>
          <a:p>
            <a:r>
              <a:rPr lang="es-MX" sz="1400" dirty="0" smtClean="0"/>
              <a:t>  </a:t>
            </a:r>
            <a:r>
              <a:rPr lang="es-MX" sz="1400" dirty="0" err="1" smtClean="0"/>
              <a:t>document.write</a:t>
            </a:r>
            <a:r>
              <a:rPr lang="es-MX" sz="1400" dirty="0" smtClean="0"/>
              <a:t>('Vector luego de borrar&lt;</a:t>
            </a:r>
            <a:r>
              <a:rPr lang="es-MX" sz="1400" dirty="0" err="1" smtClean="0"/>
              <a:t>br</a:t>
            </a:r>
            <a:r>
              <a:rPr lang="es-MX" sz="1400" dirty="0" smtClean="0"/>
              <a:t>&gt;');</a:t>
            </a:r>
          </a:p>
          <a:p>
            <a:r>
              <a:rPr lang="es-MX" sz="1400" dirty="0" smtClean="0"/>
              <a:t>  </a:t>
            </a:r>
            <a:r>
              <a:rPr lang="es-MX" sz="1400" dirty="0" err="1" smtClean="0"/>
              <a:t>var</a:t>
            </a:r>
            <a:r>
              <a:rPr lang="es-MX" sz="1400" dirty="0" smtClean="0"/>
              <a:t> f;</a:t>
            </a:r>
          </a:p>
          <a:p>
            <a:r>
              <a:rPr lang="es-MX" sz="1400" dirty="0" smtClean="0"/>
              <a:t>  </a:t>
            </a:r>
            <a:r>
              <a:rPr lang="es-MX" sz="1400" dirty="0" err="1" smtClean="0"/>
              <a:t>for</a:t>
            </a:r>
            <a:r>
              <a:rPr lang="es-MX" sz="1400" dirty="0" smtClean="0"/>
              <a:t>(f=0;f&lt;</a:t>
            </a:r>
            <a:r>
              <a:rPr lang="es-MX" sz="1400" dirty="0" err="1" smtClean="0"/>
              <a:t>vec.length;f</a:t>
            </a:r>
            <a:r>
              <a:rPr lang="es-MX" sz="1400" dirty="0" smtClean="0"/>
              <a:t>++)</a:t>
            </a:r>
          </a:p>
          <a:p>
            <a:r>
              <a:rPr lang="es-MX" sz="1400" dirty="0" smtClean="0"/>
              <a:t>  {</a:t>
            </a:r>
          </a:p>
          <a:p>
            <a:r>
              <a:rPr lang="es-MX" sz="1400" dirty="0" smtClean="0"/>
              <a:t>    </a:t>
            </a:r>
            <a:r>
              <a:rPr lang="es-MX" sz="1400" dirty="0" err="1" smtClean="0"/>
              <a:t>document.write</a:t>
            </a:r>
            <a:r>
              <a:rPr lang="es-MX" sz="1400" dirty="0" smtClean="0"/>
              <a:t>(</a:t>
            </a:r>
            <a:r>
              <a:rPr lang="es-MX" sz="1400" dirty="0" err="1" smtClean="0"/>
              <a:t>vec</a:t>
            </a:r>
            <a:r>
              <a:rPr lang="es-MX" sz="1400" dirty="0" smtClean="0"/>
              <a:t>[f]+'&lt;</a:t>
            </a:r>
            <a:r>
              <a:rPr lang="es-MX" sz="1400" dirty="0" err="1" smtClean="0"/>
              <a:t>br</a:t>
            </a:r>
            <a:r>
              <a:rPr lang="es-MX" sz="1400" dirty="0" smtClean="0"/>
              <a:t>&gt;');</a:t>
            </a:r>
          </a:p>
          <a:p>
            <a:r>
              <a:rPr lang="es-MX" sz="1400" dirty="0" smtClean="0"/>
              <a:t>  }</a:t>
            </a:r>
          </a:p>
          <a:p>
            <a:r>
              <a:rPr lang="es-MX" sz="1400" dirty="0" smtClean="0"/>
              <a:t>};</a:t>
            </a:r>
            <a:endParaRPr lang="es-MX" sz="1400" dirty="0"/>
          </a:p>
        </p:txBody>
      </p:sp>
      <p:sp>
        <p:nvSpPr>
          <p:cNvPr id="5" name="Rectangle 4"/>
          <p:cNvSpPr/>
          <p:nvPr/>
        </p:nvSpPr>
        <p:spPr>
          <a:xfrm>
            <a:off x="5470178" y="2652127"/>
            <a:ext cx="5363368" cy="2893100"/>
          </a:xfrm>
          <a:prstGeom prst="rect">
            <a:avLst/>
          </a:prstGeom>
          <a:ln>
            <a:solidFill>
              <a:schemeClr val="tx1"/>
            </a:solidFill>
          </a:ln>
        </p:spPr>
        <p:txBody>
          <a:bodyPr wrap="square">
            <a:spAutoFit/>
          </a:bodyPr>
          <a:lstStyle/>
          <a:p>
            <a:r>
              <a:rPr lang="es-MX" sz="1400" dirty="0"/>
              <a:t> </a:t>
            </a:r>
            <a:r>
              <a:rPr lang="es-MX" sz="1400" b="1" dirty="0" err="1">
                <a:solidFill>
                  <a:schemeClr val="accent3"/>
                </a:solidFill>
              </a:rPr>
              <a:t>vec.splice</a:t>
            </a:r>
            <a:r>
              <a:rPr lang="es-MX" sz="1400" b="1" dirty="0">
                <a:solidFill>
                  <a:schemeClr val="accent3"/>
                </a:solidFill>
              </a:rPr>
              <a:t>(-2,2);</a:t>
            </a:r>
          </a:p>
          <a:p>
            <a:r>
              <a:rPr lang="es-MX" sz="1400" dirty="0"/>
              <a:t>  </a:t>
            </a:r>
            <a:r>
              <a:rPr lang="es-MX" sz="1400" dirty="0" err="1"/>
              <a:t>document.write</a:t>
            </a:r>
            <a:r>
              <a:rPr lang="es-MX" sz="1400" dirty="0"/>
              <a:t>('Eliminados los dos últimos elementos&lt;</a:t>
            </a:r>
            <a:r>
              <a:rPr lang="es-MX" sz="1400" dirty="0" err="1"/>
              <a:t>br</a:t>
            </a:r>
            <a:r>
              <a:rPr lang="es-MX" sz="1400" dirty="0"/>
              <a:t>&gt;');</a:t>
            </a:r>
          </a:p>
          <a:p>
            <a:r>
              <a:rPr lang="es-MX" sz="1400" dirty="0"/>
              <a:t>  </a:t>
            </a:r>
            <a:r>
              <a:rPr lang="es-MX" sz="1400" dirty="0" err="1"/>
              <a:t>var</a:t>
            </a:r>
            <a:r>
              <a:rPr lang="es-MX" sz="1400" dirty="0"/>
              <a:t> f;</a:t>
            </a:r>
          </a:p>
          <a:p>
            <a:r>
              <a:rPr lang="es-MX" sz="1400" dirty="0"/>
              <a:t>  </a:t>
            </a:r>
            <a:r>
              <a:rPr lang="es-MX" sz="1400" dirty="0" err="1"/>
              <a:t>for</a:t>
            </a:r>
            <a:r>
              <a:rPr lang="es-MX" sz="1400" dirty="0"/>
              <a:t>(f=0;f&lt;</a:t>
            </a:r>
            <a:r>
              <a:rPr lang="es-MX" sz="1400" dirty="0" err="1"/>
              <a:t>vec.length;f</a:t>
            </a:r>
            <a:r>
              <a:rPr lang="es-MX" sz="1400" dirty="0"/>
              <a:t>++)</a:t>
            </a:r>
          </a:p>
          <a:p>
            <a:r>
              <a:rPr lang="es-MX" sz="1400" dirty="0"/>
              <a:t>  {</a:t>
            </a:r>
          </a:p>
          <a:p>
            <a:r>
              <a:rPr lang="es-MX" sz="1400" dirty="0"/>
              <a:t>    </a:t>
            </a:r>
            <a:r>
              <a:rPr lang="es-MX" sz="1400" dirty="0" err="1"/>
              <a:t>document.write</a:t>
            </a:r>
            <a:r>
              <a:rPr lang="es-MX" sz="1400" dirty="0"/>
              <a:t>(</a:t>
            </a:r>
            <a:r>
              <a:rPr lang="es-MX" sz="1400" dirty="0" err="1"/>
              <a:t>vec</a:t>
            </a:r>
            <a:r>
              <a:rPr lang="es-MX" sz="1400" dirty="0"/>
              <a:t>[f]+'&lt;</a:t>
            </a:r>
            <a:r>
              <a:rPr lang="es-MX" sz="1400" dirty="0" err="1"/>
              <a:t>br</a:t>
            </a:r>
            <a:r>
              <a:rPr lang="es-MX" sz="1400" dirty="0"/>
              <a:t>&gt;');</a:t>
            </a:r>
          </a:p>
          <a:p>
            <a:r>
              <a:rPr lang="es-MX" sz="1400" dirty="0"/>
              <a:t>  }</a:t>
            </a:r>
          </a:p>
          <a:p>
            <a:r>
              <a:rPr lang="es-MX" sz="1400" dirty="0"/>
              <a:t>  </a:t>
            </a:r>
            <a:r>
              <a:rPr lang="es-MX" sz="1400" b="1" dirty="0" err="1">
                <a:solidFill>
                  <a:schemeClr val="accent3"/>
                </a:solidFill>
              </a:rPr>
              <a:t>vec.splice</a:t>
            </a:r>
            <a:r>
              <a:rPr lang="es-MX" sz="1400" b="1" dirty="0">
                <a:solidFill>
                  <a:schemeClr val="accent3"/>
                </a:solidFill>
              </a:rPr>
              <a:t>(1,0,10,20,30,40);</a:t>
            </a:r>
          </a:p>
          <a:p>
            <a:r>
              <a:rPr lang="es-MX" sz="1400" dirty="0"/>
              <a:t>  </a:t>
            </a:r>
            <a:r>
              <a:rPr lang="es-MX" sz="1400" dirty="0" err="1"/>
              <a:t>document.write</a:t>
            </a:r>
            <a:r>
              <a:rPr lang="es-MX" sz="1400" dirty="0"/>
              <a:t>('Vector luego insertar 4 valores&lt;</a:t>
            </a:r>
            <a:r>
              <a:rPr lang="es-MX" sz="1400" dirty="0" err="1"/>
              <a:t>br</a:t>
            </a:r>
            <a:r>
              <a:rPr lang="es-MX" sz="1400" dirty="0"/>
              <a:t>&gt;');</a:t>
            </a:r>
          </a:p>
          <a:p>
            <a:r>
              <a:rPr lang="es-MX" sz="1400" dirty="0"/>
              <a:t>  </a:t>
            </a:r>
            <a:r>
              <a:rPr lang="es-MX" sz="1400" dirty="0" err="1"/>
              <a:t>var</a:t>
            </a:r>
            <a:r>
              <a:rPr lang="es-MX" sz="1400" dirty="0"/>
              <a:t> f;</a:t>
            </a:r>
          </a:p>
          <a:p>
            <a:r>
              <a:rPr lang="es-MX" sz="1400" dirty="0"/>
              <a:t>  </a:t>
            </a:r>
            <a:r>
              <a:rPr lang="es-MX" sz="1400" dirty="0" err="1"/>
              <a:t>for</a:t>
            </a:r>
            <a:r>
              <a:rPr lang="es-MX" sz="1400" dirty="0"/>
              <a:t>(f=0;f&lt;</a:t>
            </a:r>
            <a:r>
              <a:rPr lang="es-MX" sz="1400" dirty="0" err="1"/>
              <a:t>vec.length;f</a:t>
            </a:r>
            <a:r>
              <a:rPr lang="es-MX" sz="1400" dirty="0"/>
              <a:t>++)</a:t>
            </a:r>
          </a:p>
          <a:p>
            <a:r>
              <a:rPr lang="es-MX" sz="1400" dirty="0"/>
              <a:t>  {</a:t>
            </a:r>
          </a:p>
          <a:p>
            <a:r>
              <a:rPr lang="es-MX" sz="1400" dirty="0"/>
              <a:t>    </a:t>
            </a:r>
            <a:r>
              <a:rPr lang="es-MX" sz="1400" dirty="0" err="1"/>
              <a:t>document.write</a:t>
            </a:r>
            <a:r>
              <a:rPr lang="es-MX" sz="1400" dirty="0"/>
              <a:t>(</a:t>
            </a:r>
            <a:r>
              <a:rPr lang="es-MX" sz="1400" dirty="0" err="1"/>
              <a:t>vec</a:t>
            </a:r>
            <a:r>
              <a:rPr lang="es-MX" sz="1400" dirty="0"/>
              <a:t>[f]+'&lt;</a:t>
            </a:r>
            <a:r>
              <a:rPr lang="es-MX" sz="1400" dirty="0" err="1"/>
              <a:t>br</a:t>
            </a:r>
            <a:r>
              <a:rPr lang="es-MX" sz="1400" dirty="0"/>
              <a:t>&gt;');</a:t>
            </a:r>
          </a:p>
        </p:txBody>
      </p:sp>
    </p:spTree>
    <p:extLst>
      <p:ext uri="{BB962C8B-B14F-4D97-AF65-F5344CB8AC3E}">
        <p14:creationId xmlns:p14="http://schemas.microsoft.com/office/powerpoint/2010/main" val="4193421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Operador de propagación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68682"/>
            <a:ext cx="10454234" cy="677108"/>
          </a:xfrm>
          <a:prstGeom prst="rect">
            <a:avLst/>
          </a:prstGeom>
        </p:spPr>
        <p:txBody>
          <a:bodyPr wrap="square">
            <a:spAutoFit/>
          </a:bodyPr>
          <a:lstStyle/>
          <a:p>
            <a:r>
              <a:rPr lang="es-MX" dirty="0"/>
              <a:t>El método </a:t>
            </a:r>
            <a:r>
              <a:rPr lang="es-MX" sz="2000" b="1" dirty="0" err="1"/>
              <a:t>concat</a:t>
            </a:r>
            <a:r>
              <a:rPr lang="es-MX" sz="2000" b="1" dirty="0"/>
              <a:t>() </a:t>
            </a:r>
            <a:r>
              <a:rPr lang="es-MX" dirty="0"/>
              <a:t>se usa para unir dos o más </a:t>
            </a:r>
            <a:r>
              <a:rPr lang="es-MX" dirty="0" err="1"/>
              <a:t>arrays</a:t>
            </a:r>
            <a:r>
              <a:rPr lang="es-MX" dirty="0"/>
              <a:t>. Este método no cambia los </a:t>
            </a:r>
            <a:r>
              <a:rPr lang="es-MX" dirty="0" err="1"/>
              <a:t>arrays</a:t>
            </a:r>
            <a:r>
              <a:rPr lang="es-MX" dirty="0"/>
              <a:t> existentes, sino que devuelve un nuevo </a:t>
            </a:r>
            <a:r>
              <a:rPr lang="es-MX" dirty="0" err="1"/>
              <a:t>array</a:t>
            </a:r>
            <a:r>
              <a:rPr lang="es-MX" dirty="0"/>
              <a:t>.</a:t>
            </a:r>
          </a:p>
        </p:txBody>
      </p:sp>
      <p:sp>
        <p:nvSpPr>
          <p:cNvPr id="3" name="Rectangle 2"/>
          <p:cNvSpPr/>
          <p:nvPr/>
        </p:nvSpPr>
        <p:spPr>
          <a:xfrm>
            <a:off x="1079252" y="2957810"/>
            <a:ext cx="9361040" cy="1754326"/>
          </a:xfrm>
          <a:prstGeom prst="rect">
            <a:avLst/>
          </a:prstGeom>
        </p:spPr>
        <p:txBody>
          <a:bodyPr wrap="square">
            <a:spAutoFit/>
          </a:bodyPr>
          <a:lstStyle/>
          <a:p>
            <a:r>
              <a:rPr lang="es-MX" b="1" dirty="0" err="1">
                <a:solidFill>
                  <a:schemeClr val="accent3"/>
                </a:solidFill>
              </a:rPr>
              <a:t>var</a:t>
            </a:r>
            <a:r>
              <a:rPr lang="es-MX" b="1" dirty="0">
                <a:solidFill>
                  <a:schemeClr val="accent3"/>
                </a:solidFill>
              </a:rPr>
              <a:t> array1 = ['a', 'b', 'c</a:t>
            </a:r>
            <a:r>
              <a:rPr lang="es-MX" b="1" dirty="0" smtClean="0">
                <a:solidFill>
                  <a:schemeClr val="accent3"/>
                </a:solidFill>
              </a:rPr>
              <a:t>'];</a:t>
            </a:r>
          </a:p>
          <a:p>
            <a:r>
              <a:rPr lang="es-MX" b="1" dirty="0" err="1" smtClean="0">
                <a:solidFill>
                  <a:schemeClr val="accent3"/>
                </a:solidFill>
              </a:rPr>
              <a:t>var</a:t>
            </a:r>
            <a:r>
              <a:rPr lang="es-MX" b="1" dirty="0" smtClean="0">
                <a:solidFill>
                  <a:schemeClr val="accent3"/>
                </a:solidFill>
              </a:rPr>
              <a:t> </a:t>
            </a:r>
            <a:r>
              <a:rPr lang="es-MX" b="1" dirty="0">
                <a:solidFill>
                  <a:schemeClr val="accent3"/>
                </a:solidFill>
              </a:rPr>
              <a:t>array2 = ['d', 'e', 'f</a:t>
            </a:r>
            <a:r>
              <a:rPr lang="es-MX" b="1" dirty="0" smtClean="0">
                <a:solidFill>
                  <a:schemeClr val="accent3"/>
                </a:solidFill>
              </a:rPr>
              <a:t>'];</a:t>
            </a:r>
          </a:p>
          <a:p>
            <a:endParaRPr lang="es-MX" b="1" dirty="0">
              <a:solidFill>
                <a:schemeClr val="accent3"/>
              </a:solidFill>
            </a:endParaRPr>
          </a:p>
          <a:p>
            <a:r>
              <a:rPr lang="es-MX" b="1" dirty="0" smtClean="0">
                <a:solidFill>
                  <a:schemeClr val="accent3"/>
                </a:solidFill>
              </a:rPr>
              <a:t>console.log(array1.concat(array2));</a:t>
            </a:r>
          </a:p>
          <a:p>
            <a:endParaRPr lang="es-MX" dirty="0" smtClean="0"/>
          </a:p>
          <a:p>
            <a:r>
              <a:rPr lang="es-MX" dirty="0" smtClean="0"/>
              <a:t>// Resultado esperado: </a:t>
            </a:r>
            <a:r>
              <a:rPr lang="es-MX" dirty="0" err="1"/>
              <a:t>Array</a:t>
            </a:r>
            <a:r>
              <a:rPr lang="es-MX" dirty="0"/>
              <a:t> ["a", "b", "c", "d", "e", "f"]</a:t>
            </a:r>
          </a:p>
        </p:txBody>
      </p:sp>
    </p:spTree>
    <p:extLst>
      <p:ext uri="{BB962C8B-B14F-4D97-AF65-F5344CB8AC3E}">
        <p14:creationId xmlns:p14="http://schemas.microsoft.com/office/powerpoint/2010/main" val="1946480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78146" y="1260029"/>
            <a:ext cx="10615174" cy="1754326"/>
          </a:xfrm>
          <a:prstGeom prst="rect">
            <a:avLst/>
          </a:prstGeom>
        </p:spPr>
        <p:txBody>
          <a:bodyPr wrap="square">
            <a:spAutoFit/>
          </a:bodyPr>
          <a:lstStyle/>
          <a:p>
            <a:r>
              <a:rPr lang="es-MX" dirty="0"/>
              <a:t>Las clases de </a:t>
            </a:r>
            <a:r>
              <a:rPr lang="es-MX" dirty="0" err="1"/>
              <a:t>javascript</a:t>
            </a:r>
            <a:r>
              <a:rPr lang="es-MX" dirty="0"/>
              <a:t> son introducidas en el </a:t>
            </a:r>
            <a:r>
              <a:rPr lang="es-MX" dirty="0" err="1"/>
              <a:t>ECMAScript</a:t>
            </a:r>
            <a:r>
              <a:rPr lang="es-MX" dirty="0"/>
              <a:t> 2015 y son una mejora sintáctica sobre la herencia basada en prototipos de JavaScript. La sintaxis de las clases no introduce un nuevo modelo de herencia orientada a objetos a JavaScript. </a:t>
            </a:r>
            <a:endParaRPr lang="es-MX" dirty="0" smtClean="0"/>
          </a:p>
          <a:p>
            <a:endParaRPr lang="es-MX" dirty="0" smtClean="0"/>
          </a:p>
          <a:p>
            <a:r>
              <a:rPr lang="es-MX" dirty="0" smtClean="0"/>
              <a:t>Las </a:t>
            </a:r>
            <a:r>
              <a:rPr lang="es-MX" dirty="0"/>
              <a:t>clases de JavaScript proveen una sintaxis mucho más clara y simple para crear objetos y lidiar con la herencia.</a:t>
            </a:r>
          </a:p>
        </p:txBody>
      </p:sp>
      <p:sp>
        <p:nvSpPr>
          <p:cNvPr id="5" name="Rectangle 4"/>
          <p:cNvSpPr/>
          <p:nvPr/>
        </p:nvSpPr>
        <p:spPr>
          <a:xfrm>
            <a:off x="778146" y="3397741"/>
            <a:ext cx="10454234" cy="2308324"/>
          </a:xfrm>
          <a:prstGeom prst="rect">
            <a:avLst/>
          </a:prstGeom>
        </p:spPr>
        <p:txBody>
          <a:bodyPr wrap="square">
            <a:spAutoFit/>
          </a:bodyPr>
          <a:lstStyle/>
          <a:p>
            <a:r>
              <a:rPr lang="es-MX" b="1" dirty="0"/>
              <a:t>Definiendo </a:t>
            </a:r>
            <a:r>
              <a:rPr lang="es-MX" b="1" dirty="0" smtClean="0"/>
              <a:t>clases</a:t>
            </a:r>
          </a:p>
          <a:p>
            <a:endParaRPr lang="es-MX" dirty="0"/>
          </a:p>
          <a:p>
            <a:r>
              <a:rPr lang="es-MX" dirty="0"/>
              <a:t>Las clases son de hecho "funciones especiales", tal y como el caso de las expresiones de funciones y declaraciones de funciones, la sintaxis de la clase tiene dos componentes</a:t>
            </a:r>
            <a:r>
              <a:rPr lang="es-MX" dirty="0" smtClean="0"/>
              <a:t>:</a:t>
            </a:r>
          </a:p>
          <a:p>
            <a:endParaRPr lang="es-MX" dirty="0"/>
          </a:p>
          <a:p>
            <a:pPr marL="285750" indent="-285750">
              <a:buFont typeface="Arial" panose="020B0604020202020204" pitchFamily="34" charset="0"/>
              <a:buChar char="•"/>
            </a:pPr>
            <a:r>
              <a:rPr lang="es-MX" b="1" dirty="0"/>
              <a:t>expresiones de </a:t>
            </a:r>
            <a:r>
              <a:rPr lang="es-MX" b="1" dirty="0" smtClean="0"/>
              <a:t>clases.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declaraciones de clases.</a:t>
            </a:r>
          </a:p>
        </p:txBody>
      </p:sp>
    </p:spTree>
    <p:extLst>
      <p:ext uri="{BB962C8B-B14F-4D97-AF65-F5344CB8AC3E}">
        <p14:creationId xmlns:p14="http://schemas.microsoft.com/office/powerpoint/2010/main" val="1160143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331459"/>
            <a:ext cx="11017224" cy="2400657"/>
          </a:xfrm>
          <a:prstGeom prst="rect">
            <a:avLst/>
          </a:prstGeom>
        </p:spPr>
        <p:txBody>
          <a:bodyPr wrap="square">
            <a:spAutoFit/>
          </a:bodyPr>
          <a:lstStyle/>
          <a:p>
            <a:r>
              <a:rPr lang="es-MX" dirty="0"/>
              <a:t>Una manera de definir una clase es mediante una declaración de clase. Para la declaración de una clase, es necesario el uso de la palabra reservada </a:t>
            </a:r>
            <a:r>
              <a:rPr lang="es-MX" dirty="0" err="1"/>
              <a:t>class</a:t>
            </a:r>
            <a:r>
              <a:rPr lang="es-MX" dirty="0"/>
              <a:t> y un nombre para la clase </a:t>
            </a:r>
            <a:r>
              <a:rPr lang="es-MX" dirty="0" smtClean="0"/>
              <a:t>("</a:t>
            </a:r>
            <a:r>
              <a:rPr lang="es-MX" dirty="0" err="1"/>
              <a:t>Poligono</a:t>
            </a:r>
            <a:r>
              <a:rPr lang="es-MX" dirty="0"/>
              <a:t>" en esté caso</a:t>
            </a:r>
            <a:r>
              <a:rPr lang="es-MX" dirty="0" smtClean="0"/>
              <a:t>).</a:t>
            </a:r>
          </a:p>
          <a:p>
            <a:endParaRPr lang="es-MX" b="1" dirty="0">
              <a:solidFill>
                <a:schemeClr val="accent3"/>
              </a:solidFill>
            </a:endParaRPr>
          </a:p>
          <a:p>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Poligono</a:t>
            </a:r>
            <a:r>
              <a:rPr lang="es-MX" sz="1600" b="1" dirty="0">
                <a:solidFill>
                  <a:schemeClr val="accent3"/>
                </a:solidFill>
              </a:rPr>
              <a:t> {</a:t>
            </a:r>
          </a:p>
          <a:p>
            <a:r>
              <a:rPr lang="es-MX" sz="1600" b="1" dirty="0">
                <a:solidFill>
                  <a:schemeClr val="accent3"/>
                </a:solidFill>
              </a:rPr>
              <a:t>  constructor(alto, ancho) {</a:t>
            </a:r>
          </a:p>
          <a:p>
            <a:r>
              <a:rPr lang="es-MX" sz="1600" b="1" dirty="0">
                <a:solidFill>
                  <a:schemeClr val="accent3"/>
                </a:solidFill>
              </a:rPr>
              <a:t>    </a:t>
            </a:r>
            <a:r>
              <a:rPr lang="es-MX" sz="1600" b="1" dirty="0" err="1">
                <a:solidFill>
                  <a:schemeClr val="accent3"/>
                </a:solidFill>
              </a:rPr>
              <a:t>this.alto</a:t>
            </a:r>
            <a:r>
              <a:rPr lang="es-MX" sz="1600" b="1" dirty="0">
                <a:solidFill>
                  <a:schemeClr val="accent3"/>
                </a:solidFill>
              </a:rPr>
              <a:t> = alto;</a:t>
            </a:r>
          </a:p>
          <a:p>
            <a:r>
              <a:rPr lang="es-MX" sz="1600" b="1" dirty="0">
                <a:solidFill>
                  <a:schemeClr val="accent3"/>
                </a:solidFill>
              </a:rPr>
              <a:t>    </a:t>
            </a:r>
            <a:r>
              <a:rPr lang="es-MX" sz="1600" b="1" dirty="0" err="1">
                <a:solidFill>
                  <a:schemeClr val="accent3"/>
                </a:solidFill>
              </a:rPr>
              <a:t>this.ancho</a:t>
            </a:r>
            <a:r>
              <a:rPr lang="es-MX" sz="1600" b="1" dirty="0">
                <a:solidFill>
                  <a:schemeClr val="accent3"/>
                </a:solidFill>
              </a:rPr>
              <a:t> = ancho;</a:t>
            </a:r>
          </a:p>
          <a:p>
            <a:r>
              <a:rPr lang="es-MX" sz="1600" b="1" dirty="0">
                <a:solidFill>
                  <a:schemeClr val="accent3"/>
                </a:solidFill>
              </a:rPr>
              <a:t>  }</a:t>
            </a:r>
          </a:p>
          <a:p>
            <a:r>
              <a:rPr lang="es-MX" sz="1600" b="1" dirty="0">
                <a:solidFill>
                  <a:schemeClr val="accent3"/>
                </a:solidFill>
              </a:rPr>
              <a:t>}</a:t>
            </a:r>
          </a:p>
        </p:txBody>
      </p:sp>
      <p:sp>
        <p:nvSpPr>
          <p:cNvPr id="3" name="Rectangle 2"/>
          <p:cNvSpPr/>
          <p:nvPr/>
        </p:nvSpPr>
        <p:spPr>
          <a:xfrm>
            <a:off x="778146" y="3937919"/>
            <a:ext cx="10615174" cy="2585323"/>
          </a:xfrm>
          <a:prstGeom prst="rect">
            <a:avLst/>
          </a:prstGeom>
        </p:spPr>
        <p:txBody>
          <a:bodyPr wrap="square">
            <a:spAutoFit/>
          </a:bodyPr>
          <a:lstStyle/>
          <a:p>
            <a:r>
              <a:rPr lang="es-MX" b="1" dirty="0"/>
              <a:t>Izado (</a:t>
            </a:r>
            <a:r>
              <a:rPr lang="es-MX" b="1" dirty="0" err="1"/>
              <a:t>Hoisting</a:t>
            </a:r>
            <a:r>
              <a:rPr lang="es-MX" b="1" dirty="0" smtClean="0"/>
              <a:t>)</a:t>
            </a:r>
          </a:p>
          <a:p>
            <a:endParaRPr lang="es-MX" b="1" dirty="0"/>
          </a:p>
          <a:p>
            <a:r>
              <a:rPr lang="es-MX" dirty="0"/>
              <a:t>Una importante diferencia entre las declaraciones de funciones y las declaraciones de clases es que las declaraciones de funciones son izadas y las declaraciones de clases no lo son. En primer lugar necesitas declarar tu clase y luego acceder a ella, de otra modo el ejemplo de código siguiente arrojará un </a:t>
            </a:r>
            <a:r>
              <a:rPr lang="es-MX" dirty="0" err="1"/>
              <a:t>ReferenceError</a:t>
            </a:r>
            <a:r>
              <a:rPr lang="es-MX" dirty="0" smtClean="0"/>
              <a:t>:</a:t>
            </a:r>
          </a:p>
          <a:p>
            <a:endParaRPr lang="es-MX" dirty="0"/>
          </a:p>
          <a:p>
            <a:r>
              <a:rPr lang="es-MX" b="1" dirty="0" err="1">
                <a:solidFill>
                  <a:schemeClr val="accent3"/>
                </a:solidFill>
              </a:rPr>
              <a:t>var</a:t>
            </a:r>
            <a:r>
              <a:rPr lang="es-MX" b="1" dirty="0">
                <a:solidFill>
                  <a:schemeClr val="accent3"/>
                </a:solidFill>
              </a:rPr>
              <a:t> p = new </a:t>
            </a:r>
            <a:r>
              <a:rPr lang="es-MX" b="1" dirty="0" err="1">
                <a:solidFill>
                  <a:schemeClr val="accent3"/>
                </a:solidFill>
              </a:rPr>
              <a:t>Poligono</a:t>
            </a:r>
            <a:r>
              <a:rPr lang="es-MX" b="1" dirty="0">
                <a:solidFill>
                  <a:schemeClr val="accent3"/>
                </a:solidFill>
              </a:rPr>
              <a:t>(); </a:t>
            </a:r>
            <a:r>
              <a:rPr lang="es-MX" b="1" dirty="0">
                <a:solidFill>
                  <a:srgbClr val="FF0000"/>
                </a:solidFill>
              </a:rPr>
              <a:t>// </a:t>
            </a:r>
            <a:r>
              <a:rPr lang="es-MX" b="1" dirty="0" err="1" smtClean="0">
                <a:solidFill>
                  <a:srgbClr val="FF0000"/>
                </a:solidFill>
              </a:rPr>
              <a:t>ReferenceError</a:t>
            </a:r>
            <a:endParaRPr lang="es-MX" b="1" dirty="0">
              <a:solidFill>
                <a:srgbClr val="FF0000"/>
              </a:solidFill>
            </a:endParaRPr>
          </a:p>
          <a:p>
            <a:r>
              <a:rPr lang="es-MX" b="1" dirty="0" err="1">
                <a:solidFill>
                  <a:schemeClr val="accent3"/>
                </a:solidFill>
              </a:rPr>
              <a:t>class</a:t>
            </a:r>
            <a:r>
              <a:rPr lang="es-MX" b="1" dirty="0">
                <a:solidFill>
                  <a:schemeClr val="accent3"/>
                </a:solidFill>
              </a:rPr>
              <a:t> </a:t>
            </a:r>
            <a:r>
              <a:rPr lang="es-MX" b="1" dirty="0" err="1">
                <a:solidFill>
                  <a:schemeClr val="accent3"/>
                </a:solidFill>
              </a:rPr>
              <a:t>Poligono</a:t>
            </a:r>
            <a:r>
              <a:rPr lang="es-MX" b="1" dirty="0">
                <a:solidFill>
                  <a:schemeClr val="accent3"/>
                </a:solidFill>
              </a:rPr>
              <a:t> {}</a:t>
            </a:r>
          </a:p>
        </p:txBody>
      </p:sp>
    </p:spTree>
    <p:extLst>
      <p:ext uri="{BB962C8B-B14F-4D97-AF65-F5344CB8AC3E}">
        <p14:creationId xmlns:p14="http://schemas.microsoft.com/office/powerpoint/2010/main" val="1791645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9471231"/>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326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09539">
                <a:tc>
                  <a:txBody>
                    <a:bodyPr/>
                    <a:lstStyle/>
                    <a:p>
                      <a:r>
                        <a:rPr lang="en-US" sz="1200" smtClean="0"/>
                        <a:t>1.1</a:t>
                      </a:r>
                      <a:endParaRPr lang="en-US" sz="1200"/>
                    </a:p>
                  </a:txBody>
                  <a:tcPr marL="91207" marR="91207" marT="45604" marB="45604"/>
                </a:tc>
                <a:tc>
                  <a:txBody>
                    <a:bodyPr/>
                    <a:lstStyle/>
                    <a:p>
                      <a:r>
                        <a:rPr lang="en-US" sz="1200" dirty="0" smtClean="0"/>
                        <a:t>24/9/2018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24/09/2018</a:t>
                      </a:r>
                      <a:endParaRPr lang="en-US" sz="1200" dirty="0"/>
                    </a:p>
                  </a:txBody>
                  <a:tcPr marL="91207" marR="91207" marT="45604" marB="45604"/>
                </a:tc>
              </a:tr>
              <a:tr h="209539">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09539">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09539">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dirty="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6925" y="90409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43729" y="963030"/>
            <a:ext cx="11174314" cy="5447645"/>
          </a:xfrm>
          <a:prstGeom prst="rect">
            <a:avLst/>
          </a:prstGeom>
        </p:spPr>
        <p:txBody>
          <a:bodyPr wrap="square">
            <a:spAutoFit/>
          </a:bodyPr>
          <a:lstStyle/>
          <a:p>
            <a:r>
              <a:rPr lang="es-MX" b="1" dirty="0"/>
              <a:t>Expresiones de </a:t>
            </a:r>
            <a:r>
              <a:rPr lang="es-MX" b="1" dirty="0" smtClean="0"/>
              <a:t>clases</a:t>
            </a:r>
          </a:p>
          <a:p>
            <a:endParaRPr lang="es-MX" b="1" dirty="0"/>
          </a:p>
          <a:p>
            <a:r>
              <a:rPr lang="es-MX" dirty="0"/>
              <a:t>Una expresión de clase es otra manera de definir una clase. Las expresiones de clase pueden ser nombradas o anónimas. El nombre dado a la expresión de clase nombrada es local dentro del cuerpo de la misma</a:t>
            </a:r>
            <a:r>
              <a:rPr lang="es-MX" dirty="0" smtClean="0"/>
              <a:t>.</a:t>
            </a:r>
          </a:p>
          <a:p>
            <a:endParaRPr lang="es-MX" dirty="0"/>
          </a:p>
          <a:p>
            <a:r>
              <a:rPr lang="es-MX" sz="1600" b="1" dirty="0"/>
              <a:t>// </a:t>
            </a:r>
            <a:r>
              <a:rPr lang="es-MX" sz="1600" b="1" dirty="0" err="1"/>
              <a:t>Anonima</a:t>
            </a:r>
            <a:endParaRPr lang="es-MX" sz="1600" b="1" dirty="0"/>
          </a:p>
          <a:p>
            <a:r>
              <a:rPr lang="es-MX" sz="1600" b="1" dirty="0" err="1">
                <a:solidFill>
                  <a:schemeClr val="accent3"/>
                </a:solidFill>
              </a:rPr>
              <a:t>var</a:t>
            </a:r>
            <a:r>
              <a:rPr lang="es-MX" sz="1600" b="1" dirty="0">
                <a:solidFill>
                  <a:schemeClr val="accent3"/>
                </a:solidFill>
              </a:rPr>
              <a:t> </a:t>
            </a:r>
            <a:r>
              <a:rPr lang="es-MX" sz="1600" b="1" dirty="0" err="1">
                <a:solidFill>
                  <a:schemeClr val="accent3"/>
                </a:solidFill>
              </a:rPr>
              <a:t>Poligono</a:t>
            </a:r>
            <a:r>
              <a:rPr lang="es-MX" sz="1600" b="1" dirty="0">
                <a:solidFill>
                  <a:schemeClr val="accent3"/>
                </a:solidFill>
              </a:rPr>
              <a:t> = </a:t>
            </a:r>
            <a:r>
              <a:rPr lang="es-MX" sz="1600" b="1" dirty="0" err="1">
                <a:solidFill>
                  <a:schemeClr val="accent3"/>
                </a:solidFill>
              </a:rPr>
              <a:t>class</a:t>
            </a:r>
            <a:r>
              <a:rPr lang="es-MX" sz="1600" b="1" dirty="0">
                <a:solidFill>
                  <a:schemeClr val="accent3"/>
                </a:solidFill>
              </a:rPr>
              <a:t> {</a:t>
            </a:r>
          </a:p>
          <a:p>
            <a:r>
              <a:rPr lang="es-MX" sz="1600" b="1" dirty="0">
                <a:solidFill>
                  <a:schemeClr val="accent3"/>
                </a:solidFill>
              </a:rPr>
              <a:t>  constructor(alto, ancho) {</a:t>
            </a:r>
          </a:p>
          <a:p>
            <a:r>
              <a:rPr lang="es-MX" sz="1600" b="1" dirty="0">
                <a:solidFill>
                  <a:schemeClr val="accent3"/>
                </a:solidFill>
              </a:rPr>
              <a:t>    </a:t>
            </a:r>
            <a:r>
              <a:rPr lang="es-MX" sz="1600" b="1" dirty="0" err="1">
                <a:solidFill>
                  <a:schemeClr val="accent3"/>
                </a:solidFill>
              </a:rPr>
              <a:t>this.alto</a:t>
            </a:r>
            <a:r>
              <a:rPr lang="es-MX" sz="1600" b="1" dirty="0">
                <a:solidFill>
                  <a:schemeClr val="accent3"/>
                </a:solidFill>
              </a:rPr>
              <a:t> = alto;</a:t>
            </a:r>
          </a:p>
          <a:p>
            <a:r>
              <a:rPr lang="es-MX" sz="1600" b="1" dirty="0">
                <a:solidFill>
                  <a:schemeClr val="accent3"/>
                </a:solidFill>
              </a:rPr>
              <a:t>    </a:t>
            </a:r>
            <a:r>
              <a:rPr lang="es-MX" sz="1600" b="1" dirty="0" err="1">
                <a:solidFill>
                  <a:schemeClr val="accent3"/>
                </a:solidFill>
              </a:rPr>
              <a:t>this.ancho</a:t>
            </a:r>
            <a:r>
              <a:rPr lang="es-MX" sz="1600" b="1" dirty="0">
                <a:solidFill>
                  <a:schemeClr val="accent3"/>
                </a:solidFill>
              </a:rPr>
              <a:t> = ancho;</a:t>
            </a:r>
          </a:p>
          <a:p>
            <a:r>
              <a:rPr lang="es-MX" sz="1600" b="1" dirty="0">
                <a:solidFill>
                  <a:schemeClr val="accent3"/>
                </a:solidFill>
              </a:rPr>
              <a:t>  }</a:t>
            </a:r>
          </a:p>
          <a:p>
            <a:r>
              <a:rPr lang="es-MX" sz="1600" b="1" dirty="0">
                <a:solidFill>
                  <a:schemeClr val="accent3"/>
                </a:solidFill>
              </a:rPr>
              <a:t>};</a:t>
            </a:r>
          </a:p>
          <a:p>
            <a:endParaRPr lang="es-MX" sz="1600" b="1" dirty="0"/>
          </a:p>
          <a:p>
            <a:r>
              <a:rPr lang="es-MX" sz="1600" b="1" dirty="0"/>
              <a:t>// Nombrada</a:t>
            </a:r>
          </a:p>
          <a:p>
            <a:r>
              <a:rPr lang="es-MX" sz="1600" b="1" dirty="0" err="1">
                <a:solidFill>
                  <a:schemeClr val="accent3"/>
                </a:solidFill>
              </a:rPr>
              <a:t>var</a:t>
            </a:r>
            <a:r>
              <a:rPr lang="es-MX" sz="1600" b="1" dirty="0">
                <a:solidFill>
                  <a:schemeClr val="accent3"/>
                </a:solidFill>
              </a:rPr>
              <a:t> </a:t>
            </a:r>
            <a:r>
              <a:rPr lang="es-MX" sz="1600" b="1" dirty="0" err="1">
                <a:solidFill>
                  <a:schemeClr val="accent3"/>
                </a:solidFill>
              </a:rPr>
              <a:t>Poligono</a:t>
            </a:r>
            <a:r>
              <a:rPr lang="es-MX" sz="1600" b="1" dirty="0">
                <a:solidFill>
                  <a:schemeClr val="accent3"/>
                </a:solidFill>
              </a:rPr>
              <a:t> = </a:t>
            </a:r>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Poligono</a:t>
            </a:r>
            <a:r>
              <a:rPr lang="es-MX" sz="1600" b="1" dirty="0">
                <a:solidFill>
                  <a:schemeClr val="accent3"/>
                </a:solidFill>
              </a:rPr>
              <a:t> {</a:t>
            </a:r>
          </a:p>
          <a:p>
            <a:r>
              <a:rPr lang="es-MX" sz="1600" b="1" dirty="0">
                <a:solidFill>
                  <a:schemeClr val="accent3"/>
                </a:solidFill>
              </a:rPr>
              <a:t>  constructor(alto, ancho) {</a:t>
            </a:r>
          </a:p>
          <a:p>
            <a:r>
              <a:rPr lang="es-MX" sz="1600" b="1" dirty="0">
                <a:solidFill>
                  <a:schemeClr val="accent3"/>
                </a:solidFill>
              </a:rPr>
              <a:t>    </a:t>
            </a:r>
            <a:r>
              <a:rPr lang="es-MX" sz="1600" b="1" dirty="0" err="1">
                <a:solidFill>
                  <a:schemeClr val="accent3"/>
                </a:solidFill>
              </a:rPr>
              <a:t>this.alto</a:t>
            </a:r>
            <a:r>
              <a:rPr lang="es-MX" sz="1600" b="1" dirty="0">
                <a:solidFill>
                  <a:schemeClr val="accent3"/>
                </a:solidFill>
              </a:rPr>
              <a:t> = alto;</a:t>
            </a:r>
          </a:p>
          <a:p>
            <a:r>
              <a:rPr lang="es-MX" sz="1600" b="1" dirty="0">
                <a:solidFill>
                  <a:schemeClr val="accent3"/>
                </a:solidFill>
              </a:rPr>
              <a:t>    </a:t>
            </a:r>
            <a:r>
              <a:rPr lang="es-MX" sz="1600" b="1" dirty="0" err="1">
                <a:solidFill>
                  <a:schemeClr val="accent3"/>
                </a:solidFill>
              </a:rPr>
              <a:t>this.ancho</a:t>
            </a:r>
            <a:r>
              <a:rPr lang="es-MX" sz="1600" b="1" dirty="0">
                <a:solidFill>
                  <a:schemeClr val="accent3"/>
                </a:solidFill>
              </a:rPr>
              <a:t> = ancho;</a:t>
            </a:r>
          </a:p>
          <a:p>
            <a:r>
              <a:rPr lang="es-MX" sz="1600" b="1" dirty="0">
                <a:solidFill>
                  <a:schemeClr val="accent3"/>
                </a:solidFill>
              </a:rPr>
              <a:t>  }</a:t>
            </a:r>
          </a:p>
          <a:p>
            <a:r>
              <a:rPr lang="es-MX" sz="1600" b="1" dirty="0">
                <a:solidFill>
                  <a:schemeClr val="accent3"/>
                </a:solidFill>
              </a:rPr>
              <a:t>};</a:t>
            </a:r>
          </a:p>
        </p:txBody>
      </p:sp>
    </p:spTree>
    <p:extLst>
      <p:ext uri="{BB962C8B-B14F-4D97-AF65-F5344CB8AC3E}">
        <p14:creationId xmlns:p14="http://schemas.microsoft.com/office/powerpoint/2010/main" val="2061682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93941" y="87664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7762" y="1018818"/>
            <a:ext cx="11030682" cy="3970318"/>
          </a:xfrm>
          <a:prstGeom prst="rect">
            <a:avLst/>
          </a:prstGeom>
        </p:spPr>
        <p:txBody>
          <a:bodyPr wrap="square">
            <a:spAutoFit/>
          </a:bodyPr>
          <a:lstStyle/>
          <a:p>
            <a:r>
              <a:rPr lang="es-MX" b="1" dirty="0"/>
              <a:t>Cuerpo de la clase y definición de </a:t>
            </a:r>
            <a:r>
              <a:rPr lang="es-MX" b="1" dirty="0" smtClean="0"/>
              <a:t>métodos</a:t>
            </a:r>
          </a:p>
          <a:p>
            <a:endParaRPr lang="es-MX" b="1" dirty="0"/>
          </a:p>
          <a:p>
            <a:r>
              <a:rPr lang="es-MX" b="1" dirty="0"/>
              <a:t>El cuerpo de una clase es la parte que se encuentra entre las llaves {}. </a:t>
            </a:r>
            <a:r>
              <a:rPr lang="es-MX" dirty="0"/>
              <a:t>Este es el lugar donde se definen los miembros de clase, como los métodos o constructores.</a:t>
            </a:r>
          </a:p>
          <a:p>
            <a:endParaRPr lang="es-MX" dirty="0" smtClean="0"/>
          </a:p>
          <a:p>
            <a:r>
              <a:rPr lang="es-MX" b="1" dirty="0" smtClean="0"/>
              <a:t>Modo </a:t>
            </a:r>
            <a:r>
              <a:rPr lang="es-MX" b="1" dirty="0"/>
              <a:t>estricto</a:t>
            </a:r>
          </a:p>
          <a:p>
            <a:r>
              <a:rPr lang="es-MX" dirty="0"/>
              <a:t>El cuerpo de las declaraciones de clase y las expresiones de clase son ejecutadas en modo estricto.</a:t>
            </a:r>
          </a:p>
          <a:p>
            <a:endParaRPr lang="es-MX" dirty="0" smtClean="0"/>
          </a:p>
          <a:p>
            <a:r>
              <a:rPr lang="es-MX" b="1" dirty="0" smtClean="0"/>
              <a:t>Constructor</a:t>
            </a:r>
            <a:endParaRPr lang="es-MX" b="1" dirty="0"/>
          </a:p>
          <a:p>
            <a:r>
              <a:rPr lang="es-MX" dirty="0"/>
              <a:t>El método constructor es un método especial para crear e inicializar un objeto creado con una clase. Solo puede haber un método especial con el nombre "constructor" en una clase. Si esta </a:t>
            </a:r>
            <a:r>
              <a:rPr lang="es-MX" dirty="0">
                <a:solidFill>
                  <a:schemeClr val="accent1"/>
                </a:solidFill>
              </a:rPr>
              <a:t>contiene mas de una ocurrencia del método constructor, se arrojará un Error </a:t>
            </a:r>
            <a:r>
              <a:rPr lang="es-MX" dirty="0" err="1" smtClean="0">
                <a:solidFill>
                  <a:schemeClr val="accent1"/>
                </a:solidFill>
              </a:rPr>
              <a:t>SyntaxError</a:t>
            </a:r>
            <a:endParaRPr lang="es-MX" dirty="0" smtClean="0">
              <a:solidFill>
                <a:schemeClr val="accent1"/>
              </a:solidFill>
            </a:endParaRPr>
          </a:p>
          <a:p>
            <a:endParaRPr lang="es-MX" dirty="0">
              <a:solidFill>
                <a:schemeClr val="accent1"/>
              </a:solidFill>
            </a:endParaRPr>
          </a:p>
          <a:p>
            <a:r>
              <a:rPr lang="es-MX" dirty="0"/>
              <a:t>Un constructor puede usar la palabra reservada </a:t>
            </a:r>
            <a:r>
              <a:rPr lang="es-MX" dirty="0" err="1"/>
              <a:t>super</a:t>
            </a:r>
            <a:r>
              <a:rPr lang="es-MX" dirty="0"/>
              <a:t> para llamar al constructor de una superclase</a:t>
            </a:r>
          </a:p>
        </p:txBody>
      </p:sp>
    </p:spTree>
    <p:extLst>
      <p:ext uri="{BB962C8B-B14F-4D97-AF65-F5344CB8AC3E}">
        <p14:creationId xmlns:p14="http://schemas.microsoft.com/office/powerpoint/2010/main" val="3517928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117296"/>
            <a:ext cx="10615174" cy="1200329"/>
          </a:xfrm>
          <a:prstGeom prst="rect">
            <a:avLst/>
          </a:prstGeom>
        </p:spPr>
        <p:txBody>
          <a:bodyPr wrap="square">
            <a:spAutoFit/>
          </a:bodyPr>
          <a:lstStyle/>
          <a:p>
            <a:r>
              <a:rPr lang="es-MX" b="1" dirty="0" smtClean="0"/>
              <a:t>Métodos Definidos.</a:t>
            </a:r>
          </a:p>
          <a:p>
            <a:endParaRPr lang="es-MX" b="1" dirty="0" smtClean="0"/>
          </a:p>
          <a:p>
            <a:r>
              <a:rPr lang="es-MX" dirty="0" smtClean="0"/>
              <a:t>A </a:t>
            </a:r>
            <a:r>
              <a:rPr lang="es-MX" dirty="0"/>
              <a:t>partir de </a:t>
            </a:r>
            <a:r>
              <a:rPr lang="es-MX" dirty="0" err="1"/>
              <a:t>ECMAScript</a:t>
            </a:r>
            <a:r>
              <a:rPr lang="es-MX" dirty="0"/>
              <a:t> 2015, se presenta una sintaxis más corta para las definiciones de métodos en inicializadores de objetos. Es una abreviatura de una función asignada al nombre del método.</a:t>
            </a:r>
          </a:p>
        </p:txBody>
      </p:sp>
      <p:sp>
        <p:nvSpPr>
          <p:cNvPr id="5" name="Rectangle 4"/>
          <p:cNvSpPr/>
          <p:nvPr/>
        </p:nvSpPr>
        <p:spPr>
          <a:xfrm>
            <a:off x="778146" y="2317625"/>
            <a:ext cx="3886822" cy="4339650"/>
          </a:xfrm>
          <a:prstGeom prst="rect">
            <a:avLst/>
          </a:prstGeom>
          <a:ln>
            <a:solidFill>
              <a:schemeClr val="tx1"/>
            </a:solidFill>
          </a:ln>
        </p:spPr>
        <p:txBody>
          <a:bodyPr wrap="square">
            <a:spAutoFit/>
          </a:bodyPr>
          <a:lstStyle/>
          <a:p>
            <a:r>
              <a:rPr lang="es-MX" b="1" dirty="0" err="1" smtClean="0"/>
              <a:t>Syntax</a:t>
            </a:r>
            <a:endParaRPr lang="es-MX" b="1" dirty="0" smtClean="0"/>
          </a:p>
          <a:p>
            <a:endParaRPr lang="es-MX" b="1" dirty="0"/>
          </a:p>
          <a:p>
            <a:r>
              <a:rPr lang="es-MX" sz="1600" dirty="0" err="1"/>
              <a:t>var</a:t>
            </a:r>
            <a:r>
              <a:rPr lang="es-MX" sz="1600" dirty="0"/>
              <a:t> </a:t>
            </a:r>
            <a:r>
              <a:rPr lang="es-MX" sz="1600" dirty="0" err="1"/>
              <a:t>obj</a:t>
            </a:r>
            <a:r>
              <a:rPr lang="es-MX" sz="1600" dirty="0"/>
              <a:t> = {</a:t>
            </a:r>
          </a:p>
          <a:p>
            <a:r>
              <a:rPr lang="es-MX" sz="1600" dirty="0"/>
              <a:t>  </a:t>
            </a:r>
            <a:r>
              <a:rPr lang="es-MX" sz="1600" dirty="0" err="1"/>
              <a:t>property</a:t>
            </a:r>
            <a:r>
              <a:rPr lang="es-MX" sz="1600" dirty="0"/>
              <a:t>( </a:t>
            </a:r>
            <a:r>
              <a:rPr lang="es-MX" sz="1600" dirty="0" err="1"/>
              <a:t>parameters</a:t>
            </a:r>
            <a:r>
              <a:rPr lang="es-MX" sz="1600" dirty="0"/>
              <a:t>… ) {},</a:t>
            </a:r>
          </a:p>
          <a:p>
            <a:r>
              <a:rPr lang="es-MX" sz="1600" dirty="0"/>
              <a:t>  *</a:t>
            </a:r>
            <a:r>
              <a:rPr lang="es-MX" sz="1600" dirty="0" err="1"/>
              <a:t>generator</a:t>
            </a:r>
            <a:r>
              <a:rPr lang="es-MX" sz="1600" dirty="0"/>
              <a:t>( </a:t>
            </a:r>
            <a:r>
              <a:rPr lang="es-MX" sz="1600" dirty="0" err="1"/>
              <a:t>parameters</a:t>
            </a:r>
            <a:r>
              <a:rPr lang="es-MX" sz="1600" dirty="0"/>
              <a:t>… ) {},</a:t>
            </a:r>
          </a:p>
          <a:p>
            <a:r>
              <a:rPr lang="es-MX" sz="1600" dirty="0"/>
              <a:t>  </a:t>
            </a:r>
            <a:r>
              <a:rPr lang="es-MX" sz="1600" dirty="0" err="1"/>
              <a:t>async</a:t>
            </a:r>
            <a:r>
              <a:rPr lang="es-MX" sz="1600" dirty="0"/>
              <a:t> </a:t>
            </a:r>
            <a:r>
              <a:rPr lang="es-MX" sz="1600" dirty="0" err="1"/>
              <a:t>property</a:t>
            </a:r>
            <a:r>
              <a:rPr lang="es-MX" sz="1600" dirty="0"/>
              <a:t>( </a:t>
            </a:r>
            <a:r>
              <a:rPr lang="es-MX" sz="1600" dirty="0" err="1"/>
              <a:t>parameters</a:t>
            </a:r>
            <a:r>
              <a:rPr lang="es-MX" sz="1600" dirty="0"/>
              <a:t>… ) {},</a:t>
            </a:r>
          </a:p>
          <a:p>
            <a:r>
              <a:rPr lang="es-MX" sz="1600" dirty="0"/>
              <a:t>  </a:t>
            </a:r>
            <a:r>
              <a:rPr lang="es-MX" sz="1600" dirty="0" err="1"/>
              <a:t>async</a:t>
            </a:r>
            <a:r>
              <a:rPr lang="es-MX" sz="1600" dirty="0"/>
              <a:t>* </a:t>
            </a:r>
            <a:r>
              <a:rPr lang="es-MX" sz="1600" dirty="0" err="1"/>
              <a:t>generator</a:t>
            </a:r>
            <a:r>
              <a:rPr lang="es-MX" sz="1600" dirty="0"/>
              <a:t>( </a:t>
            </a:r>
            <a:r>
              <a:rPr lang="es-MX" sz="1600" dirty="0" err="1"/>
              <a:t>parameters</a:t>
            </a:r>
            <a:r>
              <a:rPr lang="es-MX" sz="1600" dirty="0"/>
              <a:t>… ) {},</a:t>
            </a:r>
          </a:p>
          <a:p>
            <a:endParaRPr lang="es-MX" sz="1600" dirty="0"/>
          </a:p>
          <a:p>
            <a:r>
              <a:rPr lang="es-MX" sz="1600" dirty="0"/>
              <a:t>  // </a:t>
            </a:r>
            <a:r>
              <a:rPr lang="es-MX" sz="1600" dirty="0" err="1"/>
              <a:t>with</a:t>
            </a:r>
            <a:r>
              <a:rPr lang="es-MX" sz="1600" dirty="0"/>
              <a:t> </a:t>
            </a:r>
            <a:r>
              <a:rPr lang="es-MX" sz="1600" dirty="0" err="1"/>
              <a:t>computed</a:t>
            </a:r>
            <a:r>
              <a:rPr lang="es-MX" sz="1600" dirty="0"/>
              <a:t> </a:t>
            </a:r>
            <a:r>
              <a:rPr lang="es-MX" sz="1600" dirty="0" err="1"/>
              <a:t>keys</a:t>
            </a:r>
            <a:r>
              <a:rPr lang="es-MX" sz="1600" dirty="0"/>
              <a:t>:</a:t>
            </a:r>
          </a:p>
          <a:p>
            <a:r>
              <a:rPr lang="es-MX" sz="1600" dirty="0"/>
              <a:t>  [</a:t>
            </a:r>
            <a:r>
              <a:rPr lang="es-MX" sz="1600" dirty="0" err="1"/>
              <a:t>property</a:t>
            </a:r>
            <a:r>
              <a:rPr lang="es-MX" sz="1600" dirty="0"/>
              <a:t>]( </a:t>
            </a:r>
            <a:r>
              <a:rPr lang="es-MX" sz="1600" dirty="0" err="1"/>
              <a:t>parameters</a:t>
            </a:r>
            <a:r>
              <a:rPr lang="es-MX" sz="1600" dirty="0"/>
              <a:t>… ) {},</a:t>
            </a:r>
          </a:p>
          <a:p>
            <a:r>
              <a:rPr lang="es-MX" sz="1600" dirty="0"/>
              <a:t>  *[</a:t>
            </a:r>
            <a:r>
              <a:rPr lang="es-MX" sz="1600" dirty="0" err="1"/>
              <a:t>generator</a:t>
            </a:r>
            <a:r>
              <a:rPr lang="es-MX" sz="1600" dirty="0"/>
              <a:t>]( </a:t>
            </a:r>
            <a:r>
              <a:rPr lang="es-MX" sz="1600" dirty="0" err="1"/>
              <a:t>parameters</a:t>
            </a:r>
            <a:r>
              <a:rPr lang="es-MX" sz="1600" dirty="0"/>
              <a:t>… ) {},</a:t>
            </a:r>
          </a:p>
          <a:p>
            <a:r>
              <a:rPr lang="es-MX" sz="1600" dirty="0"/>
              <a:t>  </a:t>
            </a:r>
            <a:r>
              <a:rPr lang="es-MX" sz="1600" dirty="0" err="1"/>
              <a:t>async</a:t>
            </a:r>
            <a:r>
              <a:rPr lang="es-MX" sz="1600" dirty="0"/>
              <a:t> [</a:t>
            </a:r>
            <a:r>
              <a:rPr lang="es-MX" sz="1600" dirty="0" err="1"/>
              <a:t>property</a:t>
            </a:r>
            <a:r>
              <a:rPr lang="es-MX" sz="1600" dirty="0"/>
              <a:t>]( </a:t>
            </a:r>
            <a:r>
              <a:rPr lang="es-MX" sz="1600" dirty="0" err="1"/>
              <a:t>parameters</a:t>
            </a:r>
            <a:r>
              <a:rPr lang="es-MX" sz="1600" dirty="0"/>
              <a:t>… ) {},</a:t>
            </a:r>
          </a:p>
          <a:p>
            <a:endParaRPr lang="es-MX" sz="1600" dirty="0"/>
          </a:p>
          <a:p>
            <a:r>
              <a:rPr lang="es-MX" sz="1600" dirty="0"/>
              <a:t>  // compare </a:t>
            </a:r>
            <a:r>
              <a:rPr lang="es-MX" sz="1600" dirty="0" err="1"/>
              <a:t>getter</a:t>
            </a:r>
            <a:r>
              <a:rPr lang="es-MX" sz="1600" dirty="0"/>
              <a:t>/setter </a:t>
            </a:r>
            <a:r>
              <a:rPr lang="es-MX" sz="1600" dirty="0" err="1"/>
              <a:t>syntax</a:t>
            </a:r>
            <a:r>
              <a:rPr lang="es-MX" sz="1600" dirty="0"/>
              <a:t>:</a:t>
            </a:r>
          </a:p>
          <a:p>
            <a:r>
              <a:rPr lang="es-MX" sz="1600" dirty="0"/>
              <a:t>  </a:t>
            </a:r>
            <a:r>
              <a:rPr lang="es-MX" sz="1600" dirty="0" err="1"/>
              <a:t>get</a:t>
            </a:r>
            <a:r>
              <a:rPr lang="es-MX" sz="1600" dirty="0"/>
              <a:t> </a:t>
            </a:r>
            <a:r>
              <a:rPr lang="es-MX" sz="1600" dirty="0" err="1"/>
              <a:t>property</a:t>
            </a:r>
            <a:r>
              <a:rPr lang="es-MX" sz="1600" dirty="0"/>
              <a:t>() {},</a:t>
            </a:r>
          </a:p>
          <a:p>
            <a:r>
              <a:rPr lang="es-MX" sz="1600" dirty="0"/>
              <a:t>  set </a:t>
            </a:r>
            <a:r>
              <a:rPr lang="es-MX" sz="1600" dirty="0" err="1"/>
              <a:t>property</a:t>
            </a:r>
            <a:r>
              <a:rPr lang="es-MX" sz="1600" dirty="0"/>
              <a:t>(</a:t>
            </a:r>
            <a:r>
              <a:rPr lang="es-MX" sz="1600" dirty="0" err="1"/>
              <a:t>value</a:t>
            </a:r>
            <a:r>
              <a:rPr lang="es-MX" sz="1600" dirty="0"/>
              <a:t>) {}</a:t>
            </a:r>
          </a:p>
          <a:p>
            <a:r>
              <a:rPr lang="es-MX" sz="1600" dirty="0"/>
              <a:t>};</a:t>
            </a:r>
          </a:p>
        </p:txBody>
      </p:sp>
      <p:sp>
        <p:nvSpPr>
          <p:cNvPr id="6" name="Rectangle 5"/>
          <p:cNvSpPr/>
          <p:nvPr/>
        </p:nvSpPr>
        <p:spPr>
          <a:xfrm>
            <a:off x="4912089" y="2326314"/>
            <a:ext cx="3131120" cy="2308324"/>
          </a:xfrm>
          <a:prstGeom prst="rect">
            <a:avLst/>
          </a:prstGeom>
          <a:ln>
            <a:solidFill>
              <a:schemeClr val="tx1"/>
            </a:solidFill>
          </a:ln>
        </p:spPr>
        <p:txBody>
          <a:bodyPr wrap="square">
            <a:spAutoFit/>
          </a:bodyPr>
          <a:lstStyle/>
          <a:p>
            <a:r>
              <a:rPr lang="es-MX" dirty="0" err="1"/>
              <a:t>var</a:t>
            </a:r>
            <a:r>
              <a:rPr lang="es-MX" dirty="0"/>
              <a:t> </a:t>
            </a:r>
            <a:r>
              <a:rPr lang="es-MX" dirty="0" err="1"/>
              <a:t>obj</a:t>
            </a:r>
            <a:r>
              <a:rPr lang="es-MX" dirty="0"/>
              <a:t> = {</a:t>
            </a:r>
          </a:p>
          <a:p>
            <a:r>
              <a:rPr lang="es-MX" dirty="0"/>
              <a:t>  </a:t>
            </a:r>
            <a:r>
              <a:rPr lang="es-MX" dirty="0" err="1"/>
              <a:t>foo</a:t>
            </a:r>
            <a:r>
              <a:rPr lang="es-MX" dirty="0"/>
              <a:t>: </a:t>
            </a:r>
            <a:r>
              <a:rPr lang="es-MX" dirty="0" err="1"/>
              <a:t>function</a:t>
            </a:r>
            <a:r>
              <a:rPr lang="es-MX" dirty="0"/>
              <a:t>() {</a:t>
            </a:r>
          </a:p>
          <a:p>
            <a:r>
              <a:rPr lang="es-MX" dirty="0"/>
              <a:t>    /* </a:t>
            </a:r>
            <a:r>
              <a:rPr lang="es-MX" dirty="0" err="1"/>
              <a:t>code</a:t>
            </a:r>
            <a:r>
              <a:rPr lang="es-MX" dirty="0"/>
              <a:t> */</a:t>
            </a:r>
          </a:p>
          <a:p>
            <a:r>
              <a:rPr lang="es-MX" dirty="0"/>
              <a:t>  },</a:t>
            </a:r>
          </a:p>
          <a:p>
            <a:r>
              <a:rPr lang="es-MX" dirty="0"/>
              <a:t>  bar: </a:t>
            </a:r>
            <a:r>
              <a:rPr lang="es-MX" dirty="0" err="1"/>
              <a:t>function</a:t>
            </a:r>
            <a:r>
              <a:rPr lang="es-MX" dirty="0"/>
              <a:t>() {</a:t>
            </a:r>
          </a:p>
          <a:p>
            <a:r>
              <a:rPr lang="es-MX" dirty="0"/>
              <a:t>    /* </a:t>
            </a:r>
            <a:r>
              <a:rPr lang="es-MX" dirty="0" err="1"/>
              <a:t>code</a:t>
            </a:r>
            <a:r>
              <a:rPr lang="es-MX" dirty="0"/>
              <a:t> */</a:t>
            </a:r>
          </a:p>
          <a:p>
            <a:r>
              <a:rPr lang="es-MX" dirty="0"/>
              <a:t>  }</a:t>
            </a:r>
          </a:p>
          <a:p>
            <a:r>
              <a:rPr lang="es-MX" dirty="0"/>
              <a:t>};</a:t>
            </a:r>
          </a:p>
        </p:txBody>
      </p:sp>
      <p:sp>
        <p:nvSpPr>
          <p:cNvPr id="7" name="Rectangle 6"/>
          <p:cNvSpPr/>
          <p:nvPr/>
        </p:nvSpPr>
        <p:spPr>
          <a:xfrm>
            <a:off x="4903643" y="4964499"/>
            <a:ext cx="3528392" cy="646331"/>
          </a:xfrm>
          <a:prstGeom prst="rect">
            <a:avLst/>
          </a:prstGeom>
        </p:spPr>
        <p:txBody>
          <a:bodyPr wrap="square">
            <a:spAutoFit/>
          </a:bodyPr>
          <a:lstStyle/>
          <a:p>
            <a:endParaRPr lang="es-MX" dirty="0"/>
          </a:p>
          <a:p>
            <a:r>
              <a:rPr lang="es-MX" dirty="0"/>
              <a:t>Ahora puedes acortar esto </a:t>
            </a:r>
            <a:r>
              <a:rPr lang="es-MX" dirty="0" smtClean="0"/>
              <a:t>a:</a:t>
            </a:r>
            <a:endParaRPr lang="es-MX" dirty="0"/>
          </a:p>
        </p:txBody>
      </p:sp>
      <p:sp>
        <p:nvSpPr>
          <p:cNvPr id="8" name="Rectangle 7"/>
          <p:cNvSpPr/>
          <p:nvPr/>
        </p:nvSpPr>
        <p:spPr>
          <a:xfrm>
            <a:off x="9144148" y="4133502"/>
            <a:ext cx="2684259" cy="2308324"/>
          </a:xfrm>
          <a:prstGeom prst="rect">
            <a:avLst/>
          </a:prstGeom>
          <a:ln>
            <a:solidFill>
              <a:schemeClr val="tx1"/>
            </a:solidFill>
          </a:ln>
        </p:spPr>
        <p:txBody>
          <a:bodyPr wrap="square">
            <a:spAutoFit/>
          </a:bodyPr>
          <a:lstStyle/>
          <a:p>
            <a:r>
              <a:rPr lang="es-MX" dirty="0" err="1"/>
              <a:t>var</a:t>
            </a:r>
            <a:r>
              <a:rPr lang="es-MX" dirty="0"/>
              <a:t> </a:t>
            </a:r>
            <a:r>
              <a:rPr lang="es-MX" dirty="0" err="1"/>
              <a:t>obj</a:t>
            </a:r>
            <a:r>
              <a:rPr lang="es-MX" dirty="0"/>
              <a:t> = {</a:t>
            </a:r>
          </a:p>
          <a:p>
            <a:r>
              <a:rPr lang="es-MX" dirty="0"/>
              <a:t>  </a:t>
            </a:r>
            <a:r>
              <a:rPr lang="es-MX" dirty="0" err="1"/>
              <a:t>foo</a:t>
            </a:r>
            <a:r>
              <a:rPr lang="es-MX" dirty="0"/>
              <a:t>() {</a:t>
            </a:r>
          </a:p>
          <a:p>
            <a:r>
              <a:rPr lang="es-MX" dirty="0"/>
              <a:t>    /* </a:t>
            </a:r>
            <a:r>
              <a:rPr lang="es-MX" dirty="0" err="1"/>
              <a:t>code</a:t>
            </a:r>
            <a:r>
              <a:rPr lang="es-MX" dirty="0"/>
              <a:t> */</a:t>
            </a:r>
          </a:p>
          <a:p>
            <a:r>
              <a:rPr lang="es-MX" dirty="0"/>
              <a:t>  },</a:t>
            </a:r>
          </a:p>
          <a:p>
            <a:r>
              <a:rPr lang="es-MX" dirty="0"/>
              <a:t>  bar() {</a:t>
            </a:r>
          </a:p>
          <a:p>
            <a:r>
              <a:rPr lang="es-MX" dirty="0"/>
              <a:t>    /* </a:t>
            </a:r>
            <a:r>
              <a:rPr lang="es-MX" dirty="0" err="1"/>
              <a:t>code</a:t>
            </a:r>
            <a:r>
              <a:rPr lang="es-MX" dirty="0"/>
              <a:t> */</a:t>
            </a:r>
          </a:p>
          <a:p>
            <a:r>
              <a:rPr lang="es-MX" dirty="0"/>
              <a:t>  }</a:t>
            </a:r>
          </a:p>
          <a:p>
            <a:r>
              <a:rPr lang="es-MX" dirty="0"/>
              <a:t>};</a:t>
            </a:r>
          </a:p>
        </p:txBody>
      </p:sp>
      <p:sp>
        <p:nvSpPr>
          <p:cNvPr id="9" name="Down Arrow 8"/>
          <p:cNvSpPr/>
          <p:nvPr/>
        </p:nvSpPr>
        <p:spPr>
          <a:xfrm>
            <a:off x="6085733" y="4788421"/>
            <a:ext cx="582106" cy="499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ight Arrow 9"/>
          <p:cNvSpPr/>
          <p:nvPr/>
        </p:nvSpPr>
        <p:spPr>
          <a:xfrm>
            <a:off x="8208044" y="5287664"/>
            <a:ext cx="727440"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66614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8999" y="1161486"/>
            <a:ext cx="6118225" cy="3693319"/>
          </a:xfrm>
          <a:prstGeom prst="rect">
            <a:avLst/>
          </a:prstGeom>
        </p:spPr>
        <p:txBody>
          <a:bodyPr>
            <a:spAutoFit/>
          </a:bodyPr>
          <a:lstStyle/>
          <a:p>
            <a:r>
              <a:rPr lang="es-MX" b="1" dirty="0" smtClean="0"/>
              <a:t>Métodos Definidos</a:t>
            </a:r>
          </a:p>
          <a:p>
            <a:endParaRPr lang="es-MX" dirty="0"/>
          </a:p>
          <a:p>
            <a:r>
              <a:rPr lang="es-MX" dirty="0" smtClean="0"/>
              <a:t>Ejemplo:</a:t>
            </a:r>
          </a:p>
          <a:p>
            <a:endParaRPr lang="es-MX" dirty="0" smtClean="0"/>
          </a:p>
          <a:p>
            <a:r>
              <a:rPr lang="es-MX" b="1" dirty="0" err="1" smtClean="0">
                <a:solidFill>
                  <a:schemeClr val="accent3"/>
                </a:solidFill>
              </a:rPr>
              <a:t>var</a:t>
            </a:r>
            <a:r>
              <a:rPr lang="es-MX" b="1" dirty="0" smtClean="0">
                <a:solidFill>
                  <a:schemeClr val="accent3"/>
                </a:solidFill>
              </a:rPr>
              <a:t> </a:t>
            </a:r>
            <a:r>
              <a:rPr lang="es-MX" b="1" dirty="0">
                <a:solidFill>
                  <a:schemeClr val="accent3"/>
                </a:solidFill>
              </a:rPr>
              <a:t>bar = {</a:t>
            </a:r>
          </a:p>
          <a:p>
            <a:r>
              <a:rPr lang="es-MX" b="1" dirty="0">
                <a:solidFill>
                  <a:schemeClr val="accent3"/>
                </a:solidFill>
              </a:rPr>
              <a:t>  foo0: </a:t>
            </a:r>
            <a:r>
              <a:rPr lang="es-MX" b="1" dirty="0" err="1">
                <a:solidFill>
                  <a:schemeClr val="accent3"/>
                </a:solidFill>
              </a:rPr>
              <a:t>function</a:t>
            </a:r>
            <a:r>
              <a:rPr lang="es-MX" b="1" dirty="0">
                <a:solidFill>
                  <a:schemeClr val="accent3"/>
                </a:solidFill>
              </a:rPr>
              <a:t>() { </a:t>
            </a:r>
            <a:r>
              <a:rPr lang="es-MX" b="1" dirty="0" err="1">
                <a:solidFill>
                  <a:schemeClr val="accent3"/>
                </a:solidFill>
              </a:rPr>
              <a:t>return</a:t>
            </a:r>
            <a:r>
              <a:rPr lang="es-MX" b="1" dirty="0">
                <a:solidFill>
                  <a:schemeClr val="accent3"/>
                </a:solidFill>
              </a:rPr>
              <a:t> 0; },</a:t>
            </a:r>
          </a:p>
          <a:p>
            <a:r>
              <a:rPr lang="es-MX" b="1" dirty="0">
                <a:solidFill>
                  <a:schemeClr val="accent3"/>
                </a:solidFill>
              </a:rPr>
              <a:t>  foo1() { </a:t>
            </a:r>
            <a:r>
              <a:rPr lang="es-MX" b="1" dirty="0" err="1">
                <a:solidFill>
                  <a:schemeClr val="accent3"/>
                </a:solidFill>
              </a:rPr>
              <a:t>return</a:t>
            </a:r>
            <a:r>
              <a:rPr lang="es-MX" b="1" dirty="0">
                <a:solidFill>
                  <a:schemeClr val="accent3"/>
                </a:solidFill>
              </a:rPr>
              <a:t> 1; },</a:t>
            </a:r>
          </a:p>
          <a:p>
            <a:r>
              <a:rPr lang="es-MX" b="1" dirty="0">
                <a:solidFill>
                  <a:schemeClr val="accent3"/>
                </a:solidFill>
              </a:rPr>
              <a:t>  ['</a:t>
            </a:r>
            <a:r>
              <a:rPr lang="es-MX" b="1" dirty="0" err="1">
                <a:solidFill>
                  <a:schemeClr val="accent3"/>
                </a:solidFill>
              </a:rPr>
              <a:t>foo</a:t>
            </a:r>
            <a:r>
              <a:rPr lang="es-MX" b="1" dirty="0">
                <a:solidFill>
                  <a:schemeClr val="accent3"/>
                </a:solidFill>
              </a:rPr>
              <a:t>' + 2]() { </a:t>
            </a:r>
            <a:r>
              <a:rPr lang="es-MX" b="1" dirty="0" err="1">
                <a:solidFill>
                  <a:schemeClr val="accent3"/>
                </a:solidFill>
              </a:rPr>
              <a:t>return</a:t>
            </a:r>
            <a:r>
              <a:rPr lang="es-MX" b="1" dirty="0">
                <a:solidFill>
                  <a:schemeClr val="accent3"/>
                </a:solidFill>
              </a:rPr>
              <a:t> 2; }</a:t>
            </a:r>
          </a:p>
          <a:p>
            <a:r>
              <a:rPr lang="es-MX" b="1" dirty="0">
                <a:solidFill>
                  <a:schemeClr val="accent3"/>
                </a:solidFill>
              </a:rPr>
              <a:t>};</a:t>
            </a:r>
          </a:p>
          <a:p>
            <a:endParaRPr lang="es-MX" b="1" dirty="0">
              <a:solidFill>
                <a:schemeClr val="accent3"/>
              </a:solidFill>
            </a:endParaRPr>
          </a:p>
          <a:p>
            <a:r>
              <a:rPr lang="es-MX" b="1" dirty="0">
                <a:solidFill>
                  <a:schemeClr val="accent3"/>
                </a:solidFill>
              </a:rPr>
              <a:t>console.log(bar.foo0());</a:t>
            </a:r>
          </a:p>
          <a:p>
            <a:r>
              <a:rPr lang="es-MX" b="1" dirty="0">
                <a:solidFill>
                  <a:schemeClr val="accent3"/>
                </a:solidFill>
              </a:rPr>
              <a:t>console.log(bar.foo1());</a:t>
            </a:r>
          </a:p>
          <a:p>
            <a:r>
              <a:rPr lang="es-MX" b="1" dirty="0">
                <a:solidFill>
                  <a:schemeClr val="accent3"/>
                </a:solidFill>
              </a:rPr>
              <a:t>console.log(bar.foo2());</a:t>
            </a:r>
          </a:p>
        </p:txBody>
      </p:sp>
      <p:sp>
        <p:nvSpPr>
          <p:cNvPr id="3" name="TextBox 2"/>
          <p:cNvSpPr txBox="1"/>
          <p:nvPr/>
        </p:nvSpPr>
        <p:spPr>
          <a:xfrm>
            <a:off x="778146" y="4845678"/>
            <a:ext cx="10892726" cy="1661993"/>
          </a:xfrm>
          <a:prstGeom prst="rect">
            <a:avLst/>
          </a:prstGeom>
          <a:noFill/>
        </p:spPr>
        <p:txBody>
          <a:bodyPr wrap="none" rtlCol="0">
            <a:spAutoFit/>
          </a:bodyPr>
          <a:lstStyle/>
          <a:p>
            <a:r>
              <a:rPr lang="es-MX" dirty="0" smtClean="0"/>
              <a:t>En base al anterior ejemplo genera un código donde obtenga la tabla de multiplicar del 9, mandándola a </a:t>
            </a:r>
          </a:p>
          <a:p>
            <a:r>
              <a:rPr lang="es-MX" dirty="0" smtClean="0"/>
              <a:t>Llamar de la siguiente forma y enviando a log el resultado.</a:t>
            </a:r>
          </a:p>
          <a:p>
            <a:endParaRPr lang="es-MX" dirty="0"/>
          </a:p>
          <a:p>
            <a:r>
              <a:rPr lang="es-MX" sz="1600" dirty="0"/>
              <a:t>console.log(multiplica_9._X1());</a:t>
            </a:r>
          </a:p>
          <a:p>
            <a:r>
              <a:rPr lang="es-MX" sz="1600" dirty="0"/>
              <a:t>console.log(multiplica_9._X5());</a:t>
            </a:r>
          </a:p>
          <a:p>
            <a:r>
              <a:rPr lang="es-MX" sz="1600" dirty="0"/>
              <a:t>console.log(multiplica_9._X10());</a:t>
            </a:r>
          </a:p>
        </p:txBody>
      </p:sp>
    </p:spTree>
    <p:extLst>
      <p:ext uri="{BB962C8B-B14F-4D97-AF65-F5344CB8AC3E}">
        <p14:creationId xmlns:p14="http://schemas.microsoft.com/office/powerpoint/2010/main" val="1151363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6925" y="88464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43729" y="929464"/>
            <a:ext cx="5880139" cy="5632311"/>
          </a:xfrm>
          <a:prstGeom prst="rect">
            <a:avLst/>
          </a:prstGeom>
        </p:spPr>
        <p:txBody>
          <a:bodyPr wrap="square">
            <a:spAutoFit/>
          </a:bodyPr>
          <a:lstStyle/>
          <a:p>
            <a:r>
              <a:rPr lang="es-MX" b="1" dirty="0"/>
              <a:t>Métodos </a:t>
            </a:r>
            <a:r>
              <a:rPr lang="es-MX" b="1" dirty="0" smtClean="0"/>
              <a:t>prototipo</a:t>
            </a:r>
          </a:p>
          <a:p>
            <a:endParaRPr lang="es-MX" dirty="0" smtClean="0"/>
          </a:p>
          <a:p>
            <a:r>
              <a:rPr lang="es-MX" b="1" dirty="0" err="1" smtClean="0">
                <a:solidFill>
                  <a:schemeClr val="accent3"/>
                </a:solidFill>
              </a:rPr>
              <a:t>class</a:t>
            </a:r>
            <a:r>
              <a:rPr lang="es-MX" b="1" dirty="0" smtClean="0">
                <a:solidFill>
                  <a:schemeClr val="accent3"/>
                </a:solidFill>
              </a:rPr>
              <a:t> </a:t>
            </a:r>
            <a:r>
              <a:rPr lang="es-MX" b="1" dirty="0" err="1">
                <a:solidFill>
                  <a:schemeClr val="accent3"/>
                </a:solidFill>
              </a:rPr>
              <a:t>Poligono</a:t>
            </a:r>
            <a:r>
              <a:rPr lang="es-MX" b="1" dirty="0">
                <a:solidFill>
                  <a:schemeClr val="accent3"/>
                </a:solidFill>
              </a:rPr>
              <a:t> {</a:t>
            </a:r>
          </a:p>
          <a:p>
            <a:r>
              <a:rPr lang="es-MX" b="1" dirty="0">
                <a:solidFill>
                  <a:schemeClr val="accent3"/>
                </a:solidFill>
              </a:rPr>
              <a:t>  constructor(</a:t>
            </a:r>
            <a:r>
              <a:rPr lang="es-MX" b="1" dirty="0" err="1">
                <a:solidFill>
                  <a:schemeClr val="accent3"/>
                </a:solidFill>
              </a:rPr>
              <a:t>height</a:t>
            </a:r>
            <a:r>
              <a:rPr lang="es-MX" b="1" dirty="0">
                <a:solidFill>
                  <a:schemeClr val="accent3"/>
                </a:solidFill>
              </a:rPr>
              <a:t>, </a:t>
            </a:r>
            <a:r>
              <a:rPr lang="es-MX" b="1" dirty="0" err="1">
                <a:solidFill>
                  <a:schemeClr val="accent3"/>
                </a:solidFill>
              </a:rPr>
              <a:t>width</a:t>
            </a:r>
            <a:r>
              <a:rPr lang="es-MX" b="1" dirty="0">
                <a:solidFill>
                  <a:schemeClr val="accent3"/>
                </a:solidFill>
              </a:rPr>
              <a:t>) {</a:t>
            </a:r>
          </a:p>
          <a:p>
            <a:r>
              <a:rPr lang="es-MX" b="1" dirty="0">
                <a:solidFill>
                  <a:schemeClr val="accent3"/>
                </a:solidFill>
              </a:rPr>
              <a:t>    </a:t>
            </a:r>
            <a:r>
              <a:rPr lang="es-MX" b="1" dirty="0" err="1">
                <a:solidFill>
                  <a:schemeClr val="accent3"/>
                </a:solidFill>
              </a:rPr>
              <a:t>this.height</a:t>
            </a:r>
            <a:r>
              <a:rPr lang="es-MX" b="1" dirty="0">
                <a:solidFill>
                  <a:schemeClr val="accent3"/>
                </a:solidFill>
              </a:rPr>
              <a:t> = </a:t>
            </a:r>
            <a:r>
              <a:rPr lang="es-MX" b="1" dirty="0" err="1">
                <a:solidFill>
                  <a:schemeClr val="accent3"/>
                </a:solidFill>
              </a:rPr>
              <a:t>height</a:t>
            </a:r>
            <a:r>
              <a:rPr lang="es-MX" b="1" dirty="0">
                <a:solidFill>
                  <a:schemeClr val="accent3"/>
                </a:solidFill>
              </a:rPr>
              <a:t>;</a:t>
            </a:r>
          </a:p>
          <a:p>
            <a:r>
              <a:rPr lang="es-MX" b="1" dirty="0">
                <a:solidFill>
                  <a:schemeClr val="accent3"/>
                </a:solidFill>
              </a:rPr>
              <a:t>    </a:t>
            </a:r>
            <a:r>
              <a:rPr lang="es-MX" b="1" dirty="0" err="1">
                <a:solidFill>
                  <a:schemeClr val="accent3"/>
                </a:solidFill>
              </a:rPr>
              <a:t>this.width</a:t>
            </a:r>
            <a:r>
              <a:rPr lang="es-MX" b="1" dirty="0">
                <a:solidFill>
                  <a:schemeClr val="accent3"/>
                </a:solidFill>
              </a:rPr>
              <a:t> = </a:t>
            </a:r>
            <a:r>
              <a:rPr lang="es-MX" b="1" dirty="0" err="1">
                <a:solidFill>
                  <a:schemeClr val="accent3"/>
                </a:solidFill>
              </a:rPr>
              <a:t>width</a:t>
            </a:r>
            <a:r>
              <a:rPr lang="es-MX" b="1" dirty="0">
                <a:solidFill>
                  <a:schemeClr val="accent3"/>
                </a:solidFill>
              </a:rPr>
              <a:t>;</a:t>
            </a:r>
          </a:p>
          <a:p>
            <a:r>
              <a:rPr lang="es-MX" b="1" dirty="0">
                <a:solidFill>
                  <a:schemeClr val="accent3"/>
                </a:solidFill>
              </a:rPr>
              <a:t>  }</a:t>
            </a:r>
          </a:p>
          <a:p>
            <a:r>
              <a:rPr lang="es-MX" b="1" dirty="0">
                <a:solidFill>
                  <a:schemeClr val="accent3"/>
                </a:solidFill>
              </a:rPr>
              <a:t>  </a:t>
            </a:r>
          </a:p>
          <a:p>
            <a:r>
              <a:rPr lang="es-MX" b="1" dirty="0">
                <a:solidFill>
                  <a:schemeClr val="accent3"/>
                </a:solidFill>
              </a:rPr>
              <a:t>  </a:t>
            </a:r>
            <a:r>
              <a:rPr lang="es-MX" b="1" dirty="0" err="1">
                <a:solidFill>
                  <a:schemeClr val="accent3"/>
                </a:solidFill>
              </a:rPr>
              <a:t>get</a:t>
            </a:r>
            <a:r>
              <a:rPr lang="es-MX" b="1" dirty="0">
                <a:solidFill>
                  <a:schemeClr val="accent3"/>
                </a:solidFill>
              </a:rPr>
              <a:t> </a:t>
            </a:r>
            <a:r>
              <a:rPr lang="es-MX" b="1" dirty="0" err="1">
                <a:solidFill>
                  <a:schemeClr val="accent3"/>
                </a:solidFill>
              </a:rPr>
              <a:t>area</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this.calcArea</a:t>
            </a:r>
            <a:r>
              <a:rPr lang="es-MX" b="1" dirty="0">
                <a:solidFill>
                  <a:schemeClr val="accent3"/>
                </a:solidFill>
              </a:rPr>
              <a:t>();</a:t>
            </a:r>
          </a:p>
          <a:p>
            <a:r>
              <a:rPr lang="es-MX" b="1" dirty="0">
                <a:solidFill>
                  <a:schemeClr val="accent3"/>
                </a:solidFill>
              </a:rPr>
              <a:t>  }</a:t>
            </a:r>
          </a:p>
          <a:p>
            <a:endParaRPr lang="es-MX" b="1" dirty="0">
              <a:solidFill>
                <a:schemeClr val="accent3"/>
              </a:solidFill>
            </a:endParaRPr>
          </a:p>
          <a:p>
            <a:r>
              <a:rPr lang="es-MX" b="1" dirty="0">
                <a:solidFill>
                  <a:schemeClr val="accent3"/>
                </a:solidFill>
              </a:rPr>
              <a:t>  </a:t>
            </a:r>
            <a:r>
              <a:rPr lang="es-MX" b="1" dirty="0" err="1">
                <a:solidFill>
                  <a:schemeClr val="accent3"/>
                </a:solidFill>
              </a:rPr>
              <a:t>calcArea</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this.height</a:t>
            </a:r>
            <a:r>
              <a:rPr lang="es-MX" b="1" dirty="0">
                <a:solidFill>
                  <a:schemeClr val="accent3"/>
                </a:solidFill>
              </a:rPr>
              <a:t> * </a:t>
            </a:r>
            <a:r>
              <a:rPr lang="es-MX" b="1" dirty="0" err="1">
                <a:solidFill>
                  <a:schemeClr val="accent3"/>
                </a:solidFill>
              </a:rPr>
              <a:t>this.width</a:t>
            </a:r>
            <a:r>
              <a:rPr lang="es-MX" b="1" dirty="0">
                <a:solidFill>
                  <a:schemeClr val="accent3"/>
                </a:solidFill>
              </a:rPr>
              <a:t>;</a:t>
            </a:r>
          </a:p>
          <a:p>
            <a:r>
              <a:rPr lang="es-MX" b="1" dirty="0">
                <a:solidFill>
                  <a:schemeClr val="accent3"/>
                </a:solidFill>
              </a:rPr>
              <a:t>  }</a:t>
            </a:r>
          </a:p>
          <a:p>
            <a:r>
              <a:rPr lang="es-MX" b="1" dirty="0">
                <a:solidFill>
                  <a:schemeClr val="accent3"/>
                </a:solidFill>
              </a:rPr>
              <a:t>}</a:t>
            </a:r>
          </a:p>
          <a:p>
            <a:endParaRPr lang="es-MX" b="1" dirty="0">
              <a:solidFill>
                <a:schemeClr val="accent3"/>
              </a:solidFill>
            </a:endParaRPr>
          </a:p>
          <a:p>
            <a:r>
              <a:rPr lang="es-MX" b="1" dirty="0" err="1">
                <a:solidFill>
                  <a:schemeClr val="accent3"/>
                </a:solidFill>
              </a:rPr>
              <a:t>const</a:t>
            </a:r>
            <a:r>
              <a:rPr lang="es-MX" b="1" dirty="0">
                <a:solidFill>
                  <a:schemeClr val="accent3"/>
                </a:solidFill>
              </a:rPr>
              <a:t> cuadrado = new </a:t>
            </a:r>
            <a:r>
              <a:rPr lang="es-MX" b="1" dirty="0" err="1">
                <a:solidFill>
                  <a:schemeClr val="accent3"/>
                </a:solidFill>
              </a:rPr>
              <a:t>Poligono</a:t>
            </a:r>
            <a:r>
              <a:rPr lang="es-MX" b="1" dirty="0">
                <a:solidFill>
                  <a:schemeClr val="accent3"/>
                </a:solidFill>
              </a:rPr>
              <a:t>(10, 10);</a:t>
            </a:r>
          </a:p>
          <a:p>
            <a:endParaRPr lang="es-MX" b="1" dirty="0">
              <a:solidFill>
                <a:schemeClr val="accent3"/>
              </a:solidFill>
            </a:endParaRPr>
          </a:p>
          <a:p>
            <a:r>
              <a:rPr lang="es-MX" b="1" dirty="0">
                <a:solidFill>
                  <a:schemeClr val="accent3"/>
                </a:solidFill>
              </a:rPr>
              <a:t>console.log(</a:t>
            </a:r>
            <a:r>
              <a:rPr lang="es-MX" b="1" dirty="0" err="1">
                <a:solidFill>
                  <a:schemeClr val="accent3"/>
                </a:solidFill>
              </a:rPr>
              <a:t>cuadrado.area</a:t>
            </a:r>
            <a:r>
              <a:rPr lang="es-MX" b="1" dirty="0">
                <a:solidFill>
                  <a:schemeClr val="accent3"/>
                </a:solidFill>
              </a:rPr>
              <a:t>);</a:t>
            </a:r>
          </a:p>
        </p:txBody>
      </p:sp>
    </p:spTree>
    <p:extLst>
      <p:ext uri="{BB962C8B-B14F-4D97-AF65-F5344CB8AC3E}">
        <p14:creationId xmlns:p14="http://schemas.microsoft.com/office/powerpoint/2010/main" val="338875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57950"/>
            <a:ext cx="11200502" cy="3416320"/>
          </a:xfrm>
          <a:prstGeom prst="rect">
            <a:avLst/>
          </a:prstGeom>
        </p:spPr>
        <p:txBody>
          <a:bodyPr wrap="none">
            <a:spAutoFit/>
          </a:bodyPr>
          <a:lstStyle/>
          <a:p>
            <a:r>
              <a:rPr lang="es-MX" b="1" dirty="0"/>
              <a:t>Métodos </a:t>
            </a:r>
            <a:r>
              <a:rPr lang="es-MX" b="1" dirty="0" smtClean="0"/>
              <a:t>prototipo</a:t>
            </a:r>
          </a:p>
          <a:p>
            <a:endParaRPr lang="es-MX" b="1" dirty="0"/>
          </a:p>
          <a:p>
            <a:r>
              <a:rPr lang="es-MX" dirty="0" smtClean="0"/>
              <a:t>Practica de Métodos prototipo genera en una pagina web un código con un archivo JS que solicite </a:t>
            </a:r>
          </a:p>
          <a:p>
            <a:r>
              <a:rPr lang="es-MX" dirty="0"/>
              <a:t>l</a:t>
            </a:r>
            <a:r>
              <a:rPr lang="es-MX" dirty="0" smtClean="0"/>
              <a:t>a distancia a recorrer en Kilómetros y la velocidad promedio en kilómetros por Hora, la velocidad promedio </a:t>
            </a:r>
          </a:p>
          <a:p>
            <a:r>
              <a:rPr lang="es-MX" dirty="0" smtClean="0"/>
              <a:t>para una persona que camina es de 4.69 KM por Hora.  Considera que para solicitar el valor debes </a:t>
            </a:r>
          </a:p>
          <a:p>
            <a:r>
              <a:rPr lang="es-MX" dirty="0" smtClean="0"/>
              <a:t>ocupar </a:t>
            </a:r>
            <a:r>
              <a:rPr lang="es-MX" dirty="0"/>
              <a:t>la instrucción </a:t>
            </a:r>
            <a:r>
              <a:rPr lang="es-MX" dirty="0" smtClean="0"/>
              <a:t>(</a:t>
            </a:r>
            <a:r>
              <a:rPr lang="es-MX" dirty="0" err="1" smtClean="0"/>
              <a:t>window.prompt</a:t>
            </a:r>
            <a:r>
              <a:rPr lang="es-MX" dirty="0" smtClean="0"/>
              <a:t>) y </a:t>
            </a:r>
            <a:r>
              <a:rPr lang="es-MX" dirty="0"/>
              <a:t>la instrucción </a:t>
            </a:r>
            <a:r>
              <a:rPr lang="es-MX" dirty="0" smtClean="0"/>
              <a:t>(</a:t>
            </a:r>
            <a:r>
              <a:rPr lang="es-MX" dirty="0" err="1" smtClean="0"/>
              <a:t>document.write</a:t>
            </a:r>
            <a:r>
              <a:rPr lang="es-MX" dirty="0" smtClean="0"/>
              <a:t>), para mostrar los resultados en </a:t>
            </a:r>
          </a:p>
          <a:p>
            <a:r>
              <a:rPr lang="es-MX" dirty="0"/>
              <a:t>l</a:t>
            </a:r>
            <a:r>
              <a:rPr lang="es-MX" dirty="0" smtClean="0"/>
              <a:t>a pagina.</a:t>
            </a:r>
          </a:p>
          <a:p>
            <a:r>
              <a:rPr lang="es-MX" dirty="0" smtClean="0"/>
              <a:t>El ejercicio debe ser generado con clases y debe generar el tiempo en Horas, Minutos y Segundos que </a:t>
            </a:r>
          </a:p>
          <a:p>
            <a:r>
              <a:rPr lang="es-MX" dirty="0" smtClean="0"/>
              <a:t>Se llevaría en tiempo el viaje, la formula de la velocidad es “V= D/T”, donde V = Velocidad, D= Distancia</a:t>
            </a:r>
          </a:p>
          <a:p>
            <a:r>
              <a:rPr lang="es-MX" dirty="0" smtClean="0"/>
              <a:t>y T= Tiempo.</a:t>
            </a:r>
          </a:p>
          <a:p>
            <a:r>
              <a:rPr lang="es-MX" dirty="0" smtClean="0"/>
              <a:t>Para obtener el tiempo el despeje de la formula quedaría como “T=D/V”, por lo tanto para una distancia de </a:t>
            </a:r>
          </a:p>
          <a:p>
            <a:r>
              <a:rPr lang="es-MX" dirty="0" smtClean="0"/>
              <a:t>2.5 km y una velocidad de 4.69 km x Hora se esperaría el siguiente resultado en pantalla:</a:t>
            </a:r>
            <a:endParaRPr lang="es-MX" dirty="0"/>
          </a:p>
        </p:txBody>
      </p:sp>
      <p:sp>
        <p:nvSpPr>
          <p:cNvPr id="3" name="Rectangle 2"/>
          <p:cNvSpPr/>
          <p:nvPr/>
        </p:nvSpPr>
        <p:spPr>
          <a:xfrm>
            <a:off x="2087364" y="5014437"/>
            <a:ext cx="6118225" cy="1200329"/>
          </a:xfrm>
          <a:prstGeom prst="rect">
            <a:avLst/>
          </a:prstGeom>
        </p:spPr>
        <p:txBody>
          <a:bodyPr>
            <a:spAutoFit/>
          </a:bodyPr>
          <a:lstStyle/>
          <a:p>
            <a:r>
              <a:rPr lang="es-MX" dirty="0"/>
              <a:t>Practica de VELOCIDAD</a:t>
            </a:r>
          </a:p>
          <a:p>
            <a:r>
              <a:rPr lang="es-MX" dirty="0" smtClean="0"/>
              <a:t>Total: </a:t>
            </a:r>
            <a:r>
              <a:rPr lang="es-MX" dirty="0"/>
              <a:t>0.5330490405117271 Horas</a:t>
            </a:r>
          </a:p>
          <a:p>
            <a:r>
              <a:rPr lang="es-MX" dirty="0" smtClean="0"/>
              <a:t>Total: </a:t>
            </a:r>
            <a:r>
              <a:rPr lang="es-MX" dirty="0"/>
              <a:t>31.982942430703623 Minutos</a:t>
            </a:r>
          </a:p>
          <a:p>
            <a:r>
              <a:rPr lang="es-MX" dirty="0" smtClean="0"/>
              <a:t>Total: </a:t>
            </a:r>
            <a:r>
              <a:rPr lang="es-MX" dirty="0"/>
              <a:t>1918.9765458422173 segundos</a:t>
            </a:r>
          </a:p>
        </p:txBody>
      </p:sp>
    </p:spTree>
    <p:extLst>
      <p:ext uri="{BB962C8B-B14F-4D97-AF65-F5344CB8AC3E}">
        <p14:creationId xmlns:p14="http://schemas.microsoft.com/office/powerpoint/2010/main" val="1270596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6925" y="88464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43729" y="969981"/>
            <a:ext cx="11030298" cy="2246769"/>
          </a:xfrm>
          <a:prstGeom prst="rect">
            <a:avLst/>
          </a:prstGeom>
        </p:spPr>
        <p:txBody>
          <a:bodyPr wrap="square">
            <a:spAutoFit/>
          </a:bodyPr>
          <a:lstStyle/>
          <a:p>
            <a:r>
              <a:rPr lang="es-MX" b="1" dirty="0"/>
              <a:t>Métodos </a:t>
            </a:r>
            <a:r>
              <a:rPr lang="es-MX" b="1" dirty="0" smtClean="0"/>
              <a:t>estáticos</a:t>
            </a:r>
          </a:p>
          <a:p>
            <a:endParaRPr lang="es-MX" b="1" dirty="0" smtClean="0"/>
          </a:p>
          <a:p>
            <a:r>
              <a:rPr lang="es-MX" dirty="0" smtClean="0"/>
              <a:t>La </a:t>
            </a:r>
            <a:r>
              <a:rPr lang="es-MX" dirty="0"/>
              <a:t>palabra clave </a:t>
            </a:r>
            <a:r>
              <a:rPr lang="es-MX" dirty="0" err="1"/>
              <a:t>static</a:t>
            </a:r>
            <a:r>
              <a:rPr lang="es-MX" dirty="0"/>
              <a:t> define un método estático para una clase. Los métodos estáticos pueden ser llamados sin instanciar la clase ni una vez instanciada. Los métodos estáticos son a menudo usados para crear funciones de utilidad para una aplicación</a:t>
            </a:r>
            <a:r>
              <a:rPr lang="es-MX" dirty="0" smtClean="0"/>
              <a:t>.</a:t>
            </a:r>
          </a:p>
          <a:p>
            <a:endParaRPr lang="es-MX" dirty="0"/>
          </a:p>
          <a:p>
            <a:endParaRPr lang="es-MX" sz="1600" b="1" dirty="0">
              <a:solidFill>
                <a:schemeClr val="accent3"/>
              </a:solidFill>
            </a:endParaRPr>
          </a:p>
          <a:p>
            <a:endParaRPr lang="es-MX" sz="1600" b="1" dirty="0">
              <a:solidFill>
                <a:schemeClr val="accent3"/>
              </a:solidFill>
            </a:endParaRPr>
          </a:p>
        </p:txBody>
      </p:sp>
      <p:sp>
        <p:nvSpPr>
          <p:cNvPr id="3" name="Rectangle 2"/>
          <p:cNvSpPr/>
          <p:nvPr/>
        </p:nvSpPr>
        <p:spPr>
          <a:xfrm>
            <a:off x="6273935" y="2628181"/>
            <a:ext cx="4670414" cy="1200329"/>
          </a:xfrm>
          <a:prstGeom prst="rect">
            <a:avLst/>
          </a:prstGeom>
          <a:ln>
            <a:solidFill>
              <a:schemeClr val="accent1">
                <a:shade val="50000"/>
              </a:schemeClr>
            </a:solidFill>
          </a:ln>
        </p:spPr>
        <p:txBody>
          <a:bodyPr wrap="square">
            <a:spAutoFit/>
          </a:bodyPr>
          <a:lstStyle/>
          <a:p>
            <a:r>
              <a:rPr lang="es-MX" b="1" dirty="0" err="1">
                <a:solidFill>
                  <a:schemeClr val="accent3"/>
                </a:solidFill>
              </a:rPr>
              <a:t>const</a:t>
            </a:r>
            <a:r>
              <a:rPr lang="es-MX" b="1" dirty="0">
                <a:solidFill>
                  <a:schemeClr val="accent3"/>
                </a:solidFill>
              </a:rPr>
              <a:t> p1 = new Punto(5, 5);</a:t>
            </a:r>
          </a:p>
          <a:p>
            <a:r>
              <a:rPr lang="es-MX" b="1" dirty="0" err="1">
                <a:solidFill>
                  <a:schemeClr val="accent3"/>
                </a:solidFill>
              </a:rPr>
              <a:t>const</a:t>
            </a:r>
            <a:r>
              <a:rPr lang="es-MX" b="1" dirty="0">
                <a:solidFill>
                  <a:schemeClr val="accent3"/>
                </a:solidFill>
              </a:rPr>
              <a:t> p2 = new Punto(10, 10);</a:t>
            </a:r>
          </a:p>
          <a:p>
            <a:endParaRPr lang="es-MX" b="1" dirty="0">
              <a:solidFill>
                <a:schemeClr val="accent3"/>
              </a:solidFill>
            </a:endParaRPr>
          </a:p>
          <a:p>
            <a:r>
              <a:rPr lang="es-MX" b="1" dirty="0">
                <a:solidFill>
                  <a:schemeClr val="accent3"/>
                </a:solidFill>
              </a:rPr>
              <a:t>console.log(</a:t>
            </a:r>
            <a:r>
              <a:rPr lang="es-MX" b="1" dirty="0" err="1">
                <a:solidFill>
                  <a:schemeClr val="accent3"/>
                </a:solidFill>
              </a:rPr>
              <a:t>Punto.distancia</a:t>
            </a:r>
            <a:r>
              <a:rPr lang="es-MX" b="1" dirty="0">
                <a:solidFill>
                  <a:schemeClr val="accent3"/>
                </a:solidFill>
              </a:rPr>
              <a:t>(p1, p2));</a:t>
            </a:r>
            <a:endParaRPr lang="es-MX" dirty="0"/>
          </a:p>
        </p:txBody>
      </p:sp>
      <p:sp>
        <p:nvSpPr>
          <p:cNvPr id="5" name="Rectangle 4"/>
          <p:cNvSpPr/>
          <p:nvPr/>
        </p:nvSpPr>
        <p:spPr>
          <a:xfrm>
            <a:off x="743729" y="2628181"/>
            <a:ext cx="5232067" cy="3693319"/>
          </a:xfrm>
          <a:prstGeom prst="rect">
            <a:avLst/>
          </a:prstGeom>
          <a:ln>
            <a:solidFill>
              <a:schemeClr val="accent1">
                <a:shade val="50000"/>
              </a:schemeClr>
            </a:solidFill>
          </a:ln>
        </p:spPr>
        <p:txBody>
          <a:bodyPr wrap="square">
            <a:spAutoFit/>
          </a:bodyPr>
          <a:lstStyle/>
          <a:p>
            <a:r>
              <a:rPr lang="es-MX" b="1" dirty="0" err="1">
                <a:solidFill>
                  <a:schemeClr val="accent3"/>
                </a:solidFill>
              </a:rPr>
              <a:t>class</a:t>
            </a:r>
            <a:r>
              <a:rPr lang="es-MX" b="1" dirty="0">
                <a:solidFill>
                  <a:schemeClr val="accent3"/>
                </a:solidFill>
              </a:rPr>
              <a:t> Punto {</a:t>
            </a:r>
          </a:p>
          <a:p>
            <a:r>
              <a:rPr lang="es-MX" b="1" dirty="0">
                <a:solidFill>
                  <a:schemeClr val="accent3"/>
                </a:solidFill>
              </a:rPr>
              <a:t>    constructor(x, y) {</a:t>
            </a:r>
          </a:p>
          <a:p>
            <a:r>
              <a:rPr lang="es-MX" b="1" dirty="0">
                <a:solidFill>
                  <a:schemeClr val="accent3"/>
                </a:solidFill>
              </a:rPr>
              <a:t>        </a:t>
            </a:r>
            <a:r>
              <a:rPr lang="es-MX" b="1" dirty="0" err="1">
                <a:solidFill>
                  <a:schemeClr val="accent3"/>
                </a:solidFill>
              </a:rPr>
              <a:t>this.x</a:t>
            </a:r>
            <a:r>
              <a:rPr lang="es-MX" b="1" dirty="0">
                <a:solidFill>
                  <a:schemeClr val="accent3"/>
                </a:solidFill>
              </a:rPr>
              <a:t> = x;</a:t>
            </a:r>
          </a:p>
          <a:p>
            <a:r>
              <a:rPr lang="es-MX" b="1" dirty="0">
                <a:solidFill>
                  <a:schemeClr val="accent3"/>
                </a:solidFill>
              </a:rPr>
              <a:t>        </a:t>
            </a:r>
            <a:r>
              <a:rPr lang="es-MX" b="1" dirty="0" err="1">
                <a:solidFill>
                  <a:schemeClr val="accent3"/>
                </a:solidFill>
              </a:rPr>
              <a:t>this.y</a:t>
            </a:r>
            <a:r>
              <a:rPr lang="es-MX" b="1" dirty="0">
                <a:solidFill>
                  <a:schemeClr val="accent3"/>
                </a:solidFill>
              </a:rPr>
              <a:t> = y;</a:t>
            </a:r>
          </a:p>
          <a:p>
            <a:r>
              <a:rPr lang="es-MX" b="1" dirty="0">
                <a:solidFill>
                  <a:schemeClr val="accent3"/>
                </a:solidFill>
              </a:rPr>
              <a:t>    }</a:t>
            </a:r>
          </a:p>
          <a:p>
            <a:endParaRPr lang="es-MX" b="1" dirty="0">
              <a:solidFill>
                <a:schemeClr val="accent3"/>
              </a:solidFill>
            </a:endParaRPr>
          </a:p>
          <a:p>
            <a:r>
              <a:rPr lang="es-MX" b="1" dirty="0">
                <a:solidFill>
                  <a:schemeClr val="accent3"/>
                </a:solidFill>
              </a:rPr>
              <a:t>    </a:t>
            </a:r>
            <a:r>
              <a:rPr lang="es-MX" b="1" dirty="0" err="1">
                <a:solidFill>
                  <a:schemeClr val="accent3"/>
                </a:solidFill>
              </a:rPr>
              <a:t>static</a:t>
            </a:r>
            <a:r>
              <a:rPr lang="es-MX" b="1" dirty="0">
                <a:solidFill>
                  <a:schemeClr val="accent3"/>
                </a:solidFill>
              </a:rPr>
              <a:t> distancia(a, b) {</a:t>
            </a:r>
          </a:p>
          <a:p>
            <a:r>
              <a:rPr lang="es-MX" b="1" dirty="0">
                <a:solidFill>
                  <a:schemeClr val="accent3"/>
                </a:solidFill>
              </a:rPr>
              <a:t>        </a:t>
            </a:r>
            <a:r>
              <a:rPr lang="es-MX" b="1" dirty="0" err="1">
                <a:solidFill>
                  <a:schemeClr val="accent3"/>
                </a:solidFill>
              </a:rPr>
              <a:t>const</a:t>
            </a:r>
            <a:r>
              <a:rPr lang="es-MX" b="1" dirty="0">
                <a:solidFill>
                  <a:schemeClr val="accent3"/>
                </a:solidFill>
              </a:rPr>
              <a:t> dx = </a:t>
            </a:r>
            <a:r>
              <a:rPr lang="es-MX" b="1" dirty="0" err="1">
                <a:solidFill>
                  <a:schemeClr val="accent3"/>
                </a:solidFill>
              </a:rPr>
              <a:t>a.x</a:t>
            </a:r>
            <a:r>
              <a:rPr lang="es-MX" b="1" dirty="0">
                <a:solidFill>
                  <a:schemeClr val="accent3"/>
                </a:solidFill>
              </a:rPr>
              <a:t> - </a:t>
            </a:r>
            <a:r>
              <a:rPr lang="es-MX" b="1" dirty="0" err="1">
                <a:solidFill>
                  <a:schemeClr val="accent3"/>
                </a:solidFill>
              </a:rPr>
              <a:t>b.x</a:t>
            </a:r>
            <a:r>
              <a:rPr lang="es-MX" b="1" dirty="0">
                <a:solidFill>
                  <a:schemeClr val="accent3"/>
                </a:solidFill>
              </a:rPr>
              <a:t>;</a:t>
            </a:r>
          </a:p>
          <a:p>
            <a:r>
              <a:rPr lang="es-MX" b="1" dirty="0">
                <a:solidFill>
                  <a:schemeClr val="accent3"/>
                </a:solidFill>
              </a:rPr>
              <a:t>        </a:t>
            </a:r>
            <a:r>
              <a:rPr lang="es-MX" b="1" dirty="0" err="1">
                <a:solidFill>
                  <a:schemeClr val="accent3"/>
                </a:solidFill>
              </a:rPr>
              <a:t>const</a:t>
            </a:r>
            <a:r>
              <a:rPr lang="es-MX" b="1" dirty="0">
                <a:solidFill>
                  <a:schemeClr val="accent3"/>
                </a:solidFill>
              </a:rPr>
              <a:t> </a:t>
            </a:r>
            <a:r>
              <a:rPr lang="es-MX" b="1" dirty="0" err="1">
                <a:solidFill>
                  <a:schemeClr val="accent3"/>
                </a:solidFill>
              </a:rPr>
              <a:t>dy</a:t>
            </a:r>
            <a:r>
              <a:rPr lang="es-MX" b="1" dirty="0">
                <a:solidFill>
                  <a:schemeClr val="accent3"/>
                </a:solidFill>
              </a:rPr>
              <a:t> = </a:t>
            </a:r>
            <a:r>
              <a:rPr lang="es-MX" b="1" dirty="0" err="1">
                <a:solidFill>
                  <a:schemeClr val="accent3"/>
                </a:solidFill>
              </a:rPr>
              <a:t>a.y</a:t>
            </a:r>
            <a:r>
              <a:rPr lang="es-MX" b="1" dirty="0">
                <a:solidFill>
                  <a:schemeClr val="accent3"/>
                </a:solidFill>
              </a:rPr>
              <a:t> - </a:t>
            </a:r>
            <a:r>
              <a:rPr lang="es-MX" b="1" dirty="0" err="1">
                <a:solidFill>
                  <a:schemeClr val="accent3"/>
                </a:solidFill>
              </a:rPr>
              <a:t>b.y</a:t>
            </a:r>
            <a:r>
              <a:rPr lang="es-MX" b="1" dirty="0">
                <a:solidFill>
                  <a:schemeClr val="accent3"/>
                </a:solidFill>
              </a:rPr>
              <a:t>;</a:t>
            </a:r>
          </a:p>
          <a:p>
            <a:endParaRPr lang="es-MX" b="1" dirty="0">
              <a:solidFill>
                <a:schemeClr val="accent3"/>
              </a:solidFill>
            </a:endParaRP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Math.sqrt</a:t>
            </a:r>
            <a:r>
              <a:rPr lang="es-MX" b="1" dirty="0">
                <a:solidFill>
                  <a:schemeClr val="accent3"/>
                </a:solidFill>
              </a:rPr>
              <a:t>(dx*dx + </a:t>
            </a:r>
            <a:r>
              <a:rPr lang="es-MX" b="1" dirty="0" err="1">
                <a:solidFill>
                  <a:schemeClr val="accent3"/>
                </a:solidFill>
              </a:rPr>
              <a:t>dy</a:t>
            </a:r>
            <a:r>
              <a:rPr lang="es-MX" b="1" dirty="0">
                <a:solidFill>
                  <a:schemeClr val="accent3"/>
                </a:solidFill>
              </a:rPr>
              <a:t>*</a:t>
            </a:r>
            <a:r>
              <a:rPr lang="es-MX" b="1" dirty="0" err="1">
                <a:solidFill>
                  <a:schemeClr val="accent3"/>
                </a:solidFill>
              </a:rPr>
              <a:t>dy</a:t>
            </a:r>
            <a:r>
              <a:rPr lang="es-MX" b="1" dirty="0">
                <a:solidFill>
                  <a:schemeClr val="accent3"/>
                </a:solidFill>
              </a:rPr>
              <a:t>);</a:t>
            </a:r>
          </a:p>
          <a:p>
            <a:r>
              <a:rPr lang="es-MX" b="1" dirty="0">
                <a:solidFill>
                  <a:schemeClr val="accent3"/>
                </a:solidFill>
              </a:rPr>
              <a:t>    }</a:t>
            </a:r>
          </a:p>
          <a:p>
            <a:r>
              <a:rPr lang="es-MX" b="1" dirty="0">
                <a:solidFill>
                  <a:schemeClr val="accent3"/>
                </a:solidFill>
              </a:rPr>
              <a:t>}</a:t>
            </a:r>
            <a:endParaRPr lang="es-MX" b="1" dirty="0">
              <a:solidFill>
                <a:schemeClr val="accent3"/>
              </a:solidFill>
            </a:endParaRPr>
          </a:p>
        </p:txBody>
      </p:sp>
      <p:sp>
        <p:nvSpPr>
          <p:cNvPr id="6" name="Rectangle 5"/>
          <p:cNvSpPr/>
          <p:nvPr/>
        </p:nvSpPr>
        <p:spPr>
          <a:xfrm>
            <a:off x="6185438" y="4549001"/>
            <a:ext cx="5500092" cy="1477328"/>
          </a:xfrm>
          <a:prstGeom prst="rect">
            <a:avLst/>
          </a:prstGeom>
        </p:spPr>
        <p:txBody>
          <a:bodyPr wrap="square">
            <a:spAutoFit/>
          </a:bodyPr>
          <a:lstStyle/>
          <a:p>
            <a:r>
              <a:rPr lang="es-MX" dirty="0"/>
              <a:t>Cuando un métodos estático o del prototipo es llamado sin un </a:t>
            </a:r>
            <a:r>
              <a:rPr lang="es-MX" dirty="0" err="1"/>
              <a:t>objecto</a:t>
            </a:r>
            <a:r>
              <a:rPr lang="es-MX" dirty="0"/>
              <a:t> evaluado "</a:t>
            </a:r>
            <a:r>
              <a:rPr lang="es-MX" dirty="0" err="1"/>
              <a:t>this</a:t>
            </a:r>
            <a:r>
              <a:rPr lang="es-MX" dirty="0"/>
              <a:t>" (o con "</a:t>
            </a:r>
            <a:r>
              <a:rPr lang="es-MX" dirty="0" err="1"/>
              <a:t>this</a:t>
            </a:r>
            <a:r>
              <a:rPr lang="es-MX" dirty="0"/>
              <a:t>" como booleano, cadena, número, </a:t>
            </a:r>
            <a:r>
              <a:rPr lang="es-MX" dirty="0" err="1"/>
              <a:t>undefined</a:t>
            </a:r>
            <a:r>
              <a:rPr lang="es-MX" dirty="0"/>
              <a:t> o </a:t>
            </a:r>
            <a:r>
              <a:rPr lang="es-MX" dirty="0" err="1"/>
              <a:t>null</a:t>
            </a:r>
            <a:r>
              <a:rPr lang="es-MX" dirty="0"/>
              <a:t>), entonces el valor de "</a:t>
            </a:r>
            <a:r>
              <a:rPr lang="es-MX" dirty="0" err="1"/>
              <a:t>this</a:t>
            </a:r>
            <a:r>
              <a:rPr lang="es-MX" dirty="0"/>
              <a:t>" será </a:t>
            </a:r>
            <a:r>
              <a:rPr lang="es-MX" dirty="0" err="1"/>
              <a:t>undefined</a:t>
            </a:r>
            <a:r>
              <a:rPr lang="es-MX" dirty="0"/>
              <a:t> dentro de la funciona llamada. </a:t>
            </a:r>
          </a:p>
        </p:txBody>
      </p:sp>
    </p:spTree>
    <p:extLst>
      <p:ext uri="{BB962C8B-B14F-4D97-AF65-F5344CB8AC3E}">
        <p14:creationId xmlns:p14="http://schemas.microsoft.com/office/powerpoint/2010/main" val="427277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53291"/>
            <a:ext cx="10454234" cy="5170646"/>
          </a:xfrm>
          <a:prstGeom prst="rect">
            <a:avLst/>
          </a:prstGeom>
        </p:spPr>
        <p:txBody>
          <a:bodyPr wrap="square">
            <a:spAutoFit/>
          </a:bodyPr>
          <a:lstStyle/>
          <a:p>
            <a:r>
              <a:rPr lang="es-MX" b="1" dirty="0"/>
              <a:t>Subclases con </a:t>
            </a:r>
            <a:r>
              <a:rPr lang="es-MX" b="1" dirty="0" err="1" smtClean="0"/>
              <a:t>extends</a:t>
            </a:r>
            <a:endParaRPr lang="es-MX" b="1" dirty="0" smtClean="0"/>
          </a:p>
          <a:p>
            <a:endParaRPr lang="es-MX" b="1" dirty="0"/>
          </a:p>
          <a:p>
            <a:r>
              <a:rPr lang="es-MX" dirty="0"/>
              <a:t>La palabra clave </a:t>
            </a:r>
            <a:r>
              <a:rPr lang="es-MX" dirty="0" err="1"/>
              <a:t>extends</a:t>
            </a:r>
            <a:r>
              <a:rPr lang="es-MX" dirty="0"/>
              <a:t> es usada en declaraciones de clase o expresiones de clase para crear una clase hija</a:t>
            </a:r>
            <a:r>
              <a:rPr lang="es-MX" dirty="0" smtClean="0"/>
              <a:t>. </a:t>
            </a:r>
            <a:r>
              <a:rPr lang="es-MX" dirty="0" smtClean="0">
                <a:solidFill>
                  <a:srgbClr val="FF0000"/>
                </a:solidFill>
              </a:rPr>
              <a:t>Ejercicio: copia el código y anexa las líneas correspondientes para su ejecución </a:t>
            </a:r>
          </a:p>
          <a:p>
            <a:endParaRPr lang="es-MX" dirty="0">
              <a:solidFill>
                <a:srgbClr val="FF0000"/>
              </a:solidFill>
            </a:endParaRPr>
          </a:p>
          <a:p>
            <a:r>
              <a:rPr lang="es-MX" sz="1600" b="1" dirty="0" err="1">
                <a:solidFill>
                  <a:schemeClr val="accent3"/>
                </a:solidFill>
              </a:rPr>
              <a:t>class</a:t>
            </a:r>
            <a:r>
              <a:rPr lang="es-MX" sz="1600" b="1" dirty="0">
                <a:solidFill>
                  <a:schemeClr val="accent3"/>
                </a:solidFill>
              </a:rPr>
              <a:t> Animal {</a:t>
            </a:r>
          </a:p>
          <a:p>
            <a:r>
              <a:rPr lang="es-MX" sz="1600" b="1" dirty="0">
                <a:solidFill>
                  <a:schemeClr val="accent3"/>
                </a:solidFill>
              </a:rPr>
              <a:t>  constructor(nombre) {</a:t>
            </a:r>
          </a:p>
          <a:p>
            <a:r>
              <a:rPr lang="es-MX" sz="1600" b="1" dirty="0">
                <a:solidFill>
                  <a:schemeClr val="accent3"/>
                </a:solidFill>
              </a:rPr>
              <a:t>    </a:t>
            </a:r>
            <a:r>
              <a:rPr lang="es-MX" sz="1600" b="1" dirty="0" err="1">
                <a:solidFill>
                  <a:schemeClr val="accent3"/>
                </a:solidFill>
              </a:rPr>
              <a:t>this.nombre</a:t>
            </a:r>
            <a:r>
              <a:rPr lang="es-MX" sz="1600" b="1" dirty="0">
                <a:solidFill>
                  <a:schemeClr val="accent3"/>
                </a:solidFill>
              </a:rPr>
              <a:t> = nombre;</a:t>
            </a:r>
          </a:p>
          <a:p>
            <a:r>
              <a:rPr lang="es-MX" sz="1600" b="1" dirty="0">
                <a:solidFill>
                  <a:schemeClr val="accent3"/>
                </a:solidFill>
              </a:rPr>
              <a:t>  }</a:t>
            </a:r>
          </a:p>
          <a:p>
            <a:endParaRPr lang="es-MX" sz="1600" b="1" dirty="0">
              <a:solidFill>
                <a:schemeClr val="accent3"/>
              </a:solidFill>
            </a:endParaRPr>
          </a:p>
          <a:p>
            <a:r>
              <a:rPr lang="es-MX" sz="1600" b="1" dirty="0">
                <a:solidFill>
                  <a:schemeClr val="accent3"/>
                </a:solidFill>
              </a:rPr>
              <a:t>  hablar() {</a:t>
            </a:r>
          </a:p>
          <a:p>
            <a:r>
              <a:rPr lang="es-MX" sz="1600" b="1" dirty="0">
                <a:solidFill>
                  <a:schemeClr val="accent3"/>
                </a:solidFill>
              </a:rPr>
              <a:t>    console.log(</a:t>
            </a:r>
            <a:r>
              <a:rPr lang="es-MX" sz="1600" b="1" dirty="0" err="1">
                <a:solidFill>
                  <a:schemeClr val="accent3"/>
                </a:solidFill>
              </a:rPr>
              <a:t>this.nombre</a:t>
            </a:r>
            <a:r>
              <a:rPr lang="es-MX" sz="1600" b="1" dirty="0">
                <a:solidFill>
                  <a:schemeClr val="accent3"/>
                </a:solidFill>
              </a:rPr>
              <a:t> + ' hace un ruido.');</a:t>
            </a:r>
          </a:p>
          <a:p>
            <a:r>
              <a:rPr lang="es-MX" sz="1600" b="1" dirty="0">
                <a:solidFill>
                  <a:schemeClr val="accent3"/>
                </a:solidFill>
              </a:rPr>
              <a:t>  }</a:t>
            </a:r>
          </a:p>
          <a:p>
            <a:r>
              <a:rPr lang="es-MX" sz="1600" b="1" dirty="0">
                <a:solidFill>
                  <a:schemeClr val="accent3"/>
                </a:solidFill>
              </a:rPr>
              <a:t>}</a:t>
            </a:r>
          </a:p>
          <a:p>
            <a:endParaRPr lang="es-MX" sz="1600" b="1" dirty="0">
              <a:solidFill>
                <a:schemeClr val="accent3"/>
              </a:solidFill>
            </a:endParaRPr>
          </a:p>
          <a:p>
            <a:r>
              <a:rPr lang="es-MX" sz="1600" b="1" dirty="0" err="1">
                <a:solidFill>
                  <a:schemeClr val="accent3"/>
                </a:solidFill>
              </a:rPr>
              <a:t>class</a:t>
            </a:r>
            <a:r>
              <a:rPr lang="es-MX" sz="1600" b="1" dirty="0">
                <a:solidFill>
                  <a:schemeClr val="accent3"/>
                </a:solidFill>
              </a:rPr>
              <a:t> Perro </a:t>
            </a:r>
            <a:r>
              <a:rPr lang="es-MX" sz="1600" b="1" dirty="0" err="1">
                <a:solidFill>
                  <a:schemeClr val="accent3"/>
                </a:solidFill>
              </a:rPr>
              <a:t>extends</a:t>
            </a:r>
            <a:r>
              <a:rPr lang="es-MX" sz="1600" b="1" dirty="0">
                <a:solidFill>
                  <a:schemeClr val="accent3"/>
                </a:solidFill>
              </a:rPr>
              <a:t> Animal {</a:t>
            </a:r>
          </a:p>
          <a:p>
            <a:r>
              <a:rPr lang="es-MX" sz="1600" b="1" dirty="0">
                <a:solidFill>
                  <a:schemeClr val="accent3"/>
                </a:solidFill>
              </a:rPr>
              <a:t>  hablar() {</a:t>
            </a:r>
          </a:p>
          <a:p>
            <a:r>
              <a:rPr lang="es-MX" sz="1600" b="1" dirty="0">
                <a:solidFill>
                  <a:schemeClr val="accent3"/>
                </a:solidFill>
              </a:rPr>
              <a:t>    console.log(</a:t>
            </a:r>
            <a:r>
              <a:rPr lang="es-MX" sz="1600" b="1" dirty="0" err="1">
                <a:solidFill>
                  <a:schemeClr val="accent3"/>
                </a:solidFill>
              </a:rPr>
              <a:t>this.nombre</a:t>
            </a:r>
            <a:r>
              <a:rPr lang="es-MX" sz="1600" b="1" dirty="0">
                <a:solidFill>
                  <a:schemeClr val="accent3"/>
                </a:solidFill>
              </a:rPr>
              <a:t> + ' ladra.');</a:t>
            </a:r>
          </a:p>
          <a:p>
            <a:r>
              <a:rPr lang="es-MX" sz="1600" b="1" dirty="0">
                <a:solidFill>
                  <a:schemeClr val="accent3"/>
                </a:solidFill>
              </a:rPr>
              <a:t>  }</a:t>
            </a:r>
          </a:p>
          <a:p>
            <a:r>
              <a:rPr lang="es-MX" sz="1600" b="1" dirty="0">
                <a:solidFill>
                  <a:schemeClr val="accent3"/>
                </a:solidFill>
              </a:rPr>
              <a:t>}</a:t>
            </a:r>
          </a:p>
        </p:txBody>
      </p:sp>
    </p:spTree>
    <p:extLst>
      <p:ext uri="{BB962C8B-B14F-4D97-AF65-F5344CB8AC3E}">
        <p14:creationId xmlns:p14="http://schemas.microsoft.com/office/powerpoint/2010/main" val="4014720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60029"/>
            <a:ext cx="11174314" cy="5047536"/>
          </a:xfrm>
          <a:prstGeom prst="rect">
            <a:avLst/>
          </a:prstGeom>
        </p:spPr>
        <p:txBody>
          <a:bodyPr wrap="square">
            <a:spAutoFit/>
          </a:bodyPr>
          <a:lstStyle/>
          <a:p>
            <a:r>
              <a:rPr lang="es-MX" b="1" dirty="0" smtClean="0"/>
              <a:t>Especies</a:t>
            </a:r>
          </a:p>
          <a:p>
            <a:endParaRPr lang="es-MX" b="1" dirty="0"/>
          </a:p>
          <a:p>
            <a:r>
              <a:rPr lang="es-MX" dirty="0"/>
              <a:t>Quizás se quiera devolver objetos </a:t>
            </a:r>
            <a:r>
              <a:rPr lang="es-MX" dirty="0" err="1"/>
              <a:t>Array</a:t>
            </a:r>
            <a:r>
              <a:rPr lang="es-MX" dirty="0"/>
              <a:t> derivados de la clase </a:t>
            </a:r>
            <a:r>
              <a:rPr lang="es-MX" b="1" dirty="0" err="1"/>
              <a:t>array</a:t>
            </a:r>
            <a:r>
              <a:rPr lang="es-MX" b="1" dirty="0"/>
              <a:t> </a:t>
            </a:r>
            <a:r>
              <a:rPr lang="es-MX" b="1" dirty="0" err="1"/>
              <a:t>MyArray</a:t>
            </a:r>
            <a:r>
              <a:rPr lang="es-MX" dirty="0"/>
              <a:t>. El </a:t>
            </a:r>
            <a:r>
              <a:rPr lang="es-MX" dirty="0" err="1"/>
              <a:t>patron</a:t>
            </a:r>
            <a:r>
              <a:rPr lang="es-MX" dirty="0"/>
              <a:t> </a:t>
            </a:r>
            <a:r>
              <a:rPr lang="es-MX" dirty="0" err="1"/>
              <a:t>species</a:t>
            </a:r>
            <a:r>
              <a:rPr lang="es-MX" dirty="0"/>
              <a:t> permite </a:t>
            </a:r>
            <a:r>
              <a:rPr lang="es-MX" b="1" dirty="0" err="1"/>
              <a:t>sobreescribir</a:t>
            </a:r>
            <a:r>
              <a:rPr lang="es-MX" b="1" dirty="0"/>
              <a:t> constructores por defecto</a:t>
            </a:r>
            <a:r>
              <a:rPr lang="es-MX" dirty="0" smtClean="0"/>
              <a:t>.</a:t>
            </a:r>
          </a:p>
          <a:p>
            <a:endParaRPr lang="es-MX" dirty="0"/>
          </a:p>
          <a:p>
            <a:r>
              <a:rPr lang="es-MX" dirty="0"/>
              <a:t>Por ejemplo, cuando se usan </a:t>
            </a:r>
            <a:r>
              <a:rPr lang="es-MX" dirty="0" err="1"/>
              <a:t>metodos</a:t>
            </a:r>
            <a:r>
              <a:rPr lang="es-MX" dirty="0"/>
              <a:t> del tipo </a:t>
            </a:r>
            <a:r>
              <a:rPr lang="es-MX" dirty="0" err="1"/>
              <a:t>map</a:t>
            </a:r>
            <a:r>
              <a:rPr lang="es-MX" dirty="0"/>
              <a:t>() que devuelven el constructor por defecto, se quiere que esos métodos devuelvan un objeto padre </a:t>
            </a:r>
            <a:r>
              <a:rPr lang="es-MX" dirty="0" err="1"/>
              <a:t>Array</a:t>
            </a:r>
            <a:r>
              <a:rPr lang="es-MX" dirty="0"/>
              <a:t>, en vez de </a:t>
            </a:r>
            <a:r>
              <a:rPr lang="es-MX" dirty="0" err="1"/>
              <a:t>MyArray</a:t>
            </a:r>
            <a:r>
              <a:rPr lang="es-MX" dirty="0"/>
              <a:t>. El símbolo </a:t>
            </a:r>
            <a:r>
              <a:rPr lang="es-MX" dirty="0" err="1"/>
              <a:t>Symbol.species</a:t>
            </a:r>
            <a:r>
              <a:rPr lang="es-MX" dirty="0"/>
              <a:t> permite hacer</a:t>
            </a:r>
            <a:r>
              <a:rPr lang="es-MX" dirty="0" smtClean="0"/>
              <a:t>:</a:t>
            </a:r>
          </a:p>
          <a:p>
            <a:endParaRPr lang="es-MX" dirty="0"/>
          </a:p>
          <a:p>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MyArray</a:t>
            </a:r>
            <a:r>
              <a:rPr lang="es-MX" sz="1600" b="1" dirty="0">
                <a:solidFill>
                  <a:schemeClr val="accent3"/>
                </a:solidFill>
              </a:rPr>
              <a:t> </a:t>
            </a:r>
            <a:r>
              <a:rPr lang="es-MX" sz="1600" b="1" dirty="0" err="1">
                <a:solidFill>
                  <a:schemeClr val="accent3"/>
                </a:solidFill>
              </a:rPr>
              <a:t>extends</a:t>
            </a:r>
            <a:r>
              <a:rPr lang="es-MX" sz="1600" b="1" dirty="0">
                <a:solidFill>
                  <a:schemeClr val="accent3"/>
                </a:solidFill>
              </a:rPr>
              <a:t> </a:t>
            </a:r>
            <a:r>
              <a:rPr lang="es-MX" sz="1600" b="1" dirty="0" err="1">
                <a:solidFill>
                  <a:schemeClr val="accent3"/>
                </a:solidFill>
              </a:rPr>
              <a:t>Array</a:t>
            </a:r>
            <a:r>
              <a:rPr lang="es-MX" sz="1600" b="1" dirty="0">
                <a:solidFill>
                  <a:schemeClr val="accent3"/>
                </a:solidFill>
              </a:rPr>
              <a:t> {</a:t>
            </a:r>
          </a:p>
          <a:p>
            <a:r>
              <a:rPr lang="es-MX" sz="1600" b="1" dirty="0">
                <a:solidFill>
                  <a:schemeClr val="accent3"/>
                </a:solidFill>
              </a:rPr>
              <a:t>  </a:t>
            </a:r>
            <a:r>
              <a:rPr lang="es-MX" sz="1600" b="1" dirty="0"/>
              <a:t>// </a:t>
            </a:r>
            <a:r>
              <a:rPr lang="es-MX" sz="1600" b="1" dirty="0" err="1"/>
              <a:t>Sobreescribe</a:t>
            </a:r>
            <a:r>
              <a:rPr lang="es-MX" sz="1600" b="1" dirty="0"/>
              <a:t> </a:t>
            </a:r>
            <a:r>
              <a:rPr lang="es-MX" sz="1600" b="1" dirty="0" err="1"/>
              <a:t>species</a:t>
            </a:r>
            <a:r>
              <a:rPr lang="es-MX" sz="1600" b="1" dirty="0"/>
              <a:t> sobre el constructor padre </a:t>
            </a:r>
            <a:r>
              <a:rPr lang="es-MX" sz="1600" b="1" dirty="0" err="1"/>
              <a:t>Array</a:t>
            </a:r>
            <a:endParaRPr lang="es-MX" sz="1600" b="1" dirty="0"/>
          </a:p>
          <a:p>
            <a:r>
              <a:rPr lang="es-MX" sz="1600" b="1" dirty="0">
                <a:solidFill>
                  <a:schemeClr val="accent3"/>
                </a:solidFill>
              </a:rPr>
              <a:t>  </a:t>
            </a:r>
            <a:r>
              <a:rPr lang="es-MX" sz="1600" b="1" dirty="0" err="1">
                <a:solidFill>
                  <a:schemeClr val="accent3"/>
                </a:solidFill>
              </a:rPr>
              <a:t>static</a:t>
            </a:r>
            <a:r>
              <a:rPr lang="es-MX" sz="1600" b="1" dirty="0">
                <a:solidFill>
                  <a:schemeClr val="accent3"/>
                </a:solidFill>
              </a:rPr>
              <a:t> </a:t>
            </a:r>
            <a:r>
              <a:rPr lang="es-MX" sz="1600" b="1" dirty="0" err="1">
                <a:solidFill>
                  <a:schemeClr val="accent3"/>
                </a:solidFill>
              </a:rPr>
              <a:t>get</a:t>
            </a:r>
            <a:r>
              <a:rPr lang="es-MX" sz="1600" b="1" dirty="0">
                <a:solidFill>
                  <a:schemeClr val="accent3"/>
                </a:solidFill>
              </a:rPr>
              <a:t> [</a:t>
            </a:r>
            <a:r>
              <a:rPr lang="es-MX" sz="1600" b="1" dirty="0" err="1">
                <a:solidFill>
                  <a:schemeClr val="accent3"/>
                </a:solidFill>
              </a:rPr>
              <a:t>Symbol.species</a:t>
            </a:r>
            <a:r>
              <a:rPr lang="es-MX" sz="1600" b="1" dirty="0">
                <a:solidFill>
                  <a:schemeClr val="accent3"/>
                </a:solidFill>
              </a:rPr>
              <a:t>]() { </a:t>
            </a:r>
            <a:r>
              <a:rPr lang="es-MX" sz="1600" b="1" dirty="0" err="1">
                <a:solidFill>
                  <a:schemeClr val="accent3"/>
                </a:solidFill>
              </a:rPr>
              <a:t>return</a:t>
            </a:r>
            <a:r>
              <a:rPr lang="es-MX" sz="1600" b="1" dirty="0">
                <a:solidFill>
                  <a:schemeClr val="accent3"/>
                </a:solidFill>
              </a:rPr>
              <a:t> </a:t>
            </a:r>
            <a:r>
              <a:rPr lang="es-MX" sz="1600" b="1" dirty="0" err="1">
                <a:solidFill>
                  <a:schemeClr val="accent3"/>
                </a:solidFill>
              </a:rPr>
              <a:t>Array</a:t>
            </a:r>
            <a:r>
              <a:rPr lang="es-MX" sz="1600" b="1" dirty="0">
                <a:solidFill>
                  <a:schemeClr val="accent3"/>
                </a:solidFill>
              </a:rPr>
              <a:t>; }</a:t>
            </a:r>
          </a:p>
          <a:p>
            <a:r>
              <a:rPr lang="es-MX" sz="1600" b="1" dirty="0">
                <a:solidFill>
                  <a:schemeClr val="accent3"/>
                </a:solidFill>
              </a:rPr>
              <a:t>}</a:t>
            </a:r>
          </a:p>
          <a:p>
            <a:endParaRPr lang="es-MX" sz="1600" b="1" dirty="0">
              <a:solidFill>
                <a:schemeClr val="accent3"/>
              </a:solidFill>
            </a:endParaRPr>
          </a:p>
          <a:p>
            <a:r>
              <a:rPr lang="es-MX" sz="1600" b="1" dirty="0" err="1">
                <a:solidFill>
                  <a:schemeClr val="accent3"/>
                </a:solidFill>
              </a:rPr>
              <a:t>var</a:t>
            </a:r>
            <a:r>
              <a:rPr lang="es-MX" sz="1600" b="1" dirty="0">
                <a:solidFill>
                  <a:schemeClr val="accent3"/>
                </a:solidFill>
              </a:rPr>
              <a:t> a = new </a:t>
            </a:r>
            <a:r>
              <a:rPr lang="es-MX" sz="1600" b="1" dirty="0" err="1">
                <a:solidFill>
                  <a:schemeClr val="accent3"/>
                </a:solidFill>
              </a:rPr>
              <a:t>MyArray</a:t>
            </a:r>
            <a:r>
              <a:rPr lang="es-MX" sz="1600" b="1" dirty="0">
                <a:solidFill>
                  <a:schemeClr val="accent3"/>
                </a:solidFill>
              </a:rPr>
              <a:t>(1,2,3);</a:t>
            </a:r>
          </a:p>
          <a:p>
            <a:r>
              <a:rPr lang="es-MX" sz="1600" b="1" dirty="0" err="1">
                <a:solidFill>
                  <a:schemeClr val="accent3"/>
                </a:solidFill>
              </a:rPr>
              <a:t>var</a:t>
            </a:r>
            <a:r>
              <a:rPr lang="es-MX" sz="1600" b="1" dirty="0">
                <a:solidFill>
                  <a:schemeClr val="accent3"/>
                </a:solidFill>
              </a:rPr>
              <a:t> </a:t>
            </a:r>
            <a:r>
              <a:rPr lang="es-MX" sz="1600" b="1" dirty="0" err="1">
                <a:solidFill>
                  <a:schemeClr val="accent3"/>
                </a:solidFill>
              </a:rPr>
              <a:t>mapped</a:t>
            </a:r>
            <a:r>
              <a:rPr lang="es-MX" sz="1600" b="1" dirty="0">
                <a:solidFill>
                  <a:schemeClr val="accent3"/>
                </a:solidFill>
              </a:rPr>
              <a:t> = </a:t>
            </a:r>
            <a:r>
              <a:rPr lang="es-MX" sz="1600" b="1" dirty="0" err="1">
                <a:solidFill>
                  <a:schemeClr val="accent3"/>
                </a:solidFill>
              </a:rPr>
              <a:t>a.map</a:t>
            </a:r>
            <a:r>
              <a:rPr lang="es-MX" sz="1600" b="1" dirty="0">
                <a:solidFill>
                  <a:schemeClr val="accent3"/>
                </a:solidFill>
              </a:rPr>
              <a:t>(x =&gt; x * x);</a:t>
            </a:r>
          </a:p>
          <a:p>
            <a:endParaRPr lang="es-MX" sz="1600" b="1" dirty="0">
              <a:solidFill>
                <a:schemeClr val="accent3"/>
              </a:solidFill>
            </a:endParaRPr>
          </a:p>
          <a:p>
            <a:r>
              <a:rPr lang="es-MX" sz="1600" b="1" dirty="0">
                <a:solidFill>
                  <a:schemeClr val="accent3"/>
                </a:solidFill>
              </a:rPr>
              <a:t>console.log(</a:t>
            </a:r>
            <a:r>
              <a:rPr lang="es-MX" sz="1600" b="1" dirty="0" err="1">
                <a:solidFill>
                  <a:schemeClr val="accent3"/>
                </a:solidFill>
              </a:rPr>
              <a:t>mapped</a:t>
            </a:r>
            <a:r>
              <a:rPr lang="es-MX" sz="1600" b="1" dirty="0">
                <a:solidFill>
                  <a:schemeClr val="accent3"/>
                </a:solidFill>
              </a:rPr>
              <a:t> </a:t>
            </a:r>
            <a:r>
              <a:rPr lang="es-MX" sz="1600" b="1" dirty="0" err="1">
                <a:solidFill>
                  <a:schemeClr val="accent3"/>
                </a:solidFill>
              </a:rPr>
              <a:t>instanceof</a:t>
            </a:r>
            <a:r>
              <a:rPr lang="es-MX" sz="1600" b="1" dirty="0">
                <a:solidFill>
                  <a:schemeClr val="accent3"/>
                </a:solidFill>
              </a:rPr>
              <a:t> </a:t>
            </a:r>
            <a:r>
              <a:rPr lang="es-MX" sz="1600" b="1" dirty="0" err="1">
                <a:solidFill>
                  <a:schemeClr val="accent3"/>
                </a:solidFill>
              </a:rPr>
              <a:t>MyArray</a:t>
            </a:r>
            <a:r>
              <a:rPr lang="es-MX" sz="1600" b="1" dirty="0">
                <a:solidFill>
                  <a:schemeClr val="accent3"/>
                </a:solidFill>
              </a:rPr>
              <a:t>); </a:t>
            </a:r>
            <a:endParaRPr lang="es-MX" sz="1600" b="1" dirty="0" smtClean="0">
              <a:solidFill>
                <a:schemeClr val="accent3"/>
              </a:solidFill>
            </a:endParaRPr>
          </a:p>
          <a:p>
            <a:r>
              <a:rPr lang="es-MX" sz="1600" b="1" dirty="0" smtClean="0">
                <a:solidFill>
                  <a:schemeClr val="accent3"/>
                </a:solidFill>
              </a:rPr>
              <a:t>console.log(</a:t>
            </a:r>
            <a:r>
              <a:rPr lang="es-MX" sz="1600" b="1" dirty="0" err="1" smtClean="0">
                <a:solidFill>
                  <a:schemeClr val="accent3"/>
                </a:solidFill>
              </a:rPr>
              <a:t>mapped</a:t>
            </a:r>
            <a:r>
              <a:rPr lang="es-MX" sz="1600" b="1" dirty="0" smtClean="0">
                <a:solidFill>
                  <a:schemeClr val="accent3"/>
                </a:solidFill>
              </a:rPr>
              <a:t> </a:t>
            </a:r>
            <a:r>
              <a:rPr lang="es-MX" sz="1600" b="1" dirty="0" err="1">
                <a:solidFill>
                  <a:schemeClr val="accent3"/>
                </a:solidFill>
              </a:rPr>
              <a:t>instanceof</a:t>
            </a:r>
            <a:r>
              <a:rPr lang="es-MX" sz="1600" b="1" dirty="0">
                <a:solidFill>
                  <a:schemeClr val="accent3"/>
                </a:solidFill>
              </a:rPr>
              <a:t> </a:t>
            </a:r>
            <a:r>
              <a:rPr lang="es-MX" sz="1600" b="1" dirty="0" err="1">
                <a:solidFill>
                  <a:schemeClr val="accent3"/>
                </a:solidFill>
              </a:rPr>
              <a:t>Array</a:t>
            </a:r>
            <a:r>
              <a:rPr lang="es-MX" sz="1600" b="1" dirty="0">
                <a:solidFill>
                  <a:schemeClr val="accent3"/>
                </a:solidFill>
              </a:rPr>
              <a:t>);   </a:t>
            </a:r>
          </a:p>
        </p:txBody>
      </p:sp>
    </p:spTree>
    <p:extLst>
      <p:ext uri="{BB962C8B-B14F-4D97-AF65-F5344CB8AC3E}">
        <p14:creationId xmlns:p14="http://schemas.microsoft.com/office/powerpoint/2010/main" val="2359507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14848"/>
            <a:ext cx="10742266" cy="5139869"/>
          </a:xfrm>
          <a:prstGeom prst="rect">
            <a:avLst/>
          </a:prstGeom>
        </p:spPr>
        <p:txBody>
          <a:bodyPr wrap="square">
            <a:spAutoFit/>
          </a:bodyPr>
          <a:lstStyle/>
          <a:p>
            <a:r>
              <a:rPr lang="es-MX" b="1" dirty="0" err="1"/>
              <a:t>Super</a:t>
            </a:r>
            <a:r>
              <a:rPr lang="es-MX" b="1" dirty="0"/>
              <a:t> </a:t>
            </a:r>
            <a:r>
              <a:rPr lang="es-MX" b="1" dirty="0" err="1"/>
              <a:t>class</a:t>
            </a:r>
            <a:r>
              <a:rPr lang="es-MX" b="1" dirty="0"/>
              <a:t> </a:t>
            </a:r>
            <a:r>
              <a:rPr lang="es-MX" b="1" dirty="0" err="1"/>
              <a:t>calls</a:t>
            </a:r>
            <a:r>
              <a:rPr lang="es-MX" b="1" dirty="0"/>
              <a:t> </a:t>
            </a:r>
            <a:r>
              <a:rPr lang="es-MX" b="1" dirty="0" err="1"/>
              <a:t>with</a:t>
            </a:r>
            <a:r>
              <a:rPr lang="es-MX" b="1" dirty="0"/>
              <a:t> </a:t>
            </a:r>
            <a:r>
              <a:rPr lang="es-MX" b="1" dirty="0" err="1" smtClean="0"/>
              <a:t>super</a:t>
            </a:r>
            <a:endParaRPr lang="es-MX" b="1" dirty="0" smtClean="0"/>
          </a:p>
          <a:p>
            <a:endParaRPr lang="es-MX" b="1" dirty="0"/>
          </a:p>
          <a:p>
            <a:r>
              <a:rPr lang="es-MX" dirty="0"/>
              <a:t>La palabra clave </a:t>
            </a:r>
            <a:r>
              <a:rPr lang="es-MX" dirty="0" err="1"/>
              <a:t>super</a:t>
            </a:r>
            <a:r>
              <a:rPr lang="es-MX" dirty="0"/>
              <a:t> es usada para llamar funciones del objeto padre</a:t>
            </a:r>
            <a:r>
              <a:rPr lang="es-MX" dirty="0" smtClean="0"/>
              <a:t>.</a:t>
            </a:r>
          </a:p>
          <a:p>
            <a:endParaRPr lang="es-MX" dirty="0"/>
          </a:p>
          <a:p>
            <a:r>
              <a:rPr lang="es-MX" sz="1600" b="1" dirty="0" err="1">
                <a:solidFill>
                  <a:schemeClr val="accent3"/>
                </a:solidFill>
              </a:rPr>
              <a:t>class</a:t>
            </a:r>
            <a:r>
              <a:rPr lang="es-MX" sz="1600" b="1" dirty="0">
                <a:solidFill>
                  <a:schemeClr val="accent3"/>
                </a:solidFill>
              </a:rPr>
              <a:t> Gato { </a:t>
            </a:r>
          </a:p>
          <a:p>
            <a:r>
              <a:rPr lang="es-MX" sz="1600" b="1" dirty="0">
                <a:solidFill>
                  <a:schemeClr val="accent3"/>
                </a:solidFill>
              </a:rPr>
              <a:t>  constructor(nombre) {</a:t>
            </a:r>
          </a:p>
          <a:p>
            <a:r>
              <a:rPr lang="es-MX" sz="1600" b="1" dirty="0">
                <a:solidFill>
                  <a:schemeClr val="accent3"/>
                </a:solidFill>
              </a:rPr>
              <a:t>    </a:t>
            </a:r>
            <a:r>
              <a:rPr lang="es-MX" sz="1600" b="1" dirty="0" err="1">
                <a:solidFill>
                  <a:schemeClr val="accent3"/>
                </a:solidFill>
              </a:rPr>
              <a:t>this.nombre</a:t>
            </a:r>
            <a:r>
              <a:rPr lang="es-MX" sz="1600" b="1" dirty="0">
                <a:solidFill>
                  <a:schemeClr val="accent3"/>
                </a:solidFill>
              </a:rPr>
              <a:t> = nombre;</a:t>
            </a:r>
          </a:p>
          <a:p>
            <a:r>
              <a:rPr lang="es-MX" sz="1600" b="1" dirty="0">
                <a:solidFill>
                  <a:schemeClr val="accent3"/>
                </a:solidFill>
              </a:rPr>
              <a:t>  }</a:t>
            </a:r>
          </a:p>
          <a:p>
            <a:r>
              <a:rPr lang="es-MX" sz="1600" b="1" dirty="0">
                <a:solidFill>
                  <a:schemeClr val="accent3"/>
                </a:solidFill>
              </a:rPr>
              <a:t>  </a:t>
            </a:r>
          </a:p>
          <a:p>
            <a:r>
              <a:rPr lang="es-MX" sz="1600" b="1" dirty="0">
                <a:solidFill>
                  <a:schemeClr val="accent3"/>
                </a:solidFill>
              </a:rPr>
              <a:t>  hablar() {</a:t>
            </a:r>
          </a:p>
          <a:p>
            <a:r>
              <a:rPr lang="es-MX" sz="1600" b="1" dirty="0">
                <a:solidFill>
                  <a:schemeClr val="accent3"/>
                </a:solidFill>
              </a:rPr>
              <a:t>    console.log(</a:t>
            </a:r>
            <a:r>
              <a:rPr lang="es-MX" sz="1600" b="1" dirty="0" err="1">
                <a:solidFill>
                  <a:schemeClr val="accent3"/>
                </a:solidFill>
              </a:rPr>
              <a:t>this.nombre</a:t>
            </a:r>
            <a:r>
              <a:rPr lang="es-MX" sz="1600" b="1" dirty="0">
                <a:solidFill>
                  <a:schemeClr val="accent3"/>
                </a:solidFill>
              </a:rPr>
              <a:t> + ' hace ruido.');</a:t>
            </a:r>
          </a:p>
          <a:p>
            <a:r>
              <a:rPr lang="es-MX" sz="1600" b="1" dirty="0">
                <a:solidFill>
                  <a:schemeClr val="accent3"/>
                </a:solidFill>
              </a:rPr>
              <a:t>  }</a:t>
            </a:r>
          </a:p>
          <a:p>
            <a:r>
              <a:rPr lang="es-MX" sz="1600" b="1" dirty="0">
                <a:solidFill>
                  <a:schemeClr val="accent3"/>
                </a:solidFill>
              </a:rPr>
              <a:t>}</a:t>
            </a:r>
          </a:p>
          <a:p>
            <a:endParaRPr lang="es-MX" sz="1600" b="1" dirty="0">
              <a:solidFill>
                <a:schemeClr val="accent3"/>
              </a:solidFill>
            </a:endParaRPr>
          </a:p>
          <a:p>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Leon</a:t>
            </a:r>
            <a:r>
              <a:rPr lang="es-MX" sz="1600" b="1" dirty="0">
                <a:solidFill>
                  <a:schemeClr val="accent3"/>
                </a:solidFill>
              </a:rPr>
              <a:t> </a:t>
            </a:r>
            <a:r>
              <a:rPr lang="es-MX" sz="1600" b="1" dirty="0" err="1">
                <a:solidFill>
                  <a:schemeClr val="accent3"/>
                </a:solidFill>
              </a:rPr>
              <a:t>extends</a:t>
            </a:r>
            <a:r>
              <a:rPr lang="es-MX" sz="1600" b="1" dirty="0">
                <a:solidFill>
                  <a:schemeClr val="accent3"/>
                </a:solidFill>
              </a:rPr>
              <a:t> Gato {</a:t>
            </a:r>
          </a:p>
          <a:p>
            <a:r>
              <a:rPr lang="es-MX" sz="1600" b="1" dirty="0">
                <a:solidFill>
                  <a:schemeClr val="accent3"/>
                </a:solidFill>
              </a:rPr>
              <a:t>  hablar() {</a:t>
            </a:r>
          </a:p>
          <a:p>
            <a:r>
              <a:rPr lang="es-MX" sz="1600" b="1" dirty="0">
                <a:solidFill>
                  <a:schemeClr val="accent3"/>
                </a:solidFill>
              </a:rPr>
              <a:t>    </a:t>
            </a:r>
            <a:r>
              <a:rPr lang="es-MX" sz="1600" b="1" dirty="0" err="1">
                <a:solidFill>
                  <a:srgbClr val="FFC000"/>
                </a:solidFill>
              </a:rPr>
              <a:t>super.hablar</a:t>
            </a:r>
            <a:r>
              <a:rPr lang="es-MX" sz="1600" b="1" dirty="0">
                <a:solidFill>
                  <a:srgbClr val="FFC000"/>
                </a:solidFill>
              </a:rPr>
              <a:t>();</a:t>
            </a:r>
          </a:p>
          <a:p>
            <a:r>
              <a:rPr lang="es-MX" sz="1600" b="1" dirty="0">
                <a:solidFill>
                  <a:schemeClr val="accent3"/>
                </a:solidFill>
              </a:rPr>
              <a:t>    console.log(</a:t>
            </a:r>
            <a:r>
              <a:rPr lang="es-MX" sz="1600" b="1" dirty="0" err="1">
                <a:solidFill>
                  <a:schemeClr val="accent3"/>
                </a:solidFill>
              </a:rPr>
              <a:t>this.nombre</a:t>
            </a:r>
            <a:r>
              <a:rPr lang="es-MX" sz="1600" b="1" dirty="0">
                <a:solidFill>
                  <a:schemeClr val="accent3"/>
                </a:solidFill>
              </a:rPr>
              <a:t> + ' </a:t>
            </a:r>
            <a:r>
              <a:rPr lang="es-MX" sz="1600" b="1" dirty="0" err="1">
                <a:solidFill>
                  <a:schemeClr val="accent3"/>
                </a:solidFill>
              </a:rPr>
              <a:t>maulla</a:t>
            </a:r>
            <a:r>
              <a:rPr lang="es-MX" sz="1600" b="1" dirty="0">
                <a:solidFill>
                  <a:schemeClr val="accent3"/>
                </a:solidFill>
              </a:rPr>
              <a:t>.');</a:t>
            </a:r>
          </a:p>
          <a:p>
            <a:r>
              <a:rPr lang="es-MX" sz="1600" b="1" dirty="0">
                <a:solidFill>
                  <a:schemeClr val="accent3"/>
                </a:solidFill>
              </a:rPr>
              <a:t>  }</a:t>
            </a:r>
          </a:p>
          <a:p>
            <a:r>
              <a:rPr lang="es-MX" sz="1600" b="1" dirty="0">
                <a:solidFill>
                  <a:schemeClr val="accent3"/>
                </a:solidFill>
              </a:rPr>
              <a:t>}</a:t>
            </a:r>
          </a:p>
        </p:txBody>
      </p:sp>
    </p:spTree>
    <p:extLst>
      <p:ext uri="{BB962C8B-B14F-4D97-AF65-F5344CB8AC3E}">
        <p14:creationId xmlns:p14="http://schemas.microsoft.com/office/powerpoint/2010/main" val="3834828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Parámetros por defecto en Funciones.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8" name="Rectangle 7"/>
          <p:cNvSpPr/>
          <p:nvPr/>
        </p:nvSpPr>
        <p:spPr>
          <a:xfrm>
            <a:off x="778146" y="3230162"/>
            <a:ext cx="10458084" cy="2585323"/>
          </a:xfrm>
          <a:prstGeom prst="rect">
            <a:avLst/>
          </a:prstGeom>
        </p:spPr>
        <p:txBody>
          <a:bodyPr wrap="square">
            <a:spAutoFit/>
          </a:bodyPr>
          <a:lstStyle/>
          <a:p>
            <a:r>
              <a:rPr lang="es-MX" smtClean="0"/>
              <a:t>En JavaScript, los parámetros de funciones son por defecto undefined. De todos modos, en algunas situaciones puede ser útil colocar un valor por defecto diferente. Aquí es donde los parámetros por defecto pueden ayudar.</a:t>
            </a:r>
          </a:p>
          <a:p>
            <a:endParaRPr lang="es-MX" smtClean="0"/>
          </a:p>
          <a:p>
            <a:r>
              <a:rPr lang="es-MX" smtClean="0"/>
              <a:t>En el pasado, la estrategia general para colocar valores por defecto era probar los valores de los parámetros en el cuerpo de la función y asignarles un valor si eran undefined. Si en el siguiente ejemplo no se proveyera un valor para b en la llamada, su valor sería undefined cuando se evalúe a*b y la llamada a multiplicar hubiera retornado NaN. De todos modos, esto es capturado en la segunda línea de este ejemplo:</a:t>
            </a:r>
            <a:endParaRPr lang="es-MX" dirty="0"/>
          </a:p>
        </p:txBody>
      </p:sp>
      <p:sp>
        <p:nvSpPr>
          <p:cNvPr id="9" name="Rectangle 8"/>
          <p:cNvSpPr/>
          <p:nvPr/>
        </p:nvSpPr>
        <p:spPr>
          <a:xfrm>
            <a:off x="852079" y="1453238"/>
            <a:ext cx="10310218" cy="1477328"/>
          </a:xfrm>
          <a:prstGeom prst="rect">
            <a:avLst/>
          </a:prstGeom>
        </p:spPr>
        <p:txBody>
          <a:bodyPr wrap="square">
            <a:spAutoFit/>
          </a:bodyPr>
          <a:lstStyle/>
          <a:p>
            <a:r>
              <a:rPr lang="es-MX" b="1" dirty="0" smtClean="0"/>
              <a:t>Sintaxis</a:t>
            </a:r>
          </a:p>
          <a:p>
            <a:endParaRPr lang="es-MX" b="1" dirty="0"/>
          </a:p>
          <a:p>
            <a:r>
              <a:rPr lang="es-MX" dirty="0" err="1"/>
              <a:t>function</a:t>
            </a:r>
            <a:r>
              <a:rPr lang="es-MX" dirty="0"/>
              <a:t> [nombre]([param1[ = valorPorDefecto1 ][, ..., </a:t>
            </a:r>
            <a:r>
              <a:rPr lang="es-MX" dirty="0" err="1"/>
              <a:t>paramN</a:t>
            </a:r>
            <a:r>
              <a:rPr lang="es-MX" dirty="0"/>
              <a:t>[ = </a:t>
            </a:r>
            <a:r>
              <a:rPr lang="es-MX" dirty="0" err="1"/>
              <a:t>valorPorDefectoN</a:t>
            </a:r>
            <a:r>
              <a:rPr lang="es-MX" dirty="0"/>
              <a:t> ]]]) {</a:t>
            </a:r>
          </a:p>
          <a:p>
            <a:r>
              <a:rPr lang="es-MX" dirty="0"/>
              <a:t>   declaraciones</a:t>
            </a:r>
          </a:p>
          <a:p>
            <a:r>
              <a:rPr lang="es-MX" dirty="0"/>
              <a:t>}</a:t>
            </a:r>
          </a:p>
        </p:txBody>
      </p:sp>
    </p:spTree>
    <p:extLst>
      <p:ext uri="{BB962C8B-B14F-4D97-AF65-F5344CB8AC3E}">
        <p14:creationId xmlns:p14="http://schemas.microsoft.com/office/powerpoint/2010/main" val="1314039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86745"/>
            <a:ext cx="10814274" cy="2031325"/>
          </a:xfrm>
          <a:prstGeom prst="rect">
            <a:avLst/>
          </a:prstGeom>
        </p:spPr>
        <p:txBody>
          <a:bodyPr wrap="square">
            <a:spAutoFit/>
          </a:bodyPr>
          <a:lstStyle/>
          <a:p>
            <a:r>
              <a:rPr lang="es-MX" b="1" dirty="0"/>
              <a:t>Subclases abstractas </a:t>
            </a:r>
            <a:r>
              <a:rPr lang="es-MX" b="1" dirty="0" err="1"/>
              <a:t>or</a:t>
            </a:r>
            <a:r>
              <a:rPr lang="es-MX" b="1" dirty="0"/>
              <a:t> </a:t>
            </a:r>
            <a:r>
              <a:rPr lang="es-MX" b="1" i="1" dirty="0" smtClean="0"/>
              <a:t>mix-</a:t>
            </a:r>
            <a:r>
              <a:rPr lang="es-MX" b="1" i="1" dirty="0" err="1" smtClean="0"/>
              <a:t>ins</a:t>
            </a:r>
            <a:endParaRPr lang="es-MX" b="1" i="1" dirty="0" smtClean="0"/>
          </a:p>
          <a:p>
            <a:endParaRPr lang="es-MX" dirty="0" smtClean="0"/>
          </a:p>
          <a:p>
            <a:r>
              <a:rPr lang="es-MX" dirty="0" smtClean="0"/>
              <a:t>En </a:t>
            </a:r>
            <a:r>
              <a:rPr lang="es-MX" dirty="0"/>
              <a:t>los lenguajes de programación orientada a objetos, un </a:t>
            </a:r>
            <a:r>
              <a:rPr lang="es-MX" dirty="0" err="1"/>
              <a:t>mixin</a:t>
            </a:r>
            <a:r>
              <a:rPr lang="es-MX" dirty="0"/>
              <a:t> es una clase que ofrece cierta funcionalidad para ser heredada por una subclase, pero que no está ideada para ser autónoma.</a:t>
            </a:r>
          </a:p>
          <a:p>
            <a:endParaRPr lang="es-MX" dirty="0"/>
          </a:p>
          <a:p>
            <a:r>
              <a:rPr lang="es-MX" dirty="0"/>
              <a:t>En una terminología más purista, diríamos que los </a:t>
            </a:r>
            <a:r>
              <a:rPr lang="es-MX" dirty="0" err="1"/>
              <a:t>mixins</a:t>
            </a:r>
            <a:r>
              <a:rPr lang="es-MX" dirty="0"/>
              <a:t> son subclases abstractas que aplicamos sobre diferentes superclases para crear familias relacionadas de clases modificadas.</a:t>
            </a:r>
          </a:p>
        </p:txBody>
      </p:sp>
      <p:sp>
        <p:nvSpPr>
          <p:cNvPr id="3" name="Rectangle 2"/>
          <p:cNvSpPr/>
          <p:nvPr/>
        </p:nvSpPr>
        <p:spPr>
          <a:xfrm>
            <a:off x="778146" y="3318070"/>
            <a:ext cx="10814274" cy="3139321"/>
          </a:xfrm>
          <a:prstGeom prst="rect">
            <a:avLst/>
          </a:prstGeom>
        </p:spPr>
        <p:txBody>
          <a:bodyPr wrap="square">
            <a:spAutoFit/>
          </a:bodyPr>
          <a:lstStyle/>
          <a:p>
            <a:r>
              <a:rPr lang="es-MX" dirty="0"/>
              <a:t>Superclase y Subclase</a:t>
            </a:r>
          </a:p>
          <a:p>
            <a:r>
              <a:rPr lang="es-MX" dirty="0"/>
              <a:t>Los conceptos de superclase y subclase no existen como tipos de objetos concretos sino que se utilizan para definir la relación que existe entre dos clases dadas:</a:t>
            </a:r>
          </a:p>
          <a:p>
            <a:endParaRPr lang="es-MX" dirty="0"/>
          </a:p>
          <a:p>
            <a:pPr marL="285750" indent="-285750">
              <a:buFont typeface="Arial" panose="020B0604020202020204" pitchFamily="34" charset="0"/>
              <a:buChar char="•"/>
            </a:pPr>
            <a:r>
              <a:rPr lang="es-MX" dirty="0"/>
              <a:t>Una ‘subclase’ es toda aquella clase que hereda (extiende) de otra; también podemos referirnos a ella como ‘clase hija</a:t>
            </a:r>
            <a:r>
              <a:rPr lang="es-MX" dirty="0" smtClean="0"/>
              <a:t>’.</a:t>
            </a:r>
            <a:endParaRPr lang="es-MX" dirty="0"/>
          </a:p>
          <a:p>
            <a:pPr marL="285750" indent="-285750">
              <a:buFont typeface="Arial" panose="020B0604020202020204" pitchFamily="34" charset="0"/>
              <a:buChar char="•"/>
            </a:pPr>
            <a:r>
              <a:rPr lang="es-MX" dirty="0"/>
              <a:t>Una ‘superclase’ es aquella clase a partir de la cual heredan (extienden) otras, siendo así también llamada como ‘clase madre</a:t>
            </a:r>
            <a:r>
              <a:rPr lang="es-MX" dirty="0" smtClean="0"/>
              <a:t>’.</a:t>
            </a:r>
          </a:p>
          <a:p>
            <a:endParaRPr lang="es-MX" dirty="0"/>
          </a:p>
          <a:p>
            <a:r>
              <a:rPr lang="es-MX" dirty="0"/>
              <a:t>Aplicando a estas definiciones la flexibilidad de los objetos, encontramos que cualquier ‘clase hija’, o subclase, puede ser a su vez la ‘clase madre’, o superclase, de otras.</a:t>
            </a:r>
          </a:p>
        </p:txBody>
      </p:sp>
    </p:spTree>
    <p:extLst>
      <p:ext uri="{BB962C8B-B14F-4D97-AF65-F5344CB8AC3E}">
        <p14:creationId xmlns:p14="http://schemas.microsoft.com/office/powerpoint/2010/main" val="1120472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5" name="Picture 4"/>
          <p:cNvPicPr>
            <a:picLocks noChangeAspect="1"/>
          </p:cNvPicPr>
          <p:nvPr/>
        </p:nvPicPr>
        <p:blipFill>
          <a:blip r:embed="rId2"/>
          <a:stretch>
            <a:fillRect/>
          </a:stretch>
        </p:blipFill>
        <p:spPr>
          <a:xfrm>
            <a:off x="1424785" y="1371536"/>
            <a:ext cx="7431332" cy="4951248"/>
          </a:xfrm>
          <a:prstGeom prst="rect">
            <a:avLst/>
          </a:prstGeom>
        </p:spPr>
      </p:pic>
    </p:spTree>
    <p:extLst>
      <p:ext uri="{BB962C8B-B14F-4D97-AF65-F5344CB8AC3E}">
        <p14:creationId xmlns:p14="http://schemas.microsoft.com/office/powerpoint/2010/main" val="248613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05891"/>
            <a:ext cx="10958290" cy="4524315"/>
          </a:xfrm>
          <a:prstGeom prst="rect">
            <a:avLst/>
          </a:prstGeom>
        </p:spPr>
        <p:txBody>
          <a:bodyPr wrap="square">
            <a:spAutoFit/>
          </a:bodyPr>
          <a:lstStyle/>
          <a:p>
            <a:r>
              <a:rPr lang="es-MX" dirty="0"/>
              <a:t>Introduzcamos ahora un </a:t>
            </a:r>
            <a:r>
              <a:rPr lang="es-MX" dirty="0" err="1"/>
              <a:t>mixin</a:t>
            </a:r>
            <a:r>
              <a:rPr lang="es-MX" dirty="0"/>
              <a:t> entre ambas:</a:t>
            </a:r>
          </a:p>
          <a:p>
            <a:endParaRPr lang="es-MX" dirty="0"/>
          </a:p>
          <a:p>
            <a:r>
              <a:rPr lang="es-MX" dirty="0"/>
              <a:t>// </a:t>
            </a:r>
            <a:r>
              <a:rPr lang="es-MX" dirty="0" err="1"/>
              <a:t>Mixin</a:t>
            </a:r>
            <a:endParaRPr lang="es-MX" dirty="0"/>
          </a:p>
          <a:p>
            <a:r>
              <a:rPr lang="es-MX" dirty="0" err="1"/>
              <a:t>class</a:t>
            </a:r>
            <a:r>
              <a:rPr lang="es-MX" dirty="0"/>
              <a:t> M {}</a:t>
            </a:r>
          </a:p>
          <a:p>
            <a:r>
              <a:rPr lang="es-MX" dirty="0"/>
              <a:t> </a:t>
            </a:r>
          </a:p>
          <a:p>
            <a:r>
              <a:rPr lang="es-MX" dirty="0"/>
              <a:t>// </a:t>
            </a:r>
            <a:r>
              <a:rPr lang="es-MX" dirty="0" err="1"/>
              <a:t>Subclass</a:t>
            </a:r>
            <a:r>
              <a:rPr lang="es-MX" dirty="0"/>
              <a:t> of </a:t>
            </a:r>
            <a:r>
              <a:rPr lang="es-MX" dirty="0" err="1" smtClean="0"/>
              <a:t>Foo</a:t>
            </a:r>
            <a:r>
              <a:rPr lang="es-MX" dirty="0" smtClean="0"/>
              <a:t>-</a:t>
            </a:r>
            <a:r>
              <a:rPr lang="es-MX" dirty="0" err="1" smtClean="0"/>
              <a:t>with</a:t>
            </a:r>
            <a:r>
              <a:rPr lang="es-MX" dirty="0" smtClean="0"/>
              <a:t>-M</a:t>
            </a:r>
          </a:p>
          <a:p>
            <a:endParaRPr lang="es-MX" dirty="0"/>
          </a:p>
          <a:p>
            <a:r>
              <a:rPr lang="es-MX" dirty="0" err="1"/>
              <a:t>class</a:t>
            </a:r>
            <a:r>
              <a:rPr lang="es-MX" dirty="0"/>
              <a:t> Bar </a:t>
            </a:r>
            <a:r>
              <a:rPr lang="es-MX" dirty="0" err="1"/>
              <a:t>extends</a:t>
            </a:r>
            <a:r>
              <a:rPr lang="es-MX" dirty="0"/>
              <a:t> </a:t>
            </a:r>
            <a:r>
              <a:rPr lang="es-MX" dirty="0" err="1"/>
              <a:t>Foo</a:t>
            </a:r>
            <a:r>
              <a:rPr lang="es-MX" dirty="0"/>
              <a:t> </a:t>
            </a:r>
            <a:r>
              <a:rPr lang="es-MX" dirty="0" err="1"/>
              <a:t>with</a:t>
            </a:r>
            <a:r>
              <a:rPr lang="es-MX" dirty="0"/>
              <a:t> M {}</a:t>
            </a:r>
          </a:p>
          <a:p>
            <a:r>
              <a:rPr lang="es-MX" dirty="0"/>
              <a:t>En este fragmento, tenemos a tres actores:</a:t>
            </a:r>
          </a:p>
          <a:p>
            <a:endParaRPr lang="es-MX" dirty="0"/>
          </a:p>
          <a:p>
            <a:r>
              <a:rPr lang="es-MX" dirty="0" err="1" smtClean="0"/>
              <a:t>Foo</a:t>
            </a:r>
            <a:r>
              <a:rPr lang="es-MX" dirty="0" smtClean="0"/>
              <a:t> </a:t>
            </a:r>
            <a:r>
              <a:rPr lang="es-MX" dirty="0" smtClean="0">
                <a:sym typeface="Wingdings" panose="05000000000000000000" pitchFamily="2" charset="2"/>
              </a:rPr>
              <a:t></a:t>
            </a:r>
            <a:r>
              <a:rPr lang="es-MX" dirty="0" smtClean="0"/>
              <a:t> </a:t>
            </a:r>
            <a:r>
              <a:rPr lang="es-MX" dirty="0"/>
              <a:t>como superclase, o ‘clase padre’.</a:t>
            </a:r>
          </a:p>
          <a:p>
            <a:r>
              <a:rPr lang="es-MX" dirty="0"/>
              <a:t>M </a:t>
            </a:r>
            <a:r>
              <a:rPr lang="es-MX" dirty="0" smtClean="0">
                <a:sym typeface="Wingdings" panose="05000000000000000000" pitchFamily="2" charset="2"/>
              </a:rPr>
              <a:t> </a:t>
            </a:r>
            <a:r>
              <a:rPr lang="es-MX" dirty="0" smtClean="0"/>
              <a:t>como </a:t>
            </a:r>
            <a:r>
              <a:rPr lang="es-MX" dirty="0" err="1"/>
              <a:t>mixin</a:t>
            </a:r>
            <a:endParaRPr lang="es-MX" dirty="0"/>
          </a:p>
          <a:p>
            <a:r>
              <a:rPr lang="es-MX" dirty="0" smtClean="0"/>
              <a:t>Bar </a:t>
            </a:r>
            <a:r>
              <a:rPr lang="es-MX" dirty="0" smtClean="0">
                <a:sym typeface="Wingdings" panose="05000000000000000000" pitchFamily="2" charset="2"/>
              </a:rPr>
              <a:t></a:t>
            </a:r>
            <a:r>
              <a:rPr lang="es-MX" dirty="0" smtClean="0"/>
              <a:t> </a:t>
            </a:r>
            <a:r>
              <a:rPr lang="es-MX" dirty="0"/>
              <a:t>como subclase, no de </a:t>
            </a:r>
            <a:r>
              <a:rPr lang="es-MX" dirty="0" err="1"/>
              <a:t>Foo</a:t>
            </a:r>
            <a:r>
              <a:rPr lang="es-MX" dirty="0"/>
              <a:t>, sino de la combinación de M con </a:t>
            </a:r>
            <a:r>
              <a:rPr lang="es-MX" dirty="0" err="1"/>
              <a:t>Foo</a:t>
            </a:r>
            <a:r>
              <a:rPr lang="es-MX" dirty="0"/>
              <a:t> (a la que llamamos </a:t>
            </a:r>
            <a:r>
              <a:rPr lang="es-MX" dirty="0" err="1"/>
              <a:t>Foo</a:t>
            </a:r>
            <a:r>
              <a:rPr lang="es-MX" dirty="0"/>
              <a:t>-</a:t>
            </a:r>
            <a:r>
              <a:rPr lang="es-MX" dirty="0" err="1"/>
              <a:t>with</a:t>
            </a:r>
            <a:r>
              <a:rPr lang="es-MX" dirty="0"/>
              <a:t>-M</a:t>
            </a:r>
            <a:r>
              <a:rPr lang="es-MX" dirty="0" smtClean="0"/>
              <a:t>)</a:t>
            </a:r>
          </a:p>
          <a:p>
            <a:endParaRPr lang="es-MX" dirty="0"/>
          </a:p>
          <a:p>
            <a:r>
              <a:rPr lang="es-MX" dirty="0"/>
              <a:t>El último punto es clave para comprender el concepto: </a:t>
            </a:r>
            <a:r>
              <a:rPr lang="es-MX" dirty="0" err="1"/>
              <a:t>Foo</a:t>
            </a:r>
            <a:r>
              <a:rPr lang="es-MX" dirty="0"/>
              <a:t> no es la superclase de Bar, sino que en su lugar, </a:t>
            </a:r>
            <a:r>
              <a:rPr lang="es-MX" b="1" dirty="0"/>
              <a:t>lo es el </a:t>
            </a:r>
            <a:r>
              <a:rPr lang="es-MX" b="1" dirty="0" err="1"/>
              <a:t>mixin</a:t>
            </a:r>
            <a:r>
              <a:rPr lang="es-MX" b="1" dirty="0"/>
              <a:t> (la combinación) </a:t>
            </a:r>
            <a:r>
              <a:rPr lang="es-MX" dirty="0"/>
              <a:t>de </a:t>
            </a:r>
            <a:r>
              <a:rPr lang="es-MX" dirty="0" err="1"/>
              <a:t>Foo</a:t>
            </a:r>
            <a:r>
              <a:rPr lang="es-MX" dirty="0"/>
              <a:t>-</a:t>
            </a:r>
            <a:r>
              <a:rPr lang="es-MX" dirty="0" err="1"/>
              <a:t>with</a:t>
            </a:r>
            <a:r>
              <a:rPr lang="es-MX" dirty="0"/>
              <a:t>-M. En un esquema, la relación quedaría así:</a:t>
            </a:r>
          </a:p>
        </p:txBody>
      </p:sp>
    </p:spTree>
    <p:extLst>
      <p:ext uri="{BB962C8B-B14F-4D97-AF65-F5344CB8AC3E}">
        <p14:creationId xmlns:p14="http://schemas.microsoft.com/office/powerpoint/2010/main" val="3893170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3656597" y="1260029"/>
            <a:ext cx="4333875" cy="3476625"/>
          </a:xfrm>
          <a:prstGeom prst="rect">
            <a:avLst/>
          </a:prstGeom>
        </p:spPr>
      </p:pic>
    </p:spTree>
    <p:extLst>
      <p:ext uri="{BB962C8B-B14F-4D97-AF65-F5344CB8AC3E}">
        <p14:creationId xmlns:p14="http://schemas.microsoft.com/office/powerpoint/2010/main" val="729439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78146" y="1188021"/>
            <a:ext cx="10615174" cy="1754326"/>
          </a:xfrm>
          <a:prstGeom prst="rect">
            <a:avLst/>
          </a:prstGeom>
        </p:spPr>
        <p:txBody>
          <a:bodyPr wrap="square">
            <a:spAutoFit/>
          </a:bodyPr>
          <a:lstStyle/>
          <a:p>
            <a:r>
              <a:rPr lang="es-MX" b="1" dirty="0"/>
              <a:t>Múltiples </a:t>
            </a:r>
            <a:r>
              <a:rPr lang="es-MX" b="1" dirty="0" err="1"/>
              <a:t>Mixins</a:t>
            </a:r>
            <a:endParaRPr lang="es-MX" b="1" dirty="0"/>
          </a:p>
          <a:p>
            <a:r>
              <a:rPr lang="es-MX" dirty="0"/>
              <a:t>La flexibilidad del sistema permite aplicar varios </a:t>
            </a:r>
            <a:r>
              <a:rPr lang="es-MX" dirty="0" err="1"/>
              <a:t>mixins</a:t>
            </a:r>
            <a:r>
              <a:rPr lang="es-MX" dirty="0"/>
              <a:t> sobre una misma subclase. Éstos se van añadiendo a la cadena jerárquica siguiendo un estricto orden de izquierda a derecha:</a:t>
            </a:r>
          </a:p>
          <a:p>
            <a:endParaRPr lang="es-MX" dirty="0"/>
          </a:p>
          <a:p>
            <a:r>
              <a:rPr lang="es-MX" dirty="0" err="1"/>
              <a:t>class</a:t>
            </a:r>
            <a:r>
              <a:rPr lang="es-MX" dirty="0"/>
              <a:t> Bar </a:t>
            </a:r>
            <a:r>
              <a:rPr lang="es-MX" dirty="0" err="1"/>
              <a:t>extends</a:t>
            </a:r>
            <a:r>
              <a:rPr lang="es-MX" dirty="0"/>
              <a:t> </a:t>
            </a:r>
            <a:r>
              <a:rPr lang="es-MX" dirty="0" err="1"/>
              <a:t>Foo</a:t>
            </a:r>
            <a:r>
              <a:rPr lang="es-MX" dirty="0"/>
              <a:t> </a:t>
            </a:r>
            <a:r>
              <a:rPr lang="es-MX" dirty="0" err="1"/>
              <a:t>with</a:t>
            </a:r>
            <a:r>
              <a:rPr lang="es-MX" dirty="0"/>
              <a:t> M1, M2, M3 {}</a:t>
            </a:r>
          </a:p>
          <a:p>
            <a:r>
              <a:rPr lang="es-MX" dirty="0"/>
              <a:t>El siguiente esquema representa la cadena resultante:</a:t>
            </a:r>
          </a:p>
        </p:txBody>
      </p:sp>
      <p:pic>
        <p:nvPicPr>
          <p:cNvPr id="5" name="Picture 4"/>
          <p:cNvPicPr>
            <a:picLocks noChangeAspect="1"/>
          </p:cNvPicPr>
          <p:nvPr/>
        </p:nvPicPr>
        <p:blipFill>
          <a:blip r:embed="rId2"/>
          <a:stretch>
            <a:fillRect/>
          </a:stretch>
        </p:blipFill>
        <p:spPr>
          <a:xfrm>
            <a:off x="7264141" y="2209384"/>
            <a:ext cx="2942828" cy="4617735"/>
          </a:xfrm>
          <a:prstGeom prst="rect">
            <a:avLst/>
          </a:prstGeom>
        </p:spPr>
      </p:pic>
    </p:spTree>
    <p:extLst>
      <p:ext uri="{BB962C8B-B14F-4D97-AF65-F5344CB8AC3E}">
        <p14:creationId xmlns:p14="http://schemas.microsoft.com/office/powerpoint/2010/main" val="1591072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90245" y="87664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6" name="Rectangle 5"/>
          <p:cNvSpPr/>
          <p:nvPr/>
        </p:nvSpPr>
        <p:spPr>
          <a:xfrm>
            <a:off x="830408" y="1002252"/>
            <a:ext cx="3891014" cy="3108543"/>
          </a:xfrm>
          <a:prstGeom prst="rect">
            <a:avLst/>
          </a:prstGeom>
          <a:ln>
            <a:solidFill>
              <a:schemeClr val="accent1">
                <a:shade val="50000"/>
              </a:schemeClr>
            </a:solidFill>
          </a:ln>
        </p:spPr>
        <p:txBody>
          <a:bodyPr wrap="square">
            <a:spAutoFit/>
          </a:bodyPr>
          <a:lstStyle/>
          <a:p>
            <a:r>
              <a:rPr lang="es-MX" sz="1400" dirty="0"/>
              <a:t>// </a:t>
            </a:r>
            <a:r>
              <a:rPr lang="es-MX" sz="1400" dirty="0" err="1"/>
              <a:t>Superclass</a:t>
            </a:r>
            <a:endParaRPr lang="es-MX" sz="1400" dirty="0"/>
          </a:p>
          <a:p>
            <a:r>
              <a:rPr lang="es-MX" sz="1400" dirty="0" err="1"/>
              <a:t>class</a:t>
            </a:r>
            <a:r>
              <a:rPr lang="es-MX" sz="1400" dirty="0"/>
              <a:t> </a:t>
            </a:r>
            <a:r>
              <a:rPr lang="es-MX" sz="1400" dirty="0" err="1"/>
              <a:t>Person</a:t>
            </a:r>
            <a:r>
              <a:rPr lang="es-MX" sz="1400" dirty="0"/>
              <a:t> {</a:t>
            </a:r>
          </a:p>
          <a:p>
            <a:r>
              <a:rPr lang="es-MX" sz="1400" dirty="0"/>
              <a:t>  constructor ( </a:t>
            </a:r>
            <a:r>
              <a:rPr lang="es-MX" sz="1400" dirty="0" err="1"/>
              <a:t>params</a:t>
            </a:r>
            <a:r>
              <a:rPr lang="es-MX" sz="1400" dirty="0"/>
              <a:t> = {} ) {</a:t>
            </a:r>
          </a:p>
          <a:p>
            <a:r>
              <a:rPr lang="es-MX" sz="1400" dirty="0"/>
              <a:t>    ( {</a:t>
            </a:r>
          </a:p>
          <a:p>
            <a:r>
              <a:rPr lang="es-MX" sz="1400" dirty="0"/>
              <a:t>      </a:t>
            </a:r>
            <a:r>
              <a:rPr lang="es-MX" sz="1400" dirty="0" err="1"/>
              <a:t>name</a:t>
            </a:r>
            <a:r>
              <a:rPr lang="es-MX" sz="1400" dirty="0"/>
              <a:t>: </a:t>
            </a:r>
            <a:r>
              <a:rPr lang="es-MX" sz="1400" dirty="0" err="1"/>
              <a:t>this</a:t>
            </a:r>
            <a:r>
              <a:rPr lang="es-MX" sz="1400" dirty="0"/>
              <a:t>._</a:t>
            </a:r>
            <a:r>
              <a:rPr lang="es-MX" sz="1400" dirty="0" err="1"/>
              <a:t>name</a:t>
            </a:r>
            <a:r>
              <a:rPr lang="es-MX" sz="1400" dirty="0"/>
              <a:t> = '</a:t>
            </a:r>
            <a:r>
              <a:rPr lang="es-MX" sz="1400" dirty="0" err="1"/>
              <a:t>Unknown</a:t>
            </a:r>
            <a:r>
              <a:rPr lang="es-MX" sz="1400" dirty="0"/>
              <a:t>',</a:t>
            </a:r>
          </a:p>
          <a:p>
            <a:r>
              <a:rPr lang="es-MX" sz="1400" dirty="0"/>
              <a:t>      </a:t>
            </a:r>
            <a:r>
              <a:rPr lang="es-MX" sz="1400" dirty="0" err="1"/>
              <a:t>lastName</a:t>
            </a:r>
            <a:r>
              <a:rPr lang="es-MX" sz="1400" dirty="0"/>
              <a:t>: </a:t>
            </a:r>
            <a:r>
              <a:rPr lang="es-MX" sz="1400" dirty="0" err="1"/>
              <a:t>this</a:t>
            </a:r>
            <a:r>
              <a:rPr lang="es-MX" sz="1400" dirty="0"/>
              <a:t>._</a:t>
            </a:r>
            <a:r>
              <a:rPr lang="es-MX" sz="1400" dirty="0" err="1"/>
              <a:t>lastName</a:t>
            </a:r>
            <a:r>
              <a:rPr lang="es-MX" sz="1400" dirty="0"/>
              <a:t> = '</a:t>
            </a:r>
            <a:r>
              <a:rPr lang="es-MX" sz="1400" dirty="0" err="1"/>
              <a:t>Unknown</a:t>
            </a:r>
            <a:r>
              <a:rPr lang="es-MX" sz="1400" dirty="0"/>
              <a:t>',</a:t>
            </a:r>
          </a:p>
          <a:p>
            <a:r>
              <a:rPr lang="es-MX" sz="1400" dirty="0"/>
              <a:t>      </a:t>
            </a:r>
            <a:r>
              <a:rPr lang="es-MX" sz="1400" dirty="0" err="1"/>
              <a:t>birthDate</a:t>
            </a:r>
            <a:r>
              <a:rPr lang="es-MX" sz="1400" dirty="0"/>
              <a:t>: </a:t>
            </a:r>
            <a:r>
              <a:rPr lang="es-MX" sz="1400" dirty="0" err="1"/>
              <a:t>this</a:t>
            </a:r>
            <a:r>
              <a:rPr lang="es-MX" sz="1400" dirty="0"/>
              <a:t>._</a:t>
            </a:r>
            <a:r>
              <a:rPr lang="es-MX" sz="1400" dirty="0" err="1"/>
              <a:t>birthDate</a:t>
            </a:r>
            <a:r>
              <a:rPr lang="es-MX" sz="1400" dirty="0"/>
              <a:t> = '1970/01/01'</a:t>
            </a:r>
          </a:p>
          <a:p>
            <a:r>
              <a:rPr lang="es-MX" sz="1400" dirty="0"/>
              <a:t>    } = </a:t>
            </a:r>
            <a:r>
              <a:rPr lang="es-MX" sz="1400" dirty="0" err="1"/>
              <a:t>params</a:t>
            </a:r>
            <a:r>
              <a:rPr lang="es-MX" sz="1400" dirty="0"/>
              <a:t> );</a:t>
            </a:r>
          </a:p>
          <a:p>
            <a:r>
              <a:rPr lang="es-MX" sz="1400" dirty="0"/>
              <a:t>  }</a:t>
            </a:r>
          </a:p>
          <a:p>
            <a:endParaRPr lang="es-MX" sz="1400" dirty="0"/>
          </a:p>
          <a:p>
            <a:r>
              <a:rPr lang="es-MX" sz="1400" dirty="0"/>
              <a:t>  </a:t>
            </a:r>
            <a:r>
              <a:rPr lang="es-MX" sz="1400" dirty="0" err="1"/>
              <a:t>get</a:t>
            </a:r>
            <a:r>
              <a:rPr lang="es-MX" sz="1400" dirty="0"/>
              <a:t> </a:t>
            </a:r>
            <a:r>
              <a:rPr lang="es-MX" sz="1400" dirty="0" err="1"/>
              <a:t>fullName</a:t>
            </a:r>
            <a:r>
              <a:rPr lang="es-MX" sz="1400" dirty="0"/>
              <a:t> () {</a:t>
            </a:r>
          </a:p>
          <a:p>
            <a:r>
              <a:rPr lang="es-MX" sz="1400" dirty="0"/>
              <a:t>    </a:t>
            </a:r>
            <a:r>
              <a:rPr lang="es-MX" sz="1400" dirty="0" err="1"/>
              <a:t>return</a:t>
            </a:r>
            <a:r>
              <a:rPr lang="es-MX" sz="1400" dirty="0"/>
              <a:t> `${ </a:t>
            </a:r>
            <a:r>
              <a:rPr lang="es-MX" sz="1400" dirty="0" err="1"/>
              <a:t>this</a:t>
            </a:r>
            <a:r>
              <a:rPr lang="es-MX" sz="1400" dirty="0"/>
              <a:t>._</a:t>
            </a:r>
            <a:r>
              <a:rPr lang="es-MX" sz="1400" dirty="0" err="1"/>
              <a:t>name</a:t>
            </a:r>
            <a:r>
              <a:rPr lang="es-MX" sz="1400" dirty="0"/>
              <a:t> } ${ </a:t>
            </a:r>
            <a:r>
              <a:rPr lang="es-MX" sz="1400" dirty="0" err="1"/>
              <a:t>this</a:t>
            </a:r>
            <a:r>
              <a:rPr lang="es-MX" sz="1400" dirty="0"/>
              <a:t>._</a:t>
            </a:r>
            <a:r>
              <a:rPr lang="es-MX" sz="1400" dirty="0" err="1"/>
              <a:t>lastName</a:t>
            </a:r>
            <a:r>
              <a:rPr lang="es-MX" sz="1400" dirty="0"/>
              <a:t> }`;</a:t>
            </a:r>
          </a:p>
          <a:p>
            <a:r>
              <a:rPr lang="es-MX" sz="1400" dirty="0"/>
              <a:t>  }</a:t>
            </a:r>
          </a:p>
          <a:p>
            <a:r>
              <a:rPr lang="es-MX" sz="1400" dirty="0"/>
              <a:t>}</a:t>
            </a:r>
          </a:p>
        </p:txBody>
      </p:sp>
      <p:sp>
        <p:nvSpPr>
          <p:cNvPr id="8" name="Rectangle 7"/>
          <p:cNvSpPr/>
          <p:nvPr/>
        </p:nvSpPr>
        <p:spPr>
          <a:xfrm>
            <a:off x="757049" y="4162882"/>
            <a:ext cx="5218747" cy="2308324"/>
          </a:xfrm>
          <a:prstGeom prst="rect">
            <a:avLst/>
          </a:prstGeom>
          <a:ln>
            <a:solidFill>
              <a:schemeClr val="accent1">
                <a:shade val="50000"/>
              </a:schemeClr>
            </a:solidFill>
          </a:ln>
        </p:spPr>
        <p:txBody>
          <a:bodyPr wrap="square">
            <a:spAutoFit/>
          </a:bodyPr>
          <a:lstStyle/>
          <a:p>
            <a:r>
              <a:rPr lang="es-MX" sz="1200" dirty="0"/>
              <a:t>// </a:t>
            </a:r>
            <a:r>
              <a:rPr lang="es-MX" sz="1200" dirty="0" err="1"/>
              <a:t>Mixins</a:t>
            </a:r>
            <a:endParaRPr lang="es-MX" sz="1200" dirty="0"/>
          </a:p>
          <a:p>
            <a:r>
              <a:rPr lang="es-MX" sz="1200" dirty="0" err="1"/>
              <a:t>const</a:t>
            </a:r>
            <a:r>
              <a:rPr lang="es-MX" sz="1200" dirty="0"/>
              <a:t> Storage = </a:t>
            </a:r>
            <a:r>
              <a:rPr lang="es-MX" sz="1200" dirty="0" err="1"/>
              <a:t>Superclass</a:t>
            </a:r>
            <a:r>
              <a:rPr lang="es-MX" sz="1200" dirty="0"/>
              <a:t> =&gt; </a:t>
            </a:r>
            <a:r>
              <a:rPr lang="es-MX" sz="1200" dirty="0" err="1"/>
              <a:t>class</a:t>
            </a:r>
            <a:r>
              <a:rPr lang="es-MX" sz="1200" dirty="0"/>
              <a:t> </a:t>
            </a:r>
            <a:r>
              <a:rPr lang="es-MX" sz="1200" dirty="0" err="1"/>
              <a:t>extends</a:t>
            </a:r>
            <a:r>
              <a:rPr lang="es-MX" sz="1200" dirty="0"/>
              <a:t> </a:t>
            </a:r>
            <a:r>
              <a:rPr lang="es-MX" sz="1200" dirty="0" err="1"/>
              <a:t>Superclass</a:t>
            </a:r>
            <a:r>
              <a:rPr lang="es-MX" sz="1200" dirty="0"/>
              <a:t> {</a:t>
            </a:r>
          </a:p>
          <a:p>
            <a:r>
              <a:rPr lang="es-MX" sz="1200" dirty="0"/>
              <a:t>  </a:t>
            </a:r>
            <a:r>
              <a:rPr lang="es-MX" sz="1200" dirty="0" err="1"/>
              <a:t>save</a:t>
            </a:r>
            <a:r>
              <a:rPr lang="es-MX" sz="1200" dirty="0"/>
              <a:t> ( </a:t>
            </a:r>
            <a:r>
              <a:rPr lang="es-MX" sz="1200" dirty="0" err="1"/>
              <a:t>database</a:t>
            </a:r>
            <a:r>
              <a:rPr lang="es-MX" sz="1200" dirty="0"/>
              <a:t> = '</a:t>
            </a:r>
            <a:r>
              <a:rPr lang="es-MX" sz="1200" dirty="0" err="1"/>
              <a:t>Unknown</a:t>
            </a:r>
            <a:r>
              <a:rPr lang="es-MX" sz="1200" dirty="0"/>
              <a:t>' ) {</a:t>
            </a:r>
          </a:p>
          <a:p>
            <a:r>
              <a:rPr lang="es-MX" sz="1200" dirty="0"/>
              <a:t>    </a:t>
            </a:r>
            <a:r>
              <a:rPr lang="es-MX" sz="1200" dirty="0" err="1"/>
              <a:t>return</a:t>
            </a:r>
            <a:r>
              <a:rPr lang="es-MX" sz="1200" dirty="0"/>
              <a:t> `</a:t>
            </a:r>
            <a:r>
              <a:rPr lang="es-MX" sz="1200" dirty="0" err="1"/>
              <a:t>Saving</a:t>
            </a:r>
            <a:r>
              <a:rPr lang="es-MX" sz="1200" dirty="0"/>
              <a:t> data </a:t>
            </a:r>
            <a:r>
              <a:rPr lang="es-MX" sz="1200" dirty="0" err="1"/>
              <a:t>into</a:t>
            </a:r>
            <a:r>
              <a:rPr lang="es-MX" sz="1200" dirty="0"/>
              <a:t> </a:t>
            </a:r>
            <a:r>
              <a:rPr lang="es-MX" sz="1200" dirty="0" err="1"/>
              <a:t>database</a:t>
            </a:r>
            <a:r>
              <a:rPr lang="es-MX" sz="1200" dirty="0"/>
              <a:t>: ${ </a:t>
            </a:r>
            <a:r>
              <a:rPr lang="es-MX" sz="1200" dirty="0" err="1"/>
              <a:t>database</a:t>
            </a:r>
            <a:r>
              <a:rPr lang="es-MX" sz="1200" dirty="0"/>
              <a:t> }`;</a:t>
            </a:r>
          </a:p>
          <a:p>
            <a:r>
              <a:rPr lang="es-MX" sz="1200" dirty="0"/>
              <a:t>  }</a:t>
            </a:r>
          </a:p>
          <a:p>
            <a:r>
              <a:rPr lang="es-MX" sz="1200" dirty="0"/>
              <a:t>};</a:t>
            </a:r>
          </a:p>
          <a:p>
            <a:endParaRPr lang="es-MX" sz="1200" dirty="0"/>
          </a:p>
          <a:p>
            <a:r>
              <a:rPr lang="es-MX" sz="1200" dirty="0" err="1"/>
              <a:t>const</a:t>
            </a:r>
            <a:r>
              <a:rPr lang="es-MX" sz="1200" dirty="0"/>
              <a:t> </a:t>
            </a:r>
            <a:r>
              <a:rPr lang="es-MX" sz="1200" dirty="0" err="1"/>
              <a:t>Validation</a:t>
            </a:r>
            <a:r>
              <a:rPr lang="es-MX" sz="1200" dirty="0"/>
              <a:t> = </a:t>
            </a:r>
            <a:r>
              <a:rPr lang="es-MX" sz="1200" dirty="0" err="1"/>
              <a:t>Superclass</a:t>
            </a:r>
            <a:r>
              <a:rPr lang="es-MX" sz="1200" dirty="0"/>
              <a:t> =&gt; </a:t>
            </a:r>
            <a:r>
              <a:rPr lang="es-MX" sz="1200" dirty="0" err="1"/>
              <a:t>class</a:t>
            </a:r>
            <a:r>
              <a:rPr lang="es-MX" sz="1200" dirty="0"/>
              <a:t> </a:t>
            </a:r>
            <a:r>
              <a:rPr lang="es-MX" sz="1200" dirty="0" err="1"/>
              <a:t>extends</a:t>
            </a:r>
            <a:r>
              <a:rPr lang="es-MX" sz="1200" dirty="0"/>
              <a:t> </a:t>
            </a:r>
            <a:r>
              <a:rPr lang="es-MX" sz="1200" dirty="0" err="1"/>
              <a:t>Superclass</a:t>
            </a:r>
            <a:r>
              <a:rPr lang="es-MX" sz="1200" dirty="0"/>
              <a:t> {</a:t>
            </a:r>
          </a:p>
          <a:p>
            <a:r>
              <a:rPr lang="es-MX" sz="1200" dirty="0"/>
              <a:t>  </a:t>
            </a:r>
            <a:r>
              <a:rPr lang="es-MX" sz="1200" dirty="0" err="1"/>
              <a:t>validate</a:t>
            </a:r>
            <a:r>
              <a:rPr lang="es-MX" sz="1200" dirty="0"/>
              <a:t> ( </a:t>
            </a:r>
            <a:r>
              <a:rPr lang="es-MX" sz="1200" dirty="0" err="1"/>
              <a:t>schema</a:t>
            </a:r>
            <a:r>
              <a:rPr lang="es-MX" sz="1200" dirty="0"/>
              <a:t> = {} ) {</a:t>
            </a:r>
          </a:p>
          <a:p>
            <a:r>
              <a:rPr lang="es-MX" sz="1200" dirty="0"/>
              <a:t>    </a:t>
            </a:r>
            <a:r>
              <a:rPr lang="es-MX" sz="1200" dirty="0" err="1"/>
              <a:t>return</a:t>
            </a:r>
            <a:r>
              <a:rPr lang="es-MX" sz="1200" dirty="0"/>
              <a:t> '</a:t>
            </a:r>
            <a:r>
              <a:rPr lang="es-MX" sz="1200" dirty="0" err="1"/>
              <a:t>Validating</a:t>
            </a:r>
            <a:r>
              <a:rPr lang="es-MX" sz="1200" dirty="0"/>
              <a:t> </a:t>
            </a:r>
            <a:r>
              <a:rPr lang="es-MX" sz="1200" dirty="0" err="1"/>
              <a:t>Schema</a:t>
            </a:r>
            <a:r>
              <a:rPr lang="es-MX" sz="1200" dirty="0"/>
              <a:t>...';</a:t>
            </a:r>
          </a:p>
          <a:p>
            <a:r>
              <a:rPr lang="es-MX" sz="1200" dirty="0"/>
              <a:t>  }</a:t>
            </a:r>
          </a:p>
          <a:p>
            <a:r>
              <a:rPr lang="es-MX" sz="1200" dirty="0"/>
              <a:t>};</a:t>
            </a:r>
          </a:p>
        </p:txBody>
      </p:sp>
      <p:sp>
        <p:nvSpPr>
          <p:cNvPr id="9" name="Rectangle 8"/>
          <p:cNvSpPr/>
          <p:nvPr/>
        </p:nvSpPr>
        <p:spPr>
          <a:xfrm>
            <a:off x="6500212" y="1412217"/>
            <a:ext cx="5554644" cy="4616648"/>
          </a:xfrm>
          <a:prstGeom prst="rect">
            <a:avLst/>
          </a:prstGeom>
          <a:ln>
            <a:solidFill>
              <a:schemeClr val="accent1">
                <a:shade val="50000"/>
              </a:schemeClr>
            </a:solidFill>
          </a:ln>
        </p:spPr>
        <p:txBody>
          <a:bodyPr wrap="square">
            <a:spAutoFit/>
          </a:bodyPr>
          <a:lstStyle/>
          <a:p>
            <a:r>
              <a:rPr lang="es-MX" sz="1400" dirty="0"/>
              <a:t>// </a:t>
            </a:r>
            <a:r>
              <a:rPr lang="es-MX" sz="1400" dirty="0" err="1"/>
              <a:t>Subclass</a:t>
            </a:r>
            <a:endParaRPr lang="es-MX" sz="1400" dirty="0"/>
          </a:p>
          <a:p>
            <a:r>
              <a:rPr lang="es-MX" sz="1400" dirty="0" err="1"/>
              <a:t>class</a:t>
            </a:r>
            <a:r>
              <a:rPr lang="es-MX" sz="1400" dirty="0"/>
              <a:t> </a:t>
            </a:r>
            <a:r>
              <a:rPr lang="es-MX" sz="1400" dirty="0" err="1"/>
              <a:t>Artist</a:t>
            </a:r>
            <a:r>
              <a:rPr lang="es-MX" sz="1400" dirty="0"/>
              <a:t> </a:t>
            </a:r>
            <a:r>
              <a:rPr lang="es-MX" sz="1400" dirty="0" err="1"/>
              <a:t>extends</a:t>
            </a:r>
            <a:r>
              <a:rPr lang="es-MX" sz="1400" dirty="0"/>
              <a:t> Storage( </a:t>
            </a:r>
            <a:r>
              <a:rPr lang="es-MX" sz="1400" dirty="0" err="1"/>
              <a:t>Validation</a:t>
            </a:r>
            <a:r>
              <a:rPr lang="es-MX" sz="1400" dirty="0"/>
              <a:t>( </a:t>
            </a:r>
            <a:r>
              <a:rPr lang="es-MX" sz="1400" dirty="0" err="1"/>
              <a:t>Person</a:t>
            </a:r>
            <a:r>
              <a:rPr lang="es-MX" sz="1400" dirty="0"/>
              <a:t> ) ) {</a:t>
            </a:r>
          </a:p>
          <a:p>
            <a:r>
              <a:rPr lang="es-MX" sz="1400" dirty="0"/>
              <a:t>  constructor ( </a:t>
            </a:r>
            <a:r>
              <a:rPr lang="es-MX" sz="1400" dirty="0" err="1"/>
              <a:t>params</a:t>
            </a:r>
            <a:r>
              <a:rPr lang="es-MX" sz="1400" dirty="0"/>
              <a:t> = {} ) {</a:t>
            </a:r>
          </a:p>
          <a:p>
            <a:r>
              <a:rPr lang="es-MX" sz="1400" dirty="0"/>
              <a:t>    </a:t>
            </a:r>
            <a:r>
              <a:rPr lang="es-MX" sz="1400" dirty="0" err="1"/>
              <a:t>super</a:t>
            </a:r>
            <a:r>
              <a:rPr lang="es-MX" sz="1400" dirty="0"/>
              <a:t>( </a:t>
            </a:r>
            <a:r>
              <a:rPr lang="es-MX" sz="1400" dirty="0" err="1"/>
              <a:t>params</a:t>
            </a:r>
            <a:r>
              <a:rPr lang="es-MX" sz="1400" dirty="0"/>
              <a:t> );</a:t>
            </a:r>
          </a:p>
          <a:p>
            <a:endParaRPr lang="es-MX" sz="1400" dirty="0"/>
          </a:p>
          <a:p>
            <a:r>
              <a:rPr lang="es-MX" sz="1400" dirty="0"/>
              <a:t>    ( {</a:t>
            </a:r>
          </a:p>
          <a:p>
            <a:r>
              <a:rPr lang="es-MX" sz="1400" dirty="0"/>
              <a:t>      </a:t>
            </a:r>
            <a:r>
              <a:rPr lang="es-MX" sz="1400" dirty="0" err="1"/>
              <a:t>movement</a:t>
            </a:r>
            <a:r>
              <a:rPr lang="es-MX" sz="1400" dirty="0"/>
              <a:t>: </a:t>
            </a:r>
            <a:r>
              <a:rPr lang="es-MX" sz="1400" dirty="0" err="1"/>
              <a:t>this</a:t>
            </a:r>
            <a:r>
              <a:rPr lang="es-MX" sz="1400" dirty="0"/>
              <a:t>._</a:t>
            </a:r>
            <a:r>
              <a:rPr lang="es-MX" sz="1400" dirty="0" err="1"/>
              <a:t>movement</a:t>
            </a:r>
            <a:r>
              <a:rPr lang="es-MX" sz="1400" dirty="0"/>
              <a:t> = '</a:t>
            </a:r>
            <a:r>
              <a:rPr lang="es-MX" sz="1400" dirty="0" err="1"/>
              <a:t>Unknown</a:t>
            </a:r>
            <a:r>
              <a:rPr lang="es-MX" sz="1400" dirty="0"/>
              <a:t>',</a:t>
            </a:r>
          </a:p>
          <a:p>
            <a:r>
              <a:rPr lang="es-MX" sz="1400" dirty="0"/>
              <a:t>      </a:t>
            </a:r>
            <a:r>
              <a:rPr lang="es-MX" sz="1400" dirty="0" err="1"/>
              <a:t>knownFor</a:t>
            </a:r>
            <a:r>
              <a:rPr lang="es-MX" sz="1400" dirty="0"/>
              <a:t>: </a:t>
            </a:r>
            <a:r>
              <a:rPr lang="es-MX" sz="1400" dirty="0" err="1"/>
              <a:t>this</a:t>
            </a:r>
            <a:r>
              <a:rPr lang="es-MX" sz="1400" dirty="0"/>
              <a:t>._</a:t>
            </a:r>
            <a:r>
              <a:rPr lang="es-MX" sz="1400" dirty="0" err="1"/>
              <a:t>knownFor</a:t>
            </a:r>
            <a:r>
              <a:rPr lang="es-MX" sz="1400" dirty="0"/>
              <a:t> = [],</a:t>
            </a:r>
          </a:p>
          <a:p>
            <a:r>
              <a:rPr lang="es-MX" sz="1400" dirty="0"/>
              <a:t>      </a:t>
            </a:r>
            <a:r>
              <a:rPr lang="es-MX" sz="1400" dirty="0" err="1"/>
              <a:t>notableWorks</a:t>
            </a:r>
            <a:r>
              <a:rPr lang="es-MX" sz="1400" dirty="0"/>
              <a:t>: </a:t>
            </a:r>
            <a:r>
              <a:rPr lang="es-MX" sz="1400" dirty="0" err="1"/>
              <a:t>this</a:t>
            </a:r>
            <a:r>
              <a:rPr lang="es-MX" sz="1400" dirty="0"/>
              <a:t>._</a:t>
            </a:r>
            <a:r>
              <a:rPr lang="es-MX" sz="1400" dirty="0" err="1"/>
              <a:t>notableWorks</a:t>
            </a:r>
            <a:r>
              <a:rPr lang="es-MX" sz="1400" dirty="0"/>
              <a:t> = []</a:t>
            </a:r>
          </a:p>
          <a:p>
            <a:r>
              <a:rPr lang="es-MX" sz="1400" dirty="0"/>
              <a:t>    } = </a:t>
            </a:r>
            <a:r>
              <a:rPr lang="es-MX" sz="1400" dirty="0" err="1"/>
              <a:t>params</a:t>
            </a:r>
            <a:r>
              <a:rPr lang="es-MX" sz="1400" dirty="0"/>
              <a:t> );</a:t>
            </a:r>
          </a:p>
          <a:p>
            <a:endParaRPr lang="es-MX" sz="1400" dirty="0"/>
          </a:p>
          <a:p>
            <a:r>
              <a:rPr lang="es-MX" sz="1400" dirty="0"/>
              <a:t>  }</a:t>
            </a:r>
          </a:p>
          <a:p>
            <a:endParaRPr lang="es-MX" sz="1400" dirty="0"/>
          </a:p>
          <a:p>
            <a:r>
              <a:rPr lang="es-MX" sz="1400" dirty="0"/>
              <a:t>  </a:t>
            </a:r>
            <a:r>
              <a:rPr lang="es-MX" sz="1400" dirty="0" err="1"/>
              <a:t>get</a:t>
            </a:r>
            <a:r>
              <a:rPr lang="es-MX" sz="1400" dirty="0"/>
              <a:t> </a:t>
            </a:r>
            <a:r>
              <a:rPr lang="es-MX" sz="1400" dirty="0" err="1"/>
              <a:t>fullName</a:t>
            </a:r>
            <a:r>
              <a:rPr lang="es-MX" sz="1400" dirty="0"/>
              <a:t> () {</a:t>
            </a:r>
          </a:p>
          <a:p>
            <a:r>
              <a:rPr lang="es-MX" sz="1400" dirty="0"/>
              <a:t>    </a:t>
            </a:r>
            <a:r>
              <a:rPr lang="es-MX" sz="1400" dirty="0" err="1"/>
              <a:t>return</a:t>
            </a:r>
            <a:r>
              <a:rPr lang="es-MX" sz="1400" dirty="0"/>
              <a:t> `${ </a:t>
            </a:r>
            <a:r>
              <a:rPr lang="es-MX" sz="1400" dirty="0" err="1"/>
              <a:t>this</a:t>
            </a:r>
            <a:r>
              <a:rPr lang="es-MX" sz="1400" dirty="0"/>
              <a:t>._</a:t>
            </a:r>
            <a:r>
              <a:rPr lang="es-MX" sz="1400" dirty="0" err="1"/>
              <a:t>name</a:t>
            </a:r>
            <a:r>
              <a:rPr lang="es-MX" sz="1400" dirty="0"/>
              <a:t> } ${ </a:t>
            </a:r>
            <a:r>
              <a:rPr lang="es-MX" sz="1400" dirty="0" err="1"/>
              <a:t>this</a:t>
            </a:r>
            <a:r>
              <a:rPr lang="es-MX" sz="1400" dirty="0"/>
              <a:t>._</a:t>
            </a:r>
            <a:r>
              <a:rPr lang="es-MX" sz="1400" dirty="0" err="1"/>
              <a:t>lastName</a:t>
            </a:r>
            <a:r>
              <a:rPr lang="es-MX" sz="1400" dirty="0"/>
              <a:t> }, (${ </a:t>
            </a:r>
            <a:r>
              <a:rPr lang="es-MX" sz="1400" dirty="0" err="1"/>
              <a:t>this</a:t>
            </a:r>
            <a:r>
              <a:rPr lang="es-MX" sz="1400" dirty="0"/>
              <a:t>._</a:t>
            </a:r>
            <a:r>
              <a:rPr lang="es-MX" sz="1400" dirty="0" err="1"/>
              <a:t>birthDate</a:t>
            </a:r>
            <a:r>
              <a:rPr lang="es-MX" sz="1400" dirty="0"/>
              <a:t> })`;</a:t>
            </a:r>
          </a:p>
          <a:p>
            <a:r>
              <a:rPr lang="es-MX" sz="1400" dirty="0"/>
              <a:t>  }</a:t>
            </a:r>
          </a:p>
          <a:p>
            <a:endParaRPr lang="es-MX" sz="1400" dirty="0"/>
          </a:p>
          <a:p>
            <a:r>
              <a:rPr lang="es-MX" sz="1400" dirty="0"/>
              <a:t>  </a:t>
            </a:r>
            <a:r>
              <a:rPr lang="es-MX" sz="1400" dirty="0" err="1"/>
              <a:t>get</a:t>
            </a:r>
            <a:r>
              <a:rPr lang="es-MX" sz="1400" dirty="0"/>
              <a:t> </a:t>
            </a:r>
            <a:r>
              <a:rPr lang="es-MX" sz="1400" dirty="0" err="1"/>
              <a:t>notableWorks</a:t>
            </a:r>
            <a:r>
              <a:rPr lang="es-MX" sz="1400" dirty="0"/>
              <a:t> () {</a:t>
            </a:r>
          </a:p>
          <a:p>
            <a:r>
              <a:rPr lang="es-MX" sz="1400" dirty="0"/>
              <a:t>    </a:t>
            </a:r>
            <a:r>
              <a:rPr lang="es-MX" sz="1400" dirty="0" err="1"/>
              <a:t>return</a:t>
            </a:r>
            <a:r>
              <a:rPr lang="es-MX" sz="1400" dirty="0"/>
              <a:t> `Notable Works: ${ </a:t>
            </a:r>
            <a:r>
              <a:rPr lang="es-MX" sz="1400" dirty="0" err="1"/>
              <a:t>this</a:t>
            </a:r>
            <a:r>
              <a:rPr lang="es-MX" sz="1400" dirty="0"/>
              <a:t>._</a:t>
            </a:r>
            <a:r>
              <a:rPr lang="es-MX" sz="1400" dirty="0" err="1"/>
              <a:t>notableWorks.join</a:t>
            </a:r>
            <a:r>
              <a:rPr lang="es-MX" sz="1400" dirty="0"/>
              <a:t>( ', ' ) }`;</a:t>
            </a:r>
          </a:p>
          <a:p>
            <a:r>
              <a:rPr lang="es-MX" sz="1400" dirty="0"/>
              <a:t>  }</a:t>
            </a:r>
          </a:p>
          <a:p>
            <a:r>
              <a:rPr lang="es-MX" sz="1400" dirty="0"/>
              <a:t>}</a:t>
            </a:r>
          </a:p>
        </p:txBody>
      </p:sp>
    </p:spTree>
    <p:extLst>
      <p:ext uri="{BB962C8B-B14F-4D97-AF65-F5344CB8AC3E}">
        <p14:creationId xmlns:p14="http://schemas.microsoft.com/office/powerpoint/2010/main" val="1273802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CLASES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260117"/>
            <a:ext cx="10657184" cy="5078313"/>
          </a:xfrm>
          <a:prstGeom prst="rect">
            <a:avLst/>
          </a:prstGeom>
        </p:spPr>
        <p:txBody>
          <a:bodyPr wrap="square">
            <a:spAutoFit/>
          </a:bodyPr>
          <a:lstStyle/>
          <a:p>
            <a:endParaRPr lang="es-MX" dirty="0"/>
          </a:p>
          <a:p>
            <a:r>
              <a:rPr lang="es-MX" dirty="0"/>
              <a:t>// </a:t>
            </a:r>
            <a:r>
              <a:rPr lang="es-MX" dirty="0" err="1"/>
              <a:t>Creating</a:t>
            </a:r>
            <a:r>
              <a:rPr lang="es-MX" dirty="0"/>
              <a:t> </a:t>
            </a:r>
            <a:r>
              <a:rPr lang="es-MX" dirty="0" err="1"/>
              <a:t>an</a:t>
            </a:r>
            <a:r>
              <a:rPr lang="es-MX" dirty="0"/>
              <a:t> </a:t>
            </a:r>
            <a:r>
              <a:rPr lang="es-MX" dirty="0" err="1"/>
              <a:t>instance</a:t>
            </a:r>
            <a:r>
              <a:rPr lang="es-MX" dirty="0"/>
              <a:t> of </a:t>
            </a:r>
            <a:r>
              <a:rPr lang="es-MX" dirty="0" err="1"/>
              <a:t>Artist</a:t>
            </a:r>
            <a:endParaRPr lang="es-MX" dirty="0"/>
          </a:p>
          <a:p>
            <a:r>
              <a:rPr lang="es-MX" dirty="0" err="1"/>
              <a:t>let</a:t>
            </a:r>
            <a:r>
              <a:rPr lang="es-MX" dirty="0"/>
              <a:t> data = {</a:t>
            </a:r>
          </a:p>
          <a:p>
            <a:r>
              <a:rPr lang="es-MX" dirty="0"/>
              <a:t>  </a:t>
            </a:r>
            <a:r>
              <a:rPr lang="es-MX" dirty="0" err="1"/>
              <a:t>name</a:t>
            </a:r>
            <a:r>
              <a:rPr lang="es-MX" dirty="0"/>
              <a:t>: 'Leonardo',</a:t>
            </a:r>
          </a:p>
          <a:p>
            <a:r>
              <a:rPr lang="es-MX" dirty="0"/>
              <a:t>  </a:t>
            </a:r>
            <a:r>
              <a:rPr lang="es-MX" dirty="0" err="1"/>
              <a:t>lastName</a:t>
            </a:r>
            <a:r>
              <a:rPr lang="es-MX" dirty="0"/>
              <a:t>: 'da Vinci',</a:t>
            </a:r>
          </a:p>
          <a:p>
            <a:r>
              <a:rPr lang="es-MX" dirty="0"/>
              <a:t>  </a:t>
            </a:r>
            <a:r>
              <a:rPr lang="es-MX" dirty="0" err="1"/>
              <a:t>birthDate</a:t>
            </a:r>
            <a:r>
              <a:rPr lang="es-MX" dirty="0"/>
              <a:t>: '15/04/1452',</a:t>
            </a:r>
          </a:p>
          <a:p>
            <a:r>
              <a:rPr lang="es-MX" dirty="0"/>
              <a:t>  </a:t>
            </a:r>
            <a:r>
              <a:rPr lang="es-MX" dirty="0" err="1"/>
              <a:t>movement</a:t>
            </a:r>
            <a:r>
              <a:rPr lang="es-MX" dirty="0"/>
              <a:t>: 'High </a:t>
            </a:r>
            <a:r>
              <a:rPr lang="es-MX" dirty="0" err="1"/>
              <a:t>Renaissance</a:t>
            </a:r>
            <a:r>
              <a:rPr lang="es-MX" dirty="0"/>
              <a:t>',</a:t>
            </a:r>
          </a:p>
          <a:p>
            <a:r>
              <a:rPr lang="es-MX" dirty="0"/>
              <a:t>  </a:t>
            </a:r>
            <a:r>
              <a:rPr lang="es-MX" dirty="0" err="1"/>
              <a:t>knownFor</a:t>
            </a:r>
            <a:r>
              <a:rPr lang="es-MX" dirty="0"/>
              <a:t>: [ 'Art', '</a:t>
            </a:r>
            <a:r>
              <a:rPr lang="es-MX" dirty="0" err="1"/>
              <a:t>science</a:t>
            </a:r>
            <a:r>
              <a:rPr lang="es-MX" dirty="0"/>
              <a:t>' ],</a:t>
            </a:r>
          </a:p>
          <a:p>
            <a:r>
              <a:rPr lang="es-MX" dirty="0"/>
              <a:t>  </a:t>
            </a:r>
            <a:r>
              <a:rPr lang="es-MX" dirty="0" err="1"/>
              <a:t>notableWorks</a:t>
            </a:r>
            <a:r>
              <a:rPr lang="es-MX" dirty="0"/>
              <a:t>: [ 'Mona Lisa', '</a:t>
            </a:r>
            <a:r>
              <a:rPr lang="es-MX" dirty="0" err="1"/>
              <a:t>The</a:t>
            </a:r>
            <a:r>
              <a:rPr lang="es-MX" dirty="0"/>
              <a:t> </a:t>
            </a:r>
            <a:r>
              <a:rPr lang="es-MX" dirty="0" err="1"/>
              <a:t>Vitruvian</a:t>
            </a:r>
            <a:r>
              <a:rPr lang="es-MX" dirty="0"/>
              <a:t> </a:t>
            </a:r>
            <a:r>
              <a:rPr lang="es-MX" dirty="0" err="1"/>
              <a:t>Man</a:t>
            </a:r>
            <a:r>
              <a:rPr lang="es-MX" dirty="0"/>
              <a:t>', 'Lady </a:t>
            </a:r>
            <a:r>
              <a:rPr lang="es-MX" dirty="0" err="1"/>
              <a:t>with</a:t>
            </a:r>
            <a:r>
              <a:rPr lang="es-MX" dirty="0"/>
              <a:t> </a:t>
            </a:r>
            <a:r>
              <a:rPr lang="es-MX" dirty="0" err="1"/>
              <a:t>an</a:t>
            </a:r>
            <a:r>
              <a:rPr lang="es-MX" dirty="0"/>
              <a:t> </a:t>
            </a:r>
            <a:r>
              <a:rPr lang="es-MX" dirty="0" err="1"/>
              <a:t>Ermine</a:t>
            </a:r>
            <a:r>
              <a:rPr lang="es-MX" dirty="0"/>
              <a:t>' ]</a:t>
            </a:r>
          </a:p>
          <a:p>
            <a:r>
              <a:rPr lang="es-MX" dirty="0"/>
              <a:t>};</a:t>
            </a:r>
          </a:p>
          <a:p>
            <a:endParaRPr lang="es-MX" dirty="0"/>
          </a:p>
          <a:p>
            <a:r>
              <a:rPr lang="es-MX" dirty="0" err="1"/>
              <a:t>let</a:t>
            </a:r>
            <a:r>
              <a:rPr lang="es-MX" dirty="0"/>
              <a:t> p1 = new </a:t>
            </a:r>
            <a:r>
              <a:rPr lang="es-MX" dirty="0" err="1"/>
              <a:t>Artist</a:t>
            </a:r>
            <a:r>
              <a:rPr lang="es-MX" dirty="0"/>
              <a:t>( data );</a:t>
            </a:r>
          </a:p>
          <a:p>
            <a:r>
              <a:rPr lang="es-MX" dirty="0"/>
              <a:t>p1.fullName; </a:t>
            </a:r>
            <a:endParaRPr lang="es-MX" dirty="0" smtClean="0"/>
          </a:p>
          <a:p>
            <a:r>
              <a:rPr lang="es-MX" dirty="0" smtClean="0"/>
              <a:t>p1.save</a:t>
            </a:r>
            <a:r>
              <a:rPr lang="es-MX" dirty="0"/>
              <a:t>( '</a:t>
            </a:r>
            <a:r>
              <a:rPr lang="es-MX" dirty="0" err="1"/>
              <a:t>ArtistsDB</a:t>
            </a:r>
            <a:r>
              <a:rPr lang="es-MX" dirty="0"/>
              <a:t>' ); </a:t>
            </a:r>
            <a:endParaRPr lang="es-MX" dirty="0" smtClean="0"/>
          </a:p>
          <a:p>
            <a:r>
              <a:rPr lang="es-MX" dirty="0" smtClean="0"/>
              <a:t>p1.validate</a:t>
            </a:r>
            <a:r>
              <a:rPr lang="es-MX" dirty="0"/>
              <a:t>(); </a:t>
            </a:r>
            <a:endParaRPr lang="es-MX" dirty="0" smtClean="0"/>
          </a:p>
          <a:p>
            <a:r>
              <a:rPr lang="es-MX" dirty="0" smtClean="0"/>
              <a:t>p1.notableWorks;</a:t>
            </a:r>
          </a:p>
          <a:p>
            <a:r>
              <a:rPr lang="es-MX" dirty="0" smtClean="0"/>
              <a:t> </a:t>
            </a:r>
          </a:p>
          <a:p>
            <a:r>
              <a:rPr lang="es-MX" dirty="0" smtClean="0">
                <a:solidFill>
                  <a:srgbClr val="FF0000"/>
                </a:solidFill>
              </a:rPr>
              <a:t>// copia en tu biblioteca de código este </a:t>
            </a:r>
            <a:r>
              <a:rPr lang="es-MX" dirty="0">
                <a:solidFill>
                  <a:srgbClr val="FF0000"/>
                </a:solidFill>
              </a:rPr>
              <a:t>ejemplo de </a:t>
            </a:r>
            <a:r>
              <a:rPr lang="es-MX" dirty="0" err="1" smtClean="0">
                <a:solidFill>
                  <a:srgbClr val="FF0000"/>
                </a:solidFill>
              </a:rPr>
              <a:t>Mix-ins</a:t>
            </a:r>
            <a:r>
              <a:rPr lang="es-MX" dirty="0" smtClean="0">
                <a:solidFill>
                  <a:srgbClr val="FF0000"/>
                </a:solidFill>
              </a:rPr>
              <a:t> y manda los resultados al Log.</a:t>
            </a:r>
            <a:endParaRPr lang="es-MX" dirty="0">
              <a:solidFill>
                <a:srgbClr val="FF0000"/>
              </a:solidFill>
            </a:endParaRPr>
          </a:p>
        </p:txBody>
      </p:sp>
    </p:spTree>
    <p:extLst>
      <p:ext uri="{BB962C8B-B14F-4D97-AF65-F5344CB8AC3E}">
        <p14:creationId xmlns:p14="http://schemas.microsoft.com/office/powerpoint/2010/main" val="1071130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Repaso Bucles </a:t>
            </a:r>
            <a:r>
              <a:rPr lang="es-MX" sz="4000" b="1" dirty="0" err="1" smtClean="0"/>
              <a:t>For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117296"/>
            <a:ext cx="6118225" cy="5355312"/>
          </a:xfrm>
          <a:prstGeom prst="rect">
            <a:avLst/>
          </a:prstGeom>
        </p:spPr>
        <p:txBody>
          <a:bodyPr>
            <a:spAutoFit/>
          </a:bodyPr>
          <a:lstStyle/>
          <a:p>
            <a:r>
              <a:rPr lang="es-MX" b="1" dirty="0" err="1" smtClean="0"/>
              <a:t>Foreach</a:t>
            </a:r>
            <a:endParaRPr lang="es-MX" b="1" dirty="0" smtClean="0"/>
          </a:p>
          <a:p>
            <a:endParaRPr lang="es-MX" dirty="0" smtClean="0"/>
          </a:p>
          <a:p>
            <a:r>
              <a:rPr lang="es-MX" dirty="0" smtClean="0"/>
              <a:t>&lt;</a:t>
            </a:r>
            <a:r>
              <a:rPr lang="es-MX" dirty="0"/>
              <a:t>p&gt;ejemplo </a:t>
            </a:r>
            <a:r>
              <a:rPr lang="es-MX" dirty="0" err="1"/>
              <a:t>for</a:t>
            </a:r>
            <a:r>
              <a:rPr lang="es-MX" dirty="0"/>
              <a:t> </a:t>
            </a:r>
            <a:r>
              <a:rPr lang="es-MX" dirty="0" err="1"/>
              <a:t>each</a:t>
            </a:r>
            <a:r>
              <a:rPr lang="es-MX" dirty="0"/>
              <a:t>&lt;/p&gt;</a:t>
            </a:r>
          </a:p>
          <a:p>
            <a:endParaRPr lang="es-MX" dirty="0"/>
          </a:p>
          <a:p>
            <a:r>
              <a:rPr lang="es-MX" dirty="0"/>
              <a:t>&lt;</a:t>
            </a:r>
            <a:r>
              <a:rPr lang="es-MX" dirty="0" err="1"/>
              <a:t>button</a:t>
            </a:r>
            <a:r>
              <a:rPr lang="es-MX" dirty="0"/>
              <a:t> </a:t>
            </a:r>
            <a:r>
              <a:rPr lang="es-MX" dirty="0" err="1"/>
              <a:t>onclick</a:t>
            </a:r>
            <a:r>
              <a:rPr lang="es-MX" dirty="0"/>
              <a:t>="</a:t>
            </a:r>
            <a:r>
              <a:rPr lang="es-MX" dirty="0" err="1"/>
              <a:t>numbers.forEach</a:t>
            </a:r>
            <a:r>
              <a:rPr lang="es-MX" dirty="0"/>
              <a:t>(</a:t>
            </a:r>
            <a:r>
              <a:rPr lang="es-MX" dirty="0" err="1"/>
              <a:t>myFunction</a:t>
            </a:r>
            <a:r>
              <a:rPr lang="es-MX" dirty="0"/>
              <a:t>)"&gt;Prueba </a:t>
            </a:r>
            <a:r>
              <a:rPr lang="es-MX" dirty="0" err="1"/>
              <a:t>for</a:t>
            </a:r>
            <a:r>
              <a:rPr lang="es-MX" dirty="0"/>
              <a:t> </a:t>
            </a:r>
            <a:r>
              <a:rPr lang="es-MX" dirty="0" err="1"/>
              <a:t>each</a:t>
            </a:r>
            <a:r>
              <a:rPr lang="es-MX" dirty="0"/>
              <a:t>&lt;/</a:t>
            </a:r>
            <a:r>
              <a:rPr lang="es-MX" dirty="0" err="1"/>
              <a:t>button</a:t>
            </a:r>
            <a:r>
              <a:rPr lang="es-MX" dirty="0"/>
              <a:t>&gt;</a:t>
            </a:r>
          </a:p>
          <a:p>
            <a:endParaRPr lang="es-MX" dirty="0"/>
          </a:p>
          <a:p>
            <a:r>
              <a:rPr lang="es-MX" dirty="0"/>
              <a:t>&lt;p&gt;Sum of </a:t>
            </a:r>
            <a:r>
              <a:rPr lang="es-MX" dirty="0" err="1"/>
              <a:t>numbers</a:t>
            </a:r>
            <a:r>
              <a:rPr lang="es-MX" dirty="0"/>
              <a:t> in </a:t>
            </a:r>
            <a:r>
              <a:rPr lang="es-MX" dirty="0" err="1"/>
              <a:t>array</a:t>
            </a:r>
            <a:r>
              <a:rPr lang="es-MX" dirty="0"/>
              <a:t>: &lt;</a:t>
            </a:r>
            <a:r>
              <a:rPr lang="es-MX" dirty="0" err="1"/>
              <a:t>span</a:t>
            </a:r>
            <a:r>
              <a:rPr lang="es-MX" dirty="0"/>
              <a:t> id="demo"&gt;&lt;/</a:t>
            </a:r>
            <a:r>
              <a:rPr lang="es-MX" dirty="0" err="1"/>
              <a:t>span</a:t>
            </a:r>
            <a:r>
              <a:rPr lang="es-MX" dirty="0"/>
              <a:t>&gt;&lt;/p&gt;</a:t>
            </a:r>
          </a:p>
          <a:p>
            <a:endParaRPr lang="es-MX" dirty="0"/>
          </a:p>
          <a:p>
            <a:r>
              <a:rPr lang="es-MX" dirty="0"/>
              <a:t>&lt;script&gt;</a:t>
            </a:r>
          </a:p>
          <a:p>
            <a:r>
              <a:rPr lang="es-MX" dirty="0" err="1"/>
              <a:t>var</a:t>
            </a:r>
            <a:r>
              <a:rPr lang="es-MX" dirty="0"/>
              <a:t> sum = 0;</a:t>
            </a:r>
          </a:p>
          <a:p>
            <a:r>
              <a:rPr lang="es-MX" dirty="0" err="1"/>
              <a:t>var</a:t>
            </a:r>
            <a:r>
              <a:rPr lang="es-MX" dirty="0"/>
              <a:t> </a:t>
            </a:r>
            <a:r>
              <a:rPr lang="es-MX" dirty="0" err="1"/>
              <a:t>numbers</a:t>
            </a:r>
            <a:r>
              <a:rPr lang="es-MX" dirty="0"/>
              <a:t> = [65, 44, 12, 4];</a:t>
            </a:r>
          </a:p>
          <a:p>
            <a:endParaRPr lang="es-MX" dirty="0"/>
          </a:p>
          <a:p>
            <a:r>
              <a:rPr lang="es-MX" dirty="0" err="1"/>
              <a:t>function</a:t>
            </a:r>
            <a:r>
              <a:rPr lang="es-MX" dirty="0"/>
              <a:t> </a:t>
            </a:r>
            <a:r>
              <a:rPr lang="es-MX" dirty="0" err="1"/>
              <a:t>myFunction</a:t>
            </a:r>
            <a:r>
              <a:rPr lang="es-MX" dirty="0"/>
              <a:t>(</a:t>
            </a:r>
            <a:r>
              <a:rPr lang="es-MX" dirty="0" err="1"/>
              <a:t>item</a:t>
            </a:r>
            <a:r>
              <a:rPr lang="es-MX" dirty="0"/>
              <a:t>) {</a:t>
            </a:r>
          </a:p>
          <a:p>
            <a:r>
              <a:rPr lang="es-MX" dirty="0"/>
              <a:t>    sum += </a:t>
            </a:r>
            <a:r>
              <a:rPr lang="es-MX" dirty="0" err="1"/>
              <a:t>item</a:t>
            </a:r>
            <a:r>
              <a:rPr lang="es-MX" dirty="0"/>
              <a:t>;</a:t>
            </a:r>
          </a:p>
          <a:p>
            <a:r>
              <a:rPr lang="es-MX" dirty="0"/>
              <a:t>    </a:t>
            </a:r>
            <a:r>
              <a:rPr lang="es-MX" dirty="0" err="1"/>
              <a:t>demo.innerHTML</a:t>
            </a:r>
            <a:r>
              <a:rPr lang="es-MX" dirty="0"/>
              <a:t> = sum;</a:t>
            </a:r>
          </a:p>
          <a:p>
            <a:r>
              <a:rPr lang="es-MX" dirty="0"/>
              <a:t>}</a:t>
            </a:r>
          </a:p>
          <a:p>
            <a:r>
              <a:rPr lang="es-MX" dirty="0"/>
              <a:t>&lt;/script&gt;</a:t>
            </a:r>
          </a:p>
        </p:txBody>
      </p:sp>
    </p:spTree>
    <p:extLst>
      <p:ext uri="{BB962C8B-B14F-4D97-AF65-F5344CB8AC3E}">
        <p14:creationId xmlns:p14="http://schemas.microsoft.com/office/powerpoint/2010/main" val="2667413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Repaso Bucles </a:t>
            </a:r>
            <a:r>
              <a:rPr lang="es-MX" sz="4000" b="1" dirty="0" err="1" smtClean="0"/>
              <a:t>For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184017"/>
            <a:ext cx="1992853" cy="369332"/>
          </a:xfrm>
          <a:prstGeom prst="rect">
            <a:avLst/>
          </a:prstGeom>
        </p:spPr>
        <p:txBody>
          <a:bodyPr wrap="none">
            <a:spAutoFit/>
          </a:bodyPr>
          <a:lstStyle/>
          <a:p>
            <a:r>
              <a:rPr lang="es-MX" b="1" dirty="0"/>
              <a:t>JavaScript </a:t>
            </a:r>
            <a:r>
              <a:rPr lang="es-MX" b="1" dirty="0" err="1"/>
              <a:t>for</a:t>
            </a:r>
            <a:r>
              <a:rPr lang="es-MX" b="1" dirty="0"/>
              <a:t>/in</a:t>
            </a:r>
          </a:p>
        </p:txBody>
      </p:sp>
      <p:sp>
        <p:nvSpPr>
          <p:cNvPr id="5" name="Rectangle 4"/>
          <p:cNvSpPr/>
          <p:nvPr/>
        </p:nvSpPr>
        <p:spPr>
          <a:xfrm>
            <a:off x="775070" y="1923958"/>
            <a:ext cx="6118225" cy="2585323"/>
          </a:xfrm>
          <a:prstGeom prst="rect">
            <a:avLst/>
          </a:prstGeom>
        </p:spPr>
        <p:txBody>
          <a:bodyPr>
            <a:spAutoFit/>
          </a:bodyPr>
          <a:lstStyle/>
          <a:p>
            <a:r>
              <a:rPr lang="es-MX" dirty="0" smtClean="0"/>
              <a:t>Ejemplo:</a:t>
            </a:r>
          </a:p>
          <a:p>
            <a:endParaRPr lang="es-MX" dirty="0" smtClean="0"/>
          </a:p>
          <a:p>
            <a:r>
              <a:rPr lang="es-MX" b="1" dirty="0" err="1" smtClean="0">
                <a:solidFill>
                  <a:schemeClr val="accent3"/>
                </a:solidFill>
              </a:rPr>
              <a:t>var</a:t>
            </a:r>
            <a:r>
              <a:rPr lang="es-MX" b="1" dirty="0" smtClean="0">
                <a:solidFill>
                  <a:schemeClr val="accent3"/>
                </a:solidFill>
              </a:rPr>
              <a:t> </a:t>
            </a:r>
            <a:r>
              <a:rPr lang="es-MX" b="1" dirty="0" err="1">
                <a:solidFill>
                  <a:schemeClr val="accent3"/>
                </a:solidFill>
              </a:rPr>
              <a:t>person</a:t>
            </a:r>
            <a:r>
              <a:rPr lang="es-MX" b="1" dirty="0">
                <a:solidFill>
                  <a:schemeClr val="accent3"/>
                </a:solidFill>
              </a:rPr>
              <a:t> = {</a:t>
            </a:r>
            <a:r>
              <a:rPr lang="es-MX" b="1" dirty="0" err="1">
                <a:solidFill>
                  <a:schemeClr val="accent3"/>
                </a:solidFill>
              </a:rPr>
              <a:t>fname</a:t>
            </a:r>
            <a:r>
              <a:rPr lang="es-MX" b="1" dirty="0">
                <a:solidFill>
                  <a:schemeClr val="accent3"/>
                </a:solidFill>
              </a:rPr>
              <a:t>:"John", </a:t>
            </a:r>
            <a:r>
              <a:rPr lang="es-MX" b="1" dirty="0" err="1">
                <a:solidFill>
                  <a:schemeClr val="accent3"/>
                </a:solidFill>
              </a:rPr>
              <a:t>lname</a:t>
            </a:r>
            <a:r>
              <a:rPr lang="es-MX" b="1" dirty="0">
                <a:solidFill>
                  <a:schemeClr val="accent3"/>
                </a:solidFill>
              </a:rPr>
              <a:t>:"</a:t>
            </a:r>
            <a:r>
              <a:rPr lang="es-MX" b="1" dirty="0" err="1">
                <a:solidFill>
                  <a:schemeClr val="accent3"/>
                </a:solidFill>
              </a:rPr>
              <a:t>Doe</a:t>
            </a:r>
            <a:r>
              <a:rPr lang="es-MX" b="1" dirty="0">
                <a:solidFill>
                  <a:schemeClr val="accent3"/>
                </a:solidFill>
              </a:rPr>
              <a:t>", age:25}; </a:t>
            </a:r>
          </a:p>
          <a:p>
            <a:endParaRPr lang="es-MX" b="1" dirty="0">
              <a:solidFill>
                <a:schemeClr val="accent3"/>
              </a:solidFill>
            </a:endParaRPr>
          </a:p>
          <a:p>
            <a:r>
              <a:rPr lang="es-MX" b="1" dirty="0" err="1">
                <a:solidFill>
                  <a:schemeClr val="accent3"/>
                </a:solidFill>
              </a:rPr>
              <a:t>var</a:t>
            </a:r>
            <a:r>
              <a:rPr lang="es-MX" b="1" dirty="0">
                <a:solidFill>
                  <a:schemeClr val="accent3"/>
                </a:solidFill>
              </a:rPr>
              <a:t> </a:t>
            </a:r>
            <a:r>
              <a:rPr lang="es-MX" b="1" dirty="0" err="1">
                <a:solidFill>
                  <a:schemeClr val="accent3"/>
                </a:solidFill>
              </a:rPr>
              <a:t>text</a:t>
            </a:r>
            <a:r>
              <a:rPr lang="es-MX" b="1" dirty="0">
                <a:solidFill>
                  <a:schemeClr val="accent3"/>
                </a:solidFill>
              </a:rPr>
              <a:t> = "";</a:t>
            </a:r>
          </a:p>
          <a:p>
            <a:r>
              <a:rPr lang="es-MX" b="1" dirty="0" err="1">
                <a:solidFill>
                  <a:schemeClr val="accent3"/>
                </a:solidFill>
              </a:rPr>
              <a:t>var</a:t>
            </a:r>
            <a:r>
              <a:rPr lang="es-MX" b="1" dirty="0">
                <a:solidFill>
                  <a:schemeClr val="accent3"/>
                </a:solidFill>
              </a:rPr>
              <a:t> x;</a:t>
            </a:r>
          </a:p>
          <a:p>
            <a:r>
              <a:rPr lang="es-MX" b="1" dirty="0" err="1">
                <a:solidFill>
                  <a:schemeClr val="accent3"/>
                </a:solidFill>
              </a:rPr>
              <a:t>for</a:t>
            </a:r>
            <a:r>
              <a:rPr lang="es-MX" b="1" dirty="0">
                <a:solidFill>
                  <a:schemeClr val="accent3"/>
                </a:solidFill>
              </a:rPr>
              <a:t> (x in </a:t>
            </a:r>
            <a:r>
              <a:rPr lang="es-MX" b="1" dirty="0" err="1">
                <a:solidFill>
                  <a:schemeClr val="accent3"/>
                </a:solidFill>
              </a:rPr>
              <a:t>person</a:t>
            </a:r>
            <a:r>
              <a:rPr lang="es-MX" b="1" dirty="0">
                <a:solidFill>
                  <a:schemeClr val="accent3"/>
                </a:solidFill>
              </a:rPr>
              <a:t>) {</a:t>
            </a:r>
          </a:p>
          <a:p>
            <a:r>
              <a:rPr lang="es-MX" b="1" dirty="0">
                <a:solidFill>
                  <a:schemeClr val="accent3"/>
                </a:solidFill>
              </a:rPr>
              <a:t>    </a:t>
            </a:r>
            <a:r>
              <a:rPr lang="es-MX" b="1" dirty="0" err="1">
                <a:solidFill>
                  <a:schemeClr val="accent3"/>
                </a:solidFill>
              </a:rPr>
              <a:t>text</a:t>
            </a:r>
            <a:r>
              <a:rPr lang="es-MX" b="1" dirty="0">
                <a:solidFill>
                  <a:schemeClr val="accent3"/>
                </a:solidFill>
              </a:rPr>
              <a:t> += </a:t>
            </a:r>
            <a:r>
              <a:rPr lang="es-MX" b="1" dirty="0" err="1">
                <a:solidFill>
                  <a:schemeClr val="accent3"/>
                </a:solidFill>
              </a:rPr>
              <a:t>person</a:t>
            </a:r>
            <a:r>
              <a:rPr lang="es-MX" b="1" dirty="0">
                <a:solidFill>
                  <a:schemeClr val="accent3"/>
                </a:solidFill>
              </a:rPr>
              <a:t>[x] + " ";</a:t>
            </a:r>
          </a:p>
          <a:p>
            <a:r>
              <a:rPr lang="es-MX" b="1" dirty="0">
                <a:solidFill>
                  <a:schemeClr val="accent3"/>
                </a:solidFill>
              </a:rPr>
              <a:t>} </a:t>
            </a:r>
          </a:p>
        </p:txBody>
      </p:sp>
    </p:spTree>
    <p:extLst>
      <p:ext uri="{BB962C8B-B14F-4D97-AF65-F5344CB8AC3E}">
        <p14:creationId xmlns:p14="http://schemas.microsoft.com/office/powerpoint/2010/main" val="2227093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Repaso Bucles </a:t>
            </a:r>
            <a:r>
              <a:rPr lang="es-MX" sz="4000" b="1" dirty="0" err="1" smtClean="0"/>
              <a:t>For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60029"/>
            <a:ext cx="10297144" cy="923330"/>
          </a:xfrm>
          <a:prstGeom prst="rect">
            <a:avLst/>
          </a:prstGeom>
        </p:spPr>
        <p:txBody>
          <a:bodyPr wrap="square">
            <a:spAutoFit/>
          </a:bodyPr>
          <a:lstStyle/>
          <a:p>
            <a:r>
              <a:rPr lang="es-MX" dirty="0"/>
              <a:t>La sentencia </a:t>
            </a:r>
            <a:r>
              <a:rPr lang="es-MX" dirty="0" err="1"/>
              <a:t>for</a:t>
            </a:r>
            <a:r>
              <a:rPr lang="es-MX" dirty="0"/>
              <a:t>...of crea un bucle que itera a través de los elementos de objetos iterables (incluyendo </a:t>
            </a:r>
            <a:r>
              <a:rPr lang="es-MX" dirty="0" err="1"/>
              <a:t>Array</a:t>
            </a:r>
            <a:r>
              <a:rPr lang="es-MX" dirty="0"/>
              <a:t>, </a:t>
            </a:r>
            <a:r>
              <a:rPr lang="es-MX" dirty="0" err="1"/>
              <a:t>Map</a:t>
            </a:r>
            <a:r>
              <a:rPr lang="es-MX" dirty="0"/>
              <a:t>, Set, el objeto </a:t>
            </a:r>
            <a:r>
              <a:rPr lang="es-MX" dirty="0" err="1"/>
              <a:t>arguments</a:t>
            </a:r>
            <a:r>
              <a:rPr lang="es-MX" dirty="0"/>
              <a:t>, etc.), ejecutando las sentencias de cada iteración con el valor del elemento que corresponda.</a:t>
            </a:r>
          </a:p>
        </p:txBody>
      </p:sp>
      <p:sp>
        <p:nvSpPr>
          <p:cNvPr id="5" name="Rectangle 4"/>
          <p:cNvSpPr/>
          <p:nvPr/>
        </p:nvSpPr>
        <p:spPr>
          <a:xfrm>
            <a:off x="935236" y="2425343"/>
            <a:ext cx="6118225" cy="2862322"/>
          </a:xfrm>
          <a:prstGeom prst="rect">
            <a:avLst/>
          </a:prstGeom>
        </p:spPr>
        <p:txBody>
          <a:bodyPr>
            <a:spAutoFit/>
          </a:bodyPr>
          <a:lstStyle/>
          <a:p>
            <a:r>
              <a:rPr lang="es-MX" dirty="0"/>
              <a:t>Sintaxis</a:t>
            </a:r>
          </a:p>
          <a:p>
            <a:r>
              <a:rPr lang="es-MX" dirty="0" err="1"/>
              <a:t>Section</a:t>
            </a:r>
            <a:endParaRPr lang="es-MX" dirty="0"/>
          </a:p>
          <a:p>
            <a:r>
              <a:rPr lang="es-MX" dirty="0" err="1"/>
              <a:t>for</a:t>
            </a:r>
            <a:r>
              <a:rPr lang="es-MX" dirty="0"/>
              <a:t> (variable of iterable) {</a:t>
            </a:r>
          </a:p>
          <a:p>
            <a:r>
              <a:rPr lang="es-MX" dirty="0"/>
              <a:t>  </a:t>
            </a:r>
            <a:r>
              <a:rPr lang="es-MX" dirty="0" err="1"/>
              <a:t>statement</a:t>
            </a:r>
            <a:endParaRPr lang="es-MX" dirty="0"/>
          </a:p>
          <a:p>
            <a:r>
              <a:rPr lang="es-MX" dirty="0"/>
              <a:t>}</a:t>
            </a:r>
          </a:p>
          <a:p>
            <a:r>
              <a:rPr lang="es-MX" dirty="0"/>
              <a:t>variable</a:t>
            </a:r>
          </a:p>
          <a:p>
            <a:r>
              <a:rPr lang="es-MX" dirty="0"/>
              <a:t>En cada iteración el elemento (propiedad </a:t>
            </a:r>
            <a:r>
              <a:rPr lang="es-MX" dirty="0" err="1"/>
              <a:t>enumerable</a:t>
            </a:r>
            <a:r>
              <a:rPr lang="es-MX" dirty="0"/>
              <a:t>) correspondiente es asignado a variable. </a:t>
            </a:r>
          </a:p>
          <a:p>
            <a:r>
              <a:rPr lang="es-MX" dirty="0"/>
              <a:t>iterable</a:t>
            </a:r>
          </a:p>
          <a:p>
            <a:r>
              <a:rPr lang="es-MX" dirty="0"/>
              <a:t>Objeto cuyas propiedades </a:t>
            </a:r>
            <a:r>
              <a:rPr lang="es-MX" dirty="0" err="1"/>
              <a:t>enumerables</a:t>
            </a:r>
            <a:r>
              <a:rPr lang="es-MX" dirty="0"/>
              <a:t> son iteradas. </a:t>
            </a:r>
          </a:p>
        </p:txBody>
      </p:sp>
    </p:spTree>
    <p:extLst>
      <p:ext uri="{BB962C8B-B14F-4D97-AF65-F5344CB8AC3E}">
        <p14:creationId xmlns:p14="http://schemas.microsoft.com/office/powerpoint/2010/main" val="1587736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por defecto en Funciones.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5038" y="1117296"/>
            <a:ext cx="10719384" cy="2585323"/>
          </a:xfrm>
          <a:prstGeom prst="rect">
            <a:avLst/>
          </a:prstGeom>
        </p:spPr>
        <p:txBody>
          <a:bodyPr wrap="square">
            <a:spAutoFit/>
          </a:bodyPr>
          <a:lstStyle/>
          <a:p>
            <a:r>
              <a:rPr lang="en-US" dirty="0" err="1" smtClean="0"/>
              <a:t>Ejemplo</a:t>
            </a:r>
            <a:r>
              <a:rPr lang="en-US" dirty="0" smtClean="0"/>
              <a:t>:</a:t>
            </a:r>
          </a:p>
          <a:p>
            <a:endParaRPr lang="en-US" dirty="0"/>
          </a:p>
          <a:p>
            <a:r>
              <a:rPr lang="en-US" b="1" dirty="0" smtClean="0">
                <a:solidFill>
                  <a:schemeClr val="accent3"/>
                </a:solidFill>
              </a:rPr>
              <a:t>function </a:t>
            </a:r>
            <a:r>
              <a:rPr lang="en-US" b="1" dirty="0" err="1">
                <a:solidFill>
                  <a:schemeClr val="accent3"/>
                </a:solidFill>
              </a:rPr>
              <a:t>multiplicar</a:t>
            </a:r>
            <a:r>
              <a:rPr lang="en-US" b="1" dirty="0">
                <a:solidFill>
                  <a:schemeClr val="accent3"/>
                </a:solidFill>
              </a:rPr>
              <a:t>(a, b) {</a:t>
            </a:r>
          </a:p>
          <a:p>
            <a:r>
              <a:rPr lang="en-US" b="1" dirty="0">
                <a:solidFill>
                  <a:schemeClr val="accent3"/>
                </a:solidFill>
              </a:rPr>
              <a:t>  b = </a:t>
            </a:r>
            <a:r>
              <a:rPr lang="en-US" b="1" dirty="0" err="1">
                <a:solidFill>
                  <a:schemeClr val="accent3"/>
                </a:solidFill>
              </a:rPr>
              <a:t>typeof</a:t>
            </a:r>
            <a:r>
              <a:rPr lang="en-US" b="1" dirty="0">
                <a:solidFill>
                  <a:schemeClr val="accent3"/>
                </a:solidFill>
              </a:rPr>
              <a:t> b !== 'undefined' ?  b : 1;</a:t>
            </a:r>
          </a:p>
          <a:p>
            <a:endParaRPr lang="en-US" b="1" dirty="0">
              <a:solidFill>
                <a:schemeClr val="accent3"/>
              </a:solidFill>
            </a:endParaRPr>
          </a:p>
          <a:p>
            <a:r>
              <a:rPr lang="en-US" b="1" dirty="0">
                <a:solidFill>
                  <a:schemeClr val="accent3"/>
                </a:solidFill>
              </a:rPr>
              <a:t>  return a*b;</a:t>
            </a:r>
          </a:p>
          <a:p>
            <a:r>
              <a:rPr lang="en-US" b="1" dirty="0">
                <a:solidFill>
                  <a:schemeClr val="accent3"/>
                </a:solidFill>
              </a:rPr>
              <a:t>}</a:t>
            </a:r>
          </a:p>
          <a:p>
            <a:endParaRPr lang="en-US" b="1" dirty="0">
              <a:solidFill>
                <a:schemeClr val="accent3"/>
              </a:solidFill>
            </a:endParaRPr>
          </a:p>
          <a:p>
            <a:r>
              <a:rPr lang="en-US" b="1" dirty="0" smtClean="0">
                <a:solidFill>
                  <a:schemeClr val="accent3"/>
                </a:solidFill>
              </a:rPr>
              <a:t>console.log (</a:t>
            </a:r>
            <a:r>
              <a:rPr lang="en-US" b="1" dirty="0" err="1" smtClean="0">
                <a:solidFill>
                  <a:schemeClr val="accent3"/>
                </a:solidFill>
              </a:rPr>
              <a:t>multiplicar</a:t>
            </a:r>
            <a:r>
              <a:rPr lang="en-US" b="1" dirty="0" smtClean="0">
                <a:solidFill>
                  <a:schemeClr val="accent3"/>
                </a:solidFill>
              </a:rPr>
              <a:t>(5)); </a:t>
            </a:r>
            <a:r>
              <a:rPr lang="en-US" b="1" dirty="0">
                <a:solidFill>
                  <a:schemeClr val="accent3"/>
                </a:solidFill>
              </a:rPr>
              <a:t>// 5</a:t>
            </a:r>
            <a:endParaRPr lang="es-MX" b="1" dirty="0">
              <a:solidFill>
                <a:schemeClr val="accent3"/>
              </a:solidFill>
            </a:endParaRPr>
          </a:p>
        </p:txBody>
      </p:sp>
      <p:sp>
        <p:nvSpPr>
          <p:cNvPr id="3" name="Rectangle 2"/>
          <p:cNvSpPr/>
          <p:nvPr/>
        </p:nvSpPr>
        <p:spPr>
          <a:xfrm>
            <a:off x="795038" y="3780309"/>
            <a:ext cx="10719384" cy="2308324"/>
          </a:xfrm>
          <a:prstGeom prst="rect">
            <a:avLst/>
          </a:prstGeom>
        </p:spPr>
        <p:txBody>
          <a:bodyPr wrap="square">
            <a:spAutoFit/>
          </a:bodyPr>
          <a:lstStyle/>
          <a:p>
            <a:r>
              <a:rPr lang="es-MX" dirty="0"/>
              <a:t>Con parámetros por defecto, la verificación en el cuerpo de la función ya no es necesaria. Ahora, puedes colocar simplemente 1 como el valor por defecto de b en la cabecera de la función</a:t>
            </a:r>
            <a:r>
              <a:rPr lang="es-MX" dirty="0" smtClean="0"/>
              <a:t>:</a:t>
            </a:r>
          </a:p>
          <a:p>
            <a:endParaRPr lang="es-MX" dirty="0"/>
          </a:p>
          <a:p>
            <a:r>
              <a:rPr lang="es-MX" b="1" dirty="0" err="1">
                <a:solidFill>
                  <a:schemeClr val="accent3"/>
                </a:solidFill>
              </a:rPr>
              <a:t>function</a:t>
            </a:r>
            <a:r>
              <a:rPr lang="es-MX" b="1" dirty="0">
                <a:solidFill>
                  <a:schemeClr val="accent3"/>
                </a:solidFill>
              </a:rPr>
              <a:t> multiplicar(a, b = 1) {</a:t>
            </a:r>
          </a:p>
          <a:p>
            <a:r>
              <a:rPr lang="es-MX" b="1" dirty="0">
                <a:solidFill>
                  <a:schemeClr val="accent3"/>
                </a:solidFill>
              </a:rPr>
              <a:t>  </a:t>
            </a:r>
            <a:r>
              <a:rPr lang="es-MX" b="1" dirty="0" err="1">
                <a:solidFill>
                  <a:schemeClr val="accent3"/>
                </a:solidFill>
              </a:rPr>
              <a:t>return</a:t>
            </a:r>
            <a:r>
              <a:rPr lang="es-MX" b="1" dirty="0">
                <a:solidFill>
                  <a:schemeClr val="accent3"/>
                </a:solidFill>
              </a:rPr>
              <a:t> a*b;</a:t>
            </a:r>
          </a:p>
          <a:p>
            <a:r>
              <a:rPr lang="es-MX" b="1" dirty="0">
                <a:solidFill>
                  <a:schemeClr val="accent3"/>
                </a:solidFill>
              </a:rPr>
              <a:t>}</a:t>
            </a:r>
          </a:p>
          <a:p>
            <a:endParaRPr lang="es-MX" b="1" dirty="0">
              <a:solidFill>
                <a:schemeClr val="accent3"/>
              </a:solidFill>
            </a:endParaRPr>
          </a:p>
          <a:p>
            <a:r>
              <a:rPr lang="es-MX" b="1" dirty="0" smtClean="0">
                <a:solidFill>
                  <a:schemeClr val="accent3"/>
                </a:solidFill>
              </a:rPr>
              <a:t>console.logconsole.log (multiplicar(5)); </a:t>
            </a:r>
            <a:r>
              <a:rPr lang="es-MX" b="1" dirty="0">
                <a:solidFill>
                  <a:schemeClr val="accent3"/>
                </a:solidFill>
              </a:rPr>
              <a:t>// 5</a:t>
            </a:r>
          </a:p>
        </p:txBody>
      </p:sp>
    </p:spTree>
    <p:extLst>
      <p:ext uri="{BB962C8B-B14F-4D97-AF65-F5344CB8AC3E}">
        <p14:creationId xmlns:p14="http://schemas.microsoft.com/office/powerpoint/2010/main" val="595476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Repaso Bucles </a:t>
            </a:r>
            <a:r>
              <a:rPr lang="es-MX" sz="4000" b="1" dirty="0" err="1"/>
              <a:t>For</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7" y="1390891"/>
            <a:ext cx="5184576" cy="2308324"/>
          </a:xfrm>
          <a:prstGeom prst="rect">
            <a:avLst/>
          </a:prstGeom>
          <a:ln>
            <a:solidFill>
              <a:schemeClr val="accent1">
                <a:shade val="50000"/>
              </a:schemeClr>
            </a:solidFill>
          </a:ln>
        </p:spPr>
        <p:txBody>
          <a:bodyPr wrap="square">
            <a:spAutoFit/>
          </a:bodyPr>
          <a:lstStyle/>
          <a:p>
            <a:r>
              <a:rPr lang="en-US" b="1" dirty="0" err="1"/>
              <a:t>Iterando</a:t>
            </a:r>
            <a:r>
              <a:rPr lang="en-US" b="1" dirty="0"/>
              <a:t> un Array</a:t>
            </a:r>
          </a:p>
          <a:p>
            <a:endParaRPr lang="en-US" dirty="0"/>
          </a:p>
          <a:p>
            <a:r>
              <a:rPr lang="en-US" b="1" dirty="0">
                <a:solidFill>
                  <a:schemeClr val="accent3"/>
                </a:solidFill>
              </a:rPr>
              <a:t>let </a:t>
            </a:r>
            <a:r>
              <a:rPr lang="en-US" b="1" dirty="0" err="1">
                <a:solidFill>
                  <a:schemeClr val="accent3"/>
                </a:solidFill>
              </a:rPr>
              <a:t>iterable</a:t>
            </a:r>
            <a:r>
              <a:rPr lang="en-US" b="1" dirty="0">
                <a:solidFill>
                  <a:schemeClr val="accent3"/>
                </a:solidFill>
              </a:rPr>
              <a:t> = [10, 20, 30];</a:t>
            </a:r>
          </a:p>
          <a:p>
            <a:endParaRPr lang="en-US" b="1" dirty="0">
              <a:solidFill>
                <a:schemeClr val="accent3"/>
              </a:solidFill>
            </a:endParaRPr>
          </a:p>
          <a:p>
            <a:r>
              <a:rPr lang="en-US" b="1" dirty="0">
                <a:solidFill>
                  <a:schemeClr val="accent3"/>
                </a:solidFill>
              </a:rPr>
              <a:t>for (let value of </a:t>
            </a:r>
            <a:r>
              <a:rPr lang="en-US" b="1" dirty="0" err="1">
                <a:solidFill>
                  <a:schemeClr val="accent3"/>
                </a:solidFill>
              </a:rPr>
              <a:t>iterable</a:t>
            </a:r>
            <a:r>
              <a:rPr lang="en-US" b="1" dirty="0">
                <a:solidFill>
                  <a:schemeClr val="accent3"/>
                </a:solidFill>
              </a:rPr>
              <a:t>) {</a:t>
            </a:r>
          </a:p>
          <a:p>
            <a:r>
              <a:rPr lang="en-US" b="1" dirty="0">
                <a:solidFill>
                  <a:schemeClr val="accent3"/>
                </a:solidFill>
              </a:rPr>
              <a:t>  value += 1;</a:t>
            </a:r>
          </a:p>
          <a:p>
            <a:r>
              <a:rPr lang="en-US" b="1" dirty="0">
                <a:solidFill>
                  <a:schemeClr val="accent3"/>
                </a:solidFill>
              </a:rPr>
              <a:t>  console.log(value);</a:t>
            </a:r>
          </a:p>
          <a:p>
            <a:r>
              <a:rPr lang="en-US" b="1" dirty="0">
                <a:solidFill>
                  <a:schemeClr val="accent3"/>
                </a:solidFill>
              </a:rPr>
              <a:t>}</a:t>
            </a:r>
            <a:endParaRPr lang="es-MX" b="1" dirty="0">
              <a:solidFill>
                <a:schemeClr val="accent3"/>
              </a:solidFill>
            </a:endParaRPr>
          </a:p>
        </p:txBody>
      </p:sp>
      <p:sp>
        <p:nvSpPr>
          <p:cNvPr id="5" name="Rectangle 4"/>
          <p:cNvSpPr/>
          <p:nvPr/>
        </p:nvSpPr>
        <p:spPr>
          <a:xfrm>
            <a:off x="948585" y="3972809"/>
            <a:ext cx="5315243" cy="2308324"/>
          </a:xfrm>
          <a:prstGeom prst="rect">
            <a:avLst/>
          </a:prstGeom>
          <a:ln>
            <a:solidFill>
              <a:schemeClr val="accent1">
                <a:shade val="50000"/>
              </a:schemeClr>
            </a:solidFill>
          </a:ln>
        </p:spPr>
        <p:txBody>
          <a:bodyPr wrap="square">
            <a:spAutoFit/>
          </a:bodyPr>
          <a:lstStyle/>
          <a:p>
            <a:r>
              <a:rPr lang="es-MX" dirty="0"/>
              <a:t>Es posible usar </a:t>
            </a:r>
            <a:r>
              <a:rPr lang="es-MX" dirty="0" err="1"/>
              <a:t>const</a:t>
            </a:r>
            <a:r>
              <a:rPr lang="es-MX" dirty="0"/>
              <a:t> en lugar de </a:t>
            </a:r>
            <a:r>
              <a:rPr lang="es-MX" dirty="0" err="1"/>
              <a:t>let</a:t>
            </a:r>
            <a:r>
              <a:rPr lang="es-MX" dirty="0"/>
              <a:t> si no se va a modificar la variable dentro del bloque</a:t>
            </a:r>
            <a:r>
              <a:rPr lang="es-MX" dirty="0" smtClean="0"/>
              <a:t>.</a:t>
            </a:r>
          </a:p>
          <a:p>
            <a:endParaRPr lang="es-MX" dirty="0"/>
          </a:p>
          <a:p>
            <a:r>
              <a:rPr lang="es-MX" b="1" dirty="0" err="1">
                <a:solidFill>
                  <a:schemeClr val="accent3"/>
                </a:solidFill>
              </a:rPr>
              <a:t>let</a:t>
            </a:r>
            <a:r>
              <a:rPr lang="es-MX" b="1" dirty="0">
                <a:solidFill>
                  <a:schemeClr val="accent3"/>
                </a:solidFill>
              </a:rPr>
              <a:t> iterable = [10, 20, 30];</a:t>
            </a:r>
          </a:p>
          <a:p>
            <a:endParaRPr lang="es-MX" b="1" dirty="0">
              <a:solidFill>
                <a:schemeClr val="accent3"/>
              </a:solidFill>
            </a:endParaRPr>
          </a:p>
          <a:p>
            <a:r>
              <a:rPr lang="es-MX" b="1" dirty="0" err="1">
                <a:solidFill>
                  <a:schemeClr val="accent3"/>
                </a:solidFill>
              </a:rPr>
              <a:t>for</a:t>
            </a:r>
            <a:r>
              <a:rPr lang="es-MX" b="1" dirty="0">
                <a:solidFill>
                  <a:schemeClr val="accent3"/>
                </a:solidFill>
              </a:rPr>
              <a:t> (</a:t>
            </a:r>
            <a:r>
              <a:rPr lang="es-MX" b="1" dirty="0" err="1">
                <a:solidFill>
                  <a:schemeClr val="accent3"/>
                </a:solidFill>
              </a:rPr>
              <a:t>const</a:t>
            </a:r>
            <a:r>
              <a:rPr lang="es-MX" b="1" dirty="0">
                <a:solidFill>
                  <a:schemeClr val="accent3"/>
                </a:solidFill>
              </a:rPr>
              <a:t> </a:t>
            </a:r>
            <a:r>
              <a:rPr lang="es-MX" b="1" dirty="0" err="1">
                <a:solidFill>
                  <a:schemeClr val="accent3"/>
                </a:solidFill>
              </a:rPr>
              <a:t>value</a:t>
            </a:r>
            <a:r>
              <a:rPr lang="es-MX" b="1" dirty="0">
                <a:solidFill>
                  <a:schemeClr val="accent3"/>
                </a:solidFill>
              </a:rPr>
              <a:t> of iterable) {</a:t>
            </a:r>
          </a:p>
          <a:p>
            <a:r>
              <a:rPr lang="es-MX" b="1" dirty="0">
                <a:solidFill>
                  <a:schemeClr val="accent3"/>
                </a:solidFill>
              </a:rPr>
              <a:t>  console.log(</a:t>
            </a:r>
            <a:r>
              <a:rPr lang="es-MX" b="1" dirty="0" err="1">
                <a:solidFill>
                  <a:schemeClr val="accent3"/>
                </a:solidFill>
              </a:rPr>
              <a:t>value</a:t>
            </a:r>
            <a:r>
              <a:rPr lang="es-MX" b="1" dirty="0">
                <a:solidFill>
                  <a:schemeClr val="accent3"/>
                </a:solidFill>
              </a:rPr>
              <a:t>);</a:t>
            </a:r>
          </a:p>
          <a:p>
            <a:r>
              <a:rPr lang="es-MX" b="1" dirty="0">
                <a:solidFill>
                  <a:schemeClr val="accent3"/>
                </a:solidFill>
              </a:rPr>
              <a:t>}</a:t>
            </a:r>
          </a:p>
        </p:txBody>
      </p:sp>
      <p:sp>
        <p:nvSpPr>
          <p:cNvPr id="6" name="Rectangle 5"/>
          <p:cNvSpPr/>
          <p:nvPr/>
        </p:nvSpPr>
        <p:spPr>
          <a:xfrm>
            <a:off x="6888764" y="1409063"/>
            <a:ext cx="4127592" cy="2308324"/>
          </a:xfrm>
          <a:prstGeom prst="rect">
            <a:avLst/>
          </a:prstGeom>
          <a:ln>
            <a:solidFill>
              <a:schemeClr val="accent1">
                <a:shade val="50000"/>
              </a:schemeClr>
            </a:solidFill>
          </a:ln>
        </p:spPr>
        <p:txBody>
          <a:bodyPr wrap="square">
            <a:spAutoFit/>
          </a:bodyPr>
          <a:lstStyle/>
          <a:p>
            <a:r>
              <a:rPr lang="en-US" b="1" dirty="0" err="1"/>
              <a:t>Iterando</a:t>
            </a:r>
            <a:r>
              <a:rPr lang="en-US" b="1" dirty="0"/>
              <a:t> un </a:t>
            </a:r>
            <a:r>
              <a:rPr lang="en-US" b="1" dirty="0" smtClean="0"/>
              <a:t>String</a:t>
            </a:r>
          </a:p>
          <a:p>
            <a:endParaRPr lang="en-US" dirty="0"/>
          </a:p>
          <a:p>
            <a:endParaRPr lang="en-US" dirty="0"/>
          </a:p>
          <a:p>
            <a:r>
              <a:rPr lang="en-US" b="1" dirty="0">
                <a:solidFill>
                  <a:schemeClr val="accent3"/>
                </a:solidFill>
              </a:rPr>
              <a:t>let </a:t>
            </a:r>
            <a:r>
              <a:rPr lang="en-US" b="1" dirty="0" err="1">
                <a:solidFill>
                  <a:schemeClr val="accent3"/>
                </a:solidFill>
              </a:rPr>
              <a:t>iterable</a:t>
            </a:r>
            <a:r>
              <a:rPr lang="en-US" b="1" dirty="0">
                <a:solidFill>
                  <a:schemeClr val="accent3"/>
                </a:solidFill>
              </a:rPr>
              <a:t> = "boo";</a:t>
            </a:r>
          </a:p>
          <a:p>
            <a:endParaRPr lang="en-US" b="1" dirty="0">
              <a:solidFill>
                <a:schemeClr val="accent3"/>
              </a:solidFill>
            </a:endParaRPr>
          </a:p>
          <a:p>
            <a:r>
              <a:rPr lang="en-US" b="1" dirty="0">
                <a:solidFill>
                  <a:schemeClr val="accent3"/>
                </a:solidFill>
              </a:rPr>
              <a:t>for (let value of </a:t>
            </a:r>
            <a:r>
              <a:rPr lang="en-US" b="1" dirty="0" err="1">
                <a:solidFill>
                  <a:schemeClr val="accent3"/>
                </a:solidFill>
              </a:rPr>
              <a:t>iterable</a:t>
            </a:r>
            <a:r>
              <a:rPr lang="en-US" b="1" dirty="0">
                <a:solidFill>
                  <a:schemeClr val="accent3"/>
                </a:solidFill>
              </a:rPr>
              <a:t>) {</a:t>
            </a:r>
          </a:p>
          <a:p>
            <a:r>
              <a:rPr lang="en-US" b="1" dirty="0">
                <a:solidFill>
                  <a:schemeClr val="accent3"/>
                </a:solidFill>
              </a:rPr>
              <a:t>  console.log(value);</a:t>
            </a:r>
          </a:p>
          <a:p>
            <a:r>
              <a:rPr lang="en-US" b="1" dirty="0">
                <a:solidFill>
                  <a:schemeClr val="accent3"/>
                </a:solidFill>
              </a:rPr>
              <a:t>}</a:t>
            </a:r>
            <a:endParaRPr lang="es-MX" b="1" dirty="0">
              <a:solidFill>
                <a:schemeClr val="accent3"/>
              </a:solidFill>
            </a:endParaRPr>
          </a:p>
        </p:txBody>
      </p:sp>
    </p:spTree>
    <p:extLst>
      <p:ext uri="{BB962C8B-B14F-4D97-AF65-F5344CB8AC3E}">
        <p14:creationId xmlns:p14="http://schemas.microsoft.com/office/powerpoint/2010/main" val="3866447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5" name="Rectangle 4"/>
          <p:cNvSpPr/>
          <p:nvPr/>
        </p:nvSpPr>
        <p:spPr>
          <a:xfrm>
            <a:off x="801710" y="1260029"/>
            <a:ext cx="10502678" cy="646331"/>
          </a:xfrm>
          <a:prstGeom prst="rect">
            <a:avLst/>
          </a:prstGeom>
        </p:spPr>
        <p:txBody>
          <a:bodyPr wrap="square">
            <a:spAutoFit/>
          </a:bodyPr>
          <a:lstStyle/>
          <a:p>
            <a:r>
              <a:rPr lang="es-MX" dirty="0"/>
              <a:t>El objeto Promise (Promesa) es usado para computaciones </a:t>
            </a:r>
            <a:r>
              <a:rPr lang="es-MX" b="1" dirty="0"/>
              <a:t>asíncronas</a:t>
            </a:r>
            <a:r>
              <a:rPr lang="es-MX" dirty="0"/>
              <a:t>. Una promesa representa un valor que puede estar disponible ahora, en el futuro, o nunca.</a:t>
            </a:r>
          </a:p>
        </p:txBody>
      </p:sp>
      <p:sp>
        <p:nvSpPr>
          <p:cNvPr id="6" name="Rectangle 5"/>
          <p:cNvSpPr/>
          <p:nvPr/>
        </p:nvSpPr>
        <p:spPr>
          <a:xfrm>
            <a:off x="801710" y="2049092"/>
            <a:ext cx="10591610" cy="1477328"/>
          </a:xfrm>
          <a:prstGeom prst="rect">
            <a:avLst/>
          </a:prstGeom>
        </p:spPr>
        <p:txBody>
          <a:bodyPr wrap="square">
            <a:spAutoFit/>
          </a:bodyPr>
          <a:lstStyle/>
          <a:p>
            <a:r>
              <a:rPr lang="es-MX" dirty="0" smtClean="0"/>
              <a:t>La </a:t>
            </a:r>
            <a:r>
              <a:rPr lang="es-MX" dirty="0"/>
              <a:t>información puede transmitirse de forma </a:t>
            </a:r>
            <a:r>
              <a:rPr lang="es-MX" b="1" dirty="0"/>
              <a:t>asíncrona</a:t>
            </a:r>
            <a:r>
              <a:rPr lang="es-MX" dirty="0"/>
              <a:t> (esto es, paquete a paquete, en la cual el emisor manda unos datos, y espera a que el receptor los reciba para mandar los siguientes), o de forma </a:t>
            </a:r>
            <a:r>
              <a:rPr lang="es-MX" dirty="0" err="1"/>
              <a:t>sincrona</a:t>
            </a:r>
            <a:r>
              <a:rPr lang="es-MX" dirty="0"/>
              <a:t> (con un flujo continuo de datos). Evidentemente la forma asíncrona es más fluida y por tanto permite mayores velocidades, siendo la más extendida en la actualidad, pues no requiere confirmación de recepción del emisor y por tanto elimina esperas innecesarias</a:t>
            </a:r>
            <a:r>
              <a:rPr lang="es-MX" dirty="0" smtClean="0"/>
              <a:t>.</a:t>
            </a:r>
            <a:endParaRPr lang="es-MX" dirty="0"/>
          </a:p>
        </p:txBody>
      </p:sp>
      <p:sp>
        <p:nvSpPr>
          <p:cNvPr id="7" name="Rectangle 6"/>
          <p:cNvSpPr/>
          <p:nvPr/>
        </p:nvSpPr>
        <p:spPr>
          <a:xfrm>
            <a:off x="801710" y="3924325"/>
            <a:ext cx="8198422" cy="923330"/>
          </a:xfrm>
          <a:prstGeom prst="rect">
            <a:avLst/>
          </a:prstGeom>
        </p:spPr>
        <p:txBody>
          <a:bodyPr wrap="square">
            <a:spAutoFit/>
          </a:bodyPr>
          <a:lstStyle/>
          <a:p>
            <a:r>
              <a:rPr lang="es-MX" b="1" dirty="0" smtClean="0"/>
              <a:t>Sintaxis</a:t>
            </a:r>
          </a:p>
          <a:p>
            <a:endParaRPr lang="es-MX" dirty="0"/>
          </a:p>
          <a:p>
            <a:r>
              <a:rPr lang="es-MX" dirty="0" smtClean="0"/>
              <a:t>new </a:t>
            </a:r>
            <a:r>
              <a:rPr lang="es-MX" dirty="0"/>
              <a:t>Promise( /* ejecutor */ </a:t>
            </a:r>
            <a:r>
              <a:rPr lang="es-MX" dirty="0" err="1"/>
              <a:t>function</a:t>
            </a:r>
            <a:r>
              <a:rPr lang="es-MX" dirty="0"/>
              <a:t>(resolver, rechazar) { ... } );</a:t>
            </a:r>
          </a:p>
        </p:txBody>
      </p:sp>
    </p:spTree>
    <p:extLst>
      <p:ext uri="{BB962C8B-B14F-4D97-AF65-F5344CB8AC3E}">
        <p14:creationId xmlns:p14="http://schemas.microsoft.com/office/powerpoint/2010/main" val="2644427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3416320"/>
          </a:xfrm>
          <a:prstGeom prst="rect">
            <a:avLst/>
          </a:prstGeom>
        </p:spPr>
        <p:txBody>
          <a:bodyPr wrap="square">
            <a:spAutoFit/>
          </a:bodyPr>
          <a:lstStyle/>
          <a:p>
            <a:r>
              <a:rPr lang="es-MX" b="1" dirty="0" smtClean="0"/>
              <a:t>Ejecutor</a:t>
            </a:r>
          </a:p>
          <a:p>
            <a:endParaRPr lang="es-MX" b="1" dirty="0"/>
          </a:p>
          <a:p>
            <a:r>
              <a:rPr lang="es-MX" dirty="0"/>
              <a:t>Una función con los argumentos resolver y rechazar. La función ejecutor es ejecutada inmediatamente por la implementación de la Promesa, pasándole las funciones resolver y rechazar (el ejecutor es llamado incluso antes de que el constructor de la Promesa devuelva el objeto creado). </a:t>
            </a:r>
            <a:endParaRPr lang="es-MX" dirty="0" smtClean="0"/>
          </a:p>
          <a:p>
            <a:endParaRPr lang="es-MX" dirty="0"/>
          </a:p>
          <a:p>
            <a:r>
              <a:rPr lang="es-MX" dirty="0" smtClean="0"/>
              <a:t>Las </a:t>
            </a:r>
            <a:r>
              <a:rPr lang="es-MX" dirty="0"/>
              <a:t>funciones resolver y rechazar, al ser llamadas, resuelven o rechazan la promesa, respectivamente. </a:t>
            </a:r>
            <a:r>
              <a:rPr lang="es-MX" b="1" dirty="0"/>
              <a:t>Normalmente el ejecutor inicia un trabajo asíncrono</a:t>
            </a:r>
            <a:r>
              <a:rPr lang="es-MX" dirty="0"/>
              <a:t>, y luego, una vez que es completado, llama a la función resolver para resolver la promesa o la rechaza si ha ocurrido un error</a:t>
            </a:r>
            <a:r>
              <a:rPr lang="es-MX" dirty="0" smtClean="0"/>
              <a:t>.</a:t>
            </a:r>
          </a:p>
          <a:p>
            <a:endParaRPr lang="es-MX" dirty="0"/>
          </a:p>
          <a:p>
            <a:r>
              <a:rPr lang="es-MX" dirty="0"/>
              <a:t>Si un error es lanzado en la función ejecutor, la promesa es rechazada y el valor de retorno del ejecutor es rechazado.</a:t>
            </a:r>
            <a:endParaRPr lang="es-MX" dirty="0"/>
          </a:p>
        </p:txBody>
      </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Tree>
    <p:extLst>
      <p:ext uri="{BB962C8B-B14F-4D97-AF65-F5344CB8AC3E}">
        <p14:creationId xmlns:p14="http://schemas.microsoft.com/office/powerpoint/2010/main" val="1155471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5" name="Rectangle 4"/>
          <p:cNvSpPr/>
          <p:nvPr/>
        </p:nvSpPr>
        <p:spPr>
          <a:xfrm>
            <a:off x="778146" y="1260029"/>
            <a:ext cx="10742266" cy="4524315"/>
          </a:xfrm>
          <a:prstGeom prst="rect">
            <a:avLst/>
          </a:prstGeom>
        </p:spPr>
        <p:txBody>
          <a:bodyPr wrap="square">
            <a:spAutoFit/>
          </a:bodyPr>
          <a:lstStyle/>
          <a:p>
            <a:r>
              <a:rPr lang="es-MX" b="1" dirty="0"/>
              <a:t>Descripción</a:t>
            </a:r>
          </a:p>
          <a:p>
            <a:endParaRPr lang="es-MX" dirty="0" smtClean="0"/>
          </a:p>
          <a:p>
            <a:r>
              <a:rPr lang="es-MX" dirty="0" smtClean="0"/>
              <a:t>Una </a:t>
            </a:r>
            <a:r>
              <a:rPr lang="es-MX" dirty="0"/>
              <a:t>Promesa es un proxy para un valor no necesariamente conocido en el momento que es creada la promesa. Permite asociar manejadores que actuarán asincrónicamente sobre un eventual valor en caso de éxito, o la razón de falla en caso de una falla. </a:t>
            </a:r>
            <a:endParaRPr lang="es-MX" dirty="0" smtClean="0"/>
          </a:p>
          <a:p>
            <a:r>
              <a:rPr lang="es-MX" dirty="0" smtClean="0"/>
              <a:t>Esto </a:t>
            </a:r>
            <a:r>
              <a:rPr lang="es-MX" dirty="0"/>
              <a:t>permite que métodos asíncronos devuelvan valores como si fueran síncronos: en vez de inmediatamente retornar el valor final, el método asíncrono devuelve una promesa de suministrar el valor en algún momento en el futuro</a:t>
            </a:r>
            <a:r>
              <a:rPr lang="es-MX" dirty="0" smtClean="0"/>
              <a:t>.</a:t>
            </a:r>
          </a:p>
          <a:p>
            <a:endParaRPr lang="es-MX" dirty="0"/>
          </a:p>
          <a:p>
            <a:r>
              <a:rPr lang="es-MX" dirty="0"/>
              <a:t>Una Promesa se encuentra en uno de los siguientes </a:t>
            </a:r>
            <a:r>
              <a:rPr lang="es-MX" b="1" dirty="0"/>
              <a:t>estados</a:t>
            </a:r>
            <a:r>
              <a:rPr lang="es-MX" b="1" dirty="0" smtClean="0"/>
              <a:t>:</a:t>
            </a:r>
          </a:p>
          <a:p>
            <a:endParaRPr lang="es-MX" dirty="0"/>
          </a:p>
          <a:p>
            <a:pPr marL="285750" indent="-285750">
              <a:buFont typeface="Arial" panose="020B0604020202020204" pitchFamily="34" charset="0"/>
              <a:buChar char="•"/>
            </a:pPr>
            <a:r>
              <a:rPr lang="es-MX" b="1" dirty="0"/>
              <a:t>pendiente (</a:t>
            </a:r>
            <a:r>
              <a:rPr lang="es-MX" b="1" dirty="0" err="1"/>
              <a:t>pending</a:t>
            </a:r>
            <a:r>
              <a:rPr lang="es-MX" b="1" dirty="0"/>
              <a:t>): estado inicial, no cumplida o rechazada</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cumplida (</a:t>
            </a:r>
            <a:r>
              <a:rPr lang="es-MX" b="1" dirty="0" err="1"/>
              <a:t>fulfilled</a:t>
            </a:r>
            <a:r>
              <a:rPr lang="es-MX" b="1" dirty="0"/>
              <a:t>): significa que la operación se completó satisfactoriamente</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rechazada (</a:t>
            </a:r>
            <a:r>
              <a:rPr lang="es-MX" b="1" dirty="0" err="1"/>
              <a:t>rejected</a:t>
            </a:r>
            <a:r>
              <a:rPr lang="es-MX" b="1" dirty="0"/>
              <a:t>): significa que la operación falló.</a:t>
            </a:r>
          </a:p>
        </p:txBody>
      </p:sp>
    </p:spTree>
    <p:extLst>
      <p:ext uri="{BB962C8B-B14F-4D97-AF65-F5344CB8AC3E}">
        <p14:creationId xmlns:p14="http://schemas.microsoft.com/office/powerpoint/2010/main" val="8037341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4" name="Rectangle 3"/>
          <p:cNvSpPr/>
          <p:nvPr/>
        </p:nvSpPr>
        <p:spPr>
          <a:xfrm>
            <a:off x="778146" y="1368682"/>
            <a:ext cx="10530092" cy="2862322"/>
          </a:xfrm>
          <a:prstGeom prst="rect">
            <a:avLst/>
          </a:prstGeom>
        </p:spPr>
        <p:txBody>
          <a:bodyPr wrap="square">
            <a:spAutoFit/>
          </a:bodyPr>
          <a:lstStyle/>
          <a:p>
            <a:r>
              <a:rPr lang="es-MX" dirty="0"/>
              <a:t>Una promesa pendiente puede ser cumplida con un valor, o rechazada con una razón (error). </a:t>
            </a:r>
            <a:endParaRPr lang="es-MX" dirty="0" smtClean="0"/>
          </a:p>
          <a:p>
            <a:r>
              <a:rPr lang="es-MX" dirty="0" smtClean="0"/>
              <a:t>Cuando </a:t>
            </a:r>
            <a:r>
              <a:rPr lang="es-MX" dirty="0"/>
              <a:t>cualquiera de estas dos opciones sucede, los métodos asociados, encolados por el método </a:t>
            </a:r>
            <a:r>
              <a:rPr lang="es-MX" dirty="0" err="1"/>
              <a:t>then</a:t>
            </a:r>
            <a:r>
              <a:rPr lang="es-MX" dirty="0"/>
              <a:t> de la promesa, son llamados. </a:t>
            </a:r>
            <a:endParaRPr lang="es-MX" dirty="0" smtClean="0"/>
          </a:p>
          <a:p>
            <a:endParaRPr lang="es-MX" dirty="0"/>
          </a:p>
          <a:p>
            <a:r>
              <a:rPr lang="es-MX" dirty="0" smtClean="0"/>
              <a:t>(</a:t>
            </a:r>
            <a:r>
              <a:rPr lang="es-MX" dirty="0"/>
              <a:t>Si la promesa ya ha sido cumplida o rechazada en el momento que es anexado su correspondiente manejador, el manejador será llamado, de tal manera que no exista una condición de carrera entre la operación asíncrona siendo completada y los manejadores siendo anexados</a:t>
            </a:r>
            <a:r>
              <a:rPr lang="es-MX" dirty="0" smtClean="0"/>
              <a:t>)</a:t>
            </a:r>
          </a:p>
          <a:p>
            <a:endParaRPr lang="es-MX" dirty="0"/>
          </a:p>
          <a:p>
            <a:r>
              <a:rPr lang="es-MX" dirty="0"/>
              <a:t>Como los métodos </a:t>
            </a:r>
            <a:r>
              <a:rPr lang="es-MX" b="1" dirty="0" err="1"/>
              <a:t>Promise.prototype.then</a:t>
            </a:r>
            <a:r>
              <a:rPr lang="es-MX" dirty="0"/>
              <a:t>() y </a:t>
            </a:r>
            <a:r>
              <a:rPr lang="es-MX" b="1" dirty="0" err="1"/>
              <a:t>Promise.prototype.catch</a:t>
            </a:r>
            <a:r>
              <a:rPr lang="es-MX" dirty="0"/>
              <a:t>() retornan promesas, éstas pueden ser encadenadas.</a:t>
            </a:r>
          </a:p>
        </p:txBody>
      </p:sp>
    </p:spTree>
    <p:extLst>
      <p:ext uri="{BB962C8B-B14F-4D97-AF65-F5344CB8AC3E}">
        <p14:creationId xmlns:p14="http://schemas.microsoft.com/office/powerpoint/2010/main" val="292814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4" name="Rectangle 3"/>
          <p:cNvSpPr/>
          <p:nvPr/>
        </p:nvSpPr>
        <p:spPr>
          <a:xfrm>
            <a:off x="806646" y="1260029"/>
            <a:ext cx="10586674" cy="1754326"/>
          </a:xfrm>
          <a:prstGeom prst="rect">
            <a:avLst/>
          </a:prstGeom>
        </p:spPr>
        <p:txBody>
          <a:bodyPr wrap="square">
            <a:spAutoFit/>
          </a:bodyPr>
          <a:lstStyle/>
          <a:p>
            <a:r>
              <a:rPr lang="es-MX" b="1" dirty="0" smtClean="0"/>
              <a:t>Propiedades</a:t>
            </a:r>
          </a:p>
          <a:p>
            <a:endParaRPr lang="es-MX" b="1" dirty="0"/>
          </a:p>
          <a:p>
            <a:r>
              <a:rPr lang="es-MX" b="1" dirty="0" err="1" smtClean="0"/>
              <a:t>Promise.length</a:t>
            </a:r>
            <a:endParaRPr lang="es-MX" b="1" dirty="0"/>
          </a:p>
          <a:p>
            <a:r>
              <a:rPr lang="es-MX" dirty="0"/>
              <a:t>Propiedad longitud cuyo valor es siempre 1 (numero de argumentos del constructor).</a:t>
            </a:r>
          </a:p>
          <a:p>
            <a:r>
              <a:rPr lang="es-MX" dirty="0" err="1"/>
              <a:t>Promise.prototype</a:t>
            </a:r>
            <a:endParaRPr lang="es-MX" dirty="0"/>
          </a:p>
          <a:p>
            <a:r>
              <a:rPr lang="es-MX" dirty="0"/>
              <a:t>Representa el prototipo del constructor Promise.</a:t>
            </a:r>
          </a:p>
        </p:txBody>
      </p:sp>
      <p:sp>
        <p:nvSpPr>
          <p:cNvPr id="5" name="Rectangle 4"/>
          <p:cNvSpPr/>
          <p:nvPr/>
        </p:nvSpPr>
        <p:spPr>
          <a:xfrm>
            <a:off x="815178" y="2989508"/>
            <a:ext cx="10929790" cy="3139321"/>
          </a:xfrm>
          <a:prstGeom prst="rect">
            <a:avLst/>
          </a:prstGeom>
        </p:spPr>
        <p:txBody>
          <a:bodyPr wrap="square">
            <a:spAutoFit/>
          </a:bodyPr>
          <a:lstStyle/>
          <a:p>
            <a:endParaRPr lang="es-MX" b="1" dirty="0" smtClean="0"/>
          </a:p>
          <a:p>
            <a:r>
              <a:rPr lang="es-MX" b="1" dirty="0" smtClean="0"/>
              <a:t>Métodos</a:t>
            </a:r>
          </a:p>
          <a:p>
            <a:endParaRPr lang="es-MX" b="1" dirty="0"/>
          </a:p>
          <a:p>
            <a:r>
              <a:rPr lang="es-MX" b="1" dirty="0" err="1" smtClean="0"/>
              <a:t>Promise.all</a:t>
            </a:r>
            <a:r>
              <a:rPr lang="es-MX" b="1" dirty="0" smtClean="0"/>
              <a:t>(iterable)</a:t>
            </a:r>
          </a:p>
          <a:p>
            <a:endParaRPr lang="es-MX" b="1" dirty="0"/>
          </a:p>
          <a:p>
            <a:r>
              <a:rPr lang="es-MX" dirty="0"/>
              <a:t>Devuelve una de dos promesas: una que se cumple cuando todas las promesas en el argumento iterable han sido cumplidas, o una que se rechaza tan pronto como una de las promesas del argumento iterable es rechazada. Si la promesa retornada es cumplida, lo hace con un arreglo de los valores de las promesas cumplidas en el mismo orden definido en el iterable. Si la promesa retornada es rechazada, es rechazada con la razón de la primera promesa rechazada en el iterable. </a:t>
            </a:r>
            <a:r>
              <a:rPr lang="es-MX" b="1" dirty="0"/>
              <a:t>Este método puede ser útil para agregar resultados de múltiples promesas</a:t>
            </a:r>
          </a:p>
        </p:txBody>
      </p:sp>
    </p:spTree>
    <p:extLst>
      <p:ext uri="{BB962C8B-B14F-4D97-AF65-F5344CB8AC3E}">
        <p14:creationId xmlns:p14="http://schemas.microsoft.com/office/powerpoint/2010/main" val="714729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4" name="Rectangle 3"/>
          <p:cNvSpPr/>
          <p:nvPr/>
        </p:nvSpPr>
        <p:spPr>
          <a:xfrm>
            <a:off x="778146" y="1214848"/>
            <a:ext cx="10814274" cy="4247317"/>
          </a:xfrm>
          <a:prstGeom prst="rect">
            <a:avLst/>
          </a:prstGeom>
        </p:spPr>
        <p:txBody>
          <a:bodyPr wrap="square">
            <a:spAutoFit/>
          </a:bodyPr>
          <a:lstStyle/>
          <a:p>
            <a:r>
              <a:rPr lang="es-MX" b="1" dirty="0" smtClean="0"/>
              <a:t>Métodos</a:t>
            </a:r>
          </a:p>
          <a:p>
            <a:endParaRPr lang="es-MX" dirty="0" smtClean="0"/>
          </a:p>
          <a:p>
            <a:r>
              <a:rPr lang="es-MX" b="1" dirty="0" err="1" smtClean="0"/>
              <a:t>Promise.race</a:t>
            </a:r>
            <a:r>
              <a:rPr lang="es-MX" b="1" dirty="0" smtClean="0"/>
              <a:t>(iterable</a:t>
            </a:r>
            <a:r>
              <a:rPr lang="es-MX" b="1" dirty="0"/>
              <a:t>)</a:t>
            </a:r>
          </a:p>
          <a:p>
            <a:r>
              <a:rPr lang="es-MX" dirty="0"/>
              <a:t>Devuelve una promesa que se cumple o rechaza tan pronto como una de las promesas del iterable se cumple o rechaza, con el valor o razón de esa promesa</a:t>
            </a:r>
            <a:r>
              <a:rPr lang="es-MX" dirty="0" smtClean="0"/>
              <a:t>.</a:t>
            </a:r>
          </a:p>
          <a:p>
            <a:endParaRPr lang="es-MX" dirty="0"/>
          </a:p>
          <a:p>
            <a:r>
              <a:rPr lang="es-MX" b="1" dirty="0" err="1"/>
              <a:t>Promise.reject</a:t>
            </a:r>
            <a:r>
              <a:rPr lang="es-MX" b="1" dirty="0"/>
              <a:t>(</a:t>
            </a:r>
            <a:r>
              <a:rPr lang="es-MX" b="1" dirty="0" err="1"/>
              <a:t>reason</a:t>
            </a:r>
            <a:r>
              <a:rPr lang="es-MX" b="1" dirty="0"/>
              <a:t>)</a:t>
            </a:r>
          </a:p>
          <a:p>
            <a:r>
              <a:rPr lang="es-MX" dirty="0"/>
              <a:t>Devuelve un objeto Promise que es rechazado con la razón dada</a:t>
            </a:r>
            <a:r>
              <a:rPr lang="es-MX" dirty="0" smtClean="0"/>
              <a:t>.</a:t>
            </a:r>
          </a:p>
          <a:p>
            <a:endParaRPr lang="es-MX" dirty="0"/>
          </a:p>
          <a:p>
            <a:r>
              <a:rPr lang="es-MX" b="1" dirty="0" err="1"/>
              <a:t>Promise.resolve</a:t>
            </a:r>
            <a:r>
              <a:rPr lang="es-MX" b="1" dirty="0"/>
              <a:t>(</a:t>
            </a:r>
            <a:r>
              <a:rPr lang="es-MX" b="1" dirty="0" err="1"/>
              <a:t>value</a:t>
            </a:r>
            <a:r>
              <a:rPr lang="es-MX" b="1" dirty="0"/>
              <a:t>)</a:t>
            </a:r>
          </a:p>
          <a:p>
            <a:r>
              <a:rPr lang="es-MX" dirty="0"/>
              <a:t>Devuelve un objeto Promise que es resuelto con el valor dado. Si el valor es un </a:t>
            </a:r>
            <a:r>
              <a:rPr lang="es-MX" dirty="0" err="1"/>
              <a:t>thenable</a:t>
            </a:r>
            <a:r>
              <a:rPr lang="es-MX" dirty="0"/>
              <a:t> (p.ej. tiene un método </a:t>
            </a:r>
            <a:r>
              <a:rPr lang="es-MX" dirty="0" err="1"/>
              <a:t>then</a:t>
            </a:r>
            <a:r>
              <a:rPr lang="es-MX" dirty="0"/>
              <a:t>), la promesa devuelta "seguirá" este </a:t>
            </a:r>
            <a:r>
              <a:rPr lang="es-MX" dirty="0" err="1"/>
              <a:t>thenable</a:t>
            </a:r>
            <a:r>
              <a:rPr lang="es-MX" dirty="0"/>
              <a:t>, adoptando su eventual estado; de lo contrario la promesa devuelta será cumplida con el valor. Generalmente, si se quiere saber si un valor es una promesa o no, se podría usar - </a:t>
            </a:r>
            <a:r>
              <a:rPr lang="es-MX" b="1" dirty="0" err="1"/>
              <a:t>Promise.resolve</a:t>
            </a:r>
            <a:r>
              <a:rPr lang="es-MX" b="1" dirty="0"/>
              <a:t>(</a:t>
            </a:r>
            <a:r>
              <a:rPr lang="es-MX" b="1" dirty="0" err="1"/>
              <a:t>value</a:t>
            </a:r>
            <a:r>
              <a:rPr lang="es-MX" b="1" dirty="0"/>
              <a:t>)</a:t>
            </a:r>
            <a:r>
              <a:rPr lang="es-MX" dirty="0"/>
              <a:t> y trabajar con el valor devuelto como una promesa.</a:t>
            </a:r>
          </a:p>
        </p:txBody>
      </p:sp>
    </p:spTree>
    <p:extLst>
      <p:ext uri="{BB962C8B-B14F-4D97-AF65-F5344CB8AC3E}">
        <p14:creationId xmlns:p14="http://schemas.microsoft.com/office/powerpoint/2010/main" val="1938452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07963" y="86354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5" name="Rectangle 4"/>
          <p:cNvSpPr/>
          <p:nvPr/>
        </p:nvSpPr>
        <p:spPr>
          <a:xfrm>
            <a:off x="774767" y="903926"/>
            <a:ext cx="2850460" cy="461665"/>
          </a:xfrm>
          <a:prstGeom prst="rect">
            <a:avLst/>
          </a:prstGeom>
        </p:spPr>
        <p:txBody>
          <a:bodyPr wrap="none">
            <a:spAutoFit/>
          </a:bodyPr>
          <a:lstStyle/>
          <a:p>
            <a:r>
              <a:rPr lang="es-MX" sz="2400" b="1" dirty="0"/>
              <a:t>Prototipo Promise</a:t>
            </a:r>
          </a:p>
        </p:txBody>
      </p:sp>
      <p:sp>
        <p:nvSpPr>
          <p:cNvPr id="6" name="Rectangle 5"/>
          <p:cNvSpPr/>
          <p:nvPr/>
        </p:nvSpPr>
        <p:spPr>
          <a:xfrm>
            <a:off x="775726" y="1366316"/>
            <a:ext cx="3570208" cy="369332"/>
          </a:xfrm>
          <a:prstGeom prst="rect">
            <a:avLst/>
          </a:prstGeom>
        </p:spPr>
        <p:txBody>
          <a:bodyPr wrap="none">
            <a:spAutoFit/>
          </a:bodyPr>
          <a:lstStyle/>
          <a:p>
            <a:r>
              <a:rPr lang="es-MX" b="1" dirty="0" err="1"/>
              <a:t>Promise.prototype.constructor</a:t>
            </a:r>
            <a:endParaRPr lang="es-MX" b="1" dirty="0"/>
          </a:p>
        </p:txBody>
      </p:sp>
      <p:sp>
        <p:nvSpPr>
          <p:cNvPr id="7" name="Rectangle 6"/>
          <p:cNvSpPr/>
          <p:nvPr/>
        </p:nvSpPr>
        <p:spPr>
          <a:xfrm>
            <a:off x="774767" y="1810405"/>
            <a:ext cx="10583350" cy="369332"/>
          </a:xfrm>
          <a:prstGeom prst="rect">
            <a:avLst/>
          </a:prstGeom>
        </p:spPr>
        <p:txBody>
          <a:bodyPr wrap="square">
            <a:spAutoFit/>
          </a:bodyPr>
          <a:lstStyle/>
          <a:p>
            <a:r>
              <a:rPr lang="es-MX" dirty="0"/>
              <a:t>Devuelve la función que creó el prototipo de una instancia. Esta es la función de promesa por </a:t>
            </a:r>
            <a:r>
              <a:rPr lang="es-MX" dirty="0" smtClean="0"/>
              <a:t>defecto.</a:t>
            </a:r>
            <a:endParaRPr lang="es-MX" dirty="0"/>
          </a:p>
        </p:txBody>
      </p:sp>
      <p:sp>
        <p:nvSpPr>
          <p:cNvPr id="8" name="Rectangle 7"/>
          <p:cNvSpPr/>
          <p:nvPr/>
        </p:nvSpPr>
        <p:spPr>
          <a:xfrm>
            <a:off x="809970" y="2247246"/>
            <a:ext cx="6118225" cy="954107"/>
          </a:xfrm>
          <a:prstGeom prst="rect">
            <a:avLst/>
          </a:prstGeom>
        </p:spPr>
        <p:txBody>
          <a:bodyPr>
            <a:spAutoFit/>
          </a:bodyPr>
          <a:lstStyle/>
          <a:p>
            <a:r>
              <a:rPr lang="es-MX" sz="2000" b="1" dirty="0"/>
              <a:t>Métodos</a:t>
            </a:r>
          </a:p>
          <a:p>
            <a:endParaRPr lang="es-MX" dirty="0"/>
          </a:p>
          <a:p>
            <a:r>
              <a:rPr lang="es-MX" b="1" dirty="0" err="1"/>
              <a:t>Promise.prototype.catch</a:t>
            </a:r>
            <a:r>
              <a:rPr lang="es-MX" b="1" dirty="0"/>
              <a:t>(</a:t>
            </a:r>
            <a:r>
              <a:rPr lang="es-MX" b="1" dirty="0" err="1"/>
              <a:t>onRejected</a:t>
            </a:r>
            <a:r>
              <a:rPr lang="es-MX" b="1" dirty="0"/>
              <a:t>)</a:t>
            </a:r>
          </a:p>
        </p:txBody>
      </p:sp>
      <p:sp>
        <p:nvSpPr>
          <p:cNvPr id="9" name="Rectangle 8"/>
          <p:cNvSpPr/>
          <p:nvPr/>
        </p:nvSpPr>
        <p:spPr>
          <a:xfrm>
            <a:off x="799478" y="3268862"/>
            <a:ext cx="10615174" cy="923330"/>
          </a:xfrm>
          <a:prstGeom prst="rect">
            <a:avLst/>
          </a:prstGeom>
        </p:spPr>
        <p:txBody>
          <a:bodyPr wrap="square">
            <a:spAutoFit/>
          </a:bodyPr>
          <a:lstStyle/>
          <a:p>
            <a:r>
              <a:rPr lang="es-MX" dirty="0" smtClean="0"/>
              <a:t>Agrega una devolución de llamada de un controlador de rechazo a la promesa, y devuelve una nueva promesa resolviendo el valor de retorno de la devolución de llamada si se llama, o a su valor de cumplimiento original si la promesa se cumple.</a:t>
            </a:r>
            <a:endParaRPr lang="es-MX" dirty="0"/>
          </a:p>
        </p:txBody>
      </p:sp>
      <p:sp>
        <p:nvSpPr>
          <p:cNvPr id="10" name="Rectangle 9"/>
          <p:cNvSpPr/>
          <p:nvPr/>
        </p:nvSpPr>
        <p:spPr>
          <a:xfrm>
            <a:off x="809970" y="4290478"/>
            <a:ext cx="5468164" cy="369332"/>
          </a:xfrm>
          <a:prstGeom prst="rect">
            <a:avLst/>
          </a:prstGeom>
        </p:spPr>
        <p:txBody>
          <a:bodyPr wrap="none">
            <a:spAutoFit/>
          </a:bodyPr>
          <a:lstStyle/>
          <a:p>
            <a:r>
              <a:rPr lang="es-MX" b="1" dirty="0" err="1"/>
              <a:t>Promise.prototype.then</a:t>
            </a:r>
            <a:r>
              <a:rPr lang="es-MX" b="1" dirty="0"/>
              <a:t>(</a:t>
            </a:r>
            <a:r>
              <a:rPr lang="es-MX" b="1" dirty="0" err="1"/>
              <a:t>onFulfilled</a:t>
            </a:r>
            <a:r>
              <a:rPr lang="es-MX" b="1" dirty="0"/>
              <a:t>, </a:t>
            </a:r>
            <a:r>
              <a:rPr lang="es-MX" b="1" dirty="0" err="1"/>
              <a:t>onRejected</a:t>
            </a:r>
            <a:r>
              <a:rPr lang="es-MX" b="1" dirty="0"/>
              <a:t>)</a:t>
            </a:r>
          </a:p>
        </p:txBody>
      </p:sp>
      <p:sp>
        <p:nvSpPr>
          <p:cNvPr id="11" name="Rectangle 10"/>
          <p:cNvSpPr/>
          <p:nvPr/>
        </p:nvSpPr>
        <p:spPr>
          <a:xfrm>
            <a:off x="821206" y="4659810"/>
            <a:ext cx="10926466" cy="923330"/>
          </a:xfrm>
          <a:prstGeom prst="rect">
            <a:avLst/>
          </a:prstGeom>
        </p:spPr>
        <p:txBody>
          <a:bodyPr wrap="square">
            <a:spAutoFit/>
          </a:bodyPr>
          <a:lstStyle/>
          <a:p>
            <a:r>
              <a:rPr lang="es-MX" dirty="0" smtClean="0"/>
              <a:t>Anexa </a:t>
            </a:r>
            <a:r>
              <a:rPr lang="es-MX" dirty="0"/>
              <a:t>el cumplimiento y el rechazo de los controladores a la promesa, y devuelve una nueva promesa que se resuelve al valor de retorno del controlador llamado, o a su valor liquidado original si la promesa no fue </a:t>
            </a:r>
            <a:r>
              <a:rPr lang="es-MX" dirty="0" smtClean="0"/>
              <a:t>manejada. </a:t>
            </a:r>
            <a:endParaRPr lang="es-MX" dirty="0"/>
          </a:p>
        </p:txBody>
      </p:sp>
      <p:sp>
        <p:nvSpPr>
          <p:cNvPr id="12" name="Rectangle 11"/>
          <p:cNvSpPr/>
          <p:nvPr/>
        </p:nvSpPr>
        <p:spPr>
          <a:xfrm>
            <a:off x="797642" y="5591448"/>
            <a:ext cx="4121641" cy="369332"/>
          </a:xfrm>
          <a:prstGeom prst="rect">
            <a:avLst/>
          </a:prstGeom>
        </p:spPr>
        <p:txBody>
          <a:bodyPr wrap="none">
            <a:spAutoFit/>
          </a:bodyPr>
          <a:lstStyle/>
          <a:p>
            <a:r>
              <a:rPr lang="es-MX" b="1" dirty="0" err="1"/>
              <a:t>Promise.prototype.finally</a:t>
            </a:r>
            <a:r>
              <a:rPr lang="es-MX" b="1" dirty="0"/>
              <a:t>(</a:t>
            </a:r>
            <a:r>
              <a:rPr lang="es-MX" b="1" dirty="0" err="1"/>
              <a:t>onFinally</a:t>
            </a:r>
            <a:r>
              <a:rPr lang="es-MX" b="1" dirty="0"/>
              <a:t>)</a:t>
            </a:r>
          </a:p>
        </p:txBody>
      </p:sp>
      <p:sp>
        <p:nvSpPr>
          <p:cNvPr id="13" name="Rectangle 12"/>
          <p:cNvSpPr/>
          <p:nvPr/>
        </p:nvSpPr>
        <p:spPr>
          <a:xfrm>
            <a:off x="797642" y="5701304"/>
            <a:ext cx="10617010" cy="923330"/>
          </a:xfrm>
          <a:prstGeom prst="rect">
            <a:avLst/>
          </a:prstGeom>
        </p:spPr>
        <p:txBody>
          <a:bodyPr wrap="square">
            <a:spAutoFit/>
          </a:bodyPr>
          <a:lstStyle/>
          <a:p>
            <a:endParaRPr lang="es-MX" dirty="0"/>
          </a:p>
          <a:p>
            <a:r>
              <a:rPr lang="es-MX" dirty="0"/>
              <a:t>Agrega un controlador a la promesa y devuelve una nueva promesa que se resuelve cuando se resuelve la promesa original.</a:t>
            </a:r>
          </a:p>
        </p:txBody>
      </p:sp>
    </p:spTree>
    <p:extLst>
      <p:ext uri="{BB962C8B-B14F-4D97-AF65-F5344CB8AC3E}">
        <p14:creationId xmlns:p14="http://schemas.microsoft.com/office/powerpoint/2010/main" val="3259111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4" name="Rectangle 3"/>
          <p:cNvSpPr/>
          <p:nvPr/>
        </p:nvSpPr>
        <p:spPr>
          <a:xfrm>
            <a:off x="935236" y="1332037"/>
            <a:ext cx="10458084" cy="3416320"/>
          </a:xfrm>
          <a:prstGeom prst="rect">
            <a:avLst/>
          </a:prstGeom>
        </p:spPr>
        <p:txBody>
          <a:bodyPr wrap="square">
            <a:spAutoFit/>
          </a:bodyPr>
          <a:lstStyle/>
          <a:p>
            <a:r>
              <a:rPr lang="es-MX" dirty="0"/>
              <a:t>Una promesa puede ser de estas clases: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fulfilled</a:t>
            </a:r>
            <a:r>
              <a:rPr lang="es-MX" b="1" dirty="0"/>
              <a:t> (cumplida): la acción relacionada con la promesa se completa con éxito</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rejected</a:t>
            </a:r>
            <a:r>
              <a:rPr lang="es-MX" b="1" dirty="0"/>
              <a:t> (rechazada): la acción relacionada con la promesa no se completa con éxito</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pending</a:t>
            </a:r>
            <a:r>
              <a:rPr lang="es-MX" b="1" dirty="0"/>
              <a:t> (pendiente): aún no se completa ni se rechaza</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settled</a:t>
            </a:r>
            <a:r>
              <a:rPr lang="es-MX" b="1" dirty="0"/>
              <a:t> (finalizada): se completa o se rechaza</a:t>
            </a:r>
            <a:r>
              <a:rPr lang="es-MX" b="1" dirty="0" smtClean="0"/>
              <a:t>.</a:t>
            </a:r>
          </a:p>
          <a:p>
            <a:endParaRPr lang="es-MX" b="1" dirty="0"/>
          </a:p>
          <a:p>
            <a:r>
              <a:rPr lang="es-MX" dirty="0"/>
              <a:t>En las especificaciones, también aparece el término </a:t>
            </a:r>
            <a:r>
              <a:rPr lang="es-MX" b="1" dirty="0" err="1"/>
              <a:t>thenable</a:t>
            </a:r>
            <a:r>
              <a:rPr lang="es-MX" dirty="0"/>
              <a:t> para describir un objeto parecido a una promesa porque tiene un método </a:t>
            </a:r>
            <a:r>
              <a:rPr lang="es-MX" dirty="0" err="1"/>
              <a:t>then</a:t>
            </a:r>
            <a:r>
              <a:rPr lang="es-MX" dirty="0"/>
              <a:t>.</a:t>
            </a:r>
          </a:p>
        </p:txBody>
      </p:sp>
    </p:spTree>
    <p:extLst>
      <p:ext uri="{BB962C8B-B14F-4D97-AF65-F5344CB8AC3E}">
        <p14:creationId xmlns:p14="http://schemas.microsoft.com/office/powerpoint/2010/main" val="1833619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369332"/>
          </a:xfrm>
          <a:prstGeom prst="rect">
            <a:avLst/>
          </a:prstGeom>
        </p:spPr>
        <p:txBody>
          <a:bodyPr wrap="square">
            <a:spAutoFit/>
          </a:bodyPr>
          <a:lstStyle/>
          <a:p>
            <a:r>
              <a:rPr lang="es-MX" dirty="0" smtClean="0"/>
              <a:t>Ejemplo mi primera promesa.</a:t>
            </a:r>
            <a:endParaRPr lang="es-MX" dirty="0"/>
          </a:p>
        </p:txBody>
      </p:sp>
      <p:sp>
        <p:nvSpPr>
          <p:cNvPr id="3" name="Rectangle 1"/>
          <p:cNvSpPr>
            <a:spLocks noGrp="1" noChangeArrowheads="1"/>
          </p:cNvSpPr>
          <p:nvPr>
            <p:ph type="title"/>
          </p:nvPr>
        </p:nvSpPr>
        <p:spPr bwMode="auto">
          <a:xfrm>
            <a:off x="576263" y="173236"/>
            <a:ext cx="81208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El objeto </a:t>
            </a:r>
            <a:r>
              <a:rPr kumimoji="0" lang="es-MX" altLang="es-MX" sz="4000" b="1" i="0" u="none" strike="noStrike" cap="none" normalizeH="0" baseline="0" dirty="0" smtClean="0">
                <a:ln>
                  <a:noFill/>
                </a:ln>
                <a:solidFill>
                  <a:schemeClr val="tx2">
                    <a:lumMod val="50000"/>
                  </a:schemeClr>
                </a:solidFill>
                <a:effectLst/>
                <a:latin typeface="Consolas" panose="020B0609020204030204" pitchFamily="49" charset="0"/>
              </a:rPr>
              <a:t>Promise</a:t>
            </a:r>
            <a:r>
              <a:rPr kumimoji="0" lang="es-MX" altLang="es-MX" sz="4000" b="1" i="0" u="none" strike="noStrike" cap="none" normalizeH="0" baseline="0" dirty="0" smtClean="0">
                <a:ln>
                  <a:noFill/>
                </a:ln>
                <a:solidFill>
                  <a:schemeClr val="tx2">
                    <a:lumMod val="50000"/>
                  </a:schemeClr>
                </a:solidFill>
                <a:effectLst/>
                <a:latin typeface="Verdana" panose="020B0604030504040204" pitchFamily="34" charset="0"/>
              </a:rPr>
              <a:t> (Promesa) </a:t>
            </a:r>
            <a:endParaRPr kumimoji="0" lang="es-MX" altLang="es-MX" sz="4000" b="1" i="0" u="none" strike="noStrike" cap="none" normalizeH="0" baseline="0" dirty="0" smtClean="0">
              <a:ln>
                <a:noFill/>
              </a:ln>
              <a:solidFill>
                <a:schemeClr val="tx2">
                  <a:lumMod val="50000"/>
                </a:schemeClr>
              </a:solidFill>
              <a:effectLst/>
            </a:endParaRPr>
          </a:p>
        </p:txBody>
      </p:sp>
      <p:sp>
        <p:nvSpPr>
          <p:cNvPr id="4" name="Rectangle 3"/>
          <p:cNvSpPr/>
          <p:nvPr/>
        </p:nvSpPr>
        <p:spPr>
          <a:xfrm>
            <a:off x="795620" y="1644370"/>
            <a:ext cx="11228848" cy="3816429"/>
          </a:xfrm>
          <a:prstGeom prst="rect">
            <a:avLst/>
          </a:prstGeom>
        </p:spPr>
        <p:txBody>
          <a:bodyPr wrap="square">
            <a:spAutoFit/>
          </a:bodyPr>
          <a:lstStyle/>
          <a:p>
            <a:r>
              <a:rPr lang="es-MX" b="1" dirty="0" err="1">
                <a:solidFill>
                  <a:schemeClr val="accent3"/>
                </a:solidFill>
              </a:rPr>
              <a:t>let</a:t>
            </a:r>
            <a:r>
              <a:rPr lang="es-MX" b="1" dirty="0">
                <a:solidFill>
                  <a:schemeClr val="accent3"/>
                </a:solidFill>
              </a:rPr>
              <a:t> </a:t>
            </a:r>
            <a:r>
              <a:rPr lang="es-MX" b="1" dirty="0" err="1">
                <a:solidFill>
                  <a:schemeClr val="accent3"/>
                </a:solidFill>
              </a:rPr>
              <a:t>miPrimeraPromise</a:t>
            </a:r>
            <a:r>
              <a:rPr lang="es-MX" b="1" dirty="0">
                <a:solidFill>
                  <a:schemeClr val="accent3"/>
                </a:solidFill>
              </a:rPr>
              <a:t> = new Promise((</a:t>
            </a:r>
            <a:r>
              <a:rPr lang="es-MX" b="1" dirty="0" err="1">
                <a:solidFill>
                  <a:schemeClr val="accent3"/>
                </a:solidFill>
              </a:rPr>
              <a:t>resolve</a:t>
            </a:r>
            <a:r>
              <a:rPr lang="es-MX" b="1" dirty="0">
                <a:solidFill>
                  <a:schemeClr val="accent3"/>
                </a:solidFill>
              </a:rPr>
              <a:t>, </a:t>
            </a:r>
            <a:r>
              <a:rPr lang="es-MX" b="1" dirty="0" err="1">
                <a:solidFill>
                  <a:schemeClr val="accent3"/>
                </a:solidFill>
              </a:rPr>
              <a:t>reject</a:t>
            </a:r>
            <a:r>
              <a:rPr lang="es-MX" b="1" dirty="0">
                <a:solidFill>
                  <a:schemeClr val="accent3"/>
                </a:solidFill>
              </a:rPr>
              <a:t>) =&gt; {</a:t>
            </a:r>
          </a:p>
          <a:p>
            <a:r>
              <a:rPr lang="es-MX" sz="1400" dirty="0"/>
              <a:t>  // Llamamos a </a:t>
            </a:r>
            <a:r>
              <a:rPr lang="es-MX" sz="1400" dirty="0" err="1"/>
              <a:t>resolve</a:t>
            </a:r>
            <a:r>
              <a:rPr lang="es-MX" sz="1400" dirty="0"/>
              <a:t>(...) cuando lo que </a:t>
            </a:r>
            <a:r>
              <a:rPr lang="es-MX" sz="1400" dirty="0" err="1"/>
              <a:t>estabamos</a:t>
            </a:r>
            <a:r>
              <a:rPr lang="es-MX" sz="1400" dirty="0"/>
              <a:t> haciendo finaliza con éxito, y </a:t>
            </a:r>
            <a:r>
              <a:rPr lang="es-MX" sz="1400" dirty="0" err="1"/>
              <a:t>reject</a:t>
            </a:r>
            <a:r>
              <a:rPr lang="es-MX" sz="1400" dirty="0"/>
              <a:t>(...) cuando falla.</a:t>
            </a:r>
          </a:p>
          <a:p>
            <a:r>
              <a:rPr lang="es-MX" sz="1400" dirty="0"/>
              <a:t>  // En este ejemplo, usamos </a:t>
            </a:r>
            <a:r>
              <a:rPr lang="es-MX" sz="1400" dirty="0" err="1"/>
              <a:t>setTimeout</a:t>
            </a:r>
            <a:r>
              <a:rPr lang="es-MX" sz="1400" dirty="0"/>
              <a:t>(...) para simular código asíncrono. </a:t>
            </a:r>
          </a:p>
          <a:p>
            <a:r>
              <a:rPr lang="es-MX" sz="1400" dirty="0"/>
              <a:t>  // En la vida real, probablemente uses algo </a:t>
            </a:r>
            <a:r>
              <a:rPr lang="es-MX" sz="1400" dirty="0" smtClean="0"/>
              <a:t>una </a:t>
            </a:r>
            <a:r>
              <a:rPr lang="es-MX" sz="1400" dirty="0"/>
              <a:t>API HTML5.</a:t>
            </a:r>
          </a:p>
          <a:p>
            <a:r>
              <a:rPr lang="es-MX" dirty="0"/>
              <a:t>  </a:t>
            </a:r>
            <a:r>
              <a:rPr lang="es-MX" b="1" dirty="0" err="1">
                <a:solidFill>
                  <a:schemeClr val="accent3"/>
                </a:solidFill>
              </a:rPr>
              <a:t>setTimeout</a:t>
            </a:r>
            <a:r>
              <a:rPr lang="es-MX" b="1" dirty="0">
                <a:solidFill>
                  <a:schemeClr val="accent3"/>
                </a:solidFill>
              </a:rPr>
              <a:t>(</a:t>
            </a:r>
            <a:r>
              <a:rPr lang="es-MX" b="1" dirty="0" err="1">
                <a:solidFill>
                  <a:schemeClr val="accent3"/>
                </a:solidFill>
              </a:rPr>
              <a:t>function</a:t>
            </a:r>
            <a:r>
              <a:rPr lang="es-MX" b="1" dirty="0">
                <a:solidFill>
                  <a:schemeClr val="accent3"/>
                </a:solidFill>
              </a:rPr>
              <a:t>(){</a:t>
            </a:r>
          </a:p>
          <a:p>
            <a:r>
              <a:rPr lang="es-MX" b="1" dirty="0">
                <a:solidFill>
                  <a:schemeClr val="accent3"/>
                </a:solidFill>
              </a:rPr>
              <a:t>    </a:t>
            </a:r>
            <a:r>
              <a:rPr lang="es-MX" b="1" dirty="0" err="1">
                <a:solidFill>
                  <a:schemeClr val="accent3"/>
                </a:solidFill>
              </a:rPr>
              <a:t>resolve</a:t>
            </a:r>
            <a:r>
              <a:rPr lang="es-MX" b="1" dirty="0">
                <a:solidFill>
                  <a:schemeClr val="accent3"/>
                </a:solidFill>
              </a:rPr>
              <a:t>("¡Éxito!"); // ¡Todo salió bien!</a:t>
            </a:r>
          </a:p>
          <a:p>
            <a:r>
              <a:rPr lang="es-MX" b="1" dirty="0">
                <a:solidFill>
                  <a:schemeClr val="accent3"/>
                </a:solidFill>
              </a:rPr>
              <a:t>  }, 250);</a:t>
            </a:r>
          </a:p>
          <a:p>
            <a:r>
              <a:rPr lang="es-MX" b="1" dirty="0">
                <a:solidFill>
                  <a:schemeClr val="accent3"/>
                </a:solidFill>
              </a:rPr>
              <a:t>});</a:t>
            </a:r>
          </a:p>
          <a:p>
            <a:endParaRPr lang="es-MX" dirty="0"/>
          </a:p>
          <a:p>
            <a:r>
              <a:rPr lang="es-MX" b="1" dirty="0" err="1">
                <a:solidFill>
                  <a:schemeClr val="accent3"/>
                </a:solidFill>
              </a:rPr>
              <a:t>miPrimeraPromise.then</a:t>
            </a:r>
            <a:r>
              <a:rPr lang="es-MX" b="1" dirty="0">
                <a:solidFill>
                  <a:schemeClr val="accent3"/>
                </a:solidFill>
              </a:rPr>
              <a:t>((</a:t>
            </a:r>
            <a:r>
              <a:rPr lang="es-MX" b="1" dirty="0" err="1">
                <a:solidFill>
                  <a:schemeClr val="accent3"/>
                </a:solidFill>
              </a:rPr>
              <a:t>successMessage</a:t>
            </a:r>
            <a:r>
              <a:rPr lang="es-MX" b="1" dirty="0">
                <a:solidFill>
                  <a:schemeClr val="accent3"/>
                </a:solidFill>
              </a:rPr>
              <a:t>) =&gt; {</a:t>
            </a:r>
          </a:p>
          <a:p>
            <a:r>
              <a:rPr lang="es-MX" sz="1400" dirty="0"/>
              <a:t>  // </a:t>
            </a:r>
            <a:r>
              <a:rPr lang="es-MX" sz="1400" dirty="0" err="1"/>
              <a:t>succesMessage</a:t>
            </a:r>
            <a:r>
              <a:rPr lang="es-MX" sz="1400" dirty="0"/>
              <a:t> es lo que sea que pasamos en la función </a:t>
            </a:r>
            <a:r>
              <a:rPr lang="es-MX" sz="1400" dirty="0" err="1"/>
              <a:t>resolve</a:t>
            </a:r>
            <a:r>
              <a:rPr lang="es-MX" sz="1400" dirty="0"/>
              <a:t>(...) de arriba.</a:t>
            </a:r>
          </a:p>
          <a:p>
            <a:r>
              <a:rPr lang="es-MX" sz="1400" dirty="0"/>
              <a:t>  // No tiene por qué ser un </a:t>
            </a:r>
            <a:r>
              <a:rPr lang="es-MX" sz="1400" dirty="0" err="1"/>
              <a:t>string</a:t>
            </a:r>
            <a:r>
              <a:rPr lang="es-MX" sz="1400" dirty="0"/>
              <a:t>, pero si solo es un mensaje de éxito, probablemente lo sea</a:t>
            </a:r>
            <a:r>
              <a:rPr lang="es-MX" sz="1600" dirty="0"/>
              <a:t>.</a:t>
            </a:r>
          </a:p>
          <a:p>
            <a:r>
              <a:rPr lang="es-MX" dirty="0"/>
              <a:t>  </a:t>
            </a:r>
            <a:r>
              <a:rPr lang="es-MX" b="1" dirty="0">
                <a:solidFill>
                  <a:schemeClr val="accent3"/>
                </a:solidFill>
              </a:rPr>
              <a:t>console.log("¡Sí! " + </a:t>
            </a:r>
            <a:r>
              <a:rPr lang="es-MX" b="1" dirty="0" err="1">
                <a:solidFill>
                  <a:schemeClr val="accent3"/>
                </a:solidFill>
              </a:rPr>
              <a:t>successMessage</a:t>
            </a:r>
            <a:r>
              <a:rPr lang="es-MX" b="1" dirty="0">
                <a:solidFill>
                  <a:schemeClr val="accent3"/>
                </a:solidFill>
              </a:rPr>
              <a:t>);</a:t>
            </a:r>
          </a:p>
          <a:p>
            <a:r>
              <a:rPr lang="es-MX" b="1" dirty="0">
                <a:solidFill>
                  <a:schemeClr val="accent3"/>
                </a:solidFill>
              </a:rPr>
              <a:t>});</a:t>
            </a:r>
          </a:p>
        </p:txBody>
      </p:sp>
    </p:spTree>
    <p:extLst>
      <p:ext uri="{BB962C8B-B14F-4D97-AF65-F5344CB8AC3E}">
        <p14:creationId xmlns:p14="http://schemas.microsoft.com/office/powerpoint/2010/main" val="192574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por defecto en Funciones.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923330"/>
          </a:xfrm>
          <a:prstGeom prst="rect">
            <a:avLst/>
          </a:prstGeom>
        </p:spPr>
        <p:txBody>
          <a:bodyPr wrap="square">
            <a:spAutoFit/>
          </a:bodyPr>
          <a:lstStyle/>
          <a:p>
            <a:r>
              <a:rPr lang="es-MX" dirty="0" smtClean="0"/>
              <a:t>Ingresa a tu biblioteca de código y guarda la siguiente practica, en la cual debes generar una función ocupando parámetros por defecto y llegar al mismo resultado que la siguiente función que no ocupa parámetros por defecto.</a:t>
            </a:r>
            <a:endParaRPr lang="es-MX" dirty="0"/>
          </a:p>
        </p:txBody>
      </p:sp>
      <p:sp>
        <p:nvSpPr>
          <p:cNvPr id="3" name="Rectangle 2"/>
          <p:cNvSpPr/>
          <p:nvPr/>
        </p:nvSpPr>
        <p:spPr>
          <a:xfrm>
            <a:off x="935236" y="2171579"/>
            <a:ext cx="1944216" cy="923330"/>
          </a:xfrm>
          <a:prstGeom prst="rect">
            <a:avLst/>
          </a:prstGeom>
          <a:ln>
            <a:solidFill>
              <a:schemeClr val="tx1"/>
            </a:solidFill>
          </a:ln>
        </p:spPr>
        <p:txBody>
          <a:bodyPr wrap="square">
            <a:spAutoFit/>
          </a:bodyPr>
          <a:lstStyle/>
          <a:p>
            <a:r>
              <a:rPr lang="es-MX" dirty="0" err="1"/>
              <a:t>function</a:t>
            </a:r>
            <a:r>
              <a:rPr lang="es-MX" dirty="0"/>
              <a:t> ir() {</a:t>
            </a:r>
          </a:p>
          <a:p>
            <a:r>
              <a:rPr lang="es-MX" dirty="0"/>
              <a:t>  </a:t>
            </a:r>
            <a:r>
              <a:rPr lang="es-MX" dirty="0" err="1"/>
              <a:t>return</a:t>
            </a:r>
            <a:r>
              <a:rPr lang="es-MX" dirty="0"/>
              <a:t> ":P"</a:t>
            </a:r>
          </a:p>
          <a:p>
            <a:r>
              <a:rPr lang="es-MX" dirty="0"/>
              <a:t>}</a:t>
            </a:r>
          </a:p>
        </p:txBody>
      </p:sp>
      <p:sp>
        <p:nvSpPr>
          <p:cNvPr id="5" name="Rectangle 4"/>
          <p:cNvSpPr/>
          <p:nvPr/>
        </p:nvSpPr>
        <p:spPr>
          <a:xfrm>
            <a:off x="3236935" y="2171579"/>
            <a:ext cx="4251030" cy="4278094"/>
          </a:xfrm>
          <a:prstGeom prst="rect">
            <a:avLst/>
          </a:prstGeom>
          <a:ln>
            <a:solidFill>
              <a:schemeClr val="tx1"/>
            </a:solidFill>
          </a:ln>
        </p:spPr>
        <p:txBody>
          <a:bodyPr wrap="square">
            <a:spAutoFit/>
          </a:bodyPr>
          <a:lstStyle/>
          <a:p>
            <a:r>
              <a:rPr lang="es-MX" sz="1600" dirty="0" err="1"/>
              <a:t>function</a:t>
            </a:r>
            <a:r>
              <a:rPr lang="es-MX" sz="1600" dirty="0"/>
              <a:t> </a:t>
            </a:r>
            <a:r>
              <a:rPr lang="es-MX" sz="1600" dirty="0" err="1"/>
              <a:t>sinPorDefecto</a:t>
            </a:r>
            <a:r>
              <a:rPr lang="es-MX" sz="1600" dirty="0"/>
              <a:t>(a, b, c, d, e, f){</a:t>
            </a:r>
          </a:p>
          <a:p>
            <a:r>
              <a:rPr lang="es-MX" sz="1600" dirty="0"/>
              <a:t>  </a:t>
            </a:r>
            <a:r>
              <a:rPr lang="es-MX" sz="1600" dirty="0" err="1"/>
              <a:t>switch</a:t>
            </a:r>
            <a:r>
              <a:rPr lang="es-MX" sz="1600" dirty="0"/>
              <a:t>(</a:t>
            </a:r>
            <a:r>
              <a:rPr lang="es-MX" sz="1600" dirty="0" err="1"/>
              <a:t>arguments.length</a:t>
            </a:r>
            <a:r>
              <a:rPr lang="es-MX" sz="1600" dirty="0"/>
              <a:t>){</a:t>
            </a:r>
          </a:p>
          <a:p>
            <a:r>
              <a:rPr lang="es-MX" sz="1600" dirty="0"/>
              <a:t>    case 0:</a:t>
            </a:r>
          </a:p>
          <a:p>
            <a:r>
              <a:rPr lang="es-MX" sz="1600" dirty="0"/>
              <a:t>      a</a:t>
            </a:r>
          </a:p>
          <a:p>
            <a:r>
              <a:rPr lang="es-MX" sz="1600" dirty="0"/>
              <a:t>    case 1:</a:t>
            </a:r>
          </a:p>
          <a:p>
            <a:r>
              <a:rPr lang="es-MX" sz="1600" dirty="0"/>
              <a:t>      b = 5</a:t>
            </a:r>
          </a:p>
          <a:p>
            <a:r>
              <a:rPr lang="es-MX" sz="1600" dirty="0"/>
              <a:t>    case 2:</a:t>
            </a:r>
          </a:p>
          <a:p>
            <a:r>
              <a:rPr lang="es-MX" sz="1600" dirty="0"/>
              <a:t>      c = b</a:t>
            </a:r>
          </a:p>
          <a:p>
            <a:r>
              <a:rPr lang="es-MX" sz="1600" dirty="0"/>
              <a:t>    case 3:</a:t>
            </a:r>
          </a:p>
          <a:p>
            <a:r>
              <a:rPr lang="es-MX" sz="1600" dirty="0"/>
              <a:t>      d = ir();</a:t>
            </a:r>
          </a:p>
          <a:p>
            <a:r>
              <a:rPr lang="es-MX" sz="1600" dirty="0"/>
              <a:t>    case 4:</a:t>
            </a:r>
          </a:p>
          <a:p>
            <a:r>
              <a:rPr lang="es-MX" sz="1600" dirty="0"/>
              <a:t>      e = </a:t>
            </a:r>
            <a:r>
              <a:rPr lang="es-MX" sz="1600" dirty="0" err="1"/>
              <a:t>this</a:t>
            </a:r>
            <a:endParaRPr lang="es-MX" sz="1600" dirty="0"/>
          </a:p>
          <a:p>
            <a:r>
              <a:rPr lang="es-MX" sz="1600" dirty="0"/>
              <a:t>    case 5:</a:t>
            </a:r>
          </a:p>
          <a:p>
            <a:r>
              <a:rPr lang="es-MX" sz="1600" dirty="0"/>
              <a:t>      f = </a:t>
            </a:r>
            <a:r>
              <a:rPr lang="es-MX" sz="1600" dirty="0" err="1"/>
              <a:t>arguments</a:t>
            </a:r>
            <a:endParaRPr lang="es-MX" sz="1600" dirty="0"/>
          </a:p>
          <a:p>
            <a:r>
              <a:rPr lang="es-MX" sz="1600" dirty="0"/>
              <a:t>  }</a:t>
            </a:r>
          </a:p>
          <a:p>
            <a:r>
              <a:rPr lang="es-MX" sz="1600" dirty="0"/>
              <a:t>  </a:t>
            </a:r>
            <a:r>
              <a:rPr lang="es-MX" sz="1600" dirty="0" err="1"/>
              <a:t>return</a:t>
            </a:r>
            <a:r>
              <a:rPr lang="es-MX" sz="1600" dirty="0"/>
              <a:t> [</a:t>
            </a:r>
            <a:r>
              <a:rPr lang="es-MX" sz="1600" dirty="0" err="1"/>
              <a:t>a,b,c,d,e,f</a:t>
            </a:r>
            <a:r>
              <a:rPr lang="es-MX" sz="1600" dirty="0"/>
              <a:t>];</a:t>
            </a:r>
          </a:p>
          <a:p>
            <a:r>
              <a:rPr lang="es-MX" sz="1600" dirty="0" smtClean="0"/>
              <a:t>}</a:t>
            </a:r>
            <a:endParaRPr lang="es-MX" sz="1600" dirty="0"/>
          </a:p>
        </p:txBody>
      </p:sp>
      <p:sp>
        <p:nvSpPr>
          <p:cNvPr id="6" name="Rectangle 5"/>
          <p:cNvSpPr/>
          <p:nvPr/>
        </p:nvSpPr>
        <p:spPr>
          <a:xfrm>
            <a:off x="7845448" y="2171579"/>
            <a:ext cx="3365024" cy="369332"/>
          </a:xfrm>
          <a:prstGeom prst="rect">
            <a:avLst/>
          </a:prstGeom>
          <a:ln>
            <a:solidFill>
              <a:schemeClr val="tx1"/>
            </a:solidFill>
          </a:ln>
        </p:spPr>
        <p:txBody>
          <a:bodyPr wrap="none">
            <a:spAutoFit/>
          </a:bodyPr>
          <a:lstStyle/>
          <a:p>
            <a:r>
              <a:rPr lang="es-MX" dirty="0"/>
              <a:t>console.log (</a:t>
            </a:r>
            <a:r>
              <a:rPr lang="es-MX" dirty="0" err="1"/>
              <a:t>sinPorDefecto</a:t>
            </a:r>
            <a:r>
              <a:rPr lang="es-MX" dirty="0"/>
              <a:t>(1));</a:t>
            </a:r>
            <a:endParaRPr lang="es-MX" dirty="0"/>
          </a:p>
        </p:txBody>
      </p:sp>
    </p:spTree>
    <p:extLst>
      <p:ext uri="{BB962C8B-B14F-4D97-AF65-F5344CB8AC3E}">
        <p14:creationId xmlns:p14="http://schemas.microsoft.com/office/powerpoint/2010/main" val="32512983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833472" y="1365867"/>
            <a:ext cx="10863400" cy="4247317"/>
          </a:xfrm>
          <a:prstGeom prst="rect">
            <a:avLst/>
          </a:prstGeom>
        </p:spPr>
        <p:txBody>
          <a:bodyPr wrap="square">
            <a:spAutoFit/>
          </a:bodyPr>
          <a:lstStyle/>
          <a:p>
            <a:r>
              <a:rPr lang="es-MX" b="1" dirty="0"/>
              <a:t>Función1: </a:t>
            </a:r>
            <a:r>
              <a:rPr lang="es-MX" b="1" dirty="0" err="1"/>
              <a:t>getElementById</a:t>
            </a:r>
            <a:r>
              <a:rPr lang="es-MX" b="1" dirty="0" smtClean="0"/>
              <a:t>()</a:t>
            </a:r>
          </a:p>
          <a:p>
            <a:endParaRPr lang="es-MX" b="1" dirty="0"/>
          </a:p>
          <a:p>
            <a:r>
              <a:rPr lang="es-MX" dirty="0"/>
              <a:t>Uso: </a:t>
            </a:r>
            <a:r>
              <a:rPr lang="es-MX" dirty="0" err="1"/>
              <a:t>var</a:t>
            </a:r>
            <a:r>
              <a:rPr lang="es-MX" dirty="0"/>
              <a:t> elemento = </a:t>
            </a:r>
            <a:r>
              <a:rPr lang="es-MX" dirty="0" err="1"/>
              <a:t>document.getElementById</a:t>
            </a:r>
            <a:r>
              <a:rPr lang="es-MX" dirty="0"/>
              <a:t>(id);</a:t>
            </a:r>
          </a:p>
          <a:p>
            <a:r>
              <a:rPr lang="es-MX" dirty="0"/>
              <a:t>Este método pertenece al objeto </a:t>
            </a:r>
            <a:r>
              <a:rPr lang="es-MX" dirty="0" err="1"/>
              <a:t>document</a:t>
            </a:r>
            <a:r>
              <a:rPr lang="es-MX" dirty="0"/>
              <a:t>. Con él obtendremos el objeto que hace referencia al elemento con un id concreto. Por ejemplo, queremos obtener el objeto del elemento “status”:</a:t>
            </a:r>
          </a:p>
          <a:p>
            <a:endParaRPr lang="es-MX" dirty="0"/>
          </a:p>
          <a:p>
            <a:r>
              <a:rPr lang="es-MX" b="1" dirty="0">
                <a:solidFill>
                  <a:schemeClr val="accent3"/>
                </a:solidFill>
              </a:rPr>
              <a:t>&lt;div&gt;</a:t>
            </a:r>
          </a:p>
          <a:p>
            <a:r>
              <a:rPr lang="es-MX" b="1" dirty="0">
                <a:solidFill>
                  <a:schemeClr val="accent3"/>
                </a:solidFill>
              </a:rPr>
              <a:t>      &lt;</a:t>
            </a:r>
            <a:r>
              <a:rPr lang="es-MX" b="1" dirty="0" err="1">
                <a:solidFill>
                  <a:schemeClr val="accent3"/>
                </a:solidFill>
              </a:rPr>
              <a:t>span</a:t>
            </a:r>
            <a:r>
              <a:rPr lang="es-MX" b="1" dirty="0">
                <a:solidFill>
                  <a:schemeClr val="accent3"/>
                </a:solidFill>
              </a:rPr>
              <a:t> id=”status”&gt;Hola mundo...&lt;/</a:t>
            </a:r>
            <a:r>
              <a:rPr lang="es-MX" b="1" dirty="0" err="1">
                <a:solidFill>
                  <a:schemeClr val="accent3"/>
                </a:solidFill>
              </a:rPr>
              <a:t>span</a:t>
            </a:r>
            <a:r>
              <a:rPr lang="es-MX" b="1" dirty="0">
                <a:solidFill>
                  <a:schemeClr val="accent3"/>
                </a:solidFill>
              </a:rPr>
              <a:t>&gt;</a:t>
            </a:r>
          </a:p>
          <a:p>
            <a:r>
              <a:rPr lang="es-MX" b="1" dirty="0">
                <a:solidFill>
                  <a:schemeClr val="accent3"/>
                </a:solidFill>
              </a:rPr>
              <a:t>&lt;/div&gt;</a:t>
            </a:r>
          </a:p>
          <a:p>
            <a:r>
              <a:rPr lang="es-MX" b="1" dirty="0">
                <a:solidFill>
                  <a:schemeClr val="accent3"/>
                </a:solidFill>
              </a:rPr>
              <a:t>&lt;script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a:t>
            </a:r>
            <a:r>
              <a:rPr lang="es-MX" b="1" dirty="0" err="1">
                <a:solidFill>
                  <a:schemeClr val="accent3"/>
                </a:solidFill>
              </a:rPr>
              <a:t>javascript</a:t>
            </a:r>
            <a:r>
              <a:rPr lang="es-MX" b="1" dirty="0">
                <a:solidFill>
                  <a:schemeClr val="accent3"/>
                </a:solidFill>
              </a:rPr>
              <a:t>”&gt;</a:t>
            </a:r>
          </a:p>
          <a:p>
            <a:r>
              <a:rPr lang="es-MX" b="1" dirty="0">
                <a:solidFill>
                  <a:schemeClr val="accent3"/>
                </a:solidFill>
              </a:rPr>
              <a:t>// Obtenemos el elemento “status”</a:t>
            </a:r>
          </a:p>
          <a:p>
            <a:r>
              <a:rPr lang="es-MX" b="1" dirty="0" err="1">
                <a:solidFill>
                  <a:schemeClr val="accent3"/>
                </a:solidFill>
              </a:rPr>
              <a:t>var</a:t>
            </a:r>
            <a:r>
              <a:rPr lang="es-MX" b="1" dirty="0">
                <a:solidFill>
                  <a:schemeClr val="accent3"/>
                </a:solidFill>
              </a:rPr>
              <a:t> el = </a:t>
            </a:r>
            <a:r>
              <a:rPr lang="es-MX" b="1" dirty="0" err="1">
                <a:solidFill>
                  <a:schemeClr val="accent3"/>
                </a:solidFill>
              </a:rPr>
              <a:t>document.getElementById</a:t>
            </a:r>
            <a:r>
              <a:rPr lang="es-MX" b="1" dirty="0">
                <a:solidFill>
                  <a:schemeClr val="accent3"/>
                </a:solidFill>
              </a:rPr>
              <a:t>(“status”);</a:t>
            </a:r>
          </a:p>
          <a:p>
            <a:r>
              <a:rPr lang="es-MX" b="1" dirty="0">
                <a:solidFill>
                  <a:schemeClr val="accent3"/>
                </a:solidFill>
              </a:rPr>
              <a:t>// Mostramos mediante una alerta el contenido del elemento</a:t>
            </a:r>
          </a:p>
          <a:p>
            <a:r>
              <a:rPr lang="es-MX" b="1" dirty="0" err="1">
                <a:solidFill>
                  <a:schemeClr val="accent3"/>
                </a:solidFill>
              </a:rPr>
              <a:t>alert</a:t>
            </a:r>
            <a:r>
              <a:rPr lang="es-MX" b="1" dirty="0">
                <a:solidFill>
                  <a:schemeClr val="accent3"/>
                </a:solidFill>
              </a:rPr>
              <a:t>(</a:t>
            </a:r>
            <a:r>
              <a:rPr lang="es-MX" b="1" dirty="0" err="1">
                <a:solidFill>
                  <a:schemeClr val="accent3"/>
                </a:solidFill>
              </a:rPr>
              <a:t>el.innerHTML</a:t>
            </a:r>
            <a:r>
              <a:rPr lang="es-MX" b="1" dirty="0">
                <a:solidFill>
                  <a:schemeClr val="accent3"/>
                </a:solidFill>
              </a:rPr>
              <a:t>);</a:t>
            </a:r>
          </a:p>
          <a:p>
            <a:r>
              <a:rPr lang="es-MX" b="1" dirty="0">
                <a:solidFill>
                  <a:schemeClr val="accent3"/>
                </a:solidFill>
              </a:rPr>
              <a:t>&lt;/script&gt;</a:t>
            </a:r>
          </a:p>
        </p:txBody>
      </p:sp>
    </p:spTree>
    <p:extLst>
      <p:ext uri="{BB962C8B-B14F-4D97-AF65-F5344CB8AC3E}">
        <p14:creationId xmlns:p14="http://schemas.microsoft.com/office/powerpoint/2010/main" val="20621255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49918" y="1051820"/>
            <a:ext cx="11246322" cy="5447645"/>
          </a:xfrm>
          <a:prstGeom prst="rect">
            <a:avLst/>
          </a:prstGeom>
        </p:spPr>
        <p:txBody>
          <a:bodyPr wrap="square">
            <a:spAutoFit/>
          </a:bodyPr>
          <a:lstStyle/>
          <a:p>
            <a:r>
              <a:rPr lang="es-MX" b="1" dirty="0"/>
              <a:t>Función 2: </a:t>
            </a:r>
            <a:r>
              <a:rPr lang="es-MX" b="1" dirty="0" err="1"/>
              <a:t>getElementsByTagName</a:t>
            </a:r>
            <a:r>
              <a:rPr lang="es-MX" b="1" dirty="0" smtClean="0"/>
              <a:t>()</a:t>
            </a:r>
          </a:p>
          <a:p>
            <a:endParaRPr lang="es-MX" b="1" dirty="0"/>
          </a:p>
          <a:p>
            <a:r>
              <a:rPr lang="es-MX" sz="1400" dirty="0" err="1"/>
              <a:t>Uso:var</a:t>
            </a:r>
            <a:r>
              <a:rPr lang="es-MX" sz="1400" dirty="0"/>
              <a:t> </a:t>
            </a:r>
            <a:r>
              <a:rPr lang="es-MX" sz="1400" dirty="0" err="1"/>
              <a:t>array_elementos</a:t>
            </a:r>
            <a:r>
              <a:rPr lang="es-MX" sz="1400" dirty="0"/>
              <a:t>= </a:t>
            </a:r>
            <a:r>
              <a:rPr lang="es-MX" sz="1400" dirty="0" err="1"/>
              <a:t>elemento.getElementsByTagName</a:t>
            </a:r>
            <a:r>
              <a:rPr lang="es-MX" sz="1400" dirty="0"/>
              <a:t>(</a:t>
            </a:r>
            <a:r>
              <a:rPr lang="es-MX" sz="1400" dirty="0" err="1"/>
              <a:t>tag</a:t>
            </a:r>
            <a:r>
              <a:rPr lang="es-MX" sz="1400" dirty="0"/>
              <a:t>);</a:t>
            </a:r>
          </a:p>
          <a:p>
            <a:r>
              <a:rPr lang="es-MX" sz="1400" dirty="0"/>
              <a:t>Sirve para obtener un </a:t>
            </a:r>
            <a:r>
              <a:rPr lang="es-MX" sz="1400" dirty="0" err="1"/>
              <a:t>array</a:t>
            </a:r>
            <a:r>
              <a:rPr lang="es-MX" sz="1400" dirty="0"/>
              <a:t> con todos los elementos con un </a:t>
            </a:r>
            <a:r>
              <a:rPr lang="es-MX" sz="1400" dirty="0" err="1"/>
              <a:t>tag</a:t>
            </a:r>
            <a:r>
              <a:rPr lang="es-MX" sz="1400" dirty="0"/>
              <a:t> concreto que están contenidos dentro de un elemento. Veamos una ejemplo. Queremos cambiar el color del texto de todos los elementos con </a:t>
            </a:r>
            <a:r>
              <a:rPr lang="es-MX" sz="1400" dirty="0" err="1"/>
              <a:t>tag</a:t>
            </a:r>
            <a:r>
              <a:rPr lang="es-MX" sz="1400" dirty="0"/>
              <a:t> “A” contenidos dentro del elemento con id “links”:</a:t>
            </a:r>
          </a:p>
          <a:p>
            <a:endParaRPr lang="es-MX" dirty="0"/>
          </a:p>
          <a:p>
            <a:r>
              <a:rPr lang="es-MX" sz="1400" b="1" dirty="0">
                <a:solidFill>
                  <a:schemeClr val="accent3"/>
                </a:solidFill>
              </a:rPr>
              <a:t>&lt;a </a:t>
            </a:r>
            <a:r>
              <a:rPr lang="es-MX" sz="1400" b="1" dirty="0" err="1">
                <a:solidFill>
                  <a:schemeClr val="accent3"/>
                </a:solidFill>
              </a:rPr>
              <a:t>href</a:t>
            </a:r>
            <a:r>
              <a:rPr lang="es-MX" sz="1400" b="1" dirty="0">
                <a:solidFill>
                  <a:schemeClr val="accent3"/>
                </a:solidFill>
              </a:rPr>
              <a:t>=”/”&gt;Home&lt;/a&gt;</a:t>
            </a:r>
          </a:p>
          <a:p>
            <a:r>
              <a:rPr lang="es-MX" sz="1400" b="1" dirty="0">
                <a:solidFill>
                  <a:schemeClr val="accent3"/>
                </a:solidFill>
              </a:rPr>
              <a:t>&lt;div id=”links”&gt;</a:t>
            </a:r>
          </a:p>
          <a:p>
            <a:r>
              <a:rPr lang="es-MX" sz="1400" b="1" dirty="0">
                <a:solidFill>
                  <a:schemeClr val="accent3"/>
                </a:solidFill>
              </a:rPr>
              <a:t>      &lt;a </a:t>
            </a:r>
            <a:r>
              <a:rPr lang="es-MX" sz="1400" b="1" dirty="0" err="1">
                <a:solidFill>
                  <a:schemeClr val="accent3"/>
                </a:solidFill>
              </a:rPr>
              <a:t>href</a:t>
            </a:r>
            <a:r>
              <a:rPr lang="es-MX" sz="1400" b="1" dirty="0">
                <a:solidFill>
                  <a:schemeClr val="accent3"/>
                </a:solidFill>
              </a:rPr>
              <a:t>=”http://google.com”&gt;Google&lt;/a&gt;</a:t>
            </a:r>
          </a:p>
          <a:p>
            <a:r>
              <a:rPr lang="es-MX" sz="1400" b="1" dirty="0">
                <a:solidFill>
                  <a:schemeClr val="accent3"/>
                </a:solidFill>
              </a:rPr>
              <a:t>      &lt;a </a:t>
            </a:r>
            <a:r>
              <a:rPr lang="es-MX" sz="1400" b="1" dirty="0" err="1">
                <a:solidFill>
                  <a:schemeClr val="accent3"/>
                </a:solidFill>
              </a:rPr>
              <a:t>href</a:t>
            </a:r>
            <a:r>
              <a:rPr lang="es-MX" sz="1400" b="1" dirty="0">
                <a:solidFill>
                  <a:schemeClr val="accent3"/>
                </a:solidFill>
              </a:rPr>
              <a:t>=”http://ubuntu.com”&gt;Ubuntu&lt;/a&gt;</a:t>
            </a:r>
          </a:p>
          <a:p>
            <a:r>
              <a:rPr lang="es-MX" sz="1400" b="1" dirty="0">
                <a:solidFill>
                  <a:schemeClr val="accent3"/>
                </a:solidFill>
              </a:rPr>
              <a:t>      &lt;a </a:t>
            </a:r>
            <a:r>
              <a:rPr lang="es-MX" sz="1400" b="1" dirty="0" err="1">
                <a:solidFill>
                  <a:schemeClr val="accent3"/>
                </a:solidFill>
              </a:rPr>
              <a:t>href</a:t>
            </a:r>
            <a:r>
              <a:rPr lang="es-MX" sz="1400" b="1" dirty="0">
                <a:solidFill>
                  <a:schemeClr val="accent3"/>
                </a:solidFill>
              </a:rPr>
              <a:t>=”http://debian.org”&gt;</a:t>
            </a:r>
            <a:r>
              <a:rPr lang="es-MX" sz="1400" b="1" dirty="0" err="1">
                <a:solidFill>
                  <a:schemeClr val="accent3"/>
                </a:solidFill>
              </a:rPr>
              <a:t>Debian</a:t>
            </a:r>
            <a:r>
              <a:rPr lang="es-MX" sz="1400" b="1" dirty="0">
                <a:solidFill>
                  <a:schemeClr val="accent3"/>
                </a:solidFill>
              </a:rPr>
              <a:t>&lt;/a&gt;</a:t>
            </a:r>
          </a:p>
          <a:p>
            <a:r>
              <a:rPr lang="es-MX" sz="1400" b="1" dirty="0">
                <a:solidFill>
                  <a:schemeClr val="accent3"/>
                </a:solidFill>
              </a:rPr>
              <a:t>&lt;/div&gt;</a:t>
            </a:r>
          </a:p>
          <a:p>
            <a:r>
              <a:rPr lang="es-MX" sz="1400" b="1" dirty="0">
                <a:solidFill>
                  <a:schemeClr val="accent3"/>
                </a:solidFill>
              </a:rPr>
              <a:t>&lt;script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a:t>
            </a:r>
            <a:r>
              <a:rPr lang="es-MX" sz="1400" b="1" dirty="0" err="1">
                <a:solidFill>
                  <a:schemeClr val="accent3"/>
                </a:solidFill>
              </a:rPr>
              <a:t>javascript</a:t>
            </a:r>
            <a:r>
              <a:rPr lang="es-MX" sz="1400" b="1" dirty="0">
                <a:solidFill>
                  <a:schemeClr val="accent3"/>
                </a:solidFill>
              </a:rPr>
              <a:t>”&gt;</a:t>
            </a:r>
          </a:p>
          <a:p>
            <a:r>
              <a:rPr lang="es-MX" sz="1400" b="1" dirty="0">
                <a:solidFill>
                  <a:schemeClr val="accent3"/>
                </a:solidFill>
              </a:rPr>
              <a:t>// Obtenemos el elemento con id “links”</a:t>
            </a:r>
          </a:p>
          <a:p>
            <a:r>
              <a:rPr lang="es-MX" sz="1400" b="1" dirty="0" err="1">
                <a:solidFill>
                  <a:schemeClr val="accent3"/>
                </a:solidFill>
              </a:rPr>
              <a:t>var</a:t>
            </a:r>
            <a:r>
              <a:rPr lang="es-MX" sz="1400" b="1" dirty="0">
                <a:solidFill>
                  <a:schemeClr val="accent3"/>
                </a:solidFill>
              </a:rPr>
              <a:t> el = </a:t>
            </a:r>
            <a:r>
              <a:rPr lang="es-MX" sz="1400" b="1" dirty="0" err="1">
                <a:solidFill>
                  <a:schemeClr val="accent3"/>
                </a:solidFill>
              </a:rPr>
              <a:t>document.getElementById</a:t>
            </a:r>
            <a:r>
              <a:rPr lang="es-MX" sz="1400" b="1" dirty="0">
                <a:solidFill>
                  <a:schemeClr val="accent3"/>
                </a:solidFill>
              </a:rPr>
              <a:t>(“links”);</a:t>
            </a:r>
          </a:p>
          <a:p>
            <a:r>
              <a:rPr lang="es-MX" sz="1400" b="1" dirty="0">
                <a:solidFill>
                  <a:schemeClr val="accent3"/>
                </a:solidFill>
              </a:rPr>
              <a:t>// Ahora obtenemos todos los elementos con </a:t>
            </a:r>
            <a:r>
              <a:rPr lang="es-MX" sz="1400" b="1" dirty="0" err="1">
                <a:solidFill>
                  <a:schemeClr val="accent3"/>
                </a:solidFill>
              </a:rPr>
              <a:t>tag</a:t>
            </a:r>
            <a:r>
              <a:rPr lang="es-MX" sz="1400" b="1" dirty="0">
                <a:solidFill>
                  <a:schemeClr val="accent3"/>
                </a:solidFill>
              </a:rPr>
              <a:t> A que hay</a:t>
            </a:r>
          </a:p>
          <a:p>
            <a:r>
              <a:rPr lang="es-MX" sz="1400" b="1" dirty="0">
                <a:solidFill>
                  <a:schemeClr val="accent3"/>
                </a:solidFill>
              </a:rPr>
              <a:t>// dentro del elemento 'el'</a:t>
            </a:r>
          </a:p>
          <a:p>
            <a:r>
              <a:rPr lang="es-MX" sz="1400" b="1" dirty="0" err="1">
                <a:solidFill>
                  <a:schemeClr val="accent3"/>
                </a:solidFill>
              </a:rPr>
              <a:t>var</a:t>
            </a:r>
            <a:r>
              <a:rPr lang="es-MX" sz="1400" b="1" dirty="0">
                <a:solidFill>
                  <a:schemeClr val="accent3"/>
                </a:solidFill>
              </a:rPr>
              <a:t> as = </a:t>
            </a:r>
            <a:r>
              <a:rPr lang="es-MX" sz="1400" b="1" dirty="0" err="1">
                <a:solidFill>
                  <a:schemeClr val="accent3"/>
                </a:solidFill>
              </a:rPr>
              <a:t>el.getElementsByTagName</a:t>
            </a:r>
            <a:r>
              <a:rPr lang="es-MX" sz="1400" b="1" dirty="0">
                <a:solidFill>
                  <a:schemeClr val="accent3"/>
                </a:solidFill>
              </a:rPr>
              <a:t>(“A”);</a:t>
            </a:r>
          </a:p>
          <a:p>
            <a:r>
              <a:rPr lang="es-MX" sz="1400" b="1" dirty="0">
                <a:solidFill>
                  <a:schemeClr val="accent3"/>
                </a:solidFill>
              </a:rPr>
              <a:t>// Y finalmente recorremos el </a:t>
            </a:r>
            <a:r>
              <a:rPr lang="es-MX" sz="1400" b="1" dirty="0" err="1">
                <a:solidFill>
                  <a:schemeClr val="accent3"/>
                </a:solidFill>
              </a:rPr>
              <a:t>array</a:t>
            </a:r>
            <a:r>
              <a:rPr lang="es-MX" sz="1400" b="1" dirty="0">
                <a:solidFill>
                  <a:schemeClr val="accent3"/>
                </a:solidFill>
              </a:rPr>
              <a:t> de elementos para</a:t>
            </a:r>
          </a:p>
          <a:p>
            <a:r>
              <a:rPr lang="es-MX" sz="1400" b="1" dirty="0">
                <a:solidFill>
                  <a:schemeClr val="accent3"/>
                </a:solidFill>
              </a:rPr>
              <a:t>// cambiarles el color a cada uno</a:t>
            </a:r>
          </a:p>
          <a:p>
            <a:r>
              <a:rPr lang="es-MX" sz="1400" b="1" dirty="0" err="1">
                <a:solidFill>
                  <a:schemeClr val="accent3"/>
                </a:solidFill>
              </a:rPr>
              <a:t>for</a:t>
            </a:r>
            <a:r>
              <a:rPr lang="es-MX" sz="1400" b="1" dirty="0">
                <a:solidFill>
                  <a:schemeClr val="accent3"/>
                </a:solidFill>
              </a:rPr>
              <a:t> (</a:t>
            </a:r>
            <a:r>
              <a:rPr lang="es-MX" sz="1400" b="1" dirty="0" err="1">
                <a:solidFill>
                  <a:schemeClr val="accent3"/>
                </a:solidFill>
              </a:rPr>
              <a:t>var</a:t>
            </a:r>
            <a:r>
              <a:rPr lang="es-MX" sz="1400" b="1" dirty="0">
                <a:solidFill>
                  <a:schemeClr val="accent3"/>
                </a:solidFill>
              </a:rPr>
              <a:t> i=0; i&lt;</a:t>
            </a:r>
            <a:r>
              <a:rPr lang="es-MX" sz="1400" b="1" dirty="0" err="1">
                <a:solidFill>
                  <a:schemeClr val="accent3"/>
                </a:solidFill>
              </a:rPr>
              <a:t>as.length</a:t>
            </a:r>
            <a:r>
              <a:rPr lang="es-MX" sz="1400" b="1" dirty="0">
                <a:solidFill>
                  <a:schemeClr val="accent3"/>
                </a:solidFill>
              </a:rPr>
              <a:t>; i++) {</a:t>
            </a:r>
          </a:p>
          <a:p>
            <a:r>
              <a:rPr lang="es-MX" sz="1400" b="1" dirty="0">
                <a:solidFill>
                  <a:schemeClr val="accent3"/>
                </a:solidFill>
              </a:rPr>
              <a:t>      as[i].</a:t>
            </a:r>
            <a:r>
              <a:rPr lang="es-MX" sz="1400" b="1" dirty="0" err="1">
                <a:solidFill>
                  <a:schemeClr val="accent3"/>
                </a:solidFill>
              </a:rPr>
              <a:t>style.color</a:t>
            </a:r>
            <a:r>
              <a:rPr lang="es-MX" sz="1400" b="1" dirty="0">
                <a:solidFill>
                  <a:schemeClr val="accent3"/>
                </a:solidFill>
              </a:rPr>
              <a:t> = '#000'; // negro</a:t>
            </a:r>
          </a:p>
          <a:p>
            <a:r>
              <a:rPr lang="es-MX" sz="1400" b="1" dirty="0">
                <a:solidFill>
                  <a:schemeClr val="accent3"/>
                </a:solidFill>
              </a:rPr>
              <a:t>}</a:t>
            </a:r>
          </a:p>
          <a:p>
            <a:r>
              <a:rPr lang="es-MX" sz="1400" b="1" dirty="0">
                <a:solidFill>
                  <a:schemeClr val="accent3"/>
                </a:solidFill>
              </a:rPr>
              <a:t>&lt;/script&gt;</a:t>
            </a:r>
          </a:p>
        </p:txBody>
      </p:sp>
    </p:spTree>
    <p:extLst>
      <p:ext uri="{BB962C8B-B14F-4D97-AF65-F5344CB8AC3E}">
        <p14:creationId xmlns:p14="http://schemas.microsoft.com/office/powerpoint/2010/main" val="28934198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157318"/>
            <a:ext cx="10615174" cy="3970318"/>
          </a:xfrm>
          <a:prstGeom prst="rect">
            <a:avLst/>
          </a:prstGeom>
        </p:spPr>
        <p:txBody>
          <a:bodyPr wrap="square">
            <a:spAutoFit/>
          </a:bodyPr>
          <a:lstStyle/>
          <a:p>
            <a:r>
              <a:rPr lang="es-MX" b="1" dirty="0"/>
              <a:t>Función3: </a:t>
            </a:r>
            <a:r>
              <a:rPr lang="es-MX" b="1" dirty="0" err="1"/>
              <a:t>join</a:t>
            </a:r>
            <a:r>
              <a:rPr lang="es-MX" b="1" dirty="0" smtClean="0"/>
              <a:t>()</a:t>
            </a:r>
          </a:p>
          <a:p>
            <a:endParaRPr lang="es-MX" b="1" dirty="0"/>
          </a:p>
          <a:p>
            <a:r>
              <a:rPr lang="es-MX" dirty="0"/>
              <a:t>Uso: </a:t>
            </a:r>
            <a:r>
              <a:rPr lang="es-MX" dirty="0" err="1"/>
              <a:t>var</a:t>
            </a:r>
            <a:r>
              <a:rPr lang="es-MX" dirty="0"/>
              <a:t> </a:t>
            </a:r>
            <a:r>
              <a:rPr lang="es-MX" dirty="0" err="1"/>
              <a:t>string</a:t>
            </a:r>
            <a:r>
              <a:rPr lang="es-MX" dirty="0"/>
              <a:t> = </a:t>
            </a:r>
            <a:r>
              <a:rPr lang="es-MX" dirty="0" err="1"/>
              <a:t>array.join</a:t>
            </a:r>
            <a:r>
              <a:rPr lang="es-MX" dirty="0"/>
              <a:t>(</a:t>
            </a:r>
            <a:r>
              <a:rPr lang="es-MX" dirty="0" err="1"/>
              <a:t>string</a:t>
            </a:r>
            <a:r>
              <a:rPr lang="es-MX" dirty="0"/>
              <a:t>);</a:t>
            </a:r>
          </a:p>
          <a:p>
            <a:r>
              <a:rPr lang="es-MX" dirty="0"/>
              <a:t>El método </a:t>
            </a:r>
            <a:r>
              <a:rPr lang="es-MX" dirty="0" err="1"/>
              <a:t>join</a:t>
            </a:r>
            <a:r>
              <a:rPr lang="es-MX" dirty="0"/>
              <a:t>() pertenece al objeto </a:t>
            </a:r>
            <a:r>
              <a:rPr lang="es-MX" dirty="0" err="1"/>
              <a:t>Array</a:t>
            </a:r>
            <a:r>
              <a:rPr lang="es-MX" dirty="0"/>
              <a:t> (todos los </a:t>
            </a:r>
            <a:r>
              <a:rPr lang="es-MX" dirty="0" err="1"/>
              <a:t>arrays</a:t>
            </a:r>
            <a:r>
              <a:rPr lang="es-MX" dirty="0"/>
              <a:t> en JavaScript son un objeto </a:t>
            </a:r>
            <a:r>
              <a:rPr lang="es-MX" dirty="0" err="1"/>
              <a:t>Array</a:t>
            </a:r>
            <a:r>
              <a:rPr lang="es-MX" dirty="0"/>
              <a:t>), y nos servirá para unir todos los elementos de un </a:t>
            </a:r>
            <a:r>
              <a:rPr lang="es-MX" dirty="0" err="1"/>
              <a:t>array</a:t>
            </a:r>
            <a:r>
              <a:rPr lang="es-MX" dirty="0"/>
              <a:t> para forma una cadena de texto. Es el equivalente en PHP a </a:t>
            </a:r>
            <a:r>
              <a:rPr lang="es-MX" dirty="0" err="1"/>
              <a:t>implode</a:t>
            </a:r>
            <a:r>
              <a:rPr lang="es-MX" dirty="0"/>
              <a:t>(). Ejemplo: Queremos unir todos los nombres de un </a:t>
            </a:r>
            <a:r>
              <a:rPr lang="es-MX" dirty="0" err="1"/>
              <a:t>array</a:t>
            </a:r>
            <a:r>
              <a:rPr lang="es-MX" dirty="0"/>
              <a:t> mediante comas:</a:t>
            </a:r>
          </a:p>
          <a:p>
            <a:endParaRPr lang="es-MX" dirty="0"/>
          </a:p>
          <a:p>
            <a:r>
              <a:rPr lang="es-MX" dirty="0"/>
              <a:t>// Creamos el </a:t>
            </a:r>
            <a:r>
              <a:rPr lang="es-MX" dirty="0" err="1"/>
              <a:t>array</a:t>
            </a:r>
            <a:r>
              <a:rPr lang="es-MX" dirty="0"/>
              <a:t> de </a:t>
            </a:r>
            <a:r>
              <a:rPr lang="es-MX" dirty="0" smtClean="0"/>
              <a:t>nombres</a:t>
            </a:r>
          </a:p>
          <a:p>
            <a:endParaRPr lang="es-MX" dirty="0"/>
          </a:p>
          <a:p>
            <a:r>
              <a:rPr lang="es-MX" b="1" dirty="0" err="1">
                <a:solidFill>
                  <a:schemeClr val="accent3"/>
                </a:solidFill>
              </a:rPr>
              <a:t>var</a:t>
            </a:r>
            <a:r>
              <a:rPr lang="es-MX" b="1" dirty="0">
                <a:solidFill>
                  <a:schemeClr val="accent3"/>
                </a:solidFill>
              </a:rPr>
              <a:t> nombres = ['</a:t>
            </a:r>
            <a:r>
              <a:rPr lang="es-MX" b="1" dirty="0" err="1">
                <a:solidFill>
                  <a:schemeClr val="accent3"/>
                </a:solidFill>
              </a:rPr>
              <a:t>Luis','Javier','Sancho','Roberto','Rafael','Manuel</a:t>
            </a:r>
            <a:r>
              <a:rPr lang="es-MX" b="1" dirty="0">
                <a:solidFill>
                  <a:schemeClr val="accent3"/>
                </a:solidFill>
              </a:rPr>
              <a:t>'];</a:t>
            </a:r>
          </a:p>
          <a:p>
            <a:r>
              <a:rPr lang="es-MX" b="1" dirty="0">
                <a:solidFill>
                  <a:schemeClr val="accent3"/>
                </a:solidFill>
              </a:rPr>
              <a:t>// Unimos todos los elementos separándolos por comas</a:t>
            </a:r>
          </a:p>
          <a:p>
            <a:r>
              <a:rPr lang="es-MX" b="1" dirty="0" err="1">
                <a:solidFill>
                  <a:schemeClr val="accent3"/>
                </a:solidFill>
              </a:rPr>
              <a:t>var</a:t>
            </a:r>
            <a:r>
              <a:rPr lang="es-MX" b="1" dirty="0">
                <a:solidFill>
                  <a:schemeClr val="accent3"/>
                </a:solidFill>
              </a:rPr>
              <a:t> juntos = </a:t>
            </a:r>
            <a:r>
              <a:rPr lang="es-MX" b="1" dirty="0" err="1">
                <a:solidFill>
                  <a:schemeClr val="accent3"/>
                </a:solidFill>
              </a:rPr>
              <a:t>nombres.join</a:t>
            </a:r>
            <a:r>
              <a:rPr lang="es-MX" b="1" dirty="0">
                <a:solidFill>
                  <a:schemeClr val="accent3"/>
                </a:solidFill>
              </a:rPr>
              <a:t>(“, “);</a:t>
            </a:r>
          </a:p>
          <a:p>
            <a:r>
              <a:rPr lang="es-MX" b="1" dirty="0">
                <a:solidFill>
                  <a:schemeClr val="accent3"/>
                </a:solidFill>
              </a:rPr>
              <a:t>// Y lo mostramos</a:t>
            </a:r>
          </a:p>
          <a:p>
            <a:r>
              <a:rPr lang="es-MX" b="1" dirty="0" err="1">
                <a:solidFill>
                  <a:schemeClr val="accent3"/>
                </a:solidFill>
              </a:rPr>
              <a:t>alert</a:t>
            </a:r>
            <a:r>
              <a:rPr lang="es-MX" b="1" dirty="0">
                <a:solidFill>
                  <a:schemeClr val="accent3"/>
                </a:solidFill>
              </a:rPr>
              <a:t>(juntos); </a:t>
            </a:r>
          </a:p>
        </p:txBody>
      </p:sp>
    </p:spTree>
    <p:extLst>
      <p:ext uri="{BB962C8B-B14F-4D97-AF65-F5344CB8AC3E}">
        <p14:creationId xmlns:p14="http://schemas.microsoft.com/office/powerpoint/2010/main" val="27755977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182773"/>
            <a:ext cx="11030298" cy="4801314"/>
          </a:xfrm>
          <a:prstGeom prst="rect">
            <a:avLst/>
          </a:prstGeom>
        </p:spPr>
        <p:txBody>
          <a:bodyPr wrap="square">
            <a:spAutoFit/>
          </a:bodyPr>
          <a:lstStyle/>
          <a:p>
            <a:r>
              <a:rPr lang="es-MX" b="1" dirty="0"/>
              <a:t>Función4: </a:t>
            </a:r>
            <a:r>
              <a:rPr lang="es-MX" b="1" dirty="0" err="1"/>
              <a:t>split</a:t>
            </a:r>
            <a:r>
              <a:rPr lang="es-MX" b="1" dirty="0" smtClean="0"/>
              <a:t>()</a:t>
            </a:r>
          </a:p>
          <a:p>
            <a:endParaRPr lang="es-MX" b="1" dirty="0"/>
          </a:p>
          <a:p>
            <a:r>
              <a:rPr lang="es-MX" dirty="0" err="1"/>
              <a:t>Uso:var</a:t>
            </a:r>
            <a:r>
              <a:rPr lang="es-MX" dirty="0"/>
              <a:t> </a:t>
            </a:r>
            <a:r>
              <a:rPr lang="es-MX" dirty="0" err="1"/>
              <a:t>array</a:t>
            </a:r>
            <a:r>
              <a:rPr lang="es-MX" dirty="0"/>
              <a:t> = </a:t>
            </a:r>
            <a:r>
              <a:rPr lang="es-MX" dirty="0" err="1"/>
              <a:t>string.split</a:t>
            </a:r>
            <a:r>
              <a:rPr lang="es-MX" dirty="0"/>
              <a:t>(</a:t>
            </a:r>
            <a:r>
              <a:rPr lang="es-MX" dirty="0" err="1"/>
              <a:t>string</a:t>
            </a:r>
            <a:r>
              <a:rPr lang="es-MX" dirty="0"/>
              <a:t>);</a:t>
            </a:r>
          </a:p>
          <a:p>
            <a:r>
              <a:rPr lang="es-MX" dirty="0"/>
              <a:t>Al igual que </a:t>
            </a:r>
            <a:r>
              <a:rPr lang="es-MX" dirty="0" err="1"/>
              <a:t>join</a:t>
            </a:r>
            <a:r>
              <a:rPr lang="es-MX" dirty="0"/>
              <a:t>(), </a:t>
            </a:r>
            <a:r>
              <a:rPr lang="es-MX" dirty="0" err="1"/>
              <a:t>split</a:t>
            </a:r>
            <a:r>
              <a:rPr lang="es-MX" dirty="0"/>
              <a:t>() también es un método del objeto </a:t>
            </a:r>
            <a:r>
              <a:rPr lang="es-MX" dirty="0" err="1"/>
              <a:t>Array</a:t>
            </a:r>
            <a:r>
              <a:rPr lang="es-MX" dirty="0"/>
              <a:t>, aunque sirve exactamente para lo contrario: dividir una cadena de texto en un </a:t>
            </a:r>
            <a:r>
              <a:rPr lang="es-MX" dirty="0" err="1"/>
              <a:t>array</a:t>
            </a:r>
            <a:r>
              <a:rPr lang="es-MX" dirty="0"/>
              <a:t>. Siguiendo con el ejemplo anterior:</a:t>
            </a:r>
          </a:p>
          <a:p>
            <a:endParaRPr lang="es-MX" dirty="0"/>
          </a:p>
          <a:p>
            <a:r>
              <a:rPr lang="es-MX" b="1" dirty="0" err="1">
                <a:solidFill>
                  <a:schemeClr val="accent3"/>
                </a:solidFill>
              </a:rPr>
              <a:t>var</a:t>
            </a:r>
            <a:r>
              <a:rPr lang="es-MX" b="1" dirty="0">
                <a:solidFill>
                  <a:schemeClr val="accent3"/>
                </a:solidFill>
              </a:rPr>
              <a:t> juntos = “Luis, Javier, Sancho, Roberto”;</a:t>
            </a:r>
          </a:p>
          <a:p>
            <a:r>
              <a:rPr lang="es-MX" b="1" dirty="0" err="1">
                <a:solidFill>
                  <a:schemeClr val="accent3"/>
                </a:solidFill>
              </a:rPr>
              <a:t>var</a:t>
            </a:r>
            <a:r>
              <a:rPr lang="es-MX" b="1" dirty="0">
                <a:solidFill>
                  <a:schemeClr val="accent3"/>
                </a:solidFill>
              </a:rPr>
              <a:t> nombres = </a:t>
            </a:r>
            <a:r>
              <a:rPr lang="es-MX" b="1" dirty="0" err="1">
                <a:solidFill>
                  <a:schemeClr val="accent3"/>
                </a:solidFill>
              </a:rPr>
              <a:t>juntos.split</a:t>
            </a:r>
            <a:r>
              <a:rPr lang="es-MX" b="1" dirty="0">
                <a:solidFill>
                  <a:schemeClr val="accent3"/>
                </a:solidFill>
              </a:rPr>
              <a:t>(“, “);</a:t>
            </a:r>
          </a:p>
          <a:p>
            <a:r>
              <a:rPr lang="es-MX" b="1" dirty="0" err="1">
                <a:solidFill>
                  <a:schemeClr val="accent3"/>
                </a:solidFill>
              </a:rPr>
              <a:t>for</a:t>
            </a:r>
            <a:r>
              <a:rPr lang="es-MX" b="1" dirty="0">
                <a:solidFill>
                  <a:schemeClr val="accent3"/>
                </a:solidFill>
              </a:rPr>
              <a:t> (</a:t>
            </a:r>
            <a:r>
              <a:rPr lang="es-MX" b="1" dirty="0" err="1">
                <a:solidFill>
                  <a:schemeClr val="accent3"/>
                </a:solidFill>
              </a:rPr>
              <a:t>var</a:t>
            </a:r>
            <a:r>
              <a:rPr lang="es-MX" b="1" dirty="0">
                <a:solidFill>
                  <a:schemeClr val="accent3"/>
                </a:solidFill>
              </a:rPr>
              <a:t> i=0; </a:t>
            </a:r>
            <a:r>
              <a:rPr lang="es-MX" b="1" dirty="0" smtClean="0">
                <a:solidFill>
                  <a:schemeClr val="accent3"/>
                </a:solidFill>
              </a:rPr>
              <a:t>i</a:t>
            </a:r>
          </a:p>
          <a:p>
            <a:endParaRPr lang="es-MX" b="1" dirty="0">
              <a:solidFill>
                <a:schemeClr val="accent3"/>
              </a:solidFill>
            </a:endParaRPr>
          </a:p>
          <a:p>
            <a:r>
              <a:rPr lang="es-MX" dirty="0"/>
              <a:t>Truco: Usados ambos métodos conjuntamente podremos crear una función para sustituir un texto por otro en una cadena dada:</a:t>
            </a:r>
          </a:p>
          <a:p>
            <a:endParaRPr lang="es-MX" dirty="0"/>
          </a:p>
          <a:p>
            <a:r>
              <a:rPr lang="es-MX" b="1" dirty="0" err="1">
                <a:solidFill>
                  <a:schemeClr val="accent3"/>
                </a:solidFill>
              </a:rPr>
              <a:t>function</a:t>
            </a:r>
            <a:r>
              <a:rPr lang="es-MX" b="1" dirty="0">
                <a:solidFill>
                  <a:schemeClr val="accent3"/>
                </a:solidFill>
              </a:rPr>
              <a:t> </a:t>
            </a:r>
            <a:r>
              <a:rPr lang="es-MX" b="1" dirty="0" err="1">
                <a:solidFill>
                  <a:schemeClr val="accent3"/>
                </a:solidFill>
              </a:rPr>
              <a:t>str_replace</a:t>
            </a:r>
            <a:r>
              <a:rPr lang="es-MX" b="1" dirty="0">
                <a:solidFill>
                  <a:schemeClr val="accent3"/>
                </a:solidFill>
              </a:rPr>
              <a:t>(cadena, </a:t>
            </a:r>
            <a:r>
              <a:rPr lang="es-MX" b="1" dirty="0" err="1">
                <a:solidFill>
                  <a:schemeClr val="accent3"/>
                </a:solidFill>
              </a:rPr>
              <a:t>cambia_esto</a:t>
            </a:r>
            <a:r>
              <a:rPr lang="es-MX" b="1" dirty="0">
                <a:solidFill>
                  <a:schemeClr val="accent3"/>
                </a:solidFill>
              </a:rPr>
              <a:t>, </a:t>
            </a:r>
            <a:r>
              <a:rPr lang="es-MX" b="1" dirty="0" err="1">
                <a:solidFill>
                  <a:schemeClr val="accent3"/>
                </a:solidFill>
              </a:rPr>
              <a:t>por_esto</a:t>
            </a:r>
            <a:r>
              <a:rPr lang="es-MX" b="1" dirty="0">
                <a:solidFill>
                  <a:schemeClr val="accent3"/>
                </a:solidFill>
              </a:rPr>
              <a:t>)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cadena.split</a:t>
            </a:r>
            <a:r>
              <a:rPr lang="es-MX" b="1" dirty="0">
                <a:solidFill>
                  <a:schemeClr val="accent3"/>
                </a:solidFill>
              </a:rPr>
              <a:t>(</a:t>
            </a:r>
            <a:r>
              <a:rPr lang="es-MX" b="1" dirty="0" err="1">
                <a:solidFill>
                  <a:schemeClr val="accent3"/>
                </a:solidFill>
              </a:rPr>
              <a:t>cambia_esto</a:t>
            </a:r>
            <a:r>
              <a:rPr lang="es-MX" b="1" dirty="0">
                <a:solidFill>
                  <a:schemeClr val="accent3"/>
                </a:solidFill>
              </a:rPr>
              <a:t>).</a:t>
            </a:r>
            <a:r>
              <a:rPr lang="es-MX" b="1" dirty="0" err="1">
                <a:solidFill>
                  <a:schemeClr val="accent3"/>
                </a:solidFill>
              </a:rPr>
              <a:t>join</a:t>
            </a:r>
            <a:r>
              <a:rPr lang="es-MX" b="1" dirty="0">
                <a:solidFill>
                  <a:schemeClr val="accent3"/>
                </a:solidFill>
              </a:rPr>
              <a:t>(</a:t>
            </a:r>
            <a:r>
              <a:rPr lang="es-MX" b="1" dirty="0" err="1">
                <a:solidFill>
                  <a:schemeClr val="accent3"/>
                </a:solidFill>
              </a:rPr>
              <a:t>por_esto</a:t>
            </a:r>
            <a:r>
              <a:rPr lang="es-MX" b="1" dirty="0">
                <a:solidFill>
                  <a:schemeClr val="accent3"/>
                </a:solidFill>
              </a:rPr>
              <a:t>);</a:t>
            </a:r>
          </a:p>
          <a:p>
            <a:r>
              <a:rPr lang="es-MX" b="1" dirty="0">
                <a:solidFill>
                  <a:schemeClr val="accent3"/>
                </a:solidFill>
              </a:rPr>
              <a:t>}</a:t>
            </a:r>
          </a:p>
          <a:p>
            <a:r>
              <a:rPr lang="es-MX" b="1" dirty="0" err="1">
                <a:solidFill>
                  <a:schemeClr val="accent3"/>
                </a:solidFill>
              </a:rPr>
              <a:t>alert</a:t>
            </a:r>
            <a:r>
              <a:rPr lang="es-MX" b="1" dirty="0">
                <a:solidFill>
                  <a:schemeClr val="accent3"/>
                </a:solidFill>
              </a:rPr>
              <a:t>(</a:t>
            </a:r>
            <a:r>
              <a:rPr lang="es-MX" b="1" dirty="0" err="1">
                <a:solidFill>
                  <a:schemeClr val="accent3"/>
                </a:solidFill>
              </a:rPr>
              <a:t>str_replace</a:t>
            </a:r>
            <a:r>
              <a:rPr lang="es-MX" b="1" dirty="0">
                <a:solidFill>
                  <a:schemeClr val="accent3"/>
                </a:solidFill>
              </a:rPr>
              <a:t>('Hola mundo!','mundo','</a:t>
            </a:r>
            <a:r>
              <a:rPr lang="es-MX" b="1" dirty="0" err="1">
                <a:solidFill>
                  <a:schemeClr val="accent3"/>
                </a:solidFill>
              </a:rPr>
              <a:t>world</a:t>
            </a:r>
            <a:r>
              <a:rPr lang="es-MX" b="1" dirty="0">
                <a:solidFill>
                  <a:schemeClr val="accent3"/>
                </a:solidFill>
              </a:rPr>
              <a:t>'));</a:t>
            </a:r>
          </a:p>
        </p:txBody>
      </p:sp>
    </p:spTree>
    <p:extLst>
      <p:ext uri="{BB962C8B-B14F-4D97-AF65-F5344CB8AC3E}">
        <p14:creationId xmlns:p14="http://schemas.microsoft.com/office/powerpoint/2010/main" val="6723515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806150" y="1182773"/>
            <a:ext cx="10587170" cy="3631763"/>
          </a:xfrm>
          <a:prstGeom prst="rect">
            <a:avLst/>
          </a:prstGeom>
        </p:spPr>
        <p:txBody>
          <a:bodyPr wrap="square">
            <a:spAutoFit/>
          </a:bodyPr>
          <a:lstStyle/>
          <a:p>
            <a:r>
              <a:rPr lang="es-MX" b="1" dirty="0"/>
              <a:t>Función5: </a:t>
            </a:r>
            <a:r>
              <a:rPr lang="es-MX" b="1" dirty="0" err="1"/>
              <a:t>addEventListener</a:t>
            </a:r>
            <a:r>
              <a:rPr lang="es-MX" b="1" dirty="0"/>
              <a:t>() / </a:t>
            </a:r>
            <a:r>
              <a:rPr lang="es-MX" b="1" dirty="0" err="1"/>
              <a:t>attachEvent</a:t>
            </a:r>
            <a:r>
              <a:rPr lang="es-MX" b="1" dirty="0" smtClean="0"/>
              <a:t>()</a:t>
            </a:r>
          </a:p>
          <a:p>
            <a:endParaRPr lang="es-MX" b="1" dirty="0"/>
          </a:p>
          <a:p>
            <a:r>
              <a:rPr lang="es-MX" dirty="0"/>
              <a:t>Uso: Internet Explorer: </a:t>
            </a:r>
            <a:r>
              <a:rPr lang="es-MX" dirty="0" err="1"/>
              <a:t>elemento.attachEvent</a:t>
            </a:r>
            <a:r>
              <a:rPr lang="es-MX" dirty="0"/>
              <a:t>(“</a:t>
            </a:r>
            <a:r>
              <a:rPr lang="es-MX" dirty="0" err="1"/>
              <a:t>on</a:t>
            </a:r>
            <a:r>
              <a:rPr lang="es-MX" dirty="0"/>
              <a:t>”+evento, </a:t>
            </a:r>
            <a:r>
              <a:rPr lang="es-MX" dirty="0" err="1"/>
              <a:t>funcion</a:t>
            </a:r>
            <a:r>
              <a:rPr lang="es-MX" dirty="0"/>
              <a:t>);</a:t>
            </a:r>
          </a:p>
          <a:p>
            <a:r>
              <a:rPr lang="es-MX" dirty="0"/>
              <a:t>Resto de navegadores: </a:t>
            </a:r>
            <a:r>
              <a:rPr lang="es-MX" dirty="0" err="1"/>
              <a:t>elemento.addEventListener</a:t>
            </a:r>
            <a:r>
              <a:rPr lang="es-MX" dirty="0"/>
              <a:t>(evento, </a:t>
            </a:r>
            <a:r>
              <a:rPr lang="es-MX" dirty="0" err="1"/>
              <a:t>funcion</a:t>
            </a:r>
            <a:r>
              <a:rPr lang="es-MX" dirty="0"/>
              <a:t>, false);</a:t>
            </a:r>
          </a:p>
          <a:p>
            <a:r>
              <a:rPr lang="es-MX" dirty="0"/>
              <a:t>Ambos métodos hacen exactamente lo mismo, sólo que, como ocurre en otros cientos de ocasiones, Microsoft usa su propia implementación del DOM. Con este método añadiremos eventos a cualquier elemento de la página web, tal como </a:t>
            </a:r>
            <a:r>
              <a:rPr lang="es-MX" dirty="0" err="1"/>
              <a:t>onclick</a:t>
            </a:r>
            <a:r>
              <a:rPr lang="es-MX" dirty="0"/>
              <a:t>, </a:t>
            </a:r>
            <a:r>
              <a:rPr lang="es-MX" dirty="0" err="1"/>
              <a:t>onmouseover</a:t>
            </a:r>
            <a:r>
              <a:rPr lang="es-MX" dirty="0"/>
              <a:t>, </a:t>
            </a:r>
            <a:r>
              <a:rPr lang="es-MX" dirty="0" err="1"/>
              <a:t>onmouseout</a:t>
            </a:r>
            <a:r>
              <a:rPr lang="es-MX" dirty="0"/>
              <a:t>, etc.</a:t>
            </a:r>
          </a:p>
          <a:p>
            <a:endParaRPr lang="es-MX" dirty="0"/>
          </a:p>
          <a:p>
            <a:r>
              <a:rPr lang="es-MX" dirty="0"/>
              <a:t>Veamos un ejemplo. Crearemos una función para la abstracción de navegadores, es decir, para que funcione tanto en IE como en Firefox o cualquier otro navegador; y después añadiremos el evento </a:t>
            </a:r>
            <a:r>
              <a:rPr lang="es-MX" dirty="0" err="1"/>
              <a:t>onclick</a:t>
            </a:r>
            <a:r>
              <a:rPr lang="es-MX" dirty="0"/>
              <a:t> a varios elementos DIV para que muestre su contenido mediante una alerta al hacer clic sobre ellos.</a:t>
            </a:r>
          </a:p>
          <a:p>
            <a:endParaRPr lang="es-MX" sz="1400" dirty="0"/>
          </a:p>
        </p:txBody>
      </p:sp>
    </p:spTree>
    <p:extLst>
      <p:ext uri="{BB962C8B-B14F-4D97-AF65-F5344CB8AC3E}">
        <p14:creationId xmlns:p14="http://schemas.microsoft.com/office/powerpoint/2010/main" val="1117753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118969"/>
            <a:ext cx="7861946" cy="5478423"/>
          </a:xfrm>
          <a:prstGeom prst="rect">
            <a:avLst/>
          </a:prstGeom>
        </p:spPr>
        <p:txBody>
          <a:bodyPr wrap="square">
            <a:spAutoFit/>
          </a:bodyPr>
          <a:lstStyle/>
          <a:p>
            <a:r>
              <a:rPr lang="es-MX" sz="1400" b="1" dirty="0">
                <a:solidFill>
                  <a:schemeClr val="accent3"/>
                </a:solidFill>
              </a:rPr>
              <a:t>&lt;div id=”frases”&gt;</a:t>
            </a:r>
          </a:p>
          <a:p>
            <a:r>
              <a:rPr lang="es-MX" sz="1400" b="1" dirty="0">
                <a:solidFill>
                  <a:schemeClr val="accent3"/>
                </a:solidFill>
              </a:rPr>
              <a:t>      &lt;div&gt;Hola mundo!&lt;/div&gt;</a:t>
            </a:r>
          </a:p>
          <a:p>
            <a:r>
              <a:rPr lang="es-MX" sz="1400" b="1" dirty="0">
                <a:solidFill>
                  <a:schemeClr val="accent3"/>
                </a:solidFill>
              </a:rPr>
              <a:t>      &lt;div&gt;</a:t>
            </a:r>
            <a:r>
              <a:rPr lang="es-MX" sz="1400" b="1" dirty="0" err="1">
                <a:solidFill>
                  <a:schemeClr val="accent3"/>
                </a:solidFill>
              </a:rPr>
              <a:t>Foo</a:t>
            </a:r>
            <a:r>
              <a:rPr lang="es-MX" sz="1400" b="1" dirty="0">
                <a:solidFill>
                  <a:schemeClr val="accent3"/>
                </a:solidFill>
              </a:rPr>
              <a:t> bar&lt;/div&gt;</a:t>
            </a:r>
          </a:p>
          <a:p>
            <a:r>
              <a:rPr lang="es-MX" sz="1400" b="1" dirty="0">
                <a:solidFill>
                  <a:schemeClr val="accent3"/>
                </a:solidFill>
              </a:rPr>
              <a:t>      &lt;div&gt;</a:t>
            </a:r>
            <a:r>
              <a:rPr lang="es-MX" sz="1400" b="1" dirty="0" err="1">
                <a:solidFill>
                  <a:schemeClr val="accent3"/>
                </a:solidFill>
              </a:rPr>
              <a:t>Lorem</a:t>
            </a:r>
            <a:r>
              <a:rPr lang="es-MX" sz="1400" b="1" dirty="0">
                <a:solidFill>
                  <a:schemeClr val="accent3"/>
                </a:solidFill>
              </a:rPr>
              <a:t> </a:t>
            </a:r>
            <a:r>
              <a:rPr lang="es-MX" sz="1400" b="1" dirty="0" err="1">
                <a:solidFill>
                  <a:schemeClr val="accent3"/>
                </a:solidFill>
              </a:rPr>
              <a:t>Ipsum</a:t>
            </a:r>
            <a:r>
              <a:rPr lang="es-MX" sz="1400" b="1" dirty="0">
                <a:solidFill>
                  <a:schemeClr val="accent3"/>
                </a:solidFill>
              </a:rPr>
              <a:t>&lt;/div&gt;</a:t>
            </a:r>
          </a:p>
          <a:p>
            <a:r>
              <a:rPr lang="es-MX" sz="1400" b="1" dirty="0">
                <a:solidFill>
                  <a:schemeClr val="accent3"/>
                </a:solidFill>
              </a:rPr>
              <a:t>&lt;/div&gt;</a:t>
            </a:r>
          </a:p>
          <a:p>
            <a:r>
              <a:rPr lang="es-MX" sz="1400" b="1" dirty="0">
                <a:solidFill>
                  <a:schemeClr val="accent3"/>
                </a:solidFill>
              </a:rPr>
              <a:t>&lt;script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a:t>
            </a:r>
            <a:r>
              <a:rPr lang="es-MX" sz="1400" b="1" dirty="0" err="1">
                <a:solidFill>
                  <a:schemeClr val="accent3"/>
                </a:solidFill>
              </a:rPr>
              <a:t>javascript</a:t>
            </a:r>
            <a:r>
              <a:rPr lang="es-MX" sz="1400" b="1" dirty="0">
                <a:solidFill>
                  <a:schemeClr val="accent3"/>
                </a:solidFill>
              </a:rPr>
              <a:t>”&gt;</a:t>
            </a:r>
          </a:p>
          <a:p>
            <a:r>
              <a:rPr lang="es-MX" sz="1400" b="1" dirty="0">
                <a:solidFill>
                  <a:schemeClr val="accent3"/>
                </a:solidFill>
              </a:rPr>
              <a:t>// Creamos la </a:t>
            </a:r>
            <a:r>
              <a:rPr lang="es-MX" sz="1400" b="1" dirty="0" err="1">
                <a:solidFill>
                  <a:schemeClr val="accent3"/>
                </a:solidFill>
              </a:rPr>
              <a:t>funcion</a:t>
            </a:r>
            <a:r>
              <a:rPr lang="es-MX" sz="1400" b="1" dirty="0">
                <a:solidFill>
                  <a:schemeClr val="accent3"/>
                </a:solidFill>
              </a:rPr>
              <a:t> para añadir eventos</a:t>
            </a:r>
          </a:p>
          <a:p>
            <a:r>
              <a:rPr lang="es-MX" sz="1400" b="1" dirty="0" err="1">
                <a:solidFill>
                  <a:schemeClr val="accent3"/>
                </a:solidFill>
              </a:rPr>
              <a:t>function</a:t>
            </a:r>
            <a:r>
              <a:rPr lang="es-MX" sz="1400" b="1" dirty="0">
                <a:solidFill>
                  <a:schemeClr val="accent3"/>
                </a:solidFill>
              </a:rPr>
              <a:t> </a:t>
            </a:r>
            <a:r>
              <a:rPr lang="es-MX" sz="1400" b="1" dirty="0" err="1">
                <a:solidFill>
                  <a:schemeClr val="accent3"/>
                </a:solidFill>
              </a:rPr>
              <a:t>nuevo_evento</a:t>
            </a:r>
            <a:r>
              <a:rPr lang="es-MX" sz="1400" b="1" dirty="0">
                <a:solidFill>
                  <a:schemeClr val="accent3"/>
                </a:solidFill>
              </a:rPr>
              <a:t>(elemento, evento, </a:t>
            </a:r>
            <a:r>
              <a:rPr lang="es-MX" sz="1400" b="1" dirty="0" err="1">
                <a:solidFill>
                  <a:schemeClr val="accent3"/>
                </a:solidFill>
              </a:rPr>
              <a:t>funcion</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elemento.addEventListener</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elemento.addEventListener</a:t>
            </a:r>
            <a:r>
              <a:rPr lang="es-MX" sz="1400" b="1" dirty="0">
                <a:solidFill>
                  <a:schemeClr val="accent3"/>
                </a:solidFill>
              </a:rPr>
              <a:t>(evento, </a:t>
            </a:r>
            <a:r>
              <a:rPr lang="es-MX" sz="1400" b="1" dirty="0" err="1">
                <a:solidFill>
                  <a:schemeClr val="accent3"/>
                </a:solidFill>
              </a:rPr>
              <a:t>function</a:t>
            </a:r>
            <a:r>
              <a:rPr lang="es-MX" sz="1400" b="1" dirty="0">
                <a:solidFill>
                  <a:schemeClr val="accent3"/>
                </a:solidFill>
              </a:rPr>
              <a:t>, false);</a:t>
            </a:r>
          </a:p>
          <a:p>
            <a:r>
              <a:rPr lang="es-MX" sz="1400" b="1" dirty="0">
                <a:solidFill>
                  <a:schemeClr val="accent3"/>
                </a:solidFill>
              </a:rPr>
              <a:t>      } </a:t>
            </a:r>
            <a:r>
              <a:rPr lang="es-MX" sz="1400" b="1" dirty="0" err="1">
                <a:solidFill>
                  <a:schemeClr val="accent3"/>
                </a:solidFill>
              </a:rPr>
              <a:t>else</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elemento.attachEvent</a:t>
            </a:r>
            <a:r>
              <a:rPr lang="es-MX" sz="1400" b="1" dirty="0">
                <a:solidFill>
                  <a:schemeClr val="accent3"/>
                </a:solidFill>
              </a:rPr>
              <a:t>(“</a:t>
            </a:r>
            <a:r>
              <a:rPr lang="es-MX" sz="1400" b="1" dirty="0" err="1">
                <a:solidFill>
                  <a:schemeClr val="accent3"/>
                </a:solidFill>
              </a:rPr>
              <a:t>on</a:t>
            </a:r>
            <a:r>
              <a:rPr lang="es-MX" sz="1400" b="1" dirty="0">
                <a:solidFill>
                  <a:schemeClr val="accent3"/>
                </a:solidFill>
              </a:rPr>
              <a:t>”+evento, </a:t>
            </a:r>
            <a:r>
              <a:rPr lang="es-MX" sz="1400" b="1" dirty="0" err="1">
                <a:solidFill>
                  <a:schemeClr val="accent3"/>
                </a:solidFill>
              </a:rPr>
              <a:t>function</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a:t>
            </a:r>
          </a:p>
          <a:p>
            <a:r>
              <a:rPr lang="es-MX" sz="1400" b="1" dirty="0"/>
              <a:t>// Obtenemos los elementos DIV a los que queremos añadir nuestro evento </a:t>
            </a:r>
            <a:r>
              <a:rPr lang="es-MX" sz="1400" b="1" dirty="0" err="1"/>
              <a:t>onclick</a:t>
            </a:r>
            <a:endParaRPr lang="es-MX" sz="1400" b="1" dirty="0"/>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divs</a:t>
            </a:r>
            <a:r>
              <a:rPr lang="es-MX" sz="1400" b="1" dirty="0">
                <a:solidFill>
                  <a:schemeClr val="accent3"/>
                </a:solidFill>
              </a:rPr>
              <a:t> = </a:t>
            </a:r>
            <a:r>
              <a:rPr lang="es-MX" sz="1400" b="1" dirty="0" err="1">
                <a:solidFill>
                  <a:schemeClr val="accent3"/>
                </a:solidFill>
              </a:rPr>
              <a:t>document.getElementById</a:t>
            </a:r>
            <a:r>
              <a:rPr lang="es-MX" sz="1400" b="1" dirty="0">
                <a:solidFill>
                  <a:schemeClr val="accent3"/>
                </a:solidFill>
              </a:rPr>
              <a:t>(“frases”).</a:t>
            </a:r>
            <a:r>
              <a:rPr lang="es-MX" sz="1400" b="1" dirty="0" err="1">
                <a:solidFill>
                  <a:schemeClr val="accent3"/>
                </a:solidFill>
              </a:rPr>
              <a:t>getElementsByTagName</a:t>
            </a:r>
            <a:r>
              <a:rPr lang="es-MX" sz="1400" b="1" dirty="0">
                <a:solidFill>
                  <a:schemeClr val="accent3"/>
                </a:solidFill>
              </a:rPr>
              <a:t>(“DIV”);</a:t>
            </a:r>
          </a:p>
          <a:p>
            <a:r>
              <a:rPr lang="es-MX" sz="1400" b="1" dirty="0">
                <a:solidFill>
                  <a:schemeClr val="accent3"/>
                </a:solidFill>
              </a:rPr>
              <a:t>// Recorremos todos los </a:t>
            </a:r>
            <a:r>
              <a:rPr lang="es-MX" sz="1400" b="1" dirty="0" err="1">
                <a:solidFill>
                  <a:schemeClr val="accent3"/>
                </a:solidFill>
              </a:rPr>
              <a:t>divs</a:t>
            </a:r>
            <a:endParaRPr lang="es-MX" sz="1400" b="1" dirty="0">
              <a:solidFill>
                <a:schemeClr val="accent3"/>
              </a:solidFill>
            </a:endParaRPr>
          </a:p>
          <a:p>
            <a:r>
              <a:rPr lang="es-MX" sz="1400" b="1" dirty="0" err="1">
                <a:solidFill>
                  <a:schemeClr val="accent3"/>
                </a:solidFill>
              </a:rPr>
              <a:t>for</a:t>
            </a:r>
            <a:r>
              <a:rPr lang="es-MX" sz="1400" b="1" dirty="0">
                <a:solidFill>
                  <a:schemeClr val="accent3"/>
                </a:solidFill>
              </a:rPr>
              <a:t> (</a:t>
            </a:r>
            <a:r>
              <a:rPr lang="es-MX" sz="1400" b="1" dirty="0" err="1">
                <a:solidFill>
                  <a:schemeClr val="accent3"/>
                </a:solidFill>
              </a:rPr>
              <a:t>var</a:t>
            </a:r>
            <a:r>
              <a:rPr lang="es-MX" sz="1400" b="1" dirty="0">
                <a:solidFill>
                  <a:schemeClr val="accent3"/>
                </a:solidFill>
              </a:rPr>
              <a:t> i=0; i&lt;</a:t>
            </a:r>
            <a:r>
              <a:rPr lang="es-MX" sz="1400" b="1" dirty="0" err="1">
                <a:solidFill>
                  <a:schemeClr val="accent3"/>
                </a:solidFill>
              </a:rPr>
              <a:t>divs.length</a:t>
            </a:r>
            <a:r>
              <a:rPr lang="es-MX" sz="1400" b="1" dirty="0">
                <a:solidFill>
                  <a:schemeClr val="accent3"/>
                </a:solidFill>
              </a:rPr>
              <a:t>; i++) {</a:t>
            </a:r>
          </a:p>
          <a:p>
            <a:r>
              <a:rPr lang="es-MX" sz="1400" b="1" dirty="0">
                <a:solidFill>
                  <a:schemeClr val="accent3"/>
                </a:solidFill>
              </a:rPr>
              <a:t>      // Añadimos el evento </a:t>
            </a:r>
            <a:r>
              <a:rPr lang="es-MX" sz="1400" b="1" dirty="0" err="1">
                <a:solidFill>
                  <a:schemeClr val="accent3"/>
                </a:solidFill>
              </a:rPr>
              <a:t>onclick</a:t>
            </a:r>
            <a:r>
              <a:rPr lang="es-MX" sz="1400" b="1" dirty="0">
                <a:solidFill>
                  <a:schemeClr val="accent3"/>
                </a:solidFill>
              </a:rPr>
              <a:t> al div</a:t>
            </a:r>
          </a:p>
          <a:p>
            <a:r>
              <a:rPr lang="es-MX" sz="1400" b="1" dirty="0">
                <a:solidFill>
                  <a:schemeClr val="accent3"/>
                </a:solidFill>
              </a:rPr>
              <a:t>      </a:t>
            </a:r>
            <a:r>
              <a:rPr lang="es-MX" sz="1400" b="1" dirty="0" err="1">
                <a:solidFill>
                  <a:schemeClr val="accent3"/>
                </a:solidFill>
              </a:rPr>
              <a:t>nuevo_evento</a:t>
            </a:r>
            <a:r>
              <a:rPr lang="es-MX" sz="1400" b="1" dirty="0">
                <a:solidFill>
                  <a:schemeClr val="accent3"/>
                </a:solidFill>
              </a:rPr>
              <a:t>(</a:t>
            </a:r>
            <a:r>
              <a:rPr lang="es-MX" sz="1400" b="1" dirty="0" err="1">
                <a:solidFill>
                  <a:schemeClr val="accent3"/>
                </a:solidFill>
              </a:rPr>
              <a:t>divs</a:t>
            </a:r>
            <a:r>
              <a:rPr lang="es-MX" sz="1400" b="1" dirty="0">
                <a:solidFill>
                  <a:schemeClr val="accent3"/>
                </a:solidFill>
              </a:rPr>
              <a:t>[i], “</a:t>
            </a:r>
            <a:r>
              <a:rPr lang="es-MX" sz="1400" b="1" dirty="0" err="1">
                <a:solidFill>
                  <a:schemeClr val="accent3"/>
                </a:solidFill>
              </a:rPr>
              <a:t>click</a:t>
            </a:r>
            <a:r>
              <a:rPr lang="es-MX" sz="1400" b="1" dirty="0">
                <a:solidFill>
                  <a:schemeClr val="accent3"/>
                </a:solidFill>
              </a:rPr>
              <a:t>”, </a:t>
            </a:r>
            <a:r>
              <a:rPr lang="es-MX" sz="1400" b="1" dirty="0" err="1">
                <a:solidFill>
                  <a:schemeClr val="accent3"/>
                </a:solidFill>
              </a:rPr>
              <a:t>function</a:t>
            </a:r>
            <a:r>
              <a:rPr lang="es-MX" sz="1400" b="1" dirty="0">
                <a:solidFill>
                  <a:schemeClr val="accent3"/>
                </a:solidFill>
              </a:rPr>
              <a:t>(){</a:t>
            </a:r>
          </a:p>
          <a:p>
            <a:r>
              <a:rPr lang="es-MX" sz="1400" b="1" dirty="0">
                <a:solidFill>
                  <a:schemeClr val="accent3"/>
                </a:solidFill>
              </a:rPr>
              <a:t>            // Hacemos que muestre el contenido del DIV</a:t>
            </a:r>
          </a:p>
          <a:p>
            <a:r>
              <a:rPr lang="es-MX" sz="1400" b="1" dirty="0">
                <a:solidFill>
                  <a:schemeClr val="accent3"/>
                </a:solidFill>
              </a:rPr>
              <a:t>           </a:t>
            </a:r>
            <a:r>
              <a:rPr lang="es-MX" sz="1400" b="1" dirty="0" err="1">
                <a:solidFill>
                  <a:schemeClr val="accent3"/>
                </a:solidFill>
              </a:rPr>
              <a:t>alert</a:t>
            </a:r>
            <a:r>
              <a:rPr lang="es-MX" sz="1400" b="1" dirty="0">
                <a:solidFill>
                  <a:schemeClr val="accent3"/>
                </a:solidFill>
              </a:rPr>
              <a:t>(</a:t>
            </a:r>
            <a:r>
              <a:rPr lang="es-MX" sz="1400" b="1" dirty="0" err="1">
                <a:solidFill>
                  <a:schemeClr val="accent3"/>
                </a:solidFill>
              </a:rPr>
              <a:t>this.innerHTML</a:t>
            </a:r>
            <a:r>
              <a:rPr lang="es-MX" sz="1400" b="1" dirty="0">
                <a:solidFill>
                  <a:schemeClr val="accent3"/>
                </a:solidFill>
              </a:rPr>
              <a:t>);</a:t>
            </a:r>
          </a:p>
          <a:p>
            <a:r>
              <a:rPr lang="es-MX" sz="1400" b="1" dirty="0">
                <a:solidFill>
                  <a:schemeClr val="accent3"/>
                </a:solidFill>
              </a:rPr>
              <a:t>      </a:t>
            </a:r>
            <a:r>
              <a:rPr lang="es-MX" sz="1400" b="1" dirty="0" smtClean="0">
                <a:solidFill>
                  <a:schemeClr val="accent3"/>
                </a:solidFill>
              </a:rPr>
              <a:t>});</a:t>
            </a:r>
            <a:endParaRPr lang="es-MX" sz="1400" b="1" dirty="0">
              <a:solidFill>
                <a:schemeClr val="accent3"/>
              </a:solidFill>
            </a:endParaRPr>
          </a:p>
          <a:p>
            <a:r>
              <a:rPr lang="es-MX" sz="1400" b="1" dirty="0">
                <a:solidFill>
                  <a:schemeClr val="accent3"/>
                </a:solidFill>
              </a:rPr>
              <a:t>}</a:t>
            </a:r>
          </a:p>
          <a:p>
            <a:r>
              <a:rPr lang="es-MX" sz="1400" b="1" dirty="0">
                <a:solidFill>
                  <a:schemeClr val="accent3"/>
                </a:solidFill>
              </a:rPr>
              <a:t>&lt;/script</a:t>
            </a:r>
            <a:r>
              <a:rPr lang="es-MX" sz="1400" b="1" dirty="0" smtClean="0">
                <a:solidFill>
                  <a:schemeClr val="accent3"/>
                </a:solidFill>
              </a:rPr>
              <a:t>&gt;</a:t>
            </a:r>
            <a:endParaRPr lang="es-MX" sz="1400" b="1" dirty="0">
              <a:solidFill>
                <a:schemeClr val="accent3"/>
              </a:solidFill>
            </a:endParaRPr>
          </a:p>
        </p:txBody>
      </p:sp>
      <p:sp>
        <p:nvSpPr>
          <p:cNvPr id="5" name="Rectangle 4"/>
          <p:cNvSpPr/>
          <p:nvPr/>
        </p:nvSpPr>
        <p:spPr>
          <a:xfrm>
            <a:off x="6695877" y="1908101"/>
            <a:ext cx="5256584" cy="646331"/>
          </a:xfrm>
          <a:prstGeom prst="rect">
            <a:avLst/>
          </a:prstGeom>
        </p:spPr>
        <p:txBody>
          <a:bodyPr wrap="square">
            <a:spAutoFit/>
          </a:bodyPr>
          <a:lstStyle/>
          <a:p>
            <a:r>
              <a:rPr lang="es-MX" dirty="0" smtClean="0"/>
              <a:t>//Cuando </a:t>
            </a:r>
            <a:r>
              <a:rPr lang="es-MX" dirty="0"/>
              <a:t>hagamos clic en uno de los DIV, se nos mostrará una ventana de alerta con su contenido.</a:t>
            </a:r>
            <a:endParaRPr lang="es-MX" dirty="0"/>
          </a:p>
        </p:txBody>
      </p:sp>
    </p:spTree>
    <p:extLst>
      <p:ext uri="{BB962C8B-B14F-4D97-AF65-F5344CB8AC3E}">
        <p14:creationId xmlns:p14="http://schemas.microsoft.com/office/powerpoint/2010/main" val="36020046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1007244" y="1295817"/>
            <a:ext cx="10081120" cy="3139321"/>
          </a:xfrm>
          <a:prstGeom prst="rect">
            <a:avLst/>
          </a:prstGeom>
        </p:spPr>
        <p:txBody>
          <a:bodyPr wrap="square">
            <a:spAutoFit/>
          </a:bodyPr>
          <a:lstStyle/>
          <a:p>
            <a:r>
              <a:rPr lang="es-MX" dirty="0"/>
              <a:t>Función6: </a:t>
            </a:r>
            <a:r>
              <a:rPr lang="es-MX" dirty="0" err="1"/>
              <a:t>focus</a:t>
            </a:r>
            <a:r>
              <a:rPr lang="es-MX" dirty="0"/>
              <a:t>()</a:t>
            </a:r>
          </a:p>
          <a:p>
            <a:r>
              <a:rPr lang="es-MX" dirty="0"/>
              <a:t>Uso: </a:t>
            </a:r>
            <a:r>
              <a:rPr lang="es-MX" dirty="0" err="1"/>
              <a:t>elemento.focus</a:t>
            </a:r>
            <a:r>
              <a:rPr lang="es-MX" dirty="0"/>
              <a:t>();</a:t>
            </a:r>
          </a:p>
          <a:p>
            <a:r>
              <a:rPr lang="es-MX" dirty="0"/>
              <a:t>Con este método conseguiremos pasar el foco a un elemento de un formulario. Ejemplo:</a:t>
            </a:r>
          </a:p>
          <a:p>
            <a:endParaRPr lang="es-MX" dirty="0"/>
          </a:p>
          <a:p>
            <a:r>
              <a:rPr lang="es-MX" b="1" dirty="0">
                <a:solidFill>
                  <a:schemeClr val="accent3"/>
                </a:solidFill>
              </a:rPr>
              <a:t>&lt;</a:t>
            </a:r>
            <a:r>
              <a:rPr lang="es-MX" b="1" dirty="0" err="1" smtClean="0">
                <a:solidFill>
                  <a:schemeClr val="accent3"/>
                </a:solidFill>
              </a:rPr>
              <a:t>form</a:t>
            </a:r>
            <a:r>
              <a:rPr lang="es-MX" b="1" dirty="0">
                <a:solidFill>
                  <a:schemeClr val="accent3"/>
                </a:solidFill>
              </a:rPr>
              <a:t>&gt;</a:t>
            </a:r>
          </a:p>
          <a:p>
            <a:r>
              <a:rPr lang="es-MX" b="1" dirty="0">
                <a:solidFill>
                  <a:schemeClr val="accent3"/>
                </a:solidFill>
              </a:rPr>
              <a:t>      &lt;input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 id=”nombre” </a:t>
            </a:r>
            <a:r>
              <a:rPr lang="es-MX" b="1" dirty="0" err="1">
                <a:solidFill>
                  <a:schemeClr val="accent3"/>
                </a:solidFill>
              </a:rPr>
              <a:t>value</a:t>
            </a:r>
            <a:r>
              <a:rPr lang="es-MX" b="1" dirty="0">
                <a:solidFill>
                  <a:schemeClr val="accent3"/>
                </a:solidFill>
              </a:rPr>
              <a:t>=”Javier” /&gt;</a:t>
            </a:r>
          </a:p>
          <a:p>
            <a:r>
              <a:rPr lang="es-MX" b="1" dirty="0">
                <a:solidFill>
                  <a:schemeClr val="accent3"/>
                </a:solidFill>
              </a:rPr>
              <a:t>      &lt;input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 id=”apellidos” </a:t>
            </a:r>
            <a:r>
              <a:rPr lang="es-MX" b="1" dirty="0" err="1">
                <a:solidFill>
                  <a:schemeClr val="accent3"/>
                </a:solidFill>
              </a:rPr>
              <a:t>value</a:t>
            </a:r>
            <a:r>
              <a:rPr lang="es-MX" b="1" dirty="0">
                <a:solidFill>
                  <a:schemeClr val="accent3"/>
                </a:solidFill>
              </a:rPr>
              <a:t>=”</a:t>
            </a:r>
            <a:r>
              <a:rPr lang="es-MX" b="1" dirty="0" err="1">
                <a:solidFill>
                  <a:schemeClr val="accent3"/>
                </a:solidFill>
              </a:rPr>
              <a:t>Perez</a:t>
            </a:r>
            <a:r>
              <a:rPr lang="es-MX" b="1" dirty="0">
                <a:solidFill>
                  <a:schemeClr val="accent3"/>
                </a:solidFill>
              </a:rPr>
              <a:t>” /&gt;</a:t>
            </a:r>
          </a:p>
          <a:p>
            <a:r>
              <a:rPr lang="es-MX" b="1" dirty="0">
                <a:solidFill>
                  <a:schemeClr val="accent3"/>
                </a:solidFill>
              </a:rPr>
              <a:t>&lt;/</a:t>
            </a:r>
            <a:r>
              <a:rPr lang="es-MX" b="1" dirty="0" err="1">
                <a:solidFill>
                  <a:schemeClr val="accent3"/>
                </a:solidFill>
              </a:rPr>
              <a:t>form</a:t>
            </a:r>
            <a:r>
              <a:rPr lang="es-MX" b="1" dirty="0" smtClean="0">
                <a:solidFill>
                  <a:schemeClr val="accent3"/>
                </a:solidFill>
              </a:rPr>
              <a:t>&gt;</a:t>
            </a:r>
          </a:p>
          <a:p>
            <a:endParaRPr lang="es-MX" b="1" dirty="0">
              <a:solidFill>
                <a:schemeClr val="accent3"/>
              </a:solidFill>
            </a:endParaRPr>
          </a:p>
          <a:p>
            <a:r>
              <a:rPr lang="es-MX" b="1" dirty="0">
                <a:solidFill>
                  <a:schemeClr val="accent3"/>
                </a:solidFill>
              </a:rPr>
              <a:t>&lt;a </a:t>
            </a:r>
            <a:r>
              <a:rPr lang="es-MX" b="1" dirty="0" err="1">
                <a:solidFill>
                  <a:schemeClr val="accent3"/>
                </a:solidFill>
              </a:rPr>
              <a:t>href</a:t>
            </a:r>
            <a:r>
              <a:rPr lang="es-MX" b="1" dirty="0">
                <a:solidFill>
                  <a:schemeClr val="accent3"/>
                </a:solidFill>
              </a:rPr>
              <a:t>=”#” </a:t>
            </a:r>
            <a:r>
              <a:rPr lang="es-MX" b="1" dirty="0" err="1">
                <a:solidFill>
                  <a:schemeClr val="accent3"/>
                </a:solidFill>
              </a:rPr>
              <a:t>onclick</a:t>
            </a:r>
            <a:r>
              <a:rPr lang="es-MX" b="1" dirty="0">
                <a:solidFill>
                  <a:schemeClr val="accent3"/>
                </a:solidFill>
              </a:rPr>
              <a:t>=”</a:t>
            </a:r>
            <a:r>
              <a:rPr lang="es-MX" b="1" dirty="0" err="1">
                <a:solidFill>
                  <a:schemeClr val="accent3"/>
                </a:solidFill>
              </a:rPr>
              <a:t>document.getElementById</a:t>
            </a:r>
            <a:r>
              <a:rPr lang="es-MX" b="1" dirty="0">
                <a:solidFill>
                  <a:schemeClr val="accent3"/>
                </a:solidFill>
              </a:rPr>
              <a:t>(“nombre”).</a:t>
            </a:r>
            <a:r>
              <a:rPr lang="es-MX" b="1" dirty="0" err="1">
                <a:solidFill>
                  <a:schemeClr val="accent3"/>
                </a:solidFill>
              </a:rPr>
              <a:t>focus</a:t>
            </a:r>
            <a:r>
              <a:rPr lang="es-MX" b="1" dirty="0">
                <a:solidFill>
                  <a:schemeClr val="accent3"/>
                </a:solidFill>
              </a:rPr>
              <a:t>()”&gt;Nombre&lt;/a&gt;</a:t>
            </a:r>
          </a:p>
          <a:p>
            <a:r>
              <a:rPr lang="es-MX" b="1" dirty="0">
                <a:solidFill>
                  <a:schemeClr val="accent3"/>
                </a:solidFill>
              </a:rPr>
              <a:t>&lt;a </a:t>
            </a:r>
            <a:r>
              <a:rPr lang="es-MX" b="1" dirty="0" err="1">
                <a:solidFill>
                  <a:schemeClr val="accent3"/>
                </a:solidFill>
              </a:rPr>
              <a:t>href</a:t>
            </a:r>
            <a:r>
              <a:rPr lang="es-MX" b="1" dirty="0">
                <a:solidFill>
                  <a:schemeClr val="accent3"/>
                </a:solidFill>
              </a:rPr>
              <a:t>=”#” </a:t>
            </a:r>
            <a:r>
              <a:rPr lang="es-MX" b="1" dirty="0" err="1">
                <a:solidFill>
                  <a:schemeClr val="accent3"/>
                </a:solidFill>
              </a:rPr>
              <a:t>onclick</a:t>
            </a:r>
            <a:r>
              <a:rPr lang="es-MX" b="1" dirty="0">
                <a:solidFill>
                  <a:schemeClr val="accent3"/>
                </a:solidFill>
              </a:rPr>
              <a:t>=”</a:t>
            </a:r>
            <a:r>
              <a:rPr lang="es-MX" b="1" dirty="0" err="1">
                <a:solidFill>
                  <a:schemeClr val="accent3"/>
                </a:solidFill>
              </a:rPr>
              <a:t>document.getElementById</a:t>
            </a:r>
            <a:r>
              <a:rPr lang="es-MX" b="1" dirty="0">
                <a:solidFill>
                  <a:schemeClr val="accent3"/>
                </a:solidFill>
              </a:rPr>
              <a:t>(“apellidos”).</a:t>
            </a:r>
            <a:r>
              <a:rPr lang="es-MX" b="1" dirty="0" err="1">
                <a:solidFill>
                  <a:schemeClr val="accent3"/>
                </a:solidFill>
              </a:rPr>
              <a:t>focus</a:t>
            </a:r>
            <a:r>
              <a:rPr lang="es-MX" b="1" dirty="0">
                <a:solidFill>
                  <a:schemeClr val="accent3"/>
                </a:solidFill>
              </a:rPr>
              <a:t>()”&gt;Apellidos&lt;/a&gt; </a:t>
            </a:r>
          </a:p>
        </p:txBody>
      </p:sp>
    </p:spTree>
    <p:extLst>
      <p:ext uri="{BB962C8B-B14F-4D97-AF65-F5344CB8AC3E}">
        <p14:creationId xmlns:p14="http://schemas.microsoft.com/office/powerpoint/2010/main" val="2954410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310134"/>
            <a:ext cx="10958290" cy="3016210"/>
          </a:xfrm>
          <a:prstGeom prst="rect">
            <a:avLst/>
          </a:prstGeom>
        </p:spPr>
        <p:txBody>
          <a:bodyPr wrap="square">
            <a:spAutoFit/>
          </a:bodyPr>
          <a:lstStyle/>
          <a:p>
            <a:r>
              <a:rPr lang="es-MX" b="1" dirty="0"/>
              <a:t>Función7: </a:t>
            </a:r>
            <a:r>
              <a:rPr lang="es-MX" b="1" dirty="0" err="1"/>
              <a:t>createElement</a:t>
            </a:r>
            <a:r>
              <a:rPr lang="es-MX" b="1" dirty="0"/>
              <a:t>() / </a:t>
            </a:r>
            <a:r>
              <a:rPr lang="es-MX" b="1" dirty="0" err="1"/>
              <a:t>appendChild</a:t>
            </a:r>
            <a:r>
              <a:rPr lang="es-MX" b="1" dirty="0" smtClean="0"/>
              <a:t>()</a:t>
            </a:r>
          </a:p>
          <a:p>
            <a:endParaRPr lang="es-MX" b="1" dirty="0"/>
          </a:p>
          <a:p>
            <a:r>
              <a:rPr lang="es-MX" sz="1400" dirty="0"/>
              <a:t>Uso: </a:t>
            </a:r>
            <a:r>
              <a:rPr lang="es-MX" sz="1400" dirty="0" err="1"/>
              <a:t>var</a:t>
            </a:r>
            <a:r>
              <a:rPr lang="es-MX" sz="1400" dirty="0"/>
              <a:t> elemento = </a:t>
            </a:r>
            <a:r>
              <a:rPr lang="es-MX" sz="1400" dirty="0" err="1"/>
              <a:t>document.createElement</a:t>
            </a:r>
            <a:r>
              <a:rPr lang="es-MX" sz="1400" dirty="0"/>
              <a:t>(</a:t>
            </a:r>
            <a:r>
              <a:rPr lang="es-MX" sz="1400" dirty="0" err="1"/>
              <a:t>tag</a:t>
            </a:r>
            <a:r>
              <a:rPr lang="es-MX" sz="1400" dirty="0"/>
              <a:t>);</a:t>
            </a:r>
          </a:p>
          <a:p>
            <a:r>
              <a:rPr lang="es-MX" sz="1400" dirty="0"/>
              <a:t>Con éste método del objeto </a:t>
            </a:r>
            <a:r>
              <a:rPr lang="es-MX" sz="1400" dirty="0" err="1"/>
              <a:t>document</a:t>
            </a:r>
            <a:r>
              <a:rPr lang="es-MX" sz="1400" dirty="0"/>
              <a:t> crearíamos un nuevo elemento con un </a:t>
            </a:r>
            <a:r>
              <a:rPr lang="es-MX" sz="1400" dirty="0" err="1"/>
              <a:t>tag</a:t>
            </a:r>
            <a:r>
              <a:rPr lang="es-MX" sz="1400" dirty="0"/>
              <a:t> determinado. Ejemplo: </a:t>
            </a:r>
            <a:r>
              <a:rPr lang="es-MX" sz="1400" dirty="0" err="1"/>
              <a:t>var</a:t>
            </a:r>
            <a:r>
              <a:rPr lang="es-MX" sz="1400" dirty="0"/>
              <a:t> div = </a:t>
            </a:r>
            <a:r>
              <a:rPr lang="es-MX" sz="1400" dirty="0" err="1"/>
              <a:t>document.createElement</a:t>
            </a:r>
            <a:r>
              <a:rPr lang="es-MX" sz="1400" dirty="0"/>
              <a:t>('DIV');</a:t>
            </a:r>
          </a:p>
          <a:p>
            <a:endParaRPr lang="es-MX" sz="1400" dirty="0"/>
          </a:p>
          <a:p>
            <a:r>
              <a:rPr lang="es-MX" sz="1400" dirty="0"/>
              <a:t>Uso: elemento1.appendChild(elemento2);</a:t>
            </a:r>
          </a:p>
          <a:p>
            <a:r>
              <a:rPr lang="es-MX" sz="1400" dirty="0"/>
              <a:t>Con este método añadiremos el elemento “elemento2” a “elemento1”. En el siguiente ejemplo, añadiremos elementos a una lista de forma dinámica:</a:t>
            </a:r>
          </a:p>
          <a:p>
            <a:endParaRPr lang="es-MX" sz="1400" dirty="0"/>
          </a:p>
          <a:p>
            <a:r>
              <a:rPr lang="es-MX" sz="1400" b="1" dirty="0">
                <a:solidFill>
                  <a:schemeClr val="accent3"/>
                </a:solidFill>
              </a:rPr>
              <a:t>&lt;input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 id=”texto” /&gt;</a:t>
            </a:r>
          </a:p>
          <a:p>
            <a:r>
              <a:rPr lang="es-MX" sz="1400" b="1" dirty="0">
                <a:solidFill>
                  <a:schemeClr val="accent3"/>
                </a:solidFill>
              </a:rPr>
              <a:t>&lt;input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button</a:t>
            </a:r>
            <a:r>
              <a:rPr lang="es-MX" sz="1400" b="1" dirty="0">
                <a:solidFill>
                  <a:schemeClr val="accent3"/>
                </a:solidFill>
              </a:rPr>
              <a:t>” </a:t>
            </a:r>
            <a:r>
              <a:rPr lang="es-MX" sz="1400" b="1" dirty="0" err="1">
                <a:solidFill>
                  <a:schemeClr val="accent3"/>
                </a:solidFill>
              </a:rPr>
              <a:t>value</a:t>
            </a:r>
            <a:r>
              <a:rPr lang="es-MX" sz="1400" b="1" dirty="0">
                <a:solidFill>
                  <a:schemeClr val="accent3"/>
                </a:solidFill>
              </a:rPr>
              <a:t>=”Crear” </a:t>
            </a:r>
            <a:r>
              <a:rPr lang="es-MX" sz="1400" b="1" dirty="0" err="1">
                <a:solidFill>
                  <a:schemeClr val="accent3"/>
                </a:solidFill>
              </a:rPr>
              <a:t>onclick</a:t>
            </a:r>
            <a:r>
              <a:rPr lang="es-MX" sz="1400" b="1" dirty="0">
                <a:solidFill>
                  <a:schemeClr val="accent3"/>
                </a:solidFill>
              </a:rPr>
              <a:t>=”crear()” /&gt;</a:t>
            </a:r>
          </a:p>
          <a:p>
            <a:r>
              <a:rPr lang="es-MX" sz="1400" b="1" dirty="0">
                <a:solidFill>
                  <a:schemeClr val="accent3"/>
                </a:solidFill>
              </a:rPr>
              <a:t>&lt;</a:t>
            </a:r>
            <a:r>
              <a:rPr lang="es-MX" sz="1400" b="1" dirty="0" err="1">
                <a:solidFill>
                  <a:schemeClr val="accent3"/>
                </a:solidFill>
              </a:rPr>
              <a:t>ul</a:t>
            </a:r>
            <a:r>
              <a:rPr lang="es-MX" sz="1400" b="1" dirty="0">
                <a:solidFill>
                  <a:schemeClr val="accent3"/>
                </a:solidFill>
              </a:rPr>
              <a:t> id=”lista”&gt;&lt;/</a:t>
            </a:r>
            <a:r>
              <a:rPr lang="es-MX" sz="1400" b="1" dirty="0" err="1">
                <a:solidFill>
                  <a:schemeClr val="accent3"/>
                </a:solidFill>
              </a:rPr>
              <a:t>ul</a:t>
            </a:r>
            <a:r>
              <a:rPr lang="es-MX" sz="1400" b="1" dirty="0" smtClean="0">
                <a:solidFill>
                  <a:schemeClr val="accent3"/>
                </a:solidFill>
              </a:rPr>
              <a:t>&gt;</a:t>
            </a:r>
            <a:endParaRPr lang="es-MX" sz="1400" b="1" dirty="0">
              <a:solidFill>
                <a:schemeClr val="accent3"/>
              </a:solidFill>
            </a:endParaRPr>
          </a:p>
        </p:txBody>
      </p:sp>
      <p:sp>
        <p:nvSpPr>
          <p:cNvPr id="5" name="Rectangle 4"/>
          <p:cNvSpPr/>
          <p:nvPr/>
        </p:nvSpPr>
        <p:spPr>
          <a:xfrm>
            <a:off x="6129993" y="3420269"/>
            <a:ext cx="5040560" cy="3323987"/>
          </a:xfrm>
          <a:prstGeom prst="rect">
            <a:avLst/>
          </a:prstGeom>
        </p:spPr>
        <p:txBody>
          <a:bodyPr wrap="square">
            <a:spAutoFit/>
          </a:bodyPr>
          <a:lstStyle/>
          <a:p>
            <a:r>
              <a:rPr lang="es-MX" sz="1400" b="1" dirty="0">
                <a:solidFill>
                  <a:schemeClr val="accent3"/>
                </a:solidFill>
              </a:rPr>
              <a:t>&lt;script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a:t>
            </a:r>
            <a:r>
              <a:rPr lang="es-MX" sz="1400" b="1" dirty="0" err="1">
                <a:solidFill>
                  <a:schemeClr val="accent3"/>
                </a:solidFill>
              </a:rPr>
              <a:t>javascript</a:t>
            </a:r>
            <a:r>
              <a:rPr lang="es-MX" sz="1400" b="1" dirty="0">
                <a:solidFill>
                  <a:schemeClr val="accent3"/>
                </a:solidFill>
              </a:rPr>
              <a:t>”&gt;</a:t>
            </a:r>
          </a:p>
          <a:p>
            <a:r>
              <a:rPr lang="es-MX" sz="1400" b="1" dirty="0" err="1">
                <a:solidFill>
                  <a:schemeClr val="accent3"/>
                </a:solidFill>
              </a:rPr>
              <a:t>function</a:t>
            </a:r>
            <a:r>
              <a:rPr lang="es-MX" sz="1400" b="1" dirty="0">
                <a:solidFill>
                  <a:schemeClr val="accent3"/>
                </a:solidFill>
              </a:rPr>
              <a:t> crear() {</a:t>
            </a:r>
          </a:p>
          <a:p>
            <a:r>
              <a:rPr lang="es-MX" sz="1400" b="1" dirty="0"/>
              <a:t>      // Obtenemos el valor entrado en la caja de texto</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valor = </a:t>
            </a:r>
            <a:r>
              <a:rPr lang="es-MX" sz="1400" b="1" dirty="0" err="1">
                <a:solidFill>
                  <a:schemeClr val="accent3"/>
                </a:solidFill>
              </a:rPr>
              <a:t>document.getElementById</a:t>
            </a:r>
            <a:r>
              <a:rPr lang="es-MX" sz="1400" b="1" dirty="0">
                <a:solidFill>
                  <a:schemeClr val="accent3"/>
                </a:solidFill>
              </a:rPr>
              <a:t>(“texto”).</a:t>
            </a:r>
            <a:r>
              <a:rPr lang="es-MX" sz="1400" b="1" dirty="0" err="1">
                <a:solidFill>
                  <a:schemeClr val="accent3"/>
                </a:solidFill>
              </a:rPr>
              <a:t>value</a:t>
            </a:r>
            <a:r>
              <a:rPr lang="es-MX" sz="1400" b="1" dirty="0">
                <a:solidFill>
                  <a:schemeClr val="accent3"/>
                </a:solidFill>
              </a:rPr>
              <a:t>;</a:t>
            </a:r>
          </a:p>
          <a:p>
            <a:r>
              <a:rPr lang="es-MX" sz="1400" b="1" dirty="0">
                <a:solidFill>
                  <a:schemeClr val="accent3"/>
                </a:solidFill>
              </a:rPr>
              <a:t>      </a:t>
            </a:r>
            <a:r>
              <a:rPr lang="es-MX" sz="1400" b="1" dirty="0"/>
              <a:t>// Creamos un nuevo elemento LI</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li = </a:t>
            </a:r>
            <a:r>
              <a:rPr lang="es-MX" sz="1400" b="1" dirty="0" err="1">
                <a:solidFill>
                  <a:schemeClr val="accent3"/>
                </a:solidFill>
              </a:rPr>
              <a:t>document.createElement</a:t>
            </a:r>
            <a:r>
              <a:rPr lang="es-MX" sz="1400" b="1" dirty="0">
                <a:solidFill>
                  <a:schemeClr val="accent3"/>
                </a:solidFill>
              </a:rPr>
              <a:t>(“LI”);</a:t>
            </a:r>
          </a:p>
          <a:p>
            <a:r>
              <a:rPr lang="es-MX" sz="1400" b="1" dirty="0">
                <a:solidFill>
                  <a:schemeClr val="accent3"/>
                </a:solidFill>
              </a:rPr>
              <a:t>      </a:t>
            </a:r>
            <a:r>
              <a:rPr lang="es-MX" sz="1400" b="1" dirty="0"/>
              <a:t>// Añadimos el valor introducido al nuevo elemento</a:t>
            </a:r>
          </a:p>
          <a:p>
            <a:r>
              <a:rPr lang="es-MX" sz="1400" b="1" dirty="0">
                <a:solidFill>
                  <a:schemeClr val="accent3"/>
                </a:solidFill>
              </a:rPr>
              <a:t>      </a:t>
            </a:r>
            <a:r>
              <a:rPr lang="es-MX" sz="1400" b="1" dirty="0" err="1">
                <a:solidFill>
                  <a:schemeClr val="accent3"/>
                </a:solidFill>
              </a:rPr>
              <a:t>li.innerHTML</a:t>
            </a:r>
            <a:r>
              <a:rPr lang="es-MX" sz="1400" b="1" dirty="0">
                <a:solidFill>
                  <a:schemeClr val="accent3"/>
                </a:solidFill>
              </a:rPr>
              <a:t> = valor;</a:t>
            </a:r>
          </a:p>
          <a:p>
            <a:r>
              <a:rPr lang="es-MX" sz="1400" b="1" dirty="0">
                <a:solidFill>
                  <a:schemeClr val="accent3"/>
                </a:solidFill>
              </a:rPr>
              <a:t>      </a:t>
            </a:r>
            <a:r>
              <a:rPr lang="es-MX" sz="1400" b="1" dirty="0"/>
              <a:t>// Añadimos el elemento LI a la lista UL</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ul</a:t>
            </a:r>
            <a:r>
              <a:rPr lang="es-MX" sz="1400" b="1" dirty="0">
                <a:solidFill>
                  <a:schemeClr val="accent3"/>
                </a:solidFill>
              </a:rPr>
              <a:t> = </a:t>
            </a:r>
            <a:r>
              <a:rPr lang="es-MX" sz="1400" b="1" dirty="0" err="1">
                <a:solidFill>
                  <a:schemeClr val="accent3"/>
                </a:solidFill>
              </a:rPr>
              <a:t>document.getElementById</a:t>
            </a:r>
            <a:r>
              <a:rPr lang="es-MX" sz="1400" b="1" dirty="0">
                <a:solidFill>
                  <a:schemeClr val="accent3"/>
                </a:solidFill>
              </a:rPr>
              <a:t>(“UL”);</a:t>
            </a:r>
          </a:p>
          <a:p>
            <a:r>
              <a:rPr lang="es-MX" sz="1400" b="1" dirty="0">
                <a:solidFill>
                  <a:schemeClr val="accent3"/>
                </a:solidFill>
              </a:rPr>
              <a:t>      </a:t>
            </a:r>
            <a:r>
              <a:rPr lang="es-MX" sz="1400" b="1" dirty="0" err="1">
                <a:solidFill>
                  <a:schemeClr val="accent3"/>
                </a:solidFill>
              </a:rPr>
              <a:t>ul.appendChild</a:t>
            </a:r>
            <a:r>
              <a:rPr lang="es-MX" sz="1400" b="1" dirty="0">
                <a:solidFill>
                  <a:schemeClr val="accent3"/>
                </a:solidFill>
              </a:rPr>
              <a:t>(li);</a:t>
            </a:r>
          </a:p>
          <a:p>
            <a:r>
              <a:rPr lang="es-MX" sz="1400" b="1" dirty="0">
                <a:solidFill>
                  <a:schemeClr val="accent3"/>
                </a:solidFill>
              </a:rPr>
              <a:t>      </a:t>
            </a:r>
            <a:r>
              <a:rPr lang="es-MX" sz="1400" b="1" dirty="0"/>
              <a:t>// Vaciamos la caja de texto</a:t>
            </a:r>
          </a:p>
          <a:p>
            <a:r>
              <a:rPr lang="es-MX" sz="1400" b="1" dirty="0">
                <a:solidFill>
                  <a:schemeClr val="accent3"/>
                </a:solidFill>
              </a:rPr>
              <a:t>      </a:t>
            </a:r>
            <a:r>
              <a:rPr lang="es-MX" sz="1400" b="1" dirty="0" err="1">
                <a:solidFill>
                  <a:schemeClr val="accent3"/>
                </a:solidFill>
              </a:rPr>
              <a:t>document.getElementById</a:t>
            </a:r>
            <a:r>
              <a:rPr lang="es-MX" sz="1400" b="1" dirty="0">
                <a:solidFill>
                  <a:schemeClr val="accent3"/>
                </a:solidFill>
              </a:rPr>
              <a:t>(“texto”).</a:t>
            </a:r>
            <a:r>
              <a:rPr lang="es-MX" sz="1400" b="1" dirty="0" err="1">
                <a:solidFill>
                  <a:schemeClr val="accent3"/>
                </a:solidFill>
              </a:rPr>
              <a:t>value</a:t>
            </a:r>
            <a:r>
              <a:rPr lang="es-MX" sz="1400" b="1" dirty="0">
                <a:solidFill>
                  <a:schemeClr val="accent3"/>
                </a:solidFill>
              </a:rPr>
              <a:t> = “”;</a:t>
            </a:r>
          </a:p>
          <a:p>
            <a:r>
              <a:rPr lang="es-MX" sz="1400" b="1" dirty="0">
                <a:solidFill>
                  <a:schemeClr val="accent3"/>
                </a:solidFill>
              </a:rPr>
              <a:t>}</a:t>
            </a:r>
          </a:p>
          <a:p>
            <a:r>
              <a:rPr lang="es-MX" sz="1400" b="1" dirty="0">
                <a:solidFill>
                  <a:schemeClr val="accent3"/>
                </a:solidFill>
              </a:rPr>
              <a:t>&lt;/script&gt; </a:t>
            </a:r>
            <a:endParaRPr lang="es-MX" sz="1400" b="1" dirty="0">
              <a:solidFill>
                <a:schemeClr val="accent3"/>
              </a:solidFill>
            </a:endParaRPr>
          </a:p>
        </p:txBody>
      </p:sp>
    </p:spTree>
    <p:extLst>
      <p:ext uri="{BB962C8B-B14F-4D97-AF65-F5344CB8AC3E}">
        <p14:creationId xmlns:p14="http://schemas.microsoft.com/office/powerpoint/2010/main" val="26911266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814968" y="1248250"/>
            <a:ext cx="10578352" cy="3970318"/>
          </a:xfrm>
          <a:prstGeom prst="rect">
            <a:avLst/>
          </a:prstGeom>
        </p:spPr>
        <p:txBody>
          <a:bodyPr wrap="square">
            <a:spAutoFit/>
          </a:bodyPr>
          <a:lstStyle/>
          <a:p>
            <a:r>
              <a:rPr lang="es-MX" b="1" dirty="0"/>
              <a:t>Función8: </a:t>
            </a:r>
            <a:r>
              <a:rPr lang="es-MX" b="1" dirty="0" err="1"/>
              <a:t>removeChild</a:t>
            </a:r>
            <a:r>
              <a:rPr lang="es-MX" b="1" dirty="0" smtClean="0"/>
              <a:t>()</a:t>
            </a:r>
          </a:p>
          <a:p>
            <a:endParaRPr lang="es-MX" b="1" dirty="0"/>
          </a:p>
          <a:p>
            <a:r>
              <a:rPr lang="es-MX" dirty="0"/>
              <a:t>Uso: </a:t>
            </a:r>
            <a:r>
              <a:rPr lang="es-MX" dirty="0" err="1"/>
              <a:t>elemento.removeChild</a:t>
            </a:r>
            <a:r>
              <a:rPr lang="es-MX" dirty="0"/>
              <a:t>(hijo);</a:t>
            </a:r>
          </a:p>
          <a:p>
            <a:r>
              <a:rPr lang="es-MX" dirty="0"/>
              <a:t>Este método es el usado para eliminar elementos. Se elimina el elemento hijo del objeto. Si queremos eliminar un objeto concreto, tendremos que hacerlo de la siguiente manera:</a:t>
            </a:r>
          </a:p>
          <a:p>
            <a:endParaRPr lang="es-MX" dirty="0"/>
          </a:p>
          <a:p>
            <a:r>
              <a:rPr lang="es-MX" dirty="0"/>
              <a:t>// Obtenemos el </a:t>
            </a:r>
            <a:r>
              <a:rPr lang="es-MX" dirty="0" smtClean="0"/>
              <a:t>elemento</a:t>
            </a:r>
          </a:p>
          <a:p>
            <a:endParaRPr lang="es-MX" dirty="0"/>
          </a:p>
          <a:p>
            <a:r>
              <a:rPr lang="es-MX" b="1" dirty="0" err="1">
                <a:solidFill>
                  <a:schemeClr val="accent3"/>
                </a:solidFill>
              </a:rPr>
              <a:t>var</a:t>
            </a:r>
            <a:r>
              <a:rPr lang="es-MX" b="1" dirty="0">
                <a:solidFill>
                  <a:schemeClr val="accent3"/>
                </a:solidFill>
              </a:rPr>
              <a:t> el = </a:t>
            </a:r>
            <a:r>
              <a:rPr lang="es-MX" b="1" dirty="0" err="1">
                <a:solidFill>
                  <a:schemeClr val="accent3"/>
                </a:solidFill>
              </a:rPr>
              <a:t>document.getElementById</a:t>
            </a:r>
            <a:r>
              <a:rPr lang="es-MX" b="1" dirty="0">
                <a:solidFill>
                  <a:schemeClr val="accent3"/>
                </a:solidFill>
              </a:rPr>
              <a:t>(“elemento-a-eliminar”);</a:t>
            </a:r>
          </a:p>
          <a:p>
            <a:r>
              <a:rPr lang="es-MX" dirty="0"/>
              <a:t>// Obtenemos el padre de dicho elemento</a:t>
            </a:r>
          </a:p>
          <a:p>
            <a:r>
              <a:rPr lang="es-MX" dirty="0"/>
              <a:t>// con la propiedad “</a:t>
            </a:r>
            <a:r>
              <a:rPr lang="es-MX" dirty="0" err="1"/>
              <a:t>parentNode</a:t>
            </a:r>
            <a:r>
              <a:rPr lang="es-MX" dirty="0"/>
              <a:t>”</a:t>
            </a:r>
          </a:p>
          <a:p>
            <a:r>
              <a:rPr lang="es-MX" b="1" dirty="0" err="1">
                <a:solidFill>
                  <a:schemeClr val="accent3"/>
                </a:solidFill>
              </a:rPr>
              <a:t>var</a:t>
            </a:r>
            <a:r>
              <a:rPr lang="es-MX" b="1" dirty="0">
                <a:solidFill>
                  <a:schemeClr val="accent3"/>
                </a:solidFill>
              </a:rPr>
              <a:t> padre = </a:t>
            </a:r>
            <a:r>
              <a:rPr lang="es-MX" b="1" dirty="0" err="1">
                <a:solidFill>
                  <a:schemeClr val="accent3"/>
                </a:solidFill>
              </a:rPr>
              <a:t>el.parentNode</a:t>
            </a:r>
            <a:r>
              <a:rPr lang="es-MX" b="1" dirty="0">
                <a:solidFill>
                  <a:schemeClr val="accent3"/>
                </a:solidFill>
              </a:rPr>
              <a:t>;</a:t>
            </a:r>
          </a:p>
          <a:p>
            <a:r>
              <a:rPr lang="es-MX" dirty="0"/>
              <a:t>// Eliminamos el hijo (el) del elemento padre</a:t>
            </a:r>
          </a:p>
          <a:p>
            <a:r>
              <a:rPr lang="es-MX" b="1" dirty="0" err="1">
                <a:solidFill>
                  <a:schemeClr val="accent3"/>
                </a:solidFill>
              </a:rPr>
              <a:t>padre.removeChild</a:t>
            </a:r>
            <a:r>
              <a:rPr lang="es-MX" b="1" dirty="0">
                <a:solidFill>
                  <a:schemeClr val="accent3"/>
                </a:solidFill>
              </a:rPr>
              <a:t>(el); </a:t>
            </a:r>
          </a:p>
        </p:txBody>
      </p:sp>
    </p:spTree>
    <p:extLst>
      <p:ext uri="{BB962C8B-B14F-4D97-AF65-F5344CB8AC3E}">
        <p14:creationId xmlns:p14="http://schemas.microsoft.com/office/powerpoint/2010/main" val="4080493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210530"/>
            <a:ext cx="10814274" cy="4247317"/>
          </a:xfrm>
          <a:prstGeom prst="rect">
            <a:avLst/>
          </a:prstGeom>
        </p:spPr>
        <p:txBody>
          <a:bodyPr wrap="square">
            <a:spAutoFit/>
          </a:bodyPr>
          <a:lstStyle/>
          <a:p>
            <a:r>
              <a:rPr lang="es-MX" b="1" dirty="0"/>
              <a:t>Función9: </a:t>
            </a:r>
            <a:r>
              <a:rPr lang="es-MX" b="1" dirty="0" err="1"/>
              <a:t>setTimeout</a:t>
            </a:r>
            <a:r>
              <a:rPr lang="es-MX" b="1" dirty="0"/>
              <a:t>() / </a:t>
            </a:r>
            <a:r>
              <a:rPr lang="es-MX" b="1" dirty="0" err="1"/>
              <a:t>setInterval</a:t>
            </a:r>
            <a:r>
              <a:rPr lang="es-MX" b="1" dirty="0" smtClean="0"/>
              <a:t>()</a:t>
            </a:r>
          </a:p>
          <a:p>
            <a:endParaRPr lang="es-MX" b="1" dirty="0"/>
          </a:p>
          <a:p>
            <a:r>
              <a:rPr lang="es-MX" dirty="0" err="1"/>
              <a:t>Uso:var</a:t>
            </a:r>
            <a:r>
              <a:rPr lang="es-MX" dirty="0"/>
              <a:t> temporizador = </a:t>
            </a:r>
            <a:r>
              <a:rPr lang="es-MX" dirty="0" err="1"/>
              <a:t>setTimeout</a:t>
            </a:r>
            <a:r>
              <a:rPr lang="es-MX" dirty="0"/>
              <a:t>(</a:t>
            </a:r>
            <a:r>
              <a:rPr lang="es-MX" dirty="0" err="1"/>
              <a:t>funcion</a:t>
            </a:r>
            <a:r>
              <a:rPr lang="es-MX" dirty="0"/>
              <a:t>, milisegundos);</a:t>
            </a:r>
          </a:p>
          <a:p>
            <a:r>
              <a:rPr lang="es-MX" dirty="0" err="1"/>
              <a:t>var</a:t>
            </a:r>
            <a:r>
              <a:rPr lang="es-MX" dirty="0"/>
              <a:t> intervalo = </a:t>
            </a:r>
            <a:r>
              <a:rPr lang="es-MX" dirty="0" err="1"/>
              <a:t>setInterval</a:t>
            </a:r>
            <a:r>
              <a:rPr lang="es-MX" dirty="0"/>
              <a:t>(</a:t>
            </a:r>
            <a:r>
              <a:rPr lang="es-MX" dirty="0" err="1"/>
              <a:t>funcion</a:t>
            </a:r>
            <a:r>
              <a:rPr lang="es-MX" dirty="0"/>
              <a:t>, milisegundos);</a:t>
            </a:r>
          </a:p>
          <a:p>
            <a:r>
              <a:rPr lang="es-MX" dirty="0"/>
              <a:t>Ambos métodos (objeto </a:t>
            </a:r>
            <a:r>
              <a:rPr lang="es-MX" dirty="0" err="1"/>
              <a:t>window</a:t>
            </a:r>
            <a:r>
              <a:rPr lang="es-MX" dirty="0"/>
              <a:t>) nos sirven para ejecutar código </a:t>
            </a:r>
            <a:r>
              <a:rPr lang="es-MX" dirty="0" err="1"/>
              <a:t>javascript</a:t>
            </a:r>
            <a:r>
              <a:rPr lang="es-MX" dirty="0"/>
              <a:t> cada x milisegundos, bien para que se ejecute una </a:t>
            </a:r>
            <a:r>
              <a:rPr lang="es-MX" dirty="0" err="1"/>
              <a:t>sóla</a:t>
            </a:r>
            <a:r>
              <a:rPr lang="es-MX" dirty="0"/>
              <a:t> vez (</a:t>
            </a:r>
            <a:r>
              <a:rPr lang="es-MX" dirty="0" err="1"/>
              <a:t>setTimeout</a:t>
            </a:r>
            <a:r>
              <a:rPr lang="es-MX" dirty="0"/>
              <a:t>) o bien para que se ejecute ilimitadamente (</a:t>
            </a:r>
            <a:r>
              <a:rPr lang="es-MX" dirty="0" err="1"/>
              <a:t>setInterval</a:t>
            </a:r>
            <a:r>
              <a:rPr lang="es-MX" dirty="0"/>
              <a:t>). Ambos se pueden cancelar mediante </a:t>
            </a:r>
            <a:r>
              <a:rPr lang="es-MX" dirty="0" err="1"/>
              <a:t>clearTimeout</a:t>
            </a:r>
            <a:r>
              <a:rPr lang="es-MX" dirty="0"/>
              <a:t>(temporizador) y </a:t>
            </a:r>
            <a:r>
              <a:rPr lang="es-MX" dirty="0" err="1"/>
              <a:t>clearInterval</a:t>
            </a:r>
            <a:r>
              <a:rPr lang="es-MX" dirty="0"/>
              <a:t>(intervalo). Veamos un ejemplo, donde se muestra la hora y fecha del sistema cada segundo en un DIV:</a:t>
            </a:r>
          </a:p>
          <a:p>
            <a:endParaRPr lang="es-MX" dirty="0"/>
          </a:p>
          <a:p>
            <a:r>
              <a:rPr lang="es-MX" b="1" dirty="0">
                <a:solidFill>
                  <a:schemeClr val="accent3"/>
                </a:solidFill>
              </a:rPr>
              <a:t>&lt;div id=”fecha”&gt;&lt;/div&gt;</a:t>
            </a:r>
          </a:p>
          <a:p>
            <a:r>
              <a:rPr lang="es-MX" b="1" dirty="0">
                <a:solidFill>
                  <a:schemeClr val="accent3"/>
                </a:solidFill>
              </a:rPr>
              <a:t>&lt;script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a:t>
            </a:r>
            <a:r>
              <a:rPr lang="es-MX" b="1" dirty="0" err="1">
                <a:solidFill>
                  <a:schemeClr val="accent3"/>
                </a:solidFill>
              </a:rPr>
              <a:t>javascript</a:t>
            </a:r>
            <a:r>
              <a:rPr lang="es-MX" b="1" dirty="0">
                <a:solidFill>
                  <a:schemeClr val="accent3"/>
                </a:solidFill>
              </a:rPr>
              <a:t>”&gt;</a:t>
            </a:r>
          </a:p>
          <a:p>
            <a:r>
              <a:rPr lang="es-MX" b="1" dirty="0">
                <a:solidFill>
                  <a:schemeClr val="accent3"/>
                </a:solidFill>
              </a:rPr>
              <a:t>      </a:t>
            </a:r>
            <a:r>
              <a:rPr lang="es-MX" b="1" dirty="0" err="1">
                <a:solidFill>
                  <a:schemeClr val="accent3"/>
                </a:solidFill>
              </a:rPr>
              <a:t>setInterval</a:t>
            </a:r>
            <a:r>
              <a:rPr lang="es-MX" b="1" dirty="0">
                <a:solidFill>
                  <a:schemeClr val="accent3"/>
                </a:solidFill>
              </a:rPr>
              <a:t>(</a:t>
            </a:r>
            <a:r>
              <a:rPr lang="es-MX" b="1" dirty="0" err="1">
                <a:solidFill>
                  <a:schemeClr val="accent3"/>
                </a:solidFill>
              </a:rPr>
              <a:t>function</a:t>
            </a:r>
            <a:r>
              <a:rPr lang="es-MX" b="1" dirty="0">
                <a:solidFill>
                  <a:schemeClr val="accent3"/>
                </a:solidFill>
              </a:rPr>
              <a:t>(){</a:t>
            </a:r>
          </a:p>
          <a:p>
            <a:r>
              <a:rPr lang="es-MX" b="1" dirty="0">
                <a:solidFill>
                  <a:schemeClr val="accent3"/>
                </a:solidFill>
              </a:rPr>
              <a:t>            </a:t>
            </a:r>
            <a:r>
              <a:rPr lang="es-MX" b="1" dirty="0" err="1">
                <a:solidFill>
                  <a:schemeClr val="accent3"/>
                </a:solidFill>
              </a:rPr>
              <a:t>document.getElementById</a:t>
            </a:r>
            <a:r>
              <a:rPr lang="es-MX" b="1" dirty="0">
                <a:solidFill>
                  <a:schemeClr val="accent3"/>
                </a:solidFill>
              </a:rPr>
              <a:t>(“fecha”).</a:t>
            </a:r>
            <a:r>
              <a:rPr lang="es-MX" b="1" dirty="0" err="1">
                <a:solidFill>
                  <a:schemeClr val="accent3"/>
                </a:solidFill>
              </a:rPr>
              <a:t>innerHTML</a:t>
            </a:r>
            <a:r>
              <a:rPr lang="es-MX" b="1" dirty="0">
                <a:solidFill>
                  <a:schemeClr val="accent3"/>
                </a:solidFill>
              </a:rPr>
              <a:t> = new Date();</a:t>
            </a:r>
          </a:p>
          <a:p>
            <a:r>
              <a:rPr lang="es-MX" b="1" dirty="0">
                <a:solidFill>
                  <a:schemeClr val="accent3"/>
                </a:solidFill>
              </a:rPr>
              <a:t>      },1000);</a:t>
            </a:r>
          </a:p>
          <a:p>
            <a:r>
              <a:rPr lang="es-MX" b="1" dirty="0">
                <a:solidFill>
                  <a:schemeClr val="accent3"/>
                </a:solidFill>
              </a:rPr>
              <a:t>&lt;/script&gt; </a:t>
            </a:r>
          </a:p>
        </p:txBody>
      </p:sp>
    </p:spTree>
    <p:extLst>
      <p:ext uri="{BB962C8B-B14F-4D97-AF65-F5344CB8AC3E}">
        <p14:creationId xmlns:p14="http://schemas.microsoft.com/office/powerpoint/2010/main" val="1619190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smtClean="0"/>
              <a:t>Parámetros </a:t>
            </a:r>
            <a:r>
              <a:rPr lang="es-MX" sz="4000" b="1" dirty="0" err="1" smtClean="0"/>
              <a:t>rest</a:t>
            </a:r>
            <a:r>
              <a:rPr lang="es-MX" sz="4000" b="1"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78146" y="1182773"/>
            <a:ext cx="10615174" cy="646331"/>
          </a:xfrm>
          <a:prstGeom prst="rect">
            <a:avLst/>
          </a:prstGeom>
        </p:spPr>
        <p:txBody>
          <a:bodyPr wrap="square">
            <a:spAutoFit/>
          </a:bodyPr>
          <a:lstStyle/>
          <a:p>
            <a:r>
              <a:rPr lang="es-MX" dirty="0"/>
              <a:t>La sintaxis de los parámetros </a:t>
            </a:r>
            <a:r>
              <a:rPr lang="es-MX" dirty="0" err="1"/>
              <a:t>rest</a:t>
            </a:r>
            <a:r>
              <a:rPr lang="es-MX" dirty="0"/>
              <a:t> nos permiten representar un número indefinido de argumentos como un arreglo.</a:t>
            </a:r>
          </a:p>
        </p:txBody>
      </p:sp>
      <p:sp>
        <p:nvSpPr>
          <p:cNvPr id="5" name="Rectangle 4"/>
          <p:cNvSpPr/>
          <p:nvPr/>
        </p:nvSpPr>
        <p:spPr>
          <a:xfrm>
            <a:off x="778146" y="2083932"/>
            <a:ext cx="6118225" cy="1477328"/>
          </a:xfrm>
          <a:prstGeom prst="rect">
            <a:avLst/>
          </a:prstGeom>
        </p:spPr>
        <p:txBody>
          <a:bodyPr>
            <a:spAutoFit/>
          </a:bodyPr>
          <a:lstStyle/>
          <a:p>
            <a:r>
              <a:rPr lang="es-MX" b="1" dirty="0" smtClean="0"/>
              <a:t>Sintaxis</a:t>
            </a:r>
          </a:p>
          <a:p>
            <a:endParaRPr lang="es-MX" b="1" dirty="0"/>
          </a:p>
          <a:p>
            <a:r>
              <a:rPr lang="es-MX" b="1" dirty="0" err="1">
                <a:solidFill>
                  <a:schemeClr val="accent3"/>
                </a:solidFill>
              </a:rPr>
              <a:t>function</a:t>
            </a:r>
            <a:r>
              <a:rPr lang="es-MX" b="1" dirty="0">
                <a:solidFill>
                  <a:schemeClr val="accent3"/>
                </a:solidFill>
              </a:rPr>
              <a:t>(a, b, ...</a:t>
            </a:r>
            <a:r>
              <a:rPr lang="es-MX" b="1" dirty="0" err="1">
                <a:solidFill>
                  <a:schemeClr val="accent3"/>
                </a:solidFill>
              </a:rPr>
              <a:t>theArgs</a:t>
            </a:r>
            <a:r>
              <a:rPr lang="es-MX" b="1" dirty="0">
                <a:solidFill>
                  <a:schemeClr val="accent3"/>
                </a:solidFill>
              </a:rPr>
              <a:t>) {</a:t>
            </a:r>
          </a:p>
          <a:p>
            <a:r>
              <a:rPr lang="es-MX" b="1" dirty="0">
                <a:solidFill>
                  <a:schemeClr val="accent3"/>
                </a:solidFill>
              </a:rPr>
              <a:t>  // ...</a:t>
            </a:r>
          </a:p>
          <a:p>
            <a:r>
              <a:rPr lang="es-MX" b="1" dirty="0">
                <a:solidFill>
                  <a:schemeClr val="accent3"/>
                </a:solidFill>
              </a:rPr>
              <a:t>}</a:t>
            </a:r>
          </a:p>
        </p:txBody>
      </p:sp>
      <p:sp>
        <p:nvSpPr>
          <p:cNvPr id="6" name="Rectangle 5"/>
          <p:cNvSpPr/>
          <p:nvPr/>
        </p:nvSpPr>
        <p:spPr>
          <a:xfrm>
            <a:off x="778146" y="3836329"/>
            <a:ext cx="10238210" cy="1754326"/>
          </a:xfrm>
          <a:prstGeom prst="rect">
            <a:avLst/>
          </a:prstGeom>
        </p:spPr>
        <p:txBody>
          <a:bodyPr wrap="square">
            <a:spAutoFit/>
          </a:bodyPr>
          <a:lstStyle/>
          <a:p>
            <a:r>
              <a:rPr lang="es-MX" dirty="0"/>
              <a:t>Si el ultimo argumento definido de una función se le antepone con ..., éste se convierte en un arreglo cuyos elementos desde 0 (inclusivo) hasta </a:t>
            </a:r>
            <a:r>
              <a:rPr lang="es-MX" dirty="0" err="1"/>
              <a:t>theArgs.length</a:t>
            </a:r>
            <a:r>
              <a:rPr lang="es-MX" dirty="0"/>
              <a:t> (exclusivo) son pasados a la función</a:t>
            </a:r>
            <a:r>
              <a:rPr lang="es-MX" dirty="0" smtClean="0"/>
              <a:t>.</a:t>
            </a:r>
          </a:p>
          <a:p>
            <a:endParaRPr lang="es-MX" dirty="0"/>
          </a:p>
          <a:p>
            <a:r>
              <a:rPr lang="es-MX" dirty="0"/>
              <a:t>En el ejemplo superior, </a:t>
            </a:r>
            <a:r>
              <a:rPr lang="es-MX" dirty="0" err="1"/>
              <a:t>theArgs</a:t>
            </a:r>
            <a:r>
              <a:rPr lang="es-MX" dirty="0"/>
              <a:t> debería recolectar el tercer argumento de la función (debido a que el primero está asignado a </a:t>
            </a:r>
            <a:r>
              <a:rPr lang="es-MX" dirty="0" err="1"/>
              <a:t>a</a:t>
            </a:r>
            <a:r>
              <a:rPr lang="es-MX" dirty="0"/>
              <a:t> y el segundo a b) y todos los argumentos consecutivos.</a:t>
            </a:r>
          </a:p>
        </p:txBody>
      </p:sp>
    </p:spTree>
    <p:extLst>
      <p:ext uri="{BB962C8B-B14F-4D97-AF65-F5344CB8AC3E}">
        <p14:creationId xmlns:p14="http://schemas.microsoft.com/office/powerpoint/2010/main" val="20190844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Grp="1" noChangeArrowheads="1"/>
          </p:cNvSpPr>
          <p:nvPr>
            <p:ph type="title"/>
          </p:nvPr>
        </p:nvSpPr>
        <p:spPr bwMode="auto">
          <a:xfrm>
            <a:off x="611342" y="261796"/>
            <a:ext cx="7324121" cy="79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MX" sz="4000" b="1" dirty="0"/>
              <a:t>10 funciones imprescindibles </a:t>
            </a:r>
            <a:r>
              <a:rPr lang="es-MX" sz="4000" b="1" dirty="0" smtClean="0"/>
              <a:t/>
            </a:r>
            <a:br>
              <a:rPr lang="es-MX" sz="4000" b="1" dirty="0" smtClean="0"/>
            </a:br>
            <a:r>
              <a:rPr lang="es-MX" sz="4000" b="1" dirty="0" smtClean="0"/>
              <a:t>en </a:t>
            </a:r>
            <a:r>
              <a:rPr lang="es-MX" sz="4000" b="1" dirty="0" err="1"/>
              <a:t>Javascript</a:t>
            </a:r>
            <a:endParaRPr lang="es-MX" sz="4000" b="1" dirty="0"/>
          </a:p>
        </p:txBody>
      </p:sp>
      <p:sp>
        <p:nvSpPr>
          <p:cNvPr id="4" name="Rectangle 3"/>
          <p:cNvSpPr/>
          <p:nvPr/>
        </p:nvSpPr>
        <p:spPr>
          <a:xfrm>
            <a:off x="778146" y="1210530"/>
            <a:ext cx="10814274" cy="5386090"/>
          </a:xfrm>
          <a:prstGeom prst="rect">
            <a:avLst/>
          </a:prstGeom>
        </p:spPr>
        <p:txBody>
          <a:bodyPr wrap="square">
            <a:spAutoFit/>
          </a:bodyPr>
          <a:lstStyle/>
          <a:p>
            <a:r>
              <a:rPr lang="es-MX" b="1" dirty="0"/>
              <a:t>Función10: </a:t>
            </a:r>
            <a:r>
              <a:rPr lang="es-MX" b="1" dirty="0" err="1"/>
              <a:t>alert</a:t>
            </a:r>
            <a:r>
              <a:rPr lang="es-MX" b="1" dirty="0"/>
              <a:t>() / </a:t>
            </a:r>
            <a:r>
              <a:rPr lang="es-MX" b="1" dirty="0" err="1"/>
              <a:t>confirm</a:t>
            </a:r>
            <a:r>
              <a:rPr lang="es-MX" b="1" dirty="0"/>
              <a:t>() / </a:t>
            </a:r>
            <a:r>
              <a:rPr lang="es-MX" b="1" dirty="0" err="1"/>
              <a:t>prompt</a:t>
            </a:r>
            <a:r>
              <a:rPr lang="es-MX" b="1" dirty="0" smtClean="0"/>
              <a:t>()</a:t>
            </a:r>
          </a:p>
          <a:p>
            <a:endParaRPr lang="es-MX" b="1" dirty="0"/>
          </a:p>
          <a:p>
            <a:r>
              <a:rPr lang="es-MX" sz="1400" dirty="0"/>
              <a:t>Uso: </a:t>
            </a:r>
            <a:r>
              <a:rPr lang="es-MX" sz="1400" dirty="0" err="1"/>
              <a:t>alert</a:t>
            </a:r>
            <a:r>
              <a:rPr lang="es-MX" sz="1400" dirty="0"/>
              <a:t>(mensaje);</a:t>
            </a:r>
          </a:p>
          <a:p>
            <a:r>
              <a:rPr lang="es-MX" sz="1400" dirty="0" err="1"/>
              <a:t>var</a:t>
            </a:r>
            <a:r>
              <a:rPr lang="es-MX" sz="1400" dirty="0"/>
              <a:t> resultado = </a:t>
            </a:r>
            <a:r>
              <a:rPr lang="es-MX" sz="1400" dirty="0" err="1"/>
              <a:t>confirm</a:t>
            </a:r>
            <a:r>
              <a:rPr lang="es-MX" sz="1400" dirty="0"/>
              <a:t>(mensaje);</a:t>
            </a:r>
          </a:p>
          <a:p>
            <a:r>
              <a:rPr lang="es-MX" sz="1400" dirty="0" err="1"/>
              <a:t>var</a:t>
            </a:r>
            <a:r>
              <a:rPr lang="es-MX" sz="1400" dirty="0"/>
              <a:t> resultado = </a:t>
            </a:r>
            <a:r>
              <a:rPr lang="es-MX" sz="1400" dirty="0" err="1"/>
              <a:t>prompt</a:t>
            </a:r>
            <a:r>
              <a:rPr lang="es-MX" sz="1400" dirty="0"/>
              <a:t>(mensaje, valor);</a:t>
            </a:r>
          </a:p>
          <a:p>
            <a:r>
              <a:rPr lang="es-MX" sz="1400" dirty="0"/>
              <a:t>Con estos métodos (objeto </a:t>
            </a:r>
            <a:r>
              <a:rPr lang="es-MX" sz="1400" dirty="0" err="1"/>
              <a:t>window</a:t>
            </a:r>
            <a:r>
              <a:rPr lang="es-MX" sz="1400" dirty="0"/>
              <a:t>) mostraremos ventanas modales al usuario. Con </a:t>
            </a:r>
            <a:r>
              <a:rPr lang="es-MX" sz="1400" dirty="0" err="1"/>
              <a:t>alert</a:t>
            </a:r>
            <a:r>
              <a:rPr lang="es-MX" sz="1400" dirty="0"/>
              <a:t>() simplemente, como hemos visto en otros puntos, mostraremos un mensaje. Con </a:t>
            </a:r>
            <a:r>
              <a:rPr lang="es-MX" sz="1400" dirty="0" err="1"/>
              <a:t>confirm</a:t>
            </a:r>
            <a:r>
              <a:rPr lang="es-MX" sz="1400" dirty="0"/>
              <a:t>() haremos exactamente lo mismo, pero además obligará al usuario a seleccionar entre dos opciones, una positiva y otra negativa, que se devolverá como parámetro (</a:t>
            </a:r>
            <a:r>
              <a:rPr lang="es-MX" sz="1400" dirty="0" err="1"/>
              <a:t>boolean</a:t>
            </a:r>
            <a:r>
              <a:rPr lang="es-MX" sz="1400" dirty="0"/>
              <a:t>). Y con </a:t>
            </a:r>
            <a:r>
              <a:rPr lang="es-MX" sz="1400" dirty="0" err="1"/>
              <a:t>prompt</a:t>
            </a:r>
            <a:r>
              <a:rPr lang="es-MX" sz="1400" dirty="0"/>
              <a:t>() pediremos al usuario que introduzca un texto en una ventana modal. </a:t>
            </a:r>
            <a:r>
              <a:rPr lang="es-MX" sz="1400" dirty="0" err="1"/>
              <a:t>Veamoslo</a:t>
            </a:r>
            <a:r>
              <a:rPr lang="es-MX" sz="1400" dirty="0"/>
              <a:t> con un ejemplo:</a:t>
            </a:r>
          </a:p>
          <a:p>
            <a:endParaRPr lang="es-MX" sz="1400" dirty="0"/>
          </a:p>
          <a:p>
            <a:r>
              <a:rPr lang="es-MX" sz="1400" dirty="0"/>
              <a:t>// Pedimos al usuario que introduzca su nombre</a:t>
            </a:r>
          </a:p>
          <a:p>
            <a:r>
              <a:rPr lang="es-MX" sz="1400" b="1" dirty="0" err="1">
                <a:solidFill>
                  <a:schemeClr val="accent3"/>
                </a:solidFill>
              </a:rPr>
              <a:t>var</a:t>
            </a:r>
            <a:r>
              <a:rPr lang="es-MX" sz="1400" b="1" dirty="0">
                <a:solidFill>
                  <a:schemeClr val="accent3"/>
                </a:solidFill>
              </a:rPr>
              <a:t> nombre = </a:t>
            </a:r>
            <a:r>
              <a:rPr lang="es-MX" sz="1400" b="1" dirty="0" err="1">
                <a:solidFill>
                  <a:schemeClr val="accent3"/>
                </a:solidFill>
              </a:rPr>
              <a:t>prompt</a:t>
            </a:r>
            <a:r>
              <a:rPr lang="es-MX" sz="1400" b="1" dirty="0">
                <a:solidFill>
                  <a:schemeClr val="accent3"/>
                </a:solidFill>
              </a:rPr>
              <a:t>(“Introduzca su nombre”);</a:t>
            </a:r>
          </a:p>
          <a:p>
            <a:r>
              <a:rPr lang="es-MX" sz="1400" dirty="0"/>
              <a:t>// Pedimos confirmación</a:t>
            </a:r>
          </a:p>
          <a:p>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confirm</a:t>
            </a:r>
            <a:r>
              <a:rPr lang="es-MX" sz="1400" b="1" dirty="0">
                <a:solidFill>
                  <a:schemeClr val="accent3"/>
                </a:solidFill>
              </a:rPr>
              <a:t>(“¿Seguro que su nombre es ”+nombre+”?”)) {</a:t>
            </a:r>
          </a:p>
          <a:p>
            <a:r>
              <a:rPr lang="es-MX" sz="1400" b="1" dirty="0">
                <a:solidFill>
                  <a:schemeClr val="accent3"/>
                </a:solidFill>
              </a:rPr>
              <a:t>      // Respuesta afirmativa...</a:t>
            </a:r>
          </a:p>
          <a:p>
            <a:r>
              <a:rPr lang="es-MX" sz="1400" b="1" dirty="0">
                <a:solidFill>
                  <a:schemeClr val="accent3"/>
                </a:solidFill>
              </a:rPr>
              <a:t>      </a:t>
            </a:r>
            <a:r>
              <a:rPr lang="es-MX" sz="1400" b="1" dirty="0" err="1">
                <a:solidFill>
                  <a:schemeClr val="accent3"/>
                </a:solidFill>
              </a:rPr>
              <a:t>alert</a:t>
            </a:r>
            <a:r>
              <a:rPr lang="es-MX" sz="1400" b="1" dirty="0">
                <a:solidFill>
                  <a:schemeClr val="accent3"/>
                </a:solidFill>
              </a:rPr>
              <a:t>(“Hola ”+nombre);</a:t>
            </a:r>
          </a:p>
          <a:p>
            <a:r>
              <a:rPr lang="es-MX" sz="1400" b="1" dirty="0" smtClean="0">
                <a:solidFill>
                  <a:schemeClr val="accent3"/>
                </a:solidFill>
              </a:rPr>
              <a:t>}</a:t>
            </a:r>
          </a:p>
          <a:p>
            <a:endParaRPr lang="es-MX" sz="1400" b="1" dirty="0">
              <a:solidFill>
                <a:schemeClr val="accent3"/>
              </a:solidFill>
            </a:endParaRPr>
          </a:p>
          <a:p>
            <a:r>
              <a:rPr lang="es-MX" sz="1400" b="1" dirty="0" err="1"/>
              <a:t>confirm</a:t>
            </a:r>
            <a:r>
              <a:rPr lang="es-MX" sz="1400" b="1" dirty="0"/>
              <a:t>() </a:t>
            </a:r>
            <a:r>
              <a:rPr lang="es-MX" sz="1400" dirty="0"/>
              <a:t>es muy útil para confirmar clics en enlaces comprometidos, que hagan operaciones críticas como eliminación de datos.</a:t>
            </a:r>
          </a:p>
          <a:p>
            <a:endParaRPr lang="es-MX" sz="1400" dirty="0"/>
          </a:p>
          <a:p>
            <a:r>
              <a:rPr lang="es-MX" sz="1400" b="1" dirty="0">
                <a:solidFill>
                  <a:schemeClr val="accent3"/>
                </a:solidFill>
              </a:rPr>
              <a:t>&lt;a </a:t>
            </a:r>
            <a:r>
              <a:rPr lang="es-MX" sz="1400" b="1" dirty="0" err="1">
                <a:solidFill>
                  <a:schemeClr val="accent3"/>
                </a:solidFill>
              </a:rPr>
              <a:t>href</a:t>
            </a:r>
            <a:r>
              <a:rPr lang="es-MX" sz="1400" b="1" dirty="0">
                <a:solidFill>
                  <a:schemeClr val="accent3"/>
                </a:solidFill>
              </a:rPr>
              <a:t>=”http://miweb.com/</a:t>
            </a:r>
            <a:r>
              <a:rPr lang="es-MX" sz="1400" b="1" dirty="0" err="1">
                <a:solidFill>
                  <a:schemeClr val="accent3"/>
                </a:solidFill>
              </a:rPr>
              <a:t>delete</a:t>
            </a:r>
            <a:r>
              <a:rPr lang="es-MX" sz="1400" b="1" dirty="0">
                <a:solidFill>
                  <a:schemeClr val="accent3"/>
                </a:solidFill>
              </a:rPr>
              <a:t>/</a:t>
            </a:r>
            <a:r>
              <a:rPr lang="es-MX" sz="1400" b="1" dirty="0" err="1">
                <a:solidFill>
                  <a:schemeClr val="accent3"/>
                </a:solidFill>
              </a:rPr>
              <a:t>record?id</a:t>
            </a:r>
            <a:r>
              <a:rPr lang="es-MX" sz="1400" b="1" dirty="0">
                <a:solidFill>
                  <a:schemeClr val="accent3"/>
                </a:solidFill>
              </a:rPr>
              <a:t>=123” </a:t>
            </a:r>
            <a:r>
              <a:rPr lang="es-MX" sz="1400" b="1" dirty="0" err="1">
                <a:solidFill>
                  <a:schemeClr val="accent3"/>
                </a:solidFill>
              </a:rPr>
              <a:t>onclick</a:t>
            </a:r>
            <a:r>
              <a:rPr lang="es-MX" sz="1400" b="1" dirty="0">
                <a:solidFill>
                  <a:schemeClr val="accent3"/>
                </a:solidFill>
              </a:rPr>
              <a:t>=”</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confirm</a:t>
            </a:r>
            <a:r>
              <a:rPr lang="es-MX" sz="1400" b="1" dirty="0">
                <a:solidFill>
                  <a:schemeClr val="accent3"/>
                </a:solidFill>
              </a:rPr>
              <a:t>('¿Está seguro?');”&gt;Eliminar registro&lt;/a</a:t>
            </a:r>
            <a:r>
              <a:rPr lang="es-MX" sz="1400" b="1" dirty="0" smtClean="0">
                <a:solidFill>
                  <a:schemeClr val="accent3"/>
                </a:solidFill>
              </a:rPr>
              <a:t>&gt;</a:t>
            </a:r>
          </a:p>
          <a:p>
            <a:endParaRPr lang="es-MX" sz="1400" b="1" dirty="0">
              <a:solidFill>
                <a:schemeClr val="accent3"/>
              </a:solidFill>
            </a:endParaRPr>
          </a:p>
          <a:p>
            <a:r>
              <a:rPr lang="es-MX" sz="1400" dirty="0"/>
              <a:t>Existen muchos más métodos a nuestra disposición, aunque hay que tener en cuenta que Internet Explorer no cumple el estándar </a:t>
            </a:r>
            <a:r>
              <a:rPr lang="es-MX" sz="1400" dirty="0" err="1"/>
              <a:t>ECMAScript</a:t>
            </a:r>
            <a:r>
              <a:rPr lang="es-MX" sz="1400" dirty="0"/>
              <a:t>/DOM (entre otros tantos estándares web), y puede que un método no funcione igual en IE que en Firefox o Safari.</a:t>
            </a:r>
          </a:p>
        </p:txBody>
      </p:sp>
    </p:spTree>
    <p:extLst>
      <p:ext uri="{BB962C8B-B14F-4D97-AF65-F5344CB8AC3E}">
        <p14:creationId xmlns:p14="http://schemas.microsoft.com/office/powerpoint/2010/main" val="13461661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a:t>HTML DOM </a:t>
            </a:r>
            <a:r>
              <a:rPr lang="es-MX" sz="4000" dirty="0" err="1" smtClean="0"/>
              <a:t>innerHTML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1477328"/>
          </a:xfrm>
          <a:prstGeom prst="rect">
            <a:avLst/>
          </a:prstGeom>
        </p:spPr>
        <p:txBody>
          <a:bodyPr wrap="square">
            <a:spAutoFit/>
          </a:bodyPr>
          <a:lstStyle/>
          <a:p>
            <a:r>
              <a:rPr lang="es-MX" b="1" dirty="0"/>
              <a:t>Diferencia entre </a:t>
            </a:r>
            <a:r>
              <a:rPr lang="es-MX" b="1" dirty="0" err="1"/>
              <a:t>innerHTML</a:t>
            </a:r>
            <a:r>
              <a:rPr lang="es-MX" b="1" dirty="0"/>
              <a:t> y </a:t>
            </a:r>
            <a:r>
              <a:rPr lang="es-MX" b="1" dirty="0" err="1"/>
              <a:t>outerHTML</a:t>
            </a:r>
            <a:endParaRPr lang="es-MX" b="1" dirty="0"/>
          </a:p>
          <a:p>
            <a:endParaRPr lang="es-MX" dirty="0"/>
          </a:p>
          <a:p>
            <a:pPr marL="285750" indent="-285750">
              <a:buFont typeface="Arial" panose="020B0604020202020204" pitchFamily="34" charset="0"/>
              <a:buChar char="•"/>
            </a:pPr>
            <a:r>
              <a:rPr lang="es-MX" dirty="0" err="1"/>
              <a:t>innerHTML</a:t>
            </a:r>
            <a:r>
              <a:rPr lang="es-MX" dirty="0"/>
              <a:t> devuelve el texto contenido en las etiquetas </a:t>
            </a:r>
            <a:r>
              <a:rPr lang="es-MX" dirty="0" err="1"/>
              <a:t>html</a:t>
            </a:r>
            <a:r>
              <a:rPr lang="es-MX" dirty="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err="1"/>
              <a:t>outerHTML</a:t>
            </a:r>
            <a:r>
              <a:rPr lang="es-MX" dirty="0"/>
              <a:t> devuelve el texto contenido en las etiquetas </a:t>
            </a:r>
            <a:r>
              <a:rPr lang="es-MX" dirty="0" err="1"/>
              <a:t>html</a:t>
            </a:r>
            <a:r>
              <a:rPr lang="es-MX" dirty="0"/>
              <a:t> y las propias etiquetas.</a:t>
            </a:r>
            <a:endParaRPr lang="es-MX" dirty="0"/>
          </a:p>
        </p:txBody>
      </p:sp>
      <p:sp>
        <p:nvSpPr>
          <p:cNvPr id="5" name="Rectangle 4"/>
          <p:cNvSpPr/>
          <p:nvPr/>
        </p:nvSpPr>
        <p:spPr>
          <a:xfrm>
            <a:off x="763734" y="2796246"/>
            <a:ext cx="9028486" cy="3416320"/>
          </a:xfrm>
          <a:prstGeom prst="rect">
            <a:avLst/>
          </a:prstGeom>
        </p:spPr>
        <p:txBody>
          <a:bodyPr wrap="square">
            <a:spAutoFit/>
          </a:bodyPr>
          <a:lstStyle/>
          <a:p>
            <a:r>
              <a:rPr lang="es-MX" dirty="0"/>
              <a:t>Ejemplo</a:t>
            </a:r>
          </a:p>
          <a:p>
            <a:endParaRPr lang="es-MX" b="1" dirty="0">
              <a:solidFill>
                <a:schemeClr val="accent3"/>
              </a:solidFill>
            </a:endParaRPr>
          </a:p>
          <a:p>
            <a:r>
              <a:rPr lang="es-MX" b="1" dirty="0">
                <a:solidFill>
                  <a:schemeClr val="accent3"/>
                </a:solidFill>
              </a:rPr>
              <a:t>&lt;</a:t>
            </a:r>
            <a:r>
              <a:rPr lang="es-MX" b="1" dirty="0" err="1">
                <a:solidFill>
                  <a:schemeClr val="accent3"/>
                </a:solidFill>
              </a:rPr>
              <a:t>body</a:t>
            </a:r>
            <a:r>
              <a:rPr lang="es-MX" b="1" dirty="0">
                <a:solidFill>
                  <a:schemeClr val="accent3"/>
                </a:solidFill>
              </a:rPr>
              <a:t>&gt;</a:t>
            </a:r>
          </a:p>
          <a:p>
            <a:r>
              <a:rPr lang="es-MX" b="1" dirty="0">
                <a:solidFill>
                  <a:schemeClr val="accent3"/>
                </a:solidFill>
              </a:rPr>
              <a:t>		</a:t>
            </a:r>
          </a:p>
          <a:p>
            <a:r>
              <a:rPr lang="es-MX" b="1" dirty="0">
                <a:solidFill>
                  <a:schemeClr val="accent3"/>
                </a:solidFill>
              </a:rPr>
              <a:t>&lt;</a:t>
            </a:r>
            <a:r>
              <a:rPr lang="es-MX" b="1" dirty="0" err="1">
                <a:solidFill>
                  <a:schemeClr val="accent3"/>
                </a:solidFill>
              </a:rPr>
              <a:t>span</a:t>
            </a:r>
            <a:r>
              <a:rPr lang="es-MX" b="1" dirty="0">
                <a:solidFill>
                  <a:schemeClr val="accent3"/>
                </a:solidFill>
              </a:rPr>
              <a:t> id="</a:t>
            </a:r>
            <a:r>
              <a:rPr lang="es-MX" b="1" dirty="0" err="1">
                <a:solidFill>
                  <a:schemeClr val="accent3"/>
                </a:solidFill>
              </a:rPr>
              <a:t>span</a:t>
            </a:r>
            <a:r>
              <a:rPr lang="es-MX" b="1" dirty="0">
                <a:solidFill>
                  <a:schemeClr val="accent3"/>
                </a:solidFill>
              </a:rPr>
              <a:t>"&gt;soy un </a:t>
            </a:r>
            <a:r>
              <a:rPr lang="es-MX" b="1" dirty="0" err="1">
                <a:solidFill>
                  <a:schemeClr val="accent3"/>
                </a:solidFill>
              </a:rPr>
              <a:t>span</a:t>
            </a:r>
            <a:r>
              <a:rPr lang="es-MX" b="1" dirty="0">
                <a:solidFill>
                  <a:schemeClr val="accent3"/>
                </a:solidFill>
              </a:rPr>
              <a:t>&lt;/</a:t>
            </a:r>
            <a:r>
              <a:rPr lang="es-MX" b="1" dirty="0" err="1">
                <a:solidFill>
                  <a:schemeClr val="accent3"/>
                </a:solidFill>
              </a:rPr>
              <a:t>span</a:t>
            </a:r>
            <a:r>
              <a:rPr lang="es-MX" b="1" dirty="0">
                <a:solidFill>
                  <a:schemeClr val="accent3"/>
                </a:solidFill>
              </a:rPr>
              <a:t>&gt;   </a:t>
            </a:r>
          </a:p>
          <a:p>
            <a:endParaRPr lang="es-MX" b="1" dirty="0">
              <a:solidFill>
                <a:schemeClr val="accent3"/>
              </a:solidFill>
            </a:endParaRPr>
          </a:p>
          <a:p>
            <a:r>
              <a:rPr lang="es-MX" b="1" dirty="0">
                <a:solidFill>
                  <a:schemeClr val="accent3"/>
                </a:solidFill>
              </a:rPr>
              <a:t>&lt;script&gt;</a:t>
            </a:r>
          </a:p>
          <a:p>
            <a:r>
              <a:rPr lang="es-MX" b="1" dirty="0">
                <a:solidFill>
                  <a:schemeClr val="accent3"/>
                </a:solidFill>
              </a:rPr>
              <a:t>    </a:t>
            </a:r>
            <a:r>
              <a:rPr lang="es-MX" b="1" dirty="0" err="1">
                <a:solidFill>
                  <a:schemeClr val="accent3"/>
                </a:solidFill>
              </a:rPr>
              <a:t>var</a:t>
            </a:r>
            <a:r>
              <a:rPr lang="es-MX" b="1" dirty="0">
                <a:solidFill>
                  <a:schemeClr val="accent3"/>
                </a:solidFill>
              </a:rPr>
              <a:t> valor = </a:t>
            </a:r>
            <a:r>
              <a:rPr lang="es-MX" b="1" dirty="0" err="1">
                <a:solidFill>
                  <a:schemeClr val="accent3"/>
                </a:solidFill>
              </a:rPr>
              <a:t>document.getElementById</a:t>
            </a:r>
            <a:r>
              <a:rPr lang="es-MX" b="1" dirty="0">
                <a:solidFill>
                  <a:schemeClr val="accent3"/>
                </a:solidFill>
              </a:rPr>
              <a:t>("</a:t>
            </a:r>
            <a:r>
              <a:rPr lang="es-MX" b="1" dirty="0" err="1">
                <a:solidFill>
                  <a:schemeClr val="accent3"/>
                </a:solidFill>
              </a:rPr>
              <a:t>span</a:t>
            </a:r>
            <a:r>
              <a:rPr lang="es-MX" b="1" dirty="0">
                <a:solidFill>
                  <a:schemeClr val="accent3"/>
                </a:solidFill>
              </a:rPr>
              <a:t>");</a:t>
            </a:r>
          </a:p>
          <a:p>
            <a:r>
              <a:rPr lang="es-MX" b="1" dirty="0">
                <a:solidFill>
                  <a:schemeClr val="accent3"/>
                </a:solidFill>
              </a:rPr>
              <a:t>    </a:t>
            </a:r>
            <a:r>
              <a:rPr lang="es-MX" b="1" dirty="0" err="1">
                <a:solidFill>
                  <a:schemeClr val="accent3"/>
                </a:solidFill>
              </a:rPr>
              <a:t>alert</a:t>
            </a:r>
            <a:r>
              <a:rPr lang="es-MX" b="1" dirty="0">
                <a:solidFill>
                  <a:schemeClr val="accent3"/>
                </a:solidFill>
              </a:rPr>
              <a:t>(</a:t>
            </a:r>
            <a:r>
              <a:rPr lang="es-MX" b="1" dirty="0" err="1">
                <a:solidFill>
                  <a:schemeClr val="accent3"/>
                </a:solidFill>
              </a:rPr>
              <a:t>valor.innerHTML</a:t>
            </a:r>
            <a:r>
              <a:rPr lang="es-MX" b="1" dirty="0">
                <a:solidFill>
                  <a:schemeClr val="accent3"/>
                </a:solidFill>
              </a:rPr>
              <a:t>); //Muestra "soy un </a:t>
            </a:r>
            <a:r>
              <a:rPr lang="es-MX" b="1" dirty="0" err="1">
                <a:solidFill>
                  <a:schemeClr val="accent3"/>
                </a:solidFill>
              </a:rPr>
              <a:t>span</a:t>
            </a:r>
            <a:r>
              <a:rPr lang="es-MX" b="1" dirty="0">
                <a:solidFill>
                  <a:schemeClr val="accent3"/>
                </a:solidFill>
              </a:rPr>
              <a:t>"</a:t>
            </a:r>
          </a:p>
          <a:p>
            <a:r>
              <a:rPr lang="es-MX" b="1" dirty="0">
                <a:solidFill>
                  <a:schemeClr val="accent3"/>
                </a:solidFill>
              </a:rPr>
              <a:t>    </a:t>
            </a:r>
            <a:r>
              <a:rPr lang="es-MX" b="1" dirty="0" err="1">
                <a:solidFill>
                  <a:schemeClr val="accent3"/>
                </a:solidFill>
              </a:rPr>
              <a:t>alert</a:t>
            </a:r>
            <a:r>
              <a:rPr lang="es-MX" b="1" dirty="0">
                <a:solidFill>
                  <a:schemeClr val="accent3"/>
                </a:solidFill>
              </a:rPr>
              <a:t>(</a:t>
            </a:r>
            <a:r>
              <a:rPr lang="es-MX" b="1" dirty="0" err="1">
                <a:solidFill>
                  <a:schemeClr val="accent3"/>
                </a:solidFill>
              </a:rPr>
              <a:t>valor.outerHTML</a:t>
            </a:r>
            <a:r>
              <a:rPr lang="es-MX" b="1" dirty="0">
                <a:solidFill>
                  <a:schemeClr val="accent3"/>
                </a:solidFill>
              </a:rPr>
              <a:t>); //Muestra "&lt;</a:t>
            </a:r>
            <a:r>
              <a:rPr lang="es-MX" b="1" dirty="0" err="1">
                <a:solidFill>
                  <a:schemeClr val="accent3"/>
                </a:solidFill>
              </a:rPr>
              <a:t>span</a:t>
            </a:r>
            <a:r>
              <a:rPr lang="es-MX" b="1" dirty="0">
                <a:solidFill>
                  <a:schemeClr val="accent3"/>
                </a:solidFill>
              </a:rPr>
              <a:t> id="</a:t>
            </a:r>
            <a:r>
              <a:rPr lang="es-MX" b="1" dirty="0" err="1">
                <a:solidFill>
                  <a:schemeClr val="accent3"/>
                </a:solidFill>
              </a:rPr>
              <a:t>span</a:t>
            </a:r>
            <a:r>
              <a:rPr lang="es-MX" b="1" dirty="0">
                <a:solidFill>
                  <a:schemeClr val="accent3"/>
                </a:solidFill>
              </a:rPr>
              <a:t>"&gt;soy un </a:t>
            </a:r>
            <a:r>
              <a:rPr lang="es-MX" b="1" dirty="0" err="1">
                <a:solidFill>
                  <a:schemeClr val="accent3"/>
                </a:solidFill>
              </a:rPr>
              <a:t>span</a:t>
            </a:r>
            <a:r>
              <a:rPr lang="es-MX" b="1" dirty="0">
                <a:solidFill>
                  <a:schemeClr val="accent3"/>
                </a:solidFill>
              </a:rPr>
              <a:t>&lt;/</a:t>
            </a:r>
            <a:r>
              <a:rPr lang="es-MX" b="1" dirty="0" err="1">
                <a:solidFill>
                  <a:schemeClr val="accent3"/>
                </a:solidFill>
              </a:rPr>
              <a:t>span</a:t>
            </a:r>
            <a:r>
              <a:rPr lang="es-MX" b="1" dirty="0">
                <a:solidFill>
                  <a:schemeClr val="accent3"/>
                </a:solidFill>
              </a:rPr>
              <a:t>&gt;"</a:t>
            </a:r>
          </a:p>
          <a:p>
            <a:r>
              <a:rPr lang="es-MX" b="1" dirty="0">
                <a:solidFill>
                  <a:schemeClr val="accent3"/>
                </a:solidFill>
              </a:rPr>
              <a:t>&lt;/script&gt;</a:t>
            </a:r>
          </a:p>
          <a:p>
            <a:r>
              <a:rPr lang="es-MX" b="1" dirty="0">
                <a:solidFill>
                  <a:schemeClr val="accent3"/>
                </a:solidFill>
              </a:rPr>
              <a:t>&lt;/</a:t>
            </a:r>
            <a:r>
              <a:rPr lang="es-MX" b="1" dirty="0" err="1">
                <a:solidFill>
                  <a:schemeClr val="accent3"/>
                </a:solidFill>
              </a:rPr>
              <a:t>body</a:t>
            </a:r>
            <a:r>
              <a:rPr lang="es-MX" b="1" dirty="0">
                <a:solidFill>
                  <a:schemeClr val="accent3"/>
                </a:solidFill>
              </a:rPr>
              <a:t>&gt;</a:t>
            </a:r>
          </a:p>
        </p:txBody>
      </p:sp>
    </p:spTree>
    <p:extLst>
      <p:ext uri="{BB962C8B-B14F-4D97-AF65-F5344CB8AC3E}">
        <p14:creationId xmlns:p14="http://schemas.microsoft.com/office/powerpoint/2010/main" val="7037935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a:t>HTML DOM </a:t>
            </a:r>
            <a:r>
              <a:rPr lang="es-MX" sz="4000" dirty="0" err="1" smtClean="0"/>
              <a:t>innerHTML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84937" y="92249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60497" y="915268"/>
            <a:ext cx="10719384" cy="1200329"/>
          </a:xfrm>
          <a:prstGeom prst="rect">
            <a:avLst/>
          </a:prstGeom>
        </p:spPr>
        <p:txBody>
          <a:bodyPr wrap="square">
            <a:spAutoFit/>
          </a:bodyPr>
          <a:lstStyle/>
          <a:p>
            <a:r>
              <a:rPr lang="es-MX" b="1" dirty="0"/>
              <a:t>Diferencia entre </a:t>
            </a:r>
            <a:r>
              <a:rPr lang="es-MX" b="1" dirty="0" err="1"/>
              <a:t>innerText</a:t>
            </a:r>
            <a:r>
              <a:rPr lang="es-MX" b="1" dirty="0"/>
              <a:t> y </a:t>
            </a:r>
            <a:r>
              <a:rPr lang="es-MX" b="1" dirty="0" err="1" smtClean="0"/>
              <a:t>outerText</a:t>
            </a:r>
            <a:endParaRPr lang="es-MX" dirty="0"/>
          </a:p>
          <a:p>
            <a:pPr marL="285750" indent="-285750">
              <a:buFont typeface="Arial" panose="020B0604020202020204" pitchFamily="34" charset="0"/>
              <a:buChar char="•"/>
            </a:pPr>
            <a:r>
              <a:rPr lang="es-MX" dirty="0" err="1"/>
              <a:t>innerText</a:t>
            </a:r>
            <a:r>
              <a:rPr lang="es-MX" dirty="0"/>
              <a:t> devuelve el texto que se encuentra en las etiquetas </a:t>
            </a:r>
            <a:r>
              <a:rPr lang="es-MX" dirty="0" err="1"/>
              <a:t>html</a:t>
            </a:r>
            <a:r>
              <a:rPr lang="es-MX" dirty="0" smtClean="0"/>
              <a:t>.</a:t>
            </a:r>
            <a:endParaRPr lang="es-MX" dirty="0"/>
          </a:p>
          <a:p>
            <a:pPr marL="285750" indent="-285750">
              <a:buFont typeface="Arial" panose="020B0604020202020204" pitchFamily="34" charset="0"/>
              <a:buChar char="•"/>
            </a:pPr>
            <a:r>
              <a:rPr lang="es-MX" dirty="0" err="1"/>
              <a:t>outerText</a:t>
            </a:r>
            <a:r>
              <a:rPr lang="es-MX" dirty="0"/>
              <a:t> devuelve el texto contenido en las etiquetas incluidas las etiquetas.</a:t>
            </a:r>
          </a:p>
          <a:p>
            <a:endParaRPr lang="es-MX" dirty="0"/>
          </a:p>
        </p:txBody>
      </p:sp>
      <p:sp>
        <p:nvSpPr>
          <p:cNvPr id="3" name="Rectangle 2"/>
          <p:cNvSpPr/>
          <p:nvPr/>
        </p:nvSpPr>
        <p:spPr>
          <a:xfrm>
            <a:off x="677715" y="2020012"/>
            <a:ext cx="10886282" cy="4616648"/>
          </a:xfrm>
          <a:prstGeom prst="rect">
            <a:avLst/>
          </a:prstGeom>
        </p:spPr>
        <p:txBody>
          <a:bodyPr wrap="square">
            <a:spAutoFit/>
          </a:bodyPr>
          <a:lstStyle/>
          <a:p>
            <a:r>
              <a:rPr lang="es-MX" sz="1400" b="1" dirty="0" smtClean="0">
                <a:solidFill>
                  <a:schemeClr val="accent3"/>
                </a:solidFill>
              </a:rPr>
              <a:t>&lt;</a:t>
            </a:r>
            <a:r>
              <a:rPr lang="es-MX" sz="1400" b="1" dirty="0">
                <a:solidFill>
                  <a:schemeClr val="accent3"/>
                </a:solidFill>
              </a:rPr>
              <a:t>head&gt;</a:t>
            </a:r>
          </a:p>
          <a:p>
            <a:r>
              <a:rPr lang="es-MX" sz="1400" b="1" dirty="0">
                <a:solidFill>
                  <a:schemeClr val="accent3"/>
                </a:solidFill>
              </a:rPr>
              <a:t>&lt;script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a:t>
            </a:r>
            <a:r>
              <a:rPr lang="es-MX" sz="1400" b="1" dirty="0" err="1">
                <a:solidFill>
                  <a:schemeClr val="accent3"/>
                </a:solidFill>
              </a:rPr>
              <a:t>javascript</a:t>
            </a:r>
            <a:r>
              <a:rPr lang="es-MX" sz="1400" b="1" dirty="0" smtClean="0">
                <a:solidFill>
                  <a:schemeClr val="accent3"/>
                </a:solidFill>
              </a:rPr>
              <a:t>"&gt;</a:t>
            </a:r>
            <a:endParaRPr lang="es-MX" sz="1400" b="1" dirty="0">
              <a:solidFill>
                <a:schemeClr val="accent3"/>
              </a:solidFill>
            </a:endParaRPr>
          </a:p>
          <a:p>
            <a:r>
              <a:rPr lang="es-MX" sz="1400" b="1" dirty="0" err="1">
                <a:solidFill>
                  <a:schemeClr val="accent3"/>
                </a:solidFill>
              </a:rPr>
              <a:t>function</a:t>
            </a:r>
            <a:r>
              <a:rPr lang="es-MX" sz="1400" b="1" dirty="0">
                <a:solidFill>
                  <a:schemeClr val="accent3"/>
                </a:solidFill>
              </a:rPr>
              <a:t> </a:t>
            </a:r>
            <a:r>
              <a:rPr lang="es-MX" sz="1400" b="1" dirty="0" err="1">
                <a:solidFill>
                  <a:schemeClr val="accent3"/>
                </a:solidFill>
              </a:rPr>
              <a:t>Process</a:t>
            </a:r>
            <a:r>
              <a:rPr lang="es-MX" sz="1400" b="1" dirty="0">
                <a:solidFill>
                  <a:schemeClr val="accent3"/>
                </a:solidFill>
              </a:rPr>
              <a:t>(val){</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obj</a:t>
            </a:r>
            <a:r>
              <a:rPr lang="es-MX" sz="1400" b="1" dirty="0">
                <a:solidFill>
                  <a:schemeClr val="accent3"/>
                </a:solidFill>
              </a:rPr>
              <a:t> = </a:t>
            </a:r>
            <a:r>
              <a:rPr lang="es-MX" sz="1400" b="1" dirty="0" err="1">
                <a:solidFill>
                  <a:schemeClr val="accent3"/>
                </a:solidFill>
              </a:rPr>
              <a:t>document.getElementById</a:t>
            </a:r>
            <a:r>
              <a:rPr lang="es-MX" sz="1400" b="1" dirty="0">
                <a:solidFill>
                  <a:schemeClr val="accent3"/>
                </a:solidFill>
              </a:rPr>
              <a:t>("div_1");</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(val==1){</a:t>
            </a:r>
          </a:p>
          <a:p>
            <a:r>
              <a:rPr lang="es-MX" sz="1400" b="1" dirty="0">
                <a:solidFill>
                  <a:schemeClr val="accent3"/>
                </a:solidFill>
              </a:rPr>
              <a:t>         </a:t>
            </a:r>
            <a:r>
              <a:rPr lang="es-MX" sz="1400" b="1" dirty="0" err="1">
                <a:solidFill>
                  <a:schemeClr val="accent3"/>
                </a:solidFill>
              </a:rPr>
              <a:t>obj.innerText</a:t>
            </a:r>
            <a:r>
              <a:rPr lang="es-MX" sz="1400" b="1" dirty="0">
                <a:solidFill>
                  <a:schemeClr val="accent3"/>
                </a:solidFill>
              </a:rPr>
              <a:t> = "&lt;h4 </a:t>
            </a:r>
            <a:r>
              <a:rPr lang="es-MX" sz="1400" b="1" dirty="0" err="1">
                <a:solidFill>
                  <a:schemeClr val="accent3"/>
                </a:solidFill>
              </a:rPr>
              <a:t>style</a:t>
            </a:r>
            <a:r>
              <a:rPr lang="es-MX" sz="1400" b="1" dirty="0">
                <a:solidFill>
                  <a:schemeClr val="accent3"/>
                </a:solidFill>
              </a:rPr>
              <a:t>='</a:t>
            </a:r>
            <a:r>
              <a:rPr lang="es-MX" sz="1400" b="1" dirty="0" err="1">
                <a:solidFill>
                  <a:schemeClr val="accent3"/>
                </a:solidFill>
              </a:rPr>
              <a:t>color:blue</a:t>
            </a:r>
            <a:r>
              <a:rPr lang="es-MX" sz="1400" b="1" dirty="0">
                <a:solidFill>
                  <a:schemeClr val="accent3"/>
                </a:solidFill>
              </a:rPr>
              <a:t>;'&gt;Algún Texto&lt;/h4&gt;";</a:t>
            </a:r>
          </a:p>
          <a:p>
            <a:r>
              <a:rPr lang="es-MX" sz="1400" b="1" dirty="0">
                <a:solidFill>
                  <a:schemeClr val="accent3"/>
                </a:solidFill>
              </a:rPr>
              <a:t>     }</a:t>
            </a:r>
            <a:r>
              <a:rPr lang="es-MX" sz="1400" b="1" dirty="0" err="1">
                <a:solidFill>
                  <a:schemeClr val="accent3"/>
                </a:solidFill>
              </a:rPr>
              <a:t>else</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obj.innerHTML</a:t>
            </a:r>
            <a:r>
              <a:rPr lang="es-MX" sz="1400" b="1" dirty="0">
                <a:solidFill>
                  <a:schemeClr val="accent3"/>
                </a:solidFill>
              </a:rPr>
              <a:t> = "&lt;h4 </a:t>
            </a:r>
            <a:r>
              <a:rPr lang="es-MX" sz="1400" b="1" dirty="0" err="1">
                <a:solidFill>
                  <a:schemeClr val="accent3"/>
                </a:solidFill>
              </a:rPr>
              <a:t>style</a:t>
            </a:r>
            <a:r>
              <a:rPr lang="es-MX" sz="1400" b="1" dirty="0">
                <a:solidFill>
                  <a:schemeClr val="accent3"/>
                </a:solidFill>
              </a:rPr>
              <a:t>='</a:t>
            </a:r>
            <a:r>
              <a:rPr lang="es-MX" sz="1400" b="1" dirty="0" err="1">
                <a:solidFill>
                  <a:schemeClr val="accent3"/>
                </a:solidFill>
              </a:rPr>
              <a:t>color:blue</a:t>
            </a:r>
            <a:r>
              <a:rPr lang="es-MX" sz="1400" b="1" dirty="0">
                <a:solidFill>
                  <a:schemeClr val="accent3"/>
                </a:solidFill>
              </a:rPr>
              <a:t>;'&gt;Algún Texto&lt;/h4&gt;";</a:t>
            </a:r>
          </a:p>
          <a:p>
            <a:r>
              <a:rPr lang="es-MX" sz="1400" b="1" dirty="0">
                <a:solidFill>
                  <a:schemeClr val="accent3"/>
                </a:solidFill>
              </a:rPr>
              <a:t>     }</a:t>
            </a:r>
          </a:p>
          <a:p>
            <a:r>
              <a:rPr lang="es-MX" sz="1400" b="1" dirty="0" smtClean="0">
                <a:solidFill>
                  <a:schemeClr val="accent3"/>
                </a:solidFill>
              </a:rPr>
              <a:t>}</a:t>
            </a:r>
          </a:p>
          <a:p>
            <a:r>
              <a:rPr lang="es-MX" sz="1400" b="1" dirty="0" smtClean="0">
                <a:solidFill>
                  <a:schemeClr val="accent3"/>
                </a:solidFill>
              </a:rPr>
              <a:t>&lt;/</a:t>
            </a:r>
            <a:r>
              <a:rPr lang="es-MX" sz="1400" b="1" dirty="0">
                <a:solidFill>
                  <a:schemeClr val="accent3"/>
                </a:solidFill>
              </a:rPr>
              <a:t>script&gt;</a:t>
            </a:r>
          </a:p>
          <a:p>
            <a:r>
              <a:rPr lang="es-MX" sz="1400" b="1" dirty="0">
                <a:solidFill>
                  <a:schemeClr val="accent3"/>
                </a:solidFill>
              </a:rPr>
              <a:t>&lt;/head&gt;</a:t>
            </a:r>
          </a:p>
          <a:p>
            <a:r>
              <a:rPr lang="es-MX" sz="1400" b="1" dirty="0">
                <a:solidFill>
                  <a:schemeClr val="accent3"/>
                </a:solidFill>
              </a:rPr>
              <a:t>&lt;</a:t>
            </a:r>
            <a:r>
              <a:rPr lang="es-MX" sz="1400" b="1" dirty="0" err="1">
                <a:solidFill>
                  <a:schemeClr val="accent3"/>
                </a:solidFill>
              </a:rPr>
              <a:t>body</a:t>
            </a:r>
            <a:r>
              <a:rPr lang="es-MX" sz="1400" b="1" dirty="0">
                <a:solidFill>
                  <a:schemeClr val="accent3"/>
                </a:solidFill>
              </a:rPr>
              <a:t> </a:t>
            </a:r>
            <a:r>
              <a:rPr lang="es-MX" sz="1400" b="1" dirty="0" err="1">
                <a:solidFill>
                  <a:schemeClr val="accent3"/>
                </a:solidFill>
              </a:rPr>
              <a:t>class</a:t>
            </a:r>
            <a:r>
              <a:rPr lang="es-MX" sz="1400" b="1" dirty="0">
                <a:solidFill>
                  <a:schemeClr val="accent3"/>
                </a:solidFill>
              </a:rPr>
              <a:t>="</a:t>
            </a:r>
            <a:r>
              <a:rPr lang="es-MX" sz="1400" b="1" dirty="0" err="1">
                <a:solidFill>
                  <a:schemeClr val="accent3"/>
                </a:solidFill>
              </a:rPr>
              <a:t>body</a:t>
            </a:r>
            <a:r>
              <a:rPr lang="es-MX" sz="1400" b="1" dirty="0">
                <a:solidFill>
                  <a:schemeClr val="accent3"/>
                </a:solidFill>
              </a:rPr>
              <a:t>"&gt;</a:t>
            </a:r>
          </a:p>
          <a:p>
            <a:r>
              <a:rPr lang="es-MX" sz="1400" b="1" dirty="0">
                <a:solidFill>
                  <a:schemeClr val="accent3"/>
                </a:solidFill>
              </a:rPr>
              <a:t>    &lt;div id="div_1"&gt;</a:t>
            </a:r>
          </a:p>
          <a:p>
            <a:r>
              <a:rPr lang="es-MX" sz="1400" b="1" dirty="0">
                <a:solidFill>
                  <a:schemeClr val="accent3"/>
                </a:solidFill>
              </a:rPr>
              <a:t>    &lt;/div&gt;</a:t>
            </a:r>
          </a:p>
          <a:p>
            <a:r>
              <a:rPr lang="es-MX" sz="1400" b="1" dirty="0">
                <a:solidFill>
                  <a:schemeClr val="accent3"/>
                </a:solidFill>
              </a:rPr>
              <a:t>    &lt;</a:t>
            </a:r>
            <a:r>
              <a:rPr lang="es-MX" sz="1400" b="1" dirty="0" err="1">
                <a:solidFill>
                  <a:schemeClr val="accent3"/>
                </a:solidFill>
              </a:rPr>
              <a:t>form</a:t>
            </a:r>
            <a:r>
              <a:rPr lang="es-MX" sz="1400" b="1" dirty="0">
                <a:solidFill>
                  <a:schemeClr val="accent3"/>
                </a:solidFill>
              </a:rPr>
              <a:t> id="form1" </a:t>
            </a:r>
            <a:r>
              <a:rPr lang="es-MX" sz="1400" b="1" dirty="0" err="1">
                <a:solidFill>
                  <a:schemeClr val="accent3"/>
                </a:solidFill>
              </a:rPr>
              <a:t>action</a:t>
            </a:r>
            <a:r>
              <a:rPr lang="es-MX" sz="1400" b="1" dirty="0">
                <a:solidFill>
                  <a:schemeClr val="accent3"/>
                </a:solidFill>
              </a:rPr>
              <a:t>="" </a:t>
            </a:r>
            <a:r>
              <a:rPr lang="es-MX" sz="1400" b="1" dirty="0" err="1">
                <a:solidFill>
                  <a:schemeClr val="accent3"/>
                </a:solidFill>
              </a:rPr>
              <a:t>onsubmit</a:t>
            </a:r>
            <a:r>
              <a:rPr lang="es-MX" sz="1400" b="1" dirty="0">
                <a:solidFill>
                  <a:schemeClr val="accent3"/>
                </a:solidFill>
              </a:rPr>
              <a:t>=""&gt;</a:t>
            </a:r>
          </a:p>
          <a:p>
            <a:r>
              <a:rPr lang="es-MX" sz="1400" b="1" dirty="0">
                <a:solidFill>
                  <a:schemeClr val="accent3"/>
                </a:solidFill>
              </a:rPr>
              <a:t>        &lt;input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text</a:t>
            </a:r>
            <a:r>
              <a:rPr lang="es-MX" sz="1400" b="1" dirty="0">
                <a:solidFill>
                  <a:schemeClr val="accent3"/>
                </a:solidFill>
              </a:rPr>
              <a:t>" </a:t>
            </a:r>
            <a:r>
              <a:rPr lang="es-MX" sz="1400" b="1" dirty="0" err="1">
                <a:solidFill>
                  <a:schemeClr val="accent3"/>
                </a:solidFill>
              </a:rPr>
              <a:t>name</a:t>
            </a:r>
            <a:r>
              <a:rPr lang="es-MX" sz="1400" b="1" dirty="0">
                <a:solidFill>
                  <a:schemeClr val="accent3"/>
                </a:solidFill>
              </a:rPr>
              <a:t>="t1"/&gt;</a:t>
            </a:r>
          </a:p>
          <a:p>
            <a:r>
              <a:rPr lang="es-MX" sz="1400" b="1" dirty="0">
                <a:solidFill>
                  <a:schemeClr val="accent3"/>
                </a:solidFill>
              </a:rPr>
              <a:t>    	  &lt;input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button</a:t>
            </a:r>
            <a:r>
              <a:rPr lang="es-MX" sz="1400" b="1" dirty="0">
                <a:solidFill>
                  <a:schemeClr val="accent3"/>
                </a:solidFill>
              </a:rPr>
              <a:t>" </a:t>
            </a:r>
            <a:r>
              <a:rPr lang="es-MX" sz="1400" b="1" dirty="0" err="1">
                <a:solidFill>
                  <a:schemeClr val="accent3"/>
                </a:solidFill>
              </a:rPr>
              <a:t>value</a:t>
            </a:r>
            <a:r>
              <a:rPr lang="es-MX" sz="1400" b="1" dirty="0">
                <a:solidFill>
                  <a:schemeClr val="accent3"/>
                </a:solidFill>
              </a:rPr>
              <a:t>="</a:t>
            </a:r>
            <a:r>
              <a:rPr lang="es-MX" sz="1400" b="1" dirty="0" err="1">
                <a:solidFill>
                  <a:schemeClr val="accent3"/>
                </a:solidFill>
              </a:rPr>
              <a:t>innerText</a:t>
            </a:r>
            <a:r>
              <a:rPr lang="es-MX" sz="1400" b="1" dirty="0">
                <a:solidFill>
                  <a:schemeClr val="accent3"/>
                </a:solidFill>
              </a:rPr>
              <a:t>" </a:t>
            </a:r>
            <a:r>
              <a:rPr lang="es-MX" sz="1400" b="1" dirty="0" err="1">
                <a:solidFill>
                  <a:schemeClr val="accent3"/>
                </a:solidFill>
              </a:rPr>
              <a:t>onclick</a:t>
            </a:r>
            <a:r>
              <a:rPr lang="es-MX" sz="1400" b="1" dirty="0">
                <a:solidFill>
                  <a:schemeClr val="accent3"/>
                </a:solidFill>
              </a:rPr>
              <a:t>="</a:t>
            </a:r>
            <a:r>
              <a:rPr lang="es-MX" sz="1400" b="1" dirty="0" err="1">
                <a:solidFill>
                  <a:schemeClr val="accent3"/>
                </a:solidFill>
              </a:rPr>
              <a:t>Process</a:t>
            </a:r>
            <a:r>
              <a:rPr lang="es-MX" sz="1400" b="1" dirty="0">
                <a:solidFill>
                  <a:schemeClr val="accent3"/>
                </a:solidFill>
              </a:rPr>
              <a:t>(1)"/&gt;</a:t>
            </a:r>
          </a:p>
          <a:p>
            <a:r>
              <a:rPr lang="es-MX" sz="1400" b="1" dirty="0">
                <a:solidFill>
                  <a:schemeClr val="accent3"/>
                </a:solidFill>
              </a:rPr>
              <a:t>        &lt;input </a:t>
            </a:r>
            <a:r>
              <a:rPr lang="es-MX" sz="1400" b="1" dirty="0" err="1">
                <a:solidFill>
                  <a:schemeClr val="accent3"/>
                </a:solidFill>
              </a:rPr>
              <a:t>type</a:t>
            </a:r>
            <a:r>
              <a:rPr lang="es-MX" sz="1400" b="1" dirty="0">
                <a:solidFill>
                  <a:schemeClr val="accent3"/>
                </a:solidFill>
              </a:rPr>
              <a:t>="</a:t>
            </a:r>
            <a:r>
              <a:rPr lang="es-MX" sz="1400" b="1" dirty="0" err="1">
                <a:solidFill>
                  <a:schemeClr val="accent3"/>
                </a:solidFill>
              </a:rPr>
              <a:t>button</a:t>
            </a:r>
            <a:r>
              <a:rPr lang="es-MX" sz="1400" b="1" dirty="0">
                <a:solidFill>
                  <a:schemeClr val="accent3"/>
                </a:solidFill>
              </a:rPr>
              <a:t>" </a:t>
            </a:r>
            <a:r>
              <a:rPr lang="es-MX" sz="1400" b="1" dirty="0" err="1">
                <a:solidFill>
                  <a:schemeClr val="accent3"/>
                </a:solidFill>
              </a:rPr>
              <a:t>value</a:t>
            </a:r>
            <a:r>
              <a:rPr lang="es-MX" sz="1400" b="1" dirty="0">
                <a:solidFill>
                  <a:schemeClr val="accent3"/>
                </a:solidFill>
              </a:rPr>
              <a:t>="</a:t>
            </a:r>
            <a:r>
              <a:rPr lang="es-MX" sz="1400" b="1" dirty="0" err="1">
                <a:solidFill>
                  <a:schemeClr val="accent3"/>
                </a:solidFill>
              </a:rPr>
              <a:t>innerHTML</a:t>
            </a:r>
            <a:r>
              <a:rPr lang="es-MX" sz="1400" b="1" dirty="0">
                <a:solidFill>
                  <a:schemeClr val="accent3"/>
                </a:solidFill>
              </a:rPr>
              <a:t>" </a:t>
            </a:r>
            <a:r>
              <a:rPr lang="es-MX" sz="1400" b="1" dirty="0" err="1">
                <a:solidFill>
                  <a:schemeClr val="accent3"/>
                </a:solidFill>
              </a:rPr>
              <a:t>onclick</a:t>
            </a:r>
            <a:r>
              <a:rPr lang="es-MX" sz="1400" b="1" dirty="0">
                <a:solidFill>
                  <a:schemeClr val="accent3"/>
                </a:solidFill>
              </a:rPr>
              <a:t>="</a:t>
            </a:r>
            <a:r>
              <a:rPr lang="es-MX" sz="1400" b="1" dirty="0" err="1">
                <a:solidFill>
                  <a:schemeClr val="accent3"/>
                </a:solidFill>
              </a:rPr>
              <a:t>Process</a:t>
            </a:r>
            <a:r>
              <a:rPr lang="es-MX" sz="1400" b="1" dirty="0">
                <a:solidFill>
                  <a:schemeClr val="accent3"/>
                </a:solidFill>
              </a:rPr>
              <a:t>(2)"/&gt;</a:t>
            </a:r>
          </a:p>
          <a:p>
            <a:r>
              <a:rPr lang="es-MX" sz="1400" b="1" dirty="0">
                <a:solidFill>
                  <a:schemeClr val="accent3"/>
                </a:solidFill>
              </a:rPr>
              <a:t>    &lt;/</a:t>
            </a:r>
            <a:r>
              <a:rPr lang="es-MX" sz="1400" b="1" dirty="0" err="1">
                <a:solidFill>
                  <a:schemeClr val="accent3"/>
                </a:solidFill>
              </a:rPr>
              <a:t>form</a:t>
            </a:r>
            <a:r>
              <a:rPr lang="es-MX" sz="1400" b="1" dirty="0">
                <a:solidFill>
                  <a:schemeClr val="accent3"/>
                </a:solidFill>
              </a:rPr>
              <a:t>&gt;</a:t>
            </a:r>
          </a:p>
          <a:p>
            <a:r>
              <a:rPr lang="es-MX" sz="1400" b="1" dirty="0">
                <a:solidFill>
                  <a:schemeClr val="accent3"/>
                </a:solidFill>
              </a:rPr>
              <a:t>&lt;/</a:t>
            </a:r>
            <a:r>
              <a:rPr lang="es-MX" sz="1400" b="1" dirty="0" err="1">
                <a:solidFill>
                  <a:schemeClr val="accent3"/>
                </a:solidFill>
              </a:rPr>
              <a:t>body</a:t>
            </a:r>
            <a:r>
              <a:rPr lang="es-MX" sz="1400" b="1" dirty="0">
                <a:solidFill>
                  <a:schemeClr val="accent3"/>
                </a:solidFill>
              </a:rPr>
              <a:t>&gt;</a:t>
            </a:r>
          </a:p>
        </p:txBody>
      </p:sp>
    </p:spTree>
    <p:extLst>
      <p:ext uri="{BB962C8B-B14F-4D97-AF65-F5344CB8AC3E}">
        <p14:creationId xmlns:p14="http://schemas.microsoft.com/office/powerpoint/2010/main" val="966918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a:t>HTML DOM </a:t>
            </a:r>
            <a:r>
              <a:rPr lang="es-MX" sz="4000" dirty="0" err="1" smtClean="0"/>
              <a:t>innerHTML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2585323"/>
          </a:xfrm>
          <a:prstGeom prst="rect">
            <a:avLst/>
          </a:prstGeom>
        </p:spPr>
        <p:txBody>
          <a:bodyPr wrap="square">
            <a:spAutoFit/>
          </a:bodyPr>
          <a:lstStyle/>
          <a:p>
            <a:r>
              <a:rPr lang="es-MX" dirty="0"/>
              <a:t>&lt;!DOCTYPE </a:t>
            </a:r>
            <a:r>
              <a:rPr lang="es-MX" dirty="0" err="1"/>
              <a:t>html</a:t>
            </a:r>
            <a:r>
              <a:rPr lang="es-MX" dirty="0"/>
              <a:t>&gt;</a:t>
            </a:r>
          </a:p>
          <a:p>
            <a:r>
              <a:rPr lang="es-MX" dirty="0"/>
              <a:t>&lt;</a:t>
            </a:r>
            <a:r>
              <a:rPr lang="es-MX" dirty="0" err="1"/>
              <a:t>html</a:t>
            </a:r>
            <a:r>
              <a:rPr lang="es-MX" dirty="0"/>
              <a:t>&gt;</a:t>
            </a:r>
          </a:p>
          <a:p>
            <a:r>
              <a:rPr lang="es-MX" dirty="0"/>
              <a:t>&lt;</a:t>
            </a:r>
            <a:r>
              <a:rPr lang="es-MX" dirty="0" err="1"/>
              <a:t>body</a:t>
            </a:r>
            <a:r>
              <a:rPr lang="es-MX" dirty="0"/>
              <a:t>&gt;</a:t>
            </a:r>
          </a:p>
          <a:p>
            <a:r>
              <a:rPr lang="es-MX" dirty="0"/>
              <a:t>&lt;</a:t>
            </a:r>
            <a:r>
              <a:rPr lang="es-MX" dirty="0" err="1"/>
              <a:t>img</a:t>
            </a:r>
            <a:r>
              <a:rPr lang="es-MX" dirty="0"/>
              <a:t> id="imagen" </a:t>
            </a:r>
            <a:r>
              <a:rPr lang="es-MX" dirty="0" err="1"/>
              <a:t>src</a:t>
            </a:r>
            <a:r>
              <a:rPr lang="es-MX" dirty="0"/>
              <a:t>="logo.gif" </a:t>
            </a:r>
            <a:r>
              <a:rPr lang="es-MX" dirty="0" err="1"/>
              <a:t>width</a:t>
            </a:r>
            <a:r>
              <a:rPr lang="es-MX" dirty="0"/>
              <a:t>="160" </a:t>
            </a:r>
            <a:r>
              <a:rPr lang="es-MX" dirty="0" err="1"/>
              <a:t>height</a:t>
            </a:r>
            <a:r>
              <a:rPr lang="es-MX" dirty="0"/>
              <a:t>="120"&gt;</a:t>
            </a:r>
          </a:p>
          <a:p>
            <a:r>
              <a:rPr lang="es-MX" dirty="0"/>
              <a:t>&lt;script&gt;</a:t>
            </a:r>
          </a:p>
          <a:p>
            <a:r>
              <a:rPr lang="es-MX" dirty="0" err="1"/>
              <a:t>document.getElementById</a:t>
            </a:r>
            <a:r>
              <a:rPr lang="es-MX" dirty="0"/>
              <a:t>("</a:t>
            </a:r>
            <a:r>
              <a:rPr lang="es-MX" dirty="0" err="1"/>
              <a:t>image</a:t>
            </a:r>
            <a:r>
              <a:rPr lang="es-MX" dirty="0"/>
              <a:t>").</a:t>
            </a:r>
            <a:r>
              <a:rPr lang="es-MX" dirty="0" err="1"/>
              <a:t>src</a:t>
            </a:r>
            <a:r>
              <a:rPr lang="es-MX" dirty="0"/>
              <a:t> = "entrada.jpg";</a:t>
            </a:r>
          </a:p>
          <a:p>
            <a:r>
              <a:rPr lang="es-MX" dirty="0"/>
              <a:t>&lt;/script&gt;</a:t>
            </a:r>
          </a:p>
          <a:p>
            <a:r>
              <a:rPr lang="es-MX" dirty="0"/>
              <a:t>&lt;/</a:t>
            </a:r>
            <a:r>
              <a:rPr lang="es-MX" dirty="0" err="1"/>
              <a:t>body</a:t>
            </a:r>
            <a:r>
              <a:rPr lang="es-MX" dirty="0"/>
              <a:t>&gt;</a:t>
            </a:r>
          </a:p>
          <a:p>
            <a:r>
              <a:rPr lang="es-MX" dirty="0"/>
              <a:t>&lt;/</a:t>
            </a:r>
            <a:r>
              <a:rPr lang="es-MX" dirty="0" err="1" smtClean="0"/>
              <a:t>html</a:t>
            </a:r>
            <a:r>
              <a:rPr lang="es-MX" dirty="0" smtClean="0"/>
              <a:t>&gt;</a:t>
            </a:r>
            <a:endParaRPr lang="es-MX" dirty="0"/>
          </a:p>
        </p:txBody>
      </p:sp>
    </p:spTree>
    <p:extLst>
      <p:ext uri="{BB962C8B-B14F-4D97-AF65-F5344CB8AC3E}">
        <p14:creationId xmlns:p14="http://schemas.microsoft.com/office/powerpoint/2010/main" val="12103561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a:t>HTML DOM </a:t>
            </a:r>
            <a:r>
              <a:rPr lang="es-MX" sz="4000" dirty="0" err="1" smtClean="0"/>
              <a:t>innerHTML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260029"/>
            <a:ext cx="6822134" cy="1754326"/>
          </a:xfrm>
          <a:prstGeom prst="rect">
            <a:avLst/>
          </a:prstGeom>
        </p:spPr>
        <p:txBody>
          <a:bodyPr wrap="square">
            <a:spAutoFit/>
          </a:bodyPr>
          <a:lstStyle/>
          <a:p>
            <a:r>
              <a:rPr lang="es-MX" b="1" dirty="0" err="1" smtClean="0"/>
              <a:t>Codigo</a:t>
            </a:r>
            <a:r>
              <a:rPr lang="es-MX" b="1" dirty="0" smtClean="0"/>
              <a:t> en index.html :</a:t>
            </a:r>
          </a:p>
          <a:p>
            <a:endParaRPr lang="es-MX" dirty="0" smtClean="0"/>
          </a:p>
          <a:p>
            <a:r>
              <a:rPr lang="es-MX" b="1" dirty="0" smtClean="0">
                <a:solidFill>
                  <a:schemeClr val="accent3"/>
                </a:solidFill>
              </a:rPr>
              <a:t>&lt;</a:t>
            </a:r>
            <a:r>
              <a:rPr lang="es-MX" b="1" dirty="0" err="1">
                <a:solidFill>
                  <a:schemeClr val="accent3"/>
                </a:solidFill>
              </a:rPr>
              <a:t>button</a:t>
            </a:r>
            <a:r>
              <a:rPr lang="es-MX" b="1" dirty="0">
                <a:solidFill>
                  <a:schemeClr val="accent3"/>
                </a:solidFill>
              </a:rPr>
              <a:t> </a:t>
            </a:r>
            <a:r>
              <a:rPr lang="es-MX" b="1" dirty="0" err="1">
                <a:solidFill>
                  <a:schemeClr val="accent3"/>
                </a:solidFill>
              </a:rPr>
              <a:t>onclick</a:t>
            </a:r>
            <a:r>
              <a:rPr lang="es-MX" b="1" dirty="0">
                <a:solidFill>
                  <a:schemeClr val="accent3"/>
                </a:solidFill>
              </a:rPr>
              <a:t>="cabecera();"&gt;Prueba </a:t>
            </a:r>
            <a:r>
              <a:rPr lang="es-MX" b="1" dirty="0" err="1">
                <a:solidFill>
                  <a:schemeClr val="accent3"/>
                </a:solidFill>
              </a:rPr>
              <a:t>innerHTML</a:t>
            </a:r>
            <a:r>
              <a:rPr lang="es-MX" b="1" dirty="0">
                <a:solidFill>
                  <a:schemeClr val="accent3"/>
                </a:solidFill>
              </a:rPr>
              <a:t>&lt;/</a:t>
            </a:r>
            <a:r>
              <a:rPr lang="es-MX" b="1" dirty="0" err="1">
                <a:solidFill>
                  <a:schemeClr val="accent3"/>
                </a:solidFill>
              </a:rPr>
              <a:t>button</a:t>
            </a:r>
            <a:r>
              <a:rPr lang="es-MX" b="1" dirty="0">
                <a:solidFill>
                  <a:schemeClr val="accent3"/>
                </a:solidFill>
              </a:rPr>
              <a:t>&gt;</a:t>
            </a:r>
          </a:p>
          <a:p>
            <a:r>
              <a:rPr lang="es-MX" b="1" dirty="0" smtClean="0">
                <a:solidFill>
                  <a:schemeClr val="accent3"/>
                </a:solidFill>
              </a:rPr>
              <a:t>&lt;</a:t>
            </a:r>
            <a:r>
              <a:rPr lang="es-MX" b="1" dirty="0" err="1">
                <a:solidFill>
                  <a:schemeClr val="accent3"/>
                </a:solidFill>
              </a:rPr>
              <a:t>section</a:t>
            </a:r>
            <a:r>
              <a:rPr lang="es-MX" b="1" dirty="0">
                <a:solidFill>
                  <a:schemeClr val="accent3"/>
                </a:solidFill>
              </a:rPr>
              <a:t>&gt;</a:t>
            </a:r>
          </a:p>
          <a:p>
            <a:r>
              <a:rPr lang="es-MX" b="1" dirty="0">
                <a:solidFill>
                  <a:schemeClr val="accent3"/>
                </a:solidFill>
              </a:rPr>
              <a:t>  &lt;div id="</a:t>
            </a:r>
            <a:r>
              <a:rPr lang="es-MX" b="1" dirty="0" err="1">
                <a:solidFill>
                  <a:schemeClr val="accent3"/>
                </a:solidFill>
              </a:rPr>
              <a:t>datostabla</a:t>
            </a:r>
            <a:r>
              <a:rPr lang="es-MX" b="1" dirty="0" smtClean="0">
                <a:solidFill>
                  <a:schemeClr val="accent3"/>
                </a:solidFill>
              </a:rPr>
              <a:t>"&gt;&lt;/</a:t>
            </a:r>
            <a:r>
              <a:rPr lang="es-MX" b="1" dirty="0">
                <a:solidFill>
                  <a:schemeClr val="accent3"/>
                </a:solidFill>
              </a:rPr>
              <a:t>div&gt;</a:t>
            </a:r>
          </a:p>
          <a:p>
            <a:r>
              <a:rPr lang="es-MX" b="1" dirty="0">
                <a:solidFill>
                  <a:schemeClr val="accent3"/>
                </a:solidFill>
              </a:rPr>
              <a:t>&lt;/</a:t>
            </a:r>
            <a:r>
              <a:rPr lang="es-MX" b="1" dirty="0" err="1">
                <a:solidFill>
                  <a:schemeClr val="accent3"/>
                </a:solidFill>
              </a:rPr>
              <a:t>section</a:t>
            </a:r>
            <a:r>
              <a:rPr lang="es-MX" b="1" dirty="0">
                <a:solidFill>
                  <a:schemeClr val="accent3"/>
                </a:solidFill>
              </a:rPr>
              <a:t>&gt;</a:t>
            </a:r>
          </a:p>
        </p:txBody>
      </p:sp>
      <p:sp>
        <p:nvSpPr>
          <p:cNvPr id="5" name="Rectangle 4"/>
          <p:cNvSpPr/>
          <p:nvPr/>
        </p:nvSpPr>
        <p:spPr>
          <a:xfrm>
            <a:off x="4711331" y="2427033"/>
            <a:ext cx="6118225" cy="3939540"/>
          </a:xfrm>
          <a:prstGeom prst="rect">
            <a:avLst/>
          </a:prstGeom>
          <a:ln>
            <a:solidFill>
              <a:schemeClr val="accent1">
                <a:shade val="50000"/>
              </a:schemeClr>
            </a:solidFill>
          </a:ln>
        </p:spPr>
        <p:txBody>
          <a:bodyPr>
            <a:spAutoFit/>
          </a:bodyPr>
          <a:lstStyle/>
          <a:p>
            <a:r>
              <a:rPr lang="es-MX" b="1" dirty="0" err="1" smtClean="0"/>
              <a:t>Codigo</a:t>
            </a:r>
            <a:r>
              <a:rPr lang="es-MX" b="1" dirty="0" smtClean="0"/>
              <a:t> en archivo JS:</a:t>
            </a:r>
          </a:p>
          <a:p>
            <a:endParaRPr lang="es-MX" b="1" dirty="0" smtClean="0"/>
          </a:p>
          <a:p>
            <a:r>
              <a:rPr lang="es-MX" sz="1400" b="1" dirty="0" err="1" smtClean="0">
                <a:solidFill>
                  <a:schemeClr val="accent3"/>
                </a:solidFill>
              </a:rPr>
              <a:t>const</a:t>
            </a:r>
            <a:r>
              <a:rPr lang="es-MX" sz="1400" b="1" dirty="0" smtClean="0">
                <a:solidFill>
                  <a:schemeClr val="accent3"/>
                </a:solidFill>
              </a:rPr>
              <a:t> </a:t>
            </a:r>
            <a:r>
              <a:rPr lang="es-MX" sz="1400" b="1" dirty="0" err="1">
                <a:solidFill>
                  <a:schemeClr val="accent3"/>
                </a:solidFill>
              </a:rPr>
              <a:t>objdatos</a:t>
            </a:r>
            <a:r>
              <a:rPr lang="es-MX" sz="1400" b="1" dirty="0">
                <a:solidFill>
                  <a:schemeClr val="accent3"/>
                </a:solidFill>
              </a:rPr>
              <a:t> = [{nombre: "Carlos", apellido: "Montero"}, {nombre: "</a:t>
            </a:r>
            <a:r>
              <a:rPr lang="es-MX" sz="1400" b="1" dirty="0" err="1">
                <a:solidFill>
                  <a:schemeClr val="accent3"/>
                </a:solidFill>
              </a:rPr>
              <a:t>Raul</a:t>
            </a:r>
            <a:r>
              <a:rPr lang="es-MX" sz="1400" b="1" dirty="0">
                <a:solidFill>
                  <a:schemeClr val="accent3"/>
                </a:solidFill>
              </a:rPr>
              <a:t>", apellido: "Ventura"}]</a:t>
            </a:r>
          </a:p>
          <a:p>
            <a:endParaRPr lang="es-MX" sz="1400" b="1" dirty="0">
              <a:solidFill>
                <a:schemeClr val="accent3"/>
              </a:solidFill>
            </a:endParaRPr>
          </a:p>
          <a:p>
            <a:r>
              <a:rPr lang="es-MX" sz="1400" b="1" dirty="0" err="1">
                <a:solidFill>
                  <a:schemeClr val="accent3"/>
                </a:solidFill>
              </a:rPr>
              <a:t>function</a:t>
            </a:r>
            <a:r>
              <a:rPr lang="es-MX" sz="1400" b="1" dirty="0">
                <a:solidFill>
                  <a:schemeClr val="accent3"/>
                </a:solidFill>
              </a:rPr>
              <a:t> cabecera(){</a:t>
            </a:r>
          </a:p>
          <a:p>
            <a:r>
              <a:rPr lang="es-MX" sz="1400" b="1" dirty="0">
                <a:solidFill>
                  <a:schemeClr val="accent3"/>
                </a:solidFill>
              </a:rPr>
              <a:t>  </a:t>
            </a:r>
            <a:r>
              <a:rPr lang="es-MX" sz="1400" b="1" dirty="0" err="1">
                <a:solidFill>
                  <a:schemeClr val="accent3"/>
                </a:solidFill>
              </a:rPr>
              <a:t>let</a:t>
            </a:r>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 = "&lt;</a:t>
            </a:r>
            <a:r>
              <a:rPr lang="es-MX" sz="1400" b="1" dirty="0" err="1">
                <a:solidFill>
                  <a:schemeClr val="accent3"/>
                </a:solidFill>
              </a:rPr>
              <a:t>table</a:t>
            </a:r>
            <a:r>
              <a:rPr lang="es-MX" sz="1400" b="1" dirty="0">
                <a:solidFill>
                  <a:schemeClr val="accent3"/>
                </a:solidFill>
              </a:rPr>
              <a:t> </a:t>
            </a:r>
            <a:r>
              <a:rPr lang="es-MX" sz="1400" b="1" dirty="0" err="1">
                <a:solidFill>
                  <a:schemeClr val="accent3"/>
                </a:solidFill>
              </a:rPr>
              <a:t>border</a:t>
            </a:r>
            <a:r>
              <a:rPr lang="es-MX" sz="1400" b="1" dirty="0">
                <a:solidFill>
                  <a:schemeClr val="accent3"/>
                </a:solidFill>
              </a:rPr>
              <a:t>=1&gt;"</a:t>
            </a:r>
          </a:p>
          <a:p>
            <a:r>
              <a:rPr lang="es-MX" sz="1400" b="1" dirty="0">
                <a:solidFill>
                  <a:schemeClr val="accent3"/>
                </a:solidFill>
              </a:rPr>
              <a:t>  </a:t>
            </a:r>
            <a:r>
              <a:rPr lang="es-MX" sz="1400" b="1" dirty="0" err="1">
                <a:solidFill>
                  <a:schemeClr val="accent3"/>
                </a:solidFill>
              </a:rPr>
              <a:t>for</a:t>
            </a:r>
            <a:r>
              <a:rPr lang="es-MX" sz="1400" b="1" dirty="0">
                <a:solidFill>
                  <a:schemeClr val="accent3"/>
                </a:solidFill>
              </a:rPr>
              <a:t> (</a:t>
            </a:r>
            <a:r>
              <a:rPr lang="es-MX" sz="1400" b="1" dirty="0" err="1">
                <a:solidFill>
                  <a:schemeClr val="accent3"/>
                </a:solidFill>
              </a:rPr>
              <a:t>let</a:t>
            </a:r>
            <a:r>
              <a:rPr lang="es-MX" sz="1400" b="1" dirty="0">
                <a:solidFill>
                  <a:schemeClr val="accent3"/>
                </a:solidFill>
              </a:rPr>
              <a:t> </a:t>
            </a:r>
            <a:r>
              <a:rPr lang="es-MX" sz="1400" b="1" dirty="0" err="1">
                <a:solidFill>
                  <a:schemeClr val="accent3"/>
                </a:solidFill>
              </a:rPr>
              <a:t>prop</a:t>
            </a:r>
            <a:r>
              <a:rPr lang="es-MX" sz="1400" b="1" dirty="0">
                <a:solidFill>
                  <a:schemeClr val="accent3"/>
                </a:solidFill>
              </a:rPr>
              <a:t> in </a:t>
            </a:r>
            <a:r>
              <a:rPr lang="es-MX" sz="1400" b="1" dirty="0" err="1">
                <a:solidFill>
                  <a:schemeClr val="accent3"/>
                </a:solidFill>
              </a:rPr>
              <a:t>objdatos</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 += `&lt;</a:t>
            </a:r>
            <a:r>
              <a:rPr lang="es-MX" sz="1400" b="1" dirty="0" err="1">
                <a:solidFill>
                  <a:schemeClr val="accent3"/>
                </a:solidFill>
              </a:rPr>
              <a:t>tr</a:t>
            </a:r>
            <a:r>
              <a:rPr lang="es-MX" sz="1400" b="1" dirty="0">
                <a:solidFill>
                  <a:schemeClr val="accent3"/>
                </a:solidFill>
              </a:rPr>
              <a:t>&gt;`</a:t>
            </a:r>
          </a:p>
          <a:p>
            <a:r>
              <a:rPr lang="es-MX" sz="1400" b="1" dirty="0">
                <a:solidFill>
                  <a:schemeClr val="accent3"/>
                </a:solidFill>
              </a:rPr>
              <a:t>      </a:t>
            </a:r>
            <a:r>
              <a:rPr lang="es-MX" sz="1400" b="1" dirty="0" err="1">
                <a:solidFill>
                  <a:schemeClr val="accent3"/>
                </a:solidFill>
              </a:rPr>
              <a:t>for</a:t>
            </a:r>
            <a:r>
              <a:rPr lang="es-MX" sz="1400" b="1" dirty="0">
                <a:solidFill>
                  <a:schemeClr val="accent3"/>
                </a:solidFill>
              </a:rPr>
              <a:t> (</a:t>
            </a:r>
            <a:r>
              <a:rPr lang="es-MX" sz="1400" b="1" dirty="0" err="1">
                <a:solidFill>
                  <a:schemeClr val="accent3"/>
                </a:solidFill>
              </a:rPr>
              <a:t>let</a:t>
            </a:r>
            <a:r>
              <a:rPr lang="es-MX" sz="1400" b="1" dirty="0">
                <a:solidFill>
                  <a:schemeClr val="accent3"/>
                </a:solidFill>
              </a:rPr>
              <a:t> prop2 in </a:t>
            </a:r>
            <a:r>
              <a:rPr lang="es-MX" sz="1400" b="1" dirty="0" err="1">
                <a:solidFill>
                  <a:schemeClr val="accent3"/>
                </a:solidFill>
              </a:rPr>
              <a:t>objdatos</a:t>
            </a:r>
            <a:r>
              <a:rPr lang="es-MX" sz="1400" b="1" dirty="0">
                <a:solidFill>
                  <a:schemeClr val="accent3"/>
                </a:solidFill>
              </a:rPr>
              <a:t>[</a:t>
            </a:r>
            <a:r>
              <a:rPr lang="es-MX" sz="1400" b="1" dirty="0" err="1">
                <a:solidFill>
                  <a:schemeClr val="accent3"/>
                </a:solidFill>
              </a:rPr>
              <a:t>prop</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 += `&lt;</a:t>
            </a:r>
            <a:r>
              <a:rPr lang="es-MX" sz="1400" b="1" dirty="0" err="1">
                <a:solidFill>
                  <a:schemeClr val="accent3"/>
                </a:solidFill>
              </a:rPr>
              <a:t>td</a:t>
            </a:r>
            <a:r>
              <a:rPr lang="es-MX" sz="1400" b="1" dirty="0">
                <a:solidFill>
                  <a:schemeClr val="accent3"/>
                </a:solidFill>
              </a:rPr>
              <a:t>&gt;${</a:t>
            </a:r>
            <a:r>
              <a:rPr lang="es-MX" sz="1400" b="1" dirty="0" err="1">
                <a:solidFill>
                  <a:schemeClr val="accent3"/>
                </a:solidFill>
              </a:rPr>
              <a:t>objdatos</a:t>
            </a:r>
            <a:r>
              <a:rPr lang="es-MX" sz="1400" b="1" dirty="0">
                <a:solidFill>
                  <a:schemeClr val="accent3"/>
                </a:solidFill>
              </a:rPr>
              <a:t>[</a:t>
            </a:r>
            <a:r>
              <a:rPr lang="es-MX" sz="1400" b="1" dirty="0" err="1">
                <a:solidFill>
                  <a:schemeClr val="accent3"/>
                </a:solidFill>
              </a:rPr>
              <a:t>prop</a:t>
            </a:r>
            <a:r>
              <a:rPr lang="es-MX" sz="1400" b="1" dirty="0">
                <a:solidFill>
                  <a:schemeClr val="accent3"/>
                </a:solidFill>
              </a:rPr>
              <a:t>][prop2]}&lt;/</a:t>
            </a:r>
            <a:r>
              <a:rPr lang="es-MX" sz="1400" b="1" dirty="0" err="1">
                <a:solidFill>
                  <a:schemeClr val="accent3"/>
                </a:solidFill>
              </a:rPr>
              <a:t>td</a:t>
            </a:r>
            <a:r>
              <a:rPr lang="es-MX" sz="1400" b="1" dirty="0">
                <a:solidFill>
                  <a:schemeClr val="accent3"/>
                </a:solidFill>
              </a:rPr>
              <a:t>&gt;`</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 += `&lt;/</a:t>
            </a:r>
            <a:r>
              <a:rPr lang="es-MX" sz="1400" b="1" dirty="0" err="1">
                <a:solidFill>
                  <a:schemeClr val="accent3"/>
                </a:solidFill>
              </a:rPr>
              <a:t>tr</a:t>
            </a:r>
            <a:r>
              <a:rPr lang="es-MX" sz="1400" b="1" dirty="0">
                <a:solidFill>
                  <a:schemeClr val="accent3"/>
                </a:solidFill>
              </a:rPr>
              <a:t>&gt;`</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 += `&lt;/</a:t>
            </a:r>
            <a:r>
              <a:rPr lang="es-MX" sz="1400" b="1" dirty="0" err="1">
                <a:solidFill>
                  <a:schemeClr val="accent3"/>
                </a:solidFill>
              </a:rPr>
              <a:t>table</a:t>
            </a:r>
            <a:r>
              <a:rPr lang="es-MX" sz="1400" b="1" dirty="0">
                <a:solidFill>
                  <a:schemeClr val="accent3"/>
                </a:solidFill>
              </a:rPr>
              <a:t>&gt;`</a:t>
            </a:r>
          </a:p>
          <a:p>
            <a:r>
              <a:rPr lang="es-MX" sz="1400" b="1" dirty="0">
                <a:solidFill>
                  <a:schemeClr val="accent3"/>
                </a:solidFill>
              </a:rPr>
              <a:t> </a:t>
            </a:r>
            <a:r>
              <a:rPr lang="es-MX" sz="1400" b="1" dirty="0" err="1">
                <a:solidFill>
                  <a:schemeClr val="accent3"/>
                </a:solidFill>
              </a:rPr>
              <a:t>datostabla</a:t>
            </a:r>
            <a:r>
              <a:rPr lang="es-MX" sz="1400" b="1" dirty="0" err="1" smtClean="0">
                <a:solidFill>
                  <a:schemeClr val="accent3"/>
                </a:solidFill>
              </a:rPr>
              <a:t>.innerHTML</a:t>
            </a:r>
            <a:r>
              <a:rPr lang="es-MX" sz="1400" b="1" dirty="0" smtClean="0">
                <a:solidFill>
                  <a:schemeClr val="accent3"/>
                </a:solidFill>
              </a:rPr>
              <a:t> </a:t>
            </a:r>
            <a:r>
              <a:rPr lang="es-MX" sz="1400" b="1" dirty="0">
                <a:solidFill>
                  <a:schemeClr val="accent3"/>
                </a:solidFill>
              </a:rPr>
              <a:t>= </a:t>
            </a:r>
            <a:r>
              <a:rPr lang="es-MX" sz="1400" b="1" dirty="0" err="1">
                <a:solidFill>
                  <a:schemeClr val="accent3"/>
                </a:solidFill>
              </a:rPr>
              <a:t>txtDiv</a:t>
            </a:r>
            <a:r>
              <a:rPr lang="es-MX" sz="1400" b="1" dirty="0">
                <a:solidFill>
                  <a:schemeClr val="accent3"/>
                </a:solidFill>
              </a:rPr>
              <a:t>;</a:t>
            </a:r>
          </a:p>
          <a:p>
            <a:r>
              <a:rPr lang="es-MX" sz="1400" b="1" dirty="0">
                <a:solidFill>
                  <a:schemeClr val="accent3"/>
                </a:solidFill>
              </a:rPr>
              <a:t>}</a:t>
            </a:r>
          </a:p>
        </p:txBody>
      </p:sp>
    </p:spTree>
    <p:extLst>
      <p:ext uri="{BB962C8B-B14F-4D97-AF65-F5344CB8AC3E}">
        <p14:creationId xmlns:p14="http://schemas.microsoft.com/office/powerpoint/2010/main" val="23428464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340447"/>
            <a:ext cx="10458084" cy="2031325"/>
          </a:xfrm>
          <a:prstGeom prst="rect">
            <a:avLst/>
          </a:prstGeom>
        </p:spPr>
        <p:txBody>
          <a:bodyPr wrap="square">
            <a:spAutoFit/>
          </a:bodyPr>
          <a:lstStyle/>
          <a:p>
            <a:r>
              <a:rPr lang="es-MX" dirty="0"/>
              <a:t>La API </a:t>
            </a:r>
            <a:r>
              <a:rPr lang="es-MX" dirty="0" err="1"/>
              <a:t>Fetch</a:t>
            </a:r>
            <a:r>
              <a:rPr lang="es-MX" dirty="0"/>
              <a:t> proporciona una interfaz JavaScript para acceder y manipular partes del canal HTTP, como peticiones y respuestas. También provee un método global </a:t>
            </a:r>
            <a:r>
              <a:rPr lang="es-MX" dirty="0" err="1"/>
              <a:t>fetch</a:t>
            </a:r>
            <a:r>
              <a:rPr lang="es-MX" dirty="0"/>
              <a:t>() que proporciona una forma fácil y lógica </a:t>
            </a:r>
            <a:r>
              <a:rPr lang="es-MX" dirty="0" smtClean="0"/>
              <a:t>de </a:t>
            </a:r>
            <a:r>
              <a:rPr lang="es-MX" dirty="0"/>
              <a:t>obtener recursos de forma asíncrona por la red.</a:t>
            </a:r>
          </a:p>
          <a:p>
            <a:endParaRPr lang="es-MX" dirty="0"/>
          </a:p>
          <a:p>
            <a:r>
              <a:rPr lang="es-MX" dirty="0"/>
              <a:t>Este tipo de funcionalidad se conseguía previamente haciendo uso de </a:t>
            </a:r>
            <a:r>
              <a:rPr lang="es-MX" dirty="0" err="1"/>
              <a:t>XMLHttpRequest</a:t>
            </a:r>
            <a:r>
              <a:rPr lang="es-MX" dirty="0"/>
              <a:t>. </a:t>
            </a:r>
            <a:r>
              <a:rPr lang="es-MX" dirty="0" err="1"/>
              <a:t>Fetch</a:t>
            </a:r>
            <a:r>
              <a:rPr lang="es-MX" dirty="0"/>
              <a:t> proporciona una mejor alternativa que puede ser empleada fácilmente por otras tecnologías como </a:t>
            </a:r>
            <a:r>
              <a:rPr lang="es-MX" dirty="0" err="1"/>
              <a:t>Service</a:t>
            </a:r>
            <a:r>
              <a:rPr lang="es-MX" dirty="0"/>
              <a:t> </a:t>
            </a:r>
            <a:r>
              <a:rPr lang="es-MX" dirty="0" err="1"/>
              <a:t>Workers</a:t>
            </a:r>
            <a:r>
              <a:rPr lang="es-MX" dirty="0"/>
              <a:t>. </a:t>
            </a:r>
          </a:p>
        </p:txBody>
      </p:sp>
      <p:sp>
        <p:nvSpPr>
          <p:cNvPr id="5" name="Rectangle 4"/>
          <p:cNvSpPr/>
          <p:nvPr/>
        </p:nvSpPr>
        <p:spPr>
          <a:xfrm>
            <a:off x="935236" y="3594922"/>
            <a:ext cx="10297144" cy="2585323"/>
          </a:xfrm>
          <a:prstGeom prst="rect">
            <a:avLst/>
          </a:prstGeom>
        </p:spPr>
        <p:txBody>
          <a:bodyPr wrap="square">
            <a:spAutoFit/>
          </a:bodyPr>
          <a:lstStyle/>
          <a:p>
            <a:r>
              <a:rPr lang="es-MX" dirty="0"/>
              <a:t>Una petición básica de </a:t>
            </a:r>
            <a:r>
              <a:rPr lang="es-MX" dirty="0" err="1"/>
              <a:t>fetch</a:t>
            </a:r>
            <a:r>
              <a:rPr lang="es-MX" dirty="0"/>
              <a:t> es realmente simple de realizar. Eche un vistazo al </a:t>
            </a:r>
            <a:r>
              <a:rPr lang="es-MX" dirty="0" err="1"/>
              <a:t>siguente</a:t>
            </a:r>
            <a:r>
              <a:rPr lang="es-MX" dirty="0"/>
              <a:t> código:</a:t>
            </a:r>
          </a:p>
          <a:p>
            <a:endParaRPr lang="es-MX" dirty="0"/>
          </a:p>
          <a:p>
            <a:r>
              <a:rPr lang="es-MX" b="1" dirty="0" err="1">
                <a:solidFill>
                  <a:schemeClr val="accent3"/>
                </a:solidFill>
              </a:rPr>
              <a:t>fetch</a:t>
            </a:r>
            <a:r>
              <a:rPr lang="es-MX" b="1" dirty="0">
                <a:solidFill>
                  <a:schemeClr val="accent3"/>
                </a:solidFill>
              </a:rPr>
              <a:t>('http://example.com/</a:t>
            </a:r>
            <a:r>
              <a:rPr lang="es-MX" b="1" dirty="0" err="1">
                <a:solidFill>
                  <a:schemeClr val="accent3"/>
                </a:solidFill>
              </a:rPr>
              <a:t>movies.json</a:t>
            </a:r>
            <a:r>
              <a:rPr lang="es-MX" b="1" dirty="0">
                <a:solidFill>
                  <a:schemeClr val="accent3"/>
                </a:solidFill>
              </a:rPr>
              <a:t>')</a:t>
            </a:r>
          </a:p>
          <a:p>
            <a:r>
              <a:rPr lang="es-MX" b="1" dirty="0">
                <a:solidFill>
                  <a:schemeClr val="accent3"/>
                </a:solidFill>
              </a:rPr>
              <a:t>  .</a:t>
            </a:r>
            <a:r>
              <a:rPr lang="es-MX" b="1" dirty="0" err="1">
                <a:solidFill>
                  <a:schemeClr val="accent3"/>
                </a:solidFill>
              </a:rPr>
              <a:t>then</a:t>
            </a:r>
            <a:r>
              <a:rPr lang="es-MX" b="1" dirty="0">
                <a:solidFill>
                  <a:schemeClr val="accent3"/>
                </a:solidFill>
              </a:rPr>
              <a:t>(</a:t>
            </a:r>
            <a:r>
              <a:rPr lang="es-MX" b="1" dirty="0" err="1">
                <a:solidFill>
                  <a:schemeClr val="accent3"/>
                </a:solidFill>
              </a:rPr>
              <a:t>function</a:t>
            </a:r>
            <a:r>
              <a:rPr lang="es-MX" b="1" dirty="0">
                <a:solidFill>
                  <a:schemeClr val="accent3"/>
                </a:solidFill>
              </a:rPr>
              <a:t>(response)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response.json</a:t>
            </a:r>
            <a:r>
              <a:rPr lang="es-MX" b="1" dirty="0">
                <a:solidFill>
                  <a:schemeClr val="accent3"/>
                </a:solidFill>
              </a:rPr>
              <a:t>();</a:t>
            </a:r>
          </a:p>
          <a:p>
            <a:r>
              <a:rPr lang="es-MX" b="1" dirty="0">
                <a:solidFill>
                  <a:schemeClr val="accent3"/>
                </a:solidFill>
              </a:rPr>
              <a:t>  })</a:t>
            </a:r>
          </a:p>
          <a:p>
            <a:r>
              <a:rPr lang="es-MX" b="1" dirty="0">
                <a:solidFill>
                  <a:schemeClr val="accent3"/>
                </a:solidFill>
              </a:rPr>
              <a:t>  .</a:t>
            </a:r>
            <a:r>
              <a:rPr lang="es-MX" b="1" dirty="0" err="1">
                <a:solidFill>
                  <a:schemeClr val="accent3"/>
                </a:solidFill>
              </a:rPr>
              <a:t>then</a:t>
            </a:r>
            <a:r>
              <a:rPr lang="es-MX" b="1" dirty="0">
                <a:solidFill>
                  <a:schemeClr val="accent3"/>
                </a:solidFill>
              </a:rPr>
              <a:t>(</a:t>
            </a:r>
            <a:r>
              <a:rPr lang="es-MX" b="1" dirty="0" err="1">
                <a:solidFill>
                  <a:schemeClr val="accent3"/>
                </a:solidFill>
              </a:rPr>
              <a:t>function</a:t>
            </a:r>
            <a:r>
              <a:rPr lang="es-MX" b="1" dirty="0">
                <a:solidFill>
                  <a:schemeClr val="accent3"/>
                </a:solidFill>
              </a:rPr>
              <a:t>(</a:t>
            </a:r>
            <a:r>
              <a:rPr lang="es-MX" b="1" dirty="0" err="1">
                <a:solidFill>
                  <a:schemeClr val="accent3"/>
                </a:solidFill>
              </a:rPr>
              <a:t>myJson</a:t>
            </a:r>
            <a:r>
              <a:rPr lang="es-MX" b="1" dirty="0">
                <a:solidFill>
                  <a:schemeClr val="accent3"/>
                </a:solidFill>
              </a:rPr>
              <a:t>) {</a:t>
            </a:r>
          </a:p>
          <a:p>
            <a:r>
              <a:rPr lang="es-MX" b="1" dirty="0">
                <a:solidFill>
                  <a:schemeClr val="accent3"/>
                </a:solidFill>
              </a:rPr>
              <a:t>    console.log(</a:t>
            </a:r>
            <a:r>
              <a:rPr lang="es-MX" b="1" dirty="0" err="1">
                <a:solidFill>
                  <a:schemeClr val="accent3"/>
                </a:solidFill>
              </a:rPr>
              <a:t>myJson</a:t>
            </a:r>
            <a:r>
              <a:rPr lang="es-MX" b="1" dirty="0">
                <a:solidFill>
                  <a:schemeClr val="accent3"/>
                </a:solidFill>
              </a:rPr>
              <a:t>);</a:t>
            </a:r>
          </a:p>
          <a:p>
            <a:r>
              <a:rPr lang="es-MX" b="1" dirty="0">
                <a:solidFill>
                  <a:schemeClr val="accent3"/>
                </a:solidFill>
              </a:rPr>
              <a:t>  });</a:t>
            </a:r>
          </a:p>
        </p:txBody>
      </p:sp>
    </p:spTree>
    <p:extLst>
      <p:ext uri="{BB962C8B-B14F-4D97-AF65-F5344CB8AC3E}">
        <p14:creationId xmlns:p14="http://schemas.microsoft.com/office/powerpoint/2010/main" val="24032428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260029"/>
            <a:ext cx="10945216" cy="2031325"/>
          </a:xfrm>
          <a:prstGeom prst="rect">
            <a:avLst/>
          </a:prstGeom>
        </p:spPr>
        <p:txBody>
          <a:bodyPr wrap="square">
            <a:spAutoFit/>
          </a:bodyPr>
          <a:lstStyle/>
          <a:p>
            <a:r>
              <a:rPr lang="es-MX" dirty="0"/>
              <a:t>Aquí estamos recuperando un archivo JSON a través de red </a:t>
            </a:r>
            <a:r>
              <a:rPr lang="es-MX" dirty="0" smtClean="0"/>
              <a:t>y mandando a </a:t>
            </a:r>
            <a:r>
              <a:rPr lang="es-MX" dirty="0"/>
              <a:t>la consola. El uso de </a:t>
            </a:r>
            <a:r>
              <a:rPr lang="es-MX" dirty="0" err="1"/>
              <a:t>fetch</a:t>
            </a:r>
            <a:r>
              <a:rPr lang="es-MX" dirty="0"/>
              <a:t>() más simple toma un argumento (la ruta del recurso que quieres obtener) y devuelve un objeto Promise conteniendo la respuesta, un objeto Response.</a:t>
            </a:r>
          </a:p>
          <a:p>
            <a:endParaRPr lang="es-MX" dirty="0"/>
          </a:p>
          <a:p>
            <a:r>
              <a:rPr lang="es-MX" dirty="0"/>
              <a:t>Esto es, por supuesto, una respuesta HTTP no el archivo JSON. Para extraer el contenido en el cuerpo del JSON desde la respuesta, usamos el método </a:t>
            </a:r>
            <a:r>
              <a:rPr lang="es-MX" dirty="0" err="1"/>
              <a:t>json</a:t>
            </a:r>
            <a:r>
              <a:rPr lang="es-MX" dirty="0"/>
              <a:t>() (definido en el </a:t>
            </a:r>
            <a:r>
              <a:rPr lang="es-MX" dirty="0" err="1"/>
              <a:t>mixin</a:t>
            </a:r>
            <a:r>
              <a:rPr lang="es-MX" dirty="0"/>
              <a:t> de </a:t>
            </a:r>
            <a:r>
              <a:rPr lang="es-MX" dirty="0" err="1"/>
              <a:t>Body</a:t>
            </a:r>
            <a:r>
              <a:rPr lang="es-MX" dirty="0"/>
              <a:t>, el cual está implementado por los objetos </a:t>
            </a:r>
            <a:r>
              <a:rPr lang="es-MX" dirty="0" err="1"/>
              <a:t>Request</a:t>
            </a:r>
            <a:r>
              <a:rPr lang="es-MX" dirty="0"/>
              <a:t> y Response).</a:t>
            </a:r>
          </a:p>
        </p:txBody>
      </p:sp>
    </p:spTree>
    <p:extLst>
      <p:ext uri="{BB962C8B-B14F-4D97-AF65-F5344CB8AC3E}">
        <p14:creationId xmlns:p14="http://schemas.microsoft.com/office/powerpoint/2010/main" val="734723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252343"/>
            <a:ext cx="10814274" cy="4708981"/>
          </a:xfrm>
          <a:prstGeom prst="rect">
            <a:avLst/>
          </a:prstGeom>
        </p:spPr>
        <p:txBody>
          <a:bodyPr wrap="square">
            <a:spAutoFit/>
          </a:bodyPr>
          <a:lstStyle/>
          <a:p>
            <a:r>
              <a:rPr lang="es-MX" b="1" dirty="0"/>
              <a:t>Suministrando opciones de </a:t>
            </a:r>
            <a:r>
              <a:rPr lang="es-MX" b="1" dirty="0" err="1" smtClean="0"/>
              <a:t>peticiónSection</a:t>
            </a:r>
            <a:endParaRPr lang="es-MX" b="1" dirty="0" smtClean="0"/>
          </a:p>
          <a:p>
            <a:endParaRPr lang="es-MX" b="1" dirty="0"/>
          </a:p>
          <a:p>
            <a:r>
              <a:rPr lang="es-MX" dirty="0"/>
              <a:t>El método </a:t>
            </a:r>
            <a:r>
              <a:rPr lang="es-MX" dirty="0" err="1"/>
              <a:t>fetch</a:t>
            </a:r>
            <a:r>
              <a:rPr lang="es-MX" dirty="0"/>
              <a:t>() puede aceptar un segundo parámetro opcional, un objeto </a:t>
            </a:r>
            <a:r>
              <a:rPr lang="es-MX" dirty="0" err="1"/>
              <a:t>init</a:t>
            </a:r>
            <a:r>
              <a:rPr lang="es-MX" dirty="0"/>
              <a:t> que permite controlar algunos ajustes:</a:t>
            </a:r>
          </a:p>
          <a:p>
            <a:endParaRPr lang="es-MX" dirty="0"/>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misCabeceras</a:t>
            </a:r>
            <a:r>
              <a:rPr lang="es-MX" sz="1400" b="1" dirty="0">
                <a:solidFill>
                  <a:schemeClr val="accent3"/>
                </a:solidFill>
              </a:rPr>
              <a:t> = new </a:t>
            </a:r>
            <a:r>
              <a:rPr lang="es-MX" sz="1400" b="1" dirty="0" err="1">
                <a:solidFill>
                  <a:schemeClr val="accent3"/>
                </a:solidFill>
              </a:rPr>
              <a:t>Headers</a:t>
            </a:r>
            <a:r>
              <a:rPr lang="es-MX" sz="1400" b="1" dirty="0">
                <a:solidFill>
                  <a:schemeClr val="accent3"/>
                </a:solidFill>
              </a:rPr>
              <a:t>();</a:t>
            </a:r>
          </a:p>
          <a:p>
            <a:endParaRPr lang="es-MX" sz="1400" b="1" dirty="0">
              <a:solidFill>
                <a:schemeClr val="accent3"/>
              </a:solidFill>
            </a:endParaRPr>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miInit</a:t>
            </a:r>
            <a:r>
              <a:rPr lang="es-MX" sz="1400" b="1" dirty="0">
                <a:solidFill>
                  <a:schemeClr val="accent3"/>
                </a:solidFill>
              </a:rPr>
              <a:t> = { </a:t>
            </a:r>
            <a:r>
              <a:rPr lang="es-MX" sz="1400" b="1" dirty="0" err="1">
                <a:solidFill>
                  <a:schemeClr val="accent3"/>
                </a:solidFill>
              </a:rPr>
              <a:t>method</a:t>
            </a:r>
            <a:r>
              <a:rPr lang="es-MX" sz="1400" b="1" dirty="0">
                <a:solidFill>
                  <a:schemeClr val="accent3"/>
                </a:solidFill>
              </a:rPr>
              <a:t>: 'GET',</a:t>
            </a:r>
          </a:p>
          <a:p>
            <a:r>
              <a:rPr lang="es-MX" sz="1400" b="1" dirty="0">
                <a:solidFill>
                  <a:schemeClr val="accent3"/>
                </a:solidFill>
              </a:rPr>
              <a:t>               </a:t>
            </a:r>
            <a:r>
              <a:rPr lang="es-MX" sz="1400" b="1" dirty="0" err="1">
                <a:solidFill>
                  <a:schemeClr val="accent3"/>
                </a:solidFill>
              </a:rPr>
              <a:t>headers</a:t>
            </a:r>
            <a:r>
              <a:rPr lang="es-MX" sz="1400" b="1" dirty="0">
                <a:solidFill>
                  <a:schemeClr val="accent3"/>
                </a:solidFill>
              </a:rPr>
              <a:t>: </a:t>
            </a:r>
            <a:r>
              <a:rPr lang="es-MX" sz="1400" b="1" dirty="0" err="1">
                <a:solidFill>
                  <a:schemeClr val="accent3"/>
                </a:solidFill>
              </a:rPr>
              <a:t>misCabeceras</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mode</a:t>
            </a:r>
            <a:r>
              <a:rPr lang="es-MX" sz="1400" b="1" dirty="0">
                <a:solidFill>
                  <a:schemeClr val="accent3"/>
                </a:solidFill>
              </a:rPr>
              <a:t>: '</a:t>
            </a:r>
            <a:r>
              <a:rPr lang="es-MX" sz="1400" b="1" dirty="0" err="1">
                <a:solidFill>
                  <a:schemeClr val="accent3"/>
                </a:solidFill>
              </a:rPr>
              <a:t>cors</a:t>
            </a:r>
            <a:r>
              <a:rPr lang="es-MX" sz="1400" b="1" dirty="0">
                <a:solidFill>
                  <a:schemeClr val="accent3"/>
                </a:solidFill>
              </a:rPr>
              <a:t>',</a:t>
            </a:r>
          </a:p>
          <a:p>
            <a:r>
              <a:rPr lang="es-MX" sz="1400" b="1" dirty="0">
                <a:solidFill>
                  <a:schemeClr val="accent3"/>
                </a:solidFill>
              </a:rPr>
              <a:t>               cache: 'default' };</a:t>
            </a:r>
          </a:p>
          <a:p>
            <a:endParaRPr lang="es-MX" sz="1400" b="1" dirty="0">
              <a:solidFill>
                <a:schemeClr val="accent3"/>
              </a:solidFill>
            </a:endParaRPr>
          </a:p>
          <a:p>
            <a:r>
              <a:rPr lang="es-MX" sz="1400" b="1" dirty="0" err="1">
                <a:solidFill>
                  <a:schemeClr val="accent3"/>
                </a:solidFill>
              </a:rPr>
              <a:t>fetch</a:t>
            </a:r>
            <a:r>
              <a:rPr lang="es-MX" sz="1400" b="1" dirty="0">
                <a:solidFill>
                  <a:schemeClr val="accent3"/>
                </a:solidFill>
              </a:rPr>
              <a:t>('flores.</a:t>
            </a:r>
            <a:r>
              <a:rPr lang="es-MX" sz="1400" b="1" dirty="0" err="1">
                <a:solidFill>
                  <a:schemeClr val="accent3"/>
                </a:solidFill>
              </a:rPr>
              <a:t>jpg</a:t>
            </a:r>
            <a:r>
              <a:rPr lang="es-MX" sz="1400" b="1" dirty="0">
                <a:solidFill>
                  <a:schemeClr val="accent3"/>
                </a:solidFill>
              </a:rPr>
              <a:t>',</a:t>
            </a:r>
            <a:r>
              <a:rPr lang="es-MX" sz="1400" b="1" dirty="0" err="1">
                <a:solidFill>
                  <a:schemeClr val="accent3"/>
                </a:solidFill>
              </a:rPr>
              <a:t>miInit</a:t>
            </a:r>
            <a:r>
              <a:rPr lang="es-MX" sz="1400" b="1" dirty="0">
                <a:solidFill>
                  <a:schemeClr val="accent3"/>
                </a:solidFill>
              </a:rPr>
              <a:t>)</a:t>
            </a:r>
          </a:p>
          <a:p>
            <a:r>
              <a:rPr lang="es-MX" sz="1400" b="1" dirty="0">
                <a:solidFill>
                  <a:schemeClr val="accent3"/>
                </a:solidFill>
              </a:rPr>
              <a:t>.</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(response)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response.blob</a:t>
            </a:r>
            <a:r>
              <a:rPr lang="es-MX" sz="1400" b="1" dirty="0">
                <a:solidFill>
                  <a:schemeClr val="accent3"/>
                </a:solidFill>
              </a:rPr>
              <a:t>();</a:t>
            </a:r>
          </a:p>
          <a:p>
            <a:r>
              <a:rPr lang="es-MX" sz="1400" b="1" dirty="0">
                <a:solidFill>
                  <a:schemeClr val="accent3"/>
                </a:solidFill>
              </a:rPr>
              <a:t>})</a:t>
            </a:r>
          </a:p>
          <a:p>
            <a:r>
              <a:rPr lang="es-MX" sz="1400" b="1" dirty="0">
                <a:solidFill>
                  <a:schemeClr val="accent3"/>
                </a:solidFill>
              </a:rPr>
              <a:t>.</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a:t>
            </a:r>
            <a:r>
              <a:rPr lang="es-MX" sz="1400" b="1" dirty="0" err="1">
                <a:solidFill>
                  <a:schemeClr val="accent3"/>
                </a:solidFill>
              </a:rPr>
              <a:t>miBlob</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objectURL</a:t>
            </a:r>
            <a:r>
              <a:rPr lang="es-MX" sz="1400" b="1" dirty="0">
                <a:solidFill>
                  <a:schemeClr val="accent3"/>
                </a:solidFill>
              </a:rPr>
              <a:t> = </a:t>
            </a:r>
            <a:r>
              <a:rPr lang="es-MX" sz="1400" b="1" dirty="0" err="1">
                <a:solidFill>
                  <a:schemeClr val="accent3"/>
                </a:solidFill>
              </a:rPr>
              <a:t>URL.createObjectURL</a:t>
            </a:r>
            <a:r>
              <a:rPr lang="es-MX" sz="1400" b="1" dirty="0">
                <a:solidFill>
                  <a:schemeClr val="accent3"/>
                </a:solidFill>
              </a:rPr>
              <a:t>(</a:t>
            </a:r>
            <a:r>
              <a:rPr lang="es-MX" sz="1400" b="1" dirty="0" err="1">
                <a:solidFill>
                  <a:schemeClr val="accent3"/>
                </a:solidFill>
              </a:rPr>
              <a:t>miBlob</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miImagen.src</a:t>
            </a:r>
            <a:r>
              <a:rPr lang="es-MX" sz="1400" b="1" dirty="0">
                <a:solidFill>
                  <a:schemeClr val="accent3"/>
                </a:solidFill>
              </a:rPr>
              <a:t> = </a:t>
            </a:r>
            <a:r>
              <a:rPr lang="es-MX" sz="1400" b="1" dirty="0" err="1">
                <a:solidFill>
                  <a:schemeClr val="accent3"/>
                </a:solidFill>
              </a:rPr>
              <a:t>objectURL</a:t>
            </a:r>
            <a:r>
              <a:rPr lang="es-MX" sz="1400" b="1" dirty="0">
                <a:solidFill>
                  <a:schemeClr val="accent3"/>
                </a:solidFill>
              </a:rPr>
              <a:t>;</a:t>
            </a:r>
          </a:p>
          <a:p>
            <a:r>
              <a:rPr lang="es-MX" sz="1400" b="1" dirty="0">
                <a:solidFill>
                  <a:schemeClr val="accent3"/>
                </a:solidFill>
              </a:rPr>
              <a:t>});</a:t>
            </a:r>
          </a:p>
        </p:txBody>
      </p:sp>
    </p:spTree>
    <p:extLst>
      <p:ext uri="{BB962C8B-B14F-4D97-AF65-F5344CB8AC3E}">
        <p14:creationId xmlns:p14="http://schemas.microsoft.com/office/powerpoint/2010/main" val="28099633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66114" y="1260029"/>
            <a:ext cx="10615174" cy="5109091"/>
          </a:xfrm>
          <a:prstGeom prst="rect">
            <a:avLst/>
          </a:prstGeom>
        </p:spPr>
        <p:txBody>
          <a:bodyPr wrap="square">
            <a:spAutoFit/>
          </a:bodyPr>
          <a:lstStyle/>
          <a:p>
            <a:r>
              <a:rPr lang="es-MX" b="1" dirty="0"/>
              <a:t>Comprobando que la petición es </a:t>
            </a:r>
            <a:r>
              <a:rPr lang="es-MX" b="1" dirty="0" err="1" smtClean="0"/>
              <a:t>satisfactoriaSection</a:t>
            </a:r>
            <a:endParaRPr lang="es-MX" b="1" dirty="0" smtClean="0"/>
          </a:p>
          <a:p>
            <a:endParaRPr lang="es-MX" b="1" dirty="0"/>
          </a:p>
          <a:p>
            <a:r>
              <a:rPr lang="es-MX" dirty="0"/>
              <a:t>Una petición </a:t>
            </a:r>
            <a:r>
              <a:rPr lang="es-MX" dirty="0" err="1"/>
              <a:t>promise</a:t>
            </a:r>
            <a:r>
              <a:rPr lang="es-MX" dirty="0"/>
              <a:t> </a:t>
            </a:r>
            <a:r>
              <a:rPr lang="es-MX" dirty="0" err="1"/>
              <a:t>fetch</a:t>
            </a:r>
            <a:r>
              <a:rPr lang="es-MX" dirty="0"/>
              <a:t>() será rechazada con </a:t>
            </a:r>
            <a:r>
              <a:rPr lang="es-MX" dirty="0" err="1"/>
              <a:t>TypeError</a:t>
            </a:r>
            <a:r>
              <a:rPr lang="es-MX" dirty="0"/>
              <a:t> cuando se encuentre un error de red, aunque esto normalmente significa problemas de permisos o similares — por ejemplo, un 404 no constituye un error de red. Una forma precisa de comprobar que la petición </a:t>
            </a:r>
            <a:r>
              <a:rPr lang="es-MX" dirty="0" err="1"/>
              <a:t>fetch</a:t>
            </a:r>
            <a:r>
              <a:rPr lang="es-MX" dirty="0"/>
              <a:t>() es satisfactoria pasa por comprobar si la promesa ha sido resuelta, además de comprobar que la propiedad </a:t>
            </a:r>
            <a:r>
              <a:rPr lang="es-MX" dirty="0" err="1"/>
              <a:t>Response.ok</a:t>
            </a:r>
            <a:r>
              <a:rPr lang="es-MX" dirty="0"/>
              <a:t> tiene el valor true. El código sería algo así:</a:t>
            </a:r>
          </a:p>
          <a:p>
            <a:endParaRPr lang="es-MX" dirty="0"/>
          </a:p>
          <a:p>
            <a:r>
              <a:rPr lang="es-MX" sz="1400" b="1" dirty="0" err="1">
                <a:solidFill>
                  <a:schemeClr val="accent3"/>
                </a:solidFill>
              </a:rPr>
              <a:t>fetch</a:t>
            </a:r>
            <a:r>
              <a:rPr lang="es-MX" sz="1400" b="1" dirty="0">
                <a:solidFill>
                  <a:schemeClr val="accent3"/>
                </a:solidFill>
              </a:rPr>
              <a:t>('flores.jpg').</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(response) {</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a:t>
            </a:r>
            <a:r>
              <a:rPr lang="es-MX" sz="1400" b="1" dirty="0" err="1">
                <a:solidFill>
                  <a:schemeClr val="accent3"/>
                </a:solidFill>
              </a:rPr>
              <a:t>response.ok</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response.blob</a:t>
            </a:r>
            <a:r>
              <a:rPr lang="es-MX" sz="1400" b="1" dirty="0">
                <a:solidFill>
                  <a:schemeClr val="accent3"/>
                </a:solidFill>
              </a:rPr>
              <a:t>().</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a:t>
            </a:r>
            <a:r>
              <a:rPr lang="es-MX" sz="1400" b="1" dirty="0" err="1">
                <a:solidFill>
                  <a:schemeClr val="accent3"/>
                </a:solidFill>
              </a:rPr>
              <a:t>miBlob</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objectURL</a:t>
            </a:r>
            <a:r>
              <a:rPr lang="es-MX" sz="1400" b="1" dirty="0">
                <a:solidFill>
                  <a:schemeClr val="accent3"/>
                </a:solidFill>
              </a:rPr>
              <a:t> = </a:t>
            </a:r>
            <a:r>
              <a:rPr lang="es-MX" sz="1400" b="1" dirty="0" err="1">
                <a:solidFill>
                  <a:schemeClr val="accent3"/>
                </a:solidFill>
              </a:rPr>
              <a:t>URL.createObjectURL</a:t>
            </a:r>
            <a:r>
              <a:rPr lang="es-MX" sz="1400" b="1" dirty="0">
                <a:solidFill>
                  <a:schemeClr val="accent3"/>
                </a:solidFill>
              </a:rPr>
              <a:t>(</a:t>
            </a:r>
            <a:r>
              <a:rPr lang="es-MX" sz="1400" b="1" dirty="0" err="1">
                <a:solidFill>
                  <a:schemeClr val="accent3"/>
                </a:solidFill>
              </a:rPr>
              <a:t>miBlob</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miImagen.src</a:t>
            </a:r>
            <a:r>
              <a:rPr lang="es-MX" sz="1400" b="1" dirty="0">
                <a:solidFill>
                  <a:schemeClr val="accent3"/>
                </a:solidFill>
              </a:rPr>
              <a:t> = </a:t>
            </a:r>
            <a:r>
              <a:rPr lang="es-MX" sz="1400" b="1" dirty="0" err="1">
                <a:solidFill>
                  <a:schemeClr val="accent3"/>
                </a:solidFill>
              </a:rPr>
              <a:t>objectURL</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  } </a:t>
            </a:r>
            <a:r>
              <a:rPr lang="es-MX" sz="1400" b="1" dirty="0" err="1">
                <a:solidFill>
                  <a:schemeClr val="accent3"/>
                </a:solidFill>
              </a:rPr>
              <a:t>else</a:t>
            </a:r>
            <a:r>
              <a:rPr lang="es-MX" sz="1400" b="1" dirty="0">
                <a:solidFill>
                  <a:schemeClr val="accent3"/>
                </a:solidFill>
              </a:rPr>
              <a:t> {</a:t>
            </a:r>
          </a:p>
          <a:p>
            <a:r>
              <a:rPr lang="es-MX" sz="1400" b="1" dirty="0">
                <a:solidFill>
                  <a:schemeClr val="accent3"/>
                </a:solidFill>
              </a:rPr>
              <a:t>    console.log('Respuesta de red OK.');</a:t>
            </a:r>
          </a:p>
          <a:p>
            <a:r>
              <a:rPr lang="es-MX" sz="1400" b="1" dirty="0">
                <a:solidFill>
                  <a:schemeClr val="accent3"/>
                </a:solidFill>
              </a:rPr>
              <a:t>  }</a:t>
            </a:r>
          </a:p>
          <a:p>
            <a:r>
              <a:rPr lang="es-MX" sz="1400" b="1" dirty="0">
                <a:solidFill>
                  <a:schemeClr val="accent3"/>
                </a:solidFill>
              </a:rPr>
              <a:t>})</a:t>
            </a:r>
          </a:p>
          <a:p>
            <a:r>
              <a:rPr lang="es-MX" sz="1400" b="1" dirty="0">
                <a:solidFill>
                  <a:schemeClr val="accent3"/>
                </a:solidFill>
              </a:rPr>
              <a:t>.catch(</a:t>
            </a:r>
            <a:r>
              <a:rPr lang="es-MX" sz="1400" b="1" dirty="0" err="1">
                <a:solidFill>
                  <a:schemeClr val="accent3"/>
                </a:solidFill>
              </a:rPr>
              <a:t>function</a:t>
            </a:r>
            <a:r>
              <a:rPr lang="es-MX" sz="1400" b="1" dirty="0">
                <a:solidFill>
                  <a:schemeClr val="accent3"/>
                </a:solidFill>
              </a:rPr>
              <a:t>(error) {</a:t>
            </a:r>
          </a:p>
          <a:p>
            <a:r>
              <a:rPr lang="es-MX" sz="1400" b="1" dirty="0">
                <a:solidFill>
                  <a:schemeClr val="accent3"/>
                </a:solidFill>
              </a:rPr>
              <a:t>  console.log('Hubo un problema con la petición </a:t>
            </a:r>
            <a:r>
              <a:rPr lang="es-MX" sz="1400" b="1" dirty="0" err="1">
                <a:solidFill>
                  <a:schemeClr val="accent3"/>
                </a:solidFill>
              </a:rPr>
              <a:t>Fetch</a:t>
            </a:r>
            <a:r>
              <a:rPr lang="es-MX" sz="1400" b="1" dirty="0">
                <a:solidFill>
                  <a:schemeClr val="accent3"/>
                </a:solidFill>
              </a:rPr>
              <a:t>:' + </a:t>
            </a:r>
            <a:r>
              <a:rPr lang="es-MX" sz="1400" b="1" dirty="0" err="1">
                <a:solidFill>
                  <a:schemeClr val="accent3"/>
                </a:solidFill>
              </a:rPr>
              <a:t>error.message</a:t>
            </a:r>
            <a:r>
              <a:rPr lang="es-MX" sz="1400" b="1" dirty="0">
                <a:solidFill>
                  <a:schemeClr val="accent3"/>
                </a:solidFill>
              </a:rPr>
              <a:t>);</a:t>
            </a:r>
          </a:p>
          <a:p>
            <a:r>
              <a:rPr lang="es-MX" sz="1400" b="1" dirty="0">
                <a:solidFill>
                  <a:schemeClr val="accent3"/>
                </a:solidFill>
              </a:rPr>
              <a:t>});</a:t>
            </a:r>
          </a:p>
        </p:txBody>
      </p:sp>
    </p:spTree>
    <p:extLst>
      <p:ext uri="{BB962C8B-B14F-4D97-AF65-F5344CB8AC3E}">
        <p14:creationId xmlns:p14="http://schemas.microsoft.com/office/powerpoint/2010/main" val="17116626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78146" y="1189015"/>
            <a:ext cx="10615174" cy="5416868"/>
          </a:xfrm>
          <a:prstGeom prst="rect">
            <a:avLst/>
          </a:prstGeom>
        </p:spPr>
        <p:txBody>
          <a:bodyPr wrap="square">
            <a:spAutoFit/>
          </a:bodyPr>
          <a:lstStyle/>
          <a:p>
            <a:r>
              <a:rPr lang="es-MX" b="1" dirty="0"/>
              <a:t>Proporcionando tu propio objeto </a:t>
            </a:r>
            <a:r>
              <a:rPr lang="es-MX" b="1" dirty="0" err="1" smtClean="0"/>
              <a:t>RequestSection</a:t>
            </a:r>
            <a:endParaRPr lang="es-MX" b="1" dirty="0" smtClean="0"/>
          </a:p>
          <a:p>
            <a:endParaRPr lang="es-MX" b="1" dirty="0"/>
          </a:p>
          <a:p>
            <a:r>
              <a:rPr lang="es-MX" dirty="0"/>
              <a:t>En lugar de pasar la ruta al recurso que deseas solicitar a la llamada del método </a:t>
            </a:r>
            <a:r>
              <a:rPr lang="es-MX" dirty="0" err="1"/>
              <a:t>fetch</a:t>
            </a:r>
            <a:r>
              <a:rPr lang="es-MX" dirty="0"/>
              <a:t>(), puedes crear un objeto de petición utilizando el constructor </a:t>
            </a:r>
            <a:r>
              <a:rPr lang="es-MX" dirty="0" err="1"/>
              <a:t>Request</a:t>
            </a:r>
            <a:r>
              <a:rPr lang="es-MX" dirty="0"/>
              <a:t>(), y pasarlo como un argumento del método </a:t>
            </a:r>
            <a:r>
              <a:rPr lang="es-MX" dirty="0" err="1"/>
              <a:t>fetch</a:t>
            </a:r>
            <a:r>
              <a:rPr lang="es-MX" dirty="0"/>
              <a:t>():</a:t>
            </a:r>
          </a:p>
          <a:p>
            <a:endParaRPr lang="es-MX" dirty="0"/>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myHeaders</a:t>
            </a:r>
            <a:r>
              <a:rPr lang="es-MX" sz="1400" b="1" dirty="0">
                <a:solidFill>
                  <a:schemeClr val="accent3"/>
                </a:solidFill>
              </a:rPr>
              <a:t> = new </a:t>
            </a:r>
            <a:r>
              <a:rPr lang="es-MX" sz="1400" b="1" dirty="0" err="1">
                <a:solidFill>
                  <a:schemeClr val="accent3"/>
                </a:solidFill>
              </a:rPr>
              <a:t>Headers</a:t>
            </a:r>
            <a:r>
              <a:rPr lang="es-MX" sz="1400" b="1" dirty="0">
                <a:solidFill>
                  <a:schemeClr val="accent3"/>
                </a:solidFill>
              </a:rPr>
              <a:t>();</a:t>
            </a:r>
          </a:p>
          <a:p>
            <a:endParaRPr lang="es-MX" sz="1400" b="1" dirty="0">
              <a:solidFill>
                <a:schemeClr val="accent3"/>
              </a:solidFill>
            </a:endParaRPr>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myInit</a:t>
            </a:r>
            <a:r>
              <a:rPr lang="es-MX" sz="1400" b="1" dirty="0">
                <a:solidFill>
                  <a:schemeClr val="accent3"/>
                </a:solidFill>
              </a:rPr>
              <a:t> = { </a:t>
            </a:r>
            <a:r>
              <a:rPr lang="es-MX" sz="1400" b="1" dirty="0" err="1">
                <a:solidFill>
                  <a:schemeClr val="accent3"/>
                </a:solidFill>
              </a:rPr>
              <a:t>method</a:t>
            </a:r>
            <a:r>
              <a:rPr lang="es-MX" sz="1400" b="1" dirty="0">
                <a:solidFill>
                  <a:schemeClr val="accent3"/>
                </a:solidFill>
              </a:rPr>
              <a:t>: 'GET',</a:t>
            </a:r>
          </a:p>
          <a:p>
            <a:r>
              <a:rPr lang="es-MX" sz="1400" b="1" dirty="0">
                <a:solidFill>
                  <a:schemeClr val="accent3"/>
                </a:solidFill>
              </a:rPr>
              <a:t>               </a:t>
            </a:r>
            <a:r>
              <a:rPr lang="es-MX" sz="1400" b="1" dirty="0" err="1">
                <a:solidFill>
                  <a:schemeClr val="accent3"/>
                </a:solidFill>
              </a:rPr>
              <a:t>headers</a:t>
            </a:r>
            <a:r>
              <a:rPr lang="es-MX" sz="1400" b="1" dirty="0">
                <a:solidFill>
                  <a:schemeClr val="accent3"/>
                </a:solidFill>
              </a:rPr>
              <a:t>: </a:t>
            </a:r>
            <a:r>
              <a:rPr lang="es-MX" sz="1400" b="1" dirty="0" err="1">
                <a:solidFill>
                  <a:schemeClr val="accent3"/>
                </a:solidFill>
              </a:rPr>
              <a:t>myHeaders</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mode</a:t>
            </a:r>
            <a:r>
              <a:rPr lang="es-MX" sz="1400" b="1" dirty="0">
                <a:solidFill>
                  <a:schemeClr val="accent3"/>
                </a:solidFill>
              </a:rPr>
              <a:t>: '</a:t>
            </a:r>
            <a:r>
              <a:rPr lang="es-MX" sz="1400" b="1" dirty="0" err="1">
                <a:solidFill>
                  <a:schemeClr val="accent3"/>
                </a:solidFill>
              </a:rPr>
              <a:t>cors</a:t>
            </a:r>
            <a:r>
              <a:rPr lang="es-MX" sz="1400" b="1" dirty="0">
                <a:solidFill>
                  <a:schemeClr val="accent3"/>
                </a:solidFill>
              </a:rPr>
              <a:t>',</a:t>
            </a:r>
          </a:p>
          <a:p>
            <a:r>
              <a:rPr lang="es-MX" sz="1400" b="1" dirty="0">
                <a:solidFill>
                  <a:schemeClr val="accent3"/>
                </a:solidFill>
              </a:rPr>
              <a:t>               cache: 'default' };</a:t>
            </a:r>
          </a:p>
          <a:p>
            <a:endParaRPr lang="es-MX" sz="1400" b="1" dirty="0">
              <a:solidFill>
                <a:schemeClr val="accent3"/>
              </a:solidFill>
            </a:endParaRPr>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myRequest</a:t>
            </a:r>
            <a:r>
              <a:rPr lang="es-MX" sz="1400" b="1" dirty="0">
                <a:solidFill>
                  <a:schemeClr val="accent3"/>
                </a:solidFill>
              </a:rPr>
              <a:t> = new </a:t>
            </a:r>
            <a:r>
              <a:rPr lang="es-MX" sz="1400" b="1" dirty="0" err="1">
                <a:solidFill>
                  <a:schemeClr val="accent3"/>
                </a:solidFill>
              </a:rPr>
              <a:t>Request</a:t>
            </a:r>
            <a:r>
              <a:rPr lang="es-MX" sz="1400" b="1" dirty="0">
                <a:solidFill>
                  <a:schemeClr val="accent3"/>
                </a:solidFill>
              </a:rPr>
              <a:t>('flowers.jpg', </a:t>
            </a:r>
            <a:r>
              <a:rPr lang="es-MX" sz="1400" b="1" dirty="0" err="1">
                <a:solidFill>
                  <a:schemeClr val="accent3"/>
                </a:solidFill>
              </a:rPr>
              <a:t>myInit</a:t>
            </a:r>
            <a:r>
              <a:rPr lang="es-MX" sz="1400" b="1" dirty="0">
                <a:solidFill>
                  <a:schemeClr val="accent3"/>
                </a:solidFill>
              </a:rPr>
              <a:t>);</a:t>
            </a:r>
          </a:p>
          <a:p>
            <a:endParaRPr lang="es-MX" sz="1400" b="1" dirty="0">
              <a:solidFill>
                <a:schemeClr val="accent3"/>
              </a:solidFill>
            </a:endParaRPr>
          </a:p>
          <a:p>
            <a:r>
              <a:rPr lang="es-MX" sz="1400" b="1" dirty="0" err="1">
                <a:solidFill>
                  <a:schemeClr val="accent3"/>
                </a:solidFill>
              </a:rPr>
              <a:t>fetch</a:t>
            </a:r>
            <a:r>
              <a:rPr lang="es-MX" sz="1400" b="1" dirty="0">
                <a:solidFill>
                  <a:schemeClr val="accent3"/>
                </a:solidFill>
              </a:rPr>
              <a:t>(</a:t>
            </a:r>
            <a:r>
              <a:rPr lang="es-MX" sz="1400" b="1" dirty="0" err="1">
                <a:solidFill>
                  <a:schemeClr val="accent3"/>
                </a:solidFill>
              </a:rPr>
              <a:t>myRequest</a:t>
            </a:r>
            <a:r>
              <a:rPr lang="es-MX" sz="1400" b="1" dirty="0">
                <a:solidFill>
                  <a:schemeClr val="accent3"/>
                </a:solidFill>
              </a:rPr>
              <a:t>)</a:t>
            </a:r>
          </a:p>
          <a:p>
            <a:r>
              <a:rPr lang="es-MX" sz="1400" b="1" dirty="0">
                <a:solidFill>
                  <a:schemeClr val="accent3"/>
                </a:solidFill>
              </a:rPr>
              <a:t>.</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(response)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a:t>
            </a:r>
            <a:r>
              <a:rPr lang="es-MX" sz="1400" b="1" dirty="0" err="1">
                <a:solidFill>
                  <a:schemeClr val="accent3"/>
                </a:solidFill>
              </a:rPr>
              <a:t>response.blob</a:t>
            </a:r>
            <a:r>
              <a:rPr lang="es-MX" sz="1400" b="1" dirty="0">
                <a:solidFill>
                  <a:schemeClr val="accent3"/>
                </a:solidFill>
              </a:rPr>
              <a:t>();</a:t>
            </a:r>
          </a:p>
          <a:p>
            <a:r>
              <a:rPr lang="es-MX" sz="1400" b="1" dirty="0">
                <a:solidFill>
                  <a:schemeClr val="accent3"/>
                </a:solidFill>
              </a:rPr>
              <a:t>})</a:t>
            </a:r>
          </a:p>
          <a:p>
            <a:r>
              <a:rPr lang="es-MX" sz="1400" b="1" dirty="0">
                <a:solidFill>
                  <a:schemeClr val="accent3"/>
                </a:solidFill>
              </a:rPr>
              <a:t>.</a:t>
            </a:r>
            <a:r>
              <a:rPr lang="es-MX" sz="1400" b="1" dirty="0" err="1">
                <a:solidFill>
                  <a:schemeClr val="accent3"/>
                </a:solidFill>
              </a:rPr>
              <a:t>then</a:t>
            </a:r>
            <a:r>
              <a:rPr lang="es-MX" sz="1400" b="1" dirty="0">
                <a:solidFill>
                  <a:schemeClr val="accent3"/>
                </a:solidFill>
              </a:rPr>
              <a:t>(</a:t>
            </a:r>
            <a:r>
              <a:rPr lang="es-MX" sz="1400" b="1" dirty="0" err="1">
                <a:solidFill>
                  <a:schemeClr val="accent3"/>
                </a:solidFill>
              </a:rPr>
              <a:t>function</a:t>
            </a:r>
            <a:r>
              <a:rPr lang="es-MX" sz="1400" b="1" dirty="0">
                <a:solidFill>
                  <a:schemeClr val="accent3"/>
                </a:solidFill>
              </a:rPr>
              <a:t>(</a:t>
            </a:r>
            <a:r>
              <a:rPr lang="es-MX" sz="1400" b="1" dirty="0" err="1">
                <a:solidFill>
                  <a:schemeClr val="accent3"/>
                </a:solidFill>
              </a:rPr>
              <a:t>myBlob</a:t>
            </a:r>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objectURL</a:t>
            </a:r>
            <a:r>
              <a:rPr lang="es-MX" sz="1400" b="1" dirty="0">
                <a:solidFill>
                  <a:schemeClr val="accent3"/>
                </a:solidFill>
              </a:rPr>
              <a:t> = </a:t>
            </a:r>
            <a:r>
              <a:rPr lang="es-MX" sz="1400" b="1" dirty="0" err="1">
                <a:solidFill>
                  <a:schemeClr val="accent3"/>
                </a:solidFill>
              </a:rPr>
              <a:t>URL.createObjectURL</a:t>
            </a:r>
            <a:r>
              <a:rPr lang="es-MX" sz="1400" b="1" dirty="0">
                <a:solidFill>
                  <a:schemeClr val="accent3"/>
                </a:solidFill>
              </a:rPr>
              <a:t>(</a:t>
            </a:r>
            <a:r>
              <a:rPr lang="es-MX" sz="1400" b="1" dirty="0" err="1">
                <a:solidFill>
                  <a:schemeClr val="accent3"/>
                </a:solidFill>
              </a:rPr>
              <a:t>myBlob</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myImage.src</a:t>
            </a:r>
            <a:r>
              <a:rPr lang="es-MX" sz="1400" b="1" dirty="0">
                <a:solidFill>
                  <a:schemeClr val="accent3"/>
                </a:solidFill>
              </a:rPr>
              <a:t> = </a:t>
            </a:r>
            <a:r>
              <a:rPr lang="es-MX" sz="1400" b="1" dirty="0" err="1">
                <a:solidFill>
                  <a:schemeClr val="accent3"/>
                </a:solidFill>
              </a:rPr>
              <a:t>objectURL</a:t>
            </a:r>
            <a:r>
              <a:rPr lang="es-MX" sz="1400" b="1" dirty="0">
                <a:solidFill>
                  <a:schemeClr val="accent3"/>
                </a:solidFill>
              </a:rPr>
              <a:t>;</a:t>
            </a:r>
          </a:p>
          <a:p>
            <a:r>
              <a:rPr lang="es-MX" sz="1400" b="1" dirty="0">
                <a:solidFill>
                  <a:schemeClr val="accent3"/>
                </a:solidFill>
              </a:rPr>
              <a:t>});</a:t>
            </a:r>
          </a:p>
        </p:txBody>
      </p:sp>
    </p:spTree>
    <p:extLst>
      <p:ext uri="{BB962C8B-B14F-4D97-AF65-F5344CB8AC3E}">
        <p14:creationId xmlns:p14="http://schemas.microsoft.com/office/powerpoint/2010/main" val="426665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a:t>
            </a:r>
            <a:r>
              <a:rPr lang="es-MX" sz="4000" b="1" dirty="0" err="1"/>
              <a:t>rest</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260029"/>
            <a:ext cx="10530092" cy="3693319"/>
          </a:xfrm>
          <a:prstGeom prst="rect">
            <a:avLst/>
          </a:prstGeom>
        </p:spPr>
        <p:txBody>
          <a:bodyPr wrap="square">
            <a:spAutoFit/>
          </a:bodyPr>
          <a:lstStyle/>
          <a:p>
            <a:r>
              <a:rPr lang="es-MX" dirty="0"/>
              <a:t>Diferencia entre los parámetros </a:t>
            </a:r>
            <a:r>
              <a:rPr lang="es-MX" dirty="0" err="1"/>
              <a:t>rest</a:t>
            </a:r>
            <a:r>
              <a:rPr lang="es-MX" dirty="0"/>
              <a:t> y el objeto </a:t>
            </a:r>
            <a:r>
              <a:rPr lang="es-MX" dirty="0" err="1" smtClean="0"/>
              <a:t>arguments</a:t>
            </a:r>
            <a:endParaRPr lang="es-MX" dirty="0" smtClean="0"/>
          </a:p>
          <a:p>
            <a:endParaRPr lang="es-MX" dirty="0"/>
          </a:p>
          <a:p>
            <a:r>
              <a:rPr lang="es-MX" dirty="0"/>
              <a:t>Hay tres principales diferencias entre los parámetros </a:t>
            </a:r>
            <a:r>
              <a:rPr lang="es-MX" dirty="0" err="1"/>
              <a:t>rest</a:t>
            </a:r>
            <a:r>
              <a:rPr lang="es-MX" dirty="0"/>
              <a:t> y el objeto </a:t>
            </a:r>
            <a:r>
              <a:rPr lang="es-MX" dirty="0" err="1"/>
              <a:t>arguments</a:t>
            </a:r>
            <a:r>
              <a:rPr lang="es-MX" dirty="0" smtClean="0"/>
              <a:t>:</a:t>
            </a:r>
          </a:p>
          <a:p>
            <a:endParaRPr lang="es-MX" dirty="0" smtClean="0"/>
          </a:p>
          <a:p>
            <a:endParaRPr lang="es-MX" dirty="0"/>
          </a:p>
          <a:p>
            <a:pPr marL="285750" indent="-285750">
              <a:buFont typeface="Arial" panose="020B0604020202020204" pitchFamily="34" charset="0"/>
              <a:buChar char="•"/>
            </a:pPr>
            <a:r>
              <a:rPr lang="es-MX" dirty="0"/>
              <a:t>los parámetros </a:t>
            </a:r>
            <a:r>
              <a:rPr lang="es-MX" dirty="0" err="1"/>
              <a:t>rest</a:t>
            </a:r>
            <a:r>
              <a:rPr lang="es-MX" dirty="0"/>
              <a:t> son sólo los que no se les ha asignado un nombre, mientras que el objeto </a:t>
            </a:r>
            <a:r>
              <a:rPr lang="es-MX" dirty="0" err="1"/>
              <a:t>arguments</a:t>
            </a:r>
            <a:r>
              <a:rPr lang="es-MX" dirty="0"/>
              <a:t> contiene todos los argumentos pasados a la función</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el objeto </a:t>
            </a:r>
            <a:r>
              <a:rPr lang="es-MX" dirty="0" err="1"/>
              <a:t>arguments</a:t>
            </a:r>
            <a:r>
              <a:rPr lang="es-MX" dirty="0"/>
              <a:t> no es un arreglo real, mientras los parámetros </a:t>
            </a:r>
            <a:r>
              <a:rPr lang="es-MX" dirty="0" err="1"/>
              <a:t>rest</a:t>
            </a:r>
            <a:r>
              <a:rPr lang="es-MX" dirty="0"/>
              <a:t> son instancias de  </a:t>
            </a:r>
            <a:r>
              <a:rPr lang="es-MX" dirty="0" err="1"/>
              <a:t>Array</a:t>
            </a:r>
            <a:r>
              <a:rPr lang="es-MX" dirty="0"/>
              <a:t> , lo que significa que lo los </a:t>
            </a:r>
            <a:r>
              <a:rPr lang="es-MX" dirty="0" err="1"/>
              <a:t>metodos</a:t>
            </a:r>
            <a:r>
              <a:rPr lang="es-MX" dirty="0"/>
              <a:t> como </a:t>
            </a:r>
            <a:r>
              <a:rPr lang="es-MX" dirty="0" err="1"/>
              <a:t>sort</a:t>
            </a:r>
            <a:r>
              <a:rPr lang="es-MX" dirty="0"/>
              <a:t>, </a:t>
            </a:r>
            <a:r>
              <a:rPr lang="es-MX" dirty="0" err="1"/>
              <a:t>map</a:t>
            </a:r>
            <a:r>
              <a:rPr lang="es-MX" dirty="0"/>
              <a:t>, </a:t>
            </a:r>
            <a:r>
              <a:rPr lang="es-MX" dirty="0" err="1"/>
              <a:t>forEach</a:t>
            </a:r>
            <a:r>
              <a:rPr lang="es-MX" dirty="0"/>
              <a:t> o pop pueden aplicarse directamente</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el objeto </a:t>
            </a:r>
            <a:r>
              <a:rPr lang="es-MX" dirty="0" err="1"/>
              <a:t>arguments</a:t>
            </a:r>
            <a:r>
              <a:rPr lang="es-MX" dirty="0"/>
              <a:t> tiene una funcionalidad adicional específica para sí mismo (como la propiedad </a:t>
            </a:r>
            <a:r>
              <a:rPr lang="es-MX" dirty="0" err="1"/>
              <a:t>callee</a:t>
            </a:r>
            <a:r>
              <a:rPr lang="es-MX" dirty="0"/>
              <a:t>).</a:t>
            </a:r>
          </a:p>
        </p:txBody>
      </p:sp>
    </p:spTree>
    <p:extLst>
      <p:ext uri="{BB962C8B-B14F-4D97-AF65-F5344CB8AC3E}">
        <p14:creationId xmlns:p14="http://schemas.microsoft.com/office/powerpoint/2010/main" val="29042021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345209"/>
            <a:ext cx="10742266" cy="4524315"/>
          </a:xfrm>
          <a:prstGeom prst="rect">
            <a:avLst/>
          </a:prstGeom>
        </p:spPr>
        <p:txBody>
          <a:bodyPr wrap="square">
            <a:spAutoFit/>
          </a:bodyPr>
          <a:lstStyle/>
          <a:p>
            <a:r>
              <a:rPr lang="es-MX" b="1" dirty="0"/>
              <a:t>Enviando datos </a:t>
            </a:r>
            <a:r>
              <a:rPr lang="es-MX" b="1" dirty="0" err="1" smtClean="0"/>
              <a:t>JSONSection</a:t>
            </a:r>
            <a:endParaRPr lang="es-MX" b="1" dirty="0" smtClean="0"/>
          </a:p>
          <a:p>
            <a:endParaRPr lang="es-MX" b="1" dirty="0"/>
          </a:p>
          <a:p>
            <a:r>
              <a:rPr lang="es-MX" dirty="0"/>
              <a:t>Usa </a:t>
            </a:r>
            <a:r>
              <a:rPr lang="es-MX" dirty="0" err="1"/>
              <a:t>fetch</a:t>
            </a:r>
            <a:r>
              <a:rPr lang="es-MX" dirty="0"/>
              <a:t>() para enviar una petición POST con datos codificados en JSON .</a:t>
            </a:r>
          </a:p>
          <a:p>
            <a:endParaRPr lang="es-MX" dirty="0"/>
          </a:p>
          <a:p>
            <a:r>
              <a:rPr lang="es-MX" b="1" dirty="0" err="1">
                <a:solidFill>
                  <a:schemeClr val="accent3"/>
                </a:solidFill>
              </a:rPr>
              <a:t>var</a:t>
            </a:r>
            <a:r>
              <a:rPr lang="es-MX" b="1" dirty="0">
                <a:solidFill>
                  <a:schemeClr val="accent3"/>
                </a:solidFill>
              </a:rPr>
              <a:t> </a:t>
            </a:r>
            <a:r>
              <a:rPr lang="es-MX" b="1" dirty="0" err="1">
                <a:solidFill>
                  <a:schemeClr val="accent3"/>
                </a:solidFill>
              </a:rPr>
              <a:t>url</a:t>
            </a:r>
            <a:r>
              <a:rPr lang="es-MX" b="1" dirty="0">
                <a:solidFill>
                  <a:schemeClr val="accent3"/>
                </a:solidFill>
              </a:rPr>
              <a:t> = 'https://example.com/</a:t>
            </a:r>
            <a:r>
              <a:rPr lang="es-MX" b="1" dirty="0" err="1">
                <a:solidFill>
                  <a:schemeClr val="accent3"/>
                </a:solidFill>
              </a:rPr>
              <a:t>profile</a:t>
            </a:r>
            <a:r>
              <a:rPr lang="es-MX" b="1" dirty="0">
                <a:solidFill>
                  <a:schemeClr val="accent3"/>
                </a:solidFill>
              </a:rPr>
              <a:t>';</a:t>
            </a:r>
          </a:p>
          <a:p>
            <a:r>
              <a:rPr lang="es-MX" b="1" dirty="0" err="1">
                <a:solidFill>
                  <a:schemeClr val="accent3"/>
                </a:solidFill>
              </a:rPr>
              <a:t>var</a:t>
            </a:r>
            <a:r>
              <a:rPr lang="es-MX" b="1" dirty="0">
                <a:solidFill>
                  <a:schemeClr val="accent3"/>
                </a:solidFill>
              </a:rPr>
              <a:t> data = {</a:t>
            </a:r>
            <a:r>
              <a:rPr lang="es-MX" b="1" dirty="0" err="1">
                <a:solidFill>
                  <a:schemeClr val="accent3"/>
                </a:solidFill>
              </a:rPr>
              <a:t>username</a:t>
            </a:r>
            <a:r>
              <a:rPr lang="es-MX" b="1" dirty="0">
                <a:solidFill>
                  <a:schemeClr val="accent3"/>
                </a:solidFill>
              </a:rPr>
              <a:t>: '</a:t>
            </a:r>
            <a:r>
              <a:rPr lang="es-MX" b="1" dirty="0" err="1">
                <a:solidFill>
                  <a:schemeClr val="accent3"/>
                </a:solidFill>
              </a:rPr>
              <a:t>example</a:t>
            </a:r>
            <a:r>
              <a:rPr lang="es-MX" b="1" dirty="0">
                <a:solidFill>
                  <a:schemeClr val="accent3"/>
                </a:solidFill>
              </a:rPr>
              <a:t>'};</a:t>
            </a:r>
          </a:p>
          <a:p>
            <a:endParaRPr lang="es-MX" b="1" dirty="0">
              <a:solidFill>
                <a:schemeClr val="accent3"/>
              </a:solidFill>
            </a:endParaRPr>
          </a:p>
          <a:p>
            <a:r>
              <a:rPr lang="es-MX" b="1" dirty="0" err="1">
                <a:solidFill>
                  <a:schemeClr val="accent3"/>
                </a:solidFill>
              </a:rPr>
              <a:t>fetch</a:t>
            </a:r>
            <a:r>
              <a:rPr lang="es-MX" b="1" dirty="0">
                <a:solidFill>
                  <a:schemeClr val="accent3"/>
                </a:solidFill>
              </a:rPr>
              <a:t>(</a:t>
            </a:r>
            <a:r>
              <a:rPr lang="es-MX" b="1" dirty="0" err="1">
                <a:solidFill>
                  <a:schemeClr val="accent3"/>
                </a:solidFill>
              </a:rPr>
              <a:t>url</a:t>
            </a:r>
            <a:r>
              <a:rPr lang="es-MX" b="1" dirty="0">
                <a:solidFill>
                  <a:schemeClr val="accent3"/>
                </a:solidFill>
              </a:rPr>
              <a:t>, {</a:t>
            </a:r>
          </a:p>
          <a:p>
            <a:r>
              <a:rPr lang="es-MX" b="1" dirty="0">
                <a:solidFill>
                  <a:schemeClr val="accent3"/>
                </a:solidFill>
              </a:rPr>
              <a:t>  </a:t>
            </a:r>
            <a:r>
              <a:rPr lang="es-MX" b="1" dirty="0" err="1">
                <a:solidFill>
                  <a:schemeClr val="accent3"/>
                </a:solidFill>
              </a:rPr>
              <a:t>method</a:t>
            </a:r>
            <a:r>
              <a:rPr lang="es-MX" b="1" dirty="0">
                <a:solidFill>
                  <a:schemeClr val="accent3"/>
                </a:solidFill>
              </a:rPr>
              <a:t>: 'POST', // </a:t>
            </a:r>
            <a:r>
              <a:rPr lang="es-MX" b="1" dirty="0" err="1">
                <a:solidFill>
                  <a:schemeClr val="accent3"/>
                </a:solidFill>
              </a:rPr>
              <a:t>or</a:t>
            </a:r>
            <a:r>
              <a:rPr lang="es-MX" b="1" dirty="0">
                <a:solidFill>
                  <a:schemeClr val="accent3"/>
                </a:solidFill>
              </a:rPr>
              <a:t> 'PUT'</a:t>
            </a:r>
          </a:p>
          <a:p>
            <a:r>
              <a:rPr lang="es-MX" b="1" dirty="0">
                <a:solidFill>
                  <a:schemeClr val="accent3"/>
                </a:solidFill>
              </a:rPr>
              <a:t>  </a:t>
            </a:r>
            <a:r>
              <a:rPr lang="es-MX" b="1" dirty="0" err="1">
                <a:solidFill>
                  <a:schemeClr val="accent3"/>
                </a:solidFill>
              </a:rPr>
              <a:t>body</a:t>
            </a:r>
            <a:r>
              <a:rPr lang="es-MX" b="1" dirty="0">
                <a:solidFill>
                  <a:schemeClr val="accent3"/>
                </a:solidFill>
              </a:rPr>
              <a:t>: </a:t>
            </a:r>
            <a:r>
              <a:rPr lang="es-MX" b="1" dirty="0" err="1">
                <a:solidFill>
                  <a:schemeClr val="accent3"/>
                </a:solidFill>
              </a:rPr>
              <a:t>JSON.stringify</a:t>
            </a:r>
            <a:r>
              <a:rPr lang="es-MX" b="1" dirty="0">
                <a:solidFill>
                  <a:schemeClr val="accent3"/>
                </a:solidFill>
              </a:rPr>
              <a:t>(data), // data can be `</a:t>
            </a:r>
            <a:r>
              <a:rPr lang="es-MX" b="1" dirty="0" err="1">
                <a:solidFill>
                  <a:schemeClr val="accent3"/>
                </a:solidFill>
              </a:rPr>
              <a:t>string</a:t>
            </a:r>
            <a:r>
              <a:rPr lang="es-MX" b="1" dirty="0">
                <a:solidFill>
                  <a:schemeClr val="accent3"/>
                </a:solidFill>
              </a:rPr>
              <a:t>` </a:t>
            </a:r>
            <a:r>
              <a:rPr lang="es-MX" b="1" dirty="0" err="1">
                <a:solidFill>
                  <a:schemeClr val="accent3"/>
                </a:solidFill>
              </a:rPr>
              <a:t>or</a:t>
            </a:r>
            <a:r>
              <a:rPr lang="es-MX" b="1" dirty="0">
                <a:solidFill>
                  <a:schemeClr val="accent3"/>
                </a:solidFill>
              </a:rPr>
              <a:t> {</a:t>
            </a:r>
            <a:r>
              <a:rPr lang="es-MX" b="1" dirty="0" err="1">
                <a:solidFill>
                  <a:schemeClr val="accent3"/>
                </a:solidFill>
              </a:rPr>
              <a:t>object</a:t>
            </a:r>
            <a:r>
              <a:rPr lang="es-MX" b="1" dirty="0">
                <a:solidFill>
                  <a:schemeClr val="accent3"/>
                </a:solidFill>
              </a:rPr>
              <a:t>}!</a:t>
            </a:r>
          </a:p>
          <a:p>
            <a:r>
              <a:rPr lang="es-MX" b="1" dirty="0">
                <a:solidFill>
                  <a:schemeClr val="accent3"/>
                </a:solidFill>
              </a:rPr>
              <a:t>  </a:t>
            </a:r>
            <a:r>
              <a:rPr lang="es-MX" b="1" dirty="0" err="1">
                <a:solidFill>
                  <a:schemeClr val="accent3"/>
                </a:solidFill>
              </a:rPr>
              <a:t>headers</a:t>
            </a:r>
            <a:r>
              <a:rPr lang="es-MX" b="1" dirty="0">
                <a:solidFill>
                  <a:schemeClr val="accent3"/>
                </a:solidFill>
              </a:rPr>
              <a:t>:{</a:t>
            </a:r>
          </a:p>
          <a:p>
            <a:r>
              <a:rPr lang="es-MX" b="1" dirty="0">
                <a:solidFill>
                  <a:schemeClr val="accent3"/>
                </a:solidFill>
              </a:rPr>
              <a:t>    'Content-</a:t>
            </a:r>
            <a:r>
              <a:rPr lang="es-MX" b="1" dirty="0" err="1">
                <a:solidFill>
                  <a:schemeClr val="accent3"/>
                </a:solidFill>
              </a:rPr>
              <a:t>Type</a:t>
            </a:r>
            <a:r>
              <a:rPr lang="es-MX" b="1" dirty="0">
                <a:solidFill>
                  <a:schemeClr val="accent3"/>
                </a:solidFill>
              </a:rPr>
              <a:t>': '</a:t>
            </a:r>
            <a:r>
              <a:rPr lang="es-MX" b="1" dirty="0" err="1">
                <a:solidFill>
                  <a:schemeClr val="accent3"/>
                </a:solidFill>
              </a:rPr>
              <a:t>application</a:t>
            </a:r>
            <a:r>
              <a:rPr lang="es-MX" b="1" dirty="0">
                <a:solidFill>
                  <a:schemeClr val="accent3"/>
                </a:solidFill>
              </a:rPr>
              <a:t>/</a:t>
            </a:r>
            <a:r>
              <a:rPr lang="es-MX" b="1" dirty="0" err="1">
                <a:solidFill>
                  <a:schemeClr val="accent3"/>
                </a:solidFill>
              </a:rPr>
              <a:t>json</a:t>
            </a:r>
            <a:r>
              <a:rPr lang="es-MX" b="1" dirty="0">
                <a:solidFill>
                  <a:schemeClr val="accent3"/>
                </a:solidFill>
              </a:rPr>
              <a:t>'</a:t>
            </a:r>
          </a:p>
          <a:p>
            <a:r>
              <a:rPr lang="es-MX" b="1" dirty="0">
                <a:solidFill>
                  <a:schemeClr val="accent3"/>
                </a:solidFill>
              </a:rPr>
              <a:t>  }</a:t>
            </a:r>
          </a:p>
          <a:p>
            <a:r>
              <a:rPr lang="es-MX" b="1" dirty="0">
                <a:solidFill>
                  <a:schemeClr val="accent3"/>
                </a:solidFill>
              </a:rPr>
              <a:t>}).</a:t>
            </a:r>
            <a:r>
              <a:rPr lang="es-MX" b="1" dirty="0" err="1">
                <a:solidFill>
                  <a:schemeClr val="accent3"/>
                </a:solidFill>
              </a:rPr>
              <a:t>then</a:t>
            </a:r>
            <a:r>
              <a:rPr lang="es-MX" b="1" dirty="0">
                <a:solidFill>
                  <a:schemeClr val="accent3"/>
                </a:solidFill>
              </a:rPr>
              <a:t>(res =&gt; </a:t>
            </a:r>
            <a:r>
              <a:rPr lang="es-MX" b="1" dirty="0" err="1">
                <a:solidFill>
                  <a:schemeClr val="accent3"/>
                </a:solidFill>
              </a:rPr>
              <a:t>res.json</a:t>
            </a:r>
            <a:r>
              <a:rPr lang="es-MX" b="1" dirty="0">
                <a:solidFill>
                  <a:schemeClr val="accent3"/>
                </a:solidFill>
              </a:rPr>
              <a:t>())</a:t>
            </a:r>
          </a:p>
          <a:p>
            <a:r>
              <a:rPr lang="es-MX" b="1" dirty="0">
                <a:solidFill>
                  <a:schemeClr val="accent3"/>
                </a:solidFill>
              </a:rPr>
              <a:t>.catch(error =&gt; </a:t>
            </a:r>
            <a:r>
              <a:rPr lang="es-MX" b="1" dirty="0" err="1">
                <a:solidFill>
                  <a:schemeClr val="accent3"/>
                </a:solidFill>
              </a:rPr>
              <a:t>console.error</a:t>
            </a:r>
            <a:r>
              <a:rPr lang="es-MX" b="1" dirty="0">
                <a:solidFill>
                  <a:schemeClr val="accent3"/>
                </a:solidFill>
              </a:rPr>
              <a:t>('Error:', error))</a:t>
            </a:r>
          </a:p>
          <a:p>
            <a:r>
              <a:rPr lang="es-MX" b="1" dirty="0">
                <a:solidFill>
                  <a:schemeClr val="accent3"/>
                </a:solidFill>
              </a:rPr>
              <a:t>.</a:t>
            </a:r>
            <a:r>
              <a:rPr lang="es-MX" b="1" dirty="0" err="1">
                <a:solidFill>
                  <a:schemeClr val="accent3"/>
                </a:solidFill>
              </a:rPr>
              <a:t>then</a:t>
            </a:r>
            <a:r>
              <a:rPr lang="es-MX" b="1" dirty="0">
                <a:solidFill>
                  <a:schemeClr val="accent3"/>
                </a:solidFill>
              </a:rPr>
              <a:t>(response =&gt; console.log('</a:t>
            </a:r>
            <a:r>
              <a:rPr lang="es-MX" b="1" dirty="0" err="1">
                <a:solidFill>
                  <a:schemeClr val="accent3"/>
                </a:solidFill>
              </a:rPr>
              <a:t>Success</a:t>
            </a:r>
            <a:r>
              <a:rPr lang="es-MX" b="1" dirty="0">
                <a:solidFill>
                  <a:schemeClr val="accent3"/>
                </a:solidFill>
              </a:rPr>
              <a:t>:', response));</a:t>
            </a:r>
          </a:p>
        </p:txBody>
      </p:sp>
    </p:spTree>
    <p:extLst>
      <p:ext uri="{BB962C8B-B14F-4D97-AF65-F5344CB8AC3E}">
        <p14:creationId xmlns:p14="http://schemas.microsoft.com/office/powerpoint/2010/main" val="5365987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5" name="Rectangle 4"/>
          <p:cNvSpPr/>
          <p:nvPr/>
        </p:nvSpPr>
        <p:spPr>
          <a:xfrm>
            <a:off x="804266" y="1117296"/>
            <a:ext cx="10716146" cy="5078313"/>
          </a:xfrm>
          <a:prstGeom prst="rect">
            <a:avLst/>
          </a:prstGeom>
        </p:spPr>
        <p:txBody>
          <a:bodyPr wrap="square">
            <a:spAutoFit/>
          </a:bodyPr>
          <a:lstStyle/>
          <a:p>
            <a:r>
              <a:rPr lang="es-MX" b="1" dirty="0"/>
              <a:t>Enviando un </a:t>
            </a:r>
            <a:r>
              <a:rPr lang="es-MX" b="1" dirty="0" err="1" smtClean="0"/>
              <a:t>archivoSection</a:t>
            </a:r>
            <a:endParaRPr lang="es-MX" b="1" dirty="0" smtClean="0"/>
          </a:p>
          <a:p>
            <a:endParaRPr lang="es-MX" b="1" dirty="0"/>
          </a:p>
          <a:p>
            <a:r>
              <a:rPr lang="es-MX" dirty="0"/>
              <a:t>Los archivos pueden ser subido mediante el HTML de un elemento input &lt;input </a:t>
            </a:r>
            <a:r>
              <a:rPr lang="es-MX" dirty="0" err="1"/>
              <a:t>type</a:t>
            </a:r>
            <a:r>
              <a:rPr lang="es-MX" dirty="0"/>
              <a:t>="file" /&gt;, </a:t>
            </a:r>
            <a:r>
              <a:rPr lang="es-MX" dirty="0" err="1"/>
              <a:t>FormData</a:t>
            </a:r>
            <a:r>
              <a:rPr lang="es-MX" dirty="0"/>
              <a:t>() y </a:t>
            </a:r>
            <a:r>
              <a:rPr lang="es-MX" dirty="0" err="1"/>
              <a:t>fetch</a:t>
            </a:r>
            <a:r>
              <a:rPr lang="es-MX" dirty="0"/>
              <a:t>().</a:t>
            </a:r>
          </a:p>
          <a:p>
            <a:endParaRPr lang="es-MX" dirty="0"/>
          </a:p>
          <a:p>
            <a:r>
              <a:rPr lang="es-MX" b="1" dirty="0" err="1">
                <a:solidFill>
                  <a:schemeClr val="accent3"/>
                </a:solidFill>
              </a:rPr>
              <a:t>var</a:t>
            </a:r>
            <a:r>
              <a:rPr lang="es-MX" b="1" dirty="0">
                <a:solidFill>
                  <a:schemeClr val="accent3"/>
                </a:solidFill>
              </a:rPr>
              <a:t> </a:t>
            </a:r>
            <a:r>
              <a:rPr lang="es-MX" b="1" dirty="0" err="1">
                <a:solidFill>
                  <a:schemeClr val="accent3"/>
                </a:solidFill>
              </a:rPr>
              <a:t>formData</a:t>
            </a:r>
            <a:r>
              <a:rPr lang="es-MX" b="1" dirty="0">
                <a:solidFill>
                  <a:schemeClr val="accent3"/>
                </a:solidFill>
              </a:rPr>
              <a:t> = new </a:t>
            </a:r>
            <a:r>
              <a:rPr lang="es-MX" b="1" dirty="0" err="1">
                <a:solidFill>
                  <a:schemeClr val="accent3"/>
                </a:solidFill>
              </a:rPr>
              <a:t>FormData</a:t>
            </a:r>
            <a:r>
              <a:rPr lang="es-MX" b="1" dirty="0">
                <a:solidFill>
                  <a:schemeClr val="accent3"/>
                </a:solidFill>
              </a:rPr>
              <a:t>();</a:t>
            </a:r>
          </a:p>
          <a:p>
            <a:r>
              <a:rPr lang="es-MX" b="1" dirty="0" err="1">
                <a:solidFill>
                  <a:schemeClr val="accent3"/>
                </a:solidFill>
              </a:rPr>
              <a:t>var</a:t>
            </a:r>
            <a:r>
              <a:rPr lang="es-MX" b="1" dirty="0">
                <a:solidFill>
                  <a:schemeClr val="accent3"/>
                </a:solidFill>
              </a:rPr>
              <a:t> </a:t>
            </a:r>
            <a:r>
              <a:rPr lang="es-MX" b="1" dirty="0" err="1">
                <a:solidFill>
                  <a:schemeClr val="accent3"/>
                </a:solidFill>
              </a:rPr>
              <a:t>fileField</a:t>
            </a:r>
            <a:r>
              <a:rPr lang="es-MX" b="1" dirty="0">
                <a:solidFill>
                  <a:schemeClr val="accent3"/>
                </a:solidFill>
              </a:rPr>
              <a:t> = </a:t>
            </a:r>
            <a:r>
              <a:rPr lang="es-MX" b="1" dirty="0" err="1">
                <a:solidFill>
                  <a:schemeClr val="accent3"/>
                </a:solidFill>
              </a:rPr>
              <a:t>document.querySelector</a:t>
            </a:r>
            <a:r>
              <a:rPr lang="es-MX" b="1" dirty="0">
                <a:solidFill>
                  <a:schemeClr val="accent3"/>
                </a:solidFill>
              </a:rPr>
              <a:t>("input[</a:t>
            </a:r>
            <a:r>
              <a:rPr lang="es-MX" b="1" dirty="0" err="1">
                <a:solidFill>
                  <a:schemeClr val="accent3"/>
                </a:solidFill>
              </a:rPr>
              <a:t>type</a:t>
            </a:r>
            <a:r>
              <a:rPr lang="es-MX" b="1" dirty="0">
                <a:solidFill>
                  <a:schemeClr val="accent3"/>
                </a:solidFill>
              </a:rPr>
              <a:t>='file']");</a:t>
            </a:r>
          </a:p>
          <a:p>
            <a:endParaRPr lang="es-MX" b="1" dirty="0">
              <a:solidFill>
                <a:schemeClr val="accent3"/>
              </a:solidFill>
            </a:endParaRPr>
          </a:p>
          <a:p>
            <a:r>
              <a:rPr lang="es-MX" b="1" dirty="0" err="1">
                <a:solidFill>
                  <a:schemeClr val="accent3"/>
                </a:solidFill>
              </a:rPr>
              <a:t>formData.append</a:t>
            </a:r>
            <a:r>
              <a:rPr lang="es-MX" b="1" dirty="0">
                <a:solidFill>
                  <a:schemeClr val="accent3"/>
                </a:solidFill>
              </a:rPr>
              <a:t>('</a:t>
            </a:r>
            <a:r>
              <a:rPr lang="es-MX" b="1" dirty="0" err="1">
                <a:solidFill>
                  <a:schemeClr val="accent3"/>
                </a:solidFill>
              </a:rPr>
              <a:t>username</a:t>
            </a:r>
            <a:r>
              <a:rPr lang="es-MX" b="1" dirty="0">
                <a:solidFill>
                  <a:schemeClr val="accent3"/>
                </a:solidFill>
              </a:rPr>
              <a:t>', 'abc123');</a:t>
            </a:r>
          </a:p>
          <a:p>
            <a:r>
              <a:rPr lang="es-MX" b="1" dirty="0" err="1">
                <a:solidFill>
                  <a:schemeClr val="accent3"/>
                </a:solidFill>
              </a:rPr>
              <a:t>formData.append</a:t>
            </a:r>
            <a:r>
              <a:rPr lang="es-MX" b="1" dirty="0">
                <a:solidFill>
                  <a:schemeClr val="accent3"/>
                </a:solidFill>
              </a:rPr>
              <a:t>('avatar', </a:t>
            </a:r>
            <a:r>
              <a:rPr lang="es-MX" b="1" dirty="0" err="1">
                <a:solidFill>
                  <a:schemeClr val="accent3"/>
                </a:solidFill>
              </a:rPr>
              <a:t>fileField.files</a:t>
            </a:r>
            <a:r>
              <a:rPr lang="es-MX" b="1" dirty="0">
                <a:solidFill>
                  <a:schemeClr val="accent3"/>
                </a:solidFill>
              </a:rPr>
              <a:t>[0]);</a:t>
            </a:r>
          </a:p>
          <a:p>
            <a:endParaRPr lang="es-MX" b="1" dirty="0">
              <a:solidFill>
                <a:schemeClr val="accent3"/>
              </a:solidFill>
            </a:endParaRPr>
          </a:p>
          <a:p>
            <a:r>
              <a:rPr lang="es-MX" b="1" dirty="0" err="1">
                <a:solidFill>
                  <a:schemeClr val="accent3"/>
                </a:solidFill>
              </a:rPr>
              <a:t>fetch</a:t>
            </a:r>
            <a:r>
              <a:rPr lang="es-MX" b="1" dirty="0">
                <a:solidFill>
                  <a:schemeClr val="accent3"/>
                </a:solidFill>
              </a:rPr>
              <a:t>('https://example.com/</a:t>
            </a:r>
            <a:r>
              <a:rPr lang="es-MX" b="1" dirty="0" err="1">
                <a:solidFill>
                  <a:schemeClr val="accent3"/>
                </a:solidFill>
              </a:rPr>
              <a:t>profile</a:t>
            </a:r>
            <a:r>
              <a:rPr lang="es-MX" b="1" dirty="0">
                <a:solidFill>
                  <a:schemeClr val="accent3"/>
                </a:solidFill>
              </a:rPr>
              <a:t>/avatar', {</a:t>
            </a:r>
          </a:p>
          <a:p>
            <a:r>
              <a:rPr lang="es-MX" b="1" dirty="0">
                <a:solidFill>
                  <a:schemeClr val="accent3"/>
                </a:solidFill>
              </a:rPr>
              <a:t>  </a:t>
            </a:r>
            <a:r>
              <a:rPr lang="es-MX" b="1" dirty="0" err="1">
                <a:solidFill>
                  <a:schemeClr val="accent3"/>
                </a:solidFill>
              </a:rPr>
              <a:t>method</a:t>
            </a:r>
            <a:r>
              <a:rPr lang="es-MX" b="1" dirty="0">
                <a:solidFill>
                  <a:schemeClr val="accent3"/>
                </a:solidFill>
              </a:rPr>
              <a:t>: 'PUT',</a:t>
            </a:r>
          </a:p>
          <a:p>
            <a:r>
              <a:rPr lang="es-MX" b="1" dirty="0">
                <a:solidFill>
                  <a:schemeClr val="accent3"/>
                </a:solidFill>
              </a:rPr>
              <a:t>  </a:t>
            </a:r>
            <a:r>
              <a:rPr lang="es-MX" b="1" dirty="0" err="1">
                <a:solidFill>
                  <a:schemeClr val="accent3"/>
                </a:solidFill>
              </a:rPr>
              <a:t>body</a:t>
            </a:r>
            <a:r>
              <a:rPr lang="es-MX" b="1" dirty="0">
                <a:solidFill>
                  <a:schemeClr val="accent3"/>
                </a:solidFill>
              </a:rPr>
              <a:t>: </a:t>
            </a:r>
            <a:r>
              <a:rPr lang="es-MX" b="1" dirty="0" err="1">
                <a:solidFill>
                  <a:schemeClr val="accent3"/>
                </a:solidFill>
              </a:rPr>
              <a:t>formData</a:t>
            </a:r>
            <a:endParaRPr lang="es-MX" b="1" dirty="0">
              <a:solidFill>
                <a:schemeClr val="accent3"/>
              </a:solidFill>
            </a:endParaRPr>
          </a:p>
          <a:p>
            <a:r>
              <a:rPr lang="es-MX" b="1" dirty="0">
                <a:solidFill>
                  <a:schemeClr val="accent3"/>
                </a:solidFill>
              </a:rPr>
              <a:t>})</a:t>
            </a:r>
          </a:p>
          <a:p>
            <a:r>
              <a:rPr lang="es-MX" b="1" dirty="0">
                <a:solidFill>
                  <a:schemeClr val="accent3"/>
                </a:solidFill>
              </a:rPr>
              <a:t>.</a:t>
            </a:r>
            <a:r>
              <a:rPr lang="es-MX" b="1" dirty="0" err="1">
                <a:solidFill>
                  <a:schemeClr val="accent3"/>
                </a:solidFill>
              </a:rPr>
              <a:t>then</a:t>
            </a:r>
            <a:r>
              <a:rPr lang="es-MX" b="1" dirty="0">
                <a:solidFill>
                  <a:schemeClr val="accent3"/>
                </a:solidFill>
              </a:rPr>
              <a:t>(response =&gt; </a:t>
            </a:r>
            <a:r>
              <a:rPr lang="es-MX" b="1" dirty="0" err="1">
                <a:solidFill>
                  <a:schemeClr val="accent3"/>
                </a:solidFill>
              </a:rPr>
              <a:t>response.json</a:t>
            </a:r>
            <a:r>
              <a:rPr lang="es-MX" b="1" dirty="0">
                <a:solidFill>
                  <a:schemeClr val="accent3"/>
                </a:solidFill>
              </a:rPr>
              <a:t>())</a:t>
            </a:r>
          </a:p>
          <a:p>
            <a:r>
              <a:rPr lang="es-MX" b="1" dirty="0">
                <a:solidFill>
                  <a:schemeClr val="accent3"/>
                </a:solidFill>
              </a:rPr>
              <a:t>.catch(error =&gt; </a:t>
            </a:r>
            <a:r>
              <a:rPr lang="es-MX" b="1" dirty="0" err="1">
                <a:solidFill>
                  <a:schemeClr val="accent3"/>
                </a:solidFill>
              </a:rPr>
              <a:t>console.error</a:t>
            </a:r>
            <a:r>
              <a:rPr lang="es-MX" b="1" dirty="0">
                <a:solidFill>
                  <a:schemeClr val="accent3"/>
                </a:solidFill>
              </a:rPr>
              <a:t>('Error:', error))</a:t>
            </a:r>
          </a:p>
          <a:p>
            <a:r>
              <a:rPr lang="es-MX" b="1" dirty="0">
                <a:solidFill>
                  <a:schemeClr val="accent3"/>
                </a:solidFill>
              </a:rPr>
              <a:t>.</a:t>
            </a:r>
            <a:r>
              <a:rPr lang="es-MX" b="1" dirty="0" err="1">
                <a:solidFill>
                  <a:schemeClr val="accent3"/>
                </a:solidFill>
              </a:rPr>
              <a:t>then</a:t>
            </a:r>
            <a:r>
              <a:rPr lang="es-MX" b="1" dirty="0">
                <a:solidFill>
                  <a:schemeClr val="accent3"/>
                </a:solidFill>
              </a:rPr>
              <a:t>(response =&gt; console.log('</a:t>
            </a:r>
            <a:r>
              <a:rPr lang="es-MX" b="1" dirty="0" err="1">
                <a:solidFill>
                  <a:schemeClr val="accent3"/>
                </a:solidFill>
              </a:rPr>
              <a:t>Success</a:t>
            </a:r>
            <a:r>
              <a:rPr lang="es-MX" b="1" dirty="0">
                <a:solidFill>
                  <a:schemeClr val="accent3"/>
                </a:solidFill>
              </a:rPr>
              <a:t>:', response));</a:t>
            </a:r>
          </a:p>
        </p:txBody>
      </p:sp>
    </p:spTree>
    <p:extLst>
      <p:ext uri="{BB962C8B-B14F-4D97-AF65-F5344CB8AC3E}">
        <p14:creationId xmlns:p14="http://schemas.microsoft.com/office/powerpoint/2010/main" val="26763199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dirty="0" err="1"/>
              <a:t>Fetch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3139321"/>
          </a:xfrm>
          <a:prstGeom prst="rect">
            <a:avLst/>
          </a:prstGeom>
        </p:spPr>
        <p:txBody>
          <a:bodyPr wrap="square">
            <a:spAutoFit/>
          </a:bodyPr>
          <a:lstStyle/>
          <a:p>
            <a:r>
              <a:rPr lang="es-MX" dirty="0" smtClean="0"/>
              <a:t>Código para subir Archivo Local.</a:t>
            </a:r>
          </a:p>
          <a:p>
            <a:endParaRPr lang="es-MX" dirty="0"/>
          </a:p>
          <a:p>
            <a:r>
              <a:rPr lang="es-MX" b="1" dirty="0">
                <a:solidFill>
                  <a:schemeClr val="accent3"/>
                </a:solidFill>
              </a:rPr>
              <a:t>'use </a:t>
            </a:r>
            <a:r>
              <a:rPr lang="es-MX" b="1" dirty="0" err="1">
                <a:solidFill>
                  <a:schemeClr val="accent3"/>
                </a:solidFill>
              </a:rPr>
              <a:t>strict</a:t>
            </a:r>
            <a:r>
              <a:rPr lang="es-MX" b="1" dirty="0" smtClean="0">
                <a:solidFill>
                  <a:schemeClr val="accent3"/>
                </a:solidFill>
              </a:rPr>
              <a:t>';</a:t>
            </a:r>
          </a:p>
          <a:p>
            <a:endParaRPr lang="es-MX" b="1" dirty="0">
              <a:solidFill>
                <a:schemeClr val="accent3"/>
              </a:solidFill>
            </a:endParaRPr>
          </a:p>
          <a:p>
            <a:r>
              <a:rPr lang="es-MX" b="1" dirty="0">
                <a:solidFill>
                  <a:schemeClr val="accent3"/>
                </a:solidFill>
              </a:rPr>
              <a:t>  </a:t>
            </a:r>
            <a:r>
              <a:rPr lang="es-MX" b="1" dirty="0" err="1">
                <a:solidFill>
                  <a:schemeClr val="accent3"/>
                </a:solidFill>
              </a:rPr>
              <a:t>const</a:t>
            </a:r>
            <a:r>
              <a:rPr lang="es-MX" b="1" dirty="0">
                <a:solidFill>
                  <a:schemeClr val="accent3"/>
                </a:solidFill>
              </a:rPr>
              <a:t> </a:t>
            </a:r>
            <a:r>
              <a:rPr lang="es-MX" b="1" dirty="0" err="1">
                <a:solidFill>
                  <a:schemeClr val="accent3"/>
                </a:solidFill>
              </a:rPr>
              <a:t>flnm</a:t>
            </a:r>
            <a:r>
              <a:rPr lang="es-MX" b="1" dirty="0">
                <a:solidFill>
                  <a:schemeClr val="accent3"/>
                </a:solidFill>
              </a:rPr>
              <a:t> = '</a:t>
            </a:r>
            <a:r>
              <a:rPr lang="es-MX" b="1" dirty="0" err="1">
                <a:solidFill>
                  <a:schemeClr val="accent3"/>
                </a:solidFill>
              </a:rPr>
              <a:t>datos.json</a:t>
            </a:r>
            <a:r>
              <a:rPr lang="es-MX" b="1" dirty="0" smtClean="0">
                <a:solidFill>
                  <a:schemeClr val="accent3"/>
                </a:solidFill>
              </a:rPr>
              <a:t>'; </a:t>
            </a:r>
            <a:r>
              <a:rPr lang="es-MX" dirty="0" smtClean="0"/>
              <a:t>// nombre del archivo dentro de la carpeta donde se encuentra index.html</a:t>
            </a:r>
            <a:endParaRPr lang="es-MX" dirty="0"/>
          </a:p>
          <a:p>
            <a:r>
              <a:rPr lang="es-MX" dirty="0"/>
              <a:t>  </a:t>
            </a:r>
            <a:r>
              <a:rPr lang="es-MX" b="1" dirty="0" err="1">
                <a:solidFill>
                  <a:schemeClr val="accent3"/>
                </a:solidFill>
              </a:rPr>
              <a:t>const</a:t>
            </a:r>
            <a:r>
              <a:rPr lang="es-MX" b="1" dirty="0">
                <a:solidFill>
                  <a:schemeClr val="accent3"/>
                </a:solidFill>
              </a:rPr>
              <a:t> </a:t>
            </a:r>
            <a:r>
              <a:rPr lang="es-MX" b="1" dirty="0" err="1">
                <a:solidFill>
                  <a:schemeClr val="accent3"/>
                </a:solidFill>
              </a:rPr>
              <a:t>Elem</a:t>
            </a:r>
            <a:r>
              <a:rPr lang="es-MX" b="1" dirty="0">
                <a:solidFill>
                  <a:schemeClr val="accent3"/>
                </a:solidFill>
              </a:rPr>
              <a:t> = </a:t>
            </a:r>
            <a:r>
              <a:rPr lang="es-MX" b="1" dirty="0" err="1">
                <a:solidFill>
                  <a:schemeClr val="accent3"/>
                </a:solidFill>
              </a:rPr>
              <a:t>document.getElementById</a:t>
            </a:r>
            <a:r>
              <a:rPr lang="es-MX" b="1" dirty="0">
                <a:solidFill>
                  <a:schemeClr val="accent3"/>
                </a:solidFill>
              </a:rPr>
              <a:t>("Div01");</a:t>
            </a:r>
          </a:p>
          <a:p>
            <a:r>
              <a:rPr lang="es-MX" b="1" dirty="0">
                <a:solidFill>
                  <a:schemeClr val="accent3"/>
                </a:solidFill>
              </a:rPr>
              <a:t>  </a:t>
            </a:r>
            <a:r>
              <a:rPr lang="es-MX" b="1" dirty="0" err="1">
                <a:solidFill>
                  <a:schemeClr val="accent3"/>
                </a:solidFill>
              </a:rPr>
              <a:t>fetch</a:t>
            </a:r>
            <a:r>
              <a:rPr lang="es-MX" b="1" dirty="0">
                <a:solidFill>
                  <a:schemeClr val="accent3"/>
                </a:solidFill>
              </a:rPr>
              <a:t>(</a:t>
            </a:r>
            <a:r>
              <a:rPr lang="es-MX" b="1" dirty="0" err="1">
                <a:solidFill>
                  <a:schemeClr val="accent3"/>
                </a:solidFill>
              </a:rPr>
              <a:t>flnm</a:t>
            </a:r>
            <a:r>
              <a:rPr lang="es-MX" b="1" dirty="0">
                <a:solidFill>
                  <a:schemeClr val="accent3"/>
                </a:solidFill>
              </a:rPr>
              <a:t>)</a:t>
            </a:r>
          </a:p>
          <a:p>
            <a:r>
              <a:rPr lang="es-MX" b="1" dirty="0">
                <a:solidFill>
                  <a:schemeClr val="accent3"/>
                </a:solidFill>
              </a:rPr>
              <a:t>    .</a:t>
            </a:r>
            <a:r>
              <a:rPr lang="es-MX" b="1" dirty="0" err="1">
                <a:solidFill>
                  <a:schemeClr val="accent3"/>
                </a:solidFill>
              </a:rPr>
              <a:t>then</a:t>
            </a:r>
            <a:r>
              <a:rPr lang="es-MX" b="1" dirty="0">
                <a:solidFill>
                  <a:schemeClr val="accent3"/>
                </a:solidFill>
              </a:rPr>
              <a:t>(response =&gt; </a:t>
            </a:r>
            <a:r>
              <a:rPr lang="es-MX" b="1" dirty="0" err="1">
                <a:solidFill>
                  <a:schemeClr val="accent3"/>
                </a:solidFill>
              </a:rPr>
              <a:t>response.json</a:t>
            </a:r>
            <a:r>
              <a:rPr lang="es-MX" b="1" dirty="0" smtClean="0">
                <a:solidFill>
                  <a:schemeClr val="accent3"/>
                </a:solidFill>
              </a:rPr>
              <a:t>())  </a:t>
            </a:r>
            <a:r>
              <a:rPr lang="es-MX" b="1" dirty="0" smtClean="0"/>
              <a:t>// función flecha asigna datos del archivo</a:t>
            </a:r>
            <a:endParaRPr lang="es-MX" b="1" dirty="0">
              <a:solidFill>
                <a:schemeClr val="accent3"/>
              </a:solidFill>
            </a:endParaRPr>
          </a:p>
          <a:p>
            <a:r>
              <a:rPr lang="es-MX" b="1" dirty="0">
                <a:solidFill>
                  <a:schemeClr val="accent3"/>
                </a:solidFill>
              </a:rPr>
              <a:t>    .</a:t>
            </a:r>
            <a:r>
              <a:rPr lang="es-MX" b="1" dirty="0" err="1">
                <a:solidFill>
                  <a:schemeClr val="accent3"/>
                </a:solidFill>
              </a:rPr>
              <a:t>then</a:t>
            </a:r>
            <a:r>
              <a:rPr lang="es-MX" b="1" dirty="0">
                <a:solidFill>
                  <a:schemeClr val="accent3"/>
                </a:solidFill>
              </a:rPr>
              <a:t>(response =&gt; </a:t>
            </a:r>
            <a:r>
              <a:rPr lang="es-MX" b="1" dirty="0" err="1">
                <a:solidFill>
                  <a:schemeClr val="accent3"/>
                </a:solidFill>
              </a:rPr>
              <a:t>printResponse</a:t>
            </a:r>
            <a:r>
              <a:rPr lang="es-MX" b="1" dirty="0">
                <a:solidFill>
                  <a:schemeClr val="accent3"/>
                </a:solidFill>
              </a:rPr>
              <a:t>(response</a:t>
            </a:r>
            <a:r>
              <a:rPr lang="es-MX" b="1" dirty="0" smtClean="0">
                <a:solidFill>
                  <a:schemeClr val="accent3"/>
                </a:solidFill>
              </a:rPr>
              <a:t>)) </a:t>
            </a:r>
            <a:r>
              <a:rPr lang="es-MX" b="1" dirty="0" smtClean="0"/>
              <a:t>//manda a llamar función </a:t>
            </a:r>
            <a:r>
              <a:rPr lang="es-MX" b="1" dirty="0" err="1" smtClean="0"/>
              <a:t>printResponse</a:t>
            </a:r>
            <a:r>
              <a:rPr lang="es-MX" b="1" dirty="0" smtClean="0"/>
              <a:t> y manda datos del archivo </a:t>
            </a:r>
            <a:r>
              <a:rPr lang="es-MX" b="1" dirty="0" err="1" smtClean="0"/>
              <a:t>json</a:t>
            </a:r>
            <a:r>
              <a:rPr lang="es-MX" b="1" dirty="0" smtClean="0"/>
              <a:t>.</a:t>
            </a:r>
            <a:endParaRPr lang="es-MX" b="1" dirty="0">
              <a:solidFill>
                <a:schemeClr val="accent3"/>
              </a:solidFill>
            </a:endParaRPr>
          </a:p>
          <a:p>
            <a:r>
              <a:rPr lang="es-MX" b="1" dirty="0">
                <a:solidFill>
                  <a:schemeClr val="accent3"/>
                </a:solidFill>
              </a:rPr>
              <a:t>    .catch(</a:t>
            </a:r>
            <a:r>
              <a:rPr lang="es-MX" b="1" dirty="0" err="1">
                <a:solidFill>
                  <a:schemeClr val="accent3"/>
                </a:solidFill>
              </a:rPr>
              <a:t>err</a:t>
            </a:r>
            <a:r>
              <a:rPr lang="es-MX" b="1" dirty="0">
                <a:solidFill>
                  <a:schemeClr val="accent3"/>
                </a:solidFill>
              </a:rPr>
              <a:t> =&gt; console.log('Error al leer el archivo </a:t>
            </a:r>
            <a:r>
              <a:rPr lang="es-MX" b="1" dirty="0" err="1">
                <a:solidFill>
                  <a:schemeClr val="accent3"/>
                </a:solidFill>
              </a:rPr>
              <a:t>Json</a:t>
            </a:r>
            <a:r>
              <a:rPr lang="es-MX" b="1" dirty="0">
                <a:solidFill>
                  <a:schemeClr val="accent3"/>
                </a:solidFill>
              </a:rPr>
              <a:t>' + </a:t>
            </a:r>
            <a:r>
              <a:rPr lang="es-MX" b="1" dirty="0" err="1">
                <a:solidFill>
                  <a:schemeClr val="accent3"/>
                </a:solidFill>
              </a:rPr>
              <a:t>err</a:t>
            </a:r>
            <a:r>
              <a:rPr lang="es-MX" b="1" dirty="0" smtClean="0">
                <a:solidFill>
                  <a:schemeClr val="accent3"/>
                </a:solidFill>
              </a:rPr>
              <a:t>)) </a:t>
            </a:r>
            <a:r>
              <a:rPr lang="es-MX" b="1" dirty="0" smtClean="0"/>
              <a:t>//manejo del error</a:t>
            </a:r>
            <a:endParaRPr lang="es-MX" b="1" dirty="0">
              <a:solidFill>
                <a:schemeClr val="accent3"/>
              </a:solidFill>
            </a:endParaRPr>
          </a:p>
        </p:txBody>
      </p:sp>
    </p:spTree>
    <p:extLst>
      <p:ext uri="{BB962C8B-B14F-4D97-AF65-F5344CB8AC3E}">
        <p14:creationId xmlns:p14="http://schemas.microsoft.com/office/powerpoint/2010/main" val="3777180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295817"/>
            <a:ext cx="10530092" cy="3970318"/>
          </a:xfrm>
          <a:prstGeom prst="rect">
            <a:avLst/>
          </a:prstGeom>
        </p:spPr>
        <p:txBody>
          <a:bodyPr wrap="square">
            <a:spAutoFit/>
          </a:bodyPr>
          <a:lstStyle/>
          <a:p>
            <a:r>
              <a:rPr lang="es-MX" dirty="0"/>
              <a:t>Puedes lanzar excepciones usando la sentencia </a:t>
            </a:r>
            <a:r>
              <a:rPr lang="es-MX" dirty="0" err="1"/>
              <a:t>throw</a:t>
            </a:r>
            <a:r>
              <a:rPr lang="es-MX" dirty="0"/>
              <a:t> y manejarlas usando las sentencias try...catch.</a:t>
            </a:r>
          </a:p>
          <a:p>
            <a:endParaRPr lang="es-MX" dirty="0"/>
          </a:p>
          <a:p>
            <a:pPr marL="285750" indent="-285750">
              <a:buFont typeface="Arial" panose="020B0604020202020204" pitchFamily="34" charset="0"/>
              <a:buChar char="•"/>
            </a:pPr>
            <a:r>
              <a:rPr lang="es-MX" b="1" dirty="0" err="1"/>
              <a:t>throw</a:t>
            </a:r>
            <a:r>
              <a:rPr lang="es-MX" b="1" dirty="0"/>
              <a:t> </a:t>
            </a:r>
            <a:r>
              <a:rPr lang="es-MX" b="1" dirty="0" err="1"/>
              <a:t>statement</a:t>
            </a:r>
            <a:endParaRPr lang="es-MX" b="1" dirty="0"/>
          </a:p>
          <a:p>
            <a:pPr marL="285750" indent="-285750">
              <a:buFont typeface="Arial" panose="020B0604020202020204" pitchFamily="34" charset="0"/>
              <a:buChar char="•"/>
            </a:pPr>
            <a:r>
              <a:rPr lang="es-MX" b="1" dirty="0"/>
              <a:t>try...catch </a:t>
            </a:r>
            <a:r>
              <a:rPr lang="es-MX" b="1" dirty="0" err="1" smtClean="0"/>
              <a:t>statement</a:t>
            </a:r>
            <a:endParaRPr lang="es-MX" b="1" dirty="0" smtClean="0"/>
          </a:p>
          <a:p>
            <a:pPr marL="285750" indent="-285750">
              <a:buFont typeface="Arial" panose="020B0604020202020204" pitchFamily="34" charset="0"/>
              <a:buChar char="•"/>
            </a:pPr>
            <a:endParaRPr lang="es-MX" b="1" dirty="0"/>
          </a:p>
          <a:p>
            <a:r>
              <a:rPr lang="es-MX" b="1" dirty="0"/>
              <a:t>Tipos de </a:t>
            </a:r>
            <a:r>
              <a:rPr lang="es-MX" b="1" dirty="0" err="1" smtClean="0"/>
              <a:t>excepcionesSection</a:t>
            </a:r>
            <a:endParaRPr lang="es-MX" b="1" dirty="0" smtClean="0"/>
          </a:p>
          <a:p>
            <a:endParaRPr lang="es-MX" b="1" dirty="0"/>
          </a:p>
          <a:p>
            <a:r>
              <a:rPr lang="es-MX" dirty="0"/>
              <a:t>Prácticamente cualquier </a:t>
            </a:r>
            <a:r>
              <a:rPr lang="es-MX" dirty="0" err="1"/>
              <a:t>objecto</a:t>
            </a:r>
            <a:r>
              <a:rPr lang="es-MX" dirty="0"/>
              <a:t> puede ser lanzado en JavaScript. Sin embargo, no todos los objetos lanzados son creados igual. Mientras que es bastante común para lanzar números o </a:t>
            </a:r>
            <a:r>
              <a:rPr lang="es-MX" dirty="0" err="1"/>
              <a:t>strings</a:t>
            </a:r>
            <a:r>
              <a:rPr lang="es-MX" dirty="0"/>
              <a:t> como errores, frecuentemente son más efectivos utilizar uno de los tipos de excepciones específicamente creados para este </a:t>
            </a:r>
            <a:r>
              <a:rPr lang="es-MX" dirty="0" err="1"/>
              <a:t>proposito</a:t>
            </a:r>
            <a:r>
              <a:rPr lang="es-MX" dirty="0"/>
              <a:t>:  </a:t>
            </a:r>
          </a:p>
          <a:p>
            <a:endParaRPr lang="es-MX" dirty="0"/>
          </a:p>
          <a:p>
            <a:pPr marL="285750" indent="-285750">
              <a:buFont typeface="Arial" panose="020B0604020202020204" pitchFamily="34" charset="0"/>
              <a:buChar char="•"/>
            </a:pPr>
            <a:r>
              <a:rPr lang="es-MX" b="1" dirty="0"/>
              <a:t>Excepciones </a:t>
            </a:r>
            <a:r>
              <a:rPr lang="es-MX" b="1" dirty="0" err="1"/>
              <a:t>ECMAScript</a:t>
            </a:r>
            <a:endParaRPr lang="es-MX" b="1" dirty="0"/>
          </a:p>
          <a:p>
            <a:pPr marL="285750" indent="-285750">
              <a:buFont typeface="Arial" panose="020B0604020202020204" pitchFamily="34" charset="0"/>
              <a:buChar char="•"/>
            </a:pPr>
            <a:r>
              <a:rPr lang="es-MX" b="1" dirty="0" err="1"/>
              <a:t>DOMException</a:t>
            </a:r>
            <a:r>
              <a:rPr lang="es-MX" b="1" dirty="0"/>
              <a:t> and </a:t>
            </a:r>
            <a:r>
              <a:rPr lang="es-MX" b="1" dirty="0" err="1"/>
              <a:t>DOMError</a:t>
            </a:r>
            <a:endParaRPr lang="es-MX" b="1" dirty="0"/>
          </a:p>
        </p:txBody>
      </p:sp>
    </p:spTree>
    <p:extLst>
      <p:ext uri="{BB962C8B-B14F-4D97-AF65-F5344CB8AC3E}">
        <p14:creationId xmlns:p14="http://schemas.microsoft.com/office/powerpoint/2010/main" val="26261346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260029"/>
            <a:ext cx="10458084" cy="3416320"/>
          </a:xfrm>
          <a:prstGeom prst="rect">
            <a:avLst/>
          </a:prstGeom>
        </p:spPr>
        <p:txBody>
          <a:bodyPr wrap="square">
            <a:spAutoFit/>
          </a:bodyPr>
          <a:lstStyle/>
          <a:p>
            <a:r>
              <a:rPr lang="es-MX" dirty="0"/>
              <a:t>Utiliza la sentencia </a:t>
            </a:r>
            <a:r>
              <a:rPr lang="es-MX" dirty="0" err="1"/>
              <a:t>throw</a:t>
            </a:r>
            <a:r>
              <a:rPr lang="es-MX" dirty="0"/>
              <a:t>  para lanzar una excepción. Cuando lanzas un excepción, se especifica la expresión que contiene el valor para ser lanzado:</a:t>
            </a:r>
          </a:p>
          <a:p>
            <a:endParaRPr lang="es-MX" dirty="0"/>
          </a:p>
          <a:p>
            <a:r>
              <a:rPr lang="es-MX" b="1" dirty="0" err="1"/>
              <a:t>throw</a:t>
            </a:r>
            <a:r>
              <a:rPr lang="es-MX" b="1" dirty="0"/>
              <a:t> expresión</a:t>
            </a:r>
            <a:r>
              <a:rPr lang="es-MX" b="1" dirty="0" smtClean="0"/>
              <a:t>;</a:t>
            </a:r>
          </a:p>
          <a:p>
            <a:endParaRPr lang="es-MX" b="1" dirty="0"/>
          </a:p>
          <a:p>
            <a:r>
              <a:rPr lang="es-MX" dirty="0"/>
              <a:t>Puedes lanzar cualquier expresión, no solo expresiones de un tipo especifico. En el </a:t>
            </a:r>
            <a:r>
              <a:rPr lang="es-MX" dirty="0" smtClean="0"/>
              <a:t>siguiente </a:t>
            </a:r>
            <a:r>
              <a:rPr lang="es-MX" dirty="0"/>
              <a:t>código lanzamos varias excepciones de varios tipos: </a:t>
            </a:r>
          </a:p>
          <a:p>
            <a:endParaRPr lang="es-MX" dirty="0"/>
          </a:p>
          <a:p>
            <a:r>
              <a:rPr lang="es-MX" dirty="0" err="1"/>
              <a:t>throw</a:t>
            </a:r>
            <a:r>
              <a:rPr lang="es-MX" dirty="0"/>
              <a:t> "Error2";   // Tipo </a:t>
            </a:r>
            <a:r>
              <a:rPr lang="es-MX" dirty="0" err="1"/>
              <a:t>string</a:t>
            </a:r>
            <a:endParaRPr lang="es-MX" dirty="0"/>
          </a:p>
          <a:p>
            <a:r>
              <a:rPr lang="es-MX" dirty="0" err="1"/>
              <a:t>throw</a:t>
            </a:r>
            <a:r>
              <a:rPr lang="es-MX" dirty="0"/>
              <a:t> 42;         // Tipo número</a:t>
            </a:r>
          </a:p>
          <a:p>
            <a:r>
              <a:rPr lang="es-MX" dirty="0" err="1"/>
              <a:t>throw</a:t>
            </a:r>
            <a:r>
              <a:rPr lang="es-MX" dirty="0"/>
              <a:t> true;       // Tipo booleano</a:t>
            </a:r>
          </a:p>
          <a:p>
            <a:r>
              <a:rPr lang="es-MX" dirty="0" err="1"/>
              <a:t>throw</a:t>
            </a:r>
            <a:r>
              <a:rPr lang="es-MX" dirty="0"/>
              <a:t> {</a:t>
            </a:r>
            <a:r>
              <a:rPr lang="es-MX" dirty="0" err="1"/>
              <a:t>toString</a:t>
            </a:r>
            <a:r>
              <a:rPr lang="es-MX" dirty="0"/>
              <a:t>: </a:t>
            </a:r>
            <a:r>
              <a:rPr lang="es-MX" dirty="0" err="1"/>
              <a:t>function</a:t>
            </a:r>
            <a:r>
              <a:rPr lang="es-MX" dirty="0"/>
              <a:t>() { </a:t>
            </a:r>
            <a:r>
              <a:rPr lang="es-MX" dirty="0" err="1"/>
              <a:t>return</a:t>
            </a:r>
            <a:r>
              <a:rPr lang="es-MX" dirty="0"/>
              <a:t> "¡Soy un objeto!"; } };</a:t>
            </a:r>
          </a:p>
        </p:txBody>
      </p:sp>
    </p:spTree>
    <p:extLst>
      <p:ext uri="{BB962C8B-B14F-4D97-AF65-F5344CB8AC3E}">
        <p14:creationId xmlns:p14="http://schemas.microsoft.com/office/powerpoint/2010/main" val="16274106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95817"/>
            <a:ext cx="10585176" cy="4801314"/>
          </a:xfrm>
          <a:prstGeom prst="rect">
            <a:avLst/>
          </a:prstGeom>
        </p:spPr>
        <p:txBody>
          <a:bodyPr wrap="square">
            <a:spAutoFit/>
          </a:bodyPr>
          <a:lstStyle/>
          <a:p>
            <a:r>
              <a:rPr lang="es-MX" b="1" dirty="0"/>
              <a:t>// Crear un tipo de objeto </a:t>
            </a:r>
            <a:r>
              <a:rPr lang="es-MX" b="1" dirty="0" err="1" smtClean="0"/>
              <a:t>UserException</a:t>
            </a:r>
            <a:endParaRPr lang="es-MX" b="1" dirty="0" smtClean="0"/>
          </a:p>
          <a:p>
            <a:endParaRPr lang="es-MX" b="1" dirty="0"/>
          </a:p>
          <a:p>
            <a:r>
              <a:rPr lang="es-MX" b="1" dirty="0" err="1">
                <a:solidFill>
                  <a:schemeClr val="accent3"/>
                </a:solidFill>
              </a:rPr>
              <a:t>function</a:t>
            </a:r>
            <a:r>
              <a:rPr lang="es-MX" b="1" dirty="0">
                <a:solidFill>
                  <a:schemeClr val="accent3"/>
                </a:solidFill>
              </a:rPr>
              <a:t> </a:t>
            </a:r>
            <a:r>
              <a:rPr lang="es-MX" b="1" dirty="0" err="1">
                <a:solidFill>
                  <a:schemeClr val="accent3"/>
                </a:solidFill>
              </a:rPr>
              <a:t>UserException</a:t>
            </a:r>
            <a:r>
              <a:rPr lang="es-MX" b="1" dirty="0">
                <a:solidFill>
                  <a:schemeClr val="accent3"/>
                </a:solidFill>
              </a:rPr>
              <a:t> (aviso){</a:t>
            </a:r>
          </a:p>
          <a:p>
            <a:r>
              <a:rPr lang="es-MX" b="1" dirty="0">
                <a:solidFill>
                  <a:schemeClr val="accent3"/>
                </a:solidFill>
              </a:rPr>
              <a:t>  </a:t>
            </a:r>
            <a:r>
              <a:rPr lang="es-MX" b="1" dirty="0" err="1">
                <a:solidFill>
                  <a:schemeClr val="accent3"/>
                </a:solidFill>
              </a:rPr>
              <a:t>this.aviso</a:t>
            </a:r>
            <a:r>
              <a:rPr lang="es-MX" b="1" dirty="0">
                <a:solidFill>
                  <a:schemeClr val="accent3"/>
                </a:solidFill>
              </a:rPr>
              <a:t>=aviso;</a:t>
            </a:r>
          </a:p>
          <a:p>
            <a:r>
              <a:rPr lang="es-MX" b="1" dirty="0">
                <a:solidFill>
                  <a:schemeClr val="accent3"/>
                </a:solidFill>
              </a:rPr>
              <a:t>  </a:t>
            </a:r>
            <a:r>
              <a:rPr lang="es-MX" b="1" dirty="0" err="1">
                <a:solidFill>
                  <a:schemeClr val="accent3"/>
                </a:solidFill>
              </a:rPr>
              <a:t>this.nombre</a:t>
            </a:r>
            <a:r>
              <a:rPr lang="es-MX" b="1" dirty="0">
                <a:solidFill>
                  <a:schemeClr val="accent3"/>
                </a:solidFill>
              </a:rPr>
              <a:t>="</a:t>
            </a:r>
            <a:r>
              <a:rPr lang="es-MX" b="1" dirty="0" err="1">
                <a:solidFill>
                  <a:schemeClr val="accent3"/>
                </a:solidFill>
              </a:rPr>
              <a:t>UserException</a:t>
            </a:r>
            <a:r>
              <a:rPr lang="es-MX" b="1" dirty="0">
                <a:solidFill>
                  <a:schemeClr val="accent3"/>
                </a:solidFill>
              </a:rPr>
              <a:t>";</a:t>
            </a:r>
          </a:p>
          <a:p>
            <a:r>
              <a:rPr lang="es-MX" b="1" dirty="0">
                <a:solidFill>
                  <a:schemeClr val="accent3"/>
                </a:solidFill>
              </a:rPr>
              <a:t>}</a:t>
            </a:r>
          </a:p>
          <a:p>
            <a:endParaRPr lang="es-MX" dirty="0"/>
          </a:p>
          <a:p>
            <a:r>
              <a:rPr lang="es-MX" b="1" dirty="0"/>
              <a:t>// </a:t>
            </a:r>
            <a:r>
              <a:rPr lang="es-MX" b="1" dirty="0" err="1"/>
              <a:t>Make</a:t>
            </a:r>
            <a:r>
              <a:rPr lang="es-MX" b="1" dirty="0"/>
              <a:t> </a:t>
            </a:r>
            <a:r>
              <a:rPr lang="es-MX" b="1" dirty="0" err="1"/>
              <a:t>the</a:t>
            </a:r>
            <a:r>
              <a:rPr lang="es-MX" b="1" dirty="0"/>
              <a:t> </a:t>
            </a:r>
            <a:r>
              <a:rPr lang="es-MX" b="1" dirty="0" err="1"/>
              <a:t>exception</a:t>
            </a:r>
            <a:r>
              <a:rPr lang="es-MX" b="1" dirty="0"/>
              <a:t> </a:t>
            </a:r>
            <a:r>
              <a:rPr lang="es-MX" b="1" dirty="0" err="1"/>
              <a:t>convert</a:t>
            </a:r>
            <a:r>
              <a:rPr lang="es-MX" b="1" dirty="0"/>
              <a:t> to a </a:t>
            </a:r>
            <a:r>
              <a:rPr lang="es-MX" b="1" dirty="0" err="1"/>
              <a:t>pretty</a:t>
            </a:r>
            <a:r>
              <a:rPr lang="es-MX" b="1" dirty="0"/>
              <a:t> </a:t>
            </a:r>
            <a:r>
              <a:rPr lang="es-MX" b="1" dirty="0" err="1"/>
              <a:t>string</a:t>
            </a:r>
            <a:r>
              <a:rPr lang="es-MX" b="1" dirty="0"/>
              <a:t> </a:t>
            </a:r>
            <a:r>
              <a:rPr lang="es-MX" b="1" dirty="0" err="1"/>
              <a:t>when</a:t>
            </a:r>
            <a:r>
              <a:rPr lang="es-MX" b="1" dirty="0"/>
              <a:t> </a:t>
            </a:r>
            <a:r>
              <a:rPr lang="es-MX" b="1" dirty="0" err="1"/>
              <a:t>used</a:t>
            </a:r>
            <a:r>
              <a:rPr lang="es-MX" b="1" dirty="0"/>
              <a:t> as a </a:t>
            </a:r>
            <a:r>
              <a:rPr lang="es-MX" b="1" dirty="0" err="1" smtClean="0"/>
              <a:t>string</a:t>
            </a:r>
            <a:endParaRPr lang="es-MX" b="1" dirty="0" smtClean="0"/>
          </a:p>
          <a:p>
            <a:r>
              <a:rPr lang="es-MX" b="1" dirty="0" smtClean="0"/>
              <a:t> </a:t>
            </a:r>
            <a:endParaRPr lang="es-MX" b="1" dirty="0"/>
          </a:p>
          <a:p>
            <a:r>
              <a:rPr lang="es-MX" dirty="0"/>
              <a:t>// (</a:t>
            </a:r>
            <a:r>
              <a:rPr lang="es-MX" dirty="0" err="1"/>
              <a:t>e.g</a:t>
            </a:r>
            <a:r>
              <a:rPr lang="es-MX" dirty="0"/>
              <a:t>. </a:t>
            </a:r>
            <a:r>
              <a:rPr lang="es-MX" dirty="0" err="1"/>
              <a:t>by</a:t>
            </a:r>
            <a:r>
              <a:rPr lang="es-MX" dirty="0"/>
              <a:t> </a:t>
            </a:r>
            <a:r>
              <a:rPr lang="es-MX" dirty="0" err="1"/>
              <a:t>the</a:t>
            </a:r>
            <a:r>
              <a:rPr lang="es-MX" dirty="0"/>
              <a:t> error </a:t>
            </a:r>
            <a:r>
              <a:rPr lang="es-MX" dirty="0" err="1"/>
              <a:t>console</a:t>
            </a:r>
            <a:r>
              <a:rPr lang="es-MX" dirty="0"/>
              <a:t>)</a:t>
            </a:r>
          </a:p>
          <a:p>
            <a:r>
              <a:rPr lang="es-MX" b="1" dirty="0" err="1">
                <a:solidFill>
                  <a:schemeClr val="accent3"/>
                </a:solidFill>
              </a:rPr>
              <a:t>UserException.prototype.toString</a:t>
            </a:r>
            <a:r>
              <a:rPr lang="es-MX" b="1" dirty="0">
                <a:solidFill>
                  <a:schemeClr val="accent3"/>
                </a:solidFill>
              </a:rPr>
              <a:t> = </a:t>
            </a:r>
            <a:r>
              <a:rPr lang="es-MX" b="1" dirty="0" err="1">
                <a:solidFill>
                  <a:schemeClr val="accent3"/>
                </a:solidFill>
              </a:rPr>
              <a:t>function</a:t>
            </a:r>
            <a:r>
              <a:rPr lang="es-MX" b="1" dirty="0">
                <a:solidFill>
                  <a:schemeClr val="accent3"/>
                </a:solidFill>
              </a:rPr>
              <a:t> () {</a:t>
            </a: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this.nombre</a:t>
            </a:r>
            <a:r>
              <a:rPr lang="es-MX" b="1" dirty="0">
                <a:solidFill>
                  <a:schemeClr val="accent3"/>
                </a:solidFill>
              </a:rPr>
              <a:t> + ': "' + </a:t>
            </a:r>
            <a:r>
              <a:rPr lang="es-MX" b="1" dirty="0" err="1">
                <a:solidFill>
                  <a:schemeClr val="accent3"/>
                </a:solidFill>
              </a:rPr>
              <a:t>this.aviso</a:t>
            </a:r>
            <a:r>
              <a:rPr lang="es-MX" b="1" dirty="0">
                <a:solidFill>
                  <a:schemeClr val="accent3"/>
                </a:solidFill>
              </a:rPr>
              <a:t> + '"';</a:t>
            </a:r>
          </a:p>
          <a:p>
            <a:r>
              <a:rPr lang="es-MX" b="1" dirty="0">
                <a:solidFill>
                  <a:schemeClr val="accent3"/>
                </a:solidFill>
              </a:rPr>
              <a:t>}</a:t>
            </a:r>
          </a:p>
          <a:p>
            <a:endParaRPr lang="es-MX" dirty="0"/>
          </a:p>
          <a:p>
            <a:r>
              <a:rPr lang="es-MX" b="1" dirty="0"/>
              <a:t>// </a:t>
            </a:r>
            <a:r>
              <a:rPr lang="es-MX" b="1" dirty="0" err="1"/>
              <a:t>Create</a:t>
            </a:r>
            <a:r>
              <a:rPr lang="es-MX" b="1" dirty="0"/>
              <a:t> </a:t>
            </a:r>
            <a:r>
              <a:rPr lang="es-MX" b="1" dirty="0" err="1"/>
              <a:t>an</a:t>
            </a:r>
            <a:r>
              <a:rPr lang="es-MX" b="1" dirty="0"/>
              <a:t> </a:t>
            </a:r>
            <a:r>
              <a:rPr lang="es-MX" b="1" dirty="0" err="1"/>
              <a:t>instance</a:t>
            </a:r>
            <a:r>
              <a:rPr lang="es-MX" b="1" dirty="0"/>
              <a:t> of </a:t>
            </a:r>
            <a:r>
              <a:rPr lang="es-MX" b="1" dirty="0" err="1"/>
              <a:t>the</a:t>
            </a:r>
            <a:r>
              <a:rPr lang="es-MX" b="1" dirty="0"/>
              <a:t> </a:t>
            </a:r>
            <a:r>
              <a:rPr lang="es-MX" b="1" dirty="0" err="1"/>
              <a:t>object</a:t>
            </a:r>
            <a:r>
              <a:rPr lang="es-MX" b="1" dirty="0"/>
              <a:t> </a:t>
            </a:r>
            <a:r>
              <a:rPr lang="es-MX" b="1" dirty="0" err="1"/>
              <a:t>type</a:t>
            </a:r>
            <a:r>
              <a:rPr lang="es-MX" b="1" dirty="0"/>
              <a:t> and </a:t>
            </a:r>
            <a:r>
              <a:rPr lang="es-MX" b="1" dirty="0" err="1"/>
              <a:t>throw</a:t>
            </a:r>
            <a:r>
              <a:rPr lang="es-MX" b="1" dirty="0"/>
              <a:t> </a:t>
            </a:r>
            <a:r>
              <a:rPr lang="es-MX" b="1" dirty="0" err="1" smtClean="0"/>
              <a:t>it</a:t>
            </a:r>
            <a:endParaRPr lang="es-MX" b="1" dirty="0" smtClean="0"/>
          </a:p>
          <a:p>
            <a:endParaRPr lang="es-MX" b="1" dirty="0"/>
          </a:p>
          <a:p>
            <a:r>
              <a:rPr lang="es-MX" b="1" dirty="0" err="1">
                <a:solidFill>
                  <a:schemeClr val="accent3"/>
                </a:solidFill>
              </a:rPr>
              <a:t>throw</a:t>
            </a:r>
            <a:r>
              <a:rPr lang="es-MX" b="1" dirty="0">
                <a:solidFill>
                  <a:schemeClr val="accent3"/>
                </a:solidFill>
              </a:rPr>
              <a:t> new </a:t>
            </a:r>
            <a:r>
              <a:rPr lang="es-MX" b="1" dirty="0" err="1">
                <a:solidFill>
                  <a:schemeClr val="accent3"/>
                </a:solidFill>
              </a:rPr>
              <a:t>UserException</a:t>
            </a:r>
            <a:r>
              <a:rPr lang="es-MX" b="1" dirty="0">
                <a:solidFill>
                  <a:schemeClr val="accent3"/>
                </a:solidFill>
              </a:rPr>
              <a:t>("</a:t>
            </a:r>
            <a:r>
              <a:rPr lang="es-MX" b="1" dirty="0" err="1">
                <a:solidFill>
                  <a:schemeClr val="accent3"/>
                </a:solidFill>
              </a:rPr>
              <a:t>Value</a:t>
            </a:r>
            <a:r>
              <a:rPr lang="es-MX" b="1" dirty="0">
                <a:solidFill>
                  <a:schemeClr val="accent3"/>
                </a:solidFill>
              </a:rPr>
              <a:t> </a:t>
            </a:r>
            <a:r>
              <a:rPr lang="es-MX" b="1" dirty="0" err="1">
                <a:solidFill>
                  <a:schemeClr val="accent3"/>
                </a:solidFill>
              </a:rPr>
              <a:t>too</a:t>
            </a:r>
            <a:r>
              <a:rPr lang="es-MX" b="1" dirty="0">
                <a:solidFill>
                  <a:schemeClr val="accent3"/>
                </a:solidFill>
              </a:rPr>
              <a:t> </a:t>
            </a:r>
            <a:r>
              <a:rPr lang="es-MX" b="1" dirty="0" err="1">
                <a:solidFill>
                  <a:schemeClr val="accent3"/>
                </a:solidFill>
              </a:rPr>
              <a:t>high</a:t>
            </a:r>
            <a:r>
              <a:rPr lang="es-MX" b="1" dirty="0">
                <a:solidFill>
                  <a:schemeClr val="accent3"/>
                </a:solidFill>
              </a:rPr>
              <a:t>");</a:t>
            </a:r>
          </a:p>
        </p:txBody>
      </p:sp>
    </p:spTree>
    <p:extLst>
      <p:ext uri="{BB962C8B-B14F-4D97-AF65-F5344CB8AC3E}">
        <p14:creationId xmlns:p14="http://schemas.microsoft.com/office/powerpoint/2010/main" val="24386188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68682"/>
            <a:ext cx="10615174" cy="4247317"/>
          </a:xfrm>
          <a:prstGeom prst="rect">
            <a:avLst/>
          </a:prstGeom>
        </p:spPr>
        <p:txBody>
          <a:bodyPr wrap="square">
            <a:spAutoFit/>
          </a:bodyPr>
          <a:lstStyle/>
          <a:p>
            <a:r>
              <a:rPr lang="es-MX" b="1" dirty="0"/>
              <a:t>La sentencia try...catch </a:t>
            </a:r>
            <a:r>
              <a:rPr lang="es-MX" dirty="0"/>
              <a:t>marca un bloque de instrucciones a intentar que pueden causar alguna excepción, y declarar una o más respuestas en caso de que una excepción sea arrojada. Si una excepción es arrojada, la sentencia try...catch se encarga de atraparla.</a:t>
            </a:r>
          </a:p>
          <a:p>
            <a:endParaRPr lang="es-MX" dirty="0"/>
          </a:p>
          <a:p>
            <a:r>
              <a:rPr lang="es-MX" dirty="0"/>
              <a:t>La sentencia try...catch consiste en un bloque try, el cuál contiene una o más instrucciones, y ninguno o varios bloques catch, conteniendo sentencias que especifican que hacer si una excepción es arrojada en un bloque try. </a:t>
            </a:r>
            <a:endParaRPr lang="es-MX" dirty="0" smtClean="0"/>
          </a:p>
          <a:p>
            <a:endParaRPr lang="es-MX" dirty="0"/>
          </a:p>
          <a:p>
            <a:r>
              <a:rPr lang="es-MX" dirty="0" smtClean="0"/>
              <a:t>Se </a:t>
            </a:r>
            <a:r>
              <a:rPr lang="es-MX" dirty="0"/>
              <a:t>desea que las instrucciones dentro del bloque try se ejecuten con éxito, de caso contrario caerán en el bloque catch para ser controladas. Si alguna instrucción dentro del bloque try (o en una función llamada dentro del bloque try) arroja una excepción, el control pasa inmediatamente al bloque catch. </a:t>
            </a:r>
            <a:endParaRPr lang="es-MX" dirty="0" smtClean="0"/>
          </a:p>
          <a:p>
            <a:endParaRPr lang="es-MX" dirty="0"/>
          </a:p>
          <a:p>
            <a:r>
              <a:rPr lang="es-MX" dirty="0" smtClean="0"/>
              <a:t>Si </a:t>
            </a:r>
            <a:r>
              <a:rPr lang="es-MX" dirty="0"/>
              <a:t>ninguna excepción es arrojada en el bloque try, el bloque catch es ignorado. Por último se ejecuta el bloque </a:t>
            </a:r>
            <a:r>
              <a:rPr lang="es-MX" dirty="0" err="1"/>
              <a:t>finally</a:t>
            </a:r>
            <a:r>
              <a:rPr lang="es-MX" dirty="0"/>
              <a:t> luego de que los bloques try y catch hayan sido ejecutados pero antes de las instrucciones que se encuentren a continuación de la sentencia try...catch.</a:t>
            </a:r>
          </a:p>
        </p:txBody>
      </p:sp>
    </p:spTree>
    <p:extLst>
      <p:ext uri="{BB962C8B-B14F-4D97-AF65-F5344CB8AC3E}">
        <p14:creationId xmlns:p14="http://schemas.microsoft.com/office/powerpoint/2010/main" val="25432388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6925" y="87664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928488"/>
            <a:ext cx="10615174" cy="1477328"/>
          </a:xfrm>
          <a:prstGeom prst="rect">
            <a:avLst/>
          </a:prstGeom>
        </p:spPr>
        <p:txBody>
          <a:bodyPr wrap="square">
            <a:spAutoFit/>
          </a:bodyPr>
          <a:lstStyle/>
          <a:p>
            <a:r>
              <a:rPr lang="es-MX" dirty="0"/>
              <a:t>El siguiente ejemplo usa la sentencia try...catch. El ejemplo llama a una función que retorna el nombre de un mes desde un arreglo basado en un valor pasado como argumento a la función. </a:t>
            </a:r>
          </a:p>
          <a:p>
            <a:r>
              <a:rPr lang="es-MX" dirty="0" smtClean="0"/>
              <a:t>Si </a:t>
            </a:r>
            <a:r>
              <a:rPr lang="es-MX" dirty="0"/>
              <a:t>el valor no corresponde con el número de un mes (entre 1 y 12), una excepción es arrojada con el valor "</a:t>
            </a:r>
            <a:r>
              <a:rPr lang="es-MX" dirty="0" err="1"/>
              <a:t>InvalidMonthNo</a:t>
            </a:r>
            <a:r>
              <a:rPr lang="es-MX" dirty="0"/>
              <a:t>" y las instrucciones en el bloque catch le asignarán a la variable </a:t>
            </a:r>
            <a:r>
              <a:rPr lang="es-MX" dirty="0" err="1"/>
              <a:t>monthName</a:t>
            </a:r>
            <a:r>
              <a:rPr lang="es-MX" dirty="0"/>
              <a:t> el valor de </a:t>
            </a:r>
            <a:r>
              <a:rPr lang="es-MX" dirty="0" err="1"/>
              <a:t>unknown</a:t>
            </a:r>
            <a:r>
              <a:rPr lang="es-MX" dirty="0"/>
              <a:t>.</a:t>
            </a:r>
          </a:p>
        </p:txBody>
      </p:sp>
      <p:sp>
        <p:nvSpPr>
          <p:cNvPr id="3" name="Rectangle 2"/>
          <p:cNvSpPr/>
          <p:nvPr/>
        </p:nvSpPr>
        <p:spPr>
          <a:xfrm>
            <a:off x="778146" y="2556173"/>
            <a:ext cx="10382226" cy="3970318"/>
          </a:xfrm>
          <a:prstGeom prst="rect">
            <a:avLst/>
          </a:prstGeom>
        </p:spPr>
        <p:txBody>
          <a:bodyPr wrap="square">
            <a:spAutoFit/>
          </a:bodyPr>
          <a:lstStyle/>
          <a:p>
            <a:r>
              <a:rPr lang="es-MX" sz="1400" dirty="0" err="1"/>
              <a:t>function</a:t>
            </a:r>
            <a:r>
              <a:rPr lang="es-MX" sz="1400" dirty="0"/>
              <a:t> </a:t>
            </a:r>
            <a:r>
              <a:rPr lang="es-MX" sz="1400" dirty="0" err="1"/>
              <a:t>getMonthName</a:t>
            </a:r>
            <a:r>
              <a:rPr lang="es-MX" sz="1400" dirty="0"/>
              <a:t> (</a:t>
            </a:r>
            <a:r>
              <a:rPr lang="es-MX" sz="1400" dirty="0" err="1"/>
              <a:t>mo</a:t>
            </a:r>
            <a:r>
              <a:rPr lang="es-MX" sz="1400" dirty="0"/>
              <a:t>) {</a:t>
            </a:r>
          </a:p>
          <a:p>
            <a:r>
              <a:rPr lang="es-MX" sz="1400" dirty="0"/>
              <a:t>  </a:t>
            </a:r>
            <a:r>
              <a:rPr lang="es-MX" sz="1400" dirty="0" err="1"/>
              <a:t>mo</a:t>
            </a:r>
            <a:r>
              <a:rPr lang="es-MX" sz="1400" dirty="0"/>
              <a:t> = mo-1; // Ajusta el </a:t>
            </a:r>
            <a:r>
              <a:rPr lang="es-MX" sz="1400" dirty="0" err="1"/>
              <a:t>indice</a:t>
            </a:r>
            <a:r>
              <a:rPr lang="es-MX" sz="1400" dirty="0"/>
              <a:t> del arreglo para el arreglo de meses (1=</a:t>
            </a:r>
            <a:r>
              <a:rPr lang="es-MX" sz="1400" dirty="0" err="1"/>
              <a:t>Jan</a:t>
            </a:r>
            <a:r>
              <a:rPr lang="es-MX" sz="1400" dirty="0"/>
              <a:t>, 12=</a:t>
            </a:r>
            <a:r>
              <a:rPr lang="es-MX" sz="1400" dirty="0" err="1"/>
              <a:t>Dec</a:t>
            </a:r>
            <a:r>
              <a:rPr lang="es-MX" sz="1400" dirty="0"/>
              <a:t>)</a:t>
            </a:r>
          </a:p>
          <a:p>
            <a:r>
              <a:rPr lang="es-MX" sz="1400" dirty="0"/>
              <a:t>  </a:t>
            </a:r>
            <a:r>
              <a:rPr lang="es-MX" sz="1400" dirty="0" err="1"/>
              <a:t>var</a:t>
            </a:r>
            <a:r>
              <a:rPr lang="es-MX" sz="1400" dirty="0"/>
              <a:t> </a:t>
            </a:r>
            <a:r>
              <a:rPr lang="es-MX" sz="1400" dirty="0" err="1"/>
              <a:t>months</a:t>
            </a:r>
            <a:r>
              <a:rPr lang="es-MX" sz="1400" dirty="0"/>
              <a:t> = ["</a:t>
            </a:r>
            <a:r>
              <a:rPr lang="es-MX" sz="1400" dirty="0" err="1"/>
              <a:t>Jan</a:t>
            </a:r>
            <a:r>
              <a:rPr lang="es-MX" sz="1400" dirty="0"/>
              <a:t>","Feb","Mar","</a:t>
            </a:r>
            <a:r>
              <a:rPr lang="es-MX" sz="1400" dirty="0" err="1"/>
              <a:t>Apr</a:t>
            </a:r>
            <a:r>
              <a:rPr lang="es-MX" sz="1400" dirty="0"/>
              <a:t>","</a:t>
            </a:r>
            <a:r>
              <a:rPr lang="es-MX" sz="1400" dirty="0" err="1"/>
              <a:t>May</a:t>
            </a:r>
            <a:r>
              <a:rPr lang="es-MX" sz="1400" dirty="0"/>
              <a:t>","</a:t>
            </a:r>
            <a:r>
              <a:rPr lang="es-MX" sz="1400" dirty="0" err="1"/>
              <a:t>Jun","Jul</a:t>
            </a:r>
            <a:r>
              <a:rPr lang="es-MX" sz="1400" dirty="0"/>
              <a:t>",</a:t>
            </a:r>
          </a:p>
          <a:p>
            <a:r>
              <a:rPr lang="es-MX" sz="1400" dirty="0"/>
              <a:t>                "</a:t>
            </a:r>
            <a:r>
              <a:rPr lang="es-MX" sz="1400" dirty="0" err="1"/>
              <a:t>Aug</a:t>
            </a:r>
            <a:r>
              <a:rPr lang="es-MX" sz="1400" dirty="0"/>
              <a:t>","</a:t>
            </a:r>
            <a:r>
              <a:rPr lang="es-MX" sz="1400" dirty="0" err="1"/>
              <a:t>Sep</a:t>
            </a:r>
            <a:r>
              <a:rPr lang="es-MX" sz="1400" dirty="0"/>
              <a:t>","Oct","Nov","</a:t>
            </a:r>
            <a:r>
              <a:rPr lang="es-MX" sz="1400" dirty="0" err="1"/>
              <a:t>Dec</a:t>
            </a:r>
            <a:r>
              <a:rPr lang="es-MX" sz="1400" dirty="0"/>
              <a:t>"];</a:t>
            </a:r>
          </a:p>
          <a:p>
            <a:r>
              <a:rPr lang="es-MX" sz="1400" dirty="0"/>
              <a:t>  </a:t>
            </a:r>
            <a:r>
              <a:rPr lang="es-MX" sz="1400" dirty="0" err="1"/>
              <a:t>if</a:t>
            </a:r>
            <a:r>
              <a:rPr lang="es-MX" sz="1400" dirty="0"/>
              <a:t> (</a:t>
            </a:r>
            <a:r>
              <a:rPr lang="es-MX" sz="1400" dirty="0" err="1"/>
              <a:t>months</a:t>
            </a:r>
            <a:r>
              <a:rPr lang="es-MX" sz="1400" dirty="0"/>
              <a:t>[</a:t>
            </a:r>
            <a:r>
              <a:rPr lang="es-MX" sz="1400" dirty="0" err="1"/>
              <a:t>mo</a:t>
            </a:r>
            <a:r>
              <a:rPr lang="es-MX" sz="1400" dirty="0"/>
              <a:t>] != </a:t>
            </a:r>
            <a:r>
              <a:rPr lang="es-MX" sz="1400" dirty="0" err="1"/>
              <a:t>null</a:t>
            </a:r>
            <a:r>
              <a:rPr lang="es-MX" sz="1400" dirty="0"/>
              <a:t>) {</a:t>
            </a:r>
          </a:p>
          <a:p>
            <a:r>
              <a:rPr lang="es-MX" sz="1400" dirty="0"/>
              <a:t>    </a:t>
            </a:r>
            <a:r>
              <a:rPr lang="es-MX" sz="1400" dirty="0" err="1"/>
              <a:t>return</a:t>
            </a:r>
            <a:r>
              <a:rPr lang="es-MX" sz="1400" dirty="0"/>
              <a:t> </a:t>
            </a:r>
            <a:r>
              <a:rPr lang="es-MX" sz="1400" dirty="0" err="1"/>
              <a:t>months</a:t>
            </a:r>
            <a:r>
              <a:rPr lang="es-MX" sz="1400" dirty="0"/>
              <a:t>[</a:t>
            </a:r>
            <a:r>
              <a:rPr lang="es-MX" sz="1400" dirty="0" err="1"/>
              <a:t>mo</a:t>
            </a:r>
            <a:r>
              <a:rPr lang="es-MX" sz="1400" dirty="0"/>
              <a:t>];</a:t>
            </a:r>
          </a:p>
          <a:p>
            <a:r>
              <a:rPr lang="es-MX" sz="1400" dirty="0"/>
              <a:t>  } </a:t>
            </a:r>
            <a:r>
              <a:rPr lang="es-MX" sz="1400" dirty="0" err="1"/>
              <a:t>else</a:t>
            </a:r>
            <a:r>
              <a:rPr lang="es-MX" sz="1400" dirty="0"/>
              <a:t> {</a:t>
            </a:r>
          </a:p>
          <a:p>
            <a:r>
              <a:rPr lang="es-MX" sz="1400" dirty="0"/>
              <a:t>    </a:t>
            </a:r>
            <a:r>
              <a:rPr lang="es-MX" sz="1400" dirty="0" err="1"/>
              <a:t>throw</a:t>
            </a:r>
            <a:r>
              <a:rPr lang="es-MX" sz="1400" dirty="0"/>
              <a:t> "</a:t>
            </a:r>
            <a:r>
              <a:rPr lang="es-MX" sz="1400" dirty="0" err="1"/>
              <a:t>InvalidMonthNo</a:t>
            </a:r>
            <a:r>
              <a:rPr lang="es-MX" sz="1400" dirty="0"/>
              <a:t>"; //Arroja la palabra "</a:t>
            </a:r>
            <a:r>
              <a:rPr lang="es-MX" sz="1400" dirty="0" err="1"/>
              <a:t>InvalidMonthNo</a:t>
            </a:r>
            <a:r>
              <a:rPr lang="es-MX" sz="1400" dirty="0"/>
              <a:t>" al ocurrir una excepción</a:t>
            </a:r>
          </a:p>
          <a:p>
            <a:r>
              <a:rPr lang="es-MX" sz="1400" dirty="0"/>
              <a:t>  }</a:t>
            </a:r>
          </a:p>
          <a:p>
            <a:r>
              <a:rPr lang="es-MX" sz="1400" dirty="0"/>
              <a:t>}</a:t>
            </a:r>
          </a:p>
          <a:p>
            <a:endParaRPr lang="es-MX" sz="1400" dirty="0"/>
          </a:p>
          <a:p>
            <a:r>
              <a:rPr lang="es-MX" sz="1400" dirty="0"/>
              <a:t>try { // instrucciones a probar</a:t>
            </a:r>
          </a:p>
          <a:p>
            <a:r>
              <a:rPr lang="es-MX" sz="1400" dirty="0"/>
              <a:t>  </a:t>
            </a:r>
            <a:r>
              <a:rPr lang="es-MX" sz="1400" dirty="0" err="1"/>
              <a:t>monthName</a:t>
            </a:r>
            <a:r>
              <a:rPr lang="es-MX" sz="1400" dirty="0"/>
              <a:t> = </a:t>
            </a:r>
            <a:r>
              <a:rPr lang="es-MX" sz="1400" dirty="0" err="1"/>
              <a:t>getMonthName</a:t>
            </a:r>
            <a:r>
              <a:rPr lang="es-MX" sz="1400" dirty="0"/>
              <a:t>(</a:t>
            </a:r>
            <a:r>
              <a:rPr lang="es-MX" sz="1400" dirty="0" err="1"/>
              <a:t>myMonth</a:t>
            </a:r>
            <a:r>
              <a:rPr lang="es-MX" sz="1400" dirty="0"/>
              <a:t>); // La función puede arrojar una excepción</a:t>
            </a:r>
          </a:p>
          <a:p>
            <a:r>
              <a:rPr lang="es-MX" sz="1400" dirty="0"/>
              <a:t>}</a:t>
            </a:r>
          </a:p>
          <a:p>
            <a:r>
              <a:rPr lang="es-MX" sz="1400" dirty="0"/>
              <a:t>catch (e) {</a:t>
            </a:r>
          </a:p>
          <a:p>
            <a:r>
              <a:rPr lang="es-MX" sz="1400" dirty="0"/>
              <a:t>  </a:t>
            </a:r>
            <a:r>
              <a:rPr lang="es-MX" sz="1400" dirty="0" err="1"/>
              <a:t>monthName</a:t>
            </a:r>
            <a:r>
              <a:rPr lang="es-MX" sz="1400" dirty="0"/>
              <a:t> = "</a:t>
            </a:r>
            <a:r>
              <a:rPr lang="es-MX" sz="1400" dirty="0" err="1"/>
              <a:t>unknown</a:t>
            </a:r>
            <a:r>
              <a:rPr lang="es-MX" sz="1400" dirty="0"/>
              <a:t>";</a:t>
            </a:r>
          </a:p>
          <a:p>
            <a:r>
              <a:rPr lang="es-MX" sz="1400" dirty="0"/>
              <a:t>  </a:t>
            </a:r>
            <a:r>
              <a:rPr lang="es-MX" sz="1400" dirty="0" err="1"/>
              <a:t>logMyErrors</a:t>
            </a:r>
            <a:r>
              <a:rPr lang="es-MX" sz="1400" dirty="0"/>
              <a:t>(e); // Pasa el objeto de la excepción a un manejador de errores</a:t>
            </a:r>
          </a:p>
          <a:p>
            <a:r>
              <a:rPr lang="es-MX" sz="1400" dirty="0"/>
              <a:t>}</a:t>
            </a:r>
          </a:p>
        </p:txBody>
      </p:sp>
    </p:spTree>
    <p:extLst>
      <p:ext uri="{BB962C8B-B14F-4D97-AF65-F5344CB8AC3E}">
        <p14:creationId xmlns:p14="http://schemas.microsoft.com/office/powerpoint/2010/main" val="31876884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157318"/>
            <a:ext cx="10615174" cy="4524315"/>
          </a:xfrm>
          <a:prstGeom prst="rect">
            <a:avLst/>
          </a:prstGeom>
        </p:spPr>
        <p:txBody>
          <a:bodyPr wrap="square">
            <a:spAutoFit/>
          </a:bodyPr>
          <a:lstStyle/>
          <a:p>
            <a:r>
              <a:rPr lang="es-MX" b="1" dirty="0"/>
              <a:t>El bloque </a:t>
            </a:r>
            <a:r>
              <a:rPr lang="es-MX" b="1" dirty="0" smtClean="0"/>
              <a:t>catch</a:t>
            </a:r>
          </a:p>
          <a:p>
            <a:endParaRPr lang="es-MX" b="1" dirty="0"/>
          </a:p>
          <a:p>
            <a:r>
              <a:rPr lang="es-MX" dirty="0"/>
              <a:t>Un bloque catch es usado para manejar todas las excepciones que pueden ser generadas en el bloque try.</a:t>
            </a:r>
          </a:p>
          <a:p>
            <a:endParaRPr lang="es-MX" dirty="0"/>
          </a:p>
          <a:p>
            <a:r>
              <a:rPr lang="es-MX" b="1" dirty="0">
                <a:solidFill>
                  <a:schemeClr val="accent3"/>
                </a:solidFill>
              </a:rPr>
              <a:t>catch (</a:t>
            </a:r>
            <a:r>
              <a:rPr lang="es-MX" b="1" dirty="0" err="1">
                <a:solidFill>
                  <a:schemeClr val="accent3"/>
                </a:solidFill>
              </a:rPr>
              <a:t>catchID</a:t>
            </a:r>
            <a:r>
              <a:rPr lang="es-MX" b="1" dirty="0">
                <a:solidFill>
                  <a:schemeClr val="accent3"/>
                </a:solidFill>
              </a:rPr>
              <a:t>) {</a:t>
            </a:r>
          </a:p>
          <a:p>
            <a:r>
              <a:rPr lang="es-MX" b="1" dirty="0">
                <a:solidFill>
                  <a:schemeClr val="accent3"/>
                </a:solidFill>
              </a:rPr>
              <a:t>  instrucciones</a:t>
            </a:r>
          </a:p>
          <a:p>
            <a:r>
              <a:rPr lang="es-MX" b="1" dirty="0" smtClean="0">
                <a:solidFill>
                  <a:schemeClr val="accent3"/>
                </a:solidFill>
              </a:rPr>
              <a:t>}</a:t>
            </a:r>
          </a:p>
          <a:p>
            <a:endParaRPr lang="es-MX" dirty="0"/>
          </a:p>
          <a:p>
            <a:r>
              <a:rPr lang="es-MX" dirty="0"/>
              <a:t>El bloque catch especifica un identificador (</a:t>
            </a:r>
            <a:r>
              <a:rPr lang="es-MX" dirty="0" err="1"/>
              <a:t>catchID</a:t>
            </a:r>
            <a:r>
              <a:rPr lang="es-MX" dirty="0"/>
              <a:t> en la sintaxis anterior) que tiene el valor especificado por la sentencia </a:t>
            </a:r>
            <a:r>
              <a:rPr lang="es-MX" dirty="0" err="1"/>
              <a:t>throw</a:t>
            </a:r>
            <a:r>
              <a:rPr lang="es-MX" dirty="0"/>
              <a:t>; puedes usar este identificador para obtener información acerca de la excepción que fue arrojada. </a:t>
            </a:r>
            <a:endParaRPr lang="es-MX" dirty="0" smtClean="0"/>
          </a:p>
          <a:p>
            <a:endParaRPr lang="es-MX" dirty="0"/>
          </a:p>
          <a:p>
            <a:r>
              <a:rPr lang="es-MX" dirty="0" smtClean="0"/>
              <a:t>JavaScript </a:t>
            </a:r>
            <a:r>
              <a:rPr lang="es-MX" dirty="0"/>
              <a:t>crea este identificador cuando ha entrado en el bloque catch; el identificador dura mientras dure el bloque catch; después de que el bloque catch termine su ejecución, el identificador ya no estará disponible.</a:t>
            </a:r>
          </a:p>
        </p:txBody>
      </p:sp>
    </p:spTree>
    <p:extLst>
      <p:ext uri="{BB962C8B-B14F-4D97-AF65-F5344CB8AC3E}">
        <p14:creationId xmlns:p14="http://schemas.microsoft.com/office/powerpoint/2010/main" val="35601946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35403"/>
            <a:ext cx="10530092" cy="3139321"/>
          </a:xfrm>
          <a:prstGeom prst="rect">
            <a:avLst/>
          </a:prstGeom>
        </p:spPr>
        <p:txBody>
          <a:bodyPr wrap="square">
            <a:spAutoFit/>
          </a:bodyPr>
          <a:lstStyle/>
          <a:p>
            <a:r>
              <a:rPr lang="es-MX" dirty="0"/>
              <a:t>Por ejemplo, el siguiente código arroja una excepción. Cuando la excepción ocurre, el control es transferido al bloque catch.</a:t>
            </a:r>
          </a:p>
          <a:p>
            <a:endParaRPr lang="es-MX" dirty="0"/>
          </a:p>
          <a:p>
            <a:r>
              <a:rPr lang="es-MX" b="1" dirty="0">
                <a:solidFill>
                  <a:schemeClr val="accent3"/>
                </a:solidFill>
              </a:rPr>
              <a:t>try {</a:t>
            </a:r>
          </a:p>
          <a:p>
            <a:r>
              <a:rPr lang="es-MX" b="1" dirty="0">
                <a:solidFill>
                  <a:schemeClr val="accent3"/>
                </a:solidFill>
              </a:rPr>
              <a:t>  </a:t>
            </a:r>
            <a:r>
              <a:rPr lang="es-MX" b="1" dirty="0" err="1">
                <a:solidFill>
                  <a:schemeClr val="accent3"/>
                </a:solidFill>
              </a:rPr>
              <a:t>throw</a:t>
            </a:r>
            <a:r>
              <a:rPr lang="es-MX" b="1" dirty="0">
                <a:solidFill>
                  <a:schemeClr val="accent3"/>
                </a:solidFill>
              </a:rPr>
              <a:t> "</a:t>
            </a:r>
            <a:r>
              <a:rPr lang="es-MX" b="1" dirty="0" err="1">
                <a:solidFill>
                  <a:schemeClr val="accent3"/>
                </a:solidFill>
              </a:rPr>
              <a:t>myException</a:t>
            </a:r>
            <a:r>
              <a:rPr lang="es-MX" b="1" dirty="0">
                <a:solidFill>
                  <a:schemeClr val="accent3"/>
                </a:solidFill>
              </a:rPr>
              <a:t>" // genera una excepción</a:t>
            </a:r>
          </a:p>
          <a:p>
            <a:r>
              <a:rPr lang="es-MX" b="1" dirty="0" smtClean="0">
                <a:solidFill>
                  <a:schemeClr val="accent3"/>
                </a:solidFill>
              </a:rPr>
              <a:t>}</a:t>
            </a:r>
          </a:p>
          <a:p>
            <a:endParaRPr lang="es-MX" b="1" dirty="0">
              <a:solidFill>
                <a:schemeClr val="accent3"/>
              </a:solidFill>
            </a:endParaRPr>
          </a:p>
          <a:p>
            <a:r>
              <a:rPr lang="es-MX" b="1" dirty="0">
                <a:solidFill>
                  <a:schemeClr val="accent3"/>
                </a:solidFill>
              </a:rPr>
              <a:t>catch (e) {</a:t>
            </a:r>
          </a:p>
          <a:p>
            <a:r>
              <a:rPr lang="es-MX" dirty="0"/>
              <a:t>  // instrucciones para manejar cualquier excepción generada</a:t>
            </a:r>
          </a:p>
          <a:p>
            <a:r>
              <a:rPr lang="es-MX" dirty="0"/>
              <a:t>  </a:t>
            </a:r>
            <a:r>
              <a:rPr lang="es-MX" b="1" dirty="0" err="1">
                <a:solidFill>
                  <a:schemeClr val="accent3"/>
                </a:solidFill>
              </a:rPr>
              <a:t>logMyErrors</a:t>
            </a:r>
            <a:r>
              <a:rPr lang="es-MX" b="1" dirty="0">
                <a:solidFill>
                  <a:schemeClr val="accent3"/>
                </a:solidFill>
              </a:rPr>
              <a:t>(e) </a:t>
            </a:r>
            <a:r>
              <a:rPr lang="es-MX" dirty="0"/>
              <a:t>// Pasa el objeto de excepción a un manejador de errores</a:t>
            </a:r>
          </a:p>
          <a:p>
            <a:r>
              <a:rPr lang="es-MX" b="1" dirty="0">
                <a:solidFill>
                  <a:schemeClr val="accent3"/>
                </a:solidFill>
              </a:rPr>
              <a:t>}</a:t>
            </a:r>
          </a:p>
        </p:txBody>
      </p:sp>
    </p:spTree>
    <p:extLst>
      <p:ext uri="{BB962C8B-B14F-4D97-AF65-F5344CB8AC3E}">
        <p14:creationId xmlns:p14="http://schemas.microsoft.com/office/powerpoint/2010/main" val="1176519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a:t>
            </a:r>
            <a:r>
              <a:rPr lang="es-MX" sz="4000" b="1" dirty="0" err="1"/>
              <a:t>rest</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01028" y="1434316"/>
            <a:ext cx="10592292" cy="4524315"/>
          </a:xfrm>
          <a:prstGeom prst="rect">
            <a:avLst/>
          </a:prstGeom>
        </p:spPr>
        <p:txBody>
          <a:bodyPr wrap="square">
            <a:spAutoFit/>
          </a:bodyPr>
          <a:lstStyle/>
          <a:p>
            <a:r>
              <a:rPr lang="es-MX" dirty="0"/>
              <a:t>Los parámetros </a:t>
            </a:r>
            <a:r>
              <a:rPr lang="es-MX" dirty="0" err="1"/>
              <a:t>rest</a:t>
            </a:r>
            <a:r>
              <a:rPr lang="es-MX" dirty="0"/>
              <a:t> han sido agregados para reducir el </a:t>
            </a:r>
            <a:r>
              <a:rPr lang="es-MX" dirty="0" smtClean="0"/>
              <a:t>código </a:t>
            </a:r>
            <a:r>
              <a:rPr lang="es-MX" dirty="0"/>
              <a:t>repetitivo que se usaba en los parámetros</a:t>
            </a:r>
            <a:r>
              <a:rPr lang="es-MX" dirty="0" smtClean="0"/>
              <a:t>.</a:t>
            </a:r>
          </a:p>
          <a:p>
            <a:endParaRPr lang="es-MX" dirty="0"/>
          </a:p>
          <a:p>
            <a:r>
              <a:rPr lang="es-MX" b="1" dirty="0"/>
              <a:t>// Antes de los parámetros </a:t>
            </a:r>
            <a:r>
              <a:rPr lang="es-MX" b="1" dirty="0" err="1"/>
              <a:t>rest</a:t>
            </a:r>
            <a:r>
              <a:rPr lang="es-MX" b="1" dirty="0"/>
              <a:t> se realizaba</a:t>
            </a:r>
            <a:r>
              <a:rPr lang="es-MX" b="1" dirty="0" smtClean="0"/>
              <a:t>:</a:t>
            </a:r>
          </a:p>
          <a:p>
            <a:endParaRPr lang="es-MX" b="1" dirty="0"/>
          </a:p>
          <a:p>
            <a:r>
              <a:rPr lang="es-MX" b="1" dirty="0" err="1">
                <a:solidFill>
                  <a:schemeClr val="accent3"/>
                </a:solidFill>
              </a:rPr>
              <a:t>function</a:t>
            </a:r>
            <a:r>
              <a:rPr lang="es-MX" b="1" dirty="0">
                <a:solidFill>
                  <a:schemeClr val="accent3"/>
                </a:solidFill>
              </a:rPr>
              <a:t> f(a, b){</a:t>
            </a:r>
          </a:p>
          <a:p>
            <a:r>
              <a:rPr lang="es-MX" b="1" dirty="0">
                <a:solidFill>
                  <a:schemeClr val="accent3"/>
                </a:solidFill>
              </a:rPr>
              <a:t>  </a:t>
            </a:r>
            <a:r>
              <a:rPr lang="es-MX" b="1" dirty="0" err="1">
                <a:solidFill>
                  <a:schemeClr val="accent3"/>
                </a:solidFill>
              </a:rPr>
              <a:t>var</a:t>
            </a:r>
            <a:r>
              <a:rPr lang="es-MX" b="1" dirty="0">
                <a:solidFill>
                  <a:schemeClr val="accent3"/>
                </a:solidFill>
              </a:rPr>
              <a:t> </a:t>
            </a:r>
            <a:r>
              <a:rPr lang="es-MX" b="1" dirty="0" err="1">
                <a:solidFill>
                  <a:schemeClr val="accent3"/>
                </a:solidFill>
              </a:rPr>
              <a:t>args</a:t>
            </a:r>
            <a:r>
              <a:rPr lang="es-MX" b="1" dirty="0">
                <a:solidFill>
                  <a:schemeClr val="accent3"/>
                </a:solidFill>
              </a:rPr>
              <a:t> = </a:t>
            </a:r>
            <a:r>
              <a:rPr lang="es-MX" b="1" dirty="0" err="1">
                <a:solidFill>
                  <a:schemeClr val="accent3"/>
                </a:solidFill>
              </a:rPr>
              <a:t>Array.prototype.slice.call</a:t>
            </a:r>
            <a:r>
              <a:rPr lang="es-MX" b="1" dirty="0">
                <a:solidFill>
                  <a:schemeClr val="accent3"/>
                </a:solidFill>
              </a:rPr>
              <a:t>(</a:t>
            </a:r>
            <a:r>
              <a:rPr lang="es-MX" b="1" dirty="0" err="1">
                <a:solidFill>
                  <a:schemeClr val="accent3"/>
                </a:solidFill>
              </a:rPr>
              <a:t>arguments</a:t>
            </a:r>
            <a:r>
              <a:rPr lang="es-MX" b="1" dirty="0">
                <a:solidFill>
                  <a:schemeClr val="accent3"/>
                </a:solidFill>
              </a:rPr>
              <a:t>, </a:t>
            </a:r>
            <a:r>
              <a:rPr lang="es-MX" b="1" dirty="0" err="1">
                <a:solidFill>
                  <a:schemeClr val="accent3"/>
                </a:solidFill>
              </a:rPr>
              <a:t>f.length</a:t>
            </a:r>
            <a:r>
              <a:rPr lang="es-MX" b="1" dirty="0">
                <a:solidFill>
                  <a:schemeClr val="accent3"/>
                </a:solidFill>
              </a:rPr>
              <a:t>);</a:t>
            </a:r>
          </a:p>
          <a:p>
            <a:endParaRPr lang="es-MX" b="1" dirty="0">
              <a:solidFill>
                <a:schemeClr val="accent3"/>
              </a:solidFill>
            </a:endParaRPr>
          </a:p>
          <a:p>
            <a:r>
              <a:rPr lang="es-MX" b="1" dirty="0">
                <a:solidFill>
                  <a:schemeClr val="accent3"/>
                </a:solidFill>
              </a:rPr>
              <a:t>  // …</a:t>
            </a:r>
          </a:p>
          <a:p>
            <a:r>
              <a:rPr lang="es-MX" b="1" dirty="0">
                <a:solidFill>
                  <a:schemeClr val="accent3"/>
                </a:solidFill>
              </a:rPr>
              <a:t>}</a:t>
            </a:r>
          </a:p>
          <a:p>
            <a:endParaRPr lang="es-MX" dirty="0"/>
          </a:p>
          <a:p>
            <a:r>
              <a:rPr lang="es-MX" b="1" dirty="0"/>
              <a:t>// Ahora es equivalente a </a:t>
            </a:r>
          </a:p>
          <a:p>
            <a:endParaRPr lang="es-MX" b="1" dirty="0">
              <a:solidFill>
                <a:schemeClr val="accent3"/>
              </a:solidFill>
            </a:endParaRPr>
          </a:p>
          <a:p>
            <a:r>
              <a:rPr lang="es-MX" b="1" dirty="0" err="1">
                <a:solidFill>
                  <a:schemeClr val="accent3"/>
                </a:solidFill>
              </a:rPr>
              <a:t>function</a:t>
            </a:r>
            <a:r>
              <a:rPr lang="es-MX" b="1" dirty="0">
                <a:solidFill>
                  <a:schemeClr val="accent3"/>
                </a:solidFill>
              </a:rPr>
              <a:t> f(a, b, ...</a:t>
            </a:r>
            <a:r>
              <a:rPr lang="es-MX" b="1" dirty="0" err="1">
                <a:solidFill>
                  <a:schemeClr val="accent3"/>
                </a:solidFill>
              </a:rPr>
              <a:t>args</a:t>
            </a:r>
            <a:r>
              <a:rPr lang="es-MX" b="1" dirty="0">
                <a:solidFill>
                  <a:schemeClr val="accent3"/>
                </a:solidFill>
              </a:rPr>
              <a:t>) {</a:t>
            </a:r>
          </a:p>
          <a:p>
            <a:r>
              <a:rPr lang="es-MX" b="1" dirty="0">
                <a:solidFill>
                  <a:schemeClr val="accent3"/>
                </a:solidFill>
              </a:rPr>
              <a:t>  </a:t>
            </a:r>
          </a:p>
          <a:p>
            <a:r>
              <a:rPr lang="es-MX" b="1" dirty="0">
                <a:solidFill>
                  <a:schemeClr val="accent3"/>
                </a:solidFill>
              </a:rPr>
              <a:t>}</a:t>
            </a:r>
          </a:p>
        </p:txBody>
      </p:sp>
    </p:spTree>
    <p:extLst>
      <p:ext uri="{BB962C8B-B14F-4D97-AF65-F5344CB8AC3E}">
        <p14:creationId xmlns:p14="http://schemas.microsoft.com/office/powerpoint/2010/main" val="30188711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30715"/>
            <a:ext cx="10886282" cy="4524315"/>
          </a:xfrm>
          <a:prstGeom prst="rect">
            <a:avLst/>
          </a:prstGeom>
        </p:spPr>
        <p:txBody>
          <a:bodyPr wrap="square">
            <a:spAutoFit/>
          </a:bodyPr>
          <a:lstStyle/>
          <a:p>
            <a:r>
              <a:rPr lang="es-MX" b="1" dirty="0"/>
              <a:t>El bloque </a:t>
            </a:r>
            <a:r>
              <a:rPr lang="es-MX" b="1" dirty="0" err="1" smtClean="0"/>
              <a:t>finally</a:t>
            </a:r>
            <a:endParaRPr lang="es-MX" b="1" dirty="0" smtClean="0"/>
          </a:p>
          <a:p>
            <a:endParaRPr lang="es-MX" b="1" dirty="0"/>
          </a:p>
          <a:p>
            <a:r>
              <a:rPr lang="es-MX" dirty="0"/>
              <a:t>El bloque </a:t>
            </a:r>
            <a:r>
              <a:rPr lang="es-MX" dirty="0" err="1"/>
              <a:t>finally</a:t>
            </a:r>
            <a:r>
              <a:rPr lang="es-MX" dirty="0"/>
              <a:t> contiene instrucciones para ejecutar luego de la ejecución del bloque try y el bloque catch pero antes de las instrucciones ubicadas luego de la sentencia try...catch. </a:t>
            </a:r>
            <a:endParaRPr lang="es-MX" dirty="0" smtClean="0"/>
          </a:p>
          <a:p>
            <a:endParaRPr lang="es-MX" dirty="0"/>
          </a:p>
          <a:p>
            <a:r>
              <a:rPr lang="es-MX" dirty="0" smtClean="0"/>
              <a:t>El </a:t>
            </a:r>
            <a:r>
              <a:rPr lang="es-MX" dirty="0"/>
              <a:t>bloque </a:t>
            </a:r>
            <a:r>
              <a:rPr lang="es-MX" dirty="0" err="1"/>
              <a:t>finally</a:t>
            </a:r>
            <a:r>
              <a:rPr lang="es-MX" dirty="0"/>
              <a:t> se ejecuta cuando se haya arrojado o no una excepción. Si una excepción es arrojada, las instrucciones en el bloque </a:t>
            </a:r>
            <a:r>
              <a:rPr lang="es-MX" dirty="0" err="1"/>
              <a:t>finally</a:t>
            </a:r>
            <a:r>
              <a:rPr lang="es-MX" dirty="0"/>
              <a:t> se ejecutan incluso si no existe un bloque catch que maneje la excepción.</a:t>
            </a:r>
          </a:p>
          <a:p>
            <a:endParaRPr lang="es-MX" dirty="0"/>
          </a:p>
          <a:p>
            <a:r>
              <a:rPr lang="es-MX" dirty="0"/>
              <a:t>Se puede usar el bloque </a:t>
            </a:r>
            <a:r>
              <a:rPr lang="es-MX" dirty="0" err="1"/>
              <a:t>finally</a:t>
            </a:r>
            <a:r>
              <a:rPr lang="es-MX" dirty="0"/>
              <a:t> para hacer que tu script falle con gracia cuando una excepción ocurre; por ejemplo, puedes tener la necesidad de liberar un recurso que tu script tiene ocupado. El siguiente ejemplo abre un archivo y luego ejecuta instrucciones que usan el archivo (JavaScript del lado del servidor permite acceder a archivos). </a:t>
            </a:r>
            <a:endParaRPr lang="es-MX" dirty="0" smtClean="0"/>
          </a:p>
          <a:p>
            <a:endParaRPr lang="es-MX" dirty="0"/>
          </a:p>
          <a:p>
            <a:r>
              <a:rPr lang="es-MX" dirty="0" smtClean="0"/>
              <a:t>Si </a:t>
            </a:r>
            <a:r>
              <a:rPr lang="es-MX" dirty="0"/>
              <a:t>una excepción es arrojada mientras el archivo está abierto, el bloque </a:t>
            </a:r>
            <a:r>
              <a:rPr lang="es-MX" dirty="0" err="1"/>
              <a:t>finally</a:t>
            </a:r>
            <a:r>
              <a:rPr lang="es-MX" dirty="0"/>
              <a:t> cierra el archivo antes de que el script falle.</a:t>
            </a:r>
          </a:p>
        </p:txBody>
      </p:sp>
    </p:spTree>
    <p:extLst>
      <p:ext uri="{BB962C8B-B14F-4D97-AF65-F5344CB8AC3E}">
        <p14:creationId xmlns:p14="http://schemas.microsoft.com/office/powerpoint/2010/main" val="25406365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12351"/>
            <a:ext cx="10454234" cy="3139321"/>
          </a:xfrm>
          <a:prstGeom prst="rect">
            <a:avLst/>
          </a:prstGeom>
        </p:spPr>
        <p:txBody>
          <a:bodyPr wrap="square">
            <a:spAutoFit/>
          </a:bodyPr>
          <a:lstStyle/>
          <a:p>
            <a:r>
              <a:rPr lang="es-MX" dirty="0" err="1">
                <a:solidFill>
                  <a:schemeClr val="accent3"/>
                </a:solidFill>
              </a:rPr>
              <a:t>openMyFile</a:t>
            </a:r>
            <a:r>
              <a:rPr lang="es-MX" dirty="0">
                <a:solidFill>
                  <a:schemeClr val="accent3"/>
                </a:solidFill>
              </a:rPr>
              <a:t>();</a:t>
            </a:r>
          </a:p>
          <a:p>
            <a:r>
              <a:rPr lang="es-MX" dirty="0">
                <a:solidFill>
                  <a:schemeClr val="accent3"/>
                </a:solidFill>
              </a:rPr>
              <a:t>try {</a:t>
            </a:r>
          </a:p>
          <a:p>
            <a:r>
              <a:rPr lang="es-MX" dirty="0">
                <a:solidFill>
                  <a:schemeClr val="accent3"/>
                </a:solidFill>
              </a:rPr>
              <a:t>  </a:t>
            </a:r>
            <a:r>
              <a:rPr lang="es-MX" dirty="0" err="1">
                <a:solidFill>
                  <a:schemeClr val="accent3"/>
                </a:solidFill>
              </a:rPr>
              <a:t>writeMyFile</a:t>
            </a:r>
            <a:r>
              <a:rPr lang="es-MX" dirty="0">
                <a:solidFill>
                  <a:schemeClr val="accent3"/>
                </a:solidFill>
              </a:rPr>
              <a:t>(</a:t>
            </a:r>
            <a:r>
              <a:rPr lang="es-MX" dirty="0" err="1">
                <a:solidFill>
                  <a:schemeClr val="accent3"/>
                </a:solidFill>
              </a:rPr>
              <a:t>theData</a:t>
            </a:r>
            <a:r>
              <a:rPr lang="es-MX" dirty="0">
                <a:solidFill>
                  <a:schemeClr val="accent3"/>
                </a:solidFill>
              </a:rPr>
              <a:t>); </a:t>
            </a:r>
            <a:r>
              <a:rPr lang="es-MX" dirty="0"/>
              <a:t>// Esto puede arrojar un error</a:t>
            </a:r>
          </a:p>
          <a:p>
            <a:r>
              <a:rPr lang="es-MX" dirty="0">
                <a:solidFill>
                  <a:schemeClr val="accent3"/>
                </a:solidFill>
              </a:rPr>
              <a:t>} catch(e) {  </a:t>
            </a:r>
          </a:p>
          <a:p>
            <a:r>
              <a:rPr lang="es-MX" dirty="0">
                <a:solidFill>
                  <a:schemeClr val="accent3"/>
                </a:solidFill>
              </a:rPr>
              <a:t>  </a:t>
            </a:r>
            <a:r>
              <a:rPr lang="es-MX" dirty="0" err="1">
                <a:solidFill>
                  <a:schemeClr val="accent3"/>
                </a:solidFill>
              </a:rPr>
              <a:t>handleError</a:t>
            </a:r>
            <a:r>
              <a:rPr lang="es-MX" dirty="0">
                <a:solidFill>
                  <a:schemeClr val="accent3"/>
                </a:solidFill>
              </a:rPr>
              <a:t>(e); </a:t>
            </a:r>
            <a:r>
              <a:rPr lang="es-MX" dirty="0"/>
              <a:t>// Si ocurre un error es manejado</a:t>
            </a:r>
          </a:p>
          <a:p>
            <a:r>
              <a:rPr lang="es-MX" dirty="0">
                <a:solidFill>
                  <a:schemeClr val="accent3"/>
                </a:solidFill>
              </a:rPr>
              <a:t>} </a:t>
            </a:r>
            <a:r>
              <a:rPr lang="es-MX" dirty="0" err="1">
                <a:solidFill>
                  <a:schemeClr val="accent3"/>
                </a:solidFill>
              </a:rPr>
              <a:t>finally</a:t>
            </a:r>
            <a:r>
              <a:rPr lang="es-MX" dirty="0">
                <a:solidFill>
                  <a:schemeClr val="accent3"/>
                </a:solidFill>
              </a:rPr>
              <a:t> {</a:t>
            </a:r>
          </a:p>
          <a:p>
            <a:r>
              <a:rPr lang="es-MX" dirty="0">
                <a:solidFill>
                  <a:schemeClr val="accent3"/>
                </a:solidFill>
              </a:rPr>
              <a:t>  </a:t>
            </a:r>
            <a:r>
              <a:rPr lang="es-MX" dirty="0" err="1">
                <a:solidFill>
                  <a:schemeClr val="accent3"/>
                </a:solidFill>
              </a:rPr>
              <a:t>closeMyFile</a:t>
            </a:r>
            <a:r>
              <a:rPr lang="es-MX" dirty="0">
                <a:solidFill>
                  <a:schemeClr val="accent3"/>
                </a:solidFill>
              </a:rPr>
              <a:t>(); </a:t>
            </a:r>
            <a:r>
              <a:rPr lang="es-MX" dirty="0"/>
              <a:t>// Siempre cierra el recurso</a:t>
            </a:r>
          </a:p>
          <a:p>
            <a:r>
              <a:rPr lang="es-MX" dirty="0" smtClean="0">
                <a:solidFill>
                  <a:schemeClr val="accent3"/>
                </a:solidFill>
              </a:rPr>
              <a:t>}</a:t>
            </a:r>
          </a:p>
          <a:p>
            <a:endParaRPr lang="es-MX" dirty="0"/>
          </a:p>
          <a:p>
            <a:r>
              <a:rPr lang="es-MX" dirty="0"/>
              <a:t>Si el bloque </a:t>
            </a:r>
            <a:r>
              <a:rPr lang="es-MX" dirty="0" err="1"/>
              <a:t>finally</a:t>
            </a:r>
            <a:r>
              <a:rPr lang="es-MX" dirty="0"/>
              <a:t> retorna un valor, este valor se convierte en el valor de retorno de toda la sentencia try-catch-</a:t>
            </a:r>
            <a:r>
              <a:rPr lang="es-MX" dirty="0" err="1"/>
              <a:t>finally</a:t>
            </a:r>
            <a:r>
              <a:rPr lang="es-MX" dirty="0"/>
              <a:t>, independientemente de cualquier sentencia </a:t>
            </a:r>
            <a:r>
              <a:rPr lang="es-MX" dirty="0" err="1"/>
              <a:t>return</a:t>
            </a:r>
            <a:r>
              <a:rPr lang="es-MX" dirty="0"/>
              <a:t> en el bloque try y el bloque catch</a:t>
            </a:r>
          </a:p>
        </p:txBody>
      </p:sp>
    </p:spTree>
    <p:extLst>
      <p:ext uri="{BB962C8B-B14F-4D97-AF65-F5344CB8AC3E}">
        <p14:creationId xmlns:p14="http://schemas.microsoft.com/office/powerpoint/2010/main" val="39610427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434316"/>
            <a:ext cx="10615174" cy="2862322"/>
          </a:xfrm>
          <a:prstGeom prst="rect">
            <a:avLst/>
          </a:prstGeom>
        </p:spPr>
        <p:txBody>
          <a:bodyPr wrap="square">
            <a:spAutoFit/>
          </a:bodyPr>
          <a:lstStyle/>
          <a:p>
            <a:r>
              <a:rPr lang="es-MX" b="1" dirty="0"/>
              <a:t>Utilizando objetos de </a:t>
            </a:r>
            <a:r>
              <a:rPr lang="es-MX" b="1" dirty="0" err="1" smtClean="0"/>
              <a:t>ErrorSection</a:t>
            </a:r>
            <a:endParaRPr lang="es-MX" b="1" dirty="0" smtClean="0"/>
          </a:p>
          <a:p>
            <a:endParaRPr lang="es-MX" b="1" dirty="0"/>
          </a:p>
          <a:p>
            <a:r>
              <a:rPr lang="es-MX" dirty="0"/>
              <a:t>Dependiendo del tipo de error, es posible usar el '</a:t>
            </a:r>
            <a:r>
              <a:rPr lang="es-MX" dirty="0" err="1"/>
              <a:t>name</a:t>
            </a:r>
            <a:r>
              <a:rPr lang="es-MX" dirty="0"/>
              <a:t>' (nombre) y el '</a:t>
            </a:r>
            <a:r>
              <a:rPr lang="es-MX" dirty="0" err="1"/>
              <a:t>message</a:t>
            </a:r>
            <a:r>
              <a:rPr lang="es-MX" dirty="0"/>
              <a:t>' (mensaje) propiedades para obtener un mensaje más refinado. La propiedad '</a:t>
            </a:r>
            <a:r>
              <a:rPr lang="es-MX" dirty="0" err="1"/>
              <a:t>name</a:t>
            </a:r>
            <a:r>
              <a:rPr lang="es-MX" dirty="0"/>
              <a:t>' provee la clase general del Error(por ejemplo, '</a:t>
            </a:r>
            <a:r>
              <a:rPr lang="es-MX" dirty="0" err="1"/>
              <a:t>DOMException</a:t>
            </a:r>
            <a:r>
              <a:rPr lang="es-MX" dirty="0"/>
              <a:t>' </a:t>
            </a:r>
            <a:r>
              <a:rPr lang="es-MX" dirty="0" err="1"/>
              <a:t>or</a:t>
            </a:r>
            <a:r>
              <a:rPr lang="es-MX" dirty="0"/>
              <a:t> 'Error'), mientras que la propiedad '</a:t>
            </a:r>
            <a:r>
              <a:rPr lang="es-MX" dirty="0" err="1"/>
              <a:t>message</a:t>
            </a:r>
            <a:r>
              <a:rPr lang="es-MX" dirty="0"/>
              <a:t>' por lo general provee un breve mensaje que puede ser obtenido convirtiendo el error de </a:t>
            </a:r>
            <a:r>
              <a:rPr lang="es-MX" dirty="0" err="1"/>
              <a:t>object</a:t>
            </a:r>
            <a:r>
              <a:rPr lang="es-MX" dirty="0"/>
              <a:t> a </a:t>
            </a:r>
            <a:r>
              <a:rPr lang="es-MX" dirty="0" err="1"/>
              <a:t>string</a:t>
            </a:r>
            <a:r>
              <a:rPr lang="es-MX" dirty="0"/>
              <a:t>.</a:t>
            </a:r>
          </a:p>
          <a:p>
            <a:endParaRPr lang="es-MX" dirty="0"/>
          </a:p>
          <a:p>
            <a:r>
              <a:rPr lang="es-MX" dirty="0"/>
              <a:t>Si estás arrojando tus propias excepciones, en orden para tomar ventaja de estas propiedades (Como si tu bloque catch no discrimina entre tus propias excepciones y las excepciones del sistema), puedes usar el constructor de Error. Por ejemplo:</a:t>
            </a:r>
          </a:p>
        </p:txBody>
      </p:sp>
    </p:spTree>
    <p:extLst>
      <p:ext uri="{BB962C8B-B14F-4D97-AF65-F5344CB8AC3E}">
        <p14:creationId xmlns:p14="http://schemas.microsoft.com/office/powerpoint/2010/main" val="16298682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ES" sz="4000" b="1" dirty="0"/>
              <a:t>Sentencias de manejo de excepciones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146" y="1357950"/>
            <a:ext cx="10742266" cy="4247317"/>
          </a:xfrm>
          <a:prstGeom prst="rect">
            <a:avLst/>
          </a:prstGeom>
        </p:spPr>
        <p:txBody>
          <a:bodyPr wrap="square">
            <a:spAutoFit/>
          </a:bodyPr>
          <a:lstStyle/>
          <a:p>
            <a:r>
              <a:rPr lang="es-MX" b="1" dirty="0" err="1">
                <a:solidFill>
                  <a:schemeClr val="accent3"/>
                </a:solidFill>
              </a:rPr>
              <a:t>function</a:t>
            </a:r>
            <a:r>
              <a:rPr lang="es-MX" b="1" dirty="0">
                <a:solidFill>
                  <a:schemeClr val="accent3"/>
                </a:solidFill>
              </a:rPr>
              <a:t> </a:t>
            </a:r>
            <a:r>
              <a:rPr lang="es-MX" b="1" dirty="0" err="1">
                <a:solidFill>
                  <a:schemeClr val="accent3"/>
                </a:solidFill>
              </a:rPr>
              <a:t>doSomethingErrorProne</a:t>
            </a:r>
            <a:r>
              <a:rPr lang="es-MX" b="1" dirty="0">
                <a:solidFill>
                  <a:schemeClr val="accent3"/>
                </a:solidFill>
              </a:rPr>
              <a:t> () {</a:t>
            </a:r>
          </a:p>
          <a:p>
            <a:r>
              <a:rPr lang="es-MX" b="1" dirty="0">
                <a:solidFill>
                  <a:schemeClr val="accent3"/>
                </a:solidFill>
              </a:rPr>
              <a:t>  </a:t>
            </a:r>
            <a:r>
              <a:rPr lang="es-MX" b="1" dirty="0" err="1">
                <a:solidFill>
                  <a:schemeClr val="accent3"/>
                </a:solidFill>
              </a:rPr>
              <a:t>if</a:t>
            </a:r>
            <a:r>
              <a:rPr lang="es-MX" b="1" dirty="0">
                <a:solidFill>
                  <a:schemeClr val="accent3"/>
                </a:solidFill>
              </a:rPr>
              <a:t> (</a:t>
            </a:r>
            <a:r>
              <a:rPr lang="es-MX" b="1" dirty="0" err="1">
                <a:solidFill>
                  <a:schemeClr val="accent3"/>
                </a:solidFill>
              </a:rPr>
              <a:t>ourCodeMakesAMistake</a:t>
            </a:r>
            <a:r>
              <a:rPr lang="es-MX" b="1" dirty="0">
                <a:solidFill>
                  <a:schemeClr val="accent3"/>
                </a:solidFill>
              </a:rPr>
              <a:t>()) {</a:t>
            </a:r>
          </a:p>
          <a:p>
            <a:r>
              <a:rPr lang="es-MX" b="1" dirty="0">
                <a:solidFill>
                  <a:schemeClr val="accent3"/>
                </a:solidFill>
              </a:rPr>
              <a:t>    </a:t>
            </a:r>
            <a:r>
              <a:rPr lang="es-MX" b="1" dirty="0" err="1">
                <a:solidFill>
                  <a:schemeClr val="accent3"/>
                </a:solidFill>
              </a:rPr>
              <a:t>throw</a:t>
            </a:r>
            <a:r>
              <a:rPr lang="es-MX" b="1" dirty="0">
                <a:solidFill>
                  <a:schemeClr val="accent3"/>
                </a:solidFill>
              </a:rPr>
              <a:t> (new Error('</a:t>
            </a:r>
            <a:r>
              <a:rPr lang="es-MX" b="1" dirty="0" err="1">
                <a:solidFill>
                  <a:schemeClr val="accent3"/>
                </a:solidFill>
              </a:rPr>
              <a:t>The</a:t>
            </a:r>
            <a:r>
              <a:rPr lang="es-MX" b="1" dirty="0">
                <a:solidFill>
                  <a:schemeClr val="accent3"/>
                </a:solidFill>
              </a:rPr>
              <a:t> </a:t>
            </a:r>
            <a:r>
              <a:rPr lang="es-MX" b="1" dirty="0" err="1">
                <a:solidFill>
                  <a:schemeClr val="accent3"/>
                </a:solidFill>
              </a:rPr>
              <a:t>message</a:t>
            </a:r>
            <a:r>
              <a:rPr lang="es-MX" b="1" dirty="0">
                <a:solidFill>
                  <a:schemeClr val="accent3"/>
                </a:solidFill>
              </a:rPr>
              <a:t>'));</a:t>
            </a:r>
          </a:p>
          <a:p>
            <a:r>
              <a:rPr lang="es-MX" b="1" dirty="0">
                <a:solidFill>
                  <a:schemeClr val="accent3"/>
                </a:solidFill>
              </a:rPr>
              <a:t>  } </a:t>
            </a:r>
            <a:r>
              <a:rPr lang="es-MX" b="1" dirty="0" err="1">
                <a:solidFill>
                  <a:schemeClr val="accent3"/>
                </a:solidFill>
              </a:rPr>
              <a:t>else</a:t>
            </a:r>
            <a:r>
              <a:rPr lang="es-MX" b="1" dirty="0">
                <a:solidFill>
                  <a:schemeClr val="accent3"/>
                </a:solidFill>
              </a:rPr>
              <a:t> {</a:t>
            </a:r>
          </a:p>
          <a:p>
            <a:r>
              <a:rPr lang="es-MX" b="1" dirty="0">
                <a:solidFill>
                  <a:schemeClr val="accent3"/>
                </a:solidFill>
              </a:rPr>
              <a:t>    </a:t>
            </a:r>
            <a:r>
              <a:rPr lang="es-MX" b="1" dirty="0" err="1">
                <a:solidFill>
                  <a:schemeClr val="accent3"/>
                </a:solidFill>
              </a:rPr>
              <a:t>doSomethingToGetAJavascriptError</a:t>
            </a:r>
            <a:r>
              <a:rPr lang="es-MX" b="1" dirty="0">
                <a:solidFill>
                  <a:schemeClr val="accent3"/>
                </a:solidFill>
              </a:rPr>
              <a:t>();</a:t>
            </a:r>
          </a:p>
          <a:p>
            <a:r>
              <a:rPr lang="es-MX" b="1" dirty="0">
                <a:solidFill>
                  <a:schemeClr val="accent3"/>
                </a:solidFill>
              </a:rPr>
              <a:t>  }</a:t>
            </a:r>
          </a:p>
          <a:p>
            <a:r>
              <a:rPr lang="es-MX" b="1" dirty="0">
                <a:solidFill>
                  <a:schemeClr val="accent3"/>
                </a:solidFill>
              </a:rPr>
              <a:t>}</a:t>
            </a:r>
          </a:p>
          <a:p>
            <a:endParaRPr lang="es-MX" dirty="0"/>
          </a:p>
          <a:p>
            <a:r>
              <a:rPr lang="es-MX" b="1" dirty="0">
                <a:solidFill>
                  <a:schemeClr val="accent3"/>
                </a:solidFill>
              </a:rPr>
              <a:t>try {</a:t>
            </a:r>
          </a:p>
          <a:p>
            <a:r>
              <a:rPr lang="es-MX" b="1" dirty="0">
                <a:solidFill>
                  <a:schemeClr val="accent3"/>
                </a:solidFill>
              </a:rPr>
              <a:t>  </a:t>
            </a:r>
            <a:r>
              <a:rPr lang="es-MX" b="1" dirty="0" err="1">
                <a:solidFill>
                  <a:schemeClr val="accent3"/>
                </a:solidFill>
              </a:rPr>
              <a:t>doSomethingErrorProne</a:t>
            </a:r>
            <a:r>
              <a:rPr lang="es-MX" b="1" dirty="0">
                <a:solidFill>
                  <a:schemeClr val="accent3"/>
                </a:solidFill>
              </a:rPr>
              <a:t>();</a:t>
            </a:r>
          </a:p>
          <a:p>
            <a:r>
              <a:rPr lang="es-MX" b="1" dirty="0">
                <a:solidFill>
                  <a:schemeClr val="accent3"/>
                </a:solidFill>
              </a:rPr>
              <a:t>}</a:t>
            </a:r>
          </a:p>
          <a:p>
            <a:r>
              <a:rPr lang="es-MX" b="1" dirty="0">
                <a:solidFill>
                  <a:schemeClr val="accent3"/>
                </a:solidFill>
              </a:rPr>
              <a:t>catch (e) {</a:t>
            </a:r>
          </a:p>
          <a:p>
            <a:r>
              <a:rPr lang="es-MX" b="1" dirty="0">
                <a:solidFill>
                  <a:schemeClr val="accent3"/>
                </a:solidFill>
              </a:rPr>
              <a:t>  console.log(e.name); // muestra 'Error'</a:t>
            </a:r>
          </a:p>
          <a:p>
            <a:r>
              <a:rPr lang="es-MX" b="1" dirty="0">
                <a:solidFill>
                  <a:schemeClr val="accent3"/>
                </a:solidFill>
              </a:rPr>
              <a:t>  console.log(</a:t>
            </a:r>
            <a:r>
              <a:rPr lang="es-MX" b="1" dirty="0" err="1">
                <a:solidFill>
                  <a:schemeClr val="accent3"/>
                </a:solidFill>
              </a:rPr>
              <a:t>e.message</a:t>
            </a:r>
            <a:r>
              <a:rPr lang="es-MX" b="1" dirty="0">
                <a:solidFill>
                  <a:schemeClr val="accent3"/>
                </a:solidFill>
              </a:rPr>
              <a:t>); // muestra '</a:t>
            </a:r>
            <a:r>
              <a:rPr lang="es-MX" b="1" dirty="0" err="1">
                <a:solidFill>
                  <a:schemeClr val="accent3"/>
                </a:solidFill>
              </a:rPr>
              <a:t>The</a:t>
            </a:r>
            <a:r>
              <a:rPr lang="es-MX" b="1" dirty="0">
                <a:solidFill>
                  <a:schemeClr val="accent3"/>
                </a:solidFill>
              </a:rPr>
              <a:t> </a:t>
            </a:r>
            <a:r>
              <a:rPr lang="es-MX" b="1" dirty="0" err="1">
                <a:solidFill>
                  <a:schemeClr val="accent3"/>
                </a:solidFill>
              </a:rPr>
              <a:t>message</a:t>
            </a:r>
            <a:r>
              <a:rPr lang="es-MX" b="1" dirty="0">
                <a:solidFill>
                  <a:schemeClr val="accent3"/>
                </a:solidFill>
              </a:rPr>
              <a:t>' o un error de JavaScript)</a:t>
            </a:r>
          </a:p>
          <a:p>
            <a:r>
              <a:rPr lang="es-MX" b="1" dirty="0">
                <a:solidFill>
                  <a:schemeClr val="accent3"/>
                </a:solidFill>
              </a:rPr>
              <a:t>}</a:t>
            </a:r>
          </a:p>
        </p:txBody>
      </p:sp>
    </p:spTree>
    <p:extLst>
      <p:ext uri="{BB962C8B-B14F-4D97-AF65-F5344CB8AC3E}">
        <p14:creationId xmlns:p14="http://schemas.microsoft.com/office/powerpoint/2010/main" val="8103674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219122"/>
            <a:ext cx="9630044" cy="790804"/>
          </a:xfrm>
        </p:spPr>
        <p:txBody>
          <a:bodyPr/>
          <a:lstStyle/>
          <a:p>
            <a:r>
              <a:rPr lang="es-MX" sz="4000" b="1" dirty="0" smtClean="0"/>
              <a:t>PRACTICA FINAL.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1477328"/>
          </a:xfrm>
          <a:prstGeom prst="rect">
            <a:avLst/>
          </a:prstGeom>
        </p:spPr>
        <p:txBody>
          <a:bodyPr wrap="square">
            <a:spAutoFit/>
          </a:bodyPr>
          <a:lstStyle/>
          <a:p>
            <a:r>
              <a:rPr lang="es-MX" dirty="0" smtClean="0"/>
              <a:t>Genera un archivo </a:t>
            </a:r>
            <a:r>
              <a:rPr lang="es-MX" dirty="0" err="1" smtClean="0"/>
              <a:t>json</a:t>
            </a:r>
            <a:r>
              <a:rPr lang="es-MX" dirty="0" smtClean="0"/>
              <a:t> con la siguiente estructura y con información para generar cinco celdas.</a:t>
            </a:r>
          </a:p>
          <a:p>
            <a:r>
              <a:rPr lang="es-MX" dirty="0" smtClean="0"/>
              <a:t>Después genera tu archivo </a:t>
            </a:r>
            <a:r>
              <a:rPr lang="es-MX" dirty="0" smtClean="0"/>
              <a:t> </a:t>
            </a:r>
            <a:r>
              <a:rPr lang="es-MX" dirty="0" err="1" smtClean="0"/>
              <a:t>index.Html</a:t>
            </a:r>
            <a:r>
              <a:rPr lang="es-MX" dirty="0" smtClean="0"/>
              <a:t> y carga el archivo generando una tabla dentro del archivo JS,</a:t>
            </a:r>
          </a:p>
          <a:p>
            <a:r>
              <a:rPr lang="es-MX" dirty="0" smtClean="0"/>
              <a:t>Y dentro del JS debe enviar la tabla con </a:t>
            </a:r>
            <a:r>
              <a:rPr lang="es-MX" dirty="0"/>
              <a:t>la instrucción “</a:t>
            </a:r>
            <a:r>
              <a:rPr lang="es-MX" dirty="0" err="1" smtClean="0"/>
              <a:t>innerHTML</a:t>
            </a:r>
            <a:r>
              <a:rPr lang="es-MX" dirty="0" smtClean="0"/>
              <a:t>”.</a:t>
            </a:r>
          </a:p>
          <a:p>
            <a:r>
              <a:rPr lang="es-MX" dirty="0" smtClean="0"/>
              <a:t>Para invocar la función de JS no se debe ocupar el evento </a:t>
            </a:r>
            <a:r>
              <a:rPr lang="es-MX" dirty="0" err="1" smtClean="0"/>
              <a:t>click</a:t>
            </a:r>
            <a:r>
              <a:rPr lang="es-MX" dirty="0" smtClean="0"/>
              <a:t> debe ser sobre una etiqueta DIV, y con la </a:t>
            </a:r>
            <a:r>
              <a:rPr lang="es-MX" dirty="0"/>
              <a:t>instrucción “</a:t>
            </a:r>
            <a:r>
              <a:rPr lang="es-MX" dirty="0" err="1"/>
              <a:t>document.getElementById</a:t>
            </a:r>
            <a:r>
              <a:rPr lang="es-MX" dirty="0" smtClean="0"/>
              <a:t>”. </a:t>
            </a:r>
            <a:endParaRPr lang="es-MX" dirty="0"/>
          </a:p>
        </p:txBody>
      </p:sp>
      <p:sp>
        <p:nvSpPr>
          <p:cNvPr id="3" name="Rectangle 2"/>
          <p:cNvSpPr/>
          <p:nvPr/>
        </p:nvSpPr>
        <p:spPr>
          <a:xfrm>
            <a:off x="2799399" y="2744126"/>
            <a:ext cx="6118225" cy="3539430"/>
          </a:xfrm>
          <a:prstGeom prst="rect">
            <a:avLst/>
          </a:prstGeom>
        </p:spPr>
        <p:txBody>
          <a:bodyPr>
            <a:spAutoFit/>
          </a:bodyPr>
          <a:lstStyle/>
          <a:p>
            <a:r>
              <a:rPr lang="es-MX" sz="1600" dirty="0"/>
              <a:t>[</a:t>
            </a:r>
          </a:p>
          <a:p>
            <a:r>
              <a:rPr lang="es-MX" sz="1600" dirty="0"/>
              <a:t>  {</a:t>
            </a:r>
          </a:p>
          <a:p>
            <a:r>
              <a:rPr lang="es-MX" sz="1600" dirty="0"/>
              <a:t>    </a:t>
            </a:r>
            <a:r>
              <a:rPr lang="es-MX" sz="1600" dirty="0" smtClean="0"/>
              <a:t>“nombre":  “Manuel",</a:t>
            </a:r>
            <a:endParaRPr lang="es-MX" sz="1600" dirty="0"/>
          </a:p>
          <a:p>
            <a:r>
              <a:rPr lang="es-MX" sz="1600" dirty="0"/>
              <a:t>    </a:t>
            </a:r>
            <a:r>
              <a:rPr lang="es-MX" sz="1600" dirty="0" smtClean="0"/>
              <a:t>“</a:t>
            </a:r>
            <a:r>
              <a:rPr lang="es-MX" sz="1600" dirty="0" err="1" smtClean="0"/>
              <a:t>apellido_paterno</a:t>
            </a:r>
            <a:r>
              <a:rPr lang="es-MX" sz="1600" dirty="0" smtClean="0"/>
              <a:t>":   “</a:t>
            </a:r>
            <a:r>
              <a:rPr lang="es-MX" sz="1600" dirty="0" err="1" smtClean="0"/>
              <a:t>Fernandez</a:t>
            </a:r>
            <a:r>
              <a:rPr lang="es-MX" sz="1600" dirty="0" smtClean="0"/>
              <a:t>",</a:t>
            </a:r>
            <a:endParaRPr lang="es-MX" sz="1600" dirty="0"/>
          </a:p>
          <a:p>
            <a:r>
              <a:rPr lang="es-MX" sz="1600" dirty="0"/>
              <a:t>    </a:t>
            </a:r>
            <a:r>
              <a:rPr lang="es-MX" sz="1600" dirty="0" smtClean="0"/>
              <a:t>“</a:t>
            </a:r>
            <a:r>
              <a:rPr lang="es-MX" sz="1600" dirty="0" err="1" smtClean="0"/>
              <a:t>apellido_materno</a:t>
            </a:r>
            <a:r>
              <a:rPr lang="es-MX" sz="1600" dirty="0" smtClean="0"/>
              <a:t>":    “Acosta“,</a:t>
            </a:r>
          </a:p>
          <a:p>
            <a:r>
              <a:rPr lang="es-MX" sz="1600" dirty="0" smtClean="0"/>
              <a:t>    “</a:t>
            </a:r>
            <a:r>
              <a:rPr lang="es-MX" sz="1600" dirty="0" err="1" smtClean="0"/>
              <a:t>Fecha_nac</a:t>
            </a:r>
            <a:r>
              <a:rPr lang="es-MX" sz="1600" dirty="0" smtClean="0"/>
              <a:t>”: “01/01/1900”</a:t>
            </a:r>
            <a:endParaRPr lang="es-MX" sz="1600" dirty="0"/>
          </a:p>
          <a:p>
            <a:r>
              <a:rPr lang="es-MX" sz="1600" dirty="0"/>
              <a:t>  },</a:t>
            </a:r>
          </a:p>
          <a:p>
            <a:r>
              <a:rPr lang="es-MX" sz="1600" dirty="0"/>
              <a:t>  {</a:t>
            </a:r>
          </a:p>
          <a:p>
            <a:r>
              <a:rPr lang="es-MX" sz="1600" dirty="0"/>
              <a:t> </a:t>
            </a:r>
            <a:r>
              <a:rPr lang="es-MX" sz="1600" dirty="0" smtClean="0"/>
              <a:t>   “</a:t>
            </a:r>
            <a:r>
              <a:rPr lang="es-MX" sz="1600" dirty="0"/>
              <a:t>nombre":  </a:t>
            </a:r>
            <a:r>
              <a:rPr lang="es-MX" sz="1600" dirty="0" smtClean="0"/>
              <a:t>“</a:t>
            </a:r>
            <a:r>
              <a:rPr lang="es-MX" sz="1600" dirty="0" err="1" smtClean="0"/>
              <a:t>Aaron</a:t>
            </a:r>
            <a:r>
              <a:rPr lang="es-MX" sz="1600" dirty="0" smtClean="0"/>
              <a:t>",</a:t>
            </a:r>
            <a:endParaRPr lang="es-MX" sz="1600" dirty="0"/>
          </a:p>
          <a:p>
            <a:r>
              <a:rPr lang="es-MX" sz="1600" dirty="0"/>
              <a:t>    “</a:t>
            </a:r>
            <a:r>
              <a:rPr lang="es-MX" sz="1600" dirty="0" err="1"/>
              <a:t>apellido_paterno</a:t>
            </a:r>
            <a:r>
              <a:rPr lang="es-MX" sz="1600" dirty="0"/>
              <a:t>":   </a:t>
            </a:r>
            <a:r>
              <a:rPr lang="es-MX" sz="1600" dirty="0" smtClean="0"/>
              <a:t>“Escutia",</a:t>
            </a:r>
            <a:endParaRPr lang="es-MX" sz="1600" dirty="0"/>
          </a:p>
          <a:p>
            <a:r>
              <a:rPr lang="es-MX" sz="1600" dirty="0"/>
              <a:t>    “</a:t>
            </a:r>
            <a:r>
              <a:rPr lang="es-MX" sz="1600" dirty="0" err="1"/>
              <a:t>apellido_materno</a:t>
            </a:r>
            <a:r>
              <a:rPr lang="es-MX" sz="1600" dirty="0"/>
              <a:t>":    </a:t>
            </a:r>
            <a:r>
              <a:rPr lang="es-MX" sz="1600" dirty="0" smtClean="0"/>
              <a:t>“</a:t>
            </a:r>
            <a:r>
              <a:rPr lang="es-MX" sz="1600" dirty="0" err="1" smtClean="0"/>
              <a:t>Archundia</a:t>
            </a:r>
            <a:r>
              <a:rPr lang="es-MX" sz="1600" dirty="0" smtClean="0"/>
              <a:t>“,</a:t>
            </a:r>
            <a:endParaRPr lang="es-MX" sz="1600" dirty="0"/>
          </a:p>
          <a:p>
            <a:r>
              <a:rPr lang="es-MX" sz="1600" dirty="0"/>
              <a:t>    “</a:t>
            </a:r>
            <a:r>
              <a:rPr lang="es-MX" sz="1600" dirty="0" err="1"/>
              <a:t>Fecha_nac</a:t>
            </a:r>
            <a:r>
              <a:rPr lang="es-MX" sz="1600" dirty="0"/>
              <a:t>”: “01/01/1900”</a:t>
            </a:r>
            <a:r>
              <a:rPr lang="es-MX" sz="1600" dirty="0" smtClean="0"/>
              <a:t>  </a:t>
            </a:r>
          </a:p>
          <a:p>
            <a:r>
              <a:rPr lang="es-MX" sz="1600" dirty="0" smtClean="0"/>
              <a:t>}</a:t>
            </a:r>
            <a:endParaRPr lang="es-MX" sz="1600" dirty="0"/>
          </a:p>
          <a:p>
            <a:r>
              <a:rPr lang="es-MX" sz="1600" dirty="0" smtClean="0"/>
              <a:t>]</a:t>
            </a:r>
            <a:endParaRPr lang="es-MX" sz="1600" dirty="0"/>
          </a:p>
        </p:txBody>
      </p:sp>
    </p:spTree>
    <p:extLst>
      <p:ext uri="{BB962C8B-B14F-4D97-AF65-F5344CB8AC3E}">
        <p14:creationId xmlns:p14="http://schemas.microsoft.com/office/powerpoint/2010/main" val="10504985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JavaScript </a:t>
            </a:r>
            <a:r>
              <a:rPr lang="es-MX" dirty="0" smtClean="0"/>
              <a:t>clase</a:t>
            </a:r>
            <a:r>
              <a:rPr lang="en-US" dirty="0" smtClean="0"/>
              <a:t> </a:t>
            </a:r>
            <a:r>
              <a:rPr lang="en-US" dirty="0" smtClean="0"/>
              <a:t>2</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Parámetros </a:t>
            </a:r>
            <a:r>
              <a:rPr lang="es-MX" sz="4000" b="1" dirty="0" err="1"/>
              <a:t>rest</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82605" y="88963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49409" y="938525"/>
            <a:ext cx="10719384" cy="646331"/>
          </a:xfrm>
          <a:prstGeom prst="rect">
            <a:avLst/>
          </a:prstGeom>
        </p:spPr>
        <p:txBody>
          <a:bodyPr wrap="square">
            <a:spAutoFit/>
          </a:bodyPr>
          <a:lstStyle/>
          <a:p>
            <a:r>
              <a:rPr lang="es-MX" dirty="0"/>
              <a:t>Los </a:t>
            </a:r>
            <a:r>
              <a:rPr lang="es-MX" dirty="0" smtClean="0"/>
              <a:t>parámetros </a:t>
            </a:r>
            <a:r>
              <a:rPr lang="es-MX" dirty="0" err="1"/>
              <a:t>rest</a:t>
            </a:r>
            <a:r>
              <a:rPr lang="es-MX" dirty="0"/>
              <a:t> pueden ser desestructurados, eso significa que sus datos pueden ser desempaquetados dentro de distintas variables</a:t>
            </a:r>
            <a:r>
              <a:rPr lang="es-MX" dirty="0" smtClean="0"/>
              <a:t>.</a:t>
            </a:r>
            <a:endParaRPr lang="es-MX" dirty="0"/>
          </a:p>
        </p:txBody>
      </p:sp>
      <p:sp>
        <p:nvSpPr>
          <p:cNvPr id="3" name="Rectangle 2"/>
          <p:cNvSpPr/>
          <p:nvPr/>
        </p:nvSpPr>
        <p:spPr>
          <a:xfrm>
            <a:off x="2062191" y="1798240"/>
            <a:ext cx="6659512" cy="2031325"/>
          </a:xfrm>
          <a:prstGeom prst="rect">
            <a:avLst/>
          </a:prstGeom>
        </p:spPr>
        <p:txBody>
          <a:bodyPr wrap="square">
            <a:spAutoFit/>
          </a:bodyPr>
          <a:lstStyle/>
          <a:p>
            <a:r>
              <a:rPr lang="es-MX" b="1" dirty="0" err="1">
                <a:solidFill>
                  <a:schemeClr val="accent3"/>
                </a:solidFill>
              </a:rPr>
              <a:t>function</a:t>
            </a:r>
            <a:r>
              <a:rPr lang="es-MX" b="1" dirty="0">
                <a:solidFill>
                  <a:schemeClr val="accent3"/>
                </a:solidFill>
              </a:rPr>
              <a:t> f(...[a, b, c]) {</a:t>
            </a:r>
          </a:p>
          <a:p>
            <a:r>
              <a:rPr lang="es-MX" b="1" dirty="0">
                <a:solidFill>
                  <a:schemeClr val="accent3"/>
                </a:solidFill>
              </a:rPr>
              <a:t>  </a:t>
            </a:r>
            <a:r>
              <a:rPr lang="es-MX" b="1" dirty="0" err="1">
                <a:solidFill>
                  <a:schemeClr val="accent3"/>
                </a:solidFill>
              </a:rPr>
              <a:t>return</a:t>
            </a:r>
            <a:r>
              <a:rPr lang="es-MX" b="1" dirty="0">
                <a:solidFill>
                  <a:schemeClr val="accent3"/>
                </a:solidFill>
              </a:rPr>
              <a:t> a + b + c;</a:t>
            </a:r>
          </a:p>
          <a:p>
            <a:r>
              <a:rPr lang="es-MX" b="1" dirty="0">
                <a:solidFill>
                  <a:schemeClr val="accent3"/>
                </a:solidFill>
              </a:rPr>
              <a:t>}</a:t>
            </a:r>
          </a:p>
          <a:p>
            <a:endParaRPr lang="es-MX" dirty="0"/>
          </a:p>
          <a:p>
            <a:r>
              <a:rPr lang="es-MX" b="1" dirty="0">
                <a:solidFill>
                  <a:schemeClr val="accent3"/>
                </a:solidFill>
              </a:rPr>
              <a:t>f(1)          </a:t>
            </a:r>
            <a:r>
              <a:rPr lang="es-MX" dirty="0"/>
              <a:t>// </a:t>
            </a:r>
            <a:r>
              <a:rPr lang="es-MX" dirty="0" err="1"/>
              <a:t>NaN</a:t>
            </a:r>
            <a:r>
              <a:rPr lang="es-MX" dirty="0"/>
              <a:t> (b y c son indefinidos)</a:t>
            </a:r>
          </a:p>
          <a:p>
            <a:r>
              <a:rPr lang="es-MX" b="1" dirty="0">
                <a:solidFill>
                  <a:schemeClr val="accent3"/>
                </a:solidFill>
              </a:rPr>
              <a:t>f(1, 2, 3)    </a:t>
            </a:r>
            <a:r>
              <a:rPr lang="es-MX" dirty="0"/>
              <a:t>// 6</a:t>
            </a:r>
          </a:p>
          <a:p>
            <a:r>
              <a:rPr lang="es-MX" b="1" dirty="0">
                <a:solidFill>
                  <a:schemeClr val="accent3"/>
                </a:solidFill>
              </a:rPr>
              <a:t>f(1, 2, 3, 4) </a:t>
            </a:r>
            <a:r>
              <a:rPr lang="es-MX" dirty="0"/>
              <a:t>// 6 (el cuarto parámetro no está desestructurado)</a:t>
            </a:r>
          </a:p>
        </p:txBody>
      </p:sp>
      <p:sp>
        <p:nvSpPr>
          <p:cNvPr id="5" name="Rectangle 4"/>
          <p:cNvSpPr/>
          <p:nvPr/>
        </p:nvSpPr>
        <p:spPr>
          <a:xfrm>
            <a:off x="749409" y="3972038"/>
            <a:ext cx="10592292" cy="2308324"/>
          </a:xfrm>
          <a:prstGeom prst="rect">
            <a:avLst/>
          </a:prstGeom>
        </p:spPr>
        <p:txBody>
          <a:bodyPr wrap="square">
            <a:spAutoFit/>
          </a:bodyPr>
          <a:lstStyle/>
          <a:p>
            <a:r>
              <a:rPr lang="es-MX" b="1" dirty="0" smtClean="0"/>
              <a:t>Ejemplos</a:t>
            </a:r>
          </a:p>
          <a:p>
            <a:endParaRPr lang="es-MX" b="1" dirty="0"/>
          </a:p>
          <a:p>
            <a:r>
              <a:rPr lang="es-MX" dirty="0"/>
              <a:t>Dado que </a:t>
            </a:r>
            <a:r>
              <a:rPr lang="es-MX" dirty="0" err="1"/>
              <a:t>theArgs</a:t>
            </a:r>
            <a:r>
              <a:rPr lang="es-MX" dirty="0"/>
              <a:t> es un arreglo, se puede obtener el tamaño del mismo usando la propiedad  </a:t>
            </a:r>
            <a:r>
              <a:rPr lang="es-MX" dirty="0" err="1"/>
              <a:t>length</a:t>
            </a:r>
            <a:r>
              <a:rPr lang="es-MX" dirty="0"/>
              <a:t> :</a:t>
            </a:r>
          </a:p>
          <a:p>
            <a:endParaRPr lang="es-MX" dirty="0" smtClean="0"/>
          </a:p>
          <a:p>
            <a:r>
              <a:rPr lang="es-MX" b="1" dirty="0" err="1" smtClean="0">
                <a:solidFill>
                  <a:schemeClr val="accent3"/>
                </a:solidFill>
              </a:rPr>
              <a:t>function</a:t>
            </a:r>
            <a:r>
              <a:rPr lang="es-MX" b="1" dirty="0" smtClean="0">
                <a:solidFill>
                  <a:schemeClr val="accent3"/>
                </a:solidFill>
              </a:rPr>
              <a:t> </a:t>
            </a:r>
            <a:r>
              <a:rPr lang="es-MX" b="1" dirty="0">
                <a:solidFill>
                  <a:schemeClr val="accent3"/>
                </a:solidFill>
              </a:rPr>
              <a:t>fun1(...</a:t>
            </a:r>
            <a:r>
              <a:rPr lang="es-MX" b="1" dirty="0" err="1">
                <a:solidFill>
                  <a:schemeClr val="accent3"/>
                </a:solidFill>
              </a:rPr>
              <a:t>theArgs</a:t>
            </a:r>
            <a:r>
              <a:rPr lang="es-MX" b="1" dirty="0">
                <a:solidFill>
                  <a:schemeClr val="accent3"/>
                </a:solidFill>
              </a:rPr>
              <a:t>) {</a:t>
            </a:r>
          </a:p>
          <a:p>
            <a:r>
              <a:rPr lang="es-MX" b="1" dirty="0">
                <a:solidFill>
                  <a:schemeClr val="accent3"/>
                </a:solidFill>
              </a:rPr>
              <a:t>  console.log(</a:t>
            </a:r>
            <a:r>
              <a:rPr lang="es-MX" b="1" dirty="0" err="1">
                <a:solidFill>
                  <a:schemeClr val="accent3"/>
                </a:solidFill>
              </a:rPr>
              <a:t>theArgs.length</a:t>
            </a:r>
            <a:r>
              <a:rPr lang="es-MX" b="1" dirty="0">
                <a:solidFill>
                  <a:schemeClr val="accent3"/>
                </a:solidFill>
              </a:rPr>
              <a:t>);</a:t>
            </a:r>
          </a:p>
          <a:p>
            <a:r>
              <a:rPr lang="es-MX" b="1" dirty="0">
                <a:solidFill>
                  <a:schemeClr val="accent3"/>
                </a:solidFill>
              </a:rPr>
              <a:t>}</a:t>
            </a:r>
          </a:p>
          <a:p>
            <a:endParaRPr lang="es-MX" dirty="0"/>
          </a:p>
        </p:txBody>
      </p:sp>
      <p:sp>
        <p:nvSpPr>
          <p:cNvPr id="6" name="Rectangle 5"/>
          <p:cNvSpPr/>
          <p:nvPr/>
        </p:nvSpPr>
        <p:spPr>
          <a:xfrm>
            <a:off x="6452604" y="5004445"/>
            <a:ext cx="2160240" cy="923330"/>
          </a:xfrm>
          <a:prstGeom prst="rect">
            <a:avLst/>
          </a:prstGeom>
        </p:spPr>
        <p:txBody>
          <a:bodyPr wrap="square">
            <a:spAutoFit/>
          </a:bodyPr>
          <a:lstStyle/>
          <a:p>
            <a:r>
              <a:rPr lang="es-MX" b="1" dirty="0">
                <a:solidFill>
                  <a:schemeClr val="accent3"/>
                </a:solidFill>
              </a:rPr>
              <a:t>fun1();  </a:t>
            </a:r>
            <a:r>
              <a:rPr lang="es-MX" dirty="0"/>
              <a:t>// 0</a:t>
            </a:r>
          </a:p>
          <a:p>
            <a:r>
              <a:rPr lang="es-MX" b="1" dirty="0">
                <a:solidFill>
                  <a:schemeClr val="accent3"/>
                </a:solidFill>
              </a:rPr>
              <a:t>fun1(5); </a:t>
            </a:r>
            <a:r>
              <a:rPr lang="es-MX" dirty="0"/>
              <a:t>// 1</a:t>
            </a:r>
          </a:p>
          <a:p>
            <a:r>
              <a:rPr lang="es-MX" b="1" dirty="0">
                <a:solidFill>
                  <a:schemeClr val="accent3"/>
                </a:solidFill>
              </a:rPr>
              <a:t>fun1(5, 6, 7); </a:t>
            </a:r>
            <a:r>
              <a:rPr lang="es-MX" dirty="0"/>
              <a:t>// 3</a:t>
            </a:r>
            <a:endParaRPr lang="es-MX" dirty="0"/>
          </a:p>
        </p:txBody>
      </p:sp>
    </p:spTree>
    <p:extLst>
      <p:ext uri="{BB962C8B-B14F-4D97-AF65-F5344CB8AC3E}">
        <p14:creationId xmlns:p14="http://schemas.microsoft.com/office/powerpoint/2010/main" val="745101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987552fb-e0dd-45a2-9216-9057aa865025"/>
    <ds:schemaRef ds:uri="http://www.w3.org/XML/1998/namespace"/>
    <ds:schemaRef ds:uri="http://purl.org/dc/elements/1.1/"/>
    <ds:schemaRef ds:uri="http://schemas.microsoft.com/office/2006/documentManagement/types"/>
    <ds:schemaRef ds:uri="182cbc78-3056-4f11-8c20-76dfd16de8f6"/>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31518</TotalTime>
  <Words>9625</Words>
  <Application>Microsoft Office PowerPoint</Application>
  <PresentationFormat>Custom</PresentationFormat>
  <Paragraphs>1306</Paragraphs>
  <Slides>85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85</vt:i4>
      </vt:variant>
    </vt:vector>
  </HeadingPairs>
  <TitlesOfParts>
    <vt:vector size="96" baseType="lpstr">
      <vt:lpstr>MS PGothic</vt:lpstr>
      <vt:lpstr>Arial</vt:lpstr>
      <vt:lpstr>Arial Rounded MT Bold</vt:lpstr>
      <vt:lpstr>Calibri</vt:lpstr>
      <vt:lpstr>Consolas</vt:lpstr>
      <vt:lpstr>Lucida Grande</vt:lpstr>
      <vt:lpstr>Rockwell</vt:lpstr>
      <vt:lpstr>Verdana</vt:lpstr>
      <vt:lpstr>Wingdings</vt:lpstr>
      <vt:lpstr>PPT_ConfidentialTemplate_EN_2015</vt:lpstr>
      <vt:lpstr>Original_Logo/ Upper layout</vt:lpstr>
      <vt:lpstr>JAVA SCRIPT CLASE 2  </vt:lpstr>
      <vt:lpstr>Restricciones</vt:lpstr>
      <vt:lpstr>Parámetros por defecto en Funciones.</vt:lpstr>
      <vt:lpstr>Parámetros por defecto en Funciones.</vt:lpstr>
      <vt:lpstr>Parámetros por defecto en Funciones.</vt:lpstr>
      <vt:lpstr>Parámetros rest.</vt:lpstr>
      <vt:lpstr>Parámetros rest.</vt:lpstr>
      <vt:lpstr>Parámetros rest.</vt:lpstr>
      <vt:lpstr>Parámetros rest.</vt:lpstr>
      <vt:lpstr>Parámetros rest.</vt:lpstr>
      <vt:lpstr>Parámetros rest.</vt:lpstr>
      <vt:lpstr>Operador de propagación</vt:lpstr>
      <vt:lpstr>Operador de propagación</vt:lpstr>
      <vt:lpstr>Operador de propagación</vt:lpstr>
      <vt:lpstr>Operador de propagación</vt:lpstr>
      <vt:lpstr>Operador de propagación</vt:lpstr>
      <vt:lpstr>Operador de propagación</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CLASES</vt:lpstr>
      <vt:lpstr>Repaso Bucles For</vt:lpstr>
      <vt:lpstr>Repaso Bucles For</vt:lpstr>
      <vt:lpstr>Repaso Bucles For</vt:lpstr>
      <vt:lpstr>Repaso Bucles For</vt:lpstr>
      <vt:lpstr>El objeto Promise (Promesa) </vt:lpstr>
      <vt:lpstr>El objeto Promise (Promesa) </vt:lpstr>
      <vt:lpstr>El objeto Promise (Promesa) </vt:lpstr>
      <vt:lpstr>El objeto Promise (Promesa) </vt:lpstr>
      <vt:lpstr>El objeto Promise (Promesa) </vt:lpstr>
      <vt:lpstr>El objeto Promise (Promesa) </vt:lpstr>
      <vt:lpstr>El objeto Promise (Promesa) </vt:lpstr>
      <vt:lpstr>El objeto Promise (Promesa) </vt:lpstr>
      <vt:lpstr>El objeto Promise (Promesa) </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10 funciones imprescindibles  en Javascript</vt:lpstr>
      <vt:lpstr>HTML DOM innerHTML</vt:lpstr>
      <vt:lpstr>HTML DOM innerHTML</vt:lpstr>
      <vt:lpstr>HTML DOM innerHTML</vt:lpstr>
      <vt:lpstr>HTML DOM innerHTML</vt:lpstr>
      <vt:lpstr>Fetch</vt:lpstr>
      <vt:lpstr>Fetch</vt:lpstr>
      <vt:lpstr>Fetch</vt:lpstr>
      <vt:lpstr>Fetch</vt:lpstr>
      <vt:lpstr>Fetch</vt:lpstr>
      <vt:lpstr>Fetch</vt:lpstr>
      <vt:lpstr>Fetch</vt:lpstr>
      <vt:lpstr>Fetch</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Sentencias de manejo de excepciones</vt:lpstr>
      <vt:lpstr>PRACTICA FINAL.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278</cp:revision>
  <dcterms:created xsi:type="dcterms:W3CDTF">2018-01-30T20:36:46Z</dcterms:created>
  <dcterms:modified xsi:type="dcterms:W3CDTF">2018-10-02T15:02:24Z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