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45"/>
  </p:notesMasterIdLst>
  <p:handoutMasterIdLst>
    <p:handoutMasterId r:id="rId46"/>
  </p:handoutMasterIdLst>
  <p:sldIdLst>
    <p:sldId id="304" r:id="rId6"/>
    <p:sldId id="298" r:id="rId7"/>
    <p:sldId id="307" r:id="rId8"/>
    <p:sldId id="340" r:id="rId9"/>
    <p:sldId id="337" r:id="rId10"/>
    <p:sldId id="341" r:id="rId11"/>
    <p:sldId id="338" r:id="rId12"/>
    <p:sldId id="342" r:id="rId13"/>
    <p:sldId id="339" r:id="rId14"/>
    <p:sldId id="350" r:id="rId15"/>
    <p:sldId id="343" r:id="rId16"/>
    <p:sldId id="351" r:id="rId17"/>
    <p:sldId id="352" r:id="rId18"/>
    <p:sldId id="353" r:id="rId19"/>
    <p:sldId id="344" r:id="rId20"/>
    <p:sldId id="354" r:id="rId21"/>
    <p:sldId id="355" r:id="rId22"/>
    <p:sldId id="356" r:id="rId23"/>
    <p:sldId id="357" r:id="rId24"/>
    <p:sldId id="345" r:id="rId25"/>
    <p:sldId id="358" r:id="rId26"/>
    <p:sldId id="359" r:id="rId27"/>
    <p:sldId id="360" r:id="rId28"/>
    <p:sldId id="346" r:id="rId29"/>
    <p:sldId id="347" r:id="rId30"/>
    <p:sldId id="348" r:id="rId31"/>
    <p:sldId id="363" r:id="rId32"/>
    <p:sldId id="361" r:id="rId33"/>
    <p:sldId id="364" r:id="rId34"/>
    <p:sldId id="365" r:id="rId35"/>
    <p:sldId id="366" r:id="rId36"/>
    <p:sldId id="362" r:id="rId37"/>
    <p:sldId id="367" r:id="rId38"/>
    <p:sldId id="368" r:id="rId39"/>
    <p:sldId id="369" r:id="rId40"/>
    <p:sldId id="370" r:id="rId41"/>
    <p:sldId id="371" r:id="rId42"/>
    <p:sldId id="349" r:id="rId43"/>
    <p:sldId id="306" r:id="rId44"/>
  </p:sldIdLst>
  <p:sldSz cx="12239625" cy="6840538"/>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5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BBD4"/>
    <a:srgbClr val="5117AC"/>
    <a:srgbClr val="ECECEC"/>
    <a:srgbClr val="F9F9F9"/>
    <a:srgbClr val="3AC791"/>
    <a:srgbClr val="6F1E80"/>
    <a:srgbClr val="3F358B"/>
    <a:srgbClr val="276B9B"/>
    <a:srgbClr val="FFFFFF"/>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10" autoAdjust="0"/>
    <p:restoredTop sz="95425"/>
  </p:normalViewPr>
  <p:slideViewPr>
    <p:cSldViewPr>
      <p:cViewPr varScale="1">
        <p:scale>
          <a:sx n="70" d="100"/>
          <a:sy n="70" d="100"/>
        </p:scale>
        <p:origin x="1092" y="78"/>
      </p:cViewPr>
      <p:guideLst>
        <p:guide orient="horz" pos="2155"/>
        <p:guide pos="3855"/>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6" d="100"/>
          <a:sy n="76" d="100"/>
        </p:scale>
        <p:origin x="3504"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12/09/2018</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12/09/2018</a:t>
            </a:fld>
            <a:endParaRPr lang="es-MX"/>
          </a:p>
        </p:txBody>
      </p:sp>
      <p:sp>
        <p:nvSpPr>
          <p:cNvPr id="4" name="Slide Image Placeholder 3"/>
          <p:cNvSpPr>
            <a:spLocks noGrp="1" noRot="1" noChangeAspect="1"/>
          </p:cNvSpPr>
          <p:nvPr>
            <p:ph type="sldImg" idx="2"/>
          </p:nvPr>
        </p:nvSpPr>
        <p:spPr>
          <a:xfrm>
            <a:off x="361950" y="685800"/>
            <a:ext cx="6134100" cy="3429000"/>
          </a:xfrm>
          <a:prstGeom prst="rect">
            <a:avLst/>
          </a:prstGeom>
          <a:noFill/>
          <a:ln w="12700">
            <a:solidFill>
              <a:prstClr val="black"/>
            </a:solidFill>
          </a:ln>
        </p:spPr>
        <p:txBody>
          <a:bodyPr vert="horz" lIns="91440" tIns="45720" rIns="91440" bIns="45720" rtlCol="0" anchor="ctr"/>
          <a:lstStyle/>
          <a:p>
            <a:pPr lvl="0"/>
            <a:endParaRPr lang="es-MX"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pPr>
              <a:defRPr/>
            </a:pPr>
            <a:fld id="{A237F6BD-38D0-4C68-8BC5-3735B63F5FA1}" type="slidenum">
              <a:rPr lang="es-MX" smtClean="0"/>
              <a:pPr>
                <a:defRPr/>
              </a:pPr>
              <a:t>18</a:t>
            </a:fld>
            <a:endParaRPr lang="es-MX"/>
          </a:p>
        </p:txBody>
      </p:sp>
    </p:spTree>
    <p:extLst>
      <p:ext uri="{BB962C8B-B14F-4D97-AF65-F5344CB8AC3E}">
        <p14:creationId xmlns:p14="http://schemas.microsoft.com/office/powerpoint/2010/main" val="1930021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pPr>
              <a:defRPr/>
            </a:pPr>
            <a:fld id="{A237F6BD-38D0-4C68-8BC5-3735B63F5FA1}" type="slidenum">
              <a:rPr lang="es-MX" smtClean="0"/>
              <a:pPr>
                <a:defRPr/>
              </a:pPr>
              <a:t>19</a:t>
            </a:fld>
            <a:endParaRPr lang="es-MX"/>
          </a:p>
        </p:txBody>
      </p:sp>
    </p:spTree>
    <p:extLst>
      <p:ext uri="{BB962C8B-B14F-4D97-AF65-F5344CB8AC3E}">
        <p14:creationId xmlns:p14="http://schemas.microsoft.com/office/powerpoint/2010/main" val="13287687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7.w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12" name="Picture 11"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sp>
        <p:nvSpPr>
          <p:cNvPr id="7" name="Rectangle 6"/>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sinessCard_04">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5196" y="1188021"/>
            <a:ext cx="2880320" cy="2880320"/>
          </a:xfrm>
          <a:prstGeom prst="rect">
            <a:avLst/>
          </a:prstGeom>
        </p:spPr>
      </p:pic>
      <p:sp>
        <p:nvSpPr>
          <p:cNvPr id="5" name="Freeform 4"/>
          <p:cNvSpPr/>
          <p:nvPr userDrawn="1"/>
        </p:nvSpPr>
        <p:spPr>
          <a:xfrm>
            <a:off x="5120640" y="0"/>
            <a:ext cx="7142480" cy="6876653"/>
          </a:xfrm>
          <a:custGeom>
            <a:avLst/>
            <a:gdLst>
              <a:gd name="connsiteX0" fmla="*/ 0 w 7142480"/>
              <a:gd name="connsiteY0" fmla="*/ 0 h 6847840"/>
              <a:gd name="connsiteX1" fmla="*/ 7142480 w 7142480"/>
              <a:gd name="connsiteY1" fmla="*/ 10160 h 6847840"/>
              <a:gd name="connsiteX2" fmla="*/ 7132320 w 7142480"/>
              <a:gd name="connsiteY2" fmla="*/ 6847840 h 6847840"/>
              <a:gd name="connsiteX3" fmla="*/ 1524000 w 7142480"/>
              <a:gd name="connsiteY3" fmla="*/ 6827520 h 6847840"/>
              <a:gd name="connsiteX4" fmla="*/ 0 w 7142480"/>
              <a:gd name="connsiteY4" fmla="*/ 0 h 6847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2480" h="6847840">
                <a:moveTo>
                  <a:pt x="0" y="0"/>
                </a:moveTo>
                <a:lnTo>
                  <a:pt x="7142480" y="10160"/>
                </a:lnTo>
                <a:cubicBezTo>
                  <a:pt x="7139093" y="2289387"/>
                  <a:pt x="7135707" y="4568613"/>
                  <a:pt x="7132320" y="6847840"/>
                </a:cubicBezTo>
                <a:lnTo>
                  <a:pt x="1524000" y="6827520"/>
                </a:lnTo>
                <a:lnTo>
                  <a:pt x="0" y="0"/>
                </a:lnTo>
                <a:close/>
              </a:path>
            </a:pathLst>
          </a:cu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rrowheads="1"/>
          </p:cNvSpPr>
          <p:nvPr userDrawn="1"/>
        </p:nvSpPr>
        <p:spPr bwMode="auto">
          <a:xfrm>
            <a:off x="529442" y="6508734"/>
            <a:ext cx="5518362" cy="151895"/>
          </a:xfrm>
          <a:prstGeom prst="rect">
            <a:avLst/>
          </a:prstGeom>
          <a:solidFill>
            <a:schemeClr val="bg1"/>
          </a:solidFill>
          <a:ln w="9525">
            <a:noFill/>
            <a:miter lim="800000"/>
            <a:headEnd/>
            <a:tailEnd/>
          </a:ln>
        </p:spPr>
        <p:txBody>
          <a:bodyPr/>
          <a:lstStyle/>
          <a:p>
            <a:pPr marL="0" marR="0" indent="0" algn="l"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90000"/>
                    <a:lumOff val="10000"/>
                  </a:schemeClr>
                </a:solidFill>
                <a:cs typeface="Arial" charset="0"/>
              </a:rPr>
              <a:t>Todos los Derechos Reservados © Valores Corporativos </a:t>
            </a:r>
            <a:r>
              <a:rPr lang="es-ES_tradnl" sz="800" noProof="0" err="1" smtClean="0">
                <a:solidFill>
                  <a:schemeClr val="tx1">
                    <a:lumMod val="90000"/>
                    <a:lumOff val="10000"/>
                  </a:schemeClr>
                </a:solidFill>
                <a:cs typeface="Arial" charset="0"/>
              </a:rPr>
              <a:t>Softtek</a:t>
            </a:r>
            <a:r>
              <a:rPr lang="es-ES_tradnl" sz="800" noProof="0" smtClean="0">
                <a:solidFill>
                  <a:schemeClr val="tx1">
                    <a:lumMod val="90000"/>
                    <a:lumOff val="10000"/>
                  </a:schemeClr>
                </a:solidFill>
                <a:cs typeface="Arial" charset="0"/>
              </a:rPr>
              <a:t> S.A. de C.V. 2018.</a:t>
            </a:r>
            <a:r>
              <a:rPr lang="es-ES_tradnl" sz="800" baseline="0" noProof="0" smtClean="0">
                <a:solidFill>
                  <a:schemeClr val="tx1">
                    <a:lumMod val="90000"/>
                    <a:lumOff val="10000"/>
                  </a:schemeClr>
                </a:solidFill>
                <a:cs typeface="Arial" charset="0"/>
              </a:rPr>
              <a:t> Interno.</a:t>
            </a:r>
            <a:endParaRPr lang="es-ES_tradnl" sz="798" noProof="0" smtClean="0">
              <a:solidFill>
                <a:schemeClr val="tx1">
                  <a:lumMod val="90000"/>
                  <a:lumOff val="10000"/>
                </a:schemeClr>
              </a:solidFill>
              <a:cs typeface="Arial" charset="0"/>
            </a:endParaRPr>
          </a:p>
        </p:txBody>
      </p:sp>
      <p:sp>
        <p:nvSpPr>
          <p:cNvPr id="28" name="Text Placeholder 10"/>
          <p:cNvSpPr>
            <a:spLocks noGrp="1"/>
          </p:cNvSpPr>
          <p:nvPr>
            <p:ph type="body" sz="quarter" idx="18"/>
          </p:nvPr>
        </p:nvSpPr>
        <p:spPr>
          <a:xfrm>
            <a:off x="7127924" y="2600310"/>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29" name="Text Placeholder 10"/>
          <p:cNvSpPr>
            <a:spLocks noGrp="1"/>
          </p:cNvSpPr>
          <p:nvPr>
            <p:ph type="body" sz="quarter" idx="19"/>
          </p:nvPr>
        </p:nvSpPr>
        <p:spPr>
          <a:xfrm>
            <a:off x="7127924" y="3209045"/>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0" name="Text Placeholder 10"/>
          <p:cNvSpPr>
            <a:spLocks noGrp="1"/>
          </p:cNvSpPr>
          <p:nvPr>
            <p:ph type="body" sz="quarter" idx="20"/>
          </p:nvPr>
        </p:nvSpPr>
        <p:spPr>
          <a:xfrm>
            <a:off x="7127924" y="4497639"/>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1" name="Text Placeholder 10"/>
          <p:cNvSpPr>
            <a:spLocks noGrp="1"/>
          </p:cNvSpPr>
          <p:nvPr>
            <p:ph type="body" sz="quarter" idx="21"/>
          </p:nvPr>
        </p:nvSpPr>
        <p:spPr>
          <a:xfrm>
            <a:off x="7127924" y="5118423"/>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2" name="Text Placeholder 10"/>
          <p:cNvSpPr>
            <a:spLocks noGrp="1"/>
          </p:cNvSpPr>
          <p:nvPr>
            <p:ph type="body" sz="quarter" idx="22"/>
          </p:nvPr>
        </p:nvSpPr>
        <p:spPr>
          <a:xfrm>
            <a:off x="7127924" y="690932"/>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3" name="Text Placeholder 10"/>
          <p:cNvSpPr>
            <a:spLocks noGrp="1"/>
          </p:cNvSpPr>
          <p:nvPr>
            <p:ph type="body" sz="quarter" idx="23"/>
          </p:nvPr>
        </p:nvSpPr>
        <p:spPr>
          <a:xfrm>
            <a:off x="7127924" y="1311714"/>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7523" y="2916213"/>
            <a:ext cx="1322214" cy="856754"/>
          </a:xfrm>
          <a:prstGeom prst="rect">
            <a:avLst/>
          </a:prstGeom>
        </p:spPr>
      </p:pic>
      <p:cxnSp>
        <p:nvCxnSpPr>
          <p:cNvPr id="14" name="Straight Connector 13"/>
          <p:cNvCxnSpPr/>
          <p:nvPr userDrawn="1"/>
        </p:nvCxnSpPr>
        <p:spPr>
          <a:xfrm>
            <a:off x="4805994" y="-79141"/>
            <a:ext cx="1584176" cy="6955794"/>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userDrawn="1"/>
        </p:nvSpPr>
        <p:spPr>
          <a:xfrm>
            <a:off x="2951460" y="2700189"/>
            <a:ext cx="6361457" cy="1934055"/>
          </a:xfrm>
          <a:prstGeom prst="rect">
            <a:avLst/>
          </a:prstGeom>
          <a:noFill/>
        </p:spPr>
        <p:txBody>
          <a:bodyPr wrap="square" rtlCol="0" anchor="t">
            <a:spAutoFit/>
          </a:bodyPr>
          <a:lstStyle/>
          <a:p>
            <a:pPr algn="ctr"/>
            <a:r>
              <a:rPr lang="es-ES_tradnl" sz="11970" spc="599" noProof="0" smtClean="0">
                <a:solidFill>
                  <a:schemeClr val="bg2"/>
                </a:solidFill>
                <a:latin typeface="Arial"/>
                <a:cs typeface="Arial"/>
              </a:rPr>
              <a:t>Q</a:t>
            </a:r>
            <a:r>
              <a:rPr lang="es-ES_tradnl" sz="7980" spc="599" baseline="30000" noProof="0" smtClean="0">
                <a:solidFill>
                  <a:schemeClr val="bg2"/>
                </a:solidFill>
                <a:latin typeface="Arial"/>
                <a:cs typeface="Arial"/>
              </a:rPr>
              <a:t>&amp;</a:t>
            </a:r>
            <a:r>
              <a:rPr lang="es-ES_tradnl" sz="11970" spc="599" noProof="0" smtClean="0">
                <a:solidFill>
                  <a:schemeClr val="bg2"/>
                </a:solidFill>
                <a:latin typeface="Arial"/>
                <a:cs typeface="Arial"/>
              </a:rPr>
              <a:t>A</a:t>
            </a:r>
            <a:endParaRPr lang="es-ES_tradnl" sz="11970" spc="599" noProof="0">
              <a:solidFill>
                <a:schemeClr val="bg2"/>
              </a:solidFill>
              <a:latin typeface="Arial"/>
              <a:cs typeface="Arial"/>
            </a:endParaRPr>
          </a:p>
        </p:txBody>
      </p:sp>
      <p:pic>
        <p:nvPicPr>
          <p:cNvPr id="7" name="Picture 6"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10730201" y="683966"/>
            <a:ext cx="971553" cy="626214"/>
          </a:xfrm>
          <a:prstGeom prst="rect">
            <a:avLst/>
          </a:prstGeom>
        </p:spPr>
      </p:pic>
      <p:pic>
        <p:nvPicPr>
          <p:cNvPr id="9" name="Picture 8"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640092" y="467941"/>
            <a:ext cx="1656184" cy="842238"/>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lvl1pPr>
              <a:defRPr>
                <a:solidFill>
                  <a:schemeClr val="accent2"/>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18711" y="1336382"/>
            <a:ext cx="10987971" cy="4952377"/>
          </a:xfrm>
        </p:spPr>
        <p:txBody>
          <a:bodyPr/>
          <a:lstStyle>
            <a:lvl1pPr marL="125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1pPr>
            <a:lvl2pPr marL="538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2pPr>
            <a:lvl3pPr marL="71423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3pPr>
            <a:lvl4pPr marL="92169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Click</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to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edit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Master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text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styles</a:t>
            </a:r>
            <a:endPar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538696" marR="0" lvl="1"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Second</a:t>
            </a:r>
            <a:r>
              <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714235" marR="0" lvl="2"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Third</a:t>
            </a:r>
            <a:r>
              <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921695" marR="0" lvl="3"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Fourth</a:t>
            </a:r>
            <a:r>
              <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p:txBody>
      </p:sp>
      <p:sp>
        <p:nvSpPr>
          <p:cNvPr id="5"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611981" y="1336584"/>
            <a:ext cx="5405834" cy="4952173"/>
          </a:xfrm>
        </p:spPr>
        <p:txBody>
          <a:bodyPr/>
          <a:lstStyle>
            <a:lvl1pPr marL="125696" marR="0" indent="-179566" algn="l" defTabSz="912193" rtl="0" eaLnBrk="0" fontAlgn="base" latinLnBrk="0" hangingPunct="0">
              <a:lnSpc>
                <a:spcPct val="100000"/>
              </a:lnSpc>
              <a:spcBef>
                <a:spcPct val="20000"/>
              </a:spcBef>
              <a:spcAft>
                <a:spcPct val="0"/>
              </a:spcAft>
              <a:buClrTx/>
              <a:buSzTx/>
              <a:buFont typeface="Lucida Grande"/>
              <a:buChar char="›"/>
              <a:tabLst/>
              <a:defRPr sz="1795"/>
            </a:lvl1pPr>
            <a:lvl2pPr marL="538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596"/>
            </a:lvl2pPr>
            <a:lvl3pPr marL="71423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397"/>
            </a:lvl3pPr>
            <a:lvl4pPr marL="92169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795"/>
            </a:lvl4pPr>
            <a:lvl5pPr>
              <a:defRPr sz="1795"/>
            </a:lvl5pPr>
            <a:lvl6pPr>
              <a:defRPr sz="1795"/>
            </a:lvl6pPr>
            <a:lvl7pPr>
              <a:defRPr sz="1795"/>
            </a:lvl7pPr>
            <a:lvl8pPr>
              <a:defRPr sz="1795"/>
            </a:lvl8pPr>
            <a:lvl9pPr>
              <a:defRPr sz="1795"/>
            </a:lvl9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Click</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to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edit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Master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text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styles</a:t>
            </a:r>
            <a:endPar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538696" marR="0" lvl="1"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Second</a:t>
            </a:r>
            <a:r>
              <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714235" marR="0" lvl="2"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Third</a:t>
            </a:r>
            <a:r>
              <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921695" marR="0" lvl="3"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Fourth</a:t>
            </a:r>
            <a:r>
              <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p:txBody>
      </p:sp>
      <p:sp>
        <p:nvSpPr>
          <p:cNvPr id="5" name="Content Placeholder 3"/>
          <p:cNvSpPr>
            <a:spLocks noGrp="1"/>
          </p:cNvSpPr>
          <p:nvPr>
            <p:ph sz="half" idx="2"/>
          </p:nvPr>
        </p:nvSpPr>
        <p:spPr>
          <a:xfrm>
            <a:off x="6221810" y="1336584"/>
            <a:ext cx="5405834" cy="4952173"/>
          </a:xfrm>
        </p:spPr>
        <p:txBody>
          <a:bodyPr/>
          <a:lstStyle>
            <a:lvl1pPr>
              <a:defRPr sz="1795"/>
            </a:lvl1pPr>
            <a:lvl2pPr>
              <a:defRPr sz="1596"/>
            </a:lvl2pPr>
            <a:lvl3pPr>
              <a:defRPr sz="1397"/>
            </a:lvl3pPr>
            <a:lvl4pPr>
              <a:defRPr sz="1795"/>
            </a:lvl4pPr>
            <a:lvl5pPr>
              <a:defRPr sz="1795"/>
            </a:lvl5pPr>
            <a:lvl6pPr>
              <a:defRPr sz="1795"/>
            </a:lvl6pPr>
            <a:lvl7pPr>
              <a:defRPr sz="1795"/>
            </a:lvl7pPr>
            <a:lvl8pPr>
              <a:defRPr sz="1795"/>
            </a:lvl8pPr>
            <a:lvl9pPr>
              <a:defRPr sz="1795"/>
            </a:lvl9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1"/>
            <a:r>
              <a:rPr lang="es-ES_tradnl" noProof="0" dirty="0" err="1" smtClean="0"/>
              <a:t>Second</a:t>
            </a:r>
            <a:r>
              <a:rPr lang="es-ES_tradnl" noProof="0" dirty="0" smtClean="0"/>
              <a:t> </a:t>
            </a:r>
            <a:r>
              <a:rPr lang="es-ES_tradnl" noProof="0" dirty="0" err="1" smtClean="0"/>
              <a:t>level</a:t>
            </a:r>
            <a:endParaRPr lang="es-ES_tradnl" noProof="0" dirty="0" smtClean="0"/>
          </a:p>
          <a:p>
            <a:pPr lvl="2"/>
            <a:r>
              <a:rPr lang="es-ES_tradnl" noProof="0" dirty="0" err="1" smtClean="0"/>
              <a:t>Third</a:t>
            </a:r>
            <a:r>
              <a:rPr lang="es-ES_tradnl" noProof="0" dirty="0" smtClean="0"/>
              <a:t> </a:t>
            </a:r>
            <a:r>
              <a:rPr lang="es-ES_tradnl" noProof="0" dirty="0" err="1" smtClean="0"/>
              <a:t>level</a:t>
            </a:r>
            <a:endParaRPr lang="es-ES_tradnl" noProof="0" dirty="0" smtClean="0"/>
          </a:p>
          <a:p>
            <a:pPr lvl="3"/>
            <a:r>
              <a:rPr lang="es-ES_tradnl" noProof="0" dirty="0" err="1" smtClean="0"/>
              <a:t>Fourth</a:t>
            </a:r>
            <a:r>
              <a:rPr lang="es-ES_tradnl" noProof="0" dirty="0" smtClean="0"/>
              <a:t> </a:t>
            </a:r>
            <a:r>
              <a:rPr lang="es-ES_tradnl" noProof="0" dirty="0" err="1" smtClean="0"/>
              <a:t>level</a:t>
            </a:r>
            <a:endParaRPr lang="es-ES_tradnl" noProof="0" dirty="0" smtClean="0"/>
          </a:p>
        </p:txBody>
      </p:sp>
      <p:sp>
        <p:nvSpPr>
          <p:cNvPr id="6"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lvl1pPr>
              <a:defRPr>
                <a:solidFill>
                  <a:schemeClr val="accent2"/>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722213" y="1409181"/>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3" name="Title 2"/>
          <p:cNvSpPr>
            <a:spLocks noGrp="1"/>
          </p:cNvSpPr>
          <p:nvPr>
            <p:ph type="title"/>
          </p:nvPr>
        </p:nvSpPr>
        <p:spPr/>
        <p:txBody>
          <a:bodyPr/>
          <a:lstStyle/>
          <a:p>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a:p>
        </p:txBody>
      </p:sp>
      <p:sp>
        <p:nvSpPr>
          <p:cNvPr id="4" name="Text Placeholder 32"/>
          <p:cNvSpPr>
            <a:spLocks noGrp="1"/>
          </p:cNvSpPr>
          <p:nvPr>
            <p:ph type="body" sz="quarter" idx="17"/>
          </p:nvPr>
        </p:nvSpPr>
        <p:spPr>
          <a:xfrm>
            <a:off x="818598" y="1481007"/>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8" name="Rectangle 7"/>
          <p:cNvSpPr/>
          <p:nvPr userDrawn="1"/>
        </p:nvSpPr>
        <p:spPr>
          <a:xfrm>
            <a:off x="722213" y="2342899"/>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b="0" i="0" noProof="0">
              <a:latin typeface="Arial"/>
              <a:cs typeface="Arial"/>
            </a:endParaRPr>
          </a:p>
        </p:txBody>
      </p:sp>
      <p:sp>
        <p:nvSpPr>
          <p:cNvPr id="9" name="Text Placeholder 32"/>
          <p:cNvSpPr>
            <a:spLocks noGrp="1"/>
          </p:cNvSpPr>
          <p:nvPr>
            <p:ph type="body" sz="quarter" idx="18"/>
          </p:nvPr>
        </p:nvSpPr>
        <p:spPr>
          <a:xfrm>
            <a:off x="818598" y="2414728"/>
            <a:ext cx="2409643" cy="646421"/>
          </a:xfrm>
        </p:spPr>
        <p:txBody>
          <a:bodyPr/>
          <a:lstStyle>
            <a:lvl1pPr marL="0" indent="0">
              <a:buNone/>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0" name="Rectangle 9"/>
          <p:cNvSpPr/>
          <p:nvPr userDrawn="1"/>
        </p:nvSpPr>
        <p:spPr>
          <a:xfrm>
            <a:off x="722213" y="3276622"/>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1" name="Text Placeholder 32"/>
          <p:cNvSpPr>
            <a:spLocks noGrp="1"/>
          </p:cNvSpPr>
          <p:nvPr>
            <p:ph type="body" sz="quarter" idx="19"/>
          </p:nvPr>
        </p:nvSpPr>
        <p:spPr>
          <a:xfrm>
            <a:off x="818598" y="3348448"/>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2" name="Rectangle 11"/>
          <p:cNvSpPr/>
          <p:nvPr userDrawn="1"/>
        </p:nvSpPr>
        <p:spPr>
          <a:xfrm>
            <a:off x="722213" y="4210340"/>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3" name="Text Placeholder 32"/>
          <p:cNvSpPr>
            <a:spLocks noGrp="1"/>
          </p:cNvSpPr>
          <p:nvPr>
            <p:ph type="body" sz="quarter" idx="20"/>
          </p:nvPr>
        </p:nvSpPr>
        <p:spPr>
          <a:xfrm>
            <a:off x="818598" y="4282169"/>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4" name="Rectangle 13"/>
          <p:cNvSpPr/>
          <p:nvPr userDrawn="1"/>
        </p:nvSpPr>
        <p:spPr>
          <a:xfrm>
            <a:off x="722213" y="5144063"/>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5" name="Text Placeholder 32"/>
          <p:cNvSpPr>
            <a:spLocks noGrp="1"/>
          </p:cNvSpPr>
          <p:nvPr>
            <p:ph type="body" sz="quarter" idx="21"/>
          </p:nvPr>
        </p:nvSpPr>
        <p:spPr>
          <a:xfrm>
            <a:off x="818598" y="5215890"/>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6" name="Text Placeholder 32"/>
          <p:cNvSpPr>
            <a:spLocks noGrp="1"/>
          </p:cNvSpPr>
          <p:nvPr>
            <p:ph type="body" sz="quarter" idx="15"/>
          </p:nvPr>
        </p:nvSpPr>
        <p:spPr>
          <a:xfrm>
            <a:off x="3710170" y="148100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7" name="Text Placeholder 32"/>
          <p:cNvSpPr>
            <a:spLocks noGrp="1"/>
          </p:cNvSpPr>
          <p:nvPr>
            <p:ph type="body" sz="quarter" idx="22"/>
          </p:nvPr>
        </p:nvSpPr>
        <p:spPr>
          <a:xfrm>
            <a:off x="3710170" y="241472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8" name="Text Placeholder 32"/>
          <p:cNvSpPr>
            <a:spLocks noGrp="1"/>
          </p:cNvSpPr>
          <p:nvPr>
            <p:ph type="body" sz="quarter" idx="23"/>
          </p:nvPr>
        </p:nvSpPr>
        <p:spPr>
          <a:xfrm>
            <a:off x="3710170" y="334844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9" name="Text Placeholder 32"/>
          <p:cNvSpPr>
            <a:spLocks noGrp="1"/>
          </p:cNvSpPr>
          <p:nvPr>
            <p:ph type="body" sz="quarter" idx="24"/>
          </p:nvPr>
        </p:nvSpPr>
        <p:spPr>
          <a:xfrm>
            <a:off x="3710170" y="4282165"/>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1" name="Text Placeholder 32"/>
          <p:cNvSpPr>
            <a:spLocks noGrp="1"/>
          </p:cNvSpPr>
          <p:nvPr>
            <p:ph type="body" sz="quarter" idx="25"/>
          </p:nvPr>
        </p:nvSpPr>
        <p:spPr>
          <a:xfrm>
            <a:off x="3710170" y="5215885"/>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8818612"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3" name="Rectangle 22"/>
          <p:cNvSpPr/>
          <p:nvPr userDrawn="1"/>
        </p:nvSpPr>
        <p:spPr>
          <a:xfrm>
            <a:off x="8818612"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9" name="Rectangle 18"/>
          <p:cNvSpPr/>
          <p:nvPr userDrawn="1"/>
        </p:nvSpPr>
        <p:spPr>
          <a:xfrm>
            <a:off x="6119813"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1" name="Rectangle 20"/>
          <p:cNvSpPr/>
          <p:nvPr userDrawn="1"/>
        </p:nvSpPr>
        <p:spPr>
          <a:xfrm>
            <a:off x="6119813"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7" name="Rectangle 16"/>
          <p:cNvSpPr/>
          <p:nvPr userDrawn="1"/>
        </p:nvSpPr>
        <p:spPr>
          <a:xfrm>
            <a:off x="3421013"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8" name="Rectangle 17"/>
          <p:cNvSpPr/>
          <p:nvPr userDrawn="1"/>
        </p:nvSpPr>
        <p:spPr>
          <a:xfrm>
            <a:off x="3421013"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6" name="Rectangle 15"/>
          <p:cNvSpPr/>
          <p:nvPr userDrawn="1"/>
        </p:nvSpPr>
        <p:spPr>
          <a:xfrm>
            <a:off x="722214"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 name="Rectangle 1"/>
          <p:cNvSpPr/>
          <p:nvPr userDrawn="1"/>
        </p:nvSpPr>
        <p:spPr>
          <a:xfrm>
            <a:off x="722214"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3" name="Title 2"/>
          <p:cNvSpPr>
            <a:spLocks noGrp="1"/>
          </p:cNvSpPr>
          <p:nvPr>
            <p:ph type="title"/>
          </p:nvPr>
        </p:nvSpPr>
        <p:spPr/>
        <p:txBody>
          <a:bodyPr/>
          <a:lstStyle/>
          <a:p>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a:p>
        </p:txBody>
      </p:sp>
      <p:sp>
        <p:nvSpPr>
          <p:cNvPr id="4" name="Text Placeholder 32"/>
          <p:cNvSpPr>
            <a:spLocks noGrp="1"/>
          </p:cNvSpPr>
          <p:nvPr>
            <p:ph type="body" sz="quarter" idx="17"/>
          </p:nvPr>
        </p:nvSpPr>
        <p:spPr>
          <a:xfrm>
            <a:off x="818598"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5" name="Text Placeholder 32"/>
          <p:cNvSpPr>
            <a:spLocks noGrp="1"/>
          </p:cNvSpPr>
          <p:nvPr>
            <p:ph type="body" sz="quarter" idx="18"/>
          </p:nvPr>
        </p:nvSpPr>
        <p:spPr>
          <a:xfrm>
            <a:off x="818598"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27" name="Text Placeholder 32"/>
          <p:cNvSpPr>
            <a:spLocks noGrp="1"/>
          </p:cNvSpPr>
          <p:nvPr>
            <p:ph type="body" sz="quarter" idx="19"/>
          </p:nvPr>
        </p:nvSpPr>
        <p:spPr>
          <a:xfrm>
            <a:off x="3517400"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8" name="Text Placeholder 32"/>
          <p:cNvSpPr>
            <a:spLocks noGrp="1"/>
          </p:cNvSpPr>
          <p:nvPr>
            <p:ph type="body" sz="quarter" idx="20"/>
          </p:nvPr>
        </p:nvSpPr>
        <p:spPr>
          <a:xfrm>
            <a:off x="3517400"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30" name="Text Placeholder 32"/>
          <p:cNvSpPr>
            <a:spLocks noGrp="1"/>
          </p:cNvSpPr>
          <p:nvPr>
            <p:ph type="body" sz="quarter" idx="21"/>
          </p:nvPr>
        </p:nvSpPr>
        <p:spPr>
          <a:xfrm>
            <a:off x="6216199"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31" name="Text Placeholder 32"/>
          <p:cNvSpPr>
            <a:spLocks noGrp="1"/>
          </p:cNvSpPr>
          <p:nvPr>
            <p:ph type="body" sz="quarter" idx="22"/>
          </p:nvPr>
        </p:nvSpPr>
        <p:spPr>
          <a:xfrm>
            <a:off x="6216199"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33" name="Text Placeholder 32"/>
          <p:cNvSpPr>
            <a:spLocks noGrp="1"/>
          </p:cNvSpPr>
          <p:nvPr>
            <p:ph type="body" sz="quarter" idx="23"/>
          </p:nvPr>
        </p:nvSpPr>
        <p:spPr>
          <a:xfrm>
            <a:off x="8914998"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34" name="Text Placeholder 32"/>
          <p:cNvSpPr>
            <a:spLocks noGrp="1"/>
          </p:cNvSpPr>
          <p:nvPr>
            <p:ph type="body" sz="quarter" idx="24"/>
          </p:nvPr>
        </p:nvSpPr>
        <p:spPr>
          <a:xfrm>
            <a:off x="8914998"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8" name="Picture 7"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sp>
        <p:nvSpPr>
          <p:cNvPr id="11" name="Rectangle 10"/>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1" name="Rectangle 10"/>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1" name="Picture 10"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2" name="Picture 11"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9" name="Rectangle 8"/>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rgbClr val="5117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rgbClr val="5117AC"/>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siness cards layou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2"/>
          </p:nvPr>
        </p:nvSpPr>
        <p:spPr>
          <a:xfrm>
            <a:off x="7238990" y="4715669"/>
            <a:ext cx="4566486" cy="544710"/>
          </a:xfrm>
          <a:prstGeom prst="rect">
            <a:avLst/>
          </a:prstGeom>
        </p:spPr>
        <p:txBody>
          <a:bodyPr>
            <a:noAutofit/>
          </a:bodyPr>
          <a:lstStyle>
            <a:lvl1pPr marL="0" indent="0" algn="r">
              <a:lnSpc>
                <a:spcPts val="1995"/>
              </a:lnSpc>
              <a:buNone/>
              <a:defRPr sz="1995"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7238990" y="5366340"/>
            <a:ext cx="4566486" cy="720929"/>
          </a:xfrm>
          <a:prstGeom prst="rect">
            <a:avLst/>
          </a:prstGeom>
        </p:spPr>
        <p:txBody>
          <a:bodyPr>
            <a:noAutofit/>
          </a:bodyPr>
          <a:lstStyle>
            <a:lvl1pPr marL="0" indent="0" algn="r">
              <a:buNone/>
              <a:defRPr sz="1596"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4" name="Picture 13"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8568084" y="619107"/>
            <a:ext cx="3146657" cy="1332148"/>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423973"/>
            <a:ext cx="1288907" cy="830765"/>
          </a:xfrm>
          <a:prstGeom prst="rect">
            <a:avLst/>
          </a:prstGeom>
        </p:spPr>
      </p:pic>
      <p:cxnSp>
        <p:nvCxnSpPr>
          <p:cNvPr id="10" name="Straight Connector 9"/>
          <p:cNvCxnSpPr/>
          <p:nvPr userDrawn="1"/>
        </p:nvCxnSpPr>
        <p:spPr>
          <a:xfrm>
            <a:off x="4805994" y="-79141"/>
            <a:ext cx="1584176" cy="6955794"/>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2.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202" r:id="rId2"/>
    <p:sldLayoutId id="2147485203" r:id="rId3"/>
    <p:sldLayoutId id="2147485204" r:id="rId4"/>
    <p:sldLayoutId id="2147485209" r:id="rId5"/>
    <p:sldLayoutId id="2147485211" r:id="rId6"/>
    <p:sldLayoutId id="2147485212" r:id="rId7"/>
    <p:sldLayoutId id="2147485213" r:id="rId8"/>
    <p:sldLayoutId id="2147485200" r:id="rId9"/>
    <p:sldLayoutId id="2147485185" r:id="rId10"/>
    <p:sldLayoutId id="2147485186"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2993" kern="1200">
          <a:solidFill>
            <a:schemeClr val="tx1"/>
          </a:solidFill>
          <a:latin typeface="Rockwell" pitchFamily="18" charset="0"/>
          <a:ea typeface="+mj-ea"/>
          <a:cs typeface="+mj-cs"/>
        </a:defRPr>
      </a:lvl1pPr>
      <a:lvl2pPr algn="ctr" rtl="0" eaLnBrk="1" fontAlgn="base" hangingPunct="1">
        <a:spcBef>
          <a:spcPct val="0"/>
        </a:spcBef>
        <a:spcAft>
          <a:spcPct val="0"/>
        </a:spcAft>
        <a:defRPr sz="2993">
          <a:solidFill>
            <a:schemeClr val="tx1"/>
          </a:solidFill>
          <a:latin typeface="Rockwell" pitchFamily="18" charset="0"/>
        </a:defRPr>
      </a:lvl2pPr>
      <a:lvl3pPr algn="ctr" rtl="0" eaLnBrk="1" fontAlgn="base" hangingPunct="1">
        <a:spcBef>
          <a:spcPct val="0"/>
        </a:spcBef>
        <a:spcAft>
          <a:spcPct val="0"/>
        </a:spcAft>
        <a:defRPr sz="2993">
          <a:solidFill>
            <a:schemeClr val="tx1"/>
          </a:solidFill>
          <a:latin typeface="Rockwell" pitchFamily="18" charset="0"/>
        </a:defRPr>
      </a:lvl3pPr>
      <a:lvl4pPr algn="ctr" rtl="0" eaLnBrk="1" fontAlgn="base" hangingPunct="1">
        <a:spcBef>
          <a:spcPct val="0"/>
        </a:spcBef>
        <a:spcAft>
          <a:spcPct val="0"/>
        </a:spcAft>
        <a:defRPr sz="2993">
          <a:solidFill>
            <a:schemeClr val="tx1"/>
          </a:solidFill>
          <a:latin typeface="Rockwell" pitchFamily="18" charset="0"/>
        </a:defRPr>
      </a:lvl4pPr>
      <a:lvl5pPr algn="ctr" rtl="0" eaLnBrk="1" fontAlgn="base" hangingPunct="1">
        <a:spcBef>
          <a:spcPct val="0"/>
        </a:spcBef>
        <a:spcAft>
          <a:spcPct val="0"/>
        </a:spcAft>
        <a:defRPr sz="2993">
          <a:solidFill>
            <a:schemeClr val="tx1"/>
          </a:solidFill>
          <a:latin typeface="Rockwell" pitchFamily="18" charset="0"/>
        </a:defRPr>
      </a:lvl5pPr>
      <a:lvl6pPr marL="456097" algn="ctr" rtl="0" eaLnBrk="1" fontAlgn="base" hangingPunct="1">
        <a:spcBef>
          <a:spcPct val="0"/>
        </a:spcBef>
        <a:spcAft>
          <a:spcPct val="0"/>
        </a:spcAft>
        <a:defRPr sz="2993">
          <a:solidFill>
            <a:schemeClr val="tx1"/>
          </a:solidFill>
          <a:latin typeface="Rockwell" pitchFamily="18" charset="0"/>
        </a:defRPr>
      </a:lvl6pPr>
      <a:lvl7pPr marL="912193" algn="ctr" rtl="0" eaLnBrk="1" fontAlgn="base" hangingPunct="1">
        <a:spcBef>
          <a:spcPct val="0"/>
        </a:spcBef>
        <a:spcAft>
          <a:spcPct val="0"/>
        </a:spcAft>
        <a:defRPr sz="2993">
          <a:solidFill>
            <a:schemeClr val="tx1"/>
          </a:solidFill>
          <a:latin typeface="Rockwell" pitchFamily="18" charset="0"/>
        </a:defRPr>
      </a:lvl7pPr>
      <a:lvl8pPr marL="1368290" algn="ctr" rtl="0" eaLnBrk="1" fontAlgn="base" hangingPunct="1">
        <a:spcBef>
          <a:spcPct val="0"/>
        </a:spcBef>
        <a:spcAft>
          <a:spcPct val="0"/>
        </a:spcAft>
        <a:defRPr sz="2993">
          <a:solidFill>
            <a:schemeClr val="tx1"/>
          </a:solidFill>
          <a:latin typeface="Rockwell" pitchFamily="18" charset="0"/>
        </a:defRPr>
      </a:lvl8pPr>
      <a:lvl9pPr marL="1824387" algn="ctr" rtl="0" eaLnBrk="1" fontAlgn="base" hangingPunct="1">
        <a:spcBef>
          <a:spcPct val="0"/>
        </a:spcBef>
        <a:spcAft>
          <a:spcPct val="0"/>
        </a:spcAft>
        <a:defRPr sz="2993">
          <a:solidFill>
            <a:schemeClr val="tx1"/>
          </a:solidFill>
          <a:latin typeface="Rockwell" pitchFamily="18" charset="0"/>
        </a:defRPr>
      </a:lvl9pPr>
    </p:titleStyle>
    <p:bodyStyle>
      <a:lvl1pPr marL="174203" indent="-174203" algn="l" rtl="0" eaLnBrk="1" fontAlgn="base" hangingPunct="1">
        <a:spcBef>
          <a:spcPct val="20000"/>
        </a:spcBef>
        <a:spcAft>
          <a:spcPct val="0"/>
        </a:spcAft>
        <a:buFont typeface="Arial Rounded MT Bold" pitchFamily="34" charset="0"/>
        <a:buChar char="›"/>
        <a:tabLst>
          <a:tab pos="174203" algn="l"/>
        </a:tabLst>
        <a:defRPr kern="1200">
          <a:solidFill>
            <a:schemeClr val="tx1"/>
          </a:solidFill>
          <a:latin typeface="Arial" pitchFamily="34" charset="0"/>
          <a:ea typeface="+mn-ea"/>
          <a:cs typeface="Arial" pitchFamily="34" charset="0"/>
        </a:defRPr>
      </a:lvl1pPr>
      <a:lvl2pPr marL="495689" indent="-145698" algn="l" rtl="0" eaLnBrk="1" fontAlgn="base" hangingPunct="1">
        <a:spcBef>
          <a:spcPct val="20000"/>
        </a:spcBef>
        <a:spcAft>
          <a:spcPct val="0"/>
        </a:spcAft>
        <a:buFont typeface="Arial Rounded MT Bold" pitchFamily="34" charset="0"/>
        <a:buChar char="›"/>
        <a:tabLst>
          <a:tab pos="514692" algn="l"/>
          <a:tab pos="717402" algn="l"/>
        </a:tabLst>
        <a:defRPr sz="1596" kern="1200">
          <a:solidFill>
            <a:schemeClr val="tx1"/>
          </a:solidFill>
          <a:latin typeface="Arial" pitchFamily="34" charset="0"/>
          <a:ea typeface="+mn-ea"/>
          <a:cs typeface="Arial" pitchFamily="34" charset="0"/>
        </a:defRPr>
      </a:lvl2pPr>
      <a:lvl3pPr marL="785500" indent="-145698" algn="l" rtl="0" eaLnBrk="1" fontAlgn="base" hangingPunct="1">
        <a:spcBef>
          <a:spcPct val="20000"/>
        </a:spcBef>
        <a:spcAft>
          <a:spcPct val="0"/>
        </a:spcAft>
        <a:buFont typeface="Arial Rounded MT Bold" pitchFamily="34" charset="0"/>
        <a:buChar char="›"/>
        <a:defRPr sz="1397" kern="1200">
          <a:solidFill>
            <a:schemeClr val="tx1"/>
          </a:solidFill>
          <a:latin typeface="Arial" pitchFamily="34" charset="0"/>
          <a:ea typeface="+mn-ea"/>
          <a:cs typeface="Arial" pitchFamily="34" charset="0"/>
        </a:defRPr>
      </a:lvl3pPr>
      <a:lvl4pPr marL="1596338" indent="-228049" algn="l" rtl="0" eaLnBrk="1" fontAlgn="base" hangingPunct="1">
        <a:spcBef>
          <a:spcPct val="20000"/>
        </a:spcBef>
        <a:spcAft>
          <a:spcPct val="0"/>
        </a:spcAft>
        <a:buFont typeface="Arial" charset="0"/>
        <a:buChar char="–"/>
        <a:defRPr sz="1995" kern="1200">
          <a:solidFill>
            <a:schemeClr val="tx1"/>
          </a:solidFill>
          <a:latin typeface="Arial" pitchFamily="34" charset="0"/>
          <a:ea typeface="+mn-ea"/>
          <a:cs typeface="Arial" pitchFamily="34" charset="0"/>
        </a:defRPr>
      </a:lvl4pPr>
      <a:lvl5pPr marL="2052435" indent="-228049" algn="l" rtl="0" eaLnBrk="1" fontAlgn="base" hangingPunct="1">
        <a:spcBef>
          <a:spcPct val="20000"/>
        </a:spcBef>
        <a:spcAft>
          <a:spcPct val="0"/>
        </a:spcAft>
        <a:buFont typeface="Arial" charset="0"/>
        <a:buChar char="»"/>
        <a:defRPr sz="1995"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3" rtl="0" eaLnBrk="1" latinLnBrk="0" hangingPunct="1">
        <a:defRPr sz="1795" kern="1200">
          <a:solidFill>
            <a:schemeClr val="tx1"/>
          </a:solidFill>
          <a:latin typeface="+mn-lt"/>
          <a:ea typeface="+mn-ea"/>
          <a:cs typeface="+mn-cs"/>
        </a:defRPr>
      </a:lvl1pPr>
      <a:lvl2pPr marL="456097" algn="l" defTabSz="912193" rtl="0" eaLnBrk="1" latinLnBrk="0" hangingPunct="1">
        <a:defRPr sz="1795" kern="1200">
          <a:solidFill>
            <a:schemeClr val="tx1"/>
          </a:solidFill>
          <a:latin typeface="+mn-lt"/>
          <a:ea typeface="+mn-ea"/>
          <a:cs typeface="+mn-cs"/>
        </a:defRPr>
      </a:lvl2pPr>
      <a:lvl3pPr marL="912193" algn="l" defTabSz="912193" rtl="0" eaLnBrk="1" latinLnBrk="0" hangingPunct="1">
        <a:defRPr sz="1795" kern="1200">
          <a:solidFill>
            <a:schemeClr val="tx1"/>
          </a:solidFill>
          <a:latin typeface="+mn-lt"/>
          <a:ea typeface="+mn-ea"/>
          <a:cs typeface="+mn-cs"/>
        </a:defRPr>
      </a:lvl3pPr>
      <a:lvl4pPr marL="1368290" algn="l" defTabSz="912193" rtl="0" eaLnBrk="1" latinLnBrk="0" hangingPunct="1">
        <a:defRPr sz="1795" kern="1200">
          <a:solidFill>
            <a:schemeClr val="tx1"/>
          </a:solidFill>
          <a:latin typeface="+mn-lt"/>
          <a:ea typeface="+mn-ea"/>
          <a:cs typeface="+mn-cs"/>
        </a:defRPr>
      </a:lvl4pPr>
      <a:lvl5pPr marL="1824387" algn="l" defTabSz="912193" rtl="0" eaLnBrk="1" latinLnBrk="0" hangingPunct="1">
        <a:defRPr sz="1795" kern="1200">
          <a:solidFill>
            <a:schemeClr val="tx1"/>
          </a:solidFill>
          <a:latin typeface="+mn-lt"/>
          <a:ea typeface="+mn-ea"/>
          <a:cs typeface="+mn-cs"/>
        </a:defRPr>
      </a:lvl5pPr>
      <a:lvl6pPr marL="2280483" algn="l" defTabSz="912193" rtl="0" eaLnBrk="1" latinLnBrk="0" hangingPunct="1">
        <a:defRPr sz="1795" kern="1200">
          <a:solidFill>
            <a:schemeClr val="tx1"/>
          </a:solidFill>
          <a:latin typeface="+mn-lt"/>
          <a:ea typeface="+mn-ea"/>
          <a:cs typeface="+mn-cs"/>
        </a:defRPr>
      </a:lvl6pPr>
      <a:lvl7pPr marL="2736579" algn="l" defTabSz="912193" rtl="0" eaLnBrk="1" latinLnBrk="0" hangingPunct="1">
        <a:defRPr sz="1795" kern="1200">
          <a:solidFill>
            <a:schemeClr val="tx1"/>
          </a:solidFill>
          <a:latin typeface="+mn-lt"/>
          <a:ea typeface="+mn-ea"/>
          <a:cs typeface="+mn-cs"/>
        </a:defRPr>
      </a:lvl7pPr>
      <a:lvl8pPr marL="3192676" algn="l" defTabSz="912193" rtl="0" eaLnBrk="1" latinLnBrk="0" hangingPunct="1">
        <a:defRPr sz="1795" kern="1200">
          <a:solidFill>
            <a:schemeClr val="tx1"/>
          </a:solidFill>
          <a:latin typeface="+mn-lt"/>
          <a:ea typeface="+mn-ea"/>
          <a:cs typeface="+mn-cs"/>
        </a:defRPr>
      </a:lvl8pPr>
      <a:lvl9pPr marL="3648772" algn="l" defTabSz="912193" rtl="0" eaLnBrk="1" latinLnBrk="0" hangingPunct="1">
        <a:defRPr sz="179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620486" y="1334856"/>
            <a:ext cx="10985913" cy="49578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1"/>
            <a:r>
              <a:rPr lang="es-ES_tradnl" noProof="0" dirty="0" err="1" smtClean="0"/>
              <a:t>Second</a:t>
            </a:r>
            <a:r>
              <a:rPr lang="es-ES_tradnl" noProof="0" dirty="0" smtClean="0"/>
              <a:t> </a:t>
            </a:r>
            <a:r>
              <a:rPr lang="es-ES_tradnl" noProof="0" dirty="0" err="1" smtClean="0"/>
              <a:t>level</a:t>
            </a:r>
            <a:endParaRPr lang="es-ES_tradnl" noProof="0" dirty="0" smtClean="0"/>
          </a:p>
          <a:p>
            <a:pPr lvl="2"/>
            <a:r>
              <a:rPr lang="es-ES_tradnl" noProof="0" dirty="0" err="1" smtClean="0"/>
              <a:t>Third</a:t>
            </a:r>
            <a:r>
              <a:rPr lang="es-ES_tradnl" noProof="0" dirty="0" smtClean="0"/>
              <a:t> </a:t>
            </a:r>
            <a:r>
              <a:rPr lang="es-ES_tradnl" noProof="0" dirty="0" err="1" smtClean="0"/>
              <a:t>level</a:t>
            </a:r>
            <a:endParaRPr lang="es-ES_tradnl" noProof="0" dirty="0" smtClean="0"/>
          </a:p>
          <a:p>
            <a:pPr lvl="3"/>
            <a:r>
              <a:rPr lang="es-ES_tradnl" noProof="0" dirty="0" err="1" smtClean="0"/>
              <a:t>Fourth</a:t>
            </a:r>
            <a:r>
              <a:rPr lang="es-ES_tradnl" noProof="0" dirty="0" smtClean="0"/>
              <a:t> </a:t>
            </a:r>
            <a:r>
              <a:rPr lang="es-ES_tradnl" noProof="0" dirty="0" err="1" smtClean="0"/>
              <a:t>level</a:t>
            </a:r>
            <a:endParaRPr lang="es-ES_tradnl" noProof="0" dirty="0" smtClean="0"/>
          </a:p>
          <a:p>
            <a:pPr lvl="2"/>
            <a:endParaRPr lang="es-ES_tradnl" noProof="0" dirty="0" smtClean="0"/>
          </a:p>
        </p:txBody>
      </p:sp>
      <p:sp>
        <p:nvSpPr>
          <p:cNvPr id="1028" name="Title Placeholder 14"/>
          <p:cNvSpPr>
            <a:spLocks noGrp="1"/>
          </p:cNvSpPr>
          <p:nvPr>
            <p:ph type="title"/>
          </p:nvPr>
        </p:nvSpPr>
        <p:spPr bwMode="auto">
          <a:xfrm>
            <a:off x="611981" y="191599"/>
            <a:ext cx="9630205" cy="847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
        <p:nvSpPr>
          <p:cNvPr id="10" name="Rectangle 9"/>
          <p:cNvSpPr>
            <a:spLocks noChangeArrowheads="1"/>
          </p:cNvSpPr>
          <p:nvPr userDrawn="1"/>
        </p:nvSpPr>
        <p:spPr bwMode="auto">
          <a:xfrm>
            <a:off x="620486" y="6516722"/>
            <a:ext cx="6842290" cy="144095"/>
          </a:xfrm>
          <a:prstGeom prst="rect">
            <a:avLst/>
          </a:prstGeom>
          <a:noFill/>
          <a:ln w="9525">
            <a:noFill/>
            <a:miter lim="800000"/>
            <a:headEnd/>
            <a:tailEnd/>
          </a:ln>
        </p:spPr>
        <p:txBody>
          <a:bodyPr/>
          <a:lstStyle/>
          <a:p>
            <a:pPr marL="0" marR="0" indent="0" algn="l" defTabSz="912193" rtl="0" eaLnBrk="1" fontAlgn="base" latinLnBrk="0" hangingPunct="1">
              <a:lnSpc>
                <a:spcPct val="100000"/>
              </a:lnSpc>
              <a:spcBef>
                <a:spcPct val="0"/>
              </a:spcBef>
              <a:spcAft>
                <a:spcPct val="0"/>
              </a:spcAft>
              <a:buClrTx/>
              <a:buSzTx/>
              <a:buFontTx/>
              <a:buNone/>
              <a:tabLst/>
              <a:defRPr/>
            </a:pPr>
            <a:fld id="{552884D2-106D-A340-9362-6225663C5229}" type="slidenum">
              <a:rPr lang="es-ES_tradnl" sz="798" noProof="0" smtClean="0">
                <a:solidFill>
                  <a:schemeClr val="bg2">
                    <a:lumMod val="75000"/>
                  </a:schemeClr>
                </a:solidFill>
                <a:cs typeface="Arial" charset="0"/>
              </a:rPr>
              <a:t>‹#›</a:t>
            </a:fld>
            <a:r>
              <a:rPr lang="es-ES_tradnl" sz="798" noProof="0" smtClean="0">
                <a:solidFill>
                  <a:schemeClr val="bg2">
                    <a:lumMod val="75000"/>
                  </a:schemeClr>
                </a:solidFill>
                <a:cs typeface="Arial" charset="0"/>
              </a:rPr>
              <a:t> |</a:t>
            </a:r>
            <a:r>
              <a:rPr lang="es-ES_tradnl" sz="798" baseline="0" noProof="0" smtClean="0">
                <a:solidFill>
                  <a:schemeClr val="bg2">
                    <a:lumMod val="75000"/>
                  </a:schemeClr>
                </a:solidFill>
                <a:cs typeface="Arial" charset="0"/>
              </a:rPr>
              <a:t>  </a:t>
            </a:r>
            <a:r>
              <a:rPr lang="es-ES_tradnl" sz="800" noProof="0" smtClean="0">
                <a:solidFill>
                  <a:schemeClr val="bg2">
                    <a:lumMod val="75000"/>
                  </a:schemeClr>
                </a:solidFill>
                <a:cs typeface="Arial" charset="0"/>
              </a:rPr>
              <a:t>Todos los Derechos Reservados © Valores Corporativos </a:t>
            </a:r>
            <a:r>
              <a:rPr lang="es-ES_tradnl" sz="800" noProof="0" err="1" smtClean="0">
                <a:solidFill>
                  <a:schemeClr val="bg2">
                    <a:lumMod val="75000"/>
                  </a:schemeClr>
                </a:solidFill>
                <a:cs typeface="Arial" charset="0"/>
              </a:rPr>
              <a:t>Softtek</a:t>
            </a:r>
            <a:r>
              <a:rPr lang="es-ES_tradnl" sz="800" noProof="0" smtClean="0">
                <a:solidFill>
                  <a:schemeClr val="bg2">
                    <a:lumMod val="75000"/>
                  </a:schemeClr>
                </a:solidFill>
                <a:cs typeface="Arial" charset="0"/>
              </a:rPr>
              <a:t> S.A. de C.V. 2018. Interno.</a:t>
            </a:r>
            <a:endParaRPr lang="es-ES_tradnl" sz="798" noProof="0" smtClean="0">
              <a:solidFill>
                <a:schemeClr val="bg2">
                  <a:lumMod val="75000"/>
                </a:schemeClr>
              </a:solidFill>
              <a:cs typeface="Arial" charset="0"/>
            </a:endParaRPr>
          </a:p>
        </p:txBody>
      </p:sp>
      <p:pic>
        <p:nvPicPr>
          <p:cNvPr id="7" name="Picture 2" descr="C:\Users\joel.solis\Desktop\2013 Templates\softtek.e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10461239" y="321286"/>
            <a:ext cx="1388454" cy="704591"/>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88" r:id="rId4"/>
    <p:sldLayoutId id="2147485196" r:id="rId5"/>
  </p:sldLayoutIdLst>
  <p:timing>
    <p:tnLst>
      <p:par>
        <p:cTn id="1" dur="indefinite" restart="never" nodeType="tmRoot"/>
      </p:par>
    </p:tnLst>
  </p:timing>
  <p:hf hdr="0" ftr="0" dt="0"/>
  <p:txStyles>
    <p:titleStyle>
      <a:lvl1pPr algn="l" rtl="0" eaLnBrk="0" fontAlgn="base" hangingPunct="0">
        <a:lnSpc>
          <a:spcPts val="2993"/>
        </a:lnSpc>
        <a:spcBef>
          <a:spcPct val="0"/>
        </a:spcBef>
        <a:spcAft>
          <a:spcPct val="0"/>
        </a:spcAft>
        <a:defRPr sz="2993" b="0" kern="1200">
          <a:solidFill>
            <a:schemeClr val="tx1">
              <a:lumMod val="90000"/>
              <a:lumOff val="10000"/>
            </a:schemeClr>
          </a:solidFill>
          <a:latin typeface="Arial"/>
          <a:ea typeface="+mj-ea"/>
          <a:cs typeface="Arial"/>
        </a:defRPr>
      </a:lvl1pPr>
      <a:lvl2pPr algn="l" rtl="0" eaLnBrk="0" fontAlgn="base" hangingPunct="0">
        <a:lnSpc>
          <a:spcPts val="2993"/>
        </a:lnSpc>
        <a:spcBef>
          <a:spcPct val="0"/>
        </a:spcBef>
        <a:spcAft>
          <a:spcPct val="0"/>
        </a:spcAft>
        <a:defRPr sz="2993" b="1">
          <a:solidFill>
            <a:schemeClr val="accent1"/>
          </a:solidFill>
          <a:latin typeface="Arial" charset="0"/>
          <a:cs typeface="Arial" charset="0"/>
        </a:defRPr>
      </a:lvl2pPr>
      <a:lvl3pPr algn="l" rtl="0" eaLnBrk="0" fontAlgn="base" hangingPunct="0">
        <a:lnSpc>
          <a:spcPts val="2993"/>
        </a:lnSpc>
        <a:spcBef>
          <a:spcPct val="0"/>
        </a:spcBef>
        <a:spcAft>
          <a:spcPct val="0"/>
        </a:spcAft>
        <a:defRPr sz="2993" b="1">
          <a:solidFill>
            <a:schemeClr val="accent1"/>
          </a:solidFill>
          <a:latin typeface="Arial" charset="0"/>
          <a:cs typeface="Arial" charset="0"/>
        </a:defRPr>
      </a:lvl3pPr>
      <a:lvl4pPr algn="l" rtl="0" eaLnBrk="0" fontAlgn="base" hangingPunct="0">
        <a:lnSpc>
          <a:spcPts val="2993"/>
        </a:lnSpc>
        <a:spcBef>
          <a:spcPct val="0"/>
        </a:spcBef>
        <a:spcAft>
          <a:spcPct val="0"/>
        </a:spcAft>
        <a:defRPr sz="2993" b="1">
          <a:solidFill>
            <a:schemeClr val="accent1"/>
          </a:solidFill>
          <a:latin typeface="Arial" charset="0"/>
          <a:cs typeface="Arial" charset="0"/>
        </a:defRPr>
      </a:lvl4pPr>
      <a:lvl5pPr algn="l" rtl="0" eaLnBrk="0" fontAlgn="base" hangingPunct="0">
        <a:lnSpc>
          <a:spcPts val="2993"/>
        </a:lnSpc>
        <a:spcBef>
          <a:spcPct val="0"/>
        </a:spcBef>
        <a:spcAft>
          <a:spcPct val="0"/>
        </a:spcAft>
        <a:defRPr sz="2993" b="1">
          <a:solidFill>
            <a:schemeClr val="accent1"/>
          </a:solidFill>
          <a:latin typeface="Arial" charset="0"/>
          <a:cs typeface="Arial" charset="0"/>
        </a:defRPr>
      </a:lvl5pPr>
      <a:lvl6pPr marL="456097" algn="ctr" rtl="0" fontAlgn="base">
        <a:spcBef>
          <a:spcPct val="0"/>
        </a:spcBef>
        <a:spcAft>
          <a:spcPct val="0"/>
        </a:spcAft>
        <a:defRPr sz="2993">
          <a:solidFill>
            <a:schemeClr val="accent1"/>
          </a:solidFill>
          <a:latin typeface="Rockwell" pitchFamily="18" charset="0"/>
        </a:defRPr>
      </a:lvl6pPr>
      <a:lvl7pPr marL="912193" algn="ctr" rtl="0" fontAlgn="base">
        <a:spcBef>
          <a:spcPct val="0"/>
        </a:spcBef>
        <a:spcAft>
          <a:spcPct val="0"/>
        </a:spcAft>
        <a:defRPr sz="2993">
          <a:solidFill>
            <a:schemeClr val="accent1"/>
          </a:solidFill>
          <a:latin typeface="Rockwell" pitchFamily="18" charset="0"/>
        </a:defRPr>
      </a:lvl7pPr>
      <a:lvl8pPr marL="1368290" algn="ctr" rtl="0" fontAlgn="base">
        <a:spcBef>
          <a:spcPct val="0"/>
        </a:spcBef>
        <a:spcAft>
          <a:spcPct val="0"/>
        </a:spcAft>
        <a:defRPr sz="2993">
          <a:solidFill>
            <a:schemeClr val="accent1"/>
          </a:solidFill>
          <a:latin typeface="Rockwell" pitchFamily="18" charset="0"/>
        </a:defRPr>
      </a:lvl8pPr>
      <a:lvl9pPr marL="1824387" algn="ctr" rtl="0" fontAlgn="base">
        <a:spcBef>
          <a:spcPct val="0"/>
        </a:spcBef>
        <a:spcAft>
          <a:spcPct val="0"/>
        </a:spcAft>
        <a:defRPr sz="2993">
          <a:solidFill>
            <a:schemeClr val="accent1"/>
          </a:solidFill>
          <a:latin typeface="Rockwell" pitchFamily="18" charset="0"/>
        </a:defRPr>
      </a:lvl9pPr>
    </p:titleStyle>
    <p:bodyStyle>
      <a:lvl1pPr marL="125696" indent="-179566"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3" rtl="0" eaLnBrk="1" latinLnBrk="0" hangingPunct="1">
        <a:defRPr sz="1795" kern="1200">
          <a:solidFill>
            <a:schemeClr val="tx1"/>
          </a:solidFill>
          <a:latin typeface="+mn-lt"/>
          <a:ea typeface="+mn-ea"/>
          <a:cs typeface="+mn-cs"/>
        </a:defRPr>
      </a:lvl1pPr>
      <a:lvl2pPr marL="456097" algn="l" defTabSz="912193" rtl="0" eaLnBrk="1" latinLnBrk="0" hangingPunct="1">
        <a:defRPr sz="1795" kern="1200">
          <a:solidFill>
            <a:schemeClr val="tx1"/>
          </a:solidFill>
          <a:latin typeface="+mn-lt"/>
          <a:ea typeface="+mn-ea"/>
          <a:cs typeface="+mn-cs"/>
        </a:defRPr>
      </a:lvl2pPr>
      <a:lvl3pPr marL="912193" algn="l" defTabSz="912193" rtl="0" eaLnBrk="1" latinLnBrk="0" hangingPunct="1">
        <a:defRPr sz="1795" kern="1200">
          <a:solidFill>
            <a:schemeClr val="tx1"/>
          </a:solidFill>
          <a:latin typeface="+mn-lt"/>
          <a:ea typeface="+mn-ea"/>
          <a:cs typeface="+mn-cs"/>
        </a:defRPr>
      </a:lvl3pPr>
      <a:lvl4pPr marL="1368290" algn="l" defTabSz="912193" rtl="0" eaLnBrk="1" latinLnBrk="0" hangingPunct="1">
        <a:defRPr sz="1795" kern="1200">
          <a:solidFill>
            <a:schemeClr val="tx1"/>
          </a:solidFill>
          <a:latin typeface="+mn-lt"/>
          <a:ea typeface="+mn-ea"/>
          <a:cs typeface="+mn-cs"/>
        </a:defRPr>
      </a:lvl4pPr>
      <a:lvl5pPr marL="1824387" algn="l" defTabSz="912193" rtl="0" eaLnBrk="1" latinLnBrk="0" hangingPunct="1">
        <a:defRPr sz="1795" kern="1200">
          <a:solidFill>
            <a:schemeClr val="tx1"/>
          </a:solidFill>
          <a:latin typeface="+mn-lt"/>
          <a:ea typeface="+mn-ea"/>
          <a:cs typeface="+mn-cs"/>
        </a:defRPr>
      </a:lvl5pPr>
      <a:lvl6pPr marL="2280483" algn="l" defTabSz="912193" rtl="0" eaLnBrk="1" latinLnBrk="0" hangingPunct="1">
        <a:defRPr sz="1795" kern="1200">
          <a:solidFill>
            <a:schemeClr val="tx1"/>
          </a:solidFill>
          <a:latin typeface="+mn-lt"/>
          <a:ea typeface="+mn-ea"/>
          <a:cs typeface="+mn-cs"/>
        </a:defRPr>
      </a:lvl6pPr>
      <a:lvl7pPr marL="2736579" algn="l" defTabSz="912193" rtl="0" eaLnBrk="1" latinLnBrk="0" hangingPunct="1">
        <a:defRPr sz="1795" kern="1200">
          <a:solidFill>
            <a:schemeClr val="tx1"/>
          </a:solidFill>
          <a:latin typeface="+mn-lt"/>
          <a:ea typeface="+mn-ea"/>
          <a:cs typeface="+mn-cs"/>
        </a:defRPr>
      </a:lvl7pPr>
      <a:lvl8pPr marL="3192676" algn="l" defTabSz="912193" rtl="0" eaLnBrk="1" latinLnBrk="0" hangingPunct="1">
        <a:defRPr sz="1795" kern="1200">
          <a:solidFill>
            <a:schemeClr val="tx1"/>
          </a:solidFill>
          <a:latin typeface="+mn-lt"/>
          <a:ea typeface="+mn-ea"/>
          <a:cs typeface="+mn-cs"/>
        </a:defRPr>
      </a:lvl8pPr>
      <a:lvl9pPr marL="3648772" algn="l" defTabSz="912193"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SCRIPT TEORIA. </a:t>
            </a:r>
            <a:r>
              <a:rPr lang="en-US" dirty="0" smtClean="0"/>
              <a:t/>
            </a:r>
            <a:br>
              <a:rPr lang="en-US" dirty="0" smtClean="0"/>
            </a:br>
            <a:endParaRPr lang="en-US" dirty="0"/>
          </a:p>
        </p:txBody>
      </p:sp>
    </p:spTree>
    <p:extLst>
      <p:ext uri="{BB962C8B-B14F-4D97-AF65-F5344CB8AC3E}">
        <p14:creationId xmlns:p14="http://schemas.microsoft.com/office/powerpoint/2010/main" val="1092060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56260" y="157612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889775" y="1553194"/>
            <a:ext cx="9957356" cy="2639345"/>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MX" sz="2000" dirty="0"/>
              <a:t>La siguiente imagen muestra cuatro instancias rectangulares dibujadas, con sus anchuras y alturas especificadas: Rectángulo # 1, Rectángulo # 2, Rectángulo # 3, Rectángulo # 4. Podemos usar una clase rectangular como modelo para generar las cuatro instancias de rectángulo diferentes. Es muy importante entender la diferencia entre una clase y los objetos o instancias generados a través de su uso. La programación orientada a objetos nos permite descubrir el modelo que usamos para generar un objeto específico. Por lo tanto, podemos inferir que cada objeto es una instancia de la clase de rectángulo.</a:t>
            </a:r>
            <a:endParaRPr lang="en-US" sz="2000" dirty="0"/>
          </a:p>
          <a:p>
            <a:pPr marL="0" indent="0">
              <a:buNone/>
            </a:pPr>
            <a:endParaRPr lang="es-ES" sz="2000" dirty="0" smtClean="0"/>
          </a:p>
        </p:txBody>
      </p:sp>
      <p:sp>
        <p:nvSpPr>
          <p:cNvPr id="2" name="Title 1"/>
          <p:cNvSpPr>
            <a:spLocks noGrp="1" noChangeArrowheads="1"/>
          </p:cNvSpPr>
          <p:nvPr>
            <p:ph type="title"/>
          </p:nvPr>
        </p:nvSpPr>
        <p:spPr bwMode="auto">
          <a:xfrm>
            <a:off x="215156" y="327432"/>
            <a:ext cx="7925101"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Generating</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Blueprints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for</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objects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b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b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a:t>
            </a:r>
            <a:r>
              <a:rPr kumimoji="0" lang="es-ES" altLang="en-US" sz="3600" b="0"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Generando planos para objetos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3600" b="0" i="0" u="none" strike="noStrike" cap="none" normalizeH="0" baseline="0" dirty="0" smtClean="0">
                <a:ln>
                  <a:noFill/>
                </a:ln>
                <a:effectLst/>
              </a:rPr>
              <a:t> </a:t>
            </a:r>
            <a:endParaRPr kumimoji="0" lang="en-US" altLang="en-US" sz="3600" b="0" i="0" u="none" strike="noStrike" cap="none" normalizeH="0" baseline="0" dirty="0" smtClean="0">
              <a:ln>
                <a:noFill/>
              </a:ln>
              <a:effectLst/>
              <a:latin typeface="Arial" panose="020B0604020202020204" pitchFamily="34"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5183708" y="3924325"/>
            <a:ext cx="3294380" cy="2590800"/>
          </a:xfrm>
          <a:prstGeom prst="rect">
            <a:avLst/>
          </a:prstGeom>
        </p:spPr>
      </p:pic>
    </p:spTree>
    <p:extLst>
      <p:ext uri="{BB962C8B-B14F-4D97-AF65-F5344CB8AC3E}">
        <p14:creationId xmlns:p14="http://schemas.microsoft.com/office/powerpoint/2010/main" val="2697881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s-ES" sz="2000" dirty="0" smtClean="0"/>
          </a:p>
          <a:p>
            <a:pPr marL="0" indent="0">
              <a:buNone/>
            </a:pPr>
            <a:endParaRPr lang="en-US" sz="1800" dirty="0" smtClean="0"/>
          </a:p>
        </p:txBody>
      </p:sp>
      <p:sp>
        <p:nvSpPr>
          <p:cNvPr id="2" name="Title 1"/>
          <p:cNvSpPr>
            <a:spLocks noGrp="1" noChangeArrowheads="1"/>
          </p:cNvSpPr>
          <p:nvPr>
            <p:ph type="title"/>
          </p:nvPr>
        </p:nvSpPr>
        <p:spPr bwMode="auto">
          <a:xfrm>
            <a:off x="215156" y="229494"/>
            <a:ext cx="951528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Recognizing</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attributes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fields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b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b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a:t>
            </a:r>
            <a:r>
              <a:rPr kumimoji="0" lang="es-ES"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Reconocimiento de atributos / campos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3600" b="0" i="0" u="none" strike="noStrike" cap="none" normalizeH="0" baseline="0" dirty="0" smtClean="0">
                <a:ln>
                  <a:noFill/>
                </a:ln>
                <a:effectLst/>
              </a:rPr>
              <a:t> </a:t>
            </a:r>
            <a:endParaRPr kumimoji="0" lang="en-US" altLang="en-US" sz="3600" b="0" i="0" u="none" strike="noStrike" cap="none" normalizeH="0" baseline="0" dirty="0" smtClean="0">
              <a:ln>
                <a:noFill/>
              </a:ln>
              <a:effectLst/>
              <a:latin typeface="Arial" panose="020B0604020202020204" pitchFamily="34" charset="0"/>
            </a:endParaRPr>
          </a:p>
        </p:txBody>
      </p:sp>
      <p:sp>
        <p:nvSpPr>
          <p:cNvPr id="5" name="TextBox 4"/>
          <p:cNvSpPr txBox="1"/>
          <p:nvPr/>
        </p:nvSpPr>
        <p:spPr>
          <a:xfrm>
            <a:off x="1151260" y="2018218"/>
            <a:ext cx="184731" cy="369332"/>
          </a:xfrm>
          <a:prstGeom prst="rect">
            <a:avLst/>
          </a:prstGeom>
          <a:noFill/>
        </p:spPr>
        <p:txBody>
          <a:bodyPr wrap="none" rtlCol="0">
            <a:spAutoFit/>
          </a:bodyPr>
          <a:lstStyle/>
          <a:p>
            <a:endParaRPr lang="es-MX" dirty="0"/>
          </a:p>
        </p:txBody>
      </p:sp>
      <p:sp>
        <p:nvSpPr>
          <p:cNvPr id="8" name="Rectangle 5"/>
          <p:cNvSpPr>
            <a:spLocks noChangeArrowheads="1"/>
          </p:cNvSpPr>
          <p:nvPr/>
        </p:nvSpPr>
        <p:spPr bwMode="auto">
          <a:xfrm>
            <a:off x="914984" y="1692638"/>
            <a:ext cx="11168122" cy="43088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Ya conocemos la información requerida para cada una de las formas. Ahora es el momento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de diseñar las clases para incluir los atributos necesarios que proporcionan los datos necesarios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para cada instancia. En otras palabras debemos asegurarnos de que cada clase tenga las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variables necesarias que encapsulen todos los datos requeridos por los objetos para realizar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todas las tareas.</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Comencemos con la clase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(cuadrado), es necesario saber la longitud del lado  para cada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instancia de esta clase, es decir para cada objeto cuadrado.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Por lo tanto  necesitamos una variable encapsulada que permita que cada instancia de esta clase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especifique el valor de la longitud del lado.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Tip</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las variables definidas en una clase para encapsular datos para cada instancia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de la clase se conocen como </a:t>
            </a:r>
            <a:r>
              <a:rPr kumimoji="0" lang="es-MX" altLang="en-US" sz="2000" b="1"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atributos o campos</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Cada instancia tiene su propio valor independiente para los atributos o campos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definidos en la clase.] </a:t>
            </a:r>
            <a:endParaRPr kumimoji="0" lang="es-MX"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33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s-ES" sz="2000" dirty="0" smtClean="0"/>
          </a:p>
          <a:p>
            <a:pPr marL="0" indent="0">
              <a:buNone/>
            </a:pPr>
            <a:endParaRPr lang="en-US" sz="1800" dirty="0" smtClean="0"/>
          </a:p>
        </p:txBody>
      </p:sp>
      <p:sp>
        <p:nvSpPr>
          <p:cNvPr id="2" name="Title 1"/>
          <p:cNvSpPr>
            <a:spLocks noGrp="1" noChangeArrowheads="1"/>
          </p:cNvSpPr>
          <p:nvPr>
            <p:ph type="title"/>
          </p:nvPr>
        </p:nvSpPr>
        <p:spPr bwMode="auto">
          <a:xfrm>
            <a:off x="215156" y="229494"/>
            <a:ext cx="951528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Recognizing</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attributes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fields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b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b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a:t>
            </a:r>
            <a:r>
              <a:rPr kumimoji="0" lang="es-ES"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Reconocimiento de atributos / campos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3600" b="0" i="0" u="none" strike="noStrike" cap="none" normalizeH="0" baseline="0" dirty="0" smtClean="0">
                <a:ln>
                  <a:noFill/>
                </a:ln>
                <a:effectLst/>
              </a:rPr>
              <a:t> </a:t>
            </a:r>
            <a:endParaRPr kumimoji="0" lang="en-US" altLang="en-US" sz="3600" b="0" i="0" u="none" strike="noStrike" cap="none" normalizeH="0" baseline="0" dirty="0" smtClean="0">
              <a:ln>
                <a:noFill/>
              </a:ln>
              <a:effectLst/>
              <a:latin typeface="Arial" panose="020B0604020202020204" pitchFamily="34" charset="0"/>
            </a:endParaRPr>
          </a:p>
        </p:txBody>
      </p:sp>
      <p:sp>
        <p:nvSpPr>
          <p:cNvPr id="3" name="Rectangle 1"/>
          <p:cNvSpPr>
            <a:spLocks noChangeArrowheads="1"/>
          </p:cNvSpPr>
          <p:nvPr/>
        </p:nvSpPr>
        <p:spPr bwMode="auto">
          <a:xfrm>
            <a:off x="914984" y="1693401"/>
            <a:ext cx="10865154"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La clase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define un atributo de tipo flotante, llamado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LenghtOfSide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(largo del lado),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cuyo valor inicial es igual a 0 para cualquier instancia nueva de la clase.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Después de crear una instancia de la clase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es posible cambiar el valor del atributo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LenghtOfSide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Por ejemplo imagina que creas dos instancias  de la clase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una de las instancias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se llama square1 y la otra square2, los nombres de instancia le permiten acceder a los datos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encapsulados para cada objeto y por lo tanto, pueden usarlos  para cambiar los valores de los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atributos expuestos.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Imagine que nuestro lenguaje de programación orientado a objetos, utilice un punto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para permitirnos acceder a los atributos de las instancias. Por lo tanto  </a:t>
            </a:r>
            <a:r>
              <a:rPr kumimoji="0" lang="es-MX" altLang="en-US" sz="2000" b="1"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square1.LenghtOfSide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proporciona acceso a la longitud del lado para la instancia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llama square1 y square2.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Hace lo mismo para la instancia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llamada square2.</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502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47204" y="136556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1850220" y="3185675"/>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s-ES" sz="2000" dirty="0" smtClean="0"/>
          </a:p>
          <a:p>
            <a:pPr marL="0" indent="0">
              <a:buNone/>
            </a:pPr>
            <a:endParaRPr lang="en-US" sz="1800" dirty="0" smtClean="0"/>
          </a:p>
        </p:txBody>
      </p:sp>
      <p:sp>
        <p:nvSpPr>
          <p:cNvPr id="2" name="Title 1"/>
          <p:cNvSpPr>
            <a:spLocks noGrp="1" noChangeArrowheads="1"/>
          </p:cNvSpPr>
          <p:nvPr>
            <p:ph type="title"/>
          </p:nvPr>
        </p:nvSpPr>
        <p:spPr bwMode="auto">
          <a:xfrm>
            <a:off x="215156" y="229494"/>
            <a:ext cx="951528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Recognizing</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attributes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fields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b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b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a:t>
            </a:r>
            <a:r>
              <a:rPr kumimoji="0" lang="es-ES"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Reconocimiento de atributos / campos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3600" b="0" i="0" u="none" strike="noStrike" cap="none" normalizeH="0" baseline="0" dirty="0" smtClean="0">
                <a:ln>
                  <a:noFill/>
                </a:ln>
                <a:effectLst/>
              </a:rPr>
              <a:t> </a:t>
            </a:r>
            <a:endParaRPr kumimoji="0" lang="en-US" altLang="en-US" sz="3600" b="0" i="0" u="none" strike="noStrike" cap="none" normalizeH="0" baseline="0" dirty="0" smtClean="0">
              <a:ln>
                <a:noFill/>
              </a:ln>
              <a:effectLst/>
              <a:latin typeface="Arial" panose="020B0604020202020204" pitchFamily="34" charset="0"/>
            </a:endParaRPr>
          </a:p>
        </p:txBody>
      </p:sp>
      <p:sp>
        <p:nvSpPr>
          <p:cNvPr id="3" name="Rectangle 1"/>
          <p:cNvSpPr>
            <a:spLocks noChangeArrowheads="1"/>
          </p:cNvSpPr>
          <p:nvPr/>
        </p:nvSpPr>
        <p:spPr bwMode="auto">
          <a:xfrm>
            <a:off x="929399" y="1536634"/>
            <a:ext cx="11096499" cy="49244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Se puede asignar el valor de 10 a la instancia </a:t>
            </a:r>
            <a:r>
              <a:rPr kumimoji="0" lang="es-MX" altLang="en-US" sz="2000" b="1"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square1.LenghtOfSide </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y 20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1"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square2.LenghtOfSide </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de esta forma cada instancia de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tendrá un valor diferente para 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atributo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LenghtOfSide.Ahora</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intentemos con la clase rectángulo.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Podemos definir dos atributos del tipo flotante para esta clase: Ancho y Alto. Sus valores iniciales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también serán cero, hay que crear dos instancias de la clase rectángulo, rectángulo1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rectángulo2.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Ahora asignamos valores a la instancia rectángulo1:</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Rectángulo1.Alto =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Rectángulo1.Ancho =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Y asignamos valores a la instancia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Rectángulo2.Alto =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Rectángulo2.Ancho = 50</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n-US" sz="2000" dirty="0">
              <a:solidFill>
                <a:srgbClr val="212121"/>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En la siguiente imagen se muestran en diagrama UML todas las formas (clases), de las figuras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geométricas que se utilizaron como ejemplos, con sus atributos.</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5564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1850220" y="3185675"/>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s-ES" sz="2000" dirty="0" smtClean="0"/>
          </a:p>
          <a:p>
            <a:pPr marL="0" indent="0">
              <a:buNone/>
            </a:pPr>
            <a:endParaRPr lang="en-US" sz="1800" dirty="0" smtClean="0"/>
          </a:p>
        </p:txBody>
      </p:sp>
      <p:sp>
        <p:nvSpPr>
          <p:cNvPr id="2" name="Title 1"/>
          <p:cNvSpPr>
            <a:spLocks noGrp="1" noChangeArrowheads="1"/>
          </p:cNvSpPr>
          <p:nvPr>
            <p:ph type="title"/>
          </p:nvPr>
        </p:nvSpPr>
        <p:spPr bwMode="auto">
          <a:xfrm>
            <a:off x="215156" y="229494"/>
            <a:ext cx="951528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Recognizing</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attributes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fields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b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b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a:t>
            </a:r>
            <a:r>
              <a:rPr kumimoji="0" lang="es-ES"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Reconocimiento de atributos / campos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3600" b="0" i="0" u="none" strike="noStrike" cap="none" normalizeH="0" baseline="0" dirty="0" smtClean="0">
                <a:ln>
                  <a:noFill/>
                </a:ln>
                <a:effectLst/>
              </a:rPr>
              <a:t> </a:t>
            </a:r>
            <a:endParaRPr kumimoji="0" lang="en-US" altLang="en-US" sz="3600" b="0" i="0" u="none" strike="noStrike" cap="none" normalizeH="0" baseline="0" dirty="0" smtClean="0">
              <a:ln>
                <a:noFill/>
              </a:ln>
              <a:effectLst/>
              <a:latin typeface="Arial" panose="020B0604020202020204" pitchFamily="34" charset="0"/>
            </a:endParaRPr>
          </a:p>
        </p:txBody>
      </p:sp>
      <p:sp>
        <p:nvSpPr>
          <p:cNvPr id="3" name="Rectangle 1"/>
          <p:cNvSpPr>
            <a:spLocks noChangeArrowheads="1"/>
          </p:cNvSpPr>
          <p:nvPr/>
        </p:nvSpPr>
        <p:spPr bwMode="auto">
          <a:xfrm>
            <a:off x="929399" y="3818359"/>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1039204" y="2161940"/>
            <a:ext cx="9582901" cy="2575458"/>
          </a:xfrm>
          <a:prstGeom prst="rect">
            <a:avLst/>
          </a:prstGeom>
          <a:noFill/>
          <a:ln>
            <a:noFill/>
          </a:ln>
        </p:spPr>
      </p:pic>
    </p:spTree>
    <p:extLst>
      <p:ext uri="{BB962C8B-B14F-4D97-AF65-F5344CB8AC3E}">
        <p14:creationId xmlns:p14="http://schemas.microsoft.com/office/powerpoint/2010/main" val="1629170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394004" y="169491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2047531"/>
            <a:ext cx="9957356" cy="3893018"/>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Title 1"/>
          <p:cNvSpPr>
            <a:spLocks noGrp="1" noChangeArrowheads="1"/>
          </p:cNvSpPr>
          <p:nvPr>
            <p:ph type="title"/>
          </p:nvPr>
        </p:nvSpPr>
        <p:spPr bwMode="auto">
          <a:xfrm>
            <a:off x="14458" y="516660"/>
            <a:ext cx="10925923"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Recognizing</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actions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from</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verbs-methods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b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b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(Reconociendo acciones de verbos - Métodos).</a:t>
            </a:r>
            <a:r>
              <a:rPr kumimoji="0" lang="en-US" altLang="en-US" sz="3600" b="0" i="0" u="none" strike="noStrike" cap="none" normalizeH="0" baseline="0" dirty="0" smtClean="0">
                <a:ln>
                  <a:noFill/>
                </a:ln>
                <a:effectLst/>
              </a:rPr>
              <a:t> </a:t>
            </a:r>
            <a:endParaRPr kumimoji="0" lang="en-US" altLang="en-US" sz="3600" b="0" i="0" u="none" strike="noStrike" cap="none" normalizeH="0" baseline="0" dirty="0" smtClean="0">
              <a:ln>
                <a:noFill/>
              </a:ln>
              <a:effectLst/>
              <a:latin typeface="Arial" panose="020B0604020202020204" pitchFamily="34" charset="0"/>
            </a:endParaRPr>
          </a:p>
        </p:txBody>
      </p:sp>
      <p:sp>
        <p:nvSpPr>
          <p:cNvPr id="3" name="Rectangle 2"/>
          <p:cNvSpPr>
            <a:spLocks noChangeArrowheads="1"/>
          </p:cNvSpPr>
          <p:nvPr/>
        </p:nvSpPr>
        <p:spPr bwMode="auto">
          <a:xfrm>
            <a:off x="677920" y="1798499"/>
            <a:ext cx="11429411"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Una vez identificadas las clases y los atributos, necesarios para cada una de ellas. Ahora es 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momento de agregar las piezas necesarias de código que funcionen con los atributos previamente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definidos para realizar todas las tareas.</a:t>
            </a:r>
            <a:r>
              <a:rPr kumimoji="0" lang="es-MX" altLang="en-US" sz="2000" b="0" i="0" u="none" strike="noStrike" cap="none" normalizeH="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En otras palabras debemos asegurarnos de que cada clase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tenga las funciones encapsuladas necesarias que procesen los valores de los atributos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especificados</a:t>
            </a:r>
            <a:r>
              <a:rPr kumimoji="0" lang="es-MX" altLang="en-US" sz="2000" b="0" i="0" u="none" strike="noStrike" cap="none" normalizeH="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en los objetos para realizar todas las tareas. </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n-US" sz="2000" dirty="0">
              <a:solidFill>
                <a:srgbClr val="212121"/>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Comencemos con la clase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los requisitos de la aplicación especificaron que se debe calcular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el área y los perímetros de los cuadrados, por lo tanto se necesitan piezas de código que permitan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que cada instancia de esta clase use el valor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LeghtOfSide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para calcular el área y el perímetro.</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Tip</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Las funciones o subrutinas definidas en una clase para encapsular el comportamiento para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cada instancia de la clase se conocen como métodos. Cada instancia puede acceder al conjunto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de métodos expuestos por la clase. El código especificado en un método usara los atributos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de la instancia específica. Una buena práctica es definir los métodos en un lugar lógico,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es decir en el lugar donde se guardan los datos requeridos.]</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3691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173774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1778212" y="3929197"/>
            <a:ext cx="9957356" cy="3893018"/>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Title 1"/>
          <p:cNvSpPr>
            <a:spLocks noGrp="1" noChangeArrowheads="1"/>
          </p:cNvSpPr>
          <p:nvPr>
            <p:ph type="title"/>
          </p:nvPr>
        </p:nvSpPr>
        <p:spPr bwMode="auto">
          <a:xfrm>
            <a:off x="14458" y="516660"/>
            <a:ext cx="10925923"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Recognizing</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actions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from</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verbs-methods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b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b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(Reconociendo acciones de verbos - Métodos).</a:t>
            </a:r>
            <a:r>
              <a:rPr kumimoji="0" lang="en-US" altLang="en-US" sz="3600" b="0" i="0" u="none" strike="noStrike" cap="none" normalizeH="0" baseline="0" dirty="0" smtClean="0">
                <a:ln>
                  <a:noFill/>
                </a:ln>
                <a:effectLst/>
              </a:rPr>
              <a:t> </a:t>
            </a:r>
            <a:endParaRPr kumimoji="0" lang="en-US" altLang="en-US" sz="3600" b="0" i="0" u="none" strike="noStrike" cap="none" normalizeH="0" baseline="0" dirty="0" smtClean="0">
              <a:ln>
                <a:noFill/>
              </a:ln>
              <a:effectLst/>
              <a:latin typeface="Arial" panose="020B0604020202020204" pitchFamily="34" charset="0"/>
            </a:endParaRPr>
          </a:p>
        </p:txBody>
      </p:sp>
      <p:sp>
        <p:nvSpPr>
          <p:cNvPr id="3" name="Rectangle 1"/>
          <p:cNvSpPr>
            <a:spLocks noChangeArrowheads="1"/>
          </p:cNvSpPr>
          <p:nvPr/>
        </p:nvSpPr>
        <p:spPr bwMode="auto">
          <a:xfrm>
            <a:off x="868811" y="1850831"/>
            <a:ext cx="10866757"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La clase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define los siguientes dos métodos sin parámetros, obsérvese que  declaramos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el código para ambos métodos en la definición de la clase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n-US" sz="2000" dirty="0">
              <a:solidFill>
                <a:srgbClr val="212121"/>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CalculateArea</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esto devuelve un valor del tipo flotante, con el área calculada para el cuadrado.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El método devuelve el cuadrado del valor del atributo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LeghtOfSide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LeghtOfSide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LeghtOfSide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o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LeghtOfSide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 2).</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n-US" sz="2000" dirty="0">
              <a:solidFill>
                <a:srgbClr val="212121"/>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CalculatePerimeter</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esto devuelve un valor del tipo flotante con el perímetro calculado para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el cuadrado. El método devuelve el valor de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LeghtOfSide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multiplicado por 4 (4 *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LeghtOfSide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n-US" sz="2000" dirty="0">
              <a:solidFill>
                <a:srgbClr val="212121"/>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Hay que simular que un lenguaje de programación orientado a objetos utiliza el punto (.), para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permitirnos ejecutar métodos de las instancias de la clase </a:t>
            </a:r>
            <a:r>
              <a:rPr kumimoji="0" lang="es-MX" altLang="en-US" sz="2000" b="0"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recordemos 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a:t>
            </a:r>
            <a:r>
              <a:rPr kumimoji="0" lang="es-MX" altLang="en-US" sz="2000" b="1"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square1.LenghtOfSide = 10 </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y </a:t>
            </a:r>
            <a:r>
              <a:rPr kumimoji="0" lang="es-MX" altLang="en-US" sz="2000" b="1"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square2.LenghtOfSide = 20”</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si se llama al método </a:t>
            </a:r>
            <a:r>
              <a:rPr kumimoji="0" lang="es-MX" altLang="en-US" sz="2000" b="1"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square1.CalculateArea </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devolverá el resultado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Si se llama al método </a:t>
            </a:r>
            <a:r>
              <a:rPr kumimoji="0" lang="es-MX" altLang="en-US" sz="2000" b="1"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square2.CalculateArea </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devolverá el resultado 400. </a:t>
            </a:r>
            <a:endParaRPr kumimoji="0" lang="es-MX"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0929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431180" y="1785954"/>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1778212" y="3929197"/>
            <a:ext cx="9957356" cy="3893018"/>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Title 1"/>
          <p:cNvSpPr>
            <a:spLocks noGrp="1" noChangeArrowheads="1"/>
          </p:cNvSpPr>
          <p:nvPr>
            <p:ph type="title"/>
          </p:nvPr>
        </p:nvSpPr>
        <p:spPr bwMode="auto">
          <a:xfrm>
            <a:off x="14458" y="516660"/>
            <a:ext cx="10925923"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Recognizing</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actions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from</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verbs-methods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b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b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(Reconociendo acciones de verbos - Métodos).</a:t>
            </a:r>
            <a:r>
              <a:rPr kumimoji="0" lang="en-US" altLang="en-US" sz="3600" b="0" i="0" u="none" strike="noStrike" cap="none" normalizeH="0" baseline="0" dirty="0" smtClean="0">
                <a:ln>
                  <a:noFill/>
                </a:ln>
                <a:effectLst/>
              </a:rPr>
              <a:t> </a:t>
            </a:r>
            <a:endParaRPr kumimoji="0" lang="en-US" altLang="en-US" sz="3600" b="0" i="0" u="none" strike="noStrike" cap="none" normalizeH="0" baseline="0" dirty="0" smtClean="0">
              <a:ln>
                <a:noFill/>
              </a:ln>
              <a:effectLst/>
              <a:latin typeface="Arial" panose="020B0604020202020204" pitchFamily="34" charset="0"/>
            </a:endParaRPr>
          </a:p>
        </p:txBody>
      </p:sp>
      <p:sp>
        <p:nvSpPr>
          <p:cNvPr id="3" name="Rectangle 1"/>
          <p:cNvSpPr>
            <a:spLocks noChangeArrowheads="1"/>
          </p:cNvSpPr>
          <p:nvPr/>
        </p:nvSpPr>
        <p:spPr bwMode="auto">
          <a:xfrm>
            <a:off x="789017" y="1947253"/>
            <a:ext cx="11377264"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Cada instancia tiene un valor diverso para el atributo </a:t>
            </a:r>
            <a:r>
              <a:rPr kumimoji="0" lang="es-MX" altLang="en-US" sz="2000" b="1"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LenghtOfSide</a:t>
            </a:r>
            <a:r>
              <a:rPr kumimoji="0" lang="es-MX" altLang="en-US" sz="2000" b="1"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y por lo tanto los resultados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de ejecutar el método </a:t>
            </a:r>
            <a:r>
              <a:rPr kumimoji="0" lang="es-MX" altLang="en-US" sz="2000" b="1" i="0" u="none" strike="noStrike" cap="none" normalizeH="0" baseline="0" dirty="0" err="1"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CalculateArea</a:t>
            </a: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son diferentes.</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n-US" sz="2000" dirty="0">
              <a:solidFill>
                <a:srgbClr val="212121"/>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En la siguiente imagen se muestra las clases con sus atributos y métodos, a forma de repaso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smtClean="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aprender las fórmulas de área y perímetro para cada figura geométrica que se menciona en la imagen.</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2282973" y="3952213"/>
            <a:ext cx="7704856" cy="2103301"/>
          </a:xfrm>
          <a:prstGeom prst="rect">
            <a:avLst/>
          </a:prstGeom>
          <a:noFill/>
          <a:ln>
            <a:noFill/>
          </a:ln>
        </p:spPr>
      </p:pic>
    </p:spTree>
    <p:extLst>
      <p:ext uri="{BB962C8B-B14F-4D97-AF65-F5344CB8AC3E}">
        <p14:creationId xmlns:p14="http://schemas.microsoft.com/office/powerpoint/2010/main" val="2322503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183609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2047531"/>
            <a:ext cx="9957356" cy="3893018"/>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Title 1"/>
          <p:cNvSpPr>
            <a:spLocks noGrp="1" noChangeArrowheads="1"/>
          </p:cNvSpPr>
          <p:nvPr>
            <p:ph type="title"/>
          </p:nvPr>
        </p:nvSpPr>
        <p:spPr bwMode="auto">
          <a:xfrm>
            <a:off x="14458" y="516660"/>
            <a:ext cx="10925923"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Recognizing</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actions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from</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verbs-methods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b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b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(Reconociendo acciones de verbos - Métodos).</a:t>
            </a:r>
            <a:r>
              <a:rPr kumimoji="0" lang="en-US" altLang="en-US" sz="3600" b="0" i="0" u="none" strike="noStrike" cap="none" normalizeH="0" baseline="0" dirty="0" smtClean="0">
                <a:ln>
                  <a:noFill/>
                </a:ln>
                <a:effectLst/>
              </a:rPr>
              <a:t> </a:t>
            </a:r>
            <a:endParaRPr kumimoji="0" lang="en-US" altLang="en-US" sz="3600" b="0" i="0" u="none" strike="noStrike" cap="none" normalizeH="0" baseline="0" dirty="0" smtClean="0">
              <a:ln>
                <a:noFill/>
              </a:ln>
              <a:effectLst/>
              <a:latin typeface="Arial" panose="020B0604020202020204" pitchFamily="34" charset="0"/>
            </a:endParaRPr>
          </a:p>
        </p:txBody>
      </p:sp>
      <p:sp>
        <p:nvSpPr>
          <p:cNvPr id="5" name="Rectangle 4"/>
          <p:cNvSpPr/>
          <p:nvPr/>
        </p:nvSpPr>
        <p:spPr>
          <a:xfrm>
            <a:off x="742000" y="2020012"/>
            <a:ext cx="10971529" cy="3970318"/>
          </a:xfrm>
          <a:prstGeom prst="rect">
            <a:avLst/>
          </a:prstGeom>
        </p:spPr>
        <p:txBody>
          <a:bodyPr wrap="square">
            <a:spAutoFit/>
          </a:bodyPr>
          <a:lstStyle/>
          <a:p>
            <a:r>
              <a:rPr lang="es-ES" dirty="0"/>
              <a:t>Formulas:</a:t>
            </a:r>
          </a:p>
          <a:p>
            <a:endParaRPr lang="es-ES" dirty="0"/>
          </a:p>
          <a:p>
            <a:r>
              <a:rPr lang="es-ES" dirty="0"/>
              <a:t>	</a:t>
            </a:r>
            <a:r>
              <a:rPr lang="es-ES" dirty="0" smtClean="0"/>
              <a:t>- </a:t>
            </a:r>
            <a:r>
              <a:rPr lang="es-ES" dirty="0" err="1" smtClean="0"/>
              <a:t>Area</a:t>
            </a:r>
            <a:r>
              <a:rPr lang="es-ES" dirty="0" smtClean="0"/>
              <a:t> </a:t>
            </a:r>
            <a:r>
              <a:rPr lang="es-ES" dirty="0"/>
              <a:t>cuadrado: Lado x Lado</a:t>
            </a:r>
          </a:p>
          <a:p>
            <a:r>
              <a:rPr lang="es-ES" dirty="0"/>
              <a:t>	</a:t>
            </a:r>
            <a:r>
              <a:rPr lang="es-ES" dirty="0" smtClean="0"/>
              <a:t>- Perímetro </a:t>
            </a:r>
            <a:r>
              <a:rPr lang="es-ES" dirty="0"/>
              <a:t>de cuadrado: un Lado * 4 o la suma de sus cuatro lados.</a:t>
            </a:r>
          </a:p>
          <a:p>
            <a:r>
              <a:rPr lang="es-ES" dirty="0"/>
              <a:t>	</a:t>
            </a:r>
            <a:r>
              <a:rPr lang="es-ES" dirty="0" smtClean="0"/>
              <a:t>- </a:t>
            </a:r>
            <a:r>
              <a:rPr lang="es-ES" dirty="0" err="1" smtClean="0"/>
              <a:t>Area</a:t>
            </a:r>
            <a:r>
              <a:rPr lang="es-ES" dirty="0" smtClean="0"/>
              <a:t> </a:t>
            </a:r>
            <a:r>
              <a:rPr lang="es-ES" dirty="0" err="1"/>
              <a:t>rectangulo</a:t>
            </a:r>
            <a:r>
              <a:rPr lang="es-ES" dirty="0"/>
              <a:t>: Alto * Ancho.</a:t>
            </a:r>
          </a:p>
          <a:p>
            <a:r>
              <a:rPr lang="es-ES" dirty="0"/>
              <a:t>	</a:t>
            </a:r>
            <a:r>
              <a:rPr lang="es-ES" dirty="0" smtClean="0"/>
              <a:t>- Perímetro </a:t>
            </a:r>
            <a:r>
              <a:rPr lang="es-ES" dirty="0" err="1"/>
              <a:t>rectangulo</a:t>
            </a:r>
            <a:r>
              <a:rPr lang="es-ES" dirty="0"/>
              <a:t>: 2 * (Alto + Ancho) o la suma de sus cuatro lados.</a:t>
            </a:r>
          </a:p>
          <a:p>
            <a:r>
              <a:rPr lang="es-ES" dirty="0"/>
              <a:t>	</a:t>
            </a:r>
            <a:r>
              <a:rPr lang="es-ES" dirty="0" smtClean="0"/>
              <a:t>- </a:t>
            </a:r>
            <a:r>
              <a:rPr lang="es-ES" dirty="0" err="1" smtClean="0"/>
              <a:t>Area</a:t>
            </a:r>
            <a:r>
              <a:rPr lang="es-ES" dirty="0" smtClean="0"/>
              <a:t> </a:t>
            </a:r>
            <a:r>
              <a:rPr lang="es-ES" dirty="0"/>
              <a:t>del Círculo: </a:t>
            </a:r>
          </a:p>
          <a:p>
            <a:r>
              <a:rPr lang="es-ES" dirty="0" smtClean="0"/>
              <a:t>                   Obtener </a:t>
            </a:r>
            <a:r>
              <a:rPr lang="es-ES" dirty="0"/>
              <a:t>Radio: El radio es la distancia desde el centro de un círculo hasta su borde.</a:t>
            </a:r>
          </a:p>
          <a:p>
            <a:r>
              <a:rPr lang="es-ES" dirty="0" smtClean="0"/>
              <a:t>                   Obtener </a:t>
            </a:r>
            <a:r>
              <a:rPr lang="es-ES" dirty="0"/>
              <a:t>Radio al cuadrado r^2 : Radio * Radio.</a:t>
            </a:r>
          </a:p>
          <a:p>
            <a:r>
              <a:rPr lang="es-ES" dirty="0" smtClean="0"/>
              <a:t>                   Obtener </a:t>
            </a:r>
            <a:r>
              <a:rPr lang="es-ES" dirty="0"/>
              <a:t>π (pi): 3.1416</a:t>
            </a:r>
          </a:p>
          <a:p>
            <a:r>
              <a:rPr lang="es-ES" dirty="0" smtClean="0"/>
              <a:t>                   </a:t>
            </a:r>
            <a:r>
              <a:rPr lang="es-ES" dirty="0" err="1" smtClean="0"/>
              <a:t>Area</a:t>
            </a:r>
            <a:r>
              <a:rPr lang="es-ES" dirty="0" smtClean="0"/>
              <a:t> </a:t>
            </a:r>
            <a:r>
              <a:rPr lang="es-ES" dirty="0"/>
              <a:t>= π* r^2</a:t>
            </a:r>
          </a:p>
          <a:p>
            <a:endParaRPr lang="es-ES" dirty="0"/>
          </a:p>
          <a:p>
            <a:r>
              <a:rPr lang="es-ES" dirty="0"/>
              <a:t>	</a:t>
            </a:r>
            <a:r>
              <a:rPr lang="es-ES" dirty="0" smtClean="0"/>
              <a:t>- Perímetro </a:t>
            </a:r>
            <a:r>
              <a:rPr lang="es-ES" dirty="0"/>
              <a:t>del Círculo: 2 * π * </a:t>
            </a:r>
            <a:r>
              <a:rPr lang="es-ES" dirty="0" smtClean="0"/>
              <a:t>r</a:t>
            </a:r>
            <a:endParaRPr lang="es-ES" dirty="0"/>
          </a:p>
          <a:p>
            <a:r>
              <a:rPr lang="es-ES" dirty="0"/>
              <a:t>	</a:t>
            </a:r>
            <a:r>
              <a:rPr lang="es-ES" dirty="0" smtClean="0"/>
              <a:t>- </a:t>
            </a:r>
            <a:r>
              <a:rPr lang="es-ES" dirty="0" err="1" smtClean="0"/>
              <a:t>Area</a:t>
            </a:r>
            <a:r>
              <a:rPr lang="es-ES" dirty="0" smtClean="0"/>
              <a:t> </a:t>
            </a:r>
            <a:r>
              <a:rPr lang="es-ES" dirty="0"/>
              <a:t>elipse: π * a * b</a:t>
            </a:r>
          </a:p>
        </p:txBody>
      </p:sp>
    </p:spTree>
    <p:extLst>
      <p:ext uri="{BB962C8B-B14F-4D97-AF65-F5344CB8AC3E}">
        <p14:creationId xmlns:p14="http://schemas.microsoft.com/office/powerpoint/2010/main" val="840370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5196" y="183609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2047531"/>
            <a:ext cx="9957356" cy="3893018"/>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Title 1"/>
          <p:cNvSpPr>
            <a:spLocks noGrp="1" noChangeArrowheads="1"/>
          </p:cNvSpPr>
          <p:nvPr>
            <p:ph type="title"/>
          </p:nvPr>
        </p:nvSpPr>
        <p:spPr bwMode="auto">
          <a:xfrm>
            <a:off x="14458" y="516660"/>
            <a:ext cx="10925923"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Recognizing</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actions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from</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verbs-methods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b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b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(Reconociendo acciones de verbos - Métodos).</a:t>
            </a:r>
            <a:r>
              <a:rPr kumimoji="0" lang="en-US" altLang="en-US" sz="3600" b="0" i="0" u="none" strike="noStrike" cap="none" normalizeH="0" baseline="0" dirty="0" smtClean="0">
                <a:ln>
                  <a:noFill/>
                </a:ln>
                <a:effectLst/>
              </a:rPr>
              <a:t> </a:t>
            </a:r>
            <a:endParaRPr kumimoji="0" lang="en-US" altLang="en-US" sz="3600" b="0" i="0" u="none" strike="noStrike" cap="none" normalizeH="0" baseline="0" dirty="0" smtClean="0">
              <a:ln>
                <a:noFill/>
              </a:ln>
              <a:effectLst/>
              <a:latin typeface="Arial" panose="020B0604020202020204" pitchFamily="34" charset="0"/>
            </a:endParaRPr>
          </a:p>
        </p:txBody>
      </p:sp>
      <p:pic>
        <p:nvPicPr>
          <p:cNvPr id="8" name="Picture 7" descr="Dibujo del Ã¡rea de una elipse"/>
          <p:cNvPicPr/>
          <p:nvPr/>
        </p:nvPicPr>
        <p:blipFill>
          <a:blip r:embed="rId3">
            <a:extLst>
              <a:ext uri="{28A0092B-C50C-407E-A947-70E740481C1C}">
                <a14:useLocalDpi xmlns:a14="http://schemas.microsoft.com/office/drawing/2010/main" val="0"/>
              </a:ext>
            </a:extLst>
          </a:blip>
          <a:srcRect/>
          <a:stretch>
            <a:fillRect/>
          </a:stretch>
        </p:blipFill>
        <p:spPr bwMode="auto">
          <a:xfrm>
            <a:off x="914984" y="2087479"/>
            <a:ext cx="2190750" cy="1676400"/>
          </a:xfrm>
          <a:prstGeom prst="rect">
            <a:avLst/>
          </a:prstGeom>
          <a:noFill/>
          <a:ln>
            <a:noFill/>
          </a:ln>
        </p:spPr>
      </p:pic>
      <p:sp>
        <p:nvSpPr>
          <p:cNvPr id="3" name="Rectangle 2"/>
          <p:cNvSpPr/>
          <p:nvPr/>
        </p:nvSpPr>
        <p:spPr>
          <a:xfrm>
            <a:off x="726181" y="3763879"/>
            <a:ext cx="6309741" cy="400110"/>
          </a:xfrm>
          <a:prstGeom prst="rect">
            <a:avLst/>
          </a:prstGeom>
        </p:spPr>
        <p:txBody>
          <a:bodyPr wrap="none">
            <a:spAutoFit/>
          </a:bodyPr>
          <a:lstStyle/>
          <a:p>
            <a:r>
              <a:rPr lang="es-ES" sz="2000" dirty="0"/>
              <a:t>Siendo a y b los semiejes mayor y menor de la elipse.</a:t>
            </a:r>
            <a:endParaRPr lang="es-MX" sz="2000" dirty="0"/>
          </a:p>
        </p:txBody>
      </p:sp>
      <p:pic>
        <p:nvPicPr>
          <p:cNvPr id="5" name="Picture 4"/>
          <p:cNvPicPr>
            <a:picLocks noChangeAspect="1"/>
          </p:cNvPicPr>
          <p:nvPr/>
        </p:nvPicPr>
        <p:blipFill>
          <a:blip r:embed="rId4"/>
          <a:stretch>
            <a:fillRect/>
          </a:stretch>
        </p:blipFill>
        <p:spPr>
          <a:xfrm>
            <a:off x="749437" y="4690075"/>
            <a:ext cx="10262275" cy="1250473"/>
          </a:xfrm>
          <a:prstGeom prst="rect">
            <a:avLst/>
          </a:prstGeom>
        </p:spPr>
      </p:pic>
    </p:spTree>
    <p:extLst>
      <p:ext uri="{BB962C8B-B14F-4D97-AF65-F5344CB8AC3E}">
        <p14:creationId xmlns:p14="http://schemas.microsoft.com/office/powerpoint/2010/main" val="360457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7"/>
          <p:cNvSpPr>
            <a:spLocks noGrp="1"/>
          </p:cNvSpPr>
          <p:nvPr>
            <p:ph type="title"/>
          </p:nvPr>
        </p:nvSpPr>
        <p:spPr>
          <a:xfrm>
            <a:off x="611981" y="191599"/>
            <a:ext cx="9630044" cy="847149"/>
          </a:xfrm>
        </p:spPr>
        <p:txBody>
          <a:bodyPr/>
          <a:lstStyle/>
          <a:p>
            <a:r>
              <a:rPr lang="es-ES_tradnl" smtClean="0"/>
              <a:t>Restricciones</a:t>
            </a:r>
            <a:endParaRPr lang="es-ES_tradnl"/>
          </a:p>
        </p:txBody>
      </p:sp>
      <p:graphicFrame>
        <p:nvGraphicFramePr>
          <p:cNvPr id="11" name="Table 10"/>
          <p:cNvGraphicFramePr>
            <a:graphicFrameLocks noGrp="1"/>
          </p:cNvGraphicFramePr>
          <p:nvPr>
            <p:extLst>
              <p:ext uri="{D42A27DB-BD31-4B8C-83A1-F6EECF244321}">
                <p14:modId xmlns:p14="http://schemas.microsoft.com/office/powerpoint/2010/main" val="1862490249"/>
              </p:ext>
            </p:extLst>
          </p:nvPr>
        </p:nvGraphicFramePr>
        <p:xfrm>
          <a:off x="2456755" y="2541257"/>
          <a:ext cx="7541588" cy="1081112"/>
        </p:xfrm>
        <a:graphic>
          <a:graphicData uri="http://schemas.openxmlformats.org/drawingml/2006/table">
            <a:tbl>
              <a:tblPr firstRow="1" bandRow="1">
                <a:tableStyleId>{21E4AEA4-8DFA-4A89-87EB-49C32662AFE0}</a:tableStyleId>
              </a:tblPr>
              <a:tblGrid>
                <a:gridCol w="3770794"/>
                <a:gridCol w="3770794"/>
              </a:tblGrid>
              <a:tr h="258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Audiencia</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Propósito</a:t>
                      </a:r>
                    </a:p>
                  </a:txBody>
                  <a:tcPr marL="91207" marR="91207" marT="45604" marB="45604" anchor="ctr"/>
                </a:tc>
              </a:tr>
              <a:tr h="273622">
                <a:tc>
                  <a:txBody>
                    <a:bodyPr/>
                    <a:lstStyle/>
                    <a:p>
                      <a:r>
                        <a:rPr lang="en-US" sz="1200" smtClean="0"/>
                        <a:t>Desarroladores</a:t>
                      </a:r>
                      <a:endParaRPr lang="en-US" sz="1200"/>
                    </a:p>
                  </a:txBody>
                  <a:tcPr marL="91207" marR="91207" marT="45604" marB="45604"/>
                </a:tc>
                <a:tc>
                  <a:txBody>
                    <a:bodyPr/>
                    <a:lstStyle/>
                    <a:p>
                      <a:r>
                        <a:rPr lang="es-MX" sz="1200" noProof="0" smtClean="0"/>
                        <a:t>Capacitación</a:t>
                      </a:r>
                      <a:endParaRPr lang="es-MX" sz="1200" noProof="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862188833"/>
              </p:ext>
            </p:extLst>
          </p:nvPr>
        </p:nvGraphicFramePr>
        <p:xfrm>
          <a:off x="2456755" y="4560319"/>
          <a:ext cx="7541588" cy="1522840"/>
        </p:xfrm>
        <a:graphic>
          <a:graphicData uri="http://schemas.openxmlformats.org/drawingml/2006/table">
            <a:tbl>
              <a:tblPr firstRow="1" bandRow="1">
                <a:tableStyleId>{21E4AEA4-8DFA-4A89-87EB-49C32662AFE0}</a:tableStyleId>
              </a:tblPr>
              <a:tblGrid>
                <a:gridCol w="861896"/>
                <a:gridCol w="861896"/>
                <a:gridCol w="2944810"/>
                <a:gridCol w="1508318"/>
                <a:gridCol w="1364668"/>
              </a:tblGrid>
              <a:tr h="4256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dirty="0" smtClean="0">
                          <a:ln>
                            <a:noFill/>
                          </a:ln>
                          <a:solidFill>
                            <a:schemeClr val="bg1"/>
                          </a:solidFill>
                          <a:effectLst/>
                          <a:latin typeface="Arial" charset="0"/>
                          <a:ea typeface="ＭＳ Ｐゴシック" charset="0"/>
                        </a:rPr>
                        <a:t>Núm. de versión</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Fecha de versión</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Tipo de cambios</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Dueño / Autor</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Fecha de revisión / Expiración</a:t>
                      </a:r>
                    </a:p>
                  </a:txBody>
                  <a:tcPr marL="91207" marR="91207" marT="45604" marB="45604" anchor="ctr"/>
                </a:tc>
              </a:tr>
              <a:tr h="273622">
                <a:tc>
                  <a:txBody>
                    <a:bodyPr/>
                    <a:lstStyle/>
                    <a:p>
                      <a:r>
                        <a:rPr lang="en-US" sz="1200" smtClean="0"/>
                        <a:t>1.1</a:t>
                      </a:r>
                      <a:endParaRPr lang="en-US" sz="1200"/>
                    </a:p>
                  </a:txBody>
                  <a:tcPr marL="91207" marR="91207" marT="45604" marB="45604"/>
                </a:tc>
                <a:tc>
                  <a:txBody>
                    <a:bodyPr/>
                    <a:lstStyle/>
                    <a:p>
                      <a:r>
                        <a:rPr lang="en-US" sz="1200" dirty="0" smtClean="0"/>
                        <a:t>7/09/2018</a:t>
                      </a:r>
                      <a:endParaRPr lang="en-US" sz="1200" dirty="0"/>
                    </a:p>
                  </a:txBody>
                  <a:tcPr marL="91207" marR="91207" marT="45604" marB="45604"/>
                </a:tc>
                <a:tc>
                  <a:txBody>
                    <a:bodyPr/>
                    <a:lstStyle/>
                    <a:p>
                      <a:r>
                        <a:rPr lang="es-MX" sz="1200" noProof="0" dirty="0" smtClean="0"/>
                        <a:t>Creación</a:t>
                      </a:r>
                      <a:r>
                        <a:rPr lang="en-US" sz="1200" dirty="0" smtClean="0"/>
                        <a:t> del </a:t>
                      </a:r>
                      <a:r>
                        <a:rPr lang="es-MX" sz="1200" noProof="0" dirty="0" smtClean="0"/>
                        <a:t>documento</a:t>
                      </a:r>
                      <a:endParaRPr lang="es-MX" sz="1200" noProof="0" dirty="0"/>
                    </a:p>
                  </a:txBody>
                  <a:tcPr marL="91207" marR="91207" marT="45604" marB="45604"/>
                </a:tc>
                <a:tc>
                  <a:txBody>
                    <a:bodyPr/>
                    <a:lstStyle/>
                    <a:p>
                      <a:r>
                        <a:rPr lang="en-US" sz="1200" dirty="0" smtClean="0"/>
                        <a:t>Carlos Montero</a:t>
                      </a:r>
                      <a:endParaRPr lang="en-US" sz="1200" dirty="0"/>
                    </a:p>
                  </a:txBody>
                  <a:tcPr marL="91207" marR="91207" marT="45604" marB="45604"/>
                </a:tc>
                <a:tc>
                  <a:txBody>
                    <a:bodyPr/>
                    <a:lstStyle/>
                    <a:p>
                      <a:r>
                        <a:rPr lang="en-US" sz="1200" dirty="0" smtClean="0"/>
                        <a:t>07/09/2018</a:t>
                      </a:r>
                      <a:endParaRPr lang="en-US" sz="1200" dirty="0"/>
                    </a:p>
                  </a:txBody>
                  <a:tcPr marL="91207" marR="91207" marT="45604" marB="45604"/>
                </a:tc>
              </a:tr>
              <a:tr h="273622">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r>
            </a:tbl>
          </a:graphicData>
        </a:graphic>
      </p:graphicFrame>
      <p:sp>
        <p:nvSpPr>
          <p:cNvPr id="13" name="Content Placeholder 5"/>
          <p:cNvSpPr txBox="1">
            <a:spLocks/>
          </p:cNvSpPr>
          <p:nvPr/>
        </p:nvSpPr>
        <p:spPr bwMode="auto">
          <a:xfrm>
            <a:off x="2020240" y="1193705"/>
            <a:ext cx="8188060" cy="1149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174188" indent="-174188">
              <a:lnSpc>
                <a:spcPct val="80000"/>
              </a:lnSpc>
              <a:spcBef>
                <a:spcPct val="20000"/>
              </a:spcBef>
            </a:pPr>
            <a:r>
              <a:rPr lang="es-ES_tradnl" sz="1397" b="1">
                <a:solidFill>
                  <a:schemeClr val="tx1">
                    <a:lumMod val="90000"/>
                    <a:lumOff val="10000"/>
                  </a:schemeClr>
                </a:solidFill>
                <a:ea typeface="+mn-ea"/>
                <a:cs typeface="Arial" charset="0"/>
              </a:rPr>
              <a:t>Nombre del documento:</a:t>
            </a:r>
          </a:p>
          <a:p>
            <a:pPr marL="174188" indent="-174188">
              <a:lnSpc>
                <a:spcPct val="80000"/>
              </a:lnSpc>
              <a:spcBef>
                <a:spcPct val="20000"/>
              </a:spcBef>
            </a:pPr>
            <a:r>
              <a:rPr lang="es-ES_tradnl" sz="1397" b="1">
                <a:solidFill>
                  <a:schemeClr val="tx1">
                    <a:lumMod val="90000"/>
                    <a:lumOff val="10000"/>
                  </a:schemeClr>
                </a:solidFill>
                <a:ea typeface="+mn-ea"/>
                <a:cs typeface="Arial" charset="0"/>
              </a:rPr>
              <a:t>Clasificación de la Información: </a:t>
            </a:r>
            <a:r>
              <a:rPr lang="es-ES_tradnl" sz="1397" b="1" smtClean="0">
                <a:solidFill>
                  <a:schemeClr val="tx1">
                    <a:lumMod val="90000"/>
                    <a:lumOff val="10000"/>
                  </a:schemeClr>
                </a:solidFill>
                <a:ea typeface="+mn-ea"/>
                <a:cs typeface="Arial" charset="0"/>
              </a:rPr>
              <a:t>Interno</a:t>
            </a:r>
          </a:p>
          <a:p>
            <a:pPr marL="174188" indent="-174188">
              <a:lnSpc>
                <a:spcPct val="80000"/>
              </a:lnSpc>
              <a:spcBef>
                <a:spcPct val="20000"/>
              </a:spcBef>
            </a:pPr>
            <a:r>
              <a:rPr lang="es-ES_tradnl" sz="1397" b="1" smtClean="0">
                <a:solidFill>
                  <a:schemeClr val="tx1">
                    <a:lumMod val="90000"/>
                    <a:lumOff val="10000"/>
                  </a:schemeClr>
                </a:solidFill>
                <a:ea typeface="+mn-ea"/>
                <a:cs typeface="Arial" charset="0"/>
              </a:rPr>
              <a:t>Restricciones</a:t>
            </a:r>
            <a:endParaRPr lang="es-ES_tradnl" sz="1397" b="1">
              <a:solidFill>
                <a:schemeClr val="tx1">
                  <a:lumMod val="90000"/>
                  <a:lumOff val="10000"/>
                </a:schemeClr>
              </a:solidFill>
              <a:ea typeface="+mn-ea"/>
              <a:cs typeface="Arial" charset="0"/>
            </a:endParaRPr>
          </a:p>
          <a:p>
            <a:pPr lvl="1">
              <a:spcBef>
                <a:spcPct val="20000"/>
              </a:spcBef>
              <a:buFont typeface="Arial Rounded MT Bold" pitchFamily="34" charset="0"/>
              <a:buChar char="›"/>
            </a:pPr>
            <a:r>
              <a:rPr lang="es-ES_tradnl" sz="1197">
                <a:solidFill>
                  <a:schemeClr val="tx1">
                    <a:lumMod val="90000"/>
                    <a:lumOff val="10000"/>
                  </a:schemeClr>
                </a:solidFill>
                <a:ea typeface="+mn-ea"/>
                <a:cs typeface="Arial" charset="0"/>
              </a:rPr>
              <a:t>Los contenidos de este documento son propiedad de </a:t>
            </a:r>
            <a:r>
              <a:rPr lang="es-ES_tradnl" sz="1197" err="1">
                <a:solidFill>
                  <a:schemeClr val="tx1">
                    <a:lumMod val="90000"/>
                    <a:lumOff val="10000"/>
                  </a:schemeClr>
                </a:solidFill>
                <a:ea typeface="+mn-ea"/>
                <a:cs typeface="Arial" charset="0"/>
              </a:rPr>
              <a:t>Softtek</a:t>
            </a:r>
            <a:r>
              <a:rPr lang="es-ES_tradnl" sz="1197">
                <a:solidFill>
                  <a:schemeClr val="tx1">
                    <a:lumMod val="90000"/>
                    <a:lumOff val="10000"/>
                  </a:schemeClr>
                </a:solidFill>
                <a:ea typeface="+mn-ea"/>
                <a:cs typeface="Arial" charset="0"/>
              </a:rPr>
              <a:t> y </a:t>
            </a:r>
            <a:r>
              <a:rPr lang="es-ES_tradnl" sz="1197" smtClean="0">
                <a:solidFill>
                  <a:schemeClr val="tx1">
                    <a:lumMod val="90000"/>
                    <a:lumOff val="10000"/>
                  </a:schemeClr>
                </a:solidFill>
                <a:ea typeface="+mn-ea"/>
                <a:cs typeface="Arial" charset="0"/>
              </a:rPr>
              <a:t>son internos. </a:t>
            </a:r>
            <a:r>
              <a:rPr lang="es-ES_tradnl" sz="1197">
                <a:solidFill>
                  <a:schemeClr val="tx1">
                    <a:lumMod val="90000"/>
                    <a:lumOff val="10000"/>
                  </a:schemeClr>
                </a:solidFill>
                <a:ea typeface="+mn-ea"/>
                <a:cs typeface="Arial" charset="0"/>
              </a:rPr>
              <a:t>Queda estrictamente prohibido cualquier reproducción total o parcial sin la autorización escrita por parte de </a:t>
            </a:r>
            <a:r>
              <a:rPr lang="es-ES_tradnl" sz="1197" err="1">
                <a:solidFill>
                  <a:schemeClr val="tx1">
                    <a:lumMod val="90000"/>
                    <a:lumOff val="10000"/>
                  </a:schemeClr>
                </a:solidFill>
                <a:ea typeface="+mn-ea"/>
                <a:cs typeface="Arial" charset="0"/>
              </a:rPr>
              <a:t>Softtek</a:t>
            </a:r>
            <a:r>
              <a:rPr lang="es-ES_tradnl" sz="1197">
                <a:solidFill>
                  <a:schemeClr val="tx1">
                    <a:lumMod val="90000"/>
                    <a:lumOff val="10000"/>
                  </a:schemeClr>
                </a:solidFill>
                <a:ea typeface="+mn-ea"/>
                <a:cs typeface="Arial" charset="0"/>
              </a:rPr>
              <a:t>. </a:t>
            </a:r>
          </a:p>
          <a:p>
            <a:pPr lvl="1">
              <a:spcBef>
                <a:spcPct val="20000"/>
              </a:spcBef>
              <a:buFont typeface="Arial Rounded MT Bold" pitchFamily="34" charset="0"/>
              <a:buChar char="›"/>
            </a:pPr>
            <a:r>
              <a:rPr lang="es-ES_tradnl" sz="1197">
                <a:solidFill>
                  <a:schemeClr val="tx1">
                    <a:lumMod val="90000"/>
                    <a:lumOff val="10000"/>
                  </a:schemeClr>
                </a:solidFill>
                <a:ea typeface="+mn-ea"/>
                <a:cs typeface="Arial" charset="0"/>
              </a:rPr>
              <a:t>Este documento está sujeto a cambios. Los comentarios, correcciones o dudas deberán ser enviados al autor.</a:t>
            </a:r>
          </a:p>
        </p:txBody>
      </p:sp>
      <p:sp>
        <p:nvSpPr>
          <p:cNvPr id="14" name="Content Placeholder 5"/>
          <p:cNvSpPr txBox="1">
            <a:spLocks/>
          </p:cNvSpPr>
          <p:nvPr/>
        </p:nvSpPr>
        <p:spPr bwMode="auto">
          <a:xfrm>
            <a:off x="2020240" y="3634462"/>
            <a:ext cx="8188060" cy="896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buFont typeface="Arial Rounded MT Bold" charset="0"/>
              <a:buNone/>
            </a:pPr>
            <a:r>
              <a:rPr lang="es-ES_tradnl" sz="1397" b="1">
                <a:solidFill>
                  <a:srgbClr val="3F4244"/>
                </a:solidFill>
                <a:cs typeface="Arial" charset="0"/>
              </a:rPr>
              <a:t>Tabla de Revisión</a:t>
            </a:r>
          </a:p>
          <a:p>
            <a:pPr lvl="1">
              <a:spcBef>
                <a:spcPct val="20000"/>
              </a:spcBef>
              <a:buFont typeface="Arial Rounded MT Bold" charset="0"/>
              <a:buChar char="›"/>
            </a:pPr>
            <a:r>
              <a:rPr lang="es-ES_tradnl" sz="1197">
                <a:solidFill>
                  <a:srgbClr val="3F4244"/>
                </a:solidFill>
                <a:cs typeface="Arial" charset="0"/>
              </a:rPr>
              <a:t>La siguiente tabla enlista las revisiones realizadas a este documento. Debe utilizarse para describir los cambios y adiciones cada vez que este documento vuelva a ser publicado. La descripción debe ser detallada e incluir el nombre de quien solicita los cambios. </a:t>
            </a:r>
          </a:p>
        </p:txBody>
      </p:sp>
    </p:spTree>
    <p:extLst>
      <p:ext uri="{BB962C8B-B14F-4D97-AF65-F5344CB8AC3E}">
        <p14:creationId xmlns:p14="http://schemas.microsoft.com/office/powerpoint/2010/main" val="1641168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84949"/>
            <a:ext cx="9630044" cy="847149"/>
          </a:xfrm>
        </p:spPr>
        <p:txBody>
          <a:bodyPr/>
          <a:lstStyle/>
          <a:p>
            <a:r>
              <a:rPr lang="en-US" sz="4000" dirty="0" smtClean="0"/>
              <a:t>Organizing </a:t>
            </a:r>
            <a:r>
              <a:rPr lang="en-US" sz="4000" dirty="0"/>
              <a:t>the blueprints-classes (</a:t>
            </a:r>
            <a:r>
              <a:rPr lang="en-US" sz="4000" dirty="0" err="1"/>
              <a:t>Organizando</a:t>
            </a:r>
            <a:r>
              <a:rPr lang="en-US" sz="4000" dirty="0"/>
              <a:t> </a:t>
            </a:r>
            <a:r>
              <a:rPr lang="en-US" sz="4000" dirty="0" err="1"/>
              <a:t>los</a:t>
            </a:r>
            <a:r>
              <a:rPr lang="en-US" sz="4000" dirty="0"/>
              <a:t> </a:t>
            </a:r>
            <a:r>
              <a:rPr lang="en-US" sz="4000" dirty="0" err="1" smtClean="0"/>
              <a:t>Planos-clase</a:t>
            </a:r>
            <a:r>
              <a:rPr lang="en-US" sz="4000" dirty="0"/>
              <a:t>).</a:t>
            </a:r>
            <a:endParaRPr lang="en-US" sz="4000"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3" name="Rectangle 2"/>
          <p:cNvSpPr/>
          <p:nvPr/>
        </p:nvSpPr>
        <p:spPr>
          <a:xfrm>
            <a:off x="796473" y="1624657"/>
            <a:ext cx="10596847" cy="3139321"/>
          </a:xfrm>
          <a:prstGeom prst="rect">
            <a:avLst/>
          </a:prstGeom>
        </p:spPr>
        <p:txBody>
          <a:bodyPr wrap="square">
            <a:spAutoFit/>
          </a:bodyPr>
          <a:lstStyle/>
          <a:p>
            <a:r>
              <a:rPr lang="es-ES" dirty="0"/>
              <a:t>Hasta ahora la solución comprende, cuatro clases con sus atributos y métodos. Sin embargo todas las clases tienen los dos mismos métodos, el código de los métodos en cada clase es diferente, porque cada figura geométrica usa una formula diferente para calcular el área y el perímetro. Sin embargo las declaraciones para los métodos son lo mismo y regresan un valor del tipo flotante todos</a:t>
            </a:r>
            <a:r>
              <a:rPr lang="es-ES" dirty="0" smtClean="0"/>
              <a:t>.</a:t>
            </a:r>
          </a:p>
          <a:p>
            <a:endParaRPr lang="es-ES" dirty="0"/>
          </a:p>
          <a:p>
            <a:r>
              <a:rPr lang="es-ES" dirty="0"/>
              <a:t>Por lo tanto podemos generalizar el comportamiento requerido para las cuatro figuras geométricas</a:t>
            </a:r>
            <a:r>
              <a:rPr lang="es-ES" dirty="0" smtClean="0"/>
              <a:t>.</a:t>
            </a:r>
          </a:p>
          <a:p>
            <a:endParaRPr lang="es-ES" dirty="0"/>
          </a:p>
          <a:p>
            <a:r>
              <a:rPr lang="es-ES" dirty="0"/>
              <a:t>La clase </a:t>
            </a:r>
            <a:r>
              <a:rPr lang="es-ES" dirty="0" err="1"/>
              <a:t>shape</a:t>
            </a:r>
            <a:r>
              <a:rPr lang="es-ES" dirty="0"/>
              <a:t> declara dos métodos sin parámetros que devuelven un valor del tipo flotante (</a:t>
            </a:r>
            <a:r>
              <a:rPr lang="es-ES" dirty="0" err="1"/>
              <a:t>CalculateArea</a:t>
            </a:r>
            <a:r>
              <a:rPr lang="es-ES" dirty="0"/>
              <a:t> y </a:t>
            </a:r>
            <a:r>
              <a:rPr lang="es-ES" dirty="0" err="1"/>
              <a:t>CalculatePerimeter</a:t>
            </a:r>
            <a:r>
              <a:rPr lang="es-ES" dirty="0"/>
              <a:t>), luego podemos declarar las cuatro clases como subclases de la clase </a:t>
            </a:r>
            <a:r>
              <a:rPr lang="es-ES" dirty="0" err="1"/>
              <a:t>shape</a:t>
            </a:r>
            <a:r>
              <a:rPr lang="es-ES" dirty="0"/>
              <a:t> que heredan estas definiciones, pero proporcionan el código específico para cada uno de estos métodos.</a:t>
            </a:r>
          </a:p>
        </p:txBody>
      </p:sp>
    </p:spTree>
    <p:extLst>
      <p:ext uri="{BB962C8B-B14F-4D97-AF65-F5344CB8AC3E}">
        <p14:creationId xmlns:p14="http://schemas.microsoft.com/office/powerpoint/2010/main" val="2587466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84949"/>
            <a:ext cx="9630044" cy="847149"/>
          </a:xfrm>
        </p:spPr>
        <p:txBody>
          <a:bodyPr/>
          <a:lstStyle/>
          <a:p>
            <a:r>
              <a:rPr lang="en-US" sz="4000" dirty="0" smtClean="0"/>
              <a:t>Organizing </a:t>
            </a:r>
            <a:r>
              <a:rPr lang="en-US" sz="4000" dirty="0"/>
              <a:t>the blueprints-classes (</a:t>
            </a:r>
            <a:r>
              <a:rPr lang="en-US" sz="4000" dirty="0" err="1"/>
              <a:t>Organizando</a:t>
            </a:r>
            <a:r>
              <a:rPr lang="en-US" sz="4000" dirty="0"/>
              <a:t> </a:t>
            </a:r>
            <a:r>
              <a:rPr lang="en-US" sz="4000" dirty="0" err="1"/>
              <a:t>los</a:t>
            </a:r>
            <a:r>
              <a:rPr lang="en-US" sz="4000" dirty="0"/>
              <a:t> </a:t>
            </a:r>
            <a:r>
              <a:rPr lang="en-US" sz="4000" dirty="0" err="1"/>
              <a:t>Planos</a:t>
            </a:r>
            <a:r>
              <a:rPr lang="en-US" sz="4000" dirty="0"/>
              <a:t> de </a:t>
            </a:r>
            <a:r>
              <a:rPr lang="en-US" sz="4000" dirty="0" err="1"/>
              <a:t>clase</a:t>
            </a:r>
            <a:r>
              <a:rPr lang="en-US" sz="4000" dirty="0"/>
              <a:t>).</a:t>
            </a:r>
            <a:endParaRPr lang="en-US" sz="4000"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3" name="Rectangle 2"/>
          <p:cNvSpPr/>
          <p:nvPr/>
        </p:nvSpPr>
        <p:spPr>
          <a:xfrm>
            <a:off x="792361" y="1698793"/>
            <a:ext cx="11239202" cy="4247317"/>
          </a:xfrm>
          <a:prstGeom prst="rect">
            <a:avLst/>
          </a:prstGeom>
        </p:spPr>
        <p:txBody>
          <a:bodyPr wrap="square">
            <a:spAutoFit/>
          </a:bodyPr>
          <a:lstStyle/>
          <a:p>
            <a:r>
              <a:rPr lang="es-ES" dirty="0"/>
              <a:t>[</a:t>
            </a:r>
            <a:r>
              <a:rPr lang="es-ES" dirty="0" err="1"/>
              <a:t>Tip</a:t>
            </a:r>
            <a:r>
              <a:rPr lang="es-ES" dirty="0"/>
              <a:t>: podemos definir la clase </a:t>
            </a:r>
            <a:r>
              <a:rPr lang="es-ES" dirty="0" err="1"/>
              <a:t>Shape</a:t>
            </a:r>
            <a:r>
              <a:rPr lang="es-ES" dirty="0"/>
              <a:t> como una clase abstracta porque no queremos poder crear instancias de esta clase, pero queremos poder crear instancias de cuadrado, rectángulo, círculo y elipse. En este caso la  clase abstracta </a:t>
            </a:r>
            <a:r>
              <a:rPr lang="es-ES" dirty="0" err="1"/>
              <a:t>Shape</a:t>
            </a:r>
            <a:r>
              <a:rPr lang="es-ES" dirty="0"/>
              <a:t> (forma), declara dos métodos abstractos (</a:t>
            </a:r>
            <a:r>
              <a:rPr lang="es-ES" dirty="0" err="1"/>
              <a:t>CalculateArea</a:t>
            </a:r>
            <a:r>
              <a:rPr lang="es-ES" dirty="0"/>
              <a:t> y </a:t>
            </a:r>
            <a:r>
              <a:rPr lang="es-ES" dirty="0" err="1"/>
              <a:t>CalculatePerimeter</a:t>
            </a:r>
            <a:r>
              <a:rPr lang="es-ES" dirty="0"/>
              <a:t>), porque la clase abstracta los declara sin una implementación es decir sin código. </a:t>
            </a:r>
          </a:p>
          <a:p>
            <a:r>
              <a:rPr lang="es-ES" dirty="0"/>
              <a:t>Las subclases de </a:t>
            </a:r>
            <a:r>
              <a:rPr lang="es-ES" dirty="0" err="1"/>
              <a:t>Shape</a:t>
            </a:r>
            <a:r>
              <a:rPr lang="es-ES" dirty="0"/>
              <a:t> implementan los métodos porque proporcionan código mientras mantienen las mismas declaraciones del método especificadas en la </a:t>
            </a:r>
            <a:r>
              <a:rPr lang="es-ES" dirty="0" err="1"/>
              <a:t>super</a:t>
            </a:r>
            <a:r>
              <a:rPr lang="es-ES" dirty="0"/>
              <a:t> clase </a:t>
            </a:r>
            <a:r>
              <a:rPr lang="es-ES" dirty="0" err="1"/>
              <a:t>Shape</a:t>
            </a:r>
            <a:r>
              <a:rPr lang="es-ES" dirty="0"/>
              <a:t>. La abstracción y la jerarquía son los dos pilares principales de la programación orientada a objetos.]</a:t>
            </a:r>
          </a:p>
          <a:p>
            <a:endParaRPr lang="es-ES" dirty="0"/>
          </a:p>
          <a:p>
            <a:r>
              <a:rPr lang="es-ES" dirty="0"/>
              <a:t>La programación orientada a objetos nos permite descubrir si un objeto es una instancia de una superclase específica. Después de que cambiamos la organización de las cuatro clases y se convirtieron en subclases de la clase </a:t>
            </a:r>
            <a:r>
              <a:rPr lang="es-ES" dirty="0" err="1"/>
              <a:t>Shape</a:t>
            </a:r>
            <a:r>
              <a:rPr lang="es-ES" dirty="0"/>
              <a:t>, cualquier instancia de </a:t>
            </a:r>
            <a:r>
              <a:rPr lang="es-ES" dirty="0" err="1"/>
              <a:t>Square</a:t>
            </a:r>
            <a:r>
              <a:rPr lang="es-ES" dirty="0"/>
              <a:t>, </a:t>
            </a:r>
            <a:r>
              <a:rPr lang="es-ES" dirty="0" err="1"/>
              <a:t>Rectangle</a:t>
            </a:r>
            <a:r>
              <a:rPr lang="es-ES" dirty="0"/>
              <a:t>, </a:t>
            </a:r>
            <a:r>
              <a:rPr lang="es-ES" dirty="0" err="1"/>
              <a:t>Circle</a:t>
            </a:r>
            <a:r>
              <a:rPr lang="es-ES" dirty="0"/>
              <a:t> o Elipse es también una instancia de la clase </a:t>
            </a:r>
            <a:r>
              <a:rPr lang="es-ES" dirty="0" err="1"/>
              <a:t>Shape</a:t>
            </a:r>
            <a:r>
              <a:rPr lang="es-ES" dirty="0"/>
              <a:t>. De hecho, no es difícil explicar la abstracción porque estamos diciendo la verdad sobre el modelo orientado a objetos que representa el mundo real</a:t>
            </a:r>
            <a:r>
              <a:rPr lang="es-ES" dirty="0" smtClean="0"/>
              <a:t>.</a:t>
            </a:r>
          </a:p>
          <a:p>
            <a:endParaRPr lang="es-ES" dirty="0"/>
          </a:p>
          <a:p>
            <a:r>
              <a:rPr lang="es-ES" dirty="0"/>
              <a:t>Tiene sentido decir que un rectángulo es de hecho una forma y por lo tanto una instancia de una clase.</a:t>
            </a:r>
          </a:p>
        </p:txBody>
      </p:sp>
    </p:spTree>
    <p:extLst>
      <p:ext uri="{BB962C8B-B14F-4D97-AF65-F5344CB8AC3E}">
        <p14:creationId xmlns:p14="http://schemas.microsoft.com/office/powerpoint/2010/main" val="3050033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84949"/>
            <a:ext cx="9630044" cy="847149"/>
          </a:xfrm>
        </p:spPr>
        <p:txBody>
          <a:bodyPr/>
          <a:lstStyle/>
          <a:p>
            <a:r>
              <a:rPr lang="en-US" sz="4000" dirty="0" smtClean="0"/>
              <a:t>Organizing </a:t>
            </a:r>
            <a:r>
              <a:rPr lang="en-US" sz="4000" dirty="0"/>
              <a:t>the blueprints-classes (</a:t>
            </a:r>
            <a:r>
              <a:rPr lang="en-US" sz="4000" dirty="0" err="1"/>
              <a:t>Organizando</a:t>
            </a:r>
            <a:r>
              <a:rPr lang="en-US" sz="4000" dirty="0"/>
              <a:t> </a:t>
            </a:r>
            <a:r>
              <a:rPr lang="en-US" sz="4000" dirty="0" err="1"/>
              <a:t>los</a:t>
            </a:r>
            <a:r>
              <a:rPr lang="en-US" sz="4000" dirty="0"/>
              <a:t> </a:t>
            </a:r>
            <a:r>
              <a:rPr lang="en-US" sz="4000" dirty="0" err="1"/>
              <a:t>Planos</a:t>
            </a:r>
            <a:r>
              <a:rPr lang="en-US" sz="4000" dirty="0"/>
              <a:t> de </a:t>
            </a:r>
            <a:r>
              <a:rPr lang="en-US" sz="4000" dirty="0" err="1"/>
              <a:t>clase</a:t>
            </a:r>
            <a:r>
              <a:rPr lang="en-US" sz="4000" dirty="0"/>
              <a:t>).</a:t>
            </a:r>
            <a:endParaRPr lang="en-US" sz="4000"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897984" y="1671497"/>
            <a:ext cx="11095186" cy="4524315"/>
          </a:xfrm>
          <a:prstGeom prst="rect">
            <a:avLst/>
          </a:prstGeom>
        </p:spPr>
        <p:txBody>
          <a:bodyPr wrap="square">
            <a:spAutoFit/>
          </a:bodyPr>
          <a:lstStyle/>
          <a:p>
            <a:r>
              <a:rPr lang="es-ES" dirty="0" err="1"/>
              <a:t>Rectangle</a:t>
            </a:r>
            <a:r>
              <a:rPr lang="es-ES" dirty="0"/>
              <a:t> es una clase de </a:t>
            </a:r>
            <a:r>
              <a:rPr lang="es-ES" dirty="0" err="1"/>
              <a:t>Shape</a:t>
            </a:r>
            <a:r>
              <a:rPr lang="es-ES" dirty="0"/>
              <a:t>. Una instancia de una clase </a:t>
            </a:r>
            <a:r>
              <a:rPr lang="es-ES" dirty="0" err="1"/>
              <a:t>Rectangle</a:t>
            </a:r>
            <a:r>
              <a:rPr lang="es-ES" dirty="0"/>
              <a:t> es una clase </a:t>
            </a:r>
            <a:r>
              <a:rPr lang="es-ES" dirty="0" err="1"/>
              <a:t>Shape</a:t>
            </a:r>
            <a:r>
              <a:rPr lang="es-ES" dirty="0"/>
              <a:t>  (la superclase de la clase  </a:t>
            </a:r>
            <a:r>
              <a:rPr lang="es-ES" dirty="0" err="1"/>
              <a:t>Rectangle</a:t>
            </a:r>
            <a:r>
              <a:rPr lang="es-ES" dirty="0"/>
              <a:t>) y la clase </a:t>
            </a:r>
            <a:r>
              <a:rPr lang="es-ES" dirty="0" err="1"/>
              <a:t>Rectangle</a:t>
            </a:r>
            <a:r>
              <a:rPr lang="es-ES" dirty="0"/>
              <a:t> (la clase que usamos para crear el objeto).</a:t>
            </a:r>
          </a:p>
          <a:p>
            <a:endParaRPr lang="es-ES" dirty="0"/>
          </a:p>
          <a:p>
            <a:r>
              <a:rPr lang="es-ES" dirty="0"/>
              <a:t>Para implementar la fórmula que obtiene el perímetro de la elipse existen varias fórmulas, por lo tanto tiene sentido agregar métodos adicionales que calculen el perímetro utilizando otras fórmulas.</a:t>
            </a:r>
          </a:p>
          <a:p>
            <a:r>
              <a:rPr lang="es-ES" dirty="0"/>
              <a:t>Se pueden definir dos métodos sin parámetros adicionales, es decir dos métodos sin ningún parámetro. Estos métodos devuelven un valor del tipo flotante a la clase Elipse para resolver el problema del perímetro de la forma Elipse.</a:t>
            </a:r>
          </a:p>
          <a:p>
            <a:endParaRPr lang="es-ES" dirty="0"/>
          </a:p>
          <a:p>
            <a:r>
              <a:rPr lang="es-ES" dirty="0"/>
              <a:t>De esta manera la clase Elipse implementa los métodos especificados en la </a:t>
            </a:r>
            <a:r>
              <a:rPr lang="es-ES" dirty="0" err="1"/>
              <a:t>super</a:t>
            </a:r>
            <a:r>
              <a:rPr lang="es-ES" dirty="0"/>
              <a:t> clase </a:t>
            </a:r>
            <a:r>
              <a:rPr lang="es-ES" dirty="0" err="1"/>
              <a:t>Shape</a:t>
            </a:r>
            <a:r>
              <a:rPr lang="es-ES" dirty="0"/>
              <a:t>. La clase Elipse también agrega dos métodos específicos que no están incluidos en ninguna de las otras subclases de </a:t>
            </a:r>
            <a:r>
              <a:rPr lang="es-ES" dirty="0" err="1"/>
              <a:t>shape</a:t>
            </a:r>
            <a:r>
              <a:rPr lang="es-ES" dirty="0"/>
              <a:t>.</a:t>
            </a:r>
          </a:p>
          <a:p>
            <a:endParaRPr lang="es-ES" dirty="0"/>
          </a:p>
          <a:p>
            <a:r>
              <a:rPr lang="es-ES" dirty="0"/>
              <a:t>La siguiente imagen muestra un diagrama UML actualizado con la clase abstracta sus cuatro subclases, sus atributos y los métodos incluyendo los dos métodos de la clase Elipse que se usan para calcular el perímetro.</a:t>
            </a:r>
          </a:p>
        </p:txBody>
      </p:sp>
    </p:spTree>
    <p:extLst>
      <p:ext uri="{BB962C8B-B14F-4D97-AF65-F5344CB8AC3E}">
        <p14:creationId xmlns:p14="http://schemas.microsoft.com/office/powerpoint/2010/main" val="2365690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84949"/>
            <a:ext cx="9630044" cy="847149"/>
          </a:xfrm>
        </p:spPr>
        <p:txBody>
          <a:bodyPr/>
          <a:lstStyle/>
          <a:p>
            <a:r>
              <a:rPr lang="en-US" sz="4000" dirty="0" smtClean="0"/>
              <a:t>Organizing </a:t>
            </a:r>
            <a:r>
              <a:rPr lang="en-US" sz="4000" dirty="0"/>
              <a:t>the blueprints-classes (</a:t>
            </a:r>
            <a:r>
              <a:rPr lang="en-US" sz="4000" dirty="0" err="1"/>
              <a:t>Organizando</a:t>
            </a:r>
            <a:r>
              <a:rPr lang="en-US" sz="4000" dirty="0"/>
              <a:t> </a:t>
            </a:r>
            <a:r>
              <a:rPr lang="en-US" sz="4000" dirty="0" err="1"/>
              <a:t>los</a:t>
            </a:r>
            <a:r>
              <a:rPr lang="en-US" sz="4000" dirty="0"/>
              <a:t> </a:t>
            </a:r>
            <a:r>
              <a:rPr lang="en-US" sz="4000" dirty="0" err="1"/>
              <a:t>Planos</a:t>
            </a:r>
            <a:r>
              <a:rPr lang="en-US" sz="4000" dirty="0"/>
              <a:t> de </a:t>
            </a:r>
            <a:r>
              <a:rPr lang="en-US" sz="4000" dirty="0" err="1"/>
              <a:t>clase</a:t>
            </a:r>
            <a:r>
              <a:rPr lang="en-US" sz="4000" dirty="0"/>
              <a:t>).</a:t>
            </a:r>
            <a:endParaRPr lang="en-US" sz="4000"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3224558" y="1624657"/>
            <a:ext cx="6480720" cy="4929160"/>
          </a:xfrm>
          <a:prstGeom prst="rect">
            <a:avLst/>
          </a:prstGeom>
          <a:noFill/>
          <a:ln>
            <a:noFill/>
          </a:ln>
        </p:spPr>
      </p:pic>
    </p:spTree>
    <p:extLst>
      <p:ext uri="{BB962C8B-B14F-4D97-AF65-F5344CB8AC3E}">
        <p14:creationId xmlns:p14="http://schemas.microsoft.com/office/powerpoint/2010/main" val="3017501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529662"/>
            <a:ext cx="9630044" cy="847149"/>
          </a:xfrm>
        </p:spPr>
        <p:txBody>
          <a:bodyPr/>
          <a:lstStyle/>
          <a:p>
            <a:r>
              <a:rPr lang="en-US" sz="3600" dirty="0" smtClean="0"/>
              <a:t>Object-oriented </a:t>
            </a:r>
            <a:r>
              <a:rPr lang="en-US" sz="3600" dirty="0"/>
              <a:t>approaches in JavaScript (</a:t>
            </a:r>
            <a:r>
              <a:rPr lang="en-US" sz="3600" dirty="0" err="1"/>
              <a:t>Enfoques</a:t>
            </a:r>
            <a:r>
              <a:rPr lang="en-US" sz="3600" dirty="0"/>
              <a:t> </a:t>
            </a:r>
            <a:r>
              <a:rPr lang="en-US" sz="3600" dirty="0" err="1"/>
              <a:t>orientado</a:t>
            </a:r>
            <a:r>
              <a:rPr lang="en-US" sz="3600" dirty="0"/>
              <a:t> a </a:t>
            </a:r>
            <a:r>
              <a:rPr lang="en-US" sz="3600" dirty="0" err="1"/>
              <a:t>objetos</a:t>
            </a:r>
            <a:r>
              <a:rPr lang="en-US" sz="3600" dirty="0"/>
              <a:t> </a:t>
            </a:r>
            <a:r>
              <a:rPr lang="en-US" sz="3600" dirty="0" err="1"/>
              <a:t>en</a:t>
            </a:r>
            <a:r>
              <a:rPr lang="en-US" sz="3600" dirty="0"/>
              <a:t> JavaScript).</a:t>
            </a:r>
            <a:endParaRPr lang="en-US" sz="3600"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3" name="Rectangle 2"/>
          <p:cNvSpPr/>
          <p:nvPr/>
        </p:nvSpPr>
        <p:spPr>
          <a:xfrm>
            <a:off x="801975" y="1763292"/>
            <a:ext cx="10231090" cy="3416320"/>
          </a:xfrm>
          <a:prstGeom prst="rect">
            <a:avLst/>
          </a:prstGeom>
        </p:spPr>
        <p:txBody>
          <a:bodyPr wrap="square">
            <a:spAutoFit/>
          </a:bodyPr>
          <a:lstStyle/>
          <a:p>
            <a:r>
              <a:rPr lang="es-ES" dirty="0" err="1"/>
              <a:t>Javascript</a:t>
            </a:r>
            <a:r>
              <a:rPr lang="es-ES" dirty="0"/>
              <a:t> usa un modelo orientado a objetos (OOP), que no usa clases, este modelo orientado a objetos se conoce como programación basada en prototipos, en este caso en lugar de usar la herencia en </a:t>
            </a:r>
            <a:r>
              <a:rPr lang="es-ES" dirty="0" err="1"/>
              <a:t>javascript</a:t>
            </a:r>
            <a:r>
              <a:rPr lang="es-ES" dirty="0"/>
              <a:t> para lograr la reutilización del comportamiento podemos ampliar los objetos existentes</a:t>
            </a:r>
            <a:r>
              <a:rPr lang="es-ES" dirty="0" smtClean="0"/>
              <a:t>.</a:t>
            </a:r>
          </a:p>
          <a:p>
            <a:endParaRPr lang="es-ES" dirty="0"/>
          </a:p>
          <a:p>
            <a:r>
              <a:rPr lang="es-ES" dirty="0"/>
              <a:t>Por lo tanto se puede decir que los objetos sirven como prototipos en </a:t>
            </a:r>
            <a:r>
              <a:rPr lang="es-ES" dirty="0" err="1"/>
              <a:t>javascript</a:t>
            </a:r>
            <a:r>
              <a:rPr lang="es-ES" dirty="0"/>
              <a:t>, en lugar de centrarse en las clases, se trabaja con instancias y se decoran para emular la herencia en lenguajes basados en clases.</a:t>
            </a:r>
          </a:p>
          <a:p>
            <a:endParaRPr lang="es-ES" dirty="0"/>
          </a:p>
          <a:p>
            <a:r>
              <a:rPr lang="es-ES" dirty="0"/>
              <a:t>[</a:t>
            </a:r>
            <a:r>
              <a:rPr lang="es-ES" dirty="0" err="1"/>
              <a:t>Tip</a:t>
            </a:r>
            <a:r>
              <a:rPr lang="es-ES" dirty="0"/>
              <a:t>: El modelo orientado a objetos conocido como programación basada en prototipos también se conoce como programación sin clases, programación basada en instancias u orientada a prototipos]</a:t>
            </a:r>
          </a:p>
        </p:txBody>
      </p:sp>
    </p:spTree>
    <p:extLst>
      <p:ext uri="{BB962C8B-B14F-4D97-AF65-F5344CB8AC3E}">
        <p14:creationId xmlns:p14="http://schemas.microsoft.com/office/powerpoint/2010/main" val="3172970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96109"/>
            <a:ext cx="9630044" cy="847149"/>
          </a:xfrm>
        </p:spPr>
        <p:txBody>
          <a:bodyPr/>
          <a:lstStyle/>
          <a:p>
            <a:r>
              <a:rPr lang="en-US" sz="4000" b="1" dirty="0"/>
              <a:t>Classes and Instances </a:t>
            </a:r>
            <a:r>
              <a:rPr lang="en-US" sz="4000" b="1" dirty="0" smtClean="0"/>
              <a:t/>
            </a:r>
            <a:br>
              <a:rPr lang="en-US" sz="4000" b="1" dirty="0" smtClean="0"/>
            </a:br>
            <a:r>
              <a:rPr lang="en-US" sz="4000" b="1" dirty="0" smtClean="0"/>
              <a:t>(</a:t>
            </a:r>
            <a:r>
              <a:rPr lang="en-US" sz="4000" b="1" dirty="0" err="1"/>
              <a:t>Clases</a:t>
            </a:r>
            <a:r>
              <a:rPr lang="en-US" sz="4000" b="1" dirty="0"/>
              <a:t> e</a:t>
            </a:r>
            <a:r>
              <a:rPr lang="es-MX" sz="4000" b="1" dirty="0"/>
              <a:t> </a:t>
            </a:r>
            <a:r>
              <a:rPr lang="es-MX" sz="4000" b="1" dirty="0" smtClean="0"/>
              <a:t>instancias).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3" name="Rectangle 2"/>
          <p:cNvSpPr/>
          <p:nvPr/>
        </p:nvSpPr>
        <p:spPr>
          <a:xfrm>
            <a:off x="785266" y="1633584"/>
            <a:ext cx="10608054" cy="2862322"/>
          </a:xfrm>
          <a:prstGeom prst="rect">
            <a:avLst/>
          </a:prstGeom>
        </p:spPr>
        <p:txBody>
          <a:bodyPr wrap="square">
            <a:spAutoFit/>
          </a:bodyPr>
          <a:lstStyle/>
          <a:p>
            <a:r>
              <a:rPr lang="es-ES" dirty="0"/>
              <a:t>S</a:t>
            </a:r>
            <a:r>
              <a:rPr lang="es-ES" dirty="0" smtClean="0"/>
              <a:t>e </a:t>
            </a:r>
            <a:r>
              <a:rPr lang="es-ES" dirty="0"/>
              <a:t>comenzara a generar planos para crear objetos y se comprenderán las diferencias entre las clases, prototipos e instancias en la programación orientada a objetos.</a:t>
            </a:r>
          </a:p>
          <a:p>
            <a:endParaRPr lang="es-ES" dirty="0"/>
          </a:p>
          <a:p>
            <a:r>
              <a:rPr lang="es-ES" dirty="0"/>
              <a:t>Se conocerá el ciclo de vida de un objeto y cómo funcionan los constructores y destructores de objetos.</a:t>
            </a:r>
          </a:p>
          <a:p>
            <a:endParaRPr lang="es-ES" dirty="0"/>
          </a:p>
          <a:p>
            <a:r>
              <a:rPr lang="es-ES" dirty="0"/>
              <a:t>Como declarar clases en </a:t>
            </a:r>
            <a:r>
              <a:rPr lang="es-ES" dirty="0" err="1"/>
              <a:t>javascript</a:t>
            </a:r>
            <a:r>
              <a:rPr lang="es-ES" dirty="0"/>
              <a:t> para que tengan características similares a clases de otros lenguajes 100% orientados a objetos como </a:t>
            </a:r>
            <a:r>
              <a:rPr lang="es-ES" dirty="0" smtClean="0"/>
              <a:t>“c” </a:t>
            </a:r>
            <a:r>
              <a:rPr lang="es-ES" dirty="0"/>
              <a:t>o </a:t>
            </a:r>
            <a:r>
              <a:rPr lang="es-ES" dirty="0" err="1"/>
              <a:t>python</a:t>
            </a:r>
            <a:r>
              <a:rPr lang="es-ES" dirty="0"/>
              <a:t>. </a:t>
            </a:r>
          </a:p>
          <a:p>
            <a:endParaRPr lang="es-ES" dirty="0"/>
          </a:p>
          <a:p>
            <a:r>
              <a:rPr lang="es-ES" dirty="0"/>
              <a:t>Creación de diferentes tipos de objetos en </a:t>
            </a:r>
            <a:r>
              <a:rPr lang="es-ES" dirty="0" err="1"/>
              <a:t>javascript</a:t>
            </a:r>
            <a:r>
              <a:rPr lang="es-ES" dirty="0"/>
              <a:t>.   </a:t>
            </a:r>
          </a:p>
        </p:txBody>
      </p:sp>
    </p:spTree>
    <p:extLst>
      <p:ext uri="{BB962C8B-B14F-4D97-AF65-F5344CB8AC3E}">
        <p14:creationId xmlns:p14="http://schemas.microsoft.com/office/powerpoint/2010/main" val="4085936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4592" y="498597"/>
            <a:ext cx="9630044" cy="847149"/>
          </a:xfrm>
        </p:spPr>
        <p:txBody>
          <a:bodyPr/>
          <a:lstStyle/>
          <a:p>
            <a:r>
              <a:rPr lang="en-US" sz="4000" dirty="0" smtClean="0"/>
              <a:t>Understanding </a:t>
            </a:r>
            <a:r>
              <a:rPr lang="en-US" sz="4000" dirty="0"/>
              <a:t>classes and instances (</a:t>
            </a:r>
            <a:r>
              <a:rPr lang="en-US" sz="4000" dirty="0" err="1"/>
              <a:t>comprendiendo</a:t>
            </a:r>
            <a:r>
              <a:rPr lang="en-US" sz="4000" dirty="0"/>
              <a:t> </a:t>
            </a:r>
            <a:r>
              <a:rPr lang="en-US" sz="4000" dirty="0" err="1"/>
              <a:t>clases</a:t>
            </a:r>
            <a:r>
              <a:rPr lang="en-US" sz="4000" dirty="0"/>
              <a:t> e </a:t>
            </a:r>
            <a:r>
              <a:rPr lang="en-US" sz="4000" dirty="0" err="1" smtClean="0"/>
              <a:t>instancias</a:t>
            </a:r>
            <a:r>
              <a:rPr lang="en-US" sz="4000" dirty="0" smtClean="0"/>
              <a:t>).</a:t>
            </a:r>
            <a:endParaRPr lang="en-US" sz="4000"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914984" y="1685145"/>
            <a:ext cx="10478336" cy="3416320"/>
          </a:xfrm>
          <a:prstGeom prst="rect">
            <a:avLst/>
          </a:prstGeom>
        </p:spPr>
        <p:txBody>
          <a:bodyPr wrap="square">
            <a:spAutoFit/>
          </a:bodyPr>
          <a:lstStyle/>
          <a:p>
            <a:r>
              <a:rPr lang="es-ES" dirty="0"/>
              <a:t>La clase siempre será el tipo y el modelo. El objeto es la instancia de trabajo de la clase, y una o más variables pueden contener una referencia a una instancia. </a:t>
            </a:r>
          </a:p>
          <a:p>
            <a:endParaRPr lang="es-ES" dirty="0"/>
          </a:p>
          <a:p>
            <a:r>
              <a:rPr lang="es-ES" dirty="0"/>
              <a:t>Si queremos modelar una aplicación orientada a objetos que tiene que funcionar con perros y una docena de razas de perros, definitivamente se tendrá una clase abstracta </a:t>
            </a:r>
            <a:r>
              <a:rPr lang="es-ES" dirty="0" err="1"/>
              <a:t>Dog</a:t>
            </a:r>
            <a:r>
              <a:rPr lang="es-ES" dirty="0"/>
              <a:t>. Cada raza de perro requerida en nuestra aplicación será una subclase de la superclase </a:t>
            </a:r>
            <a:r>
              <a:rPr lang="es-ES" dirty="0" err="1"/>
              <a:t>Dog</a:t>
            </a:r>
            <a:r>
              <a:rPr lang="es-ES" dirty="0"/>
              <a:t>.</a:t>
            </a:r>
          </a:p>
          <a:p>
            <a:endParaRPr lang="es-ES" dirty="0"/>
          </a:p>
          <a:p>
            <a:r>
              <a:rPr lang="es-ES" dirty="0"/>
              <a:t>Por ejemplo supongamos que se tienen las siguientes subclases de </a:t>
            </a:r>
            <a:r>
              <a:rPr lang="es-ES" dirty="0" err="1"/>
              <a:t>Dog</a:t>
            </a:r>
            <a:r>
              <a:rPr lang="es-ES" dirty="0"/>
              <a:t>:</a:t>
            </a:r>
          </a:p>
          <a:p>
            <a:endParaRPr lang="es-ES" dirty="0"/>
          </a:p>
          <a:p>
            <a:r>
              <a:rPr lang="es-ES" dirty="0" err="1"/>
              <a:t>TibetanSpaniel</a:t>
            </a:r>
            <a:r>
              <a:rPr lang="es-ES" dirty="0"/>
              <a:t> </a:t>
            </a:r>
            <a:r>
              <a:rPr lang="es-ES" dirty="0" smtClean="0">
                <a:sym typeface="Wingdings" panose="05000000000000000000" pitchFamily="2" charset="2"/>
              </a:rPr>
              <a:t></a:t>
            </a:r>
            <a:r>
              <a:rPr lang="es-ES" dirty="0" smtClean="0"/>
              <a:t> </a:t>
            </a:r>
            <a:r>
              <a:rPr lang="es-ES" dirty="0"/>
              <a:t>Este es un modelo para perros que pertenecen a la raza </a:t>
            </a:r>
            <a:r>
              <a:rPr lang="es-ES" dirty="0" err="1"/>
              <a:t>Tibetan</a:t>
            </a:r>
            <a:r>
              <a:rPr lang="es-ES" dirty="0"/>
              <a:t> </a:t>
            </a:r>
            <a:r>
              <a:rPr lang="es-ES" dirty="0" err="1"/>
              <a:t>Spaniel</a:t>
            </a:r>
            <a:r>
              <a:rPr lang="es-ES" dirty="0"/>
              <a:t>.</a:t>
            </a:r>
          </a:p>
          <a:p>
            <a:endParaRPr lang="es-ES" dirty="0"/>
          </a:p>
          <a:p>
            <a:r>
              <a:rPr lang="es-ES" dirty="0" err="1"/>
              <a:t>SmoothFoxTerrier</a:t>
            </a:r>
            <a:r>
              <a:rPr lang="es-ES" dirty="0"/>
              <a:t> </a:t>
            </a:r>
            <a:r>
              <a:rPr lang="es-ES" dirty="0" smtClean="0">
                <a:sym typeface="Wingdings" panose="05000000000000000000" pitchFamily="2" charset="2"/>
              </a:rPr>
              <a:t></a:t>
            </a:r>
            <a:r>
              <a:rPr lang="es-ES" dirty="0" smtClean="0"/>
              <a:t> </a:t>
            </a:r>
            <a:r>
              <a:rPr lang="es-ES" dirty="0"/>
              <a:t>Es un modelo para perros que pertenecen a la raza </a:t>
            </a:r>
            <a:r>
              <a:rPr lang="es-ES" dirty="0" err="1"/>
              <a:t>smooth</a:t>
            </a:r>
            <a:r>
              <a:rPr lang="es-ES" dirty="0"/>
              <a:t> Fox Terrier.</a:t>
            </a:r>
          </a:p>
        </p:txBody>
      </p:sp>
    </p:spTree>
    <p:extLst>
      <p:ext uri="{BB962C8B-B14F-4D97-AF65-F5344CB8AC3E}">
        <p14:creationId xmlns:p14="http://schemas.microsoft.com/office/powerpoint/2010/main" val="2272435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4592" y="498597"/>
            <a:ext cx="9630044" cy="847149"/>
          </a:xfrm>
        </p:spPr>
        <p:txBody>
          <a:bodyPr/>
          <a:lstStyle/>
          <a:p>
            <a:r>
              <a:rPr lang="en-US" sz="4000" dirty="0" smtClean="0"/>
              <a:t>Understanding </a:t>
            </a:r>
            <a:r>
              <a:rPr lang="en-US" sz="4000" dirty="0"/>
              <a:t>classes and instances (</a:t>
            </a:r>
            <a:r>
              <a:rPr lang="en-US" sz="4000" dirty="0" err="1"/>
              <a:t>comprendiendo</a:t>
            </a:r>
            <a:r>
              <a:rPr lang="en-US" sz="4000" dirty="0"/>
              <a:t> </a:t>
            </a:r>
            <a:r>
              <a:rPr lang="en-US" sz="4000" dirty="0" err="1"/>
              <a:t>clases</a:t>
            </a:r>
            <a:r>
              <a:rPr lang="en-US" sz="4000" dirty="0"/>
              <a:t> e </a:t>
            </a:r>
            <a:r>
              <a:rPr lang="en-US" sz="4000" dirty="0" err="1" smtClean="0"/>
              <a:t>instancias</a:t>
            </a:r>
            <a:r>
              <a:rPr lang="en-US" sz="4000" dirty="0" smtClean="0"/>
              <a:t>).</a:t>
            </a:r>
            <a:endParaRPr lang="en-US" sz="4000"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3" name="Rectangle 2"/>
          <p:cNvSpPr/>
          <p:nvPr/>
        </p:nvSpPr>
        <p:spPr>
          <a:xfrm>
            <a:off x="785266" y="1694291"/>
            <a:ext cx="11095186" cy="4247317"/>
          </a:xfrm>
          <a:prstGeom prst="rect">
            <a:avLst/>
          </a:prstGeom>
        </p:spPr>
        <p:txBody>
          <a:bodyPr wrap="square">
            <a:spAutoFit/>
          </a:bodyPr>
          <a:lstStyle/>
          <a:p>
            <a:r>
              <a:rPr lang="es-ES" dirty="0"/>
              <a:t>Entonces cada raza de perro se convertirá en una subclase de perro y un </a:t>
            </a:r>
            <a:r>
              <a:rPr lang="es-ES" dirty="0" smtClean="0"/>
              <a:t>tipo, </a:t>
            </a:r>
            <a:r>
              <a:rPr lang="es-ES" dirty="0"/>
              <a:t>en el lenguaje de programación. Cada raza de perro es un modelo que podemos usar para crear instancias.</a:t>
            </a:r>
          </a:p>
          <a:p>
            <a:r>
              <a:rPr lang="es-ES" dirty="0"/>
              <a:t>Brian y </a:t>
            </a:r>
            <a:r>
              <a:rPr lang="es-ES" dirty="0" err="1"/>
              <a:t>Merlin</a:t>
            </a:r>
            <a:r>
              <a:rPr lang="es-ES" dirty="0"/>
              <a:t> son dos perros, Brian pertenece a la raza </a:t>
            </a:r>
            <a:r>
              <a:rPr lang="es-ES" dirty="0" err="1"/>
              <a:t>Tibetan</a:t>
            </a:r>
            <a:r>
              <a:rPr lang="es-ES" dirty="0"/>
              <a:t> </a:t>
            </a:r>
            <a:r>
              <a:rPr lang="es-ES" dirty="0" err="1"/>
              <a:t>Spaniel</a:t>
            </a:r>
            <a:r>
              <a:rPr lang="es-ES" dirty="0"/>
              <a:t>, y </a:t>
            </a:r>
            <a:r>
              <a:rPr lang="es-ES" dirty="0" err="1"/>
              <a:t>Merlin</a:t>
            </a:r>
            <a:r>
              <a:rPr lang="es-ES" dirty="0"/>
              <a:t> a la raza </a:t>
            </a:r>
            <a:r>
              <a:rPr lang="es-ES" dirty="0" err="1"/>
              <a:t>Smooth</a:t>
            </a:r>
            <a:r>
              <a:rPr lang="es-ES" dirty="0"/>
              <a:t> Fox Terrier, En nuestra aplicación  Brian será una instancia de la subclase </a:t>
            </a:r>
            <a:r>
              <a:rPr lang="es-ES" dirty="0" err="1"/>
              <a:t>TibetanSpaniel</a:t>
            </a:r>
            <a:r>
              <a:rPr lang="es-ES" dirty="0"/>
              <a:t> y </a:t>
            </a:r>
            <a:r>
              <a:rPr lang="es-ES" dirty="0" err="1"/>
              <a:t>Merlin</a:t>
            </a:r>
            <a:r>
              <a:rPr lang="es-ES" dirty="0"/>
              <a:t> será una instancia de la subclase </a:t>
            </a:r>
            <a:r>
              <a:rPr lang="es-ES" dirty="0" err="1"/>
              <a:t>SmoothFoxTerrier</a:t>
            </a:r>
            <a:r>
              <a:rPr lang="es-ES" dirty="0"/>
              <a:t>. </a:t>
            </a:r>
          </a:p>
          <a:p>
            <a:r>
              <a:rPr lang="es-ES" dirty="0"/>
              <a:t>    </a:t>
            </a:r>
          </a:p>
          <a:p>
            <a:r>
              <a:rPr lang="es-ES" dirty="0"/>
              <a:t>Como Brian y </a:t>
            </a:r>
            <a:r>
              <a:rPr lang="es-ES" dirty="0" err="1"/>
              <a:t>Merlin</a:t>
            </a:r>
            <a:r>
              <a:rPr lang="es-ES" dirty="0"/>
              <a:t> son perros compartirán muchos atributos. Algunos de estos atributos serán inicializados por la clase, porque la raza de perro a la que pertenece determina algunas características por ejemplo el área de origen, el tamaño promedio y la habilidad de vigilancia. Sin embargo, otros atributos serán específicos de la instancia, como el nombre, el peso, la edad y el color del cabello.</a:t>
            </a:r>
          </a:p>
          <a:p>
            <a:endParaRPr lang="es-ES" dirty="0"/>
          </a:p>
          <a:p>
            <a:r>
              <a:rPr lang="es-ES" dirty="0" smtClean="0">
                <a:sym typeface="Wingdings" panose="05000000000000000000" pitchFamily="2" charset="2"/>
              </a:rPr>
              <a:t>   </a:t>
            </a:r>
            <a:r>
              <a:rPr lang="es-ES" dirty="0" smtClean="0"/>
              <a:t>Atributos </a:t>
            </a:r>
            <a:r>
              <a:rPr lang="es-ES" dirty="0"/>
              <a:t>de la clase </a:t>
            </a:r>
            <a:r>
              <a:rPr lang="es-ES" dirty="0" err="1"/>
              <a:t>TibetanSpaniel</a:t>
            </a:r>
            <a:r>
              <a:rPr lang="es-ES" dirty="0"/>
              <a:t> y </a:t>
            </a:r>
            <a:r>
              <a:rPr lang="es-ES" dirty="0" err="1"/>
              <a:t>SmoothFoxTerrier</a:t>
            </a:r>
            <a:r>
              <a:rPr lang="es-ES" dirty="0"/>
              <a:t>: área de origen, el tamaño promedio y la </a:t>
            </a:r>
            <a:r>
              <a:rPr lang="es-ES" dirty="0" smtClean="0"/>
              <a:t>   habilidad </a:t>
            </a:r>
            <a:r>
              <a:rPr lang="es-ES" dirty="0"/>
              <a:t>de vigilancia.</a:t>
            </a:r>
          </a:p>
          <a:p>
            <a:endParaRPr lang="es-ES" dirty="0"/>
          </a:p>
          <a:p>
            <a:r>
              <a:rPr lang="es-ES" dirty="0" smtClean="0">
                <a:sym typeface="Wingdings" panose="05000000000000000000" pitchFamily="2" charset="2"/>
              </a:rPr>
              <a:t>   </a:t>
            </a:r>
            <a:r>
              <a:rPr lang="es-ES" dirty="0" smtClean="0"/>
              <a:t>Atributos </a:t>
            </a:r>
            <a:r>
              <a:rPr lang="es-ES" dirty="0"/>
              <a:t>de la Instancia Brian y </a:t>
            </a:r>
            <a:r>
              <a:rPr lang="es-ES" dirty="0" err="1"/>
              <a:t>Merlin</a:t>
            </a:r>
            <a:r>
              <a:rPr lang="es-ES" dirty="0"/>
              <a:t>: nombre, el peso, la edad y el color del cabello.</a:t>
            </a:r>
          </a:p>
        </p:txBody>
      </p:sp>
    </p:spTree>
    <p:extLst>
      <p:ext uri="{BB962C8B-B14F-4D97-AF65-F5344CB8AC3E}">
        <p14:creationId xmlns:p14="http://schemas.microsoft.com/office/powerpoint/2010/main" val="2911649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96109"/>
            <a:ext cx="9630044" cy="847149"/>
          </a:xfrm>
        </p:spPr>
        <p:txBody>
          <a:bodyPr/>
          <a:lstStyle/>
          <a:p>
            <a:r>
              <a:rPr lang="en-US" sz="3200" b="1" dirty="0" smtClean="0"/>
              <a:t>Understanding constructors and destructors (Comprender constructors y </a:t>
            </a:r>
            <a:r>
              <a:rPr lang="es-MX" sz="3200" b="1" dirty="0" smtClean="0"/>
              <a:t>destructores</a:t>
            </a:r>
            <a:r>
              <a:rPr lang="en-US" sz="3200" b="1" dirty="0" smtClean="0"/>
              <a:t>).</a:t>
            </a:r>
            <a:endParaRPr lang="en-US" sz="32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ES" sz="2000" dirty="0" smtClean="0"/>
              <a:t>Otro ejemplo.</a:t>
            </a:r>
          </a:p>
          <a:p>
            <a:pPr marL="0" indent="0">
              <a:buNone/>
            </a:pPr>
            <a:endParaRPr lang="en-US" sz="18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347" y="2195949"/>
            <a:ext cx="7992887" cy="3954019"/>
          </a:xfrm>
          <a:prstGeom prst="rect">
            <a:avLst/>
          </a:prstGeom>
        </p:spPr>
      </p:pic>
    </p:spTree>
    <p:extLst>
      <p:ext uri="{BB962C8B-B14F-4D97-AF65-F5344CB8AC3E}">
        <p14:creationId xmlns:p14="http://schemas.microsoft.com/office/powerpoint/2010/main" val="2965548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96109"/>
            <a:ext cx="9630044" cy="847149"/>
          </a:xfrm>
        </p:spPr>
        <p:txBody>
          <a:bodyPr/>
          <a:lstStyle/>
          <a:p>
            <a:r>
              <a:rPr lang="en-US" sz="3200" b="1" dirty="0" smtClean="0"/>
              <a:t>Understanding constructors and destructors (Comprender constructors y </a:t>
            </a:r>
            <a:r>
              <a:rPr lang="es-MX" sz="3200" b="1" dirty="0" smtClean="0"/>
              <a:t>destructores</a:t>
            </a:r>
            <a:r>
              <a:rPr lang="en-US" sz="3200" b="1" dirty="0" smtClean="0"/>
              <a:t>).</a:t>
            </a:r>
            <a:endParaRPr lang="en-US" sz="32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460" y="1624657"/>
            <a:ext cx="6360559" cy="4770419"/>
          </a:xfrm>
          <a:prstGeom prst="rect">
            <a:avLst/>
          </a:prstGeom>
        </p:spPr>
      </p:pic>
    </p:spTree>
    <p:extLst>
      <p:ext uri="{BB962C8B-B14F-4D97-AF65-F5344CB8AC3E}">
        <p14:creationId xmlns:p14="http://schemas.microsoft.com/office/powerpoint/2010/main" val="229744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JAVA SCRIPT</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ES" sz="2000" dirty="0"/>
              <a:t>A principios de los años 90, la mayoría de usuarios que se conectaban a Internet lo hacían con módems a una velocidad máxima de 28.8 kbps. En esa época, empezaban a desarrollarse las primeras aplicaciones web y por tanto, las páginas web comenzaban a incluir formularios complejos.</a:t>
            </a:r>
          </a:p>
          <a:p>
            <a:pPr marL="0" indent="0">
              <a:buNone/>
            </a:pPr>
            <a:r>
              <a:rPr lang="es-ES" sz="2000" dirty="0"/>
              <a:t>Con unas aplicaciones web cada vez más complejas y una velocidad de navegación tan lenta, surgió la necesidad de un lenguaje de programación que se ejecutara en el navegador del usuario. De esta forma, si el usuario no rellenaba correctamente un formulario, no se le hacía esperar mucho tiempo hasta que el servidor volviera a mostrar el formulario indicando los errores existentes</a:t>
            </a:r>
            <a:r>
              <a:rPr lang="es-ES" sz="2000" dirty="0" smtClean="0"/>
              <a:t>.</a:t>
            </a:r>
          </a:p>
          <a:p>
            <a:pPr marL="0" indent="0">
              <a:buNone/>
            </a:pPr>
            <a:r>
              <a:rPr lang="es-ES" sz="2000" b="1" dirty="0" err="1"/>
              <a:t>Brendan</a:t>
            </a:r>
            <a:r>
              <a:rPr lang="es-ES" sz="2000" b="1" dirty="0"/>
              <a:t> </a:t>
            </a:r>
            <a:r>
              <a:rPr lang="es-ES" sz="2000" b="1" dirty="0" err="1"/>
              <a:t>Eich</a:t>
            </a:r>
            <a:r>
              <a:rPr lang="es-ES" sz="2000" dirty="0"/>
              <a:t>, un programador que trabajaba en Netscape, pensó que podría solucionar este problema adaptando otras tecnologías existentes (como </a:t>
            </a:r>
            <a:r>
              <a:rPr lang="es-ES" sz="2000" i="1" dirty="0" err="1"/>
              <a:t>ScriptEase</a:t>
            </a:r>
            <a:r>
              <a:rPr lang="es-ES" sz="2000" dirty="0"/>
              <a:t>) al navegador Netscape </a:t>
            </a:r>
            <a:r>
              <a:rPr lang="es-ES" sz="2000" dirty="0" err="1"/>
              <a:t>Navigator</a:t>
            </a:r>
            <a:r>
              <a:rPr lang="es-ES" sz="2000" dirty="0"/>
              <a:t> 2.0, que iba a lanzarse en 1995. Inicialmente, </a:t>
            </a:r>
            <a:r>
              <a:rPr lang="es-ES" sz="2000" dirty="0" err="1"/>
              <a:t>Eich</a:t>
            </a:r>
            <a:r>
              <a:rPr lang="es-ES" sz="2000" dirty="0"/>
              <a:t> denominó a su lenguaje </a:t>
            </a:r>
            <a:r>
              <a:rPr lang="es-ES" sz="2000" i="1" dirty="0" err="1"/>
              <a:t>LiveScript</a:t>
            </a:r>
            <a:r>
              <a:rPr lang="es-ES" sz="2000" dirty="0"/>
              <a:t>.</a:t>
            </a:r>
          </a:p>
          <a:p>
            <a:pPr marL="0" indent="0">
              <a:buNone/>
            </a:pPr>
            <a:endParaRPr lang="en-US" sz="1800" dirty="0" smtClean="0"/>
          </a:p>
        </p:txBody>
      </p:sp>
    </p:spTree>
    <p:extLst>
      <p:ext uri="{BB962C8B-B14F-4D97-AF65-F5344CB8AC3E}">
        <p14:creationId xmlns:p14="http://schemas.microsoft.com/office/powerpoint/2010/main" val="1180063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96109"/>
            <a:ext cx="9630044" cy="847149"/>
          </a:xfrm>
        </p:spPr>
        <p:txBody>
          <a:bodyPr/>
          <a:lstStyle/>
          <a:p>
            <a:r>
              <a:rPr lang="en-US" sz="3200" b="1" dirty="0" smtClean="0"/>
              <a:t>Understanding constructors and destructors (Comprender constructors y </a:t>
            </a:r>
            <a:r>
              <a:rPr lang="es-MX" sz="3200" b="1" dirty="0" smtClean="0"/>
              <a:t>destructores</a:t>
            </a:r>
            <a:r>
              <a:rPr lang="en-US" sz="3200" b="1" dirty="0" smtClean="0"/>
              <a:t>).</a:t>
            </a:r>
            <a:endParaRPr lang="en-US" sz="32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pic>
        <p:nvPicPr>
          <p:cNvPr id="3" name="Picture 2"/>
          <p:cNvPicPr>
            <a:picLocks noChangeAspect="1"/>
          </p:cNvPicPr>
          <p:nvPr/>
        </p:nvPicPr>
        <p:blipFill>
          <a:blip r:embed="rId2"/>
          <a:stretch>
            <a:fillRect/>
          </a:stretch>
        </p:blipFill>
        <p:spPr>
          <a:xfrm>
            <a:off x="914984" y="1651603"/>
            <a:ext cx="7077036" cy="4849643"/>
          </a:xfrm>
          <a:prstGeom prst="rect">
            <a:avLst/>
          </a:prstGeom>
        </p:spPr>
      </p:pic>
    </p:spTree>
    <p:extLst>
      <p:ext uri="{BB962C8B-B14F-4D97-AF65-F5344CB8AC3E}">
        <p14:creationId xmlns:p14="http://schemas.microsoft.com/office/powerpoint/2010/main" val="4026839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96109"/>
            <a:ext cx="9630044" cy="847149"/>
          </a:xfrm>
        </p:spPr>
        <p:txBody>
          <a:bodyPr/>
          <a:lstStyle/>
          <a:p>
            <a:r>
              <a:rPr lang="en-US" sz="3200" b="1" dirty="0" smtClean="0"/>
              <a:t>Understanding constructors and destructors (Comprender constructors y </a:t>
            </a:r>
            <a:r>
              <a:rPr lang="es-MX" sz="3200" b="1" dirty="0" smtClean="0"/>
              <a:t>destructores</a:t>
            </a:r>
            <a:r>
              <a:rPr lang="en-US" sz="3200" b="1" dirty="0" smtClean="0"/>
              <a:t>).</a:t>
            </a:r>
            <a:endParaRPr lang="en-US" sz="32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pic>
        <p:nvPicPr>
          <p:cNvPr id="2" name="Picture 1"/>
          <p:cNvPicPr>
            <a:picLocks noChangeAspect="1"/>
          </p:cNvPicPr>
          <p:nvPr/>
        </p:nvPicPr>
        <p:blipFill>
          <a:blip r:embed="rId2"/>
          <a:stretch>
            <a:fillRect/>
          </a:stretch>
        </p:blipFill>
        <p:spPr>
          <a:xfrm>
            <a:off x="922546" y="1604446"/>
            <a:ext cx="6610350" cy="1685925"/>
          </a:xfrm>
          <a:prstGeom prst="rect">
            <a:avLst/>
          </a:prstGeom>
        </p:spPr>
      </p:pic>
      <p:sp>
        <p:nvSpPr>
          <p:cNvPr id="5" name="Rectangle 4"/>
          <p:cNvSpPr/>
          <p:nvPr/>
        </p:nvSpPr>
        <p:spPr>
          <a:xfrm>
            <a:off x="7515651" y="1650302"/>
            <a:ext cx="3848283" cy="4555093"/>
          </a:xfrm>
          <a:prstGeom prst="rect">
            <a:avLst/>
          </a:prstGeom>
        </p:spPr>
        <p:txBody>
          <a:bodyPr wrap="square">
            <a:spAutoFit/>
          </a:bodyPr>
          <a:lstStyle/>
          <a:p>
            <a:r>
              <a:rPr lang="es-MX" sz="1000" b="1" dirty="0" err="1">
                <a:solidFill>
                  <a:schemeClr val="accent2"/>
                </a:solidFill>
              </a:rPr>
              <a:t>function</a:t>
            </a:r>
            <a:r>
              <a:rPr lang="es-MX" sz="1000" b="1" dirty="0">
                <a:solidFill>
                  <a:schemeClr val="accent2"/>
                </a:solidFill>
              </a:rPr>
              <a:t> </a:t>
            </a:r>
            <a:r>
              <a:rPr lang="es-MX" sz="1000" b="1" dirty="0" err="1">
                <a:solidFill>
                  <a:schemeClr val="accent2"/>
                </a:solidFill>
              </a:rPr>
              <a:t>Type</a:t>
            </a:r>
            <a:r>
              <a:rPr lang="es-MX" sz="1000" b="1" dirty="0">
                <a:solidFill>
                  <a:schemeClr val="accent2"/>
                </a:solidFill>
              </a:rPr>
              <a:t> () {}</a:t>
            </a:r>
          </a:p>
          <a:p>
            <a:endParaRPr lang="es-MX" sz="1000" b="1" dirty="0">
              <a:solidFill>
                <a:schemeClr val="accent2"/>
              </a:solidFill>
            </a:endParaRPr>
          </a:p>
          <a:p>
            <a:r>
              <a:rPr lang="es-MX" sz="1000" b="1" dirty="0" err="1">
                <a:solidFill>
                  <a:schemeClr val="accent2"/>
                </a:solidFill>
              </a:rPr>
              <a:t>var</a:t>
            </a:r>
            <a:r>
              <a:rPr lang="es-MX" sz="1000" b="1" dirty="0">
                <a:solidFill>
                  <a:schemeClr val="accent2"/>
                </a:solidFill>
              </a:rPr>
              <a:t> </a:t>
            </a:r>
            <a:r>
              <a:rPr lang="es-MX" sz="1000" b="1" dirty="0" err="1">
                <a:solidFill>
                  <a:schemeClr val="accent2"/>
                </a:solidFill>
              </a:rPr>
              <a:t>types</a:t>
            </a:r>
            <a:r>
              <a:rPr lang="es-MX" sz="1000" b="1" dirty="0">
                <a:solidFill>
                  <a:schemeClr val="accent2"/>
                </a:solidFill>
              </a:rPr>
              <a:t> = [</a:t>
            </a:r>
          </a:p>
          <a:p>
            <a:r>
              <a:rPr lang="es-MX" sz="1000" b="1" dirty="0">
                <a:solidFill>
                  <a:schemeClr val="accent2"/>
                </a:solidFill>
              </a:rPr>
              <a:t>    new </a:t>
            </a:r>
            <a:r>
              <a:rPr lang="es-MX" sz="1000" b="1" dirty="0" err="1">
                <a:solidFill>
                  <a:schemeClr val="accent2"/>
                </a:solidFill>
              </a:rPr>
              <a:t>Array</a:t>
            </a:r>
            <a:r>
              <a:rPr lang="es-MX" sz="1000" b="1" dirty="0">
                <a:solidFill>
                  <a:schemeClr val="accent2"/>
                </a:solidFill>
              </a:rPr>
              <a:t>(),</a:t>
            </a:r>
          </a:p>
          <a:p>
            <a:r>
              <a:rPr lang="es-MX" sz="1000" b="1" dirty="0">
                <a:solidFill>
                  <a:schemeClr val="accent2"/>
                </a:solidFill>
              </a:rPr>
              <a:t>    [],</a:t>
            </a:r>
          </a:p>
          <a:p>
            <a:r>
              <a:rPr lang="es-MX" sz="1000" b="1" dirty="0">
                <a:solidFill>
                  <a:schemeClr val="accent2"/>
                </a:solidFill>
              </a:rPr>
              <a:t>    new </a:t>
            </a:r>
            <a:r>
              <a:rPr lang="es-MX" sz="1000" b="1" dirty="0" err="1">
                <a:solidFill>
                  <a:schemeClr val="accent2"/>
                </a:solidFill>
              </a:rPr>
              <a:t>Boolean</a:t>
            </a:r>
            <a:r>
              <a:rPr lang="es-MX" sz="1000" b="1" dirty="0">
                <a:solidFill>
                  <a:schemeClr val="accent2"/>
                </a:solidFill>
              </a:rPr>
              <a:t>(),</a:t>
            </a:r>
          </a:p>
          <a:p>
            <a:r>
              <a:rPr lang="es-MX" sz="1000" b="1" dirty="0">
                <a:solidFill>
                  <a:schemeClr val="accent2"/>
                </a:solidFill>
              </a:rPr>
              <a:t>    true,             // no cambia</a:t>
            </a:r>
          </a:p>
          <a:p>
            <a:r>
              <a:rPr lang="es-MX" sz="1000" b="1" dirty="0">
                <a:solidFill>
                  <a:schemeClr val="accent2"/>
                </a:solidFill>
              </a:rPr>
              <a:t>    new Date(),</a:t>
            </a:r>
          </a:p>
          <a:p>
            <a:r>
              <a:rPr lang="es-MX" sz="1000" b="1" dirty="0">
                <a:solidFill>
                  <a:schemeClr val="accent2"/>
                </a:solidFill>
              </a:rPr>
              <a:t>    new Error(),</a:t>
            </a:r>
          </a:p>
          <a:p>
            <a:r>
              <a:rPr lang="es-MX" sz="1000" b="1" dirty="0">
                <a:solidFill>
                  <a:schemeClr val="accent2"/>
                </a:solidFill>
              </a:rPr>
              <a:t>    new </a:t>
            </a:r>
            <a:r>
              <a:rPr lang="es-MX" sz="1000" b="1" dirty="0" err="1">
                <a:solidFill>
                  <a:schemeClr val="accent2"/>
                </a:solidFill>
              </a:rPr>
              <a:t>Function</a:t>
            </a:r>
            <a:r>
              <a:rPr lang="es-MX" sz="1000" b="1" dirty="0">
                <a:solidFill>
                  <a:schemeClr val="accent2"/>
                </a:solidFill>
              </a:rPr>
              <a:t>(),</a:t>
            </a:r>
          </a:p>
          <a:p>
            <a:r>
              <a:rPr lang="es-MX" sz="1000" b="1" dirty="0">
                <a:solidFill>
                  <a:schemeClr val="accent2"/>
                </a:solidFill>
              </a:rPr>
              <a:t>    </a:t>
            </a:r>
            <a:r>
              <a:rPr lang="es-MX" sz="1000" b="1" dirty="0" err="1">
                <a:solidFill>
                  <a:schemeClr val="accent2"/>
                </a:solidFill>
              </a:rPr>
              <a:t>function</a:t>
            </a:r>
            <a:r>
              <a:rPr lang="es-MX" sz="1000" b="1" dirty="0">
                <a:solidFill>
                  <a:schemeClr val="accent2"/>
                </a:solidFill>
              </a:rPr>
              <a:t> () {},</a:t>
            </a:r>
          </a:p>
          <a:p>
            <a:r>
              <a:rPr lang="es-MX" sz="1000" b="1" dirty="0">
                <a:solidFill>
                  <a:schemeClr val="accent2"/>
                </a:solidFill>
              </a:rPr>
              <a:t>    </a:t>
            </a:r>
            <a:r>
              <a:rPr lang="es-MX" sz="1000" b="1" dirty="0" err="1">
                <a:solidFill>
                  <a:schemeClr val="accent2"/>
                </a:solidFill>
              </a:rPr>
              <a:t>Math</a:t>
            </a:r>
            <a:r>
              <a:rPr lang="es-MX" sz="1000" b="1" dirty="0">
                <a:solidFill>
                  <a:schemeClr val="accent2"/>
                </a:solidFill>
              </a:rPr>
              <a:t>,	</a:t>
            </a:r>
          </a:p>
          <a:p>
            <a:r>
              <a:rPr lang="es-MX" sz="1000" b="1" dirty="0">
                <a:solidFill>
                  <a:schemeClr val="accent2"/>
                </a:solidFill>
              </a:rPr>
              <a:t>    new </a:t>
            </a:r>
            <a:r>
              <a:rPr lang="es-MX" sz="1000" b="1" dirty="0" err="1">
                <a:solidFill>
                  <a:schemeClr val="accent2"/>
                </a:solidFill>
              </a:rPr>
              <a:t>Number</a:t>
            </a:r>
            <a:r>
              <a:rPr lang="es-MX" sz="1000" b="1" dirty="0">
                <a:solidFill>
                  <a:schemeClr val="accent2"/>
                </a:solidFill>
              </a:rPr>
              <a:t>(),</a:t>
            </a:r>
          </a:p>
          <a:p>
            <a:r>
              <a:rPr lang="es-MX" sz="1000" b="1" dirty="0">
                <a:solidFill>
                  <a:schemeClr val="accent2"/>
                </a:solidFill>
              </a:rPr>
              <a:t>    1,                // no cambia</a:t>
            </a:r>
          </a:p>
          <a:p>
            <a:r>
              <a:rPr lang="es-MX" sz="1000" b="1" dirty="0">
                <a:solidFill>
                  <a:schemeClr val="accent2"/>
                </a:solidFill>
              </a:rPr>
              <a:t>    new </a:t>
            </a:r>
            <a:r>
              <a:rPr lang="es-MX" sz="1000" b="1" dirty="0" err="1">
                <a:solidFill>
                  <a:schemeClr val="accent2"/>
                </a:solidFill>
              </a:rPr>
              <a:t>Object</a:t>
            </a:r>
            <a:r>
              <a:rPr lang="es-MX" sz="1000" b="1" dirty="0">
                <a:solidFill>
                  <a:schemeClr val="accent2"/>
                </a:solidFill>
              </a:rPr>
              <a:t>(),</a:t>
            </a:r>
          </a:p>
          <a:p>
            <a:r>
              <a:rPr lang="es-MX" sz="1000" b="1" dirty="0">
                <a:solidFill>
                  <a:schemeClr val="accent2"/>
                </a:solidFill>
              </a:rPr>
              <a:t>    {},</a:t>
            </a:r>
          </a:p>
          <a:p>
            <a:r>
              <a:rPr lang="es-MX" sz="1000" b="1" dirty="0">
                <a:solidFill>
                  <a:schemeClr val="accent2"/>
                </a:solidFill>
              </a:rPr>
              <a:t>    new </a:t>
            </a:r>
            <a:r>
              <a:rPr lang="es-MX" sz="1000" b="1" dirty="0" err="1">
                <a:solidFill>
                  <a:schemeClr val="accent2"/>
                </a:solidFill>
              </a:rPr>
              <a:t>RegExp</a:t>
            </a:r>
            <a:r>
              <a:rPr lang="es-MX" sz="1000" b="1" dirty="0">
                <a:solidFill>
                  <a:schemeClr val="accent2"/>
                </a:solidFill>
              </a:rPr>
              <a:t>(),</a:t>
            </a:r>
          </a:p>
          <a:p>
            <a:r>
              <a:rPr lang="es-MX" sz="1000" b="1" dirty="0">
                <a:solidFill>
                  <a:schemeClr val="accent2"/>
                </a:solidFill>
              </a:rPr>
              <a:t>    /(?:)/,</a:t>
            </a:r>
          </a:p>
          <a:p>
            <a:r>
              <a:rPr lang="es-MX" sz="1000" b="1" dirty="0">
                <a:solidFill>
                  <a:schemeClr val="accent2"/>
                </a:solidFill>
              </a:rPr>
              <a:t>    new </a:t>
            </a:r>
            <a:r>
              <a:rPr lang="es-MX" sz="1000" b="1" dirty="0" err="1">
                <a:solidFill>
                  <a:schemeClr val="accent2"/>
                </a:solidFill>
              </a:rPr>
              <a:t>String</a:t>
            </a:r>
            <a:r>
              <a:rPr lang="es-MX" sz="1000" b="1" dirty="0">
                <a:solidFill>
                  <a:schemeClr val="accent2"/>
                </a:solidFill>
              </a:rPr>
              <a:t>(),</a:t>
            </a:r>
          </a:p>
          <a:p>
            <a:r>
              <a:rPr lang="es-MX" sz="1000" b="1" dirty="0">
                <a:solidFill>
                  <a:schemeClr val="accent2"/>
                </a:solidFill>
              </a:rPr>
              <a:t>    "test"            // no cambia</a:t>
            </a:r>
          </a:p>
          <a:p>
            <a:r>
              <a:rPr lang="es-MX" sz="1000" b="1" dirty="0">
                <a:solidFill>
                  <a:schemeClr val="accent2"/>
                </a:solidFill>
              </a:rPr>
              <a:t>];</a:t>
            </a:r>
          </a:p>
          <a:p>
            <a:endParaRPr lang="es-MX" sz="1000" b="1" dirty="0">
              <a:solidFill>
                <a:schemeClr val="accent2"/>
              </a:solidFill>
            </a:endParaRPr>
          </a:p>
          <a:p>
            <a:r>
              <a:rPr lang="es-MX" sz="1000" b="1" dirty="0" err="1">
                <a:solidFill>
                  <a:schemeClr val="accent2"/>
                </a:solidFill>
              </a:rPr>
              <a:t>for</a:t>
            </a:r>
            <a:r>
              <a:rPr lang="es-MX" sz="1000" b="1" dirty="0">
                <a:solidFill>
                  <a:schemeClr val="accent2"/>
                </a:solidFill>
              </a:rPr>
              <a:t>( </a:t>
            </a:r>
            <a:r>
              <a:rPr lang="es-MX" sz="1000" b="1" dirty="0" err="1">
                <a:solidFill>
                  <a:schemeClr val="accent2"/>
                </a:solidFill>
              </a:rPr>
              <a:t>var</a:t>
            </a:r>
            <a:r>
              <a:rPr lang="es-MX" sz="1000" b="1" dirty="0">
                <a:solidFill>
                  <a:schemeClr val="accent2"/>
                </a:solidFill>
              </a:rPr>
              <a:t> i = 0; i &lt; </a:t>
            </a:r>
            <a:r>
              <a:rPr lang="es-MX" sz="1000" b="1" dirty="0" err="1">
                <a:solidFill>
                  <a:schemeClr val="accent2"/>
                </a:solidFill>
              </a:rPr>
              <a:t>types.length</a:t>
            </a:r>
            <a:r>
              <a:rPr lang="es-MX" sz="1000" b="1" dirty="0">
                <a:solidFill>
                  <a:schemeClr val="accent2"/>
                </a:solidFill>
              </a:rPr>
              <a:t>; i++ ) {</a:t>
            </a:r>
          </a:p>
          <a:p>
            <a:r>
              <a:rPr lang="es-MX" sz="1000" b="1" dirty="0">
                <a:solidFill>
                  <a:schemeClr val="accent2"/>
                </a:solidFill>
              </a:rPr>
              <a:t>    </a:t>
            </a:r>
            <a:r>
              <a:rPr lang="es-MX" sz="1000" b="1" dirty="0" err="1">
                <a:solidFill>
                  <a:schemeClr val="accent2"/>
                </a:solidFill>
              </a:rPr>
              <a:t>types</a:t>
            </a:r>
            <a:r>
              <a:rPr lang="es-MX" sz="1000" b="1" dirty="0">
                <a:solidFill>
                  <a:schemeClr val="accent2"/>
                </a:solidFill>
              </a:rPr>
              <a:t>[i].constructor = </a:t>
            </a:r>
            <a:r>
              <a:rPr lang="es-MX" sz="1000" b="1" dirty="0" err="1">
                <a:solidFill>
                  <a:schemeClr val="accent2"/>
                </a:solidFill>
              </a:rPr>
              <a:t>Type</a:t>
            </a:r>
            <a:r>
              <a:rPr lang="es-MX" sz="1000" b="1" dirty="0">
                <a:solidFill>
                  <a:schemeClr val="accent2"/>
                </a:solidFill>
              </a:rPr>
              <a:t>;</a:t>
            </a:r>
          </a:p>
          <a:p>
            <a:r>
              <a:rPr lang="es-MX" sz="1000" b="1" dirty="0">
                <a:solidFill>
                  <a:schemeClr val="accent2"/>
                </a:solidFill>
              </a:rPr>
              <a:t>    </a:t>
            </a:r>
            <a:r>
              <a:rPr lang="es-MX" sz="1000" b="1" dirty="0" err="1">
                <a:solidFill>
                  <a:schemeClr val="accent2"/>
                </a:solidFill>
              </a:rPr>
              <a:t>types</a:t>
            </a:r>
            <a:r>
              <a:rPr lang="es-MX" sz="1000" b="1" dirty="0">
                <a:solidFill>
                  <a:schemeClr val="accent2"/>
                </a:solidFill>
              </a:rPr>
              <a:t>[i] = [ </a:t>
            </a:r>
            <a:r>
              <a:rPr lang="es-MX" sz="1000" b="1" dirty="0" err="1">
                <a:solidFill>
                  <a:schemeClr val="accent2"/>
                </a:solidFill>
              </a:rPr>
              <a:t>types</a:t>
            </a:r>
            <a:r>
              <a:rPr lang="es-MX" sz="1000" b="1" dirty="0">
                <a:solidFill>
                  <a:schemeClr val="accent2"/>
                </a:solidFill>
              </a:rPr>
              <a:t>[i].constructor, </a:t>
            </a:r>
            <a:r>
              <a:rPr lang="es-MX" sz="1000" b="1" dirty="0" err="1">
                <a:solidFill>
                  <a:schemeClr val="accent2"/>
                </a:solidFill>
              </a:rPr>
              <a:t>types</a:t>
            </a:r>
            <a:r>
              <a:rPr lang="es-MX" sz="1000" b="1" dirty="0">
                <a:solidFill>
                  <a:schemeClr val="accent2"/>
                </a:solidFill>
              </a:rPr>
              <a:t>[i] </a:t>
            </a:r>
            <a:r>
              <a:rPr lang="es-MX" sz="1000" b="1" dirty="0" err="1">
                <a:solidFill>
                  <a:schemeClr val="accent2"/>
                </a:solidFill>
              </a:rPr>
              <a:t>instanceof</a:t>
            </a:r>
            <a:r>
              <a:rPr lang="es-MX" sz="1000" b="1" dirty="0">
                <a:solidFill>
                  <a:schemeClr val="accent2"/>
                </a:solidFill>
              </a:rPr>
              <a:t> </a:t>
            </a:r>
            <a:r>
              <a:rPr lang="es-MX" sz="1000" b="1" dirty="0" err="1">
                <a:solidFill>
                  <a:schemeClr val="accent2"/>
                </a:solidFill>
              </a:rPr>
              <a:t>Type</a:t>
            </a:r>
            <a:r>
              <a:rPr lang="es-MX" sz="1000" b="1" dirty="0">
                <a:solidFill>
                  <a:schemeClr val="accent2"/>
                </a:solidFill>
              </a:rPr>
              <a:t>, </a:t>
            </a:r>
            <a:r>
              <a:rPr lang="es-MX" sz="1000" b="1" dirty="0" err="1">
                <a:solidFill>
                  <a:schemeClr val="accent2"/>
                </a:solidFill>
              </a:rPr>
              <a:t>types</a:t>
            </a:r>
            <a:r>
              <a:rPr lang="es-MX" sz="1000" b="1" dirty="0">
                <a:solidFill>
                  <a:schemeClr val="accent2"/>
                </a:solidFill>
              </a:rPr>
              <a:t>[i].</a:t>
            </a:r>
            <a:r>
              <a:rPr lang="es-MX" sz="1000" b="1" dirty="0" err="1">
                <a:solidFill>
                  <a:schemeClr val="accent2"/>
                </a:solidFill>
              </a:rPr>
              <a:t>toString</a:t>
            </a:r>
            <a:r>
              <a:rPr lang="es-MX" sz="1000" b="1" dirty="0">
                <a:solidFill>
                  <a:schemeClr val="accent2"/>
                </a:solidFill>
              </a:rPr>
              <a:t>() ];</a:t>
            </a:r>
          </a:p>
          <a:p>
            <a:r>
              <a:rPr lang="es-MX" sz="1000" b="1" dirty="0">
                <a:solidFill>
                  <a:schemeClr val="accent2"/>
                </a:solidFill>
              </a:rPr>
              <a:t>}</a:t>
            </a:r>
          </a:p>
          <a:p>
            <a:endParaRPr lang="es-MX" sz="1000" b="1" dirty="0">
              <a:solidFill>
                <a:schemeClr val="accent2"/>
              </a:solidFill>
            </a:endParaRPr>
          </a:p>
          <a:p>
            <a:r>
              <a:rPr lang="es-MX" sz="1000" b="1" dirty="0">
                <a:solidFill>
                  <a:schemeClr val="accent2"/>
                </a:solidFill>
              </a:rPr>
              <a:t>console.log( </a:t>
            </a:r>
            <a:r>
              <a:rPr lang="es-MX" sz="1000" b="1" dirty="0" err="1">
                <a:solidFill>
                  <a:schemeClr val="accent2"/>
                </a:solidFill>
              </a:rPr>
              <a:t>types.join</a:t>
            </a:r>
            <a:r>
              <a:rPr lang="es-MX" sz="1000" b="1" dirty="0">
                <a:solidFill>
                  <a:schemeClr val="accent2"/>
                </a:solidFill>
              </a:rPr>
              <a:t>( "\n" ) );</a:t>
            </a:r>
          </a:p>
        </p:txBody>
      </p:sp>
    </p:spTree>
    <p:extLst>
      <p:ext uri="{BB962C8B-B14F-4D97-AF65-F5344CB8AC3E}">
        <p14:creationId xmlns:p14="http://schemas.microsoft.com/office/powerpoint/2010/main" val="1705657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188" y="547925"/>
            <a:ext cx="9630044" cy="847149"/>
          </a:xfrm>
        </p:spPr>
        <p:txBody>
          <a:bodyPr/>
          <a:lstStyle/>
          <a:p>
            <a:r>
              <a:rPr lang="es-ES" sz="4000" b="1" dirty="0"/>
              <a:t>Solid, cinco principios básicos de diseño de </a:t>
            </a:r>
            <a:r>
              <a:rPr lang="es-ES" sz="4000" b="1" dirty="0" smtClean="0"/>
              <a:t>clases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914984" y="1767375"/>
            <a:ext cx="10245388" cy="3170099"/>
          </a:xfrm>
          <a:prstGeom prst="rect">
            <a:avLst/>
          </a:prstGeom>
        </p:spPr>
        <p:txBody>
          <a:bodyPr wrap="square">
            <a:spAutoFit/>
          </a:bodyPr>
          <a:lstStyle/>
          <a:p>
            <a:r>
              <a:rPr lang="es-ES" sz="2000" dirty="0"/>
              <a:t>Solid es un acrónimo inventado por Robert </a:t>
            </a:r>
            <a:r>
              <a:rPr lang="es-ES" sz="2000" dirty="0" err="1"/>
              <a:t>C.Martin</a:t>
            </a:r>
            <a:r>
              <a:rPr lang="es-ES" sz="2000" dirty="0"/>
              <a:t> para establecer los cinco principios básicos de la programación orientada a objetos y diseño. Este acrónimo tiene bastante relación con los patrones de diseño, en especial, con la alta cohesión y el bajo acoplamiento.</a:t>
            </a:r>
          </a:p>
          <a:p>
            <a:endParaRPr lang="es-ES" sz="2000" dirty="0"/>
          </a:p>
          <a:p>
            <a:r>
              <a:rPr lang="es-ES" sz="2000" dirty="0"/>
              <a:t>El objetivo de tener un buen diseño de programación es abarcar la fase de mantenimiento de una manera más legible y sencilla así como conseguir crear nuevas funcionalidades sin tener que modificar en gran medida código antiguo. Los </a:t>
            </a:r>
            <a:r>
              <a:rPr lang="es-ES" sz="2000" dirty="0" smtClean="0"/>
              <a:t>costos </a:t>
            </a:r>
            <a:r>
              <a:rPr lang="es-ES" sz="2000" dirty="0"/>
              <a:t>de mantenimiento pueden abarcar el 80% de un proyecto de software por lo que hay que valorar un buen diseño.</a:t>
            </a:r>
            <a:endParaRPr lang="es-MX" sz="2000" dirty="0"/>
          </a:p>
        </p:txBody>
      </p:sp>
    </p:spTree>
    <p:extLst>
      <p:ext uri="{BB962C8B-B14F-4D97-AF65-F5344CB8AC3E}">
        <p14:creationId xmlns:p14="http://schemas.microsoft.com/office/powerpoint/2010/main" val="1021399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188" y="547925"/>
            <a:ext cx="9630044" cy="847149"/>
          </a:xfrm>
        </p:spPr>
        <p:txBody>
          <a:bodyPr/>
          <a:lstStyle/>
          <a:p>
            <a:r>
              <a:rPr lang="es-ES" sz="4000" b="1" dirty="0"/>
              <a:t>Solid, cinco principios básicos de diseño de </a:t>
            </a:r>
            <a:r>
              <a:rPr lang="es-ES" sz="4000" b="1" dirty="0" smtClean="0"/>
              <a:t>clases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906951" y="1624657"/>
            <a:ext cx="10879162" cy="4247317"/>
          </a:xfrm>
          <a:prstGeom prst="rect">
            <a:avLst/>
          </a:prstGeom>
        </p:spPr>
        <p:txBody>
          <a:bodyPr wrap="square">
            <a:spAutoFit/>
          </a:bodyPr>
          <a:lstStyle/>
          <a:p>
            <a:r>
              <a:rPr lang="es-ES" sz="2000" b="1" u="sng" dirty="0"/>
              <a:t>S-Responsabilidad simple (Single </a:t>
            </a:r>
            <a:r>
              <a:rPr lang="es-ES" sz="2000" b="1" u="sng" dirty="0" err="1"/>
              <a:t>responsibility</a:t>
            </a:r>
            <a:r>
              <a:rPr lang="es-ES" sz="2000" b="1" u="sng" dirty="0" smtClean="0"/>
              <a:t>)</a:t>
            </a:r>
          </a:p>
          <a:p>
            <a:endParaRPr lang="es-ES" dirty="0"/>
          </a:p>
          <a:p>
            <a:r>
              <a:rPr lang="es-ES" dirty="0"/>
              <a:t>Este principio trata de destinar cada clase a una finalidad sencilla y concreta. En muchas ocasiones estamos tentados a poner un método reutilizable que no tienen nada que ver con la clase simplemente porque lo utiliza y nos pilla más a mano. En ese momento pensamos "Ya que estamos aquí, para que voy a crear una clase para realizar esto. Directamente lo pongo aquí".</a:t>
            </a:r>
          </a:p>
          <a:p>
            <a:endParaRPr lang="es-ES" dirty="0"/>
          </a:p>
          <a:p>
            <a:r>
              <a:rPr lang="es-ES" dirty="0"/>
              <a:t>El problema surge cuando tenemos la necesidad de utilizar ese mismo método desde otra clase. Si no se refactoriza en ese momento y se crea una clase destinada para la finalidad del método, nos toparemos a largo plazo con que las clases realizan tareas que no deberían ser de su responsabilidad.</a:t>
            </a:r>
          </a:p>
          <a:p>
            <a:endParaRPr lang="es-ES" dirty="0"/>
          </a:p>
          <a:p>
            <a:r>
              <a:rPr lang="es-ES" dirty="0"/>
              <a:t>Con la anterior mentalidad nos encontraremos, por ejemplo, con un algoritmo de formateo de números en una clase destinada a leer de la base de datos porque fue el primer sitio donde se empezó a utilizar. Esto conlleva a tener métodos difíciles de detectar y encontrar de manera que el código hay que tenerlo memorizado en la cabeza.</a:t>
            </a:r>
            <a:endParaRPr lang="es-MX" dirty="0"/>
          </a:p>
        </p:txBody>
      </p:sp>
    </p:spTree>
    <p:extLst>
      <p:ext uri="{BB962C8B-B14F-4D97-AF65-F5344CB8AC3E}">
        <p14:creationId xmlns:p14="http://schemas.microsoft.com/office/powerpoint/2010/main" val="670105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188" y="547925"/>
            <a:ext cx="9630044" cy="847149"/>
          </a:xfrm>
        </p:spPr>
        <p:txBody>
          <a:bodyPr/>
          <a:lstStyle/>
          <a:p>
            <a:r>
              <a:rPr lang="es-ES" sz="4000" b="1" dirty="0"/>
              <a:t>Solid, cinco principios básicos de diseño de </a:t>
            </a:r>
            <a:r>
              <a:rPr lang="es-ES" sz="4000" b="1" dirty="0" smtClean="0"/>
              <a:t>clases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914490" y="1612317"/>
            <a:ext cx="10951170" cy="4801314"/>
          </a:xfrm>
          <a:prstGeom prst="rect">
            <a:avLst/>
          </a:prstGeom>
        </p:spPr>
        <p:txBody>
          <a:bodyPr wrap="square">
            <a:spAutoFit/>
          </a:bodyPr>
          <a:lstStyle/>
          <a:p>
            <a:r>
              <a:rPr lang="es-ES" sz="2000" b="1" u="sng" dirty="0"/>
              <a:t>O-Abierto/Cerrado (Open/</a:t>
            </a:r>
            <a:r>
              <a:rPr lang="es-ES" sz="2000" b="1" u="sng" dirty="0" err="1"/>
              <a:t>Closed</a:t>
            </a:r>
            <a:r>
              <a:rPr lang="es-ES" sz="2000" b="1" u="sng" dirty="0" smtClean="0"/>
              <a:t>)</a:t>
            </a:r>
          </a:p>
          <a:p>
            <a:endParaRPr lang="es-ES" dirty="0"/>
          </a:p>
          <a:p>
            <a:r>
              <a:rPr lang="es-ES" dirty="0"/>
              <a:t>Principio atribuido a Bertrand Meyer que habla de crear clases extensibles sin necesidad de entrar al código fuente a modificarlo. Es decir, el diseño debe ser abierto para poderse extender pero cerrado para poderse modificar. Aunque dicho parece fácil, lo complicado es predecir por donde se debe extender y que no tengamos que modificarlo. Para conseguir este principio hay que tener muy claro como va a funcionar la aplicación, por donde se puede extender y como van a interactuar las clases.</a:t>
            </a:r>
          </a:p>
          <a:p>
            <a:endParaRPr lang="es-ES" dirty="0"/>
          </a:p>
          <a:p>
            <a:r>
              <a:rPr lang="es-ES" dirty="0"/>
              <a:t>El uso más común de extensión es mediante la herencia y la reimplementación de métodos. Existe otra alternativa que consiste en utilizar métodos que acepten una interface de manera que podemos ejecutar cualquier clase que implemente ese interface. En todos los casos, el comportamiento de la clase cambia sin que hayamos tenido que tocar código interno.</a:t>
            </a:r>
          </a:p>
          <a:p>
            <a:endParaRPr lang="es-ES" dirty="0"/>
          </a:p>
          <a:p>
            <a:r>
              <a:rPr lang="es-ES" dirty="0"/>
              <a:t>Como ya he comentado llega un momento en que las necesidades pueden llegar a ser tan imprevisibles que nos topemos que con los métodos definidos en el interface o en los métodos extensibles, no sean suficientes para cubrir las necesidades. En este caso no habrá más remedio que romper este principio y refactorizar.</a:t>
            </a:r>
            <a:endParaRPr lang="es-MX" dirty="0"/>
          </a:p>
        </p:txBody>
      </p:sp>
    </p:spTree>
    <p:extLst>
      <p:ext uri="{BB962C8B-B14F-4D97-AF65-F5344CB8AC3E}">
        <p14:creationId xmlns:p14="http://schemas.microsoft.com/office/powerpoint/2010/main" val="1494733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188" y="547925"/>
            <a:ext cx="9630044" cy="847149"/>
          </a:xfrm>
        </p:spPr>
        <p:txBody>
          <a:bodyPr/>
          <a:lstStyle/>
          <a:p>
            <a:r>
              <a:rPr lang="es-ES" sz="4000" b="1" dirty="0"/>
              <a:t>Solid, cinco principios básicos de diseño de </a:t>
            </a:r>
            <a:r>
              <a:rPr lang="es-ES" sz="4000" b="1" dirty="0" smtClean="0"/>
              <a:t>clases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914984" y="2265313"/>
            <a:ext cx="10478336" cy="2246769"/>
          </a:xfrm>
          <a:prstGeom prst="rect">
            <a:avLst/>
          </a:prstGeom>
        </p:spPr>
        <p:txBody>
          <a:bodyPr wrap="square">
            <a:spAutoFit/>
          </a:bodyPr>
          <a:lstStyle/>
          <a:p>
            <a:r>
              <a:rPr lang="es-ES" sz="2000" b="1" u="sng" dirty="0"/>
              <a:t>L-</a:t>
            </a:r>
            <a:r>
              <a:rPr lang="es-ES" sz="2000" b="1" u="sng" dirty="0" err="1"/>
              <a:t>Sustitucion</a:t>
            </a:r>
            <a:r>
              <a:rPr lang="es-ES" sz="2000" b="1" u="sng" dirty="0"/>
              <a:t> </a:t>
            </a:r>
            <a:r>
              <a:rPr lang="es-ES" sz="2000" b="1" u="sng" dirty="0" err="1"/>
              <a:t>Liskov</a:t>
            </a:r>
            <a:r>
              <a:rPr lang="es-ES" sz="2000" b="1" u="sng" dirty="0"/>
              <a:t> (</a:t>
            </a:r>
            <a:r>
              <a:rPr lang="es-ES" sz="2000" b="1" u="sng" dirty="0" err="1"/>
              <a:t>Liskov</a:t>
            </a:r>
            <a:r>
              <a:rPr lang="es-ES" sz="2000" b="1" u="sng" dirty="0"/>
              <a:t> </a:t>
            </a:r>
            <a:r>
              <a:rPr lang="es-ES" sz="2000" b="1" u="sng" dirty="0" err="1"/>
              <a:t>substitution</a:t>
            </a:r>
            <a:r>
              <a:rPr lang="es-ES" sz="2000" b="1" u="sng" dirty="0" smtClean="0"/>
              <a:t>)</a:t>
            </a:r>
          </a:p>
          <a:p>
            <a:endParaRPr lang="es-ES" sz="2000" dirty="0"/>
          </a:p>
          <a:p>
            <a:r>
              <a:rPr lang="es-ES" sz="2000" dirty="0"/>
              <a:t>Este principio fue creado por </a:t>
            </a:r>
            <a:r>
              <a:rPr lang="es-ES" sz="2000" dirty="0" err="1"/>
              <a:t>Barbara</a:t>
            </a:r>
            <a:r>
              <a:rPr lang="es-ES" sz="2000" dirty="0"/>
              <a:t> </a:t>
            </a:r>
            <a:r>
              <a:rPr lang="es-ES" sz="2000" dirty="0" err="1"/>
              <a:t>Liskov</a:t>
            </a:r>
            <a:r>
              <a:rPr lang="es-ES" sz="2000" dirty="0"/>
              <a:t> y habla de la importancia de crear todas las clases derivadas para que también puedan ser tratadas como la propia clase base. Cuando creamos clases derivadas debemos asegurarnos de no reimplementar métodos que hagan que los métodos de la clase base no funcionases si se tratasen como un objeto de esa clase base.</a:t>
            </a:r>
            <a:endParaRPr lang="es-MX" sz="2000" dirty="0"/>
          </a:p>
        </p:txBody>
      </p:sp>
    </p:spTree>
    <p:extLst>
      <p:ext uri="{BB962C8B-B14F-4D97-AF65-F5344CB8AC3E}">
        <p14:creationId xmlns:p14="http://schemas.microsoft.com/office/powerpoint/2010/main" val="1222682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188" y="547925"/>
            <a:ext cx="9630044" cy="847149"/>
          </a:xfrm>
        </p:spPr>
        <p:txBody>
          <a:bodyPr/>
          <a:lstStyle/>
          <a:p>
            <a:r>
              <a:rPr lang="es-ES" sz="4000" b="1" dirty="0"/>
              <a:t>Solid, cinco principios básicos de diseño de </a:t>
            </a:r>
            <a:r>
              <a:rPr lang="es-ES" sz="4000" b="1" dirty="0" smtClean="0"/>
              <a:t>clases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836158" y="1696847"/>
            <a:ext cx="10677436" cy="3785652"/>
          </a:xfrm>
          <a:prstGeom prst="rect">
            <a:avLst/>
          </a:prstGeom>
        </p:spPr>
        <p:txBody>
          <a:bodyPr wrap="square">
            <a:spAutoFit/>
          </a:bodyPr>
          <a:lstStyle/>
          <a:p>
            <a:r>
              <a:rPr lang="es-ES" sz="2000" b="1" u="sng" dirty="0"/>
              <a:t>I-</a:t>
            </a:r>
            <a:r>
              <a:rPr lang="es-ES" sz="2000" b="1" u="sng" dirty="0" err="1"/>
              <a:t>Segregacion</a:t>
            </a:r>
            <a:r>
              <a:rPr lang="es-ES" sz="2000" b="1" u="sng" dirty="0"/>
              <a:t> del interface (Interface </a:t>
            </a:r>
            <a:r>
              <a:rPr lang="es-ES" sz="2000" b="1" u="sng" dirty="0" err="1"/>
              <a:t>segregation</a:t>
            </a:r>
            <a:r>
              <a:rPr lang="es-ES" sz="2000" b="1" u="sng" dirty="0" smtClean="0"/>
              <a:t>)</a:t>
            </a:r>
          </a:p>
          <a:p>
            <a:endParaRPr lang="es-ES" sz="2000" dirty="0"/>
          </a:p>
          <a:p>
            <a:r>
              <a:rPr lang="es-ES" sz="2000" dirty="0"/>
              <a:t>Este principio fue formulado por Robert C. Martin y trata de algo parecido al primer principio. Cuando se definen interfaces estos deben ser específicos a una finalidad concreta. Por ello, si tenemos que definir una serie de métodos abstractos que debe utilizar una clase a través de interfaces, es preferible tener muchos interfaces que definan pocos métodos que tener un interface con muchos métodos.</a:t>
            </a:r>
          </a:p>
          <a:p>
            <a:endParaRPr lang="es-ES" sz="2000" dirty="0"/>
          </a:p>
          <a:p>
            <a:r>
              <a:rPr lang="es-ES" sz="2000" dirty="0"/>
              <a:t>El objetivo de este principio es principalmente poder reaprovechar los interfaces en otras clases. Si tenemos un interface que compara y clona en el mismo interface, de manera más complicada se podrá utilizar en una clase que solo debe comparar o en otra que solo debe clonar.</a:t>
            </a:r>
            <a:endParaRPr lang="es-MX" sz="2000" dirty="0"/>
          </a:p>
        </p:txBody>
      </p:sp>
    </p:spTree>
    <p:extLst>
      <p:ext uri="{BB962C8B-B14F-4D97-AF65-F5344CB8AC3E}">
        <p14:creationId xmlns:p14="http://schemas.microsoft.com/office/powerpoint/2010/main" val="3467635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188" y="547925"/>
            <a:ext cx="9630044" cy="847149"/>
          </a:xfrm>
        </p:spPr>
        <p:txBody>
          <a:bodyPr/>
          <a:lstStyle/>
          <a:p>
            <a:r>
              <a:rPr lang="es-ES" sz="4000" b="1" dirty="0"/>
              <a:t>Solid, cinco principios básicos de diseño de </a:t>
            </a:r>
            <a:r>
              <a:rPr lang="es-ES" sz="4000" b="1" dirty="0" smtClean="0"/>
              <a:t>clases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914984" y="1624657"/>
            <a:ext cx="10605428" cy="3785652"/>
          </a:xfrm>
          <a:prstGeom prst="rect">
            <a:avLst/>
          </a:prstGeom>
        </p:spPr>
        <p:txBody>
          <a:bodyPr wrap="square">
            <a:spAutoFit/>
          </a:bodyPr>
          <a:lstStyle/>
          <a:p>
            <a:r>
              <a:rPr lang="es-ES" sz="2000" b="1" u="sng" dirty="0"/>
              <a:t>D-Inversión de dependencias (</a:t>
            </a:r>
            <a:r>
              <a:rPr lang="es-ES" sz="2000" b="1" u="sng" dirty="0" err="1"/>
              <a:t>Dependency</a:t>
            </a:r>
            <a:r>
              <a:rPr lang="es-ES" sz="2000" b="1" u="sng" dirty="0"/>
              <a:t> </a:t>
            </a:r>
            <a:r>
              <a:rPr lang="es-ES" sz="2000" b="1" u="sng" dirty="0" err="1"/>
              <a:t>inversion</a:t>
            </a:r>
            <a:r>
              <a:rPr lang="es-ES" sz="2000" b="1" u="sng" dirty="0" smtClean="0"/>
              <a:t>)</a:t>
            </a:r>
          </a:p>
          <a:p>
            <a:endParaRPr lang="es-ES" sz="2000" dirty="0"/>
          </a:p>
          <a:p>
            <a:r>
              <a:rPr lang="es-ES" sz="2000" dirty="0"/>
              <a:t>También fue definido por Robert C. Martin. El objetivo de este principio conseguir desacoplar las clases. En todo diseño siempre debe existir un acoplamiento pero hay que evitarlo en la medida de lo posible. Un sistema no acoplado no hace nada pero un sistema altamente acoplado es muy difícil de mantener.</a:t>
            </a:r>
          </a:p>
          <a:p>
            <a:endParaRPr lang="es-ES" sz="2000" dirty="0"/>
          </a:p>
          <a:p>
            <a:r>
              <a:rPr lang="es-ES" sz="2000" dirty="0"/>
              <a:t>El objetivo de este principio es el uso de abstracciones para conseguir que una clase </a:t>
            </a:r>
            <a:r>
              <a:rPr lang="es-ES" sz="2000" dirty="0" err="1"/>
              <a:t>interactue</a:t>
            </a:r>
            <a:r>
              <a:rPr lang="es-ES" sz="2000" dirty="0"/>
              <a:t> con otras clases sin que las conozca directamente. Es decir, las clases de nivel superior no deben conocer las clases de nivel inferior. Dicho de otro modo, no debe conocer los detalles. Existen diferentes patrones como la inyección de dependencias o </a:t>
            </a:r>
            <a:r>
              <a:rPr lang="es-ES" sz="2000" dirty="0" err="1"/>
              <a:t>service</a:t>
            </a:r>
            <a:r>
              <a:rPr lang="es-ES" sz="2000" dirty="0"/>
              <a:t> </a:t>
            </a:r>
            <a:r>
              <a:rPr lang="es-ES" sz="2000" dirty="0" err="1"/>
              <a:t>locator</a:t>
            </a:r>
            <a:r>
              <a:rPr lang="es-ES" sz="2000" dirty="0"/>
              <a:t> que nos permiten invertir el control.</a:t>
            </a:r>
            <a:endParaRPr lang="es-MX" sz="2000" dirty="0"/>
          </a:p>
        </p:txBody>
      </p:sp>
    </p:spTree>
    <p:extLst>
      <p:ext uri="{BB962C8B-B14F-4D97-AF65-F5344CB8AC3E}">
        <p14:creationId xmlns:p14="http://schemas.microsoft.com/office/powerpoint/2010/main" val="3155097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4985" y="421029"/>
            <a:ext cx="9630044" cy="847149"/>
          </a:xfrm>
        </p:spPr>
        <p:txBody>
          <a:bodyPr/>
          <a:lstStyle/>
          <a:p>
            <a:r>
              <a:rPr lang="es-ES" sz="4000" dirty="0"/>
              <a:t>Alta cohesión y bajo Acoplamiento</a:t>
            </a:r>
            <a:endParaRPr lang="en-US" sz="4000"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914984" y="1754143"/>
            <a:ext cx="10749444" cy="4678204"/>
          </a:xfrm>
          <a:prstGeom prst="rect">
            <a:avLst/>
          </a:prstGeom>
        </p:spPr>
        <p:txBody>
          <a:bodyPr wrap="square">
            <a:spAutoFit/>
          </a:bodyPr>
          <a:lstStyle/>
          <a:p>
            <a:r>
              <a:rPr lang="es-ES" sz="2000" dirty="0"/>
              <a:t>En el diseño de software, nos estamos refiriendo a las clases y componentes que </a:t>
            </a:r>
            <a:r>
              <a:rPr lang="es-ES" sz="2000" dirty="0" smtClean="0"/>
              <a:t>utilizará </a:t>
            </a:r>
            <a:r>
              <a:rPr lang="es-ES" sz="2000" dirty="0"/>
              <a:t>nuestra aplicación siempre debemos de buscar una alta cohesión y un bajo acoplamiento.</a:t>
            </a:r>
          </a:p>
          <a:p>
            <a:endParaRPr lang="es-ES" sz="2000" dirty="0"/>
          </a:p>
          <a:p>
            <a:pPr marL="342900" indent="-342900">
              <a:buFont typeface="Arial" panose="020B0604020202020204" pitchFamily="34" charset="0"/>
              <a:buChar char="•"/>
            </a:pPr>
            <a:r>
              <a:rPr lang="es-ES" sz="2000" dirty="0"/>
              <a:t>Cohesión:  La cohesión es la medida en la que un componente se dedica a realizar solo la tarea para la cual fue creado, delegando las tareas complementarias a otros componentes. (Una clase debe de hacer lo que respecta a su entidad, y no hacer acciones que involucren a otra clase </a:t>
            </a:r>
            <a:r>
              <a:rPr lang="es-ES" sz="2000" dirty="0" err="1"/>
              <a:t>ó</a:t>
            </a:r>
            <a:r>
              <a:rPr lang="es-ES" sz="2000" dirty="0"/>
              <a:t> entidad).</a:t>
            </a:r>
          </a:p>
          <a:p>
            <a:endParaRPr lang="es-ES" sz="2000" dirty="0"/>
          </a:p>
          <a:p>
            <a:pPr marL="342900" indent="-342900">
              <a:buFont typeface="Arial" panose="020B0604020202020204" pitchFamily="34" charset="0"/>
              <a:buChar char="•"/>
            </a:pPr>
            <a:endParaRPr lang="es-ES" sz="2000" dirty="0"/>
          </a:p>
          <a:p>
            <a:pPr marL="342900" indent="-342900">
              <a:buFont typeface="Arial" panose="020B0604020202020204" pitchFamily="34" charset="0"/>
              <a:buChar char="•"/>
            </a:pPr>
            <a:r>
              <a:rPr lang="es-ES" sz="2000" dirty="0"/>
              <a:t>Acoplamiento: El acoplamiento es la medida en que los cambios de un componente tiende a necesitar cambios de otro componente. (Cuando modificamos los atributos de una clase, se tienen que modificar los atributos de otra clase</a:t>
            </a:r>
            <a:r>
              <a:rPr lang="es-ES" sz="2000" dirty="0" smtClean="0"/>
              <a:t>.)</a:t>
            </a:r>
          </a:p>
          <a:p>
            <a:endParaRPr lang="es-ES" sz="2000" dirty="0"/>
          </a:p>
          <a:p>
            <a:r>
              <a:rPr lang="es-ES" sz="2000" dirty="0"/>
              <a:t>De </a:t>
            </a:r>
            <a:r>
              <a:rPr lang="es-ES" sz="2000" dirty="0" smtClean="0"/>
              <a:t>ahí </a:t>
            </a:r>
            <a:r>
              <a:rPr lang="es-ES" sz="2000" dirty="0"/>
              <a:t>que debemos de buscar siempre una ALTA COHESIÓN y BAJO ACOPLAMIENTO.</a:t>
            </a:r>
          </a:p>
          <a:p>
            <a:endParaRPr lang="es-ES" dirty="0"/>
          </a:p>
        </p:txBody>
      </p:sp>
    </p:spTree>
    <p:extLst>
      <p:ext uri="{BB962C8B-B14F-4D97-AF65-F5344CB8AC3E}">
        <p14:creationId xmlns:p14="http://schemas.microsoft.com/office/powerpoint/2010/main" val="2246422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JAVA SCRIPT</a:t>
            </a:r>
            <a:endParaRPr lang="en-US" dirty="0"/>
          </a:p>
        </p:txBody>
      </p:sp>
      <p:sp>
        <p:nvSpPr>
          <p:cNvPr id="3" name="Text Placeholder 2"/>
          <p:cNvSpPr>
            <a:spLocks noGrp="1"/>
          </p:cNvSpPr>
          <p:nvPr>
            <p:ph type="body" sz="quarter" idx="13"/>
          </p:nvPr>
        </p:nvSpPr>
        <p:spPr/>
        <p:txBody>
          <a:bodyPr/>
          <a:lstStyle/>
          <a:p>
            <a:r>
              <a:rPr lang="en-US" dirty="0" err="1" smtClean="0"/>
              <a:t>Curso</a:t>
            </a:r>
            <a:r>
              <a:rPr lang="en-US" dirty="0" smtClean="0"/>
              <a:t> de </a:t>
            </a:r>
            <a:r>
              <a:rPr lang="en-US" dirty="0" err="1" smtClean="0"/>
              <a:t>capacitación</a:t>
            </a:r>
            <a:r>
              <a:rPr lang="en-US" dirty="0" smtClean="0"/>
              <a:t> para personal asignado a BBVA</a:t>
            </a:r>
            <a:endParaRPr lang="en-US" dirty="0"/>
          </a:p>
        </p:txBody>
      </p:sp>
    </p:spTree>
    <p:extLst>
      <p:ext uri="{BB962C8B-B14F-4D97-AF65-F5344CB8AC3E}">
        <p14:creationId xmlns:p14="http://schemas.microsoft.com/office/powerpoint/2010/main" val="153978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t>JAVA SCRIPT</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ES" sz="2000" dirty="0"/>
              <a:t>Posteriormente, Netscape firmó una alianza con </a:t>
            </a:r>
            <a:r>
              <a:rPr lang="es-ES" sz="2000" dirty="0" err="1"/>
              <a:t>Sun</a:t>
            </a:r>
            <a:r>
              <a:rPr lang="es-ES" sz="2000" dirty="0"/>
              <a:t> Microsystems para el desarrollo del nuevo lenguaje de programación. Además, justo antes del lanzamiento Netscape decidió cambiar el nombre por el de JavaScript. La razón del cambio de nombre fue exclusivamente por marketing, ya que Java era la palabra de moda en el mundo informático y de Internet de la época</a:t>
            </a:r>
            <a:r>
              <a:rPr lang="es-ES" sz="2000" dirty="0" smtClean="0"/>
              <a:t>.</a:t>
            </a:r>
          </a:p>
          <a:p>
            <a:pPr marL="0" indent="0">
              <a:buNone/>
            </a:pPr>
            <a:endParaRPr lang="es-ES" sz="2000" dirty="0"/>
          </a:p>
          <a:p>
            <a:pPr marL="0" indent="0">
              <a:buNone/>
            </a:pPr>
            <a:r>
              <a:rPr lang="es-ES" sz="2000" dirty="0"/>
              <a:t>La primera versión de JavaScript fue un completo éxito y Netscape </a:t>
            </a:r>
            <a:r>
              <a:rPr lang="es-ES" sz="2000" dirty="0" err="1"/>
              <a:t>Navigator</a:t>
            </a:r>
            <a:r>
              <a:rPr lang="es-ES" sz="2000" dirty="0"/>
              <a:t> 3.0 ya incorporaba la siguiente versión del lenguaje, la versión 1.1. Al mismo tiempo, Microsoft lanzó </a:t>
            </a:r>
            <a:r>
              <a:rPr lang="es-ES" sz="2000" dirty="0" err="1"/>
              <a:t>JScript</a:t>
            </a:r>
            <a:r>
              <a:rPr lang="es-ES" sz="2000" dirty="0"/>
              <a:t> con su navegador Internet Explorer 3. </a:t>
            </a:r>
            <a:r>
              <a:rPr lang="es-ES" sz="2000" dirty="0" err="1"/>
              <a:t>JScript</a:t>
            </a:r>
            <a:r>
              <a:rPr lang="es-ES" sz="2000" dirty="0"/>
              <a:t> era una copia de JavaScript al que le cambiaron el nombre para evitar problemas legales</a:t>
            </a:r>
            <a:r>
              <a:rPr lang="es-ES" sz="2000" dirty="0" smtClean="0"/>
              <a:t>.</a:t>
            </a:r>
          </a:p>
          <a:p>
            <a:pPr marL="0" indent="0">
              <a:buNone/>
            </a:pPr>
            <a:endParaRPr lang="es-ES" sz="2000" dirty="0"/>
          </a:p>
          <a:p>
            <a:pPr marL="0" indent="0">
              <a:buNone/>
            </a:pPr>
            <a:r>
              <a:rPr lang="es-ES" sz="2000" dirty="0"/>
              <a:t>Para evitar una guerra de tecnologías, Netscape decidió que lo mejor sería estandarizar el lenguaje JavaScript. De esta forma, en 1997 se envió la especificación JavaScript 1.1 al organismo ECMA </a:t>
            </a:r>
            <a:r>
              <a:rPr lang="es-ES" sz="2000" i="1" dirty="0" err="1"/>
              <a:t>European</a:t>
            </a:r>
            <a:r>
              <a:rPr lang="es-ES" sz="2000" i="1" dirty="0"/>
              <a:t> </a:t>
            </a:r>
            <a:r>
              <a:rPr lang="es-ES" sz="2000" i="1" dirty="0" err="1"/>
              <a:t>Computer</a:t>
            </a:r>
            <a:r>
              <a:rPr lang="es-ES" sz="2000" i="1" dirty="0"/>
              <a:t> </a:t>
            </a:r>
            <a:r>
              <a:rPr lang="es-ES" sz="2000" i="1" dirty="0" err="1"/>
              <a:t>Manufacturers</a:t>
            </a:r>
            <a:r>
              <a:rPr lang="es-ES" sz="2000" i="1" dirty="0"/>
              <a:t> </a:t>
            </a:r>
            <a:r>
              <a:rPr lang="es-ES" sz="2000" i="1" dirty="0" err="1"/>
              <a:t>Association</a:t>
            </a:r>
            <a:r>
              <a:rPr lang="es-ES" sz="2000" dirty="0"/>
              <a:t>).</a:t>
            </a:r>
          </a:p>
          <a:p>
            <a:pPr marL="0" indent="0">
              <a:buNone/>
            </a:pPr>
            <a:endParaRPr lang="en-US" sz="1800" dirty="0" smtClean="0"/>
          </a:p>
        </p:txBody>
      </p:sp>
    </p:spTree>
    <p:extLst>
      <p:ext uri="{BB962C8B-B14F-4D97-AF65-F5344CB8AC3E}">
        <p14:creationId xmlns:p14="http://schemas.microsoft.com/office/powerpoint/2010/main" val="312643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54582"/>
            <a:ext cx="9630044" cy="847149"/>
          </a:xfrm>
        </p:spPr>
        <p:txBody>
          <a:bodyPr/>
          <a:lstStyle/>
          <a:p>
            <a:r>
              <a:rPr lang="es-MX" sz="4000" b="1" dirty="0"/>
              <a:t>Objects Everywhere </a:t>
            </a:r>
            <a:r>
              <a:rPr lang="es-MX" sz="4000" b="1" dirty="0" smtClean="0"/>
              <a:t/>
            </a:r>
            <a:br>
              <a:rPr lang="es-MX" sz="4000" b="1" dirty="0" smtClean="0"/>
            </a:br>
            <a:r>
              <a:rPr lang="es-MX" sz="4000" b="1" dirty="0" smtClean="0"/>
              <a:t>(</a:t>
            </a:r>
            <a:r>
              <a:rPr lang="es-MX" sz="4000" b="1" dirty="0"/>
              <a:t>objetos en todos lados).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MX" sz="2000" dirty="0"/>
              <a:t>Los objetos se encuentran en todas partes y por lo tanto es muy importante reconocer elementos, conocidos como objetos de situaciones del mundo real</a:t>
            </a:r>
            <a:r>
              <a:rPr lang="es-MX" sz="2000" dirty="0" smtClean="0"/>
              <a:t>.</a:t>
            </a:r>
          </a:p>
          <a:p>
            <a:pPr marL="0" indent="0">
              <a:buNone/>
            </a:pPr>
            <a:endParaRPr lang="en-US" sz="2000" dirty="0"/>
          </a:p>
          <a:p>
            <a:pPr marL="0" indent="0">
              <a:buNone/>
            </a:pPr>
            <a:r>
              <a:rPr lang="es-MX" sz="2000" dirty="0"/>
              <a:t>También es importante entender cómo se pueden traducir a código orientado a objetos, en </a:t>
            </a:r>
            <a:r>
              <a:rPr lang="es-MX" sz="2000" dirty="0" smtClean="0"/>
              <a:t>esta presentación se </a:t>
            </a:r>
            <a:r>
              <a:rPr lang="es-MX" sz="2000" dirty="0"/>
              <a:t>conocerá como los objetos del mundo real pueden formar parte de los elementos fundamentales del código.</a:t>
            </a:r>
            <a:endParaRPr lang="en-US" sz="2000" dirty="0"/>
          </a:p>
          <a:p>
            <a:pPr marL="0" indent="0">
              <a:buNone/>
            </a:pPr>
            <a:endParaRPr lang="en-US" sz="1800" dirty="0" smtClean="0"/>
          </a:p>
        </p:txBody>
      </p:sp>
    </p:spTree>
    <p:extLst>
      <p:ext uri="{BB962C8B-B14F-4D97-AF65-F5344CB8AC3E}">
        <p14:creationId xmlns:p14="http://schemas.microsoft.com/office/powerpoint/2010/main" val="4060323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668295"/>
            <a:ext cx="9630044" cy="847149"/>
          </a:xfrm>
        </p:spPr>
        <p:txBody>
          <a:bodyPr/>
          <a:lstStyle/>
          <a:p>
            <a:r>
              <a:rPr lang="es-MX" sz="4000" b="1" dirty="0" err="1"/>
              <a:t>Recognizing</a:t>
            </a:r>
            <a:r>
              <a:rPr lang="es-MX" sz="4000" b="1" dirty="0"/>
              <a:t> </a:t>
            </a:r>
            <a:r>
              <a:rPr lang="es-MX" sz="4000" b="1" dirty="0" err="1"/>
              <a:t>object</a:t>
            </a:r>
            <a:r>
              <a:rPr lang="es-MX" sz="4000" b="1" dirty="0"/>
              <a:t> </a:t>
            </a:r>
            <a:r>
              <a:rPr lang="es-MX" sz="4000" b="1" dirty="0" err="1"/>
              <a:t>from</a:t>
            </a:r>
            <a:r>
              <a:rPr lang="es-MX" sz="4000" b="1" dirty="0"/>
              <a:t> </a:t>
            </a:r>
            <a:r>
              <a:rPr lang="es-MX" sz="4000" b="1" dirty="0" err="1"/>
              <a:t>nouns</a:t>
            </a:r>
            <a:r>
              <a:rPr lang="es-MX" sz="4000" b="1" dirty="0"/>
              <a:t> (Reconocer el objeto de los sustantivos</a:t>
            </a:r>
            <a:r>
              <a:rPr lang="es-MX" sz="4000" b="1" dirty="0" smtClean="0"/>
              <a:t>).</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76408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2012727"/>
            <a:ext cx="9957356" cy="392782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ES" sz="2000" dirty="0"/>
              <a:t>Olvidémonos un poco de la programación, los lenguajes de programación y las funciones. Reconozcamos los objetos del mundo real a partir de los requerimientos de las aplicaciones. </a:t>
            </a:r>
            <a:endParaRPr lang="en-US" sz="2000" dirty="0"/>
          </a:p>
          <a:p>
            <a:pPr marL="0" indent="0">
              <a:buNone/>
            </a:pPr>
            <a:r>
              <a:rPr lang="es-ES" sz="2000" dirty="0"/>
              <a:t> </a:t>
            </a:r>
            <a:endParaRPr lang="en-US" sz="2000" dirty="0"/>
          </a:p>
          <a:p>
            <a:pPr marL="0" indent="0">
              <a:buNone/>
            </a:pPr>
            <a:r>
              <a:rPr lang="es-ES" sz="2000" dirty="0"/>
              <a:t>Es necesario calcular las áreas y perímetros de cuatro elementos (cuadrado, rectángulo, círculo y elipse), es decir, cuatro sustantivos en los requerimientos que representan objetos de la vida real.</a:t>
            </a:r>
            <a:endParaRPr lang="en-US" sz="2000" dirty="0"/>
          </a:p>
          <a:p>
            <a:pPr marL="0" indent="0">
              <a:buNone/>
            </a:pPr>
            <a:r>
              <a:rPr lang="es-ES" sz="2000" dirty="0"/>
              <a:t> </a:t>
            </a:r>
            <a:endParaRPr lang="en-US" sz="2000" dirty="0"/>
          </a:p>
          <a:p>
            <a:pPr marL="0" indent="0">
              <a:buNone/>
            </a:pPr>
            <a:r>
              <a:rPr lang="es-ES" sz="2000" dirty="0"/>
              <a:t>Podemos diseñar nuestra aplicación siguiendo un paradigma orientado a objetos. En lugar de crear un conjunto de funciones que realizan tareas repetidas, podemos crear objetos de software que repiten el estado y el comportamiento de cuadrado, rectángulo, círculo y elipse. De esta manera, los diferentes objetos imitan las formas del mundo real. </a:t>
            </a:r>
            <a:endParaRPr lang="en-US" sz="2000" dirty="0"/>
          </a:p>
          <a:p>
            <a:pPr marL="0" indent="0">
              <a:buNone/>
            </a:pPr>
            <a:endParaRPr lang="en-US" sz="1800" dirty="0" smtClean="0"/>
          </a:p>
        </p:txBody>
      </p:sp>
    </p:spTree>
    <p:extLst>
      <p:ext uri="{BB962C8B-B14F-4D97-AF65-F5344CB8AC3E}">
        <p14:creationId xmlns:p14="http://schemas.microsoft.com/office/powerpoint/2010/main" val="262577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668295"/>
            <a:ext cx="9630044" cy="847149"/>
          </a:xfrm>
        </p:spPr>
        <p:txBody>
          <a:bodyPr/>
          <a:lstStyle/>
          <a:p>
            <a:r>
              <a:rPr lang="es-MX" sz="4000" b="1" dirty="0" err="1"/>
              <a:t>Recognizing</a:t>
            </a:r>
            <a:r>
              <a:rPr lang="es-MX" sz="4000" b="1" dirty="0"/>
              <a:t> </a:t>
            </a:r>
            <a:r>
              <a:rPr lang="es-MX" sz="4000" b="1" dirty="0" err="1"/>
              <a:t>object</a:t>
            </a:r>
            <a:r>
              <a:rPr lang="es-MX" sz="4000" b="1" dirty="0"/>
              <a:t> </a:t>
            </a:r>
            <a:r>
              <a:rPr lang="es-MX" sz="4000" b="1" dirty="0" err="1"/>
              <a:t>from</a:t>
            </a:r>
            <a:r>
              <a:rPr lang="es-MX" sz="4000" b="1" dirty="0"/>
              <a:t> </a:t>
            </a:r>
            <a:r>
              <a:rPr lang="es-MX" sz="4000" b="1" dirty="0" err="1"/>
              <a:t>nouns</a:t>
            </a:r>
            <a:r>
              <a:rPr lang="es-MX" sz="4000" b="1" dirty="0"/>
              <a:t> (Reconocer el objeto de los sustantivos</a:t>
            </a:r>
            <a:r>
              <a:rPr lang="es-MX" sz="4000" b="1" dirty="0" smtClean="0"/>
              <a:t>).</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76408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851977" y="1836093"/>
            <a:ext cx="9957356" cy="4280434"/>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ES" sz="2000" dirty="0"/>
              <a:t>Podemos trabajar con los objetos para especificar los diferentes atributos necesarios para calcular sus áreas y sus perímetros.</a:t>
            </a:r>
            <a:endParaRPr lang="en-US" sz="2000" dirty="0"/>
          </a:p>
          <a:p>
            <a:pPr marL="0" indent="0">
              <a:buNone/>
            </a:pPr>
            <a:r>
              <a:rPr lang="es-ES" sz="2000" dirty="0"/>
              <a:t> </a:t>
            </a:r>
            <a:endParaRPr lang="en-US" sz="2000" dirty="0"/>
          </a:p>
          <a:p>
            <a:pPr marL="0" indent="0">
              <a:buNone/>
            </a:pPr>
            <a:r>
              <a:rPr lang="es-ES" sz="2000" dirty="0"/>
              <a:t>Ahora vayamos al mundo real y pensemos en las cuatro formas. Imagine que tiene que dibujar las cuatro formas en papel y calcular tanto sus áreas como sus perímetros. ¿Qué información requieres para cada una de las formas?</a:t>
            </a:r>
            <a:endParaRPr lang="en-US" sz="2000" dirty="0"/>
          </a:p>
          <a:p>
            <a:pPr marL="0" indent="0">
              <a:buNone/>
            </a:pPr>
            <a:r>
              <a:rPr lang="es-ES" sz="2000" dirty="0"/>
              <a:t>Piensa en esto, y luego echa un vistazo a la siguiente tabla que resume los datos requeridos para cada forma.</a:t>
            </a:r>
            <a:endParaRPr lang="en-US" sz="2000" dirty="0"/>
          </a:p>
          <a:p>
            <a:pPr marL="0" indent="0">
              <a:buNone/>
            </a:pPr>
            <a:endParaRPr lang="en-US" sz="2000" dirty="0"/>
          </a:p>
          <a:p>
            <a:r>
              <a:rPr lang="es-ES" sz="2000" dirty="0"/>
              <a:t>Cuadrado -&gt; longitud de un lado</a:t>
            </a:r>
            <a:endParaRPr lang="en-US" sz="2000" dirty="0"/>
          </a:p>
          <a:p>
            <a:r>
              <a:rPr lang="es-ES" sz="2000" dirty="0"/>
              <a:t>Rectángulo -&gt; ancho y alto</a:t>
            </a:r>
            <a:endParaRPr lang="en-US" sz="2000" dirty="0"/>
          </a:p>
          <a:p>
            <a:r>
              <a:rPr lang="es-ES" sz="2000" dirty="0"/>
              <a:t>Círculo -&gt; Radio</a:t>
            </a:r>
            <a:endParaRPr lang="en-US" sz="2000" dirty="0"/>
          </a:p>
          <a:p>
            <a:r>
              <a:rPr lang="es-ES" sz="2000" dirty="0"/>
              <a:t>Elipse -&gt; eje </a:t>
            </a:r>
            <a:r>
              <a:rPr lang="es-ES" sz="2000" dirty="0" err="1"/>
              <a:t>semi</a:t>
            </a:r>
            <a:r>
              <a:rPr lang="es-ES" sz="2000" dirty="0"/>
              <a:t>-mayor y eje </a:t>
            </a:r>
            <a:r>
              <a:rPr lang="es-ES" sz="2000" dirty="0" err="1"/>
              <a:t>semi</a:t>
            </a:r>
            <a:r>
              <a:rPr lang="es-ES" sz="2000" dirty="0"/>
              <a:t>-menor</a:t>
            </a:r>
            <a:endParaRPr lang="en-US" sz="2000" dirty="0"/>
          </a:p>
        </p:txBody>
      </p:sp>
    </p:spTree>
    <p:extLst>
      <p:ext uri="{BB962C8B-B14F-4D97-AF65-F5344CB8AC3E}">
        <p14:creationId xmlns:p14="http://schemas.microsoft.com/office/powerpoint/2010/main" val="1313173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668295"/>
            <a:ext cx="9630044" cy="847149"/>
          </a:xfrm>
        </p:spPr>
        <p:txBody>
          <a:bodyPr/>
          <a:lstStyle/>
          <a:p>
            <a:r>
              <a:rPr lang="es-MX" sz="4000" b="1" dirty="0" err="1"/>
              <a:t>Recognizing</a:t>
            </a:r>
            <a:r>
              <a:rPr lang="es-MX" sz="4000" b="1" dirty="0"/>
              <a:t> </a:t>
            </a:r>
            <a:r>
              <a:rPr lang="es-MX" sz="4000" b="1" dirty="0" err="1"/>
              <a:t>object</a:t>
            </a:r>
            <a:r>
              <a:rPr lang="es-MX" sz="4000" b="1" dirty="0"/>
              <a:t> </a:t>
            </a:r>
            <a:r>
              <a:rPr lang="es-MX" sz="4000" b="1" dirty="0" err="1"/>
              <a:t>from</a:t>
            </a:r>
            <a:r>
              <a:rPr lang="es-MX" sz="4000" b="1" dirty="0"/>
              <a:t> </a:t>
            </a:r>
            <a:r>
              <a:rPr lang="es-MX" sz="4000" b="1" dirty="0" err="1"/>
              <a:t>nouns</a:t>
            </a:r>
            <a:r>
              <a:rPr lang="es-MX" sz="4000" b="1" dirty="0"/>
              <a:t> (Reconocer el objeto de los sustantivos</a:t>
            </a:r>
            <a:r>
              <a:rPr lang="es-MX" sz="4000" b="1" dirty="0" smtClean="0"/>
              <a:t>).</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76408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2012727"/>
            <a:ext cx="9957356" cy="392782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ES" sz="2000" dirty="0"/>
              <a:t>Esto es lo sustantivo de cada objeto, llegar en base a un análisis de la vida real a lo que en verdad se necesita para cumplir el requerimiento y no solo crear objetos sin sentido para llegar al objetivo de obtener el área y perímetro de cada forma geométrica.</a:t>
            </a:r>
            <a:endParaRPr lang="en-US" sz="2000" dirty="0"/>
          </a:p>
          <a:p>
            <a:pPr marL="0" indent="0">
              <a:buNone/>
            </a:pPr>
            <a:r>
              <a:rPr lang="es-MX" sz="2000" dirty="0"/>
              <a:t> </a:t>
            </a:r>
            <a:endParaRPr lang="en-US" sz="2000" dirty="0"/>
          </a:p>
          <a:p>
            <a:pPr marL="0" indent="0">
              <a:buNone/>
            </a:pPr>
            <a:r>
              <a:rPr lang="es-MX" sz="2000" dirty="0" err="1"/>
              <a:t>Tip</a:t>
            </a:r>
            <a:r>
              <a:rPr lang="es-MX" sz="2000" dirty="0"/>
              <a:t>: Los datos requeridos por cada una de las formas se encapsulan en cada objeto, por ejemplo el objeto que representa un rectángulo, encapsula tanto el ancho como el alto del rectángulo.</a:t>
            </a:r>
            <a:endParaRPr lang="en-US" sz="2000" dirty="0"/>
          </a:p>
          <a:p>
            <a:pPr marL="0" indent="0">
              <a:buNone/>
            </a:pPr>
            <a:r>
              <a:rPr lang="es-MX" sz="2000" dirty="0"/>
              <a:t>La encapsulación de datos es uno de los principales pilares de la programación orientada a objetos.</a:t>
            </a:r>
            <a:endParaRPr lang="en-US" sz="2000" dirty="0"/>
          </a:p>
          <a:p>
            <a:pPr marL="0" indent="0">
              <a:buNone/>
            </a:pPr>
            <a:endParaRPr lang="en-US" sz="1800" dirty="0" smtClean="0"/>
          </a:p>
        </p:txBody>
      </p:sp>
    </p:spTree>
    <p:extLst>
      <p:ext uri="{BB962C8B-B14F-4D97-AF65-F5344CB8AC3E}">
        <p14:creationId xmlns:p14="http://schemas.microsoft.com/office/powerpoint/2010/main" val="1843920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81469" y="1656714"/>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889775" y="1864112"/>
            <a:ext cx="9957356" cy="4032448"/>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MX" sz="2000" dirty="0"/>
              <a:t>Imagine que desea dibujar y calcular las áreas de cuatro rectángulos diferentes, terminará dibujando cuatro rectángulos, con sus diferentes anchos, alturas y áreas calculadas. Sería genial tener un plan ("</a:t>
            </a:r>
            <a:r>
              <a:rPr lang="es-MX" sz="2000" dirty="0" err="1"/>
              <a:t>blueprint</a:t>
            </a:r>
            <a:r>
              <a:rPr lang="es-MX" sz="2000" dirty="0"/>
              <a:t>") para simplificar el proceso de dibujar cada rectángulo con sus diferentes anchos y alturas. En la programación orientada a objetos, una clase es un modelo o una definición de plantilla, a partir de la cual se crean los objetos. </a:t>
            </a:r>
            <a:endParaRPr lang="en-US" sz="2000" dirty="0"/>
          </a:p>
          <a:p>
            <a:pPr marL="0" indent="0">
              <a:buNone/>
            </a:pPr>
            <a:r>
              <a:rPr lang="es-MX" sz="2000" dirty="0"/>
              <a:t>Las clases son modelos que definen el estado y el comportamiento de un objeto. Después de definir una clase que define el estado y el comportamiento de un rectángulo, podemos usarlo para generar objetos que representen el estado y el comportamiento de cada rectángulo del mundo real. </a:t>
            </a:r>
            <a:endParaRPr lang="en-US" sz="2000" dirty="0"/>
          </a:p>
          <a:p>
            <a:pPr marL="0" indent="0">
              <a:buNone/>
            </a:pPr>
            <a:r>
              <a:rPr lang="es-MX" sz="2000" dirty="0" err="1"/>
              <a:t>Tip</a:t>
            </a:r>
            <a:r>
              <a:rPr lang="es-MX" sz="2000" dirty="0"/>
              <a:t>: [Los objetos también se conocen como instancias. Por ejemplo, podemos decir que cada objeto rectángulo es una instancia de la clase rectángulo.] </a:t>
            </a:r>
            <a:endParaRPr lang="en-US" sz="2000" dirty="0"/>
          </a:p>
          <a:p>
            <a:pPr marL="0" indent="0">
              <a:buNone/>
            </a:pPr>
            <a:endParaRPr lang="es-ES" sz="2000" dirty="0" smtClean="0"/>
          </a:p>
        </p:txBody>
      </p:sp>
      <p:sp>
        <p:nvSpPr>
          <p:cNvPr id="2" name="Title 1"/>
          <p:cNvSpPr>
            <a:spLocks noGrp="1" noChangeArrowheads="1"/>
          </p:cNvSpPr>
          <p:nvPr>
            <p:ph type="title"/>
          </p:nvPr>
        </p:nvSpPr>
        <p:spPr bwMode="auto">
          <a:xfrm>
            <a:off x="215156" y="327432"/>
            <a:ext cx="7925101"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Generating</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Blueprints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for</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s-MX" altLang="en-US" sz="3600" b="1" i="0" u="none" strike="noStrike" cap="none" normalizeH="0" baseline="0" dirty="0" err="1" smtClean="0">
                <a:ln>
                  <a:noFill/>
                </a:ln>
                <a:effectLst/>
                <a:latin typeface="Arial" panose="020B0604020202020204" pitchFamily="34" charset="0"/>
                <a:ea typeface="Times New Roman" panose="02020603050405020304" pitchFamily="18" charset="0"/>
                <a:cs typeface="Arial" panose="020B0604020202020204" pitchFamily="34" charset="0"/>
              </a:rPr>
              <a:t>objects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 </a:t>
            </a:r>
            <a:b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b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a:t>
            </a:r>
            <a:r>
              <a:rPr kumimoji="0" lang="es-ES" altLang="en-US" sz="3600" b="0"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Generando planos para objetos</a:t>
            </a:r>
            <a:r>
              <a:rPr kumimoji="0" lang="es-MX" altLang="en-US" sz="3600" b="1" i="0" u="none" strike="noStrike" cap="none" normalizeH="0" baseline="0" dirty="0" smtClean="0">
                <a:ln>
                  <a:noFill/>
                </a:ln>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3600" b="0" i="0" u="none" strike="noStrike" cap="none" normalizeH="0" baseline="0" dirty="0" smtClean="0">
                <a:ln>
                  <a:noFill/>
                </a:ln>
                <a:effectLst/>
              </a:rPr>
              <a:t> </a:t>
            </a:r>
            <a:endParaRPr kumimoji="0" lang="en-US" altLang="en-US" sz="36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3039709348"/>
      </p:ext>
    </p:extLst>
  </p:cSld>
  <p:clrMapOvr>
    <a:masterClrMapping/>
  </p:clrMapOvr>
</p:sld>
</file>

<file path=ppt/theme/theme1.xml><?xml version="1.0" encoding="utf-8"?>
<a:theme xmlns:a="http://schemas.openxmlformats.org/drawingml/2006/main" name="PPT_ConfidentialTemplate_EN_2015">
  <a:themeElements>
    <a:clrScheme name="Softtek">
      <a:dk1>
        <a:srgbClr val="2B2D2E"/>
      </a:dk1>
      <a:lt1>
        <a:srgbClr val="FFFFFF"/>
      </a:lt1>
      <a:dk2>
        <a:srgbClr val="919191"/>
      </a:dk2>
      <a:lt2>
        <a:srgbClr val="FFFFFF"/>
      </a:lt2>
      <a:accent1>
        <a:srgbClr val="23BBD3"/>
      </a:accent1>
      <a:accent2>
        <a:srgbClr val="5116AC"/>
      </a:accent2>
      <a:accent3>
        <a:srgbClr val="3AC790"/>
      </a:accent3>
      <a:accent4>
        <a:srgbClr val="FE660F"/>
      </a:accent4>
      <a:accent5>
        <a:srgbClr val="797979"/>
      </a:accent5>
      <a:accent6>
        <a:srgbClr val="011892"/>
      </a:accent6>
      <a:hlink>
        <a:srgbClr val="5116AC"/>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Restringido_2018" id="{D1A505DF-2F14-E94B-8312-03B0A2809C31}" vid="{23D39A2E-827E-C54D-9971-BA4BAA74D16A}"/>
    </a:ext>
  </a:ext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Restringido_2018" id="{D1A505DF-2F14-E94B-8312-03B0A2809C31}" vid="{20F6750D-55FA-294B-B844-F82920FAD97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00E49B515CF6449C8B1261D66F2AF3" ma:contentTypeVersion="8" ma:contentTypeDescription="Create a new document." ma:contentTypeScope="" ma:versionID="4837c0aafc43e680e0eeb24c8df55fcb">
  <xsd:schema xmlns:xsd="http://www.w3.org/2001/XMLSchema" xmlns:xs="http://www.w3.org/2001/XMLSchema" xmlns:p="http://schemas.microsoft.com/office/2006/metadata/properties" xmlns:ns2="182cbc78-3056-4f11-8c20-76dfd16de8f6" xmlns:ns3="987552fb-e0dd-45a2-9216-9057aa865025" targetNamespace="http://schemas.microsoft.com/office/2006/metadata/properties" ma:root="true" ma:fieldsID="c7e1deaefc74ae04724fd76fa5605d30" ns2:_="" ns3:_="">
    <xsd:import namespace="182cbc78-3056-4f11-8c20-76dfd16de8f6"/>
    <xsd:import namespace="987552fb-e0dd-45a2-9216-9057aa865025"/>
    <xsd:element name="properties">
      <xsd:complexType>
        <xsd:sequence>
          <xsd:element name="documentManagement">
            <xsd:complexType>
              <xsd:all>
                <xsd:element ref="ns2:Data_x0020_Classification1"/>
                <xsd:element ref="ns3:MediaServiceMetadata" minOccurs="0"/>
                <xsd:element ref="ns3:MediaServiceFastMetadata"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cbc78-3056-4f11-8c20-76dfd16de8f6" elementFormDefault="qualified">
    <xsd:import namespace="http://schemas.microsoft.com/office/2006/documentManagement/types"/>
    <xsd:import namespace="http://schemas.microsoft.com/office/infopath/2007/PartnerControls"/>
    <xsd:element name="Data_x0020_Classification1" ma:index="4"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7552fb-e0dd-45a2-9216-9057aa865025"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a_x0020_Classification1 xmlns="182cbc78-3056-4f11-8c20-76dfd16de8f6">Public</Data_x0020_Classification1>
    <SharedWithUsers xmlns="182cbc78-3056-4f11-8c20-76dfd16de8f6">
      <UserInfo>
        <DisplayName>Luis Israel Perez Lara</DisplayName>
        <AccountId>2445</AccountId>
        <AccountType/>
      </UserInfo>
      <UserInfo>
        <DisplayName>Carlos Montero Orozco</DisplayName>
        <AccountId>2189</AccountId>
        <AccountType/>
      </UserInfo>
    </SharedWithUsers>
  </documentManagement>
</p:properties>
</file>

<file path=customXml/itemProps1.xml><?xml version="1.0" encoding="utf-8"?>
<ds:datastoreItem xmlns:ds="http://schemas.openxmlformats.org/officeDocument/2006/customXml" ds:itemID="{229F64BE-9C62-4899-89B5-6A44FA95E6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2cbc78-3056-4f11-8c20-76dfd16de8f6"/>
    <ds:schemaRef ds:uri="987552fb-e0dd-45a2-9216-9057aa8650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3.xml><?xml version="1.0" encoding="utf-8"?>
<ds:datastoreItem xmlns:ds="http://schemas.openxmlformats.org/officeDocument/2006/customXml" ds:itemID="{F878CFFA-FA4D-496F-B8D2-C7DD46C2A279}">
  <ds:schemaRefs>
    <ds:schemaRef ds:uri="http://purl.org/dc/terms/"/>
    <ds:schemaRef ds:uri="http://schemas.openxmlformats.org/package/2006/metadata/core-properties"/>
    <ds:schemaRef ds:uri="http://schemas.microsoft.com/office/2006/metadata/properties"/>
    <ds:schemaRef ds:uri="http://purl.org/dc/elements/1.1/"/>
    <ds:schemaRef ds:uri="http://www.w3.org/XML/1998/namespace"/>
    <ds:schemaRef ds:uri="http://schemas.microsoft.com/office/2006/documentManagement/types"/>
    <ds:schemaRef ds:uri="http://schemas.microsoft.com/office/infopath/2007/PartnerControls"/>
    <ds:schemaRef ds:uri="987552fb-e0dd-45a2-9216-9057aa865025"/>
    <ds:schemaRef ds:uri="182cbc78-3056-4f11-8c20-76dfd16de8f6"/>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14986</TotalTime>
  <Words>4085</Words>
  <Application>Microsoft Office PowerPoint</Application>
  <PresentationFormat>Custom</PresentationFormat>
  <Paragraphs>303</Paragraphs>
  <Slides>39</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MS PGothic</vt:lpstr>
      <vt:lpstr>Arial</vt:lpstr>
      <vt:lpstr>Arial Rounded MT Bold</vt:lpstr>
      <vt:lpstr>Calibri</vt:lpstr>
      <vt:lpstr>Lucida Grande</vt:lpstr>
      <vt:lpstr>Rockwell</vt:lpstr>
      <vt:lpstr>Times New Roman</vt:lpstr>
      <vt:lpstr>Wingdings</vt:lpstr>
      <vt:lpstr>PPT_ConfidentialTemplate_EN_2015</vt:lpstr>
      <vt:lpstr>Original_Logo/ Upper layout</vt:lpstr>
      <vt:lpstr>JAVA SCRIPT TEORIA.  </vt:lpstr>
      <vt:lpstr>Restricciones</vt:lpstr>
      <vt:lpstr>JAVA SCRIPT</vt:lpstr>
      <vt:lpstr>JAVA SCRIPT</vt:lpstr>
      <vt:lpstr>Objects Everywhere  (objetos en todos lados).</vt:lpstr>
      <vt:lpstr>Recognizing object from nouns (Reconocer el objeto de los sustantivos).</vt:lpstr>
      <vt:lpstr>Recognizing object from nouns (Reconocer el objeto de los sustantivos).</vt:lpstr>
      <vt:lpstr>Recognizing object from nouns (Reconocer el objeto de los sustantivos).</vt:lpstr>
      <vt:lpstr>Generating Blueprints for objects  (Generando planos para objetos). </vt:lpstr>
      <vt:lpstr>Generating Blueprints for objects  (Generando planos para objetos). </vt:lpstr>
      <vt:lpstr>Recognizing attributes/fields  (Reconocimiento de atributos / campos). </vt:lpstr>
      <vt:lpstr>Recognizing attributes/fields  (Reconocimiento de atributos / campos). </vt:lpstr>
      <vt:lpstr>Recognizing attributes/fields  (Reconocimiento de atributos / campos). </vt:lpstr>
      <vt:lpstr>Recognizing attributes/fields  (Reconocimiento de atributos / campos). </vt:lpstr>
      <vt:lpstr>Recognizing actions from verbs-methods  (Reconociendo acciones de verbos - Métodos). </vt:lpstr>
      <vt:lpstr>Recognizing actions from verbs-methods  (Reconociendo acciones de verbos - Métodos). </vt:lpstr>
      <vt:lpstr>Recognizing actions from verbs-methods  (Reconociendo acciones de verbos - Métodos). </vt:lpstr>
      <vt:lpstr>Recognizing actions from verbs-methods  (Reconociendo acciones de verbos - Métodos). </vt:lpstr>
      <vt:lpstr>Recognizing actions from verbs-methods  (Reconociendo acciones de verbos - Métodos). </vt:lpstr>
      <vt:lpstr>Organizing the blueprints-classes (Organizando los Planos-clase).</vt:lpstr>
      <vt:lpstr>Organizing the blueprints-classes (Organizando los Planos de clase).</vt:lpstr>
      <vt:lpstr>Organizing the blueprints-classes (Organizando los Planos de clase).</vt:lpstr>
      <vt:lpstr>Organizing the blueprints-classes (Organizando los Planos de clase).</vt:lpstr>
      <vt:lpstr>Object-oriented approaches in JavaScript (Enfoques orientado a objetos en JavaScript).</vt:lpstr>
      <vt:lpstr>Classes and Instances  (Clases e instancias).</vt:lpstr>
      <vt:lpstr>Understanding classes and instances (comprendiendo clases e instancias).</vt:lpstr>
      <vt:lpstr>Understanding classes and instances (comprendiendo clases e instancias).</vt:lpstr>
      <vt:lpstr>Understanding constructors and destructors (Comprender constructors y destructores).</vt:lpstr>
      <vt:lpstr>Understanding constructors and destructors (Comprender constructors y destructores).</vt:lpstr>
      <vt:lpstr>Understanding constructors and destructors (Comprender constructors y destructores).</vt:lpstr>
      <vt:lpstr>Understanding constructors and destructors (Comprender constructors y destructores).</vt:lpstr>
      <vt:lpstr>Solid, cinco principios básicos de diseño de clases</vt:lpstr>
      <vt:lpstr>Solid, cinco principios básicos de diseño de clases</vt:lpstr>
      <vt:lpstr>Solid, cinco principios básicos de diseño de clases</vt:lpstr>
      <vt:lpstr>Solid, cinco principios básicos de diseño de clases</vt:lpstr>
      <vt:lpstr>Solid, cinco principios básicos de diseño de clases</vt:lpstr>
      <vt:lpstr>Solid, cinco principios básicos de diseño de clases</vt:lpstr>
      <vt:lpstr>Alta cohesión y bajo Acoplamiento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Olmos Olivares</dc:creator>
  <cp:lastModifiedBy>Carlos CMOR. Montero Orozco</cp:lastModifiedBy>
  <cp:revision>102</cp:revision>
  <dcterms:created xsi:type="dcterms:W3CDTF">2018-01-30T20:36:46Z</dcterms:created>
  <dcterms:modified xsi:type="dcterms:W3CDTF">2018-09-14T18:29:03Z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0x0101006D00E49B515CF6449C8B1261D66F2AF3</vt:lpwstr>
  </property>
  <property fmtid="{D5CDD505-2E9C-101B-9397-08002B2CF9AE}" pid="3" name="Order">
    <vt:r8>99400</vt:r8>
  </property>
</Properties>
</file>