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82"/>
  </p:notesMasterIdLst>
  <p:handoutMasterIdLst>
    <p:handoutMasterId r:id="rId83"/>
  </p:handoutMasterIdLst>
  <p:sldIdLst>
    <p:sldId id="304" r:id="rId6"/>
    <p:sldId id="298" r:id="rId7"/>
    <p:sldId id="385" r:id="rId8"/>
    <p:sldId id="386" r:id="rId9"/>
    <p:sldId id="387" r:id="rId10"/>
    <p:sldId id="388" r:id="rId11"/>
    <p:sldId id="389" r:id="rId12"/>
    <p:sldId id="399" r:id="rId13"/>
    <p:sldId id="390" r:id="rId14"/>
    <p:sldId id="391" r:id="rId15"/>
    <p:sldId id="392" r:id="rId16"/>
    <p:sldId id="393" r:id="rId17"/>
    <p:sldId id="400" r:id="rId18"/>
    <p:sldId id="394" r:id="rId19"/>
    <p:sldId id="395" r:id="rId20"/>
    <p:sldId id="396" r:id="rId21"/>
    <p:sldId id="397" r:id="rId22"/>
    <p:sldId id="404" r:id="rId23"/>
    <p:sldId id="410" r:id="rId24"/>
    <p:sldId id="409" r:id="rId25"/>
    <p:sldId id="411" r:id="rId26"/>
    <p:sldId id="412" r:id="rId27"/>
    <p:sldId id="413" r:id="rId28"/>
    <p:sldId id="414" r:id="rId29"/>
    <p:sldId id="415" r:id="rId30"/>
    <p:sldId id="416" r:id="rId31"/>
    <p:sldId id="423" r:id="rId32"/>
    <p:sldId id="417" r:id="rId33"/>
    <p:sldId id="418" r:id="rId34"/>
    <p:sldId id="419" r:id="rId35"/>
    <p:sldId id="420" r:id="rId36"/>
    <p:sldId id="421" r:id="rId37"/>
    <p:sldId id="405" r:id="rId38"/>
    <p:sldId id="426" r:id="rId39"/>
    <p:sldId id="424" r:id="rId40"/>
    <p:sldId id="425" r:id="rId41"/>
    <p:sldId id="406" r:id="rId42"/>
    <p:sldId id="407" r:id="rId43"/>
    <p:sldId id="427" r:id="rId44"/>
    <p:sldId id="428" r:id="rId45"/>
    <p:sldId id="431" r:id="rId46"/>
    <p:sldId id="430" r:id="rId47"/>
    <p:sldId id="432" r:id="rId48"/>
    <p:sldId id="433" r:id="rId49"/>
    <p:sldId id="434" r:id="rId50"/>
    <p:sldId id="435" r:id="rId51"/>
    <p:sldId id="437" r:id="rId52"/>
    <p:sldId id="438" r:id="rId53"/>
    <p:sldId id="439" r:id="rId54"/>
    <p:sldId id="440" r:id="rId55"/>
    <p:sldId id="441" r:id="rId56"/>
    <p:sldId id="442" r:id="rId57"/>
    <p:sldId id="443" r:id="rId58"/>
    <p:sldId id="444" r:id="rId59"/>
    <p:sldId id="446" r:id="rId60"/>
    <p:sldId id="445" r:id="rId61"/>
    <p:sldId id="447" r:id="rId62"/>
    <p:sldId id="448"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306" r:id="rId81"/>
  </p:sldIdLst>
  <p:sldSz cx="12239625" cy="684053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CMOR. Montero Orozco" initials="CCMO" lastIdx="5" clrIdx="0">
    <p:extLst>
      <p:ext uri="{19B8F6BF-5375-455C-9EA6-DF929625EA0E}">
        <p15:presenceInfo xmlns:p15="http://schemas.microsoft.com/office/powerpoint/2012/main" userId="S-1-5-21-1682987361-2464219560-1604700186-11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7AC"/>
    <a:srgbClr val="ECECEC"/>
    <a:srgbClr val="F9F9F9"/>
    <a:srgbClr val="3AC791"/>
    <a:srgbClr val="25BBD4"/>
    <a:srgbClr val="6F1E80"/>
    <a:srgbClr val="3F358B"/>
    <a:srgbClr val="276B9B"/>
    <a:srgbClr val="FFFF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5425"/>
  </p:normalViewPr>
  <p:slideViewPr>
    <p:cSldViewPr>
      <p:cViewPr varScale="1">
        <p:scale>
          <a:sx n="81" d="100"/>
          <a:sy n="81" d="100"/>
        </p:scale>
        <p:origin x="102" y="714"/>
      </p:cViewPr>
      <p:guideLst>
        <p:guide orient="horz" pos="2155"/>
        <p:guide pos="385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350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commentAuthors" Target="commentAuthor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22/10/2018</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22/10/2018</a:t>
            </a:fld>
            <a:endParaRPr lang="es-MX"/>
          </a:p>
        </p:txBody>
      </p:sp>
      <p:sp>
        <p:nvSpPr>
          <p:cNvPr id="4" name="Slide Image Placeholder 3"/>
          <p:cNvSpPr>
            <a:spLocks noGrp="1" noRot="1" noChangeAspect="1"/>
          </p:cNvSpPr>
          <p:nvPr>
            <p:ph type="sldImg" idx="2"/>
          </p:nvPr>
        </p:nvSpPr>
        <p:spPr>
          <a:xfrm>
            <a:off x="361950" y="685800"/>
            <a:ext cx="61341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7.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2" name="Picture 11"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sp>
        <p:nvSpPr>
          <p:cNvPr id="7" name="Rectangle 6"/>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Card_04">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96" y="1188021"/>
            <a:ext cx="2880320" cy="2880320"/>
          </a:xfrm>
          <a:prstGeom prst="rect">
            <a:avLst/>
          </a:prstGeom>
        </p:spPr>
      </p:pic>
      <p:sp>
        <p:nvSpPr>
          <p:cNvPr id="5" name="Freeform 4"/>
          <p:cNvSpPr/>
          <p:nvPr userDrawn="1"/>
        </p:nvSpPr>
        <p:spPr>
          <a:xfrm>
            <a:off x="5120640" y="0"/>
            <a:ext cx="7142480" cy="6876653"/>
          </a:xfrm>
          <a:custGeom>
            <a:avLst/>
            <a:gdLst>
              <a:gd name="connsiteX0" fmla="*/ 0 w 7142480"/>
              <a:gd name="connsiteY0" fmla="*/ 0 h 6847840"/>
              <a:gd name="connsiteX1" fmla="*/ 7142480 w 7142480"/>
              <a:gd name="connsiteY1" fmla="*/ 10160 h 6847840"/>
              <a:gd name="connsiteX2" fmla="*/ 7132320 w 7142480"/>
              <a:gd name="connsiteY2" fmla="*/ 6847840 h 6847840"/>
              <a:gd name="connsiteX3" fmla="*/ 1524000 w 7142480"/>
              <a:gd name="connsiteY3" fmla="*/ 6827520 h 6847840"/>
              <a:gd name="connsiteX4" fmla="*/ 0 w 7142480"/>
              <a:gd name="connsiteY4" fmla="*/ 0 h 6847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2480" h="6847840">
                <a:moveTo>
                  <a:pt x="0" y="0"/>
                </a:moveTo>
                <a:lnTo>
                  <a:pt x="7142480" y="10160"/>
                </a:lnTo>
                <a:cubicBezTo>
                  <a:pt x="7139093" y="2289387"/>
                  <a:pt x="7135707" y="4568613"/>
                  <a:pt x="7132320" y="6847840"/>
                </a:cubicBezTo>
                <a:lnTo>
                  <a:pt x="1524000" y="6827520"/>
                </a:lnTo>
                <a:lnTo>
                  <a:pt x="0" y="0"/>
                </a:lnTo>
                <a:close/>
              </a:path>
            </a:pathLst>
          </a:cu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rrowheads="1"/>
          </p:cNvSpPr>
          <p:nvPr userDrawn="1"/>
        </p:nvSpPr>
        <p:spPr bwMode="auto">
          <a:xfrm>
            <a:off x="529442" y="6508734"/>
            <a:ext cx="5518362" cy="151895"/>
          </a:xfrm>
          <a:prstGeom prst="rect">
            <a:avLst/>
          </a:prstGeom>
          <a:solidFill>
            <a:schemeClr val="bg1"/>
          </a:solid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90000"/>
                    <a:lumOff val="10000"/>
                  </a:schemeClr>
                </a:solidFill>
                <a:cs typeface="Arial" charset="0"/>
              </a:rPr>
              <a:t>Todos los Derechos Reservados © Valores Corporativos </a:t>
            </a:r>
            <a:r>
              <a:rPr lang="es-ES_tradnl" sz="800" noProof="0" err="1" smtClean="0">
                <a:solidFill>
                  <a:schemeClr val="tx1">
                    <a:lumMod val="90000"/>
                    <a:lumOff val="10000"/>
                  </a:schemeClr>
                </a:solidFill>
                <a:cs typeface="Arial" charset="0"/>
              </a:rPr>
              <a:t>Softtek</a:t>
            </a:r>
            <a:r>
              <a:rPr lang="es-ES_tradnl" sz="800" noProof="0" smtClean="0">
                <a:solidFill>
                  <a:schemeClr val="tx1">
                    <a:lumMod val="90000"/>
                    <a:lumOff val="10000"/>
                  </a:schemeClr>
                </a:solidFill>
                <a:cs typeface="Arial" charset="0"/>
              </a:rPr>
              <a:t> S.A. de C.V. 2018.</a:t>
            </a:r>
            <a:r>
              <a:rPr lang="es-ES_tradnl" sz="800" baseline="0" noProof="0" smtClean="0">
                <a:solidFill>
                  <a:schemeClr val="tx1">
                    <a:lumMod val="90000"/>
                    <a:lumOff val="10000"/>
                  </a:schemeClr>
                </a:solidFill>
                <a:cs typeface="Arial" charset="0"/>
              </a:rPr>
              <a:t> Interno.</a:t>
            </a:r>
            <a:endParaRPr lang="es-ES_tradnl" sz="798" noProof="0" smtClean="0">
              <a:solidFill>
                <a:schemeClr val="tx1">
                  <a:lumMod val="90000"/>
                  <a:lumOff val="10000"/>
                </a:schemeClr>
              </a:solidFill>
              <a:cs typeface="Arial" charset="0"/>
            </a:endParaRPr>
          </a:p>
        </p:txBody>
      </p:sp>
      <p:sp>
        <p:nvSpPr>
          <p:cNvPr id="28" name="Text Placeholder 10"/>
          <p:cNvSpPr>
            <a:spLocks noGrp="1"/>
          </p:cNvSpPr>
          <p:nvPr>
            <p:ph type="body" sz="quarter" idx="18"/>
          </p:nvPr>
        </p:nvSpPr>
        <p:spPr>
          <a:xfrm>
            <a:off x="7127924" y="2600310"/>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7127924" y="3209045"/>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7127924" y="4497639"/>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7127924" y="5118423"/>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7127924" y="690932"/>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7127924" y="1311714"/>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7523" y="2916213"/>
            <a:ext cx="1322214" cy="856754"/>
          </a:xfrm>
          <a:prstGeom prst="rect">
            <a:avLst/>
          </a:prstGeom>
        </p:spPr>
      </p:pic>
      <p:cxnSp>
        <p:nvCxnSpPr>
          <p:cNvPr id="14" name="Straight Connector 13"/>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2951460" y="2700189"/>
            <a:ext cx="6361457" cy="1934055"/>
          </a:xfrm>
          <a:prstGeom prst="rect">
            <a:avLst/>
          </a:prstGeom>
          <a:noFill/>
        </p:spPr>
        <p:txBody>
          <a:bodyPr wrap="square" rtlCol="0" anchor="t">
            <a:spAutoFit/>
          </a:bodyPr>
          <a:lstStyle/>
          <a:p>
            <a:pPr algn="ctr"/>
            <a:r>
              <a:rPr lang="es-ES_tradnl" sz="11970" spc="599" noProof="0" smtClean="0">
                <a:solidFill>
                  <a:schemeClr val="bg2"/>
                </a:solidFill>
                <a:latin typeface="Arial"/>
                <a:cs typeface="Arial"/>
              </a:rPr>
              <a:t>Q</a:t>
            </a:r>
            <a:r>
              <a:rPr lang="es-ES_tradnl" sz="7980" spc="599" baseline="30000" noProof="0" smtClean="0">
                <a:solidFill>
                  <a:schemeClr val="bg2"/>
                </a:solidFill>
                <a:latin typeface="Arial"/>
                <a:cs typeface="Arial"/>
              </a:rPr>
              <a:t>&amp;</a:t>
            </a:r>
            <a:r>
              <a:rPr lang="es-ES_tradnl" sz="11970" spc="599" noProof="0" smtClean="0">
                <a:solidFill>
                  <a:schemeClr val="bg2"/>
                </a:solidFill>
                <a:latin typeface="Arial"/>
                <a:cs typeface="Arial"/>
              </a:rPr>
              <a:t>A</a:t>
            </a:r>
            <a:endParaRPr lang="es-ES_tradnl" sz="11970" spc="599" noProof="0">
              <a:solidFill>
                <a:schemeClr val="bg2"/>
              </a:solidFill>
              <a:latin typeface="Arial"/>
              <a:cs typeface="Arial"/>
            </a:endParaRPr>
          </a:p>
        </p:txBody>
      </p:sp>
      <p:pic>
        <p:nvPicPr>
          <p:cNvPr id="7" name="Picture 6"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10730201" y="683966"/>
            <a:ext cx="971553" cy="626214"/>
          </a:xfrm>
          <a:prstGeom prst="rect">
            <a:avLst/>
          </a:prstGeom>
        </p:spPr>
      </p:pic>
      <p:pic>
        <p:nvPicPr>
          <p:cNvPr id="9" name="Picture 8"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640092" y="467941"/>
            <a:ext cx="1656184" cy="842238"/>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8711" y="1336382"/>
            <a:ext cx="10987971" cy="4952377"/>
          </a:xfrm>
        </p:spPr>
        <p:txBody>
          <a:bodyPr/>
          <a:lstStyle>
            <a:lvl1pPr marL="125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611981" y="1336584"/>
            <a:ext cx="5405834" cy="4952173"/>
          </a:xfrm>
        </p:spPr>
        <p:txBody>
          <a:bodyPr/>
          <a:lstStyle>
            <a:lvl1pPr marL="125696" marR="0" indent="-179566" algn="l" defTabSz="912193" rtl="0" eaLnBrk="0" fontAlgn="base" latinLnBrk="0" hangingPunct="0">
              <a:lnSpc>
                <a:spcPct val="100000"/>
              </a:lnSpc>
              <a:spcBef>
                <a:spcPct val="20000"/>
              </a:spcBef>
              <a:spcAft>
                <a:spcPct val="0"/>
              </a:spcAft>
              <a:buClrTx/>
              <a:buSzTx/>
              <a:buFont typeface="Lucida Grande"/>
              <a:buChar char="›"/>
              <a:tabLst/>
              <a:defRPr sz="1795"/>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596"/>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397"/>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Content Placeholder 3"/>
          <p:cNvSpPr>
            <a:spLocks noGrp="1"/>
          </p:cNvSpPr>
          <p:nvPr>
            <p:ph sz="half" idx="2"/>
          </p:nvPr>
        </p:nvSpPr>
        <p:spPr>
          <a:xfrm>
            <a:off x="6221810" y="1336584"/>
            <a:ext cx="5405834" cy="4952173"/>
          </a:xfrm>
        </p:spPr>
        <p:txBody>
          <a:bodyPr/>
          <a:lstStyle>
            <a:lvl1pPr>
              <a:defRPr sz="1795"/>
            </a:lvl1pPr>
            <a:lvl2pPr>
              <a:defRPr sz="1596"/>
            </a:lvl2pPr>
            <a:lvl3pPr>
              <a:defRPr sz="1397"/>
            </a:lvl3pPr>
            <a:lvl4pPr>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p:txBody>
      </p:sp>
      <p:sp>
        <p:nvSpPr>
          <p:cNvPr id="6"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722213" y="1409181"/>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7"/>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8" name="Rectangle 7"/>
          <p:cNvSpPr/>
          <p:nvPr userDrawn="1"/>
        </p:nvSpPr>
        <p:spPr>
          <a:xfrm>
            <a:off x="722213" y="2342899"/>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b="0" i="0" noProof="0">
              <a:latin typeface="Arial"/>
              <a:cs typeface="Arial"/>
            </a:endParaRPr>
          </a:p>
        </p:txBody>
      </p:sp>
      <p:sp>
        <p:nvSpPr>
          <p:cNvPr id="9" name="Text Placeholder 32"/>
          <p:cNvSpPr>
            <a:spLocks noGrp="1"/>
          </p:cNvSpPr>
          <p:nvPr>
            <p:ph type="body" sz="quarter" idx="18"/>
          </p:nvPr>
        </p:nvSpPr>
        <p:spPr>
          <a:xfrm>
            <a:off x="818598" y="2414728"/>
            <a:ext cx="2409643" cy="646421"/>
          </a:xfrm>
        </p:spPr>
        <p:txBody>
          <a:bodyPr/>
          <a:lstStyle>
            <a:lvl1pPr marL="0" indent="0">
              <a:buNone/>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0" name="Rectangle 9"/>
          <p:cNvSpPr/>
          <p:nvPr userDrawn="1"/>
        </p:nvSpPr>
        <p:spPr>
          <a:xfrm>
            <a:off x="722213" y="3276622"/>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1" name="Text Placeholder 32"/>
          <p:cNvSpPr>
            <a:spLocks noGrp="1"/>
          </p:cNvSpPr>
          <p:nvPr>
            <p:ph type="body" sz="quarter" idx="19"/>
          </p:nvPr>
        </p:nvSpPr>
        <p:spPr>
          <a:xfrm>
            <a:off x="818598" y="3348448"/>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2" name="Rectangle 11"/>
          <p:cNvSpPr/>
          <p:nvPr userDrawn="1"/>
        </p:nvSpPr>
        <p:spPr>
          <a:xfrm>
            <a:off x="722213" y="4210340"/>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3" name="Text Placeholder 32"/>
          <p:cNvSpPr>
            <a:spLocks noGrp="1"/>
          </p:cNvSpPr>
          <p:nvPr>
            <p:ph type="body" sz="quarter" idx="20"/>
          </p:nvPr>
        </p:nvSpPr>
        <p:spPr>
          <a:xfrm>
            <a:off x="818598" y="4282169"/>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4" name="Rectangle 13"/>
          <p:cNvSpPr/>
          <p:nvPr userDrawn="1"/>
        </p:nvSpPr>
        <p:spPr>
          <a:xfrm>
            <a:off x="722213" y="5144063"/>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5" name="Text Placeholder 32"/>
          <p:cNvSpPr>
            <a:spLocks noGrp="1"/>
          </p:cNvSpPr>
          <p:nvPr>
            <p:ph type="body" sz="quarter" idx="21"/>
          </p:nvPr>
        </p:nvSpPr>
        <p:spPr>
          <a:xfrm>
            <a:off x="818598" y="5215890"/>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6" name="Text Placeholder 32"/>
          <p:cNvSpPr>
            <a:spLocks noGrp="1"/>
          </p:cNvSpPr>
          <p:nvPr>
            <p:ph type="body" sz="quarter" idx="15"/>
          </p:nvPr>
        </p:nvSpPr>
        <p:spPr>
          <a:xfrm>
            <a:off x="3710170" y="148100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7" name="Text Placeholder 32"/>
          <p:cNvSpPr>
            <a:spLocks noGrp="1"/>
          </p:cNvSpPr>
          <p:nvPr>
            <p:ph type="body" sz="quarter" idx="22"/>
          </p:nvPr>
        </p:nvSpPr>
        <p:spPr>
          <a:xfrm>
            <a:off x="3710170" y="241472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8" name="Text Placeholder 32"/>
          <p:cNvSpPr>
            <a:spLocks noGrp="1"/>
          </p:cNvSpPr>
          <p:nvPr>
            <p:ph type="body" sz="quarter" idx="23"/>
          </p:nvPr>
        </p:nvSpPr>
        <p:spPr>
          <a:xfrm>
            <a:off x="3710170" y="334844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9" name="Text Placeholder 32"/>
          <p:cNvSpPr>
            <a:spLocks noGrp="1"/>
          </p:cNvSpPr>
          <p:nvPr>
            <p:ph type="body" sz="quarter" idx="24"/>
          </p:nvPr>
        </p:nvSpPr>
        <p:spPr>
          <a:xfrm>
            <a:off x="3710170" y="428216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1" name="Text Placeholder 32"/>
          <p:cNvSpPr>
            <a:spLocks noGrp="1"/>
          </p:cNvSpPr>
          <p:nvPr>
            <p:ph type="body" sz="quarter" idx="25"/>
          </p:nvPr>
        </p:nvSpPr>
        <p:spPr>
          <a:xfrm>
            <a:off x="3710170" y="521588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8818612"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3" name="Rectangle 22"/>
          <p:cNvSpPr/>
          <p:nvPr userDrawn="1"/>
        </p:nvSpPr>
        <p:spPr>
          <a:xfrm>
            <a:off x="8818612"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9" name="Rectangle 18"/>
          <p:cNvSpPr/>
          <p:nvPr userDrawn="1"/>
        </p:nvSpPr>
        <p:spPr>
          <a:xfrm>
            <a:off x="61198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1" name="Rectangle 20"/>
          <p:cNvSpPr/>
          <p:nvPr userDrawn="1"/>
        </p:nvSpPr>
        <p:spPr>
          <a:xfrm>
            <a:off x="61198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7" name="Rectangle 16"/>
          <p:cNvSpPr/>
          <p:nvPr userDrawn="1"/>
        </p:nvSpPr>
        <p:spPr>
          <a:xfrm>
            <a:off x="34210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8" name="Rectangle 17"/>
          <p:cNvSpPr/>
          <p:nvPr userDrawn="1"/>
        </p:nvSpPr>
        <p:spPr>
          <a:xfrm>
            <a:off x="34210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6" name="Rectangle 15"/>
          <p:cNvSpPr/>
          <p:nvPr userDrawn="1"/>
        </p:nvSpPr>
        <p:spPr>
          <a:xfrm>
            <a:off x="722214"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 name="Rectangle 1"/>
          <p:cNvSpPr/>
          <p:nvPr userDrawn="1"/>
        </p:nvSpPr>
        <p:spPr>
          <a:xfrm>
            <a:off x="722214"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5" name="Text Placeholder 32"/>
          <p:cNvSpPr>
            <a:spLocks noGrp="1"/>
          </p:cNvSpPr>
          <p:nvPr>
            <p:ph type="body" sz="quarter" idx="18"/>
          </p:nvPr>
        </p:nvSpPr>
        <p:spPr>
          <a:xfrm>
            <a:off x="8185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27" name="Text Placeholder 32"/>
          <p:cNvSpPr>
            <a:spLocks noGrp="1"/>
          </p:cNvSpPr>
          <p:nvPr>
            <p:ph type="body" sz="quarter" idx="19"/>
          </p:nvPr>
        </p:nvSpPr>
        <p:spPr>
          <a:xfrm>
            <a:off x="3517400"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8" name="Text Placeholder 32"/>
          <p:cNvSpPr>
            <a:spLocks noGrp="1"/>
          </p:cNvSpPr>
          <p:nvPr>
            <p:ph type="body" sz="quarter" idx="20"/>
          </p:nvPr>
        </p:nvSpPr>
        <p:spPr>
          <a:xfrm>
            <a:off x="3517400"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0" name="Text Placeholder 32"/>
          <p:cNvSpPr>
            <a:spLocks noGrp="1"/>
          </p:cNvSpPr>
          <p:nvPr>
            <p:ph type="body" sz="quarter" idx="21"/>
          </p:nvPr>
        </p:nvSpPr>
        <p:spPr>
          <a:xfrm>
            <a:off x="6216199"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1" name="Text Placeholder 32"/>
          <p:cNvSpPr>
            <a:spLocks noGrp="1"/>
          </p:cNvSpPr>
          <p:nvPr>
            <p:ph type="body" sz="quarter" idx="22"/>
          </p:nvPr>
        </p:nvSpPr>
        <p:spPr>
          <a:xfrm>
            <a:off x="6216199"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3" name="Text Placeholder 32"/>
          <p:cNvSpPr>
            <a:spLocks noGrp="1"/>
          </p:cNvSpPr>
          <p:nvPr>
            <p:ph type="body" sz="quarter" idx="23"/>
          </p:nvPr>
        </p:nvSpPr>
        <p:spPr>
          <a:xfrm>
            <a:off x="89149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4" name="Text Placeholder 32"/>
          <p:cNvSpPr>
            <a:spLocks noGrp="1"/>
          </p:cNvSpPr>
          <p:nvPr>
            <p:ph type="body" sz="quarter" idx="24"/>
          </p:nvPr>
        </p:nvSpPr>
        <p:spPr>
          <a:xfrm>
            <a:off x="89149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8" name="Picture 7"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1" name="Picture 10"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2" name="Picture 11"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9" name="Rectangle 8"/>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rgbClr val="511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rgbClr val="5117AC"/>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s layou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2"/>
          </p:nvPr>
        </p:nvSpPr>
        <p:spPr>
          <a:xfrm>
            <a:off x="7238990" y="4715669"/>
            <a:ext cx="4566486" cy="544710"/>
          </a:xfrm>
          <a:prstGeom prst="rect">
            <a:avLst/>
          </a:prstGeom>
        </p:spPr>
        <p:txBody>
          <a:bodyPr>
            <a:noAutofit/>
          </a:bodyPr>
          <a:lstStyle>
            <a:lvl1pPr marL="0" indent="0" algn="r">
              <a:lnSpc>
                <a:spcPts val="1995"/>
              </a:lnSpc>
              <a:buNone/>
              <a:defRPr sz="1995"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7238990" y="5366340"/>
            <a:ext cx="4566486" cy="720929"/>
          </a:xfrm>
          <a:prstGeom prst="rect">
            <a:avLst/>
          </a:prstGeom>
        </p:spPr>
        <p:txBody>
          <a:bodyPr>
            <a:noAutofit/>
          </a:bodyPr>
          <a:lstStyle>
            <a:lvl1pPr marL="0" indent="0" algn="r">
              <a:buNone/>
              <a:defRPr sz="1596"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4" name="Picture 13"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8568084" y="619107"/>
            <a:ext cx="3146657" cy="133214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423973"/>
            <a:ext cx="1288907" cy="830765"/>
          </a:xfrm>
          <a:prstGeom prst="rect">
            <a:avLst/>
          </a:prstGeom>
        </p:spPr>
      </p:pic>
      <p:cxnSp>
        <p:nvCxnSpPr>
          <p:cNvPr id="10" name="Straight Connector 9"/>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202" r:id="rId2"/>
    <p:sldLayoutId id="2147485203" r:id="rId3"/>
    <p:sldLayoutId id="2147485204" r:id="rId4"/>
    <p:sldLayoutId id="2147485209" r:id="rId5"/>
    <p:sldLayoutId id="2147485211" r:id="rId6"/>
    <p:sldLayoutId id="2147485212" r:id="rId7"/>
    <p:sldLayoutId id="2147485213" r:id="rId8"/>
    <p:sldLayoutId id="2147485200" r:id="rId9"/>
    <p:sldLayoutId id="2147485185" r:id="rId10"/>
    <p:sldLayoutId id="214748518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993" kern="1200">
          <a:solidFill>
            <a:schemeClr val="tx1"/>
          </a:solidFill>
          <a:latin typeface="Rockwell" pitchFamily="18" charset="0"/>
          <a:ea typeface="+mj-ea"/>
          <a:cs typeface="+mj-cs"/>
        </a:defRPr>
      </a:lvl1pPr>
      <a:lvl2pPr algn="ctr" rtl="0" eaLnBrk="1" fontAlgn="base" hangingPunct="1">
        <a:spcBef>
          <a:spcPct val="0"/>
        </a:spcBef>
        <a:spcAft>
          <a:spcPct val="0"/>
        </a:spcAft>
        <a:defRPr sz="2993">
          <a:solidFill>
            <a:schemeClr val="tx1"/>
          </a:solidFill>
          <a:latin typeface="Rockwell" pitchFamily="18" charset="0"/>
        </a:defRPr>
      </a:lvl2pPr>
      <a:lvl3pPr algn="ctr" rtl="0" eaLnBrk="1" fontAlgn="base" hangingPunct="1">
        <a:spcBef>
          <a:spcPct val="0"/>
        </a:spcBef>
        <a:spcAft>
          <a:spcPct val="0"/>
        </a:spcAft>
        <a:defRPr sz="2993">
          <a:solidFill>
            <a:schemeClr val="tx1"/>
          </a:solidFill>
          <a:latin typeface="Rockwell" pitchFamily="18" charset="0"/>
        </a:defRPr>
      </a:lvl3pPr>
      <a:lvl4pPr algn="ctr" rtl="0" eaLnBrk="1" fontAlgn="base" hangingPunct="1">
        <a:spcBef>
          <a:spcPct val="0"/>
        </a:spcBef>
        <a:spcAft>
          <a:spcPct val="0"/>
        </a:spcAft>
        <a:defRPr sz="2993">
          <a:solidFill>
            <a:schemeClr val="tx1"/>
          </a:solidFill>
          <a:latin typeface="Rockwell" pitchFamily="18" charset="0"/>
        </a:defRPr>
      </a:lvl4pPr>
      <a:lvl5pPr algn="ctr" rtl="0" eaLnBrk="1" fontAlgn="base" hangingPunct="1">
        <a:spcBef>
          <a:spcPct val="0"/>
        </a:spcBef>
        <a:spcAft>
          <a:spcPct val="0"/>
        </a:spcAft>
        <a:defRPr sz="2993">
          <a:solidFill>
            <a:schemeClr val="tx1"/>
          </a:solidFill>
          <a:latin typeface="Rockwell" pitchFamily="18" charset="0"/>
        </a:defRPr>
      </a:lvl5pPr>
      <a:lvl6pPr marL="456097" algn="ctr" rtl="0" eaLnBrk="1" fontAlgn="base" hangingPunct="1">
        <a:spcBef>
          <a:spcPct val="0"/>
        </a:spcBef>
        <a:spcAft>
          <a:spcPct val="0"/>
        </a:spcAft>
        <a:defRPr sz="2993">
          <a:solidFill>
            <a:schemeClr val="tx1"/>
          </a:solidFill>
          <a:latin typeface="Rockwell" pitchFamily="18" charset="0"/>
        </a:defRPr>
      </a:lvl6pPr>
      <a:lvl7pPr marL="912193" algn="ctr" rtl="0" eaLnBrk="1" fontAlgn="base" hangingPunct="1">
        <a:spcBef>
          <a:spcPct val="0"/>
        </a:spcBef>
        <a:spcAft>
          <a:spcPct val="0"/>
        </a:spcAft>
        <a:defRPr sz="2993">
          <a:solidFill>
            <a:schemeClr val="tx1"/>
          </a:solidFill>
          <a:latin typeface="Rockwell" pitchFamily="18" charset="0"/>
        </a:defRPr>
      </a:lvl7pPr>
      <a:lvl8pPr marL="1368290" algn="ctr" rtl="0" eaLnBrk="1" fontAlgn="base" hangingPunct="1">
        <a:spcBef>
          <a:spcPct val="0"/>
        </a:spcBef>
        <a:spcAft>
          <a:spcPct val="0"/>
        </a:spcAft>
        <a:defRPr sz="2993">
          <a:solidFill>
            <a:schemeClr val="tx1"/>
          </a:solidFill>
          <a:latin typeface="Rockwell" pitchFamily="18" charset="0"/>
        </a:defRPr>
      </a:lvl8pPr>
      <a:lvl9pPr marL="1824387" algn="ctr" rtl="0" eaLnBrk="1" fontAlgn="base" hangingPunct="1">
        <a:spcBef>
          <a:spcPct val="0"/>
        </a:spcBef>
        <a:spcAft>
          <a:spcPct val="0"/>
        </a:spcAft>
        <a:defRPr sz="2993">
          <a:solidFill>
            <a:schemeClr val="tx1"/>
          </a:solidFill>
          <a:latin typeface="Rockwell" pitchFamily="18" charset="0"/>
        </a:defRPr>
      </a:lvl9pPr>
    </p:titleStyle>
    <p:bodyStyle>
      <a:lvl1pPr marL="174203" indent="-174203" algn="l" rtl="0" eaLnBrk="1" fontAlgn="base" hangingPunct="1">
        <a:spcBef>
          <a:spcPct val="20000"/>
        </a:spcBef>
        <a:spcAft>
          <a:spcPct val="0"/>
        </a:spcAft>
        <a:buFont typeface="Arial Rounded MT Bold" pitchFamily="34" charset="0"/>
        <a:buChar char="›"/>
        <a:tabLst>
          <a:tab pos="174203" algn="l"/>
        </a:tabLst>
        <a:defRPr kern="1200">
          <a:solidFill>
            <a:schemeClr val="tx1"/>
          </a:solidFill>
          <a:latin typeface="Arial" pitchFamily="34" charset="0"/>
          <a:ea typeface="+mn-ea"/>
          <a:cs typeface="Arial" pitchFamily="34" charset="0"/>
        </a:defRPr>
      </a:lvl1pPr>
      <a:lvl2pPr marL="495689" indent="-145698" algn="l" rtl="0" eaLnBrk="1" fontAlgn="base" hangingPunct="1">
        <a:spcBef>
          <a:spcPct val="20000"/>
        </a:spcBef>
        <a:spcAft>
          <a:spcPct val="0"/>
        </a:spcAft>
        <a:buFont typeface="Arial Rounded MT Bold" pitchFamily="34" charset="0"/>
        <a:buChar char="›"/>
        <a:tabLst>
          <a:tab pos="514692" algn="l"/>
          <a:tab pos="717402" algn="l"/>
        </a:tabLst>
        <a:defRPr sz="1596" kern="1200">
          <a:solidFill>
            <a:schemeClr val="tx1"/>
          </a:solidFill>
          <a:latin typeface="Arial" pitchFamily="34" charset="0"/>
          <a:ea typeface="+mn-ea"/>
          <a:cs typeface="Arial" pitchFamily="34" charset="0"/>
        </a:defRPr>
      </a:lvl2pPr>
      <a:lvl3pPr marL="785500" indent="-145698" algn="l" rtl="0" eaLnBrk="1" fontAlgn="base" hangingPunct="1">
        <a:spcBef>
          <a:spcPct val="20000"/>
        </a:spcBef>
        <a:spcAft>
          <a:spcPct val="0"/>
        </a:spcAft>
        <a:buFont typeface="Arial Rounded MT Bold" pitchFamily="34" charset="0"/>
        <a:buChar char="›"/>
        <a:defRPr sz="1397" kern="1200">
          <a:solidFill>
            <a:schemeClr val="tx1"/>
          </a:solidFill>
          <a:latin typeface="Arial" pitchFamily="34" charset="0"/>
          <a:ea typeface="+mn-ea"/>
          <a:cs typeface="Arial" pitchFamily="34" charset="0"/>
        </a:defRPr>
      </a:lvl3pPr>
      <a:lvl4pPr marL="1596338"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4pPr>
      <a:lvl5pPr marL="2052435"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0486" y="1334856"/>
            <a:ext cx="10985913" cy="4957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a:p>
            <a:pPr lvl="2"/>
            <a:endParaRPr lang="es-ES_tradnl" noProof="0" dirty="0" smtClean="0"/>
          </a:p>
        </p:txBody>
      </p:sp>
      <p:sp>
        <p:nvSpPr>
          <p:cNvPr id="1028" name="Title Placeholder 14"/>
          <p:cNvSpPr>
            <a:spLocks noGrp="1"/>
          </p:cNvSpPr>
          <p:nvPr>
            <p:ph type="title"/>
          </p:nvPr>
        </p:nvSpPr>
        <p:spPr bwMode="auto">
          <a:xfrm>
            <a:off x="611981" y="191599"/>
            <a:ext cx="9630205" cy="847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
        <p:nvSpPr>
          <p:cNvPr id="10" name="Rectangle 9"/>
          <p:cNvSpPr>
            <a:spLocks noChangeArrowheads="1"/>
          </p:cNvSpPr>
          <p:nvPr userDrawn="1"/>
        </p:nvSpPr>
        <p:spPr bwMode="auto">
          <a:xfrm>
            <a:off x="620486" y="6516722"/>
            <a:ext cx="6842290" cy="144095"/>
          </a:xfrm>
          <a:prstGeom prst="rect">
            <a:avLst/>
          </a:prstGeom>
          <a:no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fld id="{552884D2-106D-A340-9362-6225663C5229}" type="slidenum">
              <a:rPr lang="es-ES_tradnl" sz="798" noProof="0" smtClean="0">
                <a:solidFill>
                  <a:schemeClr val="bg2">
                    <a:lumMod val="75000"/>
                  </a:schemeClr>
                </a:solidFill>
                <a:cs typeface="Arial" charset="0"/>
              </a:rPr>
              <a:t>‹#›</a:t>
            </a:fld>
            <a:r>
              <a:rPr lang="es-ES_tradnl" sz="798" noProof="0" smtClean="0">
                <a:solidFill>
                  <a:schemeClr val="bg2">
                    <a:lumMod val="75000"/>
                  </a:schemeClr>
                </a:solidFill>
                <a:cs typeface="Arial" charset="0"/>
              </a:rPr>
              <a:t> |</a:t>
            </a:r>
            <a:r>
              <a:rPr lang="es-ES_tradnl" sz="798" baseline="0" noProof="0" smtClean="0">
                <a:solidFill>
                  <a:schemeClr val="bg2">
                    <a:lumMod val="75000"/>
                  </a:schemeClr>
                </a:solidFill>
                <a:cs typeface="Arial" charset="0"/>
              </a:rPr>
              <a:t>  </a:t>
            </a:r>
            <a:r>
              <a:rPr lang="es-ES_tradnl" sz="800" noProof="0" smtClean="0">
                <a:solidFill>
                  <a:schemeClr val="bg2">
                    <a:lumMod val="75000"/>
                  </a:schemeClr>
                </a:solidFill>
                <a:cs typeface="Arial" charset="0"/>
              </a:rPr>
              <a:t>Todos los Derechos Reservados © Valores Corporativos </a:t>
            </a:r>
            <a:r>
              <a:rPr lang="es-ES_tradnl" sz="800" noProof="0" err="1" smtClean="0">
                <a:solidFill>
                  <a:schemeClr val="bg2">
                    <a:lumMod val="75000"/>
                  </a:schemeClr>
                </a:solidFill>
                <a:cs typeface="Arial" charset="0"/>
              </a:rPr>
              <a:t>Softtek</a:t>
            </a:r>
            <a:r>
              <a:rPr lang="es-ES_tradnl" sz="800" noProof="0" smtClean="0">
                <a:solidFill>
                  <a:schemeClr val="bg2">
                    <a:lumMod val="75000"/>
                  </a:schemeClr>
                </a:solidFill>
                <a:cs typeface="Arial" charset="0"/>
              </a:rPr>
              <a:t> S.A. de C.V. 2018. Interno.</a:t>
            </a:r>
            <a:endParaRPr lang="es-ES_tradnl" sz="798" noProof="0" smtClean="0">
              <a:solidFill>
                <a:schemeClr val="bg2">
                  <a:lumMod val="75000"/>
                </a:schemeClr>
              </a:solidFill>
              <a:cs typeface="Arial" charset="0"/>
            </a:endParaRPr>
          </a:p>
        </p:txBody>
      </p:sp>
      <p:pic>
        <p:nvPicPr>
          <p:cNvPr id="7" name="Picture 2" descr="C:\Users\joel.solis\Desktop\2013 Templates\softtek.e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0461239" y="321286"/>
            <a:ext cx="1388454" cy="704591"/>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88" r:id="rId4"/>
    <p:sldLayoutId id="2147485196" r:id="rId5"/>
  </p:sldLayoutIdLst>
  <p:timing>
    <p:tnLst>
      <p:par>
        <p:cTn id="1" dur="indefinite" restart="never" nodeType="tmRoot"/>
      </p:par>
    </p:tnLst>
  </p:timing>
  <p:hf hdr="0" ftr="0" dt="0"/>
  <p:txStyles>
    <p:titleStyle>
      <a:lvl1pPr algn="l" rtl="0" eaLnBrk="0" fontAlgn="base" hangingPunct="0">
        <a:lnSpc>
          <a:spcPts val="2993"/>
        </a:lnSpc>
        <a:spcBef>
          <a:spcPct val="0"/>
        </a:spcBef>
        <a:spcAft>
          <a:spcPct val="0"/>
        </a:spcAft>
        <a:defRPr sz="2993" b="0" kern="1200">
          <a:solidFill>
            <a:schemeClr val="tx1">
              <a:lumMod val="90000"/>
              <a:lumOff val="10000"/>
            </a:schemeClr>
          </a:solidFill>
          <a:latin typeface="Arial"/>
          <a:ea typeface="+mj-ea"/>
          <a:cs typeface="Arial"/>
        </a:defRPr>
      </a:lvl1pPr>
      <a:lvl2pPr algn="l" rtl="0" eaLnBrk="0" fontAlgn="base" hangingPunct="0">
        <a:lnSpc>
          <a:spcPts val="2993"/>
        </a:lnSpc>
        <a:spcBef>
          <a:spcPct val="0"/>
        </a:spcBef>
        <a:spcAft>
          <a:spcPct val="0"/>
        </a:spcAft>
        <a:defRPr sz="2993" b="1">
          <a:solidFill>
            <a:schemeClr val="accent1"/>
          </a:solidFill>
          <a:latin typeface="Arial" charset="0"/>
          <a:cs typeface="Arial" charset="0"/>
        </a:defRPr>
      </a:lvl2pPr>
      <a:lvl3pPr algn="l" rtl="0" eaLnBrk="0" fontAlgn="base" hangingPunct="0">
        <a:lnSpc>
          <a:spcPts val="2993"/>
        </a:lnSpc>
        <a:spcBef>
          <a:spcPct val="0"/>
        </a:spcBef>
        <a:spcAft>
          <a:spcPct val="0"/>
        </a:spcAft>
        <a:defRPr sz="2993" b="1">
          <a:solidFill>
            <a:schemeClr val="accent1"/>
          </a:solidFill>
          <a:latin typeface="Arial" charset="0"/>
          <a:cs typeface="Arial" charset="0"/>
        </a:defRPr>
      </a:lvl3pPr>
      <a:lvl4pPr algn="l" rtl="0" eaLnBrk="0" fontAlgn="base" hangingPunct="0">
        <a:lnSpc>
          <a:spcPts val="2993"/>
        </a:lnSpc>
        <a:spcBef>
          <a:spcPct val="0"/>
        </a:spcBef>
        <a:spcAft>
          <a:spcPct val="0"/>
        </a:spcAft>
        <a:defRPr sz="2993" b="1">
          <a:solidFill>
            <a:schemeClr val="accent1"/>
          </a:solidFill>
          <a:latin typeface="Arial" charset="0"/>
          <a:cs typeface="Arial" charset="0"/>
        </a:defRPr>
      </a:lvl4pPr>
      <a:lvl5pPr algn="l" rtl="0" eaLnBrk="0" fontAlgn="base" hangingPunct="0">
        <a:lnSpc>
          <a:spcPts val="2993"/>
        </a:lnSpc>
        <a:spcBef>
          <a:spcPct val="0"/>
        </a:spcBef>
        <a:spcAft>
          <a:spcPct val="0"/>
        </a:spcAft>
        <a:defRPr sz="2993" b="1">
          <a:solidFill>
            <a:schemeClr val="accent1"/>
          </a:solidFill>
          <a:latin typeface="Arial" charset="0"/>
          <a:cs typeface="Arial" charset="0"/>
        </a:defRPr>
      </a:lvl5pPr>
      <a:lvl6pPr marL="456097" algn="ctr" rtl="0" fontAlgn="base">
        <a:spcBef>
          <a:spcPct val="0"/>
        </a:spcBef>
        <a:spcAft>
          <a:spcPct val="0"/>
        </a:spcAft>
        <a:defRPr sz="2993">
          <a:solidFill>
            <a:schemeClr val="accent1"/>
          </a:solidFill>
          <a:latin typeface="Rockwell" pitchFamily="18" charset="0"/>
        </a:defRPr>
      </a:lvl6pPr>
      <a:lvl7pPr marL="912193" algn="ctr" rtl="0" fontAlgn="base">
        <a:spcBef>
          <a:spcPct val="0"/>
        </a:spcBef>
        <a:spcAft>
          <a:spcPct val="0"/>
        </a:spcAft>
        <a:defRPr sz="2993">
          <a:solidFill>
            <a:schemeClr val="accent1"/>
          </a:solidFill>
          <a:latin typeface="Rockwell" pitchFamily="18" charset="0"/>
        </a:defRPr>
      </a:lvl7pPr>
      <a:lvl8pPr marL="1368290" algn="ctr" rtl="0" fontAlgn="base">
        <a:spcBef>
          <a:spcPct val="0"/>
        </a:spcBef>
        <a:spcAft>
          <a:spcPct val="0"/>
        </a:spcAft>
        <a:defRPr sz="2993">
          <a:solidFill>
            <a:schemeClr val="accent1"/>
          </a:solidFill>
          <a:latin typeface="Rockwell" pitchFamily="18" charset="0"/>
        </a:defRPr>
      </a:lvl8pPr>
      <a:lvl9pPr marL="1824387" algn="ctr" rtl="0" fontAlgn="base">
        <a:spcBef>
          <a:spcPct val="0"/>
        </a:spcBef>
        <a:spcAft>
          <a:spcPct val="0"/>
        </a:spcAft>
        <a:defRPr sz="2993">
          <a:solidFill>
            <a:schemeClr val="accent1"/>
          </a:solidFill>
          <a:latin typeface="Rockwell" pitchFamily="18" charset="0"/>
        </a:defRPr>
      </a:lvl9pPr>
    </p:titleStyle>
    <p:bodyStyle>
      <a:lvl1pPr marL="125696" indent="-179566"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s://elements.polymer-project.org/"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nodejs.org/en/"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0.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hyperlink" Target="http://127.0.0.1:8081/" TargetMode="Externa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60.wmf"/><Relationship Id="rId5" Type="http://schemas.openxmlformats.org/officeDocument/2006/relationships/oleObject" Target="../embeddings/oleObject4.bin"/><Relationship Id="rId4" Type="http://schemas.openxmlformats.org/officeDocument/2006/relationships/image" Target="../media/image59.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63.wmf"/><Relationship Id="rId5" Type="http://schemas.openxmlformats.org/officeDocument/2006/relationships/oleObject" Target="../embeddings/oleObject6.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8.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x-tag.readme.io/" TargetMode="External"/><Relationship Id="rId2" Type="http://schemas.openxmlformats.org/officeDocument/2006/relationships/hyperlink" Target="https://www.polymer-project.org/" TargetMode="External"/><Relationship Id="rId1" Type="http://schemas.openxmlformats.org/officeDocument/2006/relationships/slideLayout" Target="../slideLayouts/slideLayout12.xml"/><Relationship Id="rId4" Type="http://schemas.openxmlformats.org/officeDocument/2006/relationships/hyperlink" Target="http://bosonic.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POLYMER 1. </a:t>
            </a:r>
            <a:endParaRPr lang="en-US" dirty="0"/>
          </a:p>
        </p:txBody>
      </p:sp>
    </p:spTree>
    <p:extLst>
      <p:ext uri="{BB962C8B-B14F-4D97-AF65-F5344CB8AC3E}">
        <p14:creationId xmlns:p14="http://schemas.microsoft.com/office/powerpoint/2010/main" val="109206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Polymer o </a:t>
            </a:r>
            <a:r>
              <a:rPr lang="es-ES" sz="4000" b="1" dirty="0" err="1" smtClean="0"/>
              <a:t>AngularJS</a:t>
            </a:r>
            <a:r>
              <a:rPr lang="es-ES" sz="4000" b="1" dirty="0" smtClean="0"/>
              <a:t> o similares.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85266" y="1908101"/>
            <a:ext cx="10879162" cy="3970318"/>
          </a:xfrm>
          <a:prstGeom prst="rect">
            <a:avLst/>
          </a:prstGeom>
        </p:spPr>
        <p:txBody>
          <a:bodyPr wrap="square">
            <a:spAutoFit/>
          </a:bodyPr>
          <a:lstStyle/>
          <a:p>
            <a:r>
              <a:rPr lang="es-ES" dirty="0">
                <a:solidFill>
                  <a:srgbClr val="313131"/>
                </a:solidFill>
                <a:latin typeface="Open Sans"/>
              </a:rPr>
              <a:t>Volviendo a la posible competencia con otros </a:t>
            </a:r>
            <a:r>
              <a:rPr lang="es-ES" dirty="0" err="1">
                <a:solidFill>
                  <a:srgbClr val="313131"/>
                </a:solidFill>
                <a:latin typeface="Open Sans"/>
              </a:rPr>
              <a:t>frameworks</a:t>
            </a:r>
            <a:r>
              <a:rPr lang="es-ES" dirty="0">
                <a:solidFill>
                  <a:srgbClr val="313131"/>
                </a:solidFill>
                <a:latin typeface="Open Sans"/>
              </a:rPr>
              <a:t> hay que admitir tanto una cosa como la otra. Por una parte es perfectamente posible usar Polymer en conjunto con otras librerías y por otra parte sería muy factible construir una aplicación basada en Polymer sin usar ningún otro </a:t>
            </a:r>
            <a:r>
              <a:rPr lang="es-ES" dirty="0" err="1">
                <a:solidFill>
                  <a:srgbClr val="313131"/>
                </a:solidFill>
                <a:latin typeface="Open Sans"/>
              </a:rPr>
              <a:t>framework</a:t>
            </a:r>
            <a:r>
              <a:rPr lang="es-ES" dirty="0">
                <a:solidFill>
                  <a:srgbClr val="313131"/>
                </a:solidFill>
                <a:latin typeface="Open Sans"/>
              </a:rPr>
              <a:t> del lado del cliente. </a:t>
            </a:r>
            <a:r>
              <a:rPr lang="es-ES" dirty="0" smtClean="0">
                <a:solidFill>
                  <a:srgbClr val="313131"/>
                </a:solidFill>
                <a:latin typeface="Open Sans"/>
              </a:rPr>
              <a:t>Esto </a:t>
            </a:r>
            <a:r>
              <a:rPr lang="es-ES" dirty="0">
                <a:solidFill>
                  <a:srgbClr val="313131"/>
                </a:solidFill>
                <a:latin typeface="Open Sans"/>
              </a:rPr>
              <a:t>es así porque en el </a:t>
            </a:r>
            <a:r>
              <a:rPr lang="es-ES" dirty="0" err="1">
                <a:solidFill>
                  <a:srgbClr val="313131"/>
                </a:solidFill>
                <a:latin typeface="Open Sans"/>
              </a:rPr>
              <a:t>core</a:t>
            </a:r>
            <a:r>
              <a:rPr lang="es-ES" dirty="0">
                <a:solidFill>
                  <a:srgbClr val="313131"/>
                </a:solidFill>
                <a:latin typeface="Open Sans"/>
              </a:rPr>
              <a:t> de la librería y adicionalmente en el catálogo de elementos de Polymer, de los que hablaremos después, están implementadas muchas de las funcionalidades que nos ofrecen los </a:t>
            </a:r>
            <a:r>
              <a:rPr lang="es-ES" dirty="0" err="1">
                <a:solidFill>
                  <a:srgbClr val="313131"/>
                </a:solidFill>
                <a:latin typeface="Open Sans"/>
              </a:rPr>
              <a:t>frameworks</a:t>
            </a:r>
            <a:r>
              <a:rPr lang="es-ES" dirty="0">
                <a:solidFill>
                  <a:srgbClr val="313131"/>
                </a:solidFill>
                <a:latin typeface="Open Sans"/>
              </a:rPr>
              <a:t> </a:t>
            </a:r>
            <a:r>
              <a:rPr lang="es-ES" dirty="0" err="1">
                <a:solidFill>
                  <a:srgbClr val="313131"/>
                </a:solidFill>
                <a:latin typeface="Open Sans"/>
              </a:rPr>
              <a:t>Javascript</a:t>
            </a:r>
            <a:r>
              <a:rPr lang="es-ES" dirty="0">
                <a:solidFill>
                  <a:srgbClr val="313131"/>
                </a:solidFill>
                <a:latin typeface="Open Sans"/>
              </a:rPr>
              <a:t> MVC. Ejemplos concretos son el </a:t>
            </a:r>
            <a:r>
              <a:rPr lang="es-ES" dirty="0" err="1">
                <a:solidFill>
                  <a:srgbClr val="313131"/>
                </a:solidFill>
                <a:latin typeface="Open Sans"/>
              </a:rPr>
              <a:t>binding</a:t>
            </a:r>
            <a:r>
              <a:rPr lang="es-ES" dirty="0">
                <a:solidFill>
                  <a:srgbClr val="313131"/>
                </a:solidFill>
                <a:latin typeface="Open Sans"/>
              </a:rPr>
              <a:t> o el acceso asíncrono a todo tipo de recursos mediante Ajax. Paralelamente, se están presentando constantemente complementos (nuevos componentes) que permiten a Polymer hacer más cosas típicas que vienes haciendo con </a:t>
            </a:r>
            <a:r>
              <a:rPr lang="es-ES" dirty="0" err="1">
                <a:solidFill>
                  <a:srgbClr val="313131"/>
                </a:solidFill>
                <a:latin typeface="Open Sans"/>
              </a:rPr>
              <a:t>frameworks</a:t>
            </a:r>
            <a:r>
              <a:rPr lang="es-ES" dirty="0">
                <a:solidFill>
                  <a:srgbClr val="313131"/>
                </a:solidFill>
                <a:latin typeface="Open Sans"/>
              </a:rPr>
              <a:t> como Angular como por ejemplo gestionar rutas de la aplicación por medio de un sistema de </a:t>
            </a:r>
            <a:r>
              <a:rPr lang="es-ES" dirty="0" err="1">
                <a:solidFill>
                  <a:srgbClr val="313131"/>
                </a:solidFill>
                <a:latin typeface="Open Sans"/>
              </a:rPr>
              <a:t>routing</a:t>
            </a:r>
            <a:r>
              <a:rPr lang="es-ES" dirty="0">
                <a:solidFill>
                  <a:srgbClr val="313131"/>
                </a:solidFill>
                <a:latin typeface="Open Sans"/>
              </a:rPr>
              <a:t>.</a:t>
            </a:r>
          </a:p>
          <a:p>
            <a:r>
              <a:rPr lang="es-ES" dirty="0">
                <a:solidFill>
                  <a:srgbClr val="313131"/>
                </a:solidFill>
                <a:latin typeface="Open Sans"/>
              </a:rPr>
              <a:t>Lo que debe quedar claro es que Polymer se diferencia, con respecto a </a:t>
            </a:r>
            <a:r>
              <a:rPr lang="es-ES" dirty="0" err="1">
                <a:solidFill>
                  <a:srgbClr val="313131"/>
                </a:solidFill>
                <a:latin typeface="Open Sans"/>
              </a:rPr>
              <a:t>AngularJS</a:t>
            </a:r>
            <a:r>
              <a:rPr lang="es-ES" dirty="0">
                <a:solidFill>
                  <a:srgbClr val="313131"/>
                </a:solidFill>
                <a:latin typeface="Open Sans"/>
              </a:rPr>
              <a:t> o </a:t>
            </a:r>
            <a:r>
              <a:rPr lang="es-ES" dirty="0" err="1">
                <a:solidFill>
                  <a:srgbClr val="313131"/>
                </a:solidFill>
                <a:latin typeface="Open Sans"/>
              </a:rPr>
              <a:t>ReactJS</a:t>
            </a:r>
            <a:r>
              <a:rPr lang="es-ES" dirty="0">
                <a:solidFill>
                  <a:srgbClr val="313131"/>
                </a:solidFill>
                <a:latin typeface="Open Sans"/>
              </a:rPr>
              <a:t>, por estar construido encima de las especificaciones de los Web Components. Por ello no son librerías comparables y, gracias a basarse en estándares de la W3C, se podría suponer una vida más larga a Polymer que a otras alternativas para el desarrollo de interfaces de usuario y aplicaciones web.</a:t>
            </a:r>
            <a:endParaRPr lang="es-ES" b="0" i="0" dirty="0">
              <a:solidFill>
                <a:srgbClr val="313131"/>
              </a:solidFill>
              <a:effectLst/>
              <a:latin typeface="Open Sans"/>
            </a:endParaRPr>
          </a:p>
        </p:txBody>
      </p:sp>
    </p:spTree>
    <p:extLst>
      <p:ext uri="{BB962C8B-B14F-4D97-AF65-F5344CB8AC3E}">
        <p14:creationId xmlns:p14="http://schemas.microsoft.com/office/powerpoint/2010/main" val="1103559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Qué Contiene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85266" y="1849815"/>
            <a:ext cx="10519122" cy="2862322"/>
          </a:xfrm>
          <a:prstGeom prst="rect">
            <a:avLst/>
          </a:prstGeom>
        </p:spPr>
        <p:txBody>
          <a:bodyPr wrap="square">
            <a:spAutoFit/>
          </a:bodyPr>
          <a:lstStyle/>
          <a:p>
            <a:r>
              <a:rPr lang="es-ES" dirty="0">
                <a:solidFill>
                  <a:srgbClr val="313131"/>
                </a:solidFill>
                <a:latin typeface="Arial" panose="020B0604020202020204" pitchFamily="34" charset="0"/>
                <a:cs typeface="Arial" panose="020B0604020202020204" pitchFamily="34" charset="0"/>
              </a:rPr>
              <a:t>Polymer tiene diversos elementos enfocados en la creación de Web Components</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pPr>
              <a:buFont typeface="Arial" panose="020B0604020202020204" pitchFamily="34" charset="0"/>
              <a:buChar char="•"/>
            </a:pPr>
            <a:r>
              <a:rPr lang="es-ES" dirty="0">
                <a:solidFill>
                  <a:srgbClr val="313131"/>
                </a:solidFill>
                <a:latin typeface="Arial" panose="020B0604020202020204" pitchFamily="34" charset="0"/>
                <a:cs typeface="Arial" panose="020B0604020202020204" pitchFamily="34" charset="0"/>
              </a:rPr>
              <a:t>Un completo sistema de </a:t>
            </a:r>
            <a:r>
              <a:rPr lang="es-ES" dirty="0" err="1">
                <a:solidFill>
                  <a:srgbClr val="313131"/>
                </a:solidFill>
                <a:latin typeface="Arial" panose="020B0604020202020204" pitchFamily="34" charset="0"/>
                <a:cs typeface="Arial" panose="020B0604020202020204" pitchFamily="34" charset="0"/>
              </a:rPr>
              <a:t>Polyfills</a:t>
            </a:r>
            <a:r>
              <a:rPr lang="es-ES" dirty="0">
                <a:solidFill>
                  <a:srgbClr val="313131"/>
                </a:solidFill>
                <a:latin typeface="Arial" panose="020B0604020202020204" pitchFamily="34" charset="0"/>
                <a:cs typeface="Arial" panose="020B0604020202020204" pitchFamily="34" charset="0"/>
              </a:rPr>
              <a:t>, que permiten dar soporte al estándar de Web Components a navegadores que no lo han implementado todavía de manera nativa</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pPr>
              <a:buFont typeface="Arial" panose="020B0604020202020204" pitchFamily="34" charset="0"/>
              <a:buChar char="•"/>
            </a:pPr>
            <a:r>
              <a:rPr lang="es-ES" dirty="0">
                <a:solidFill>
                  <a:srgbClr val="313131"/>
                </a:solidFill>
                <a:latin typeface="Arial" panose="020B0604020202020204" pitchFamily="34" charset="0"/>
                <a:cs typeface="Arial" panose="020B0604020202020204" pitchFamily="34" charset="0"/>
              </a:rPr>
              <a:t>Un kit de herramientas destinadas a que cualquier desarrollador pueda crear sus propios componentes</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pPr>
              <a:buFont typeface="Arial" panose="020B0604020202020204" pitchFamily="34" charset="0"/>
              <a:buChar char="•"/>
            </a:pPr>
            <a:r>
              <a:rPr lang="es-ES" dirty="0">
                <a:solidFill>
                  <a:srgbClr val="313131"/>
                </a:solidFill>
                <a:latin typeface="Arial" panose="020B0604020202020204" pitchFamily="34" charset="0"/>
                <a:cs typeface="Arial" panose="020B0604020202020204" pitchFamily="34" charset="0"/>
              </a:rPr>
              <a:t>Una enorme librería de elementos clasificados en varias áreas, en los cuales podremos basarnos para hacer nuevos componentes que den vida a páginas web y aplicaciones para móviles.</a:t>
            </a:r>
            <a:endParaRPr lang="es-ES" b="0" i="0" dirty="0">
              <a:solidFill>
                <a:srgbClr val="31313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390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Desarrollo declarativo.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4040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888841" y="1515445"/>
            <a:ext cx="10504479" cy="5201424"/>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Lo interesante de los web </a:t>
            </a:r>
            <a:r>
              <a:rPr kumimoji="0" lang="es-MX" altLang="en-US" sz="1600" b="0" i="0" u="none" strike="noStrike" cap="none" normalizeH="0" baseline="0" dirty="0" err="1" smtClean="0">
                <a:ln>
                  <a:noFill/>
                </a:ln>
                <a:solidFill>
                  <a:srgbClr val="313131"/>
                </a:solidFill>
                <a:effectLst/>
                <a:cs typeface="Arial" panose="020B0604020202020204" pitchFamily="34" charset="0"/>
              </a:rPr>
              <a:t>components</a:t>
            </a:r>
            <a:r>
              <a:rPr kumimoji="0" lang="es-MX" altLang="en-US" sz="1600" b="0" i="0" u="none" strike="noStrike" cap="none" normalizeH="0" baseline="0" dirty="0" smtClean="0">
                <a:ln>
                  <a:noFill/>
                </a:ln>
                <a:solidFill>
                  <a:srgbClr val="313131"/>
                </a:solidFill>
                <a:effectLst/>
                <a:cs typeface="Arial" panose="020B0604020202020204" pitchFamily="34" charset="0"/>
              </a:rPr>
              <a:t> y Polymer es que te permite hacer lo que se conoce como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"desarrollo declarativo". En vez de crear tus comportamientos escribiendo código </a:t>
            </a:r>
            <a:r>
              <a:rPr kumimoji="0" lang="es-MX" altLang="en-US" sz="1600" b="0" i="0" u="none" strike="noStrike" cap="none" normalizeH="0" baseline="0" dirty="0" err="1" smtClean="0">
                <a:ln>
                  <a:noFill/>
                </a:ln>
                <a:solidFill>
                  <a:srgbClr val="313131"/>
                </a:solidFill>
                <a:effectLst/>
                <a:cs typeface="Arial" panose="020B0604020202020204" pitchFamily="34" charset="0"/>
              </a:rPr>
              <a:t>Javascript</a:t>
            </a:r>
            <a:r>
              <a:rPr kumimoji="0" lang="es-MX" altLang="en-US" sz="1600" b="0" i="0" u="none" strike="noStrike" cap="none" normalizeH="0" baseline="0" dirty="0" smtClean="0">
                <a:ln>
                  <a:noFill/>
                </a:ln>
                <a:solidFill>
                  <a:srgbClr val="313131"/>
                </a:solidFill>
                <a:effectLst/>
                <a:cs typeface="Arial" panose="020B0604020202020204" pitchFamily="34" charset="0"/>
              </a:rPr>
              <a:t> que realice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las cosas que necesitas, vamos a comenzar a desarrollar en base a la declaración de elementos con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etiquetas HTML nuevas que realicen las tareas que necesitas.</a:t>
            </a: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O sea, para agregar un icono no necesitas tener una imagen, asociada a una URL en el atributo </a:t>
            </a:r>
            <a:r>
              <a:rPr kumimoji="0" lang="es-MX" altLang="en-US" sz="1600" b="0" i="0" u="none" strike="noStrike" cap="none" normalizeH="0" baseline="0" dirty="0" err="1" smtClean="0">
                <a:ln>
                  <a:noFill/>
                </a:ln>
                <a:solidFill>
                  <a:srgbClr val="313131"/>
                </a:solidFill>
                <a:effectLst/>
                <a:cs typeface="Arial" panose="020B0604020202020204" pitchFamily="34" charset="0"/>
              </a:rPr>
              <a:t>src</a:t>
            </a:r>
            <a:r>
              <a:rPr kumimoji="0" lang="es-MX" altLang="en-US" sz="1600" b="0" i="0" u="none" strike="noStrike" cap="none" normalizeH="0" baseline="0" dirty="0" smtClean="0">
                <a:ln>
                  <a:noFill/>
                </a:ln>
                <a:solidFill>
                  <a:srgbClr val="313131"/>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 Puedes implementarlo por medio de un </a:t>
            </a:r>
            <a:r>
              <a:rPr kumimoji="0" lang="es-MX" altLang="en-US" sz="1600" b="0" i="0" u="none" strike="noStrike" cap="none" normalizeH="0" baseline="0" dirty="0" err="1" smtClean="0">
                <a:ln>
                  <a:noFill/>
                </a:ln>
                <a:solidFill>
                  <a:srgbClr val="313131"/>
                </a:solidFill>
                <a:effectLst/>
                <a:cs typeface="Arial" panose="020B0604020202020204" pitchFamily="34" charset="0"/>
              </a:rPr>
              <a:t>Custom</a:t>
            </a:r>
            <a:r>
              <a:rPr kumimoji="0" lang="es-MX" altLang="en-US" sz="1600" b="0" i="0" u="none" strike="noStrike" cap="none" normalizeH="0" baseline="0" dirty="0" smtClean="0">
                <a:ln>
                  <a:noFill/>
                </a:ln>
                <a:solidFill>
                  <a:srgbClr val="313131"/>
                </a:solidFill>
                <a:effectLst/>
                <a:cs typeface="Arial" panose="020B0604020202020204" pitchFamily="34" charset="0"/>
              </a:rPr>
              <a:t> </a:t>
            </a:r>
            <a:r>
              <a:rPr kumimoji="0" lang="es-MX" altLang="en-US" sz="1600" b="0" i="0" u="none" strike="noStrike" cap="none" normalizeH="0" baseline="0" dirty="0" err="1" smtClean="0">
                <a:ln>
                  <a:noFill/>
                </a:ln>
                <a:solidFill>
                  <a:srgbClr val="313131"/>
                </a:solidFill>
                <a:effectLst/>
                <a:cs typeface="Arial" panose="020B0604020202020204" pitchFamily="34" charset="0"/>
              </a:rPr>
              <a:t>element</a:t>
            </a:r>
            <a:r>
              <a:rPr kumimoji="0" lang="es-MX" altLang="en-US" sz="1600" b="0" i="0" u="none" strike="noStrike" cap="none" normalizeH="0" baseline="0" dirty="0" smtClean="0">
                <a:ln>
                  <a:noFill/>
                </a:ln>
                <a:solidFill>
                  <a:srgbClr val="313131"/>
                </a:solidFill>
                <a:effectLst/>
                <a:cs typeface="Arial" panose="020B0604020202020204" pitchFamily="34" charset="0"/>
              </a:rPr>
              <a:t>, que viene a ser como una nueva etiqueta del HTML.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Por ejemplo: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999999"/>
                </a:solidFill>
                <a:effectLst/>
                <a:cs typeface="Arial" panose="020B0604020202020204" pitchFamily="34" charset="0"/>
              </a:rPr>
              <a:t>&lt;</a:t>
            </a:r>
            <a:r>
              <a:rPr kumimoji="0" lang="es-MX" altLang="en-US" sz="1600" b="0" i="0" u="none" strike="noStrike" cap="none" normalizeH="0" baseline="0" dirty="0" err="1" smtClean="0">
                <a:ln>
                  <a:noFill/>
                </a:ln>
                <a:solidFill>
                  <a:srgbClr val="990055"/>
                </a:solidFill>
                <a:effectLst/>
                <a:cs typeface="Arial" panose="020B0604020202020204" pitchFamily="34" charset="0"/>
              </a:rPr>
              <a:t>iron-icon</a:t>
            </a:r>
            <a:r>
              <a:rPr kumimoji="0" lang="es-MX" altLang="en-US" sz="1600" b="0" i="0" u="none" strike="noStrike" cap="none" normalizeH="0" baseline="0" dirty="0" smtClean="0">
                <a:ln>
                  <a:noFill/>
                </a:ln>
                <a:solidFill>
                  <a:srgbClr val="990055"/>
                </a:solidFill>
                <a:effectLst/>
                <a:cs typeface="Arial" panose="020B0604020202020204" pitchFamily="34" charset="0"/>
              </a:rPr>
              <a:t> </a:t>
            </a:r>
            <a:r>
              <a:rPr kumimoji="0" lang="es-MX" altLang="en-US" sz="1600" b="0" i="0" u="none" strike="noStrike" cap="none" normalizeH="0" baseline="0" dirty="0" err="1" smtClean="0">
                <a:ln>
                  <a:noFill/>
                </a:ln>
                <a:solidFill>
                  <a:srgbClr val="669900"/>
                </a:solidFill>
                <a:effectLst/>
                <a:cs typeface="Arial" panose="020B0604020202020204" pitchFamily="34" charset="0"/>
              </a:rPr>
              <a:t>icon</a:t>
            </a:r>
            <a:r>
              <a:rPr kumimoji="0" lang="es-MX" altLang="en-US" sz="1600" b="0" i="0" u="none" strike="noStrike" cap="none" normalizeH="0" baseline="0" dirty="0" smtClean="0">
                <a:ln>
                  <a:noFill/>
                </a:ln>
                <a:solidFill>
                  <a:srgbClr val="999999"/>
                </a:solidFill>
                <a:effectLst/>
                <a:cs typeface="Arial" panose="020B0604020202020204" pitchFamily="34" charset="0"/>
              </a:rPr>
              <a:t>="</a:t>
            </a:r>
            <a:r>
              <a:rPr kumimoji="0" lang="es-MX" altLang="en-US" sz="1600" b="0" i="0" u="none" strike="noStrike" cap="none" normalizeH="0" baseline="0" dirty="0" err="1" smtClean="0">
                <a:ln>
                  <a:noFill/>
                </a:ln>
                <a:solidFill>
                  <a:srgbClr val="0077AA"/>
                </a:solidFill>
                <a:effectLst/>
                <a:cs typeface="Arial" panose="020B0604020202020204" pitchFamily="34" charset="0"/>
              </a:rPr>
              <a:t>icons:alarm</a:t>
            </a:r>
            <a:r>
              <a:rPr kumimoji="0" lang="es-MX" altLang="en-US" sz="1600" b="0" i="0" u="none" strike="noStrike" cap="none" normalizeH="0" baseline="0" dirty="0" smtClean="0">
                <a:ln>
                  <a:noFill/>
                </a:ln>
                <a:solidFill>
                  <a:srgbClr val="999999"/>
                </a:solidFill>
                <a:effectLst/>
                <a:cs typeface="Arial" panose="020B0604020202020204" pitchFamily="34" charset="0"/>
              </a:rPr>
              <a:t>"&gt;&lt;/</a:t>
            </a:r>
            <a:r>
              <a:rPr kumimoji="0" lang="es-MX" altLang="en-US" sz="1600" b="0" i="0" u="none" strike="noStrike" cap="none" normalizeH="0" baseline="0" dirty="0" err="1" smtClean="0">
                <a:ln>
                  <a:noFill/>
                </a:ln>
                <a:solidFill>
                  <a:srgbClr val="990055"/>
                </a:solidFill>
                <a:effectLst/>
                <a:cs typeface="Arial" panose="020B0604020202020204" pitchFamily="34" charset="0"/>
              </a:rPr>
              <a:t>iron-icon</a:t>
            </a:r>
            <a:r>
              <a:rPr kumimoji="0" lang="es-MX" altLang="en-US" sz="1600" b="0" i="0" u="none" strike="noStrike" cap="none" normalizeH="0" baseline="0" dirty="0" smtClean="0">
                <a:ln>
                  <a:noFill/>
                </a:ln>
                <a:solidFill>
                  <a:srgbClr val="999999"/>
                </a:solidFill>
                <a:effectLst/>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Pero un icono es un componente muy sencillo, quizás la diferencia entre usar una etiqueta IMG y este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err="1" smtClean="0">
                <a:ln>
                  <a:noFill/>
                </a:ln>
                <a:solidFill>
                  <a:srgbClr val="313131"/>
                </a:solidFill>
                <a:effectLst/>
                <a:cs typeface="Arial" panose="020B0604020202020204" pitchFamily="34" charset="0"/>
              </a:rPr>
              <a:t>custom</a:t>
            </a:r>
            <a:r>
              <a:rPr kumimoji="0" lang="es-MX" altLang="en-US" sz="1600" b="0" i="0" u="none" strike="noStrike" cap="none" normalizeH="0" baseline="0" dirty="0" smtClean="0">
                <a:ln>
                  <a:noFill/>
                </a:ln>
                <a:solidFill>
                  <a:srgbClr val="313131"/>
                </a:solidFill>
                <a:effectLst/>
                <a:cs typeface="Arial" panose="020B0604020202020204" pitchFamily="34" charset="0"/>
              </a:rPr>
              <a:t> </a:t>
            </a:r>
            <a:r>
              <a:rPr kumimoji="0" lang="es-MX" altLang="en-US" sz="1600" b="0" i="0" u="none" strike="noStrike" cap="none" normalizeH="0" baseline="0" dirty="0" err="1" smtClean="0">
                <a:ln>
                  <a:noFill/>
                </a:ln>
                <a:solidFill>
                  <a:srgbClr val="313131"/>
                </a:solidFill>
                <a:effectLst/>
                <a:cs typeface="Arial" panose="020B0604020202020204" pitchFamily="34" charset="0"/>
              </a:rPr>
              <a:t>element</a:t>
            </a:r>
            <a:r>
              <a:rPr kumimoji="0" lang="es-MX" altLang="en-US" sz="1600" b="0" i="0" u="none" strike="noStrike" cap="none" normalizeH="0" baseline="0" dirty="0" smtClean="0">
                <a:ln>
                  <a:noFill/>
                </a:ln>
                <a:solidFill>
                  <a:srgbClr val="313131"/>
                </a:solidFill>
                <a:effectLst/>
                <a:cs typeface="Arial" panose="020B0604020202020204" pitchFamily="34" charset="0"/>
              </a:rPr>
              <a:t> es bien poca. Pero piensa por ejemplo en un panel lateral, que se colapsa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automáticamente en pantallas de dimensiones pequeñas y que podemos desplegar para ver su contenido.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999999"/>
                </a:solidFill>
                <a:effectLst/>
                <a:cs typeface="Arial" panose="020B0604020202020204" pitchFamily="34" charset="0"/>
              </a:rPr>
              <a:t>&lt;</a:t>
            </a:r>
            <a:r>
              <a:rPr kumimoji="0" lang="es-MX" altLang="en-US" sz="1600" b="0" i="0" u="none" strike="noStrike" cap="none" normalizeH="0" baseline="0" dirty="0" err="1" smtClean="0">
                <a:ln>
                  <a:noFill/>
                </a:ln>
                <a:solidFill>
                  <a:srgbClr val="990055"/>
                </a:solidFill>
                <a:effectLst/>
                <a:cs typeface="Arial" panose="020B0604020202020204" pitchFamily="34" charset="0"/>
              </a:rPr>
              <a:t>paper</a:t>
            </a:r>
            <a:r>
              <a:rPr kumimoji="0" lang="es-MX" altLang="en-US" sz="1600" b="0" i="0" u="none" strike="noStrike" cap="none" normalizeH="0" baseline="0" dirty="0" smtClean="0">
                <a:ln>
                  <a:noFill/>
                </a:ln>
                <a:solidFill>
                  <a:srgbClr val="990055"/>
                </a:solidFill>
                <a:effectLst/>
                <a:cs typeface="Arial" panose="020B0604020202020204" pitchFamily="34" charset="0"/>
              </a:rPr>
              <a:t>-</a:t>
            </a:r>
            <a:r>
              <a:rPr kumimoji="0" lang="es-MX" altLang="en-US" sz="1600" b="0" i="0" u="none" strike="noStrike" cap="none" normalizeH="0" baseline="0" dirty="0" err="1" smtClean="0">
                <a:ln>
                  <a:noFill/>
                </a:ln>
                <a:solidFill>
                  <a:srgbClr val="990055"/>
                </a:solidFill>
                <a:effectLst/>
                <a:cs typeface="Arial" panose="020B0604020202020204" pitchFamily="34" charset="0"/>
              </a:rPr>
              <a:t>drawer</a:t>
            </a:r>
            <a:r>
              <a:rPr kumimoji="0" lang="es-MX" altLang="en-US" sz="1600" b="0" i="0" u="none" strike="noStrike" cap="none" normalizeH="0" baseline="0" dirty="0" smtClean="0">
                <a:ln>
                  <a:noFill/>
                </a:ln>
                <a:solidFill>
                  <a:srgbClr val="990055"/>
                </a:solidFill>
                <a:effectLst/>
                <a:cs typeface="Arial" panose="020B0604020202020204" pitchFamily="34" charset="0"/>
              </a:rPr>
              <a:t>-panel</a:t>
            </a:r>
            <a:r>
              <a:rPr kumimoji="0" lang="es-MX" altLang="en-US" sz="1600" b="0" i="0" u="none" strike="noStrike" cap="none" normalizeH="0" baseline="0" dirty="0" smtClean="0">
                <a:ln>
                  <a:noFill/>
                </a:ln>
                <a:solidFill>
                  <a:srgbClr val="999999"/>
                </a:solidFill>
                <a:effectLst/>
                <a:cs typeface="Arial" panose="020B0604020202020204" pitchFamily="34" charset="0"/>
              </a:rPr>
              <a:t>&gt;</a:t>
            </a:r>
            <a:r>
              <a:rPr kumimoji="0" lang="es-MX" altLang="en-US" sz="1600" b="0" i="0" u="none" strike="noStrike" cap="none" normalizeH="0" baseline="0" dirty="0" smtClean="0">
                <a:ln>
                  <a:noFill/>
                </a:ln>
                <a:solidFill>
                  <a:srgbClr val="000000"/>
                </a:solidFill>
                <a:effectLst/>
                <a:cs typeface="Arial" panose="020B0604020202020204" pitchFamily="34" charset="0"/>
              </a:rPr>
              <a:t> </a:t>
            </a:r>
            <a:r>
              <a:rPr kumimoji="0" lang="es-MX" altLang="en-US" sz="1600" b="0" i="0" u="none" strike="noStrike" cap="none" normalizeH="0" baseline="0" dirty="0" smtClean="0">
                <a:ln>
                  <a:noFill/>
                </a:ln>
                <a:solidFill>
                  <a:srgbClr val="999999"/>
                </a:solidFill>
                <a:effectLst/>
                <a:cs typeface="Arial" panose="020B0604020202020204" pitchFamily="34" charset="0"/>
              </a:rPr>
              <a:t>&lt;</a:t>
            </a:r>
            <a:r>
              <a:rPr kumimoji="0" lang="es-MX" altLang="en-US" sz="1600" b="0" i="0" u="none" strike="noStrike" cap="none" normalizeH="0" baseline="0" dirty="0" smtClean="0">
                <a:ln>
                  <a:noFill/>
                </a:ln>
                <a:solidFill>
                  <a:srgbClr val="990055"/>
                </a:solidFill>
                <a:effectLst/>
                <a:cs typeface="Arial" panose="020B0604020202020204" pitchFamily="34" charset="0"/>
              </a:rPr>
              <a:t>div </a:t>
            </a:r>
            <a:r>
              <a:rPr kumimoji="0" lang="es-MX" altLang="en-US" sz="1600" b="0" i="0" u="none" strike="noStrike" cap="none" normalizeH="0" baseline="0" dirty="0" err="1" smtClean="0">
                <a:ln>
                  <a:noFill/>
                </a:ln>
                <a:solidFill>
                  <a:srgbClr val="669900"/>
                </a:solidFill>
                <a:effectLst/>
                <a:cs typeface="Arial" panose="020B0604020202020204" pitchFamily="34" charset="0"/>
              </a:rPr>
              <a:t>drawer</a:t>
            </a:r>
            <a:r>
              <a:rPr kumimoji="0" lang="es-MX" altLang="en-US" sz="1600" b="0" i="0" u="none" strike="noStrike" cap="none" normalizeH="0" baseline="0" dirty="0" smtClean="0">
                <a:ln>
                  <a:noFill/>
                </a:ln>
                <a:solidFill>
                  <a:srgbClr val="999999"/>
                </a:solidFill>
                <a:effectLst/>
                <a:cs typeface="Arial" panose="020B0604020202020204" pitchFamily="34" charset="0"/>
              </a:rPr>
              <a:t>&gt;</a:t>
            </a:r>
            <a:r>
              <a:rPr kumimoji="0" lang="es-MX" altLang="en-US" sz="1600" b="0" i="0" u="none" strike="noStrike" cap="none" normalizeH="0" baseline="0" dirty="0" smtClean="0">
                <a:ln>
                  <a:noFill/>
                </a:ln>
                <a:solidFill>
                  <a:srgbClr val="000000"/>
                </a:solidFill>
                <a:effectLst/>
                <a:cs typeface="Arial" panose="020B0604020202020204" pitchFamily="34" charset="0"/>
              </a:rPr>
              <a:t> Panel lateral </a:t>
            </a:r>
            <a:r>
              <a:rPr kumimoji="0" lang="es-MX" altLang="en-US" sz="1600" b="0" i="0" u="none" strike="noStrike" cap="none" normalizeH="0" baseline="0" dirty="0" smtClean="0">
                <a:ln>
                  <a:noFill/>
                </a:ln>
                <a:solidFill>
                  <a:srgbClr val="999999"/>
                </a:solidFill>
                <a:effectLst/>
                <a:cs typeface="Arial" panose="020B0604020202020204" pitchFamily="34" charset="0"/>
              </a:rPr>
              <a:t>&lt;/</a:t>
            </a:r>
            <a:r>
              <a:rPr kumimoji="0" lang="es-MX" altLang="en-US" sz="1600" b="0" i="0" u="none" strike="noStrike" cap="none" normalizeH="0" baseline="0" dirty="0" smtClean="0">
                <a:ln>
                  <a:noFill/>
                </a:ln>
                <a:solidFill>
                  <a:srgbClr val="990055"/>
                </a:solidFill>
                <a:effectLst/>
                <a:cs typeface="Arial" panose="020B0604020202020204" pitchFamily="34" charset="0"/>
              </a:rPr>
              <a:t>div</a:t>
            </a:r>
            <a:r>
              <a:rPr kumimoji="0" lang="es-MX" altLang="en-US" sz="1600" b="0" i="0" u="none" strike="noStrike" cap="none" normalizeH="0" baseline="0" dirty="0" smtClean="0">
                <a:ln>
                  <a:noFill/>
                </a:ln>
                <a:solidFill>
                  <a:srgbClr val="999999"/>
                </a:solidFill>
                <a:effectLst/>
                <a:cs typeface="Arial" panose="020B0604020202020204" pitchFamily="34" charset="0"/>
              </a:rPr>
              <a:t>&gt;</a:t>
            </a:r>
            <a:r>
              <a:rPr kumimoji="0" lang="es-MX" altLang="en-US" sz="1600" b="0" i="0" u="none" strike="noStrike" cap="none" normalizeH="0" baseline="0" dirty="0" smtClean="0">
                <a:ln>
                  <a:noFill/>
                </a:ln>
                <a:solidFill>
                  <a:srgbClr val="000000"/>
                </a:solidFill>
                <a:effectLst/>
                <a:cs typeface="Arial" panose="020B0604020202020204" pitchFamily="34" charset="0"/>
              </a:rPr>
              <a:t> </a:t>
            </a:r>
            <a:r>
              <a:rPr kumimoji="0" lang="es-MX" altLang="en-US" sz="1600" b="0" i="0" u="none" strike="noStrike" cap="none" normalizeH="0" baseline="0" dirty="0" smtClean="0">
                <a:ln>
                  <a:noFill/>
                </a:ln>
                <a:solidFill>
                  <a:srgbClr val="999999"/>
                </a:solidFill>
                <a:effectLst/>
                <a:cs typeface="Arial" panose="020B0604020202020204" pitchFamily="34" charset="0"/>
              </a:rPr>
              <a:t>&lt;</a:t>
            </a:r>
            <a:r>
              <a:rPr kumimoji="0" lang="es-MX" altLang="en-US" sz="1600" b="0" i="0" u="none" strike="noStrike" cap="none" normalizeH="0" baseline="0" dirty="0" smtClean="0">
                <a:ln>
                  <a:noFill/>
                </a:ln>
                <a:solidFill>
                  <a:srgbClr val="990055"/>
                </a:solidFill>
                <a:effectLst/>
                <a:cs typeface="Arial" panose="020B0604020202020204" pitchFamily="34" charset="0"/>
              </a:rPr>
              <a:t>div </a:t>
            </a:r>
            <a:r>
              <a:rPr kumimoji="0" lang="es-MX" altLang="en-US" sz="1600" b="0" i="0" u="none" strike="noStrike" cap="none" normalizeH="0" baseline="0" dirty="0" err="1" smtClean="0">
                <a:ln>
                  <a:noFill/>
                </a:ln>
                <a:solidFill>
                  <a:srgbClr val="669900"/>
                </a:solidFill>
                <a:effectLst/>
                <a:cs typeface="Arial" panose="020B0604020202020204" pitchFamily="34" charset="0"/>
              </a:rPr>
              <a:t>main</a:t>
            </a:r>
            <a:r>
              <a:rPr kumimoji="0" lang="es-MX" altLang="en-US" sz="1600" b="0" i="0" u="none" strike="noStrike" cap="none" normalizeH="0" baseline="0" dirty="0" smtClean="0">
                <a:ln>
                  <a:noFill/>
                </a:ln>
                <a:solidFill>
                  <a:srgbClr val="999999"/>
                </a:solidFill>
                <a:effectLst/>
                <a:cs typeface="Arial" panose="020B0604020202020204" pitchFamily="34" charset="0"/>
              </a:rPr>
              <a:t>&gt;</a:t>
            </a:r>
            <a:r>
              <a:rPr kumimoji="0" lang="es-MX" altLang="en-US" sz="1600" b="0" i="0" u="none" strike="noStrike" cap="none" normalizeH="0" baseline="0" dirty="0" smtClean="0">
                <a:ln>
                  <a:noFill/>
                </a:ln>
                <a:solidFill>
                  <a:srgbClr val="000000"/>
                </a:solidFill>
                <a:effectLst/>
                <a:cs typeface="Arial" panose="020B0604020202020204" pitchFamily="34" charset="0"/>
              </a:rPr>
              <a:t> Panel del cuerpo </a:t>
            </a:r>
            <a:r>
              <a:rPr kumimoji="0" lang="es-MX" altLang="en-US" sz="1600" b="0" i="0" u="none" strike="noStrike" cap="none" normalizeH="0" baseline="0" dirty="0" smtClean="0">
                <a:ln>
                  <a:noFill/>
                </a:ln>
                <a:solidFill>
                  <a:srgbClr val="999999"/>
                </a:solidFill>
                <a:effectLst/>
                <a:cs typeface="Arial" panose="020B0604020202020204" pitchFamily="34" charset="0"/>
              </a:rPr>
              <a:t>&lt;/</a:t>
            </a:r>
            <a:r>
              <a:rPr kumimoji="0" lang="es-MX" altLang="en-US" sz="1600" b="0" i="0" u="none" strike="noStrike" cap="none" normalizeH="0" baseline="0" dirty="0" smtClean="0">
                <a:ln>
                  <a:noFill/>
                </a:ln>
                <a:solidFill>
                  <a:srgbClr val="990055"/>
                </a:solidFill>
                <a:effectLst/>
                <a:cs typeface="Arial" panose="020B0604020202020204" pitchFamily="34" charset="0"/>
              </a:rPr>
              <a:t>div</a:t>
            </a:r>
            <a:r>
              <a:rPr kumimoji="0" lang="es-MX" altLang="en-US" sz="1600" b="0" i="0" u="none" strike="noStrike" cap="none" normalizeH="0" baseline="0" dirty="0" smtClean="0">
                <a:ln>
                  <a:noFill/>
                </a:ln>
                <a:solidFill>
                  <a:srgbClr val="999999"/>
                </a:solidFill>
                <a:effectLst/>
                <a:cs typeface="Arial" panose="020B0604020202020204" pitchFamily="34" charset="0"/>
              </a:rPr>
              <a:t>&gt;</a:t>
            </a:r>
            <a:r>
              <a:rPr kumimoji="0" lang="es-MX" altLang="en-US" sz="1600" b="0" i="0" u="none" strike="noStrike" cap="none" normalizeH="0" baseline="0" dirty="0" smtClean="0">
                <a:ln>
                  <a:noFill/>
                </a:ln>
                <a:solidFill>
                  <a:srgbClr val="000000"/>
                </a:solidFill>
                <a:effectLst/>
                <a:cs typeface="Arial" panose="020B0604020202020204" pitchFamily="34" charset="0"/>
              </a:rPr>
              <a:t> </a:t>
            </a:r>
            <a:r>
              <a:rPr kumimoji="0" lang="es-MX" altLang="en-US" sz="1600" b="0" i="0" u="none" strike="noStrike" cap="none" normalizeH="0" baseline="0" dirty="0" smtClean="0">
                <a:ln>
                  <a:noFill/>
                </a:ln>
                <a:solidFill>
                  <a:srgbClr val="999999"/>
                </a:solidFill>
                <a:effectLst/>
                <a:cs typeface="Arial" panose="020B0604020202020204" pitchFamily="34" charset="0"/>
              </a:rPr>
              <a:t>&lt;/</a:t>
            </a:r>
            <a:r>
              <a:rPr kumimoji="0" lang="es-MX" altLang="en-US" sz="1600" b="0" i="0" u="none" strike="noStrike" cap="none" normalizeH="0" baseline="0" dirty="0" err="1" smtClean="0">
                <a:ln>
                  <a:noFill/>
                </a:ln>
                <a:solidFill>
                  <a:srgbClr val="990055"/>
                </a:solidFill>
                <a:effectLst/>
                <a:cs typeface="Arial" panose="020B0604020202020204" pitchFamily="34" charset="0"/>
              </a:rPr>
              <a:t>paper</a:t>
            </a:r>
            <a:r>
              <a:rPr kumimoji="0" lang="es-MX" altLang="en-US" sz="1600" b="0" i="0" u="none" strike="noStrike" cap="none" normalizeH="0" baseline="0" dirty="0" smtClean="0">
                <a:ln>
                  <a:noFill/>
                </a:ln>
                <a:solidFill>
                  <a:srgbClr val="990055"/>
                </a:solidFill>
                <a:effectLst/>
                <a:cs typeface="Arial" panose="020B0604020202020204" pitchFamily="34" charset="0"/>
              </a:rPr>
              <a:t>-</a:t>
            </a:r>
            <a:r>
              <a:rPr kumimoji="0" lang="es-MX" altLang="en-US" sz="1600" b="0" i="0" u="none" strike="noStrike" cap="none" normalizeH="0" baseline="0" dirty="0" err="1" smtClean="0">
                <a:ln>
                  <a:noFill/>
                </a:ln>
                <a:solidFill>
                  <a:srgbClr val="990055"/>
                </a:solidFill>
                <a:effectLst/>
                <a:cs typeface="Arial" panose="020B0604020202020204" pitchFamily="34" charset="0"/>
              </a:rPr>
              <a:t>drawer</a:t>
            </a:r>
            <a:r>
              <a:rPr kumimoji="0" lang="es-MX" altLang="en-US" sz="1600" b="0" i="0" u="none" strike="noStrike" cap="none" normalizeH="0" baseline="0" dirty="0" smtClean="0">
                <a:ln>
                  <a:noFill/>
                </a:ln>
                <a:solidFill>
                  <a:srgbClr val="990055"/>
                </a:solidFill>
                <a:effectLst/>
                <a:cs typeface="Arial" panose="020B0604020202020204" pitchFamily="34" charset="0"/>
              </a:rPr>
              <a:t>-panel</a:t>
            </a:r>
            <a:r>
              <a:rPr kumimoji="0" lang="es-MX" altLang="en-US" sz="1600" b="0" i="0" u="none" strike="noStrike" cap="none" normalizeH="0" baseline="0" dirty="0" smtClean="0">
                <a:ln>
                  <a:noFill/>
                </a:ln>
                <a:solidFill>
                  <a:srgbClr val="999999"/>
                </a:solidFill>
                <a:effectLst/>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Si para hacer una conexión Ajax antes tenías que escribir un bloque entero de </a:t>
            </a:r>
            <a:r>
              <a:rPr kumimoji="0" lang="es-MX" altLang="en-US" sz="1600" b="0" i="0" u="none" strike="noStrike" cap="none" normalizeH="0" baseline="0" dirty="0" err="1" smtClean="0">
                <a:ln>
                  <a:noFill/>
                </a:ln>
                <a:solidFill>
                  <a:srgbClr val="313131"/>
                </a:solidFill>
                <a:effectLst/>
                <a:cs typeface="Arial" panose="020B0604020202020204" pitchFamily="34" charset="0"/>
              </a:rPr>
              <a:t>Javascript</a:t>
            </a:r>
            <a:r>
              <a:rPr kumimoji="0" lang="es-MX" altLang="en-US" sz="1600" b="0" i="0" u="none" strike="noStrike" cap="none" normalizeH="0" baseline="0" dirty="0" smtClean="0">
                <a:ln>
                  <a:noFill/>
                </a:ln>
                <a:solidFill>
                  <a:srgbClr val="313131"/>
                </a:solidFill>
                <a:effectLst/>
                <a:cs typeface="Arial" panose="020B0604020202020204" pitchFamily="34" charset="0"/>
              </a:rPr>
              <a:t>, con Polymer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podrás escribirlo con un </a:t>
            </a:r>
            <a:r>
              <a:rPr kumimoji="0" lang="es-MX" altLang="en-US" sz="1600" b="0" i="0" u="none" strike="noStrike" cap="none" normalizeH="0" baseline="0" dirty="0" err="1" smtClean="0">
                <a:ln>
                  <a:noFill/>
                </a:ln>
                <a:solidFill>
                  <a:srgbClr val="313131"/>
                </a:solidFill>
                <a:effectLst/>
                <a:cs typeface="Arial" panose="020B0604020202020204" pitchFamily="34" charset="0"/>
              </a:rPr>
              <a:t>Custom</a:t>
            </a:r>
            <a:r>
              <a:rPr kumimoji="0" lang="es-MX" altLang="en-US" sz="1600" b="0" i="0" u="none" strike="noStrike" cap="none" normalizeH="0" baseline="0" dirty="0" smtClean="0">
                <a:ln>
                  <a:noFill/>
                </a:ln>
                <a:solidFill>
                  <a:srgbClr val="313131"/>
                </a:solidFill>
                <a:effectLst/>
                <a:cs typeface="Arial" panose="020B0604020202020204" pitchFamily="34" charset="0"/>
              </a:rPr>
              <a:t> </a:t>
            </a:r>
            <a:r>
              <a:rPr kumimoji="0" lang="es-MX" altLang="en-US" sz="1600" b="0" i="0" u="none" strike="noStrike" cap="none" normalizeH="0" baseline="0" dirty="0" err="1" smtClean="0">
                <a:ln>
                  <a:noFill/>
                </a:ln>
                <a:solidFill>
                  <a:srgbClr val="313131"/>
                </a:solidFill>
                <a:effectLst/>
                <a:cs typeface="Arial" panose="020B0604020202020204" pitchFamily="34" charset="0"/>
              </a:rPr>
              <a:t>Element</a:t>
            </a:r>
            <a:r>
              <a:rPr kumimoji="0" lang="es-MX" altLang="en-US" sz="1600" b="0" i="0" u="none" strike="noStrike" cap="none" normalizeH="0" baseline="0" dirty="0" smtClean="0">
                <a:ln>
                  <a:noFill/>
                </a:ln>
                <a:solidFill>
                  <a:srgbClr val="313131"/>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000000"/>
                </a:solidFill>
                <a:effectLst/>
                <a:cs typeface="Arial" panose="020B0604020202020204" pitchFamily="34" charset="0"/>
              </a:rPr>
              <a:t>&lt;</a:t>
            </a:r>
            <a:r>
              <a:rPr kumimoji="0" lang="es-MX" altLang="en-US" sz="1600" b="0" i="0" u="none" strike="noStrike" cap="none" normalizeH="0" baseline="0" dirty="0" err="1" smtClean="0">
                <a:ln>
                  <a:noFill/>
                </a:ln>
                <a:solidFill>
                  <a:srgbClr val="000000"/>
                </a:solidFill>
                <a:effectLst/>
                <a:cs typeface="Arial" panose="020B0604020202020204" pitchFamily="34" charset="0"/>
              </a:rPr>
              <a:t>iron-ajax</a:t>
            </a:r>
            <a:r>
              <a:rPr kumimoji="0" lang="es-MX" altLang="en-US" sz="1600" b="0" i="0" u="none" strike="noStrike" cap="none" normalizeH="0" baseline="0" dirty="0" smtClean="0">
                <a:ln>
                  <a:noFill/>
                </a:ln>
                <a:solidFill>
                  <a:srgbClr val="000000"/>
                </a:solidFill>
                <a:effectLst/>
                <a:cs typeface="Arial" panose="020B0604020202020204" pitchFamily="34" charset="0"/>
              </a:rPr>
              <a:t> </a:t>
            </a:r>
            <a:r>
              <a:rPr kumimoji="0" lang="es-MX" altLang="en-US" sz="1600" b="0" i="0" u="none" strike="noStrike" cap="none" normalizeH="0" baseline="0" dirty="0" err="1" smtClean="0">
                <a:ln>
                  <a:noFill/>
                </a:ln>
                <a:solidFill>
                  <a:srgbClr val="000000"/>
                </a:solidFill>
                <a:effectLst/>
                <a:cs typeface="Arial" panose="020B0604020202020204" pitchFamily="34" charset="0"/>
              </a:rPr>
              <a:t>url</a:t>
            </a:r>
            <a:r>
              <a:rPr kumimoji="0" lang="es-MX" altLang="en-US" sz="1600" b="0" i="0" u="none" strike="noStrike" cap="none" normalizeH="0" baseline="0" dirty="0" smtClean="0">
                <a:ln>
                  <a:noFill/>
                </a:ln>
                <a:solidFill>
                  <a:srgbClr val="000000"/>
                </a:solidFill>
                <a:effectLst/>
                <a:cs typeface="Arial" panose="020B0604020202020204" pitchFamily="34" charset="0"/>
              </a:rPr>
              <a:t>$="https://restcountries.eu/</a:t>
            </a:r>
            <a:r>
              <a:rPr kumimoji="0" lang="es-MX" altLang="en-US" sz="1600" b="0" i="0" u="none" strike="noStrike" cap="none" normalizeH="0" baseline="0" dirty="0" err="1" smtClean="0">
                <a:ln>
                  <a:noFill/>
                </a:ln>
                <a:solidFill>
                  <a:srgbClr val="000000"/>
                </a:solidFill>
                <a:effectLst/>
                <a:cs typeface="Arial" panose="020B0604020202020204" pitchFamily="34" charset="0"/>
              </a:rPr>
              <a:t>rest</a:t>
            </a:r>
            <a:r>
              <a:rPr kumimoji="0" lang="es-MX" altLang="en-US" sz="1600" b="0" i="0" u="none" strike="noStrike" cap="none" normalizeH="0" baseline="0" dirty="0" smtClean="0">
                <a:ln>
                  <a:noFill/>
                </a:ln>
                <a:solidFill>
                  <a:srgbClr val="000000"/>
                </a:solidFill>
                <a:effectLst/>
                <a:cs typeface="Arial" panose="020B0604020202020204" pitchFamily="34" charset="0"/>
              </a:rPr>
              <a:t>/v1/</a:t>
            </a:r>
            <a:r>
              <a:rPr kumimoji="0" lang="es-MX" altLang="en-US" sz="1600" b="0" i="0" u="none" strike="noStrike" cap="none" normalizeH="0" baseline="0" dirty="0" err="1" smtClean="0">
                <a:ln>
                  <a:noFill/>
                </a:ln>
                <a:solidFill>
                  <a:srgbClr val="000000"/>
                </a:solidFill>
                <a:effectLst/>
                <a:cs typeface="Arial" panose="020B0604020202020204" pitchFamily="34" charset="0"/>
              </a:rPr>
              <a:t>name</a:t>
            </a:r>
            <a:r>
              <a:rPr kumimoji="0" lang="es-MX" altLang="en-US" sz="1600" b="0" i="0" u="none" strike="noStrike" cap="none" normalizeH="0" baseline="0" dirty="0" smtClean="0">
                <a:ln>
                  <a:noFill/>
                </a:ln>
                <a:solidFill>
                  <a:srgbClr val="000000"/>
                </a:solidFill>
                <a:effectLst/>
                <a:cs typeface="Arial" panose="020B0604020202020204" pitchFamily="34" charset="0"/>
              </a:rPr>
              <a:t>/</a:t>
            </a:r>
            <a:r>
              <a:rPr kumimoji="0" lang="es-MX" altLang="en-US" sz="1600" b="0" i="0" u="none" strike="noStrike" cap="none" normalizeH="0" baseline="0" dirty="0" err="1" smtClean="0">
                <a:ln>
                  <a:noFill/>
                </a:ln>
                <a:solidFill>
                  <a:srgbClr val="000000"/>
                </a:solidFill>
                <a:effectLst/>
                <a:cs typeface="Arial" panose="020B0604020202020204" pitchFamily="34" charset="0"/>
              </a:rPr>
              <a:t>spain</a:t>
            </a:r>
            <a:r>
              <a:rPr kumimoji="0" lang="es-MX" altLang="en-US" sz="1600" b="0" i="0" u="none" strike="noStrike" cap="none" normalizeH="0" baseline="0" dirty="0" smtClean="0">
                <a:ln>
                  <a:noFill/>
                </a:ln>
                <a:solidFill>
                  <a:srgbClr val="000000"/>
                </a:solidFill>
                <a:effectLst/>
                <a:cs typeface="Arial" panose="020B0604020202020204" pitchFamily="34" charset="0"/>
              </a:rPr>
              <a:t>"&gt;</a:t>
            </a:r>
            <a:r>
              <a:rPr kumimoji="0" lang="es-MX" altLang="en-US" sz="1600" b="0" i="0" u="none" strike="noStrike" cap="none" normalizeH="0" baseline="0" dirty="0" smtClean="0">
                <a:ln>
                  <a:noFill/>
                </a:ln>
                <a:solidFill>
                  <a:srgbClr val="999999"/>
                </a:solidFill>
                <a:effectLst/>
                <a:cs typeface="Arial" panose="020B0604020202020204" pitchFamily="34" charset="0"/>
              </a:rPr>
              <a:t>&lt;/</a:t>
            </a:r>
            <a:r>
              <a:rPr kumimoji="0" lang="es-MX" altLang="en-US" sz="1600" b="0" i="0" u="none" strike="noStrike" cap="none" normalizeH="0" baseline="0" dirty="0" err="1" smtClean="0">
                <a:ln>
                  <a:noFill/>
                </a:ln>
                <a:solidFill>
                  <a:srgbClr val="990055"/>
                </a:solidFill>
                <a:effectLst/>
                <a:cs typeface="Arial" panose="020B0604020202020204" pitchFamily="34" charset="0"/>
              </a:rPr>
              <a:t>iron-ajax</a:t>
            </a:r>
            <a:r>
              <a:rPr kumimoji="0" lang="es-MX" altLang="en-US" sz="1600" b="0" i="0" u="none" strike="noStrike" cap="none" normalizeH="0" baseline="0" dirty="0" smtClean="0">
                <a:ln>
                  <a:noFill/>
                </a:ln>
                <a:solidFill>
                  <a:srgbClr val="999999"/>
                </a:solidFill>
                <a:effectLst/>
                <a:cs typeface="Arial" panose="020B0604020202020204" pitchFamily="34" charset="0"/>
              </a:rPr>
              <a:t>&gt;</a:t>
            </a:r>
            <a:r>
              <a:rPr kumimoji="0" lang="es-MX" altLang="en-US" sz="1600" b="0" i="0" u="none" strike="noStrike" cap="none" normalizeH="0" baseline="0" dirty="0" smtClean="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5280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Catalogo de elementos en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85266" y="1595967"/>
            <a:ext cx="10729192" cy="4801314"/>
          </a:xfrm>
          <a:prstGeom prst="rect">
            <a:avLst/>
          </a:prstGeom>
        </p:spPr>
        <p:txBody>
          <a:bodyPr wrap="square">
            <a:spAutoFit/>
          </a:bodyPr>
          <a:lstStyle/>
          <a:p>
            <a:r>
              <a:rPr lang="es-ES" dirty="0">
                <a:solidFill>
                  <a:srgbClr val="313131"/>
                </a:solidFill>
                <a:latin typeface="Arial" panose="020B0604020202020204" pitchFamily="34" charset="0"/>
                <a:cs typeface="Arial" panose="020B0604020202020204" pitchFamily="34" charset="0"/>
              </a:rPr>
              <a:t>El catálogo de elementos está dividido en varias secciones</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r>
              <a:rPr lang="es-ES" b="1" dirty="0">
                <a:solidFill>
                  <a:srgbClr val="313131"/>
                </a:solidFill>
                <a:latin typeface="Arial" panose="020B0604020202020204" pitchFamily="34" charset="0"/>
                <a:cs typeface="Arial" panose="020B0604020202020204" pitchFamily="34" charset="0"/>
              </a:rPr>
              <a:t>Fe: </a:t>
            </a:r>
            <a:r>
              <a:rPr lang="es-ES" b="1" dirty="0" err="1">
                <a:solidFill>
                  <a:srgbClr val="313131"/>
                </a:solidFill>
                <a:latin typeface="Arial" panose="020B0604020202020204" pitchFamily="34" charset="0"/>
                <a:cs typeface="Arial" panose="020B0604020202020204" pitchFamily="34" charset="0"/>
              </a:rPr>
              <a:t>Iron</a:t>
            </a:r>
            <a:r>
              <a:rPr lang="es-ES" b="1" dirty="0">
                <a:solidFill>
                  <a:srgbClr val="313131"/>
                </a:solidFill>
                <a:latin typeface="Arial" panose="020B0604020202020204" pitchFamily="34" charset="0"/>
                <a:cs typeface="Arial" panose="020B0604020202020204" pitchFamily="34" charset="0"/>
              </a:rPr>
              <a:t> </a:t>
            </a:r>
            <a:r>
              <a:rPr lang="es-ES" b="1" dirty="0" err="1">
                <a:solidFill>
                  <a:srgbClr val="313131"/>
                </a:solidFill>
                <a:latin typeface="Arial" panose="020B0604020202020204" pitchFamily="34" charset="0"/>
                <a:cs typeface="Arial" panose="020B0604020202020204" pitchFamily="34" charset="0"/>
              </a:rPr>
              <a:t>Elements</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Estos elementos forman parte del "</a:t>
            </a:r>
            <a:r>
              <a:rPr lang="es-ES" dirty="0" err="1">
                <a:solidFill>
                  <a:srgbClr val="313131"/>
                </a:solidFill>
                <a:latin typeface="Arial" panose="020B0604020202020204" pitchFamily="34" charset="0"/>
                <a:cs typeface="Arial" panose="020B0604020202020204" pitchFamily="34" charset="0"/>
              </a:rPr>
              <a:t>core</a:t>
            </a:r>
            <a:r>
              <a:rPr lang="es-ES" dirty="0">
                <a:solidFill>
                  <a:srgbClr val="313131"/>
                </a:solidFill>
                <a:latin typeface="Arial" panose="020B0604020202020204" pitchFamily="34" charset="0"/>
                <a:cs typeface="Arial" panose="020B0604020202020204" pitchFamily="34" charset="0"/>
              </a:rPr>
              <a:t>" de Polymer y generalmente están pensados para no usarlos de manera única, sino para usarlos en conjunto con otros. Por ejemplo encontraremos iconos, que podrías usar sueltos en una página, pero generalmente los combinarás con otros elementos para hacer barras de navegación, listas decoradas, etc</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r>
              <a:rPr lang="es-ES" b="1" dirty="0">
                <a:solidFill>
                  <a:srgbClr val="313131"/>
                </a:solidFill>
                <a:latin typeface="Arial" panose="020B0604020202020204" pitchFamily="34" charset="0"/>
                <a:cs typeface="Arial" panose="020B0604020202020204" pitchFamily="34" charset="0"/>
              </a:rPr>
              <a:t>Md: </a:t>
            </a:r>
            <a:r>
              <a:rPr lang="es-ES" b="1" dirty="0" err="1">
                <a:solidFill>
                  <a:srgbClr val="313131"/>
                </a:solidFill>
                <a:latin typeface="Arial" panose="020B0604020202020204" pitchFamily="34" charset="0"/>
                <a:cs typeface="Arial" panose="020B0604020202020204" pitchFamily="34" charset="0"/>
              </a:rPr>
              <a:t>Paper</a:t>
            </a:r>
            <a:r>
              <a:rPr lang="es-ES" b="1" dirty="0">
                <a:solidFill>
                  <a:srgbClr val="313131"/>
                </a:solidFill>
                <a:latin typeface="Arial" panose="020B0604020202020204" pitchFamily="34" charset="0"/>
                <a:cs typeface="Arial" panose="020B0604020202020204" pitchFamily="34" charset="0"/>
              </a:rPr>
              <a:t> </a:t>
            </a:r>
            <a:r>
              <a:rPr lang="es-ES" b="1" dirty="0" err="1">
                <a:solidFill>
                  <a:srgbClr val="313131"/>
                </a:solidFill>
                <a:latin typeface="Arial" panose="020B0604020202020204" pitchFamily="34" charset="0"/>
                <a:cs typeface="Arial" panose="020B0604020202020204" pitchFamily="34" charset="0"/>
              </a:rPr>
              <a:t>Elements</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Es una lista de interfaces de usuario útiles para muchos tipos de proyectos. Están basados en la línea estética y funcional del "material </a:t>
            </a:r>
            <a:r>
              <a:rPr lang="es-ES" dirty="0" err="1">
                <a:solidFill>
                  <a:srgbClr val="313131"/>
                </a:solidFill>
                <a:latin typeface="Arial" panose="020B0604020202020204" pitchFamily="34" charset="0"/>
                <a:cs typeface="Arial" panose="020B0604020202020204" pitchFamily="34" charset="0"/>
              </a:rPr>
              <a:t>design</a:t>
            </a:r>
            <a:r>
              <a:rPr lang="es-ES" dirty="0">
                <a:solidFill>
                  <a:srgbClr val="313131"/>
                </a:solidFill>
                <a:latin typeface="Arial" panose="020B0604020202020204" pitchFamily="34" charset="0"/>
                <a:cs typeface="Arial" panose="020B0604020202020204" pitchFamily="34" charset="0"/>
              </a:rPr>
              <a:t>" de Google, por lo que ya nos ofrecen una buena base para poder hacer aplicaciones bastante atractivas visualmente</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r>
              <a:rPr lang="es-ES" b="1" dirty="0">
                <a:solidFill>
                  <a:srgbClr val="313131"/>
                </a:solidFill>
                <a:latin typeface="Arial" panose="020B0604020202020204" pitchFamily="34" charset="0"/>
                <a:cs typeface="Arial" panose="020B0604020202020204" pitchFamily="34" charset="0"/>
              </a:rPr>
              <a:t>GO: Google Web Components</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Es un catálogo de componentes que forman un </a:t>
            </a:r>
            <a:r>
              <a:rPr lang="es-ES" dirty="0" err="1">
                <a:solidFill>
                  <a:srgbClr val="313131"/>
                </a:solidFill>
                <a:latin typeface="Arial" panose="020B0604020202020204" pitchFamily="34" charset="0"/>
                <a:cs typeface="Arial" panose="020B0604020202020204" pitchFamily="34" charset="0"/>
              </a:rPr>
              <a:t>wrapper</a:t>
            </a:r>
            <a:r>
              <a:rPr lang="es-ES" dirty="0">
                <a:solidFill>
                  <a:srgbClr val="313131"/>
                </a:solidFill>
                <a:latin typeface="Arial" panose="020B0604020202020204" pitchFamily="34" charset="0"/>
                <a:cs typeface="Arial" panose="020B0604020202020204" pitchFamily="34" charset="0"/>
              </a:rPr>
              <a:t> a diversas API de Google. Por ejemplo podemos usar esos "envoltorios" para crear mapas de Google, Acceder a documentos de Drive, trabajar con calendarios, etc. abstrayéndonos de cómo funcionan por dentro esas </a:t>
            </a:r>
            <a:r>
              <a:rPr lang="es-ES" dirty="0" err="1">
                <a:solidFill>
                  <a:srgbClr val="313131"/>
                </a:solidFill>
                <a:latin typeface="Arial" panose="020B0604020202020204" pitchFamily="34" charset="0"/>
                <a:cs typeface="Arial" panose="020B0604020202020204" pitchFamily="34" charset="0"/>
              </a:rPr>
              <a:t>APIs</a:t>
            </a:r>
            <a:r>
              <a:rPr lang="es-ES" dirty="0">
                <a:solidFill>
                  <a:srgbClr val="313131"/>
                </a:solidFill>
                <a:latin typeface="Arial" panose="020B0604020202020204" pitchFamily="34" charset="0"/>
                <a:cs typeface="Arial" panose="020B0604020202020204" pitchFamily="34" charset="0"/>
              </a:rPr>
              <a:t>.</a:t>
            </a:r>
            <a:endParaRPr lang="es-ES" b="0" i="0" dirty="0">
              <a:solidFill>
                <a:srgbClr val="31313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5969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Catalogo de elementos en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99131" y="1692077"/>
            <a:ext cx="11023178" cy="4524315"/>
          </a:xfrm>
          <a:prstGeom prst="rect">
            <a:avLst/>
          </a:prstGeom>
        </p:spPr>
        <p:txBody>
          <a:bodyPr wrap="square">
            <a:spAutoFit/>
          </a:bodyPr>
          <a:lstStyle/>
          <a:p>
            <a:r>
              <a:rPr lang="es-ES" b="1" dirty="0">
                <a:solidFill>
                  <a:srgbClr val="313131"/>
                </a:solidFill>
                <a:latin typeface="Arial" panose="020B0604020202020204" pitchFamily="34" charset="0"/>
                <a:cs typeface="Arial" panose="020B0604020202020204" pitchFamily="34" charset="0"/>
              </a:rPr>
              <a:t>Au: Gold </a:t>
            </a:r>
            <a:r>
              <a:rPr lang="es-ES" b="1" dirty="0" err="1">
                <a:solidFill>
                  <a:srgbClr val="313131"/>
                </a:solidFill>
                <a:latin typeface="Arial" panose="020B0604020202020204" pitchFamily="34" charset="0"/>
                <a:cs typeface="Arial" panose="020B0604020202020204" pitchFamily="34" charset="0"/>
              </a:rPr>
              <a:t>Elements</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Estos sirven específicamente para el comercio electrónico, formularios, sistemas de validación de tarjetas de crédito, etc</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r>
              <a:rPr lang="es-ES" b="1" dirty="0">
                <a:solidFill>
                  <a:srgbClr val="313131"/>
                </a:solidFill>
                <a:latin typeface="Arial" panose="020B0604020202020204" pitchFamily="34" charset="0"/>
                <a:cs typeface="Arial" panose="020B0604020202020204" pitchFamily="34" charset="0"/>
              </a:rPr>
              <a:t>Ne: </a:t>
            </a:r>
            <a:r>
              <a:rPr lang="es-ES" b="1" dirty="0" err="1">
                <a:solidFill>
                  <a:srgbClr val="313131"/>
                </a:solidFill>
                <a:latin typeface="Arial" panose="020B0604020202020204" pitchFamily="34" charset="0"/>
                <a:cs typeface="Arial" panose="020B0604020202020204" pitchFamily="34" charset="0"/>
              </a:rPr>
              <a:t>Neon</a:t>
            </a:r>
            <a:r>
              <a:rPr lang="es-ES" b="1" dirty="0">
                <a:solidFill>
                  <a:srgbClr val="313131"/>
                </a:solidFill>
                <a:latin typeface="Arial" panose="020B0604020202020204" pitchFamily="34" charset="0"/>
                <a:cs typeface="Arial" panose="020B0604020202020204" pitchFamily="34" charset="0"/>
              </a:rPr>
              <a:t> </a:t>
            </a:r>
            <a:r>
              <a:rPr lang="es-ES" b="1" dirty="0" err="1">
                <a:solidFill>
                  <a:srgbClr val="313131"/>
                </a:solidFill>
                <a:latin typeface="Arial" panose="020B0604020202020204" pitchFamily="34" charset="0"/>
                <a:cs typeface="Arial" panose="020B0604020202020204" pitchFamily="34" charset="0"/>
              </a:rPr>
              <a:t>Elements</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Sirven para crear animación y efectos especiales en componentes</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r>
              <a:rPr lang="es-ES" b="1" dirty="0">
                <a:solidFill>
                  <a:srgbClr val="313131"/>
                </a:solidFill>
                <a:latin typeface="Arial" panose="020B0604020202020204" pitchFamily="34" charset="0"/>
                <a:cs typeface="Arial" panose="020B0604020202020204" pitchFamily="34" charset="0"/>
              </a:rPr>
              <a:t>Pt: </a:t>
            </a:r>
            <a:r>
              <a:rPr lang="es-ES" b="1" dirty="0" err="1">
                <a:solidFill>
                  <a:srgbClr val="313131"/>
                </a:solidFill>
                <a:latin typeface="Arial" panose="020B0604020202020204" pitchFamily="34" charset="0"/>
                <a:cs typeface="Arial" panose="020B0604020202020204" pitchFamily="34" charset="0"/>
              </a:rPr>
              <a:t>Platinum</a:t>
            </a:r>
            <a:r>
              <a:rPr lang="es-ES" b="1" dirty="0">
                <a:solidFill>
                  <a:srgbClr val="313131"/>
                </a:solidFill>
                <a:latin typeface="Arial" panose="020B0604020202020204" pitchFamily="34" charset="0"/>
                <a:cs typeface="Arial" panose="020B0604020202020204" pitchFamily="34" charset="0"/>
              </a:rPr>
              <a:t> </a:t>
            </a:r>
            <a:r>
              <a:rPr lang="es-ES" b="1" dirty="0" err="1">
                <a:solidFill>
                  <a:srgbClr val="313131"/>
                </a:solidFill>
                <a:latin typeface="Arial" panose="020B0604020202020204" pitchFamily="34" charset="0"/>
                <a:cs typeface="Arial" panose="020B0604020202020204" pitchFamily="34" charset="0"/>
              </a:rPr>
              <a:t>Elements</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En esta clasificación encontramos elementos que sirven para asuntos relacionados con la operativa de aplicaciones para móviles. Como por ejemplo, poder trabajar offline y poder operar con la página aunque no se tenga conexión, trabajo con notificaciones, etc</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r>
              <a:rPr lang="es-ES" b="1" dirty="0">
                <a:solidFill>
                  <a:srgbClr val="313131"/>
                </a:solidFill>
                <a:latin typeface="Arial" panose="020B0604020202020204" pitchFamily="34" charset="0"/>
                <a:cs typeface="Arial" panose="020B0604020202020204" pitchFamily="34" charset="0"/>
              </a:rPr>
              <a:t>Mo: </a:t>
            </a:r>
            <a:r>
              <a:rPr lang="es-ES" b="1" dirty="0" err="1">
                <a:solidFill>
                  <a:srgbClr val="313131"/>
                </a:solidFill>
                <a:latin typeface="Arial" panose="020B0604020202020204" pitchFamily="34" charset="0"/>
                <a:cs typeface="Arial" panose="020B0604020202020204" pitchFamily="34" charset="0"/>
              </a:rPr>
              <a:t>Molecules</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Son envoltorios de librerías de terceros, para usar mediante la arquitectura de los componentes web</a:t>
            </a:r>
            <a:r>
              <a:rPr lang="es-ES" dirty="0" smtClean="0">
                <a:solidFill>
                  <a:srgbClr val="313131"/>
                </a:solidFill>
                <a:latin typeface="Arial" panose="020B0604020202020204" pitchFamily="34" charset="0"/>
                <a:cs typeface="Arial" panose="020B0604020202020204" pitchFamily="34" charset="0"/>
              </a:rPr>
              <a:t>.</a:t>
            </a:r>
          </a:p>
          <a:p>
            <a:endParaRPr lang="es-ES" dirty="0">
              <a:solidFill>
                <a:srgbClr val="313131"/>
              </a:solidFill>
              <a:latin typeface="Arial" panose="020B0604020202020204" pitchFamily="34" charset="0"/>
              <a:cs typeface="Arial" panose="020B0604020202020204" pitchFamily="34" charset="0"/>
            </a:endParaRPr>
          </a:p>
          <a:p>
            <a:r>
              <a:rPr lang="es-ES" b="1" dirty="0">
                <a:solidFill>
                  <a:srgbClr val="FFC000"/>
                </a:solidFill>
                <a:latin typeface="Arial" panose="020B0604020202020204" pitchFamily="34" charset="0"/>
                <a:cs typeface="Arial" panose="020B0604020202020204" pitchFamily="34" charset="0"/>
              </a:rPr>
              <a:t>Puedes explorar el catálogo de elementos de Polymer en: </a:t>
            </a:r>
            <a:r>
              <a:rPr lang="es-ES" b="1" dirty="0">
                <a:solidFill>
                  <a:srgbClr val="FFC000"/>
                </a:solidFill>
                <a:latin typeface="Arial" panose="020B0604020202020204" pitchFamily="34" charset="0"/>
                <a:cs typeface="Arial" panose="020B0604020202020204" pitchFamily="34" charset="0"/>
                <a:hlinkClick r:id="rId2"/>
              </a:rPr>
              <a:t>https://elements.polymer-project.org/</a:t>
            </a:r>
            <a:endParaRPr lang="es-ES" b="1" i="0" dirty="0">
              <a:solidFill>
                <a:srgbClr val="FFC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5057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smtClean="0"/>
              <a:t>Que necesitamos para iniciar con </a:t>
            </a:r>
            <a:r>
              <a:rPr lang="es-ES" sz="3600" b="1" dirty="0"/>
              <a:t>P</a:t>
            </a:r>
            <a:r>
              <a:rPr lang="es-ES" sz="3600" b="1" dirty="0" smtClean="0"/>
              <a:t>olymer.</a:t>
            </a:r>
            <a:endParaRPr lang="es-ES" sz="36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1439292" y="2484165"/>
            <a:ext cx="1160574" cy="1384995"/>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MX" altLang="en-US" dirty="0" smtClean="0">
                <a:solidFill>
                  <a:srgbClr val="333333"/>
                </a:solidFill>
                <a:cs typeface="Arial" panose="020B0604020202020204" pitchFamily="34" charset="0"/>
              </a:rPr>
              <a:t>ATOM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MX" altLang="en-US" dirty="0">
              <a:solidFill>
                <a:srgbClr val="333333"/>
              </a:solidFill>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MX" altLang="en-US" dirty="0" smtClean="0">
                <a:solidFill>
                  <a:srgbClr val="333333"/>
                </a:solidFill>
                <a:cs typeface="Arial" panose="020B0604020202020204" pitchFamily="34" charset="0"/>
              </a:rPr>
              <a:t>NODE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MX" altLang="en-US" dirty="0">
              <a:solidFill>
                <a:srgbClr val="333333"/>
              </a:solidFill>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MX" altLang="en-US" dirty="0" smtClean="0">
                <a:solidFill>
                  <a:srgbClr val="333333"/>
                </a:solidFill>
                <a:cs typeface="Arial" panose="020B0604020202020204" pitchFamily="34" charset="0"/>
              </a:rPr>
              <a:t>BOWER</a:t>
            </a:r>
            <a:endParaRPr lang="en-US" altLang="en-US" dirty="0" smtClean="0">
              <a:solidFill>
                <a:srgbClr val="333333"/>
              </a:solidFill>
              <a:cs typeface="Arial" panose="020B0604020202020204" pitchFamily="34" charset="0"/>
            </a:endParaRPr>
          </a:p>
        </p:txBody>
      </p:sp>
      <p:sp>
        <p:nvSpPr>
          <p:cNvPr id="5" name="TextBox 4"/>
          <p:cNvSpPr txBox="1"/>
          <p:nvPr/>
        </p:nvSpPr>
        <p:spPr>
          <a:xfrm>
            <a:off x="431180" y="4918333"/>
            <a:ext cx="11345926" cy="369332"/>
          </a:xfrm>
          <a:prstGeom prst="rect">
            <a:avLst/>
          </a:prstGeom>
          <a:noFill/>
        </p:spPr>
        <p:txBody>
          <a:bodyPr wrap="none" rtlCol="0">
            <a:spAutoFit/>
          </a:bodyPr>
          <a:lstStyle/>
          <a:p>
            <a:r>
              <a:rPr lang="es-MX" dirty="0" smtClean="0"/>
              <a:t>ATOM  ya se instalo en el modulo de CSS, para esta parte del curso ya debes estar familiarizado con su uso.</a:t>
            </a:r>
            <a:endParaRPr lang="es-MX" dirty="0"/>
          </a:p>
        </p:txBody>
      </p:sp>
    </p:spTree>
    <p:extLst>
      <p:ext uri="{BB962C8B-B14F-4D97-AF65-F5344CB8AC3E}">
        <p14:creationId xmlns:p14="http://schemas.microsoft.com/office/powerpoint/2010/main" val="792923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903626" y="1564033"/>
            <a:ext cx="1023357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1" i="0" u="none" strike="noStrike" cap="none" normalizeH="0" dirty="0" smtClean="0">
                <a:ln>
                  <a:noFill/>
                </a:ln>
                <a:effectLst/>
                <a:cs typeface="Arial" panose="020B0604020202020204" pitchFamily="34" charset="0"/>
              </a:rPr>
              <a:t>Node.js</a:t>
            </a:r>
            <a:r>
              <a:rPr kumimoji="0" lang="es-MX" altLang="en-US" b="0" i="0" u="none" strike="noStrike" cap="none" normalizeH="0" dirty="0" smtClean="0">
                <a:ln>
                  <a:noFill/>
                </a:ln>
                <a:effectLst/>
                <a:cs typeface="Arial" panose="020B0604020202020204" pitchFamily="34" charset="0"/>
              </a:rPr>
              <a:t> es un entorno en tiempo de ejecución multiplataforma, open source, basado en el lenguaje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dirty="0" smtClean="0">
                <a:ln>
                  <a:noFill/>
                </a:ln>
                <a:effectLst/>
                <a:cs typeface="Arial" panose="020B0604020202020204" pitchFamily="34" charset="0"/>
              </a:rPr>
              <a:t>de programación </a:t>
            </a:r>
            <a:r>
              <a:rPr kumimoji="0" lang="es-MX" altLang="en-US" b="1" i="0" u="none" strike="noStrike" cap="none" normalizeH="0" dirty="0" smtClean="0">
                <a:ln>
                  <a:noFill/>
                </a:ln>
                <a:effectLst/>
                <a:cs typeface="Arial" panose="020B0604020202020204" pitchFamily="34" charset="0"/>
              </a:rPr>
              <a:t>ECMAScript</a:t>
            </a:r>
            <a:r>
              <a:rPr kumimoji="0" lang="es-MX" altLang="en-US" b="0" i="0" u="none" strike="noStrike" cap="none" normalizeH="0" dirty="0" smtClean="0">
                <a:ln>
                  <a:noFill/>
                </a:ln>
                <a:effectLst/>
                <a:cs typeface="Arial" panose="020B0604020202020204" pitchFamily="34" charset="0"/>
              </a:rPr>
              <a:t> y en el motor V8 de Chrome. </a:t>
            </a:r>
            <a:r>
              <a:rPr kumimoji="0" lang="es-MX" altLang="en-US" b="1" i="0" u="none" strike="noStrike" cap="none" normalizeH="0" dirty="0" smtClean="0">
                <a:ln>
                  <a:noFill/>
                </a:ln>
                <a:effectLst/>
                <a:cs typeface="Arial" panose="020B0604020202020204" pitchFamily="34" charset="0"/>
              </a:rPr>
              <a:t>Node.js</a:t>
            </a:r>
            <a:r>
              <a:rPr kumimoji="0" lang="es-MX" altLang="en-US" b="0" i="0" u="none" strike="noStrike" cap="none" normalizeH="0" dirty="0" smtClean="0">
                <a:ln>
                  <a:noFill/>
                </a:ln>
                <a:effectLst/>
                <a:cs typeface="Arial" panose="020B0604020202020204" pitchFamily="34" charset="0"/>
              </a:rPr>
              <a:t> cuenta con un ecosistema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dirty="0" smtClean="0">
                <a:ln>
                  <a:noFill/>
                </a:ln>
                <a:effectLst/>
                <a:cs typeface="Arial" panose="020B0604020202020204" pitchFamily="34" charset="0"/>
              </a:rPr>
              <a:t>de paquetes NPM que es el mayor ecosistema de librerías de código abierto en el mundo.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b="0" i="0" u="none" strike="noStrike" cap="none" normalizeH="0" dirty="0" smtClean="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effectLst/>
                <a:cs typeface="Arial" panose="020B0604020202020204" pitchFamily="34" charset="0"/>
              </a:rPr>
              <a:t>Fue creado por </a:t>
            </a:r>
            <a:r>
              <a:rPr kumimoji="0" lang="es-MX" altLang="en-US" b="1" i="0" u="none" strike="noStrike" cap="none" normalizeH="0" baseline="0" dirty="0" err="1" smtClean="0">
                <a:ln>
                  <a:noFill/>
                </a:ln>
                <a:effectLst/>
                <a:cs typeface="Arial" panose="020B0604020202020204" pitchFamily="34" charset="0"/>
              </a:rPr>
              <a:t>Ryan</a:t>
            </a:r>
            <a:r>
              <a:rPr kumimoji="0" lang="es-MX" altLang="en-US" b="1" i="0" u="none" strike="noStrike" cap="none" normalizeH="0" baseline="0" dirty="0" smtClean="0">
                <a:ln>
                  <a:noFill/>
                </a:ln>
                <a:effectLst/>
                <a:cs typeface="Arial" panose="020B0604020202020204" pitchFamily="34" charset="0"/>
              </a:rPr>
              <a:t> </a:t>
            </a:r>
            <a:r>
              <a:rPr kumimoji="0" lang="es-MX" altLang="en-US" b="1" i="0" u="none" strike="noStrike" cap="none" normalizeH="0" baseline="0" dirty="0" err="1" smtClean="0">
                <a:ln>
                  <a:noFill/>
                </a:ln>
                <a:effectLst/>
                <a:cs typeface="Arial" panose="020B0604020202020204" pitchFamily="34" charset="0"/>
              </a:rPr>
              <a:t>Dahl</a:t>
            </a:r>
            <a:r>
              <a:rPr kumimoji="0" lang="es-MX" altLang="en-US" b="0" i="0" u="none" strike="noStrike" cap="none" normalizeH="0" baseline="0" dirty="0" smtClean="0">
                <a:ln>
                  <a:noFill/>
                </a:ln>
                <a:effectLst/>
                <a:cs typeface="Arial" panose="020B0604020202020204" pitchFamily="34" charset="0"/>
              </a:rPr>
              <a:t> en 2009.</a:t>
            </a:r>
          </a:p>
        </p:txBody>
      </p:sp>
      <p:sp>
        <p:nvSpPr>
          <p:cNvPr id="6" name="Rectangle 5"/>
          <p:cNvSpPr/>
          <p:nvPr/>
        </p:nvSpPr>
        <p:spPr>
          <a:xfrm>
            <a:off x="785266" y="3028194"/>
            <a:ext cx="10314368" cy="646331"/>
          </a:xfrm>
          <a:prstGeom prst="rect">
            <a:avLst/>
          </a:prstGeom>
        </p:spPr>
        <p:txBody>
          <a:bodyPr wrap="square">
            <a:spAutoFit/>
          </a:bodyPr>
          <a:lstStyle/>
          <a:p>
            <a:r>
              <a:rPr lang="es-ES" dirty="0">
                <a:solidFill>
                  <a:srgbClr val="3C484E"/>
                </a:solidFill>
                <a:latin typeface="Arial" panose="020B0604020202020204" pitchFamily="34" charset="0"/>
                <a:cs typeface="Arial" panose="020B0604020202020204" pitchFamily="34" charset="0"/>
              </a:rPr>
              <a:t>Para instalarlo en Windows nos dirigimos a la página oficial de </a:t>
            </a:r>
            <a:r>
              <a:rPr lang="es-ES" dirty="0" err="1" smtClean="0">
                <a:solidFill>
                  <a:srgbClr val="3C484E"/>
                </a:solidFill>
                <a:latin typeface="Arial" panose="020B0604020202020204" pitchFamily="34" charset="0"/>
                <a:cs typeface="Arial" panose="020B0604020202020204" pitchFamily="34" charset="0"/>
              </a:rPr>
              <a:t>node</a:t>
            </a:r>
            <a:r>
              <a:rPr lang="es-ES" dirty="0" smtClean="0">
                <a:solidFill>
                  <a:srgbClr val="3C484E"/>
                </a:solidFill>
                <a:latin typeface="Arial" panose="020B0604020202020204" pitchFamily="34" charset="0"/>
                <a:cs typeface="Arial" panose="020B0604020202020204" pitchFamily="34" charset="0"/>
              </a:rPr>
              <a:t> </a:t>
            </a:r>
            <a:r>
              <a:rPr lang="es-ES" dirty="0" smtClean="0">
                <a:solidFill>
                  <a:srgbClr val="3C484E"/>
                </a:solidFill>
                <a:latin typeface="Arial" panose="020B0604020202020204" pitchFamily="34" charset="0"/>
                <a:cs typeface="Arial" panose="020B0604020202020204" pitchFamily="34" charset="0"/>
                <a:hlinkClick r:id="rId2"/>
              </a:rPr>
              <a:t>“https</a:t>
            </a:r>
            <a:r>
              <a:rPr lang="es-ES" dirty="0">
                <a:solidFill>
                  <a:srgbClr val="3C484E"/>
                </a:solidFill>
                <a:latin typeface="Arial" panose="020B0604020202020204" pitchFamily="34" charset="0"/>
                <a:cs typeface="Arial" panose="020B0604020202020204" pitchFamily="34" charset="0"/>
                <a:hlinkClick r:id="rId2"/>
              </a:rPr>
              <a:t>://nodejs.org/en</a:t>
            </a:r>
            <a:r>
              <a:rPr lang="es-ES" dirty="0" smtClean="0">
                <a:solidFill>
                  <a:srgbClr val="3C484E"/>
                </a:solidFill>
                <a:latin typeface="Arial" panose="020B0604020202020204" pitchFamily="34" charset="0"/>
                <a:cs typeface="Arial" panose="020B0604020202020204" pitchFamily="34" charset="0"/>
                <a:hlinkClick r:id="rId2"/>
              </a:rPr>
              <a:t>/</a:t>
            </a:r>
            <a:r>
              <a:rPr lang="es-ES" dirty="0" smtClean="0">
                <a:solidFill>
                  <a:srgbClr val="3C484E"/>
                </a:solidFill>
                <a:latin typeface="Arial" panose="020B0604020202020204" pitchFamily="34" charset="0"/>
                <a:cs typeface="Arial" panose="020B0604020202020204" pitchFamily="34" charset="0"/>
              </a:rPr>
              <a:t>”,</a:t>
            </a:r>
            <a:r>
              <a:rPr lang="es-ES" dirty="0">
                <a:solidFill>
                  <a:srgbClr val="3C484E"/>
                </a:solidFill>
                <a:latin typeface="Arial" panose="020B0604020202020204" pitchFamily="34" charset="0"/>
                <a:cs typeface="Arial" panose="020B0604020202020204" pitchFamily="34" charset="0"/>
              </a:rPr>
              <a:t> y descargamos la versión más reciente</a:t>
            </a:r>
            <a:r>
              <a:rPr lang="es-ES" dirty="0" smtClean="0">
                <a:solidFill>
                  <a:srgbClr val="3C484E"/>
                </a:solidFill>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p:txBody>
      </p:sp>
      <p:pic>
        <p:nvPicPr>
          <p:cNvPr id="28675" name="Picture 3" descr="imagen descargar Node.j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2981" y="3712748"/>
            <a:ext cx="5715347" cy="274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061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231380" y="1758846"/>
            <a:ext cx="6350308" cy="4586334"/>
          </a:xfrm>
          <a:prstGeom prst="rect">
            <a:avLst/>
          </a:prstGeom>
        </p:spPr>
      </p:pic>
    </p:spTree>
    <p:extLst>
      <p:ext uri="{BB962C8B-B14F-4D97-AF65-F5344CB8AC3E}">
        <p14:creationId xmlns:p14="http://schemas.microsoft.com/office/powerpoint/2010/main" val="3785221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smtClean="0"/>
              <a:t>Que </a:t>
            </a:r>
            <a:r>
              <a:rPr lang="es-ES" sz="3600" b="1" dirty="0"/>
              <a:t>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35236" y="2092917"/>
            <a:ext cx="6327053" cy="276999"/>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En esta ventana has clic en el botón con la leyenda “Ejecutar”.</a:t>
            </a:r>
            <a:endParaRPr lang="en-US" altLang="en-US" dirty="0" smtClean="0">
              <a:solidFill>
                <a:srgbClr val="333333"/>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743548" y="2801546"/>
            <a:ext cx="4629150" cy="3448050"/>
          </a:xfrm>
          <a:prstGeom prst="rect">
            <a:avLst/>
          </a:prstGeom>
        </p:spPr>
      </p:pic>
    </p:spTree>
    <p:extLst>
      <p:ext uri="{BB962C8B-B14F-4D97-AF65-F5344CB8AC3E}">
        <p14:creationId xmlns:p14="http://schemas.microsoft.com/office/powerpoint/2010/main" val="3135764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231380" y="1758846"/>
            <a:ext cx="6572250" cy="4791075"/>
          </a:xfrm>
          <a:prstGeom prst="rect">
            <a:avLst/>
          </a:prstGeom>
        </p:spPr>
      </p:pic>
    </p:spTree>
    <p:extLst>
      <p:ext uri="{BB962C8B-B14F-4D97-AF65-F5344CB8AC3E}">
        <p14:creationId xmlns:p14="http://schemas.microsoft.com/office/powerpoint/2010/main" val="4102346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p:cNvSpPr>
            <a:spLocks noGrp="1"/>
          </p:cNvSpPr>
          <p:nvPr>
            <p:ph type="title"/>
          </p:nvPr>
        </p:nvSpPr>
        <p:spPr>
          <a:xfrm>
            <a:off x="611981" y="191599"/>
            <a:ext cx="9630044" cy="847149"/>
          </a:xfrm>
        </p:spPr>
        <p:txBody>
          <a:bodyPr/>
          <a:lstStyle/>
          <a:p>
            <a:r>
              <a:rPr lang="es-ES_tradnl" dirty="0" smtClean="0"/>
              <a:t>Restricciones</a:t>
            </a:r>
            <a:endParaRPr lang="es-ES_tradnl" dirty="0"/>
          </a:p>
        </p:txBody>
      </p:sp>
      <p:graphicFrame>
        <p:nvGraphicFramePr>
          <p:cNvPr id="11" name="Table 10"/>
          <p:cNvGraphicFramePr>
            <a:graphicFrameLocks noGrp="1"/>
          </p:cNvGraphicFramePr>
          <p:nvPr>
            <p:extLst>
              <p:ext uri="{D42A27DB-BD31-4B8C-83A1-F6EECF244321}">
                <p14:modId xmlns:p14="http://schemas.microsoft.com/office/powerpoint/2010/main" val="367055603"/>
              </p:ext>
            </p:extLst>
          </p:nvPr>
        </p:nvGraphicFramePr>
        <p:xfrm>
          <a:off x="2456755" y="2541257"/>
          <a:ext cx="7541588" cy="1081112"/>
        </p:xfrm>
        <a:graphic>
          <a:graphicData uri="http://schemas.openxmlformats.org/drawingml/2006/table">
            <a:tbl>
              <a:tblPr firstRow="1" bandRow="1">
                <a:tableStyleId>{21E4AEA4-8DFA-4A89-87EB-49C32662AFE0}</a:tableStyleId>
              </a:tblPr>
              <a:tblGrid>
                <a:gridCol w="3770794"/>
                <a:gridCol w="3770794"/>
              </a:tblGrid>
              <a:tr h="258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Audiencia</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Propósito</a:t>
                      </a:r>
                    </a:p>
                  </a:txBody>
                  <a:tcPr marL="91207" marR="91207" marT="45604" marB="45604" anchor="ctr"/>
                </a:tc>
              </a:tr>
              <a:tr h="273622">
                <a:tc>
                  <a:txBody>
                    <a:bodyPr/>
                    <a:lstStyle/>
                    <a:p>
                      <a:r>
                        <a:rPr lang="es-MX" sz="1200" noProof="0" dirty="0" smtClean="0"/>
                        <a:t>Desarrolladores</a:t>
                      </a:r>
                      <a:endParaRPr lang="es-MX" sz="1200" noProof="0" dirty="0"/>
                    </a:p>
                  </a:txBody>
                  <a:tcPr marL="91207" marR="91207" marT="45604" marB="45604"/>
                </a:tc>
                <a:tc>
                  <a:txBody>
                    <a:bodyPr/>
                    <a:lstStyle/>
                    <a:p>
                      <a:r>
                        <a:rPr lang="es-MX" sz="1200" noProof="0" smtClean="0"/>
                        <a:t>Capacitación</a:t>
                      </a:r>
                      <a:endParaRPr lang="es-MX" sz="1200" noProof="0"/>
                    </a:p>
                  </a:txBody>
                  <a:tcPr marL="91207" marR="91207" marT="45604" marB="45604"/>
                </a:tc>
              </a:tr>
              <a:tr h="273622">
                <a:tc>
                  <a:txBody>
                    <a:bodyPr/>
                    <a:lstStyle/>
                    <a:p>
                      <a:endParaRPr lang="en-US" sz="1200" dirty="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07032280"/>
              </p:ext>
            </p:extLst>
          </p:nvPr>
        </p:nvGraphicFramePr>
        <p:xfrm>
          <a:off x="2456755" y="4560319"/>
          <a:ext cx="7541588" cy="1522840"/>
        </p:xfrm>
        <a:graphic>
          <a:graphicData uri="http://schemas.openxmlformats.org/drawingml/2006/table">
            <a:tbl>
              <a:tblPr firstRow="1" bandRow="1">
                <a:tableStyleId>{21E4AEA4-8DFA-4A89-87EB-49C32662AFE0}</a:tableStyleId>
              </a:tblPr>
              <a:tblGrid>
                <a:gridCol w="861896"/>
                <a:gridCol w="861896"/>
                <a:gridCol w="2944810"/>
                <a:gridCol w="1508318"/>
                <a:gridCol w="1364668"/>
              </a:tblGrid>
              <a:tr h="4256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Núm.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Tipo de cambios</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Dueño / Autor</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revisión / Expiración</a:t>
                      </a:r>
                    </a:p>
                  </a:txBody>
                  <a:tcPr marL="91207" marR="91207" marT="45604" marB="45604" anchor="ctr"/>
                </a:tc>
              </a:tr>
              <a:tr h="273622">
                <a:tc>
                  <a:txBody>
                    <a:bodyPr/>
                    <a:lstStyle/>
                    <a:p>
                      <a:r>
                        <a:rPr lang="en-US" sz="1200" smtClean="0"/>
                        <a:t>1.1</a:t>
                      </a:r>
                      <a:endParaRPr lang="en-US" sz="1200"/>
                    </a:p>
                  </a:txBody>
                  <a:tcPr marL="91207" marR="91207" marT="45604" marB="45604"/>
                </a:tc>
                <a:tc>
                  <a:txBody>
                    <a:bodyPr/>
                    <a:lstStyle/>
                    <a:p>
                      <a:r>
                        <a:rPr lang="en-US" sz="1200" dirty="0" smtClean="0"/>
                        <a:t>08/8/2018</a:t>
                      </a:r>
                      <a:endParaRPr lang="en-US" sz="1200" dirty="0"/>
                    </a:p>
                  </a:txBody>
                  <a:tcPr marL="91207" marR="91207" marT="45604" marB="45604"/>
                </a:tc>
                <a:tc>
                  <a:txBody>
                    <a:bodyPr/>
                    <a:lstStyle/>
                    <a:p>
                      <a:r>
                        <a:rPr lang="es-MX" sz="1200" noProof="0" dirty="0" smtClean="0"/>
                        <a:t>Creación</a:t>
                      </a:r>
                      <a:r>
                        <a:rPr lang="en-US" sz="1200" dirty="0" smtClean="0"/>
                        <a:t> del </a:t>
                      </a:r>
                      <a:r>
                        <a:rPr lang="es-MX" sz="1200" noProof="0" dirty="0" smtClean="0"/>
                        <a:t>documento</a:t>
                      </a:r>
                      <a:endParaRPr lang="es-MX" sz="1200" noProof="0" dirty="0"/>
                    </a:p>
                  </a:txBody>
                  <a:tcPr marL="91207" marR="91207" marT="45604" marB="45604"/>
                </a:tc>
                <a:tc>
                  <a:txBody>
                    <a:bodyPr/>
                    <a:lstStyle/>
                    <a:p>
                      <a:r>
                        <a:rPr lang="en-US" sz="1200" dirty="0" smtClean="0"/>
                        <a:t>Carlos Montero</a:t>
                      </a:r>
                      <a:endParaRPr lang="en-US" sz="1200" dirty="0"/>
                    </a:p>
                  </a:txBody>
                  <a:tcPr marL="91207" marR="91207" marT="45604" marB="45604"/>
                </a:tc>
                <a:tc>
                  <a:txBody>
                    <a:bodyPr/>
                    <a:lstStyle/>
                    <a:p>
                      <a:r>
                        <a:rPr lang="en-US" sz="1200" dirty="0" smtClean="0"/>
                        <a:t>08/08/2018</a:t>
                      </a:r>
                      <a:endParaRPr lang="en-US" sz="1200" dirty="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sp>
        <p:nvSpPr>
          <p:cNvPr id="13" name="Content Placeholder 5"/>
          <p:cNvSpPr txBox="1">
            <a:spLocks/>
          </p:cNvSpPr>
          <p:nvPr/>
        </p:nvSpPr>
        <p:spPr bwMode="auto">
          <a:xfrm>
            <a:off x="2020240" y="1193705"/>
            <a:ext cx="8188060" cy="1149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74188" indent="-174188">
              <a:lnSpc>
                <a:spcPct val="80000"/>
              </a:lnSpc>
              <a:spcBef>
                <a:spcPct val="20000"/>
              </a:spcBef>
            </a:pPr>
            <a:r>
              <a:rPr lang="es-ES_tradnl" sz="1397" b="1">
                <a:solidFill>
                  <a:schemeClr val="tx1">
                    <a:lumMod val="90000"/>
                    <a:lumOff val="10000"/>
                  </a:schemeClr>
                </a:solidFill>
                <a:ea typeface="+mn-ea"/>
                <a:cs typeface="Arial" charset="0"/>
              </a:rPr>
              <a:t>Nombre del documento:</a:t>
            </a:r>
          </a:p>
          <a:p>
            <a:pPr marL="174188" indent="-174188">
              <a:lnSpc>
                <a:spcPct val="80000"/>
              </a:lnSpc>
              <a:spcBef>
                <a:spcPct val="20000"/>
              </a:spcBef>
            </a:pPr>
            <a:r>
              <a:rPr lang="es-ES_tradnl" sz="1397" b="1">
                <a:solidFill>
                  <a:schemeClr val="tx1">
                    <a:lumMod val="90000"/>
                    <a:lumOff val="10000"/>
                  </a:schemeClr>
                </a:solidFill>
                <a:ea typeface="+mn-ea"/>
                <a:cs typeface="Arial" charset="0"/>
              </a:rPr>
              <a:t>Clasificación de la Información: </a:t>
            </a:r>
            <a:r>
              <a:rPr lang="es-ES_tradnl" sz="1397" b="1" smtClean="0">
                <a:solidFill>
                  <a:schemeClr val="tx1">
                    <a:lumMod val="90000"/>
                    <a:lumOff val="10000"/>
                  </a:schemeClr>
                </a:solidFill>
                <a:ea typeface="+mn-ea"/>
                <a:cs typeface="Arial" charset="0"/>
              </a:rPr>
              <a:t>Interno</a:t>
            </a:r>
          </a:p>
          <a:p>
            <a:pPr marL="174188" indent="-174188">
              <a:lnSpc>
                <a:spcPct val="80000"/>
              </a:lnSpc>
              <a:spcBef>
                <a:spcPct val="20000"/>
              </a:spcBef>
            </a:pPr>
            <a:r>
              <a:rPr lang="es-ES_tradnl" sz="1397" b="1" smtClean="0">
                <a:solidFill>
                  <a:schemeClr val="tx1">
                    <a:lumMod val="90000"/>
                    <a:lumOff val="10000"/>
                  </a:schemeClr>
                </a:solidFill>
                <a:ea typeface="+mn-ea"/>
                <a:cs typeface="Arial" charset="0"/>
              </a:rPr>
              <a:t>Restricciones</a:t>
            </a:r>
            <a:endParaRPr lang="es-ES_tradnl" sz="1397" b="1">
              <a:solidFill>
                <a:schemeClr val="tx1">
                  <a:lumMod val="90000"/>
                  <a:lumOff val="10000"/>
                </a:schemeClr>
              </a:solidFill>
              <a:ea typeface="+mn-ea"/>
              <a:cs typeface="Arial" charset="0"/>
            </a:endParaRP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Los contenidos de este documento son propiedad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y </a:t>
            </a:r>
            <a:r>
              <a:rPr lang="es-ES_tradnl" sz="1197" smtClean="0">
                <a:solidFill>
                  <a:schemeClr val="tx1">
                    <a:lumMod val="90000"/>
                    <a:lumOff val="10000"/>
                  </a:schemeClr>
                </a:solidFill>
                <a:ea typeface="+mn-ea"/>
                <a:cs typeface="Arial" charset="0"/>
              </a:rPr>
              <a:t>son internos. </a:t>
            </a:r>
            <a:r>
              <a:rPr lang="es-ES_tradnl" sz="1197">
                <a:solidFill>
                  <a:schemeClr val="tx1">
                    <a:lumMod val="90000"/>
                    <a:lumOff val="10000"/>
                  </a:schemeClr>
                </a:solidFill>
                <a:ea typeface="+mn-ea"/>
                <a:cs typeface="Arial" charset="0"/>
              </a:rPr>
              <a:t>Queda estrictamente prohibido cualquier reproducción total o parcial sin la autorización escrita por parte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a:t>
            </a: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Este documento está sujeto a cambios. Los comentarios, correcciones o dudas deberán ser enviados al autor.</a:t>
            </a:r>
          </a:p>
        </p:txBody>
      </p:sp>
      <p:sp>
        <p:nvSpPr>
          <p:cNvPr id="14" name="Content Placeholder 5"/>
          <p:cNvSpPr txBox="1">
            <a:spLocks/>
          </p:cNvSpPr>
          <p:nvPr/>
        </p:nvSpPr>
        <p:spPr bwMode="auto">
          <a:xfrm>
            <a:off x="2020240" y="3634462"/>
            <a:ext cx="8188060" cy="89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Rounded MT Bold" charset="0"/>
              <a:buNone/>
            </a:pPr>
            <a:r>
              <a:rPr lang="es-ES_tradnl" sz="1397" b="1" dirty="0">
                <a:solidFill>
                  <a:srgbClr val="3F4244"/>
                </a:solidFill>
                <a:cs typeface="Arial" charset="0"/>
              </a:rPr>
              <a:t>Tabla de Revisión</a:t>
            </a:r>
          </a:p>
          <a:p>
            <a:pPr lvl="1">
              <a:spcBef>
                <a:spcPct val="20000"/>
              </a:spcBef>
              <a:buFont typeface="Arial Rounded MT Bold" charset="0"/>
              <a:buChar char="›"/>
            </a:pPr>
            <a:r>
              <a:rPr lang="es-ES_tradnl" sz="1197" dirty="0">
                <a:solidFill>
                  <a:srgbClr val="3F4244"/>
                </a:solidFill>
                <a:cs typeface="Arial" charset="0"/>
              </a:rPr>
              <a:t>La siguiente tabla enlista las revisiones realizadas a este documento. Debe utilizarse para describir los cambios y adiciones cada vez que este documento vuelva a ser publicado. La descripción debe ser detallada e incluir el nombre de quien solicita los cambios. </a:t>
            </a:r>
          </a:p>
        </p:txBody>
      </p:sp>
    </p:spTree>
    <p:extLst>
      <p:ext uri="{BB962C8B-B14F-4D97-AF65-F5344CB8AC3E}">
        <p14:creationId xmlns:p14="http://schemas.microsoft.com/office/powerpoint/2010/main" val="1641168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4040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002848" y="1540087"/>
            <a:ext cx="7200900" cy="5019675"/>
          </a:xfrm>
          <a:prstGeom prst="rect">
            <a:avLst/>
          </a:prstGeom>
        </p:spPr>
      </p:pic>
    </p:spTree>
    <p:extLst>
      <p:ext uri="{BB962C8B-B14F-4D97-AF65-F5344CB8AC3E}">
        <p14:creationId xmlns:p14="http://schemas.microsoft.com/office/powerpoint/2010/main" val="1039720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4040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786024" y="1540087"/>
            <a:ext cx="7658100" cy="4991100"/>
          </a:xfrm>
          <a:prstGeom prst="rect">
            <a:avLst/>
          </a:prstGeom>
        </p:spPr>
      </p:pic>
    </p:spTree>
    <p:extLst>
      <p:ext uri="{BB962C8B-B14F-4D97-AF65-F5344CB8AC3E}">
        <p14:creationId xmlns:p14="http://schemas.microsoft.com/office/powerpoint/2010/main" val="3438671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28650" y="133203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35236" y="1515445"/>
            <a:ext cx="7858125" cy="5095875"/>
          </a:xfrm>
          <a:prstGeom prst="rect">
            <a:avLst/>
          </a:prstGeom>
        </p:spPr>
      </p:pic>
    </p:spTree>
    <p:extLst>
      <p:ext uri="{BB962C8B-B14F-4D97-AF65-F5344CB8AC3E}">
        <p14:creationId xmlns:p14="http://schemas.microsoft.com/office/powerpoint/2010/main" val="2068570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81144" y="1620069"/>
            <a:ext cx="6553200" cy="4743450"/>
          </a:xfrm>
          <a:prstGeom prst="rect">
            <a:avLst/>
          </a:prstGeom>
        </p:spPr>
      </p:pic>
    </p:spTree>
    <p:extLst>
      <p:ext uri="{BB962C8B-B14F-4D97-AF65-F5344CB8AC3E}">
        <p14:creationId xmlns:p14="http://schemas.microsoft.com/office/powerpoint/2010/main" val="1981036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35236" y="1606861"/>
            <a:ext cx="7486650" cy="4686300"/>
          </a:xfrm>
          <a:prstGeom prst="rect">
            <a:avLst/>
          </a:prstGeom>
        </p:spPr>
      </p:pic>
    </p:spTree>
    <p:extLst>
      <p:ext uri="{BB962C8B-B14F-4D97-AF65-F5344CB8AC3E}">
        <p14:creationId xmlns:p14="http://schemas.microsoft.com/office/powerpoint/2010/main" val="723589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838546" y="1575774"/>
            <a:ext cx="1102866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C484E"/>
                </a:solidFill>
                <a:effectLst/>
                <a:cs typeface="Arial" panose="020B0604020202020204" pitchFamily="34" charset="0"/>
              </a:rPr>
              <a:t>Para culminar vamos a verificar si </a:t>
            </a:r>
            <a:r>
              <a:rPr kumimoji="0" lang="es-MX" altLang="en-US" b="1" i="0" u="none" strike="noStrike" cap="none" normalizeH="0" baseline="0" dirty="0" smtClean="0">
                <a:ln>
                  <a:noFill/>
                </a:ln>
                <a:solidFill>
                  <a:srgbClr val="090A0B"/>
                </a:solidFill>
                <a:effectLst/>
                <a:cs typeface="Arial" panose="020B0604020202020204" pitchFamily="34" charset="0"/>
              </a:rPr>
              <a:t>Node.js</a:t>
            </a:r>
            <a:r>
              <a:rPr kumimoji="0" lang="es-MX" altLang="en-US" b="0" i="0" u="none" strike="noStrike" cap="none" normalizeH="0" baseline="0" dirty="0" smtClean="0">
                <a:ln>
                  <a:noFill/>
                </a:ln>
                <a:solidFill>
                  <a:srgbClr val="3C484E"/>
                </a:solidFill>
                <a:effectLst/>
                <a:cs typeface="Arial" panose="020B0604020202020204" pitchFamily="34" charset="0"/>
              </a:rPr>
              <a:t> esta instado correctamente.</a:t>
            </a:r>
            <a:endParaRPr kumimoji="0" lang="es-MX" altLang="en-US"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C484E"/>
                </a:solidFill>
                <a:effectLst/>
                <a:cs typeface="Arial" panose="020B0604020202020204" pitchFamily="34" charset="0"/>
              </a:rPr>
              <a:t>Abrimos el terminal </a:t>
            </a:r>
            <a:r>
              <a:rPr kumimoji="0" lang="es-MX" altLang="en-US" b="1" i="0" u="none" strike="noStrike" cap="none" normalizeH="0" baseline="0" dirty="0" smtClean="0">
                <a:ln>
                  <a:noFill/>
                </a:ln>
                <a:solidFill>
                  <a:srgbClr val="090A0B"/>
                </a:solidFill>
                <a:effectLst/>
                <a:cs typeface="Arial" panose="020B0604020202020204" pitchFamily="34" charset="0"/>
              </a:rPr>
              <a:t>CMD</a:t>
            </a:r>
            <a:r>
              <a:rPr kumimoji="0" lang="es-MX" altLang="en-US" b="0" i="0" u="none" strike="noStrike" cap="none" normalizeH="0" baseline="0" dirty="0" smtClean="0">
                <a:ln>
                  <a:noFill/>
                </a:ln>
                <a:solidFill>
                  <a:srgbClr val="3C484E"/>
                </a:solidFill>
                <a:effectLst/>
                <a:cs typeface="Arial" panose="020B0604020202020204" pitchFamily="34" charset="0"/>
              </a:rPr>
              <a:t> de </a:t>
            </a:r>
            <a:r>
              <a:rPr kumimoji="0" lang="es-MX" altLang="en-US" b="0" i="0" u="none" strike="noStrike" cap="none" normalizeH="0" baseline="0" dirty="0" err="1" smtClean="0">
                <a:ln>
                  <a:noFill/>
                </a:ln>
                <a:solidFill>
                  <a:srgbClr val="3C484E"/>
                </a:solidFill>
                <a:effectLst/>
                <a:cs typeface="Arial" panose="020B0604020202020204" pitchFamily="34" charset="0"/>
              </a:rPr>
              <a:t>windows</a:t>
            </a:r>
            <a:r>
              <a:rPr kumimoji="0" lang="es-MX" altLang="en-US" b="0" i="0" u="none" strike="noStrike" cap="none" normalizeH="0" baseline="0" dirty="0" smtClean="0">
                <a:ln>
                  <a:noFill/>
                </a:ln>
                <a:solidFill>
                  <a:srgbClr val="3C484E"/>
                </a:solidFill>
                <a:effectLst/>
                <a:cs typeface="Arial" panose="020B0604020202020204" pitchFamily="34" charset="0"/>
              </a:rPr>
              <a:t> y escribimos </a:t>
            </a:r>
            <a:r>
              <a:rPr kumimoji="0" lang="es-MX" altLang="en-US" b="0" i="0" u="none" strike="noStrike" cap="none" normalizeH="0" baseline="0" dirty="0" err="1" smtClean="0">
                <a:ln>
                  <a:noFill/>
                </a:ln>
                <a:solidFill>
                  <a:srgbClr val="3C484E"/>
                </a:solidFill>
                <a:effectLst/>
                <a:cs typeface="Arial" panose="020B0604020202020204" pitchFamily="34" charset="0"/>
              </a:rPr>
              <a:t>node</a:t>
            </a:r>
            <a:r>
              <a:rPr kumimoji="0" lang="es-MX" altLang="en-US" b="0" i="0" u="none" strike="noStrike" cap="none" normalizeH="0" baseline="0" dirty="0" smtClean="0">
                <a:ln>
                  <a:noFill/>
                </a:ln>
                <a:solidFill>
                  <a:srgbClr val="3C484E"/>
                </a:solidFill>
                <a:effectLst/>
                <a:cs typeface="Arial" panose="020B0604020202020204" pitchFamily="34" charset="0"/>
              </a:rPr>
              <a:t> -v el cual mostrara la versión del </a:t>
            </a:r>
            <a:r>
              <a:rPr kumimoji="0" lang="es-MX" altLang="en-US" b="1" i="0" u="none" strike="noStrike" cap="none" normalizeH="0" baseline="0" dirty="0" smtClean="0">
                <a:ln>
                  <a:noFill/>
                </a:ln>
                <a:solidFill>
                  <a:srgbClr val="090A0B"/>
                </a:solidFill>
                <a:effectLst/>
                <a:cs typeface="Arial" panose="020B0604020202020204" pitchFamily="34" charset="0"/>
              </a:rPr>
              <a:t>Node.js</a:t>
            </a:r>
            <a:r>
              <a:rPr kumimoji="0" lang="es-MX" altLang="en-US" b="0" i="0" u="none" strike="noStrike" cap="none" normalizeH="0" baseline="0" dirty="0" smtClean="0">
                <a:ln>
                  <a:noFill/>
                </a:ln>
                <a:solidFill>
                  <a:srgbClr val="3C484E"/>
                </a:solidFill>
                <a:effectLst/>
                <a:cs typeface="Arial" panose="020B0604020202020204" pitchFamily="34" charset="0"/>
              </a:rPr>
              <a:t> instalado.</a:t>
            </a:r>
            <a:endParaRPr kumimoji="0" lang="es-MX" altLang="en-US" b="0" i="0" u="none" strike="noStrike" cap="none" normalizeH="0" baseline="0" dirty="0" smtClean="0">
              <a:ln>
                <a:noFill/>
              </a:ln>
              <a:solidFill>
                <a:schemeClr val="tx1"/>
              </a:solidFill>
              <a:effectLst/>
              <a:cs typeface="Arial" panose="020B0604020202020204" pitchFamily="34" charset="0"/>
            </a:endParaRPr>
          </a:p>
        </p:txBody>
      </p:sp>
      <p:pic>
        <p:nvPicPr>
          <p:cNvPr id="51203" name="Picture 3" descr="imagen CMD Nod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67" y="2253141"/>
            <a:ext cx="4347388" cy="29329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827751" y="5331580"/>
            <a:ext cx="11003012" cy="110799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C484E"/>
                </a:solidFill>
                <a:latin typeface="Arial" panose="020B0604020202020204" pitchFamily="34" charset="0"/>
                <a:cs typeface="Arial" panose="020B0604020202020204" pitchFamily="34" charset="0"/>
              </a:rPr>
              <a:t>Si no muestra la versión, ve a variables de entorno de S.O Windows y colócate</a:t>
            </a:r>
            <a:r>
              <a:rPr kumimoji="0" lang="es-MX" altLang="en-US" b="0" i="0" u="none" strike="noStrike" cap="none" normalizeH="0" baseline="0" dirty="0" smtClean="0">
                <a:ln>
                  <a:noFill/>
                </a:ln>
                <a:solidFill>
                  <a:srgbClr val="3C484E"/>
                </a:solidFill>
                <a:effectLst/>
                <a:latin typeface="Arial" panose="020B0604020202020204" pitchFamily="34" charset="0"/>
                <a:cs typeface="Arial" panose="020B0604020202020204" pitchFamily="34" charset="0"/>
              </a:rPr>
              <a:t> en la parte final y agrega un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C484E"/>
                </a:solidFill>
                <a:effectLst/>
                <a:latin typeface="Arial" panose="020B0604020202020204" pitchFamily="34" charset="0"/>
                <a:cs typeface="Arial" panose="020B0604020202020204" pitchFamily="34" charset="0"/>
              </a:rPr>
              <a:t>punto y coma </a:t>
            </a:r>
            <a:r>
              <a:rPr kumimoji="0" lang="es-MX" altLang="en-US" b="1" i="0" u="none" strike="noStrike" cap="none" normalizeH="0" baseline="0" dirty="0" smtClean="0">
                <a:ln>
                  <a:noFill/>
                </a:ln>
                <a:solidFill>
                  <a:srgbClr val="090A0B"/>
                </a:solidFill>
                <a:effectLst/>
                <a:latin typeface="Arial" panose="020B0604020202020204" pitchFamily="34" charset="0"/>
                <a:cs typeface="Arial" panose="020B0604020202020204" pitchFamily="34" charset="0"/>
              </a:rPr>
              <a:t>(</a:t>
            </a:r>
            <a:r>
              <a:rPr kumimoji="0" lang="es-MX" altLang="en-US" b="0" i="0" u="none" strike="noStrike" cap="none" normalizeH="0" baseline="0" dirty="0" smtClean="0">
                <a:ln>
                  <a:noFill/>
                </a:ln>
                <a:solidFill>
                  <a:srgbClr val="090A0B"/>
                </a:solidFill>
                <a:effectLst/>
                <a:latin typeface="Arial" panose="020B0604020202020204" pitchFamily="34" charset="0"/>
                <a:cs typeface="Arial" panose="020B0604020202020204" pitchFamily="34" charset="0"/>
              </a:rPr>
              <a:t>;</a:t>
            </a:r>
            <a:r>
              <a:rPr kumimoji="0" lang="es-MX" altLang="en-US" b="1" i="0" u="none" strike="noStrike" cap="none" normalizeH="0" baseline="0" dirty="0" smtClean="0">
                <a:ln>
                  <a:noFill/>
                </a:ln>
                <a:solidFill>
                  <a:srgbClr val="090A0B"/>
                </a:solidFill>
                <a:effectLst/>
                <a:latin typeface="Arial" panose="020B0604020202020204" pitchFamily="34" charset="0"/>
                <a:cs typeface="Arial" panose="020B0604020202020204" pitchFamily="34" charset="0"/>
              </a:rPr>
              <a:t>)</a:t>
            </a:r>
            <a:r>
              <a:rPr kumimoji="0" lang="es-MX" altLang="en-US" b="0" i="0" u="none" strike="noStrike" cap="none" normalizeH="0" baseline="0" dirty="0" smtClean="0">
                <a:ln>
                  <a:noFill/>
                </a:ln>
                <a:solidFill>
                  <a:srgbClr val="3C484E"/>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C484E"/>
                </a:solidFill>
                <a:effectLst/>
                <a:latin typeface="Arial" panose="020B0604020202020204" pitchFamily="34" charset="0"/>
                <a:cs typeface="Arial" panose="020B0604020202020204" pitchFamily="34" charset="0"/>
              </a:rPr>
              <a:t>Continuando pega la ruta donde se instalo </a:t>
            </a:r>
            <a:r>
              <a:rPr kumimoji="0" lang="es-MX" altLang="en-US" b="1" i="0" u="none" strike="noStrike" cap="none" normalizeH="0" baseline="0" dirty="0" smtClean="0">
                <a:ln>
                  <a:noFill/>
                </a:ln>
                <a:solidFill>
                  <a:srgbClr val="090A0B"/>
                </a:solidFill>
                <a:effectLst/>
                <a:latin typeface="Arial" panose="020B0604020202020204" pitchFamily="34" charset="0"/>
                <a:cs typeface="Arial" panose="020B0604020202020204" pitchFamily="34" charset="0"/>
              </a:rPr>
              <a:t>Node.js</a:t>
            </a:r>
            <a:r>
              <a:rPr kumimoji="0" lang="es-MX" altLang="en-US" b="0" i="0" u="none" strike="noStrike" cap="none" normalizeH="0" baseline="0" dirty="0" smtClean="0">
                <a:ln>
                  <a:noFill/>
                </a:ln>
                <a:solidFill>
                  <a:srgbClr val="3C484E"/>
                </a:solidFill>
                <a:effectLst/>
                <a:latin typeface="Arial" panose="020B0604020202020204" pitchFamily="34" charset="0"/>
                <a:cs typeface="Arial" panose="020B0604020202020204" pitchFamily="34" charset="0"/>
              </a:rPr>
              <a:t> C:\Program Files\</a:t>
            </a:r>
            <a:r>
              <a:rPr kumimoji="0" lang="es-MX" altLang="en-US" b="0" i="0" u="none" strike="noStrike" cap="none" normalizeH="0" baseline="0" dirty="0" err="1" smtClean="0">
                <a:ln>
                  <a:noFill/>
                </a:ln>
                <a:solidFill>
                  <a:srgbClr val="3C484E"/>
                </a:solidFill>
                <a:effectLst/>
                <a:latin typeface="Arial" panose="020B0604020202020204" pitchFamily="34" charset="0"/>
                <a:cs typeface="Arial" panose="020B0604020202020204" pitchFamily="34" charset="0"/>
              </a:rPr>
              <a:t>nodejs</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51206" name="Picture 6"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5907" y="2228466"/>
            <a:ext cx="2470913" cy="2956699"/>
          </a:xfrm>
          <a:prstGeom prst="rect">
            <a:avLst/>
          </a:prstGeom>
          <a:noFill/>
          <a:extLst>
            <a:ext uri="{909E8E84-426E-40DD-AFC4-6F175D3DCCD1}">
              <a14:hiddenFill xmlns:a14="http://schemas.microsoft.com/office/drawing/2010/main">
                <a:solidFill>
                  <a:srgbClr val="FFFFFF"/>
                </a:solidFill>
              </a14:hiddenFill>
            </a:ext>
          </a:extLst>
        </p:spPr>
      </p:pic>
      <p:pic>
        <p:nvPicPr>
          <p:cNvPr id="51208" name="Picture 8" descr="imagen variables de entor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636" y="2236835"/>
            <a:ext cx="2438510" cy="289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725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a:t>
            </a:r>
            <a:r>
              <a:rPr lang="es-ES" sz="3600" b="1" dirty="0" smtClean="0"/>
              <a:t>Polymer (BOWER).</a:t>
            </a:r>
            <a:endParaRPr lang="es-ES" sz="36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888779" y="1692077"/>
            <a:ext cx="11177740" cy="4431983"/>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1" i="0" u="none" strike="noStrike" cap="none" normalizeH="0" baseline="0" dirty="0" smtClean="0">
                <a:ln>
                  <a:noFill/>
                </a:ln>
                <a:solidFill>
                  <a:srgbClr val="313131"/>
                </a:solidFill>
                <a:effectLst/>
                <a:cs typeface="Arial" panose="020B0604020202020204" pitchFamily="34" charset="0"/>
              </a:rPr>
              <a:t>Por qué Bower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1" i="0" u="none" strike="noStrike" cap="none" normalizeH="0" baseline="0" dirty="0" smtClean="0">
              <a:ln>
                <a:noFill/>
              </a:ln>
              <a:solidFill>
                <a:srgbClr val="31313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Los desarrolladores </a:t>
            </a:r>
            <a:r>
              <a:rPr kumimoji="0" lang="es-MX" altLang="en-US" sz="1600" b="0" i="0" u="none" strike="noStrike" cap="none" normalizeH="0" baseline="0" dirty="0" err="1" smtClean="0">
                <a:ln>
                  <a:noFill/>
                </a:ln>
                <a:solidFill>
                  <a:srgbClr val="313131"/>
                </a:solidFill>
                <a:effectLst/>
                <a:cs typeface="Arial" panose="020B0604020202020204" pitchFamily="34" charset="0"/>
              </a:rPr>
              <a:t>frontend</a:t>
            </a:r>
            <a:r>
              <a:rPr kumimoji="0" lang="es-MX" altLang="en-US" sz="1600" b="0" i="0" u="none" strike="noStrike" cap="none" normalizeH="0" baseline="0" dirty="0" smtClean="0">
                <a:ln>
                  <a:noFill/>
                </a:ln>
                <a:solidFill>
                  <a:srgbClr val="313131"/>
                </a:solidFill>
                <a:effectLst/>
                <a:cs typeface="Arial" panose="020B0604020202020204" pitchFamily="34" charset="0"/>
              </a:rPr>
              <a:t> hemos sobrevivido toda una vida sin Bower. Con esto quiero decir que no es necesario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usar Bower para realizar un proyecto o para instalar paquetes del lado del cliente. Solo es un utilidad que nos facilita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el día a día, pero acostumbrarse a usarla puede ayudar bastante en determinados procesos.</a:t>
            </a: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Sin Bower, cuando queremos instalar una librería </a:t>
            </a:r>
            <a:r>
              <a:rPr kumimoji="0" lang="es-MX" altLang="en-US" sz="1600" b="0" i="0" u="none" strike="noStrike" cap="none" normalizeH="0" baseline="0" dirty="0" err="1" smtClean="0">
                <a:ln>
                  <a:noFill/>
                </a:ln>
                <a:solidFill>
                  <a:srgbClr val="313131"/>
                </a:solidFill>
                <a:effectLst/>
                <a:cs typeface="Arial" panose="020B0604020202020204" pitchFamily="34" charset="0"/>
              </a:rPr>
              <a:t>Javascript</a:t>
            </a:r>
            <a:r>
              <a:rPr kumimoji="0" lang="es-MX" altLang="en-US" sz="1600" b="0" i="0" u="none" strike="noStrike" cap="none" normalizeH="0" baseline="0" dirty="0" smtClean="0">
                <a:ln>
                  <a:noFill/>
                </a:ln>
                <a:solidFill>
                  <a:srgbClr val="313131"/>
                </a:solidFill>
                <a:effectLst/>
                <a:cs typeface="Arial" panose="020B0604020202020204" pitchFamily="34" charset="0"/>
              </a:rPr>
              <a:t> como </a:t>
            </a:r>
            <a:r>
              <a:rPr kumimoji="0" lang="es-MX" altLang="en-US" sz="1600" b="0" i="0" u="none" strike="noStrike" cap="none" normalizeH="0" baseline="0" dirty="0" err="1" smtClean="0">
                <a:ln>
                  <a:noFill/>
                </a:ln>
                <a:solidFill>
                  <a:srgbClr val="313131"/>
                </a:solidFill>
                <a:effectLst/>
                <a:cs typeface="Arial" panose="020B0604020202020204" pitchFamily="34" charset="0"/>
              </a:rPr>
              <a:t>jQuery</a:t>
            </a:r>
            <a:r>
              <a:rPr kumimoji="0" lang="es-MX" altLang="en-US" sz="1600" b="0" i="0" u="none" strike="noStrike" cap="none" normalizeH="0" baseline="0" dirty="0" smtClean="0">
                <a:ln>
                  <a:noFill/>
                </a:ln>
                <a:solidFill>
                  <a:srgbClr val="313131"/>
                </a:solidFill>
                <a:effectLst/>
                <a:cs typeface="Arial" panose="020B0604020202020204" pitchFamily="34" charset="0"/>
              </a:rPr>
              <a:t> o un </a:t>
            </a:r>
            <a:r>
              <a:rPr kumimoji="0" lang="es-MX" altLang="en-US" sz="1600" b="0" i="0" u="none" strike="noStrike" cap="none" normalizeH="0" baseline="0" dirty="0" err="1" smtClean="0">
                <a:ln>
                  <a:noFill/>
                </a:ln>
                <a:solidFill>
                  <a:srgbClr val="313131"/>
                </a:solidFill>
                <a:effectLst/>
                <a:cs typeface="Arial" panose="020B0604020202020204" pitchFamily="34" charset="0"/>
              </a:rPr>
              <a:t>framework</a:t>
            </a:r>
            <a:r>
              <a:rPr kumimoji="0" lang="es-MX" altLang="en-US" sz="1600" b="0" i="0" u="none" strike="noStrike" cap="none" normalizeH="0" baseline="0" dirty="0" smtClean="0">
                <a:ln>
                  <a:noFill/>
                </a:ln>
                <a:solidFill>
                  <a:srgbClr val="313131"/>
                </a:solidFill>
                <a:effectLst/>
                <a:cs typeface="Arial" panose="020B0604020202020204" pitchFamily="34" charset="0"/>
              </a:rPr>
              <a:t> de diseño como </a:t>
            </a:r>
            <a:r>
              <a:rPr kumimoji="0" lang="es-MX" altLang="en-US" sz="1600" b="0" i="0" u="none" strike="noStrike" cap="none" normalizeH="0" baseline="0" dirty="0" err="1" smtClean="0">
                <a:ln>
                  <a:noFill/>
                </a:ln>
                <a:solidFill>
                  <a:srgbClr val="313131"/>
                </a:solidFill>
                <a:effectLst/>
                <a:cs typeface="Arial" panose="020B0604020202020204" pitchFamily="34" charset="0"/>
              </a:rPr>
              <a:t>Bootstrap</a:t>
            </a:r>
            <a:r>
              <a:rPr kumimoji="0" lang="es-MX" altLang="en-US" sz="1600" b="0" i="0" u="none" strike="noStrike" cap="none" normalizeH="0" baseline="0" dirty="0" smtClean="0">
                <a:ln>
                  <a:noFill/>
                </a:ln>
                <a:solidFill>
                  <a:srgbClr val="31313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simplemente íbamos al sitio de esos paquetes que requeríamos para un trabajo, los descargábamos y los colocábamos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a mano en una carpeta de nuestro proyecto, o bien configurábamos una ruta absoluta al CDN en las etiquetas 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o LINK, necesarias para incluir esos paquetes. Con Bower ese trabajo, que no es pesado pero sí requiere de varios pasos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(ir a un sitio web, descargar una librería, colocarla en una carpeta), se puede hacer con un sencillo comando de consola: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err="1" smtClean="0">
                <a:ln>
                  <a:noFill/>
                </a:ln>
                <a:solidFill>
                  <a:srgbClr val="000000"/>
                </a:solidFill>
                <a:effectLst/>
                <a:cs typeface="Arial" panose="020B0604020202020204" pitchFamily="34" charset="0"/>
              </a:rPr>
              <a:t>bower</a:t>
            </a:r>
            <a:r>
              <a:rPr kumimoji="0" lang="es-MX" altLang="en-US" sz="1600" b="0" i="0" u="none" strike="noStrike" cap="none" normalizeH="0" baseline="0" dirty="0" smtClean="0">
                <a:ln>
                  <a:noFill/>
                </a:ln>
                <a:solidFill>
                  <a:srgbClr val="000000"/>
                </a:solidFill>
                <a:effectLst/>
                <a:cs typeface="Arial" panose="020B0604020202020204" pitchFamily="34" charset="0"/>
              </a:rPr>
              <a:t> install </a:t>
            </a:r>
            <a:r>
              <a:rPr kumimoji="0" lang="es-MX" altLang="en-US" sz="1600" b="0" i="0" u="none" strike="noStrike" cap="none" normalizeH="0" baseline="0" dirty="0" err="1" smtClean="0">
                <a:ln>
                  <a:noFill/>
                </a:ln>
                <a:solidFill>
                  <a:srgbClr val="000000"/>
                </a:solidFill>
                <a:effectLst/>
                <a:cs typeface="Arial" panose="020B0604020202020204" pitchFamily="34" charset="0"/>
              </a:rPr>
              <a:t>jquery</a:t>
            </a:r>
            <a:endParaRPr kumimoji="0" lang="es-MX" altLang="en-US" sz="1600" b="0" i="0" u="none" strike="noStrike" cap="none" normalizeH="0" baseline="0" dirty="0" smtClean="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Quizás todavía no le veas mucha utilidad todavía pero piensa en el momento en el que tienes que mantener toda una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serie de librerías externas y actualizarlas con sus nuevas versiones. Requiere volver a descargar la librería a actualizar,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borrar la antigua, subir la nueva, etc. Puede que hacer esto para una sola librería no represente mucho trabajo, pero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veces tenemos docenas de paquetes de terceros en un proyecto y entonces mantenerlos actualizados sí te puede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llevar un rato. ¿No sería mejor hacerlo con un simple comando de consola? Obviamente, sí.</a:t>
            </a:r>
            <a:endParaRPr kumimoji="0" lang="es-MX" altLang="en-US" sz="1600" b="0" i="0" u="none" strike="noStrike" cap="none" normalizeH="0" baseline="0" dirty="0" smtClean="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4068831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a:t>
            </a:r>
            <a:r>
              <a:rPr lang="es-ES" sz="3600" b="1" dirty="0" smtClean="0"/>
              <a:t>Polymer (BOWER).</a:t>
            </a:r>
            <a:endParaRPr lang="es-ES" sz="36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85266" y="1766831"/>
            <a:ext cx="10657184" cy="1754326"/>
          </a:xfrm>
          <a:prstGeom prst="rect">
            <a:avLst/>
          </a:prstGeom>
        </p:spPr>
        <p:txBody>
          <a:bodyPr wrap="square">
            <a:spAutoFit/>
          </a:bodyPr>
          <a:lstStyle/>
          <a:p>
            <a:r>
              <a:rPr lang="es-ES" dirty="0" smtClean="0">
                <a:solidFill>
                  <a:srgbClr val="313131"/>
                </a:solidFill>
                <a:latin typeface="Arial" panose="020B0604020202020204" pitchFamily="34" charset="0"/>
                <a:cs typeface="Arial" panose="020B0604020202020204" pitchFamily="34" charset="0"/>
              </a:rPr>
              <a:t>Una vez instalado </a:t>
            </a:r>
            <a:r>
              <a:rPr lang="es-ES" dirty="0" err="1" smtClean="0">
                <a:solidFill>
                  <a:srgbClr val="313131"/>
                </a:solidFill>
                <a:latin typeface="Arial" panose="020B0604020202020204" pitchFamily="34" charset="0"/>
                <a:cs typeface="Arial" panose="020B0604020202020204" pitchFamily="34" charset="0"/>
              </a:rPr>
              <a:t>NodeJS</a:t>
            </a:r>
            <a:r>
              <a:rPr lang="es-ES" dirty="0" smtClean="0">
                <a:solidFill>
                  <a:srgbClr val="313131"/>
                </a:solidFill>
                <a:latin typeface="Arial" panose="020B0604020202020204" pitchFamily="34" charset="0"/>
                <a:cs typeface="Arial" panose="020B0604020202020204" pitchFamily="34" charset="0"/>
              </a:rPr>
              <a:t> en nuestro equipo, </a:t>
            </a:r>
            <a:r>
              <a:rPr lang="es-ES" dirty="0" smtClean="0">
                <a:solidFill>
                  <a:srgbClr val="313131"/>
                </a:solidFill>
                <a:latin typeface="Arial" panose="020B0604020202020204" pitchFamily="34" charset="0"/>
                <a:cs typeface="Arial" panose="020B0604020202020204" pitchFamily="34" charset="0"/>
              </a:rPr>
              <a:t>al </a:t>
            </a:r>
            <a:r>
              <a:rPr lang="es-ES" dirty="0">
                <a:solidFill>
                  <a:srgbClr val="313131"/>
                </a:solidFill>
                <a:latin typeface="Arial" panose="020B0604020202020204" pitchFamily="34" charset="0"/>
                <a:cs typeface="Arial" panose="020B0604020202020204" pitchFamily="34" charset="0"/>
              </a:rPr>
              <a:t>instalar </a:t>
            </a:r>
            <a:r>
              <a:rPr lang="es-ES" dirty="0" err="1">
                <a:solidFill>
                  <a:srgbClr val="313131"/>
                </a:solidFill>
                <a:latin typeface="Arial" panose="020B0604020202020204" pitchFamily="34" charset="0"/>
                <a:cs typeface="Arial" panose="020B0604020202020204" pitchFamily="34" charset="0"/>
              </a:rPr>
              <a:t>NodeJS</a:t>
            </a:r>
            <a:r>
              <a:rPr lang="es-ES" dirty="0">
                <a:solidFill>
                  <a:srgbClr val="313131"/>
                </a:solidFill>
                <a:latin typeface="Arial" panose="020B0604020202020204" pitchFamily="34" charset="0"/>
                <a:cs typeface="Arial" panose="020B0604020202020204" pitchFamily="34" charset="0"/>
              </a:rPr>
              <a:t> se instala también un gestor de paquetes </a:t>
            </a:r>
            <a:r>
              <a:rPr lang="es-ES" dirty="0" err="1">
                <a:solidFill>
                  <a:srgbClr val="313131"/>
                </a:solidFill>
                <a:latin typeface="Arial" panose="020B0604020202020204" pitchFamily="34" charset="0"/>
                <a:cs typeface="Arial" panose="020B0604020202020204" pitchFamily="34" charset="0"/>
              </a:rPr>
              <a:t>Javascript</a:t>
            </a:r>
            <a:r>
              <a:rPr lang="es-ES" dirty="0">
                <a:solidFill>
                  <a:srgbClr val="313131"/>
                </a:solidFill>
                <a:latin typeface="Arial" panose="020B0604020202020204" pitchFamily="34" charset="0"/>
                <a:cs typeface="Arial" panose="020B0604020202020204" pitchFamily="34" charset="0"/>
              </a:rPr>
              <a:t> llamado “</a:t>
            </a:r>
            <a:r>
              <a:rPr lang="es-ES" dirty="0" err="1">
                <a:solidFill>
                  <a:srgbClr val="313131"/>
                </a:solidFill>
                <a:latin typeface="Arial" panose="020B0604020202020204" pitchFamily="34" charset="0"/>
                <a:cs typeface="Arial" panose="020B0604020202020204" pitchFamily="34" charset="0"/>
              </a:rPr>
              <a:t>npm</a:t>
            </a:r>
            <a:r>
              <a:rPr lang="es-ES" dirty="0">
                <a:solidFill>
                  <a:srgbClr val="313131"/>
                </a:solidFill>
                <a:latin typeface="Arial" panose="020B0604020202020204" pitchFamily="34" charset="0"/>
                <a:cs typeface="Arial" panose="020B0604020202020204" pitchFamily="34" charset="0"/>
              </a:rPr>
              <a:t>”. Este gestor sirve para descargar e instalar en nuestro sistema cualquier programa basado en </a:t>
            </a:r>
            <a:r>
              <a:rPr lang="es-ES" dirty="0" err="1">
                <a:solidFill>
                  <a:srgbClr val="313131"/>
                </a:solidFill>
                <a:latin typeface="Arial" panose="020B0604020202020204" pitchFamily="34" charset="0"/>
                <a:cs typeface="Arial" panose="020B0604020202020204" pitchFamily="34" charset="0"/>
              </a:rPr>
              <a:t>NodeJS</a:t>
            </a:r>
            <a:r>
              <a:rPr lang="es-ES" dirty="0">
                <a:solidFill>
                  <a:srgbClr val="313131"/>
                </a:solidFill>
                <a:latin typeface="Arial" panose="020B0604020202020204" pitchFamily="34" charset="0"/>
                <a:cs typeface="Arial" panose="020B0604020202020204" pitchFamily="34" charset="0"/>
              </a:rPr>
              <a:t> y se opera por línea de comandos. </a:t>
            </a:r>
            <a:endParaRPr lang="es-ES" dirty="0" smtClean="0">
              <a:solidFill>
                <a:srgbClr val="313131"/>
              </a:solidFill>
              <a:latin typeface="Arial" panose="020B0604020202020204" pitchFamily="34" charset="0"/>
              <a:cs typeface="Arial" panose="020B0604020202020204" pitchFamily="34" charset="0"/>
            </a:endParaRPr>
          </a:p>
          <a:p>
            <a:r>
              <a:rPr lang="es-ES" dirty="0" smtClean="0">
                <a:solidFill>
                  <a:srgbClr val="313131"/>
                </a:solidFill>
                <a:latin typeface="Arial" panose="020B0604020202020204" pitchFamily="34" charset="0"/>
                <a:cs typeface="Arial" panose="020B0604020202020204" pitchFamily="34" charset="0"/>
              </a:rPr>
              <a:t>La </a:t>
            </a:r>
            <a:r>
              <a:rPr lang="es-ES" dirty="0">
                <a:solidFill>
                  <a:srgbClr val="313131"/>
                </a:solidFill>
                <a:latin typeface="Arial" panose="020B0604020202020204" pitchFamily="34" charset="0"/>
                <a:cs typeface="Arial" panose="020B0604020202020204" pitchFamily="34" charset="0"/>
              </a:rPr>
              <a:t>manera de instalar </a:t>
            </a:r>
            <a:r>
              <a:rPr lang="es-ES" dirty="0" err="1">
                <a:solidFill>
                  <a:srgbClr val="313131"/>
                </a:solidFill>
                <a:latin typeface="Arial" panose="020B0604020202020204" pitchFamily="34" charset="0"/>
                <a:cs typeface="Arial" panose="020B0604020202020204" pitchFamily="34" charset="0"/>
              </a:rPr>
              <a:t>Bower</a:t>
            </a:r>
            <a:r>
              <a:rPr lang="es-ES" dirty="0">
                <a:solidFill>
                  <a:srgbClr val="313131"/>
                </a:solidFill>
                <a:latin typeface="Arial" panose="020B0604020202020204" pitchFamily="34" charset="0"/>
                <a:cs typeface="Arial" panose="020B0604020202020204" pitchFamily="34" charset="0"/>
              </a:rPr>
              <a:t> en nuestro </a:t>
            </a:r>
            <a:r>
              <a:rPr lang="es-ES" dirty="0" smtClean="0">
                <a:solidFill>
                  <a:srgbClr val="313131"/>
                </a:solidFill>
                <a:latin typeface="Arial" panose="020B0604020202020204" pitchFamily="34" charset="0"/>
                <a:cs typeface="Arial" panose="020B0604020202020204" pitchFamily="34" charset="0"/>
              </a:rPr>
              <a:t>equipo es </a:t>
            </a:r>
            <a:r>
              <a:rPr lang="es-ES" dirty="0">
                <a:solidFill>
                  <a:srgbClr val="313131"/>
                </a:solidFill>
                <a:latin typeface="Arial" panose="020B0604020202020204" pitchFamily="34" charset="0"/>
                <a:cs typeface="Arial" panose="020B0604020202020204" pitchFamily="34" charset="0"/>
              </a:rPr>
              <a:t>ejecutando el correspondiente comando de instalación, vía </a:t>
            </a:r>
            <a:r>
              <a:rPr lang="es-ES" dirty="0" err="1">
                <a:solidFill>
                  <a:srgbClr val="313131"/>
                </a:solidFill>
                <a:latin typeface="Arial" panose="020B0604020202020204" pitchFamily="34" charset="0"/>
                <a:cs typeface="Arial" panose="020B0604020202020204" pitchFamily="34" charset="0"/>
              </a:rPr>
              <a:t>npm</a:t>
            </a:r>
            <a:r>
              <a:rPr lang="es-ES" dirty="0">
                <a:solidFill>
                  <a:srgbClr val="313131"/>
                </a:solidFill>
                <a:latin typeface="Arial" panose="020B0604020202020204" pitchFamily="34" charset="0"/>
                <a:cs typeface="Arial" panose="020B0604020202020204" pitchFamily="34" charset="0"/>
              </a:rPr>
              <a:t>, como </a:t>
            </a:r>
            <a:r>
              <a:rPr lang="es-ES" dirty="0" smtClean="0">
                <a:solidFill>
                  <a:srgbClr val="313131"/>
                </a:solidFill>
                <a:latin typeface="Arial" panose="020B0604020202020204" pitchFamily="34" charset="0"/>
                <a:cs typeface="Arial" panose="020B0604020202020204" pitchFamily="34" charset="0"/>
              </a:rPr>
              <a:t>se muestra en la siguiente imagen en pocas palabras abre el </a:t>
            </a:r>
            <a:r>
              <a:rPr lang="es-ES" dirty="0" err="1" smtClean="0">
                <a:solidFill>
                  <a:srgbClr val="313131"/>
                </a:solidFill>
                <a:latin typeface="Arial" panose="020B0604020202020204" pitchFamily="34" charset="0"/>
                <a:cs typeface="Arial" panose="020B0604020202020204" pitchFamily="34" charset="0"/>
              </a:rPr>
              <a:t>git</a:t>
            </a:r>
            <a:r>
              <a:rPr lang="es-ES" dirty="0" smtClean="0">
                <a:solidFill>
                  <a:srgbClr val="313131"/>
                </a:solidFill>
                <a:latin typeface="Arial" panose="020B0604020202020204" pitchFamily="34" charset="0"/>
                <a:cs typeface="Arial" panose="020B0604020202020204" pitchFamily="34" charset="0"/>
              </a:rPr>
              <a:t> </a:t>
            </a:r>
            <a:r>
              <a:rPr lang="es-ES" dirty="0" err="1" smtClean="0">
                <a:solidFill>
                  <a:srgbClr val="313131"/>
                </a:solidFill>
                <a:latin typeface="Arial" panose="020B0604020202020204" pitchFamily="34" charset="0"/>
                <a:cs typeface="Arial" panose="020B0604020202020204" pitchFamily="34" charset="0"/>
              </a:rPr>
              <a:t>bash</a:t>
            </a:r>
            <a:r>
              <a:rPr lang="es-ES" dirty="0" smtClean="0">
                <a:solidFill>
                  <a:srgbClr val="313131"/>
                </a:solidFill>
                <a:latin typeface="Arial" panose="020B0604020202020204" pitchFamily="34" charset="0"/>
                <a:cs typeface="Arial" panose="020B0604020202020204" pitchFamily="34" charset="0"/>
              </a:rPr>
              <a:t> en tu</a:t>
            </a:r>
          </a:p>
          <a:p>
            <a:r>
              <a:rPr lang="es-ES" dirty="0" smtClean="0">
                <a:solidFill>
                  <a:srgbClr val="313131"/>
                </a:solidFill>
                <a:latin typeface="Arial" panose="020B0604020202020204" pitchFamily="34" charset="0"/>
                <a:cs typeface="Arial" panose="020B0604020202020204" pitchFamily="34" charset="0"/>
              </a:rPr>
              <a:t>equipo entra a la carpeta donde vas a realizar tus practicas y ejecuta las líneas de la imagen. </a:t>
            </a:r>
            <a:endParaRPr lang="es-MX"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818486" y="3778470"/>
            <a:ext cx="10053854" cy="572072"/>
          </a:xfrm>
          <a:prstGeom prst="rect">
            <a:avLst/>
          </a:prstGeom>
        </p:spPr>
      </p:pic>
    </p:spTree>
    <p:extLst>
      <p:ext uri="{BB962C8B-B14F-4D97-AF65-F5344CB8AC3E}">
        <p14:creationId xmlns:p14="http://schemas.microsoft.com/office/powerpoint/2010/main" val="2512644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a:t>
            </a:r>
            <a:r>
              <a:rPr lang="es-ES" sz="3600" b="1" dirty="0" smtClean="0"/>
              <a:t>Polymer (BOWER).</a:t>
            </a:r>
            <a:endParaRPr lang="es-ES" sz="36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85266" y="1541639"/>
            <a:ext cx="10801200" cy="3693319"/>
          </a:xfrm>
          <a:prstGeom prst="rect">
            <a:avLst/>
          </a:prstGeom>
        </p:spPr>
        <p:txBody>
          <a:bodyPr wrap="square">
            <a:spAutoFit/>
          </a:bodyPr>
          <a:lstStyle/>
          <a:p>
            <a:r>
              <a:rPr lang="es-ES" b="1" dirty="0">
                <a:solidFill>
                  <a:srgbClr val="313131"/>
                </a:solidFill>
                <a:latin typeface="Arial" panose="020B0604020202020204" pitchFamily="34" charset="0"/>
                <a:cs typeface="Arial" panose="020B0604020202020204" pitchFamily="34" charset="0"/>
              </a:rPr>
              <a:t>Archivo </a:t>
            </a:r>
            <a:r>
              <a:rPr lang="es-ES" b="1" dirty="0" err="1" smtClean="0">
                <a:solidFill>
                  <a:srgbClr val="313131"/>
                </a:solidFill>
                <a:latin typeface="Arial" panose="020B0604020202020204" pitchFamily="34" charset="0"/>
                <a:cs typeface="Arial" panose="020B0604020202020204" pitchFamily="34" charset="0"/>
              </a:rPr>
              <a:t>bower.json</a:t>
            </a:r>
            <a:endParaRPr lang="es-ES" b="1" dirty="0" smtClean="0">
              <a:solidFill>
                <a:srgbClr val="313131"/>
              </a:solidFill>
              <a:latin typeface="Arial" panose="020B0604020202020204" pitchFamily="34" charset="0"/>
              <a:cs typeface="Arial" panose="020B0604020202020204" pitchFamily="34" charset="0"/>
            </a:endParaRPr>
          </a:p>
          <a:p>
            <a:endParaRPr lang="es-ES" b="1" dirty="0">
              <a:solidFill>
                <a:srgbClr val="313131"/>
              </a:solidFill>
              <a:latin typeface="Arial" panose="020B0604020202020204" pitchFamily="34" charset="0"/>
              <a:cs typeface="Arial" panose="020B0604020202020204" pitchFamily="34" charset="0"/>
            </a:endParaRPr>
          </a:p>
          <a:p>
            <a:r>
              <a:rPr lang="es-ES" dirty="0">
                <a:solidFill>
                  <a:srgbClr val="313131"/>
                </a:solidFill>
                <a:latin typeface="Arial" panose="020B0604020202020204" pitchFamily="34" charset="0"/>
                <a:cs typeface="Arial" panose="020B0604020202020204" pitchFamily="34" charset="0"/>
              </a:rPr>
              <a:t>Lo ideal es que te crees un archivo </a:t>
            </a:r>
            <a:r>
              <a:rPr lang="es-ES" dirty="0" err="1">
                <a:solidFill>
                  <a:srgbClr val="313131"/>
                </a:solidFill>
                <a:latin typeface="Arial" panose="020B0604020202020204" pitchFamily="34" charset="0"/>
                <a:cs typeface="Arial" panose="020B0604020202020204" pitchFamily="34" charset="0"/>
              </a:rPr>
              <a:t>bower.json</a:t>
            </a:r>
            <a:r>
              <a:rPr lang="es-ES" dirty="0">
                <a:solidFill>
                  <a:srgbClr val="313131"/>
                </a:solidFill>
                <a:latin typeface="Arial" panose="020B0604020202020204" pitchFamily="34" charset="0"/>
                <a:cs typeface="Arial" panose="020B0604020202020204" pitchFamily="34" charset="0"/>
              </a:rPr>
              <a:t> en un carpeta raíz del proyecto. Este archivo te sirve para especificar de una manera formal todas las dependencias que tiene tu proyecto. De esa manera serás capaz de pedirle a </a:t>
            </a:r>
            <a:r>
              <a:rPr lang="es-ES" dirty="0" err="1">
                <a:solidFill>
                  <a:srgbClr val="313131"/>
                </a:solidFill>
                <a:latin typeface="Arial" panose="020B0604020202020204" pitchFamily="34" charset="0"/>
                <a:cs typeface="Arial" panose="020B0604020202020204" pitchFamily="34" charset="0"/>
              </a:rPr>
              <a:t>Bower</a:t>
            </a:r>
            <a:r>
              <a:rPr lang="es-ES" dirty="0">
                <a:solidFill>
                  <a:srgbClr val="313131"/>
                </a:solidFill>
                <a:latin typeface="Arial" panose="020B0604020202020204" pitchFamily="34" charset="0"/>
                <a:cs typeface="Arial" panose="020B0604020202020204" pitchFamily="34" charset="0"/>
              </a:rPr>
              <a:t> que te las instale todas de una vez, que las actualice todas de una vez, si es que se encuentran versiones nuevas que te interese instalar y también, cuando subas a producción un proyecto, que te permita aprovisionarlo con todas las librerías externas necesarias. Este archivo es muy fácil de construir, con sintaxis JSON, indicando una serie de campos que necesita para definir tu proyecto y sus dependencias.</a:t>
            </a:r>
          </a:p>
          <a:p>
            <a:r>
              <a:rPr lang="es-ES" dirty="0">
                <a:solidFill>
                  <a:srgbClr val="313131"/>
                </a:solidFill>
                <a:latin typeface="Arial" panose="020B0604020202020204" pitchFamily="34" charset="0"/>
                <a:cs typeface="Arial" panose="020B0604020202020204" pitchFamily="34" charset="0"/>
              </a:rPr>
              <a:t>Para crear por primera vez tu archivo </a:t>
            </a:r>
            <a:r>
              <a:rPr lang="es-ES" dirty="0" err="1">
                <a:solidFill>
                  <a:srgbClr val="313131"/>
                </a:solidFill>
                <a:latin typeface="Arial" panose="020B0604020202020204" pitchFamily="34" charset="0"/>
                <a:cs typeface="Arial" panose="020B0604020202020204" pitchFamily="34" charset="0"/>
              </a:rPr>
              <a:t>bower.json</a:t>
            </a:r>
            <a:r>
              <a:rPr lang="es-ES" dirty="0">
                <a:solidFill>
                  <a:srgbClr val="313131"/>
                </a:solidFill>
                <a:latin typeface="Arial" panose="020B0604020202020204" pitchFamily="34" charset="0"/>
                <a:cs typeface="Arial" panose="020B0604020202020204" pitchFamily="34" charset="0"/>
              </a:rPr>
              <a:t> lo más cómodo es lanzar el comando “</a:t>
            </a:r>
            <a:r>
              <a:rPr lang="es-ES" dirty="0" err="1">
                <a:solidFill>
                  <a:srgbClr val="313131"/>
                </a:solidFill>
                <a:latin typeface="Arial" panose="020B0604020202020204" pitchFamily="34" charset="0"/>
                <a:cs typeface="Arial" panose="020B0604020202020204" pitchFamily="34" charset="0"/>
              </a:rPr>
              <a:t>bower</a:t>
            </a:r>
            <a:r>
              <a:rPr lang="es-ES" dirty="0">
                <a:solidFill>
                  <a:srgbClr val="313131"/>
                </a:solidFill>
                <a:latin typeface="Arial" panose="020B0604020202020204" pitchFamily="34" charset="0"/>
                <a:cs typeface="Arial" panose="020B0604020202020204" pitchFamily="34" charset="0"/>
              </a:rPr>
              <a:t> </a:t>
            </a:r>
            <a:r>
              <a:rPr lang="es-ES" dirty="0" err="1">
                <a:solidFill>
                  <a:srgbClr val="313131"/>
                </a:solidFill>
                <a:latin typeface="Arial" panose="020B0604020202020204" pitchFamily="34" charset="0"/>
                <a:cs typeface="Arial" panose="020B0604020202020204" pitchFamily="34" charset="0"/>
              </a:rPr>
              <a:t>init</a:t>
            </a:r>
            <a:r>
              <a:rPr lang="es-ES" dirty="0">
                <a:solidFill>
                  <a:srgbClr val="313131"/>
                </a:solidFill>
                <a:latin typeface="Arial" panose="020B0604020202020204" pitchFamily="34" charset="0"/>
                <a:cs typeface="Arial" panose="020B0604020202020204" pitchFamily="34" charset="0"/>
              </a:rPr>
              <a:t>” desde la raíz de tu proyecto</a:t>
            </a:r>
            <a:r>
              <a:rPr lang="es-ES" dirty="0" smtClean="0">
                <a:solidFill>
                  <a:srgbClr val="313131"/>
                </a:solidFill>
                <a:latin typeface="Arial" panose="020B0604020202020204" pitchFamily="34" charset="0"/>
                <a:cs typeface="Arial" panose="020B0604020202020204" pitchFamily="34" charset="0"/>
              </a:rPr>
              <a:t>.</a:t>
            </a:r>
          </a:p>
          <a:p>
            <a:r>
              <a:rPr lang="es-ES" b="0" i="0" dirty="0" smtClean="0">
                <a:solidFill>
                  <a:srgbClr val="313131"/>
                </a:solidFill>
                <a:effectLst/>
                <a:latin typeface="Arial" panose="020B0604020202020204" pitchFamily="34" charset="0"/>
                <a:cs typeface="Arial" panose="020B0604020202020204" pitchFamily="34" charset="0"/>
              </a:rPr>
              <a:t>Esta tema en el curso es solo de conocimiento adicional, no se pregunta en examen de certificación ni </a:t>
            </a:r>
          </a:p>
          <a:p>
            <a:r>
              <a:rPr lang="es-ES" dirty="0" smtClean="0">
                <a:solidFill>
                  <a:srgbClr val="313131"/>
                </a:solidFill>
                <a:latin typeface="Arial" panose="020B0604020202020204" pitchFamily="34" charset="0"/>
                <a:cs typeface="Arial" panose="020B0604020202020204" pitchFamily="34" charset="0"/>
              </a:rPr>
              <a:t>En las practicas en clase, pero ya en ambientes laborales te puede servir.</a:t>
            </a:r>
            <a:endParaRPr lang="es-ES" b="0" i="0" dirty="0">
              <a:solidFill>
                <a:srgbClr val="313131"/>
              </a:solidFill>
              <a:effectLst/>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821099" y="5436679"/>
            <a:ext cx="10120750" cy="575878"/>
          </a:xfrm>
          <a:prstGeom prst="rect">
            <a:avLst/>
          </a:prstGeom>
        </p:spPr>
      </p:pic>
    </p:spTree>
    <p:extLst>
      <p:ext uri="{BB962C8B-B14F-4D97-AF65-F5344CB8AC3E}">
        <p14:creationId xmlns:p14="http://schemas.microsoft.com/office/powerpoint/2010/main" val="19650272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a:t>
            </a:r>
            <a:r>
              <a:rPr lang="es-ES" sz="3600" b="1" dirty="0" smtClean="0"/>
              <a:t>Polymer (BOWER).</a:t>
            </a:r>
            <a:endParaRPr lang="es-ES" sz="36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0640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824677" y="1348426"/>
            <a:ext cx="10801200" cy="2031325"/>
          </a:xfrm>
          <a:prstGeom prst="rect">
            <a:avLst/>
          </a:prstGeom>
        </p:spPr>
        <p:txBody>
          <a:bodyPr wrap="square">
            <a:spAutoFit/>
          </a:bodyPr>
          <a:lstStyle/>
          <a:p>
            <a:r>
              <a:rPr lang="es-ES" dirty="0" smtClean="0">
                <a:solidFill>
                  <a:srgbClr val="313131"/>
                </a:solidFill>
                <a:latin typeface="Arial" panose="020B0604020202020204" pitchFamily="34" charset="0"/>
                <a:cs typeface="Arial" panose="020B0604020202020204" pitchFamily="34" charset="0"/>
              </a:rPr>
              <a:t>La instrucción de la lamina anterior, </a:t>
            </a:r>
            <a:r>
              <a:rPr lang="es-ES" dirty="0" err="1" smtClean="0">
                <a:solidFill>
                  <a:srgbClr val="313131"/>
                </a:solidFill>
                <a:latin typeface="Arial" panose="020B0604020202020204" pitchFamily="34" charset="0"/>
                <a:cs typeface="Arial" panose="020B0604020202020204" pitchFamily="34" charset="0"/>
              </a:rPr>
              <a:t>pondra</a:t>
            </a:r>
            <a:r>
              <a:rPr lang="es-ES" dirty="0" smtClean="0">
                <a:solidFill>
                  <a:srgbClr val="313131"/>
                </a:solidFill>
                <a:latin typeface="Arial" panose="020B0604020202020204" pitchFamily="34" charset="0"/>
                <a:cs typeface="Arial" panose="020B0604020202020204" pitchFamily="34" charset="0"/>
              </a:rPr>
              <a:t> </a:t>
            </a:r>
            <a:r>
              <a:rPr lang="es-ES" dirty="0">
                <a:solidFill>
                  <a:srgbClr val="313131"/>
                </a:solidFill>
                <a:latin typeface="Arial" panose="020B0604020202020204" pitchFamily="34" charset="0"/>
                <a:cs typeface="Arial" panose="020B0604020202020204" pitchFamily="34" charset="0"/>
              </a:rPr>
              <a:t>en marcha un script en el terminal, que recabará todas las informaciones necesarias para identificar tu proyecto. Aunque realmente, si no sabes algún dato de los que te pide, no necesitas preocuparte porque simplemente te ofrecerá un valor predeterminado que podrás aceptar pulsando “</a:t>
            </a:r>
            <a:r>
              <a:rPr lang="es-ES" dirty="0" err="1">
                <a:solidFill>
                  <a:srgbClr val="313131"/>
                </a:solidFill>
                <a:latin typeface="Arial" panose="020B0604020202020204" pitchFamily="34" charset="0"/>
                <a:cs typeface="Arial" panose="020B0604020202020204" pitchFamily="34" charset="0"/>
              </a:rPr>
              <a:t>enter</a:t>
            </a:r>
            <a:r>
              <a:rPr lang="es-ES" dirty="0">
                <a:solidFill>
                  <a:srgbClr val="313131"/>
                </a:solidFill>
                <a:latin typeface="Arial" panose="020B0604020202020204" pitchFamily="34" charset="0"/>
                <a:cs typeface="Arial" panose="020B0604020202020204" pitchFamily="34" charset="0"/>
              </a:rPr>
              <a:t>”. Es por ello, que si tienes prisa puedes hacer “</a:t>
            </a:r>
            <a:r>
              <a:rPr lang="es-ES" dirty="0" err="1">
                <a:solidFill>
                  <a:srgbClr val="313131"/>
                </a:solidFill>
                <a:latin typeface="Arial" panose="020B0604020202020204" pitchFamily="34" charset="0"/>
                <a:cs typeface="Arial" panose="020B0604020202020204" pitchFamily="34" charset="0"/>
              </a:rPr>
              <a:t>enter</a:t>
            </a:r>
            <a:r>
              <a:rPr lang="es-ES" dirty="0">
                <a:solidFill>
                  <a:srgbClr val="313131"/>
                </a:solidFill>
                <a:latin typeface="Arial" panose="020B0604020202020204" pitchFamily="34" charset="0"/>
                <a:cs typeface="Arial" panose="020B0604020202020204" pitchFamily="34" charset="0"/>
              </a:rPr>
              <a:t>, </a:t>
            </a:r>
            <a:r>
              <a:rPr lang="es-ES" dirty="0" err="1">
                <a:solidFill>
                  <a:srgbClr val="313131"/>
                </a:solidFill>
                <a:latin typeface="Arial" panose="020B0604020202020204" pitchFamily="34" charset="0"/>
                <a:cs typeface="Arial" panose="020B0604020202020204" pitchFamily="34" charset="0"/>
              </a:rPr>
              <a:t>enter</a:t>
            </a:r>
            <a:r>
              <a:rPr lang="es-ES" dirty="0">
                <a:solidFill>
                  <a:srgbClr val="313131"/>
                </a:solidFill>
                <a:latin typeface="Arial" panose="020B0604020202020204" pitchFamily="34" charset="0"/>
                <a:cs typeface="Arial" panose="020B0604020202020204" pitchFamily="34" charset="0"/>
              </a:rPr>
              <a:t>, </a:t>
            </a:r>
            <a:r>
              <a:rPr lang="es-ES" dirty="0" err="1">
                <a:solidFill>
                  <a:srgbClr val="313131"/>
                </a:solidFill>
                <a:latin typeface="Arial" panose="020B0604020202020204" pitchFamily="34" charset="0"/>
                <a:cs typeface="Arial" panose="020B0604020202020204" pitchFamily="34" charset="0"/>
              </a:rPr>
              <a:t>enter</a:t>
            </a:r>
            <a:r>
              <a:rPr lang="es-ES" dirty="0">
                <a:solidFill>
                  <a:srgbClr val="313131"/>
                </a:solidFill>
                <a:latin typeface="Arial" panose="020B0604020202020204" pitchFamily="34" charset="0"/>
                <a:cs typeface="Arial" panose="020B0604020202020204" pitchFamily="34" charset="0"/>
              </a:rPr>
              <a:t>…” dejando todas las opciones de manera predeterminada.</a:t>
            </a:r>
          </a:p>
          <a:p>
            <a:r>
              <a:rPr lang="es-ES" dirty="0">
                <a:solidFill>
                  <a:srgbClr val="313131"/>
                </a:solidFill>
                <a:latin typeface="Arial" panose="020B0604020202020204" pitchFamily="34" charset="0"/>
                <a:cs typeface="Arial" panose="020B0604020202020204" pitchFamily="34" charset="0"/>
              </a:rPr>
              <a:t>Cuando el proceso acabe verás el archivo </a:t>
            </a:r>
            <a:r>
              <a:rPr lang="es-ES" dirty="0" err="1">
                <a:solidFill>
                  <a:srgbClr val="313131"/>
                </a:solidFill>
                <a:latin typeface="Arial" panose="020B0604020202020204" pitchFamily="34" charset="0"/>
                <a:cs typeface="Arial" panose="020B0604020202020204" pitchFamily="34" charset="0"/>
              </a:rPr>
              <a:t>bower.json</a:t>
            </a:r>
            <a:r>
              <a:rPr lang="es-ES" dirty="0">
                <a:solidFill>
                  <a:srgbClr val="313131"/>
                </a:solidFill>
                <a:latin typeface="Arial" panose="020B0604020202020204" pitchFamily="34" charset="0"/>
                <a:cs typeface="Arial" panose="020B0604020202020204" pitchFamily="34" charset="0"/>
              </a:rPr>
              <a:t> en la raíz de tu proyecto, en la misma carpeta donde hiciste el “</a:t>
            </a:r>
            <a:r>
              <a:rPr lang="es-ES" dirty="0" err="1">
                <a:solidFill>
                  <a:srgbClr val="313131"/>
                </a:solidFill>
                <a:latin typeface="Arial" panose="020B0604020202020204" pitchFamily="34" charset="0"/>
                <a:cs typeface="Arial" panose="020B0604020202020204" pitchFamily="34" charset="0"/>
              </a:rPr>
              <a:t>bower</a:t>
            </a:r>
            <a:r>
              <a:rPr lang="es-ES" dirty="0">
                <a:solidFill>
                  <a:srgbClr val="313131"/>
                </a:solidFill>
                <a:latin typeface="Arial" panose="020B0604020202020204" pitchFamily="34" charset="0"/>
                <a:cs typeface="Arial" panose="020B0604020202020204" pitchFamily="34" charset="0"/>
              </a:rPr>
              <a:t> </a:t>
            </a:r>
            <a:r>
              <a:rPr lang="es-ES" dirty="0" err="1">
                <a:solidFill>
                  <a:srgbClr val="313131"/>
                </a:solidFill>
                <a:latin typeface="Arial" panose="020B0604020202020204" pitchFamily="34" charset="0"/>
                <a:cs typeface="Arial" panose="020B0604020202020204" pitchFamily="34" charset="0"/>
              </a:rPr>
              <a:t>init</a:t>
            </a:r>
            <a:r>
              <a:rPr lang="es-ES" dirty="0">
                <a:solidFill>
                  <a:srgbClr val="313131"/>
                </a:solidFill>
                <a:latin typeface="Arial" panose="020B0604020202020204" pitchFamily="34" charset="0"/>
                <a:cs typeface="Arial" panose="020B0604020202020204" pitchFamily="34" charset="0"/>
              </a:rPr>
              <a:t>”. Tendrá una forma parecida a esta:</a:t>
            </a:r>
            <a:endParaRPr lang="es-ES" b="0" i="0" dirty="0">
              <a:solidFill>
                <a:srgbClr val="313131"/>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175596" y="3347004"/>
            <a:ext cx="2952328" cy="3106900"/>
          </a:xfrm>
          <a:prstGeom prst="rect">
            <a:avLst/>
          </a:prstGeom>
        </p:spPr>
      </p:pic>
    </p:spTree>
    <p:extLst>
      <p:ext uri="{BB962C8B-B14F-4D97-AF65-F5344CB8AC3E}">
        <p14:creationId xmlns:p14="http://schemas.microsoft.com/office/powerpoint/2010/main" val="1785733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91192" y="1294565"/>
            <a:ext cx="9883155" cy="830997"/>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s-ES" dirty="0"/>
              <a:t>Polymer es una librería para realizar Web Components de una manera más rápida y productiva, </a:t>
            </a:r>
            <a:endParaRPr lang="es-ES" dirty="0" smtClean="0"/>
          </a:p>
          <a:p>
            <a:pPr lvl="0"/>
            <a:r>
              <a:rPr lang="es-ES" dirty="0" smtClean="0"/>
              <a:t>que </a:t>
            </a:r>
            <a:r>
              <a:rPr lang="es-ES" dirty="0"/>
              <a:t>además contiene un amplio catálogo de elementos disponibles para basar el desarrollo </a:t>
            </a:r>
            <a:endParaRPr lang="es-ES" dirty="0" smtClean="0"/>
          </a:p>
          <a:p>
            <a:pPr lvl="0"/>
            <a:r>
              <a:rPr lang="es-ES" dirty="0" smtClean="0"/>
              <a:t>de </a:t>
            </a:r>
            <a:r>
              <a:rPr lang="es-ES" dirty="0"/>
              <a:t>nuevos componentes.</a:t>
            </a:r>
            <a:endParaRPr lang="en-US" altLang="en-US" dirty="0" smtClean="0">
              <a:solidFill>
                <a:srgbClr val="333333"/>
              </a:solidFill>
              <a:cs typeface="Arial" panose="020B0604020202020204" pitchFamily="34" charset="0"/>
            </a:endParaRPr>
          </a:p>
        </p:txBody>
      </p:sp>
      <p:sp>
        <p:nvSpPr>
          <p:cNvPr id="5" name="Rectangle 4"/>
          <p:cNvSpPr/>
          <p:nvPr/>
        </p:nvSpPr>
        <p:spPr>
          <a:xfrm>
            <a:off x="863228" y="2158511"/>
            <a:ext cx="10847358" cy="4247317"/>
          </a:xfrm>
          <a:prstGeom prst="rect">
            <a:avLst/>
          </a:prstGeom>
        </p:spPr>
        <p:txBody>
          <a:bodyPr wrap="square">
            <a:spAutoFit/>
          </a:bodyPr>
          <a:lstStyle/>
          <a:p>
            <a:r>
              <a:rPr lang="es-ES" dirty="0">
                <a:solidFill>
                  <a:srgbClr val="313131"/>
                </a:solidFill>
                <a:latin typeface="Arial" panose="020B0604020202020204" pitchFamily="34" charset="0"/>
                <a:cs typeface="Arial" panose="020B0604020202020204" pitchFamily="34" charset="0"/>
              </a:rPr>
              <a:t>Polymer, cuando se describe a sí mismo, lo hace con las siguientes palabras: "Polymer </a:t>
            </a:r>
            <a:r>
              <a:rPr lang="es-ES" dirty="0" err="1">
                <a:solidFill>
                  <a:srgbClr val="313131"/>
                </a:solidFill>
                <a:latin typeface="Arial" panose="020B0604020202020204" pitchFamily="34" charset="0"/>
                <a:cs typeface="Arial" panose="020B0604020202020204" pitchFamily="34" charset="0"/>
              </a:rPr>
              <a:t>is</a:t>
            </a:r>
            <a:r>
              <a:rPr lang="es-ES" dirty="0">
                <a:solidFill>
                  <a:srgbClr val="313131"/>
                </a:solidFill>
                <a:latin typeface="Arial" panose="020B0604020202020204" pitchFamily="34" charset="0"/>
                <a:cs typeface="Arial" panose="020B0604020202020204" pitchFamily="34" charset="0"/>
              </a:rPr>
              <a:t> a new </a:t>
            </a:r>
            <a:r>
              <a:rPr lang="es-ES" dirty="0" err="1">
                <a:solidFill>
                  <a:srgbClr val="313131"/>
                </a:solidFill>
                <a:latin typeface="Arial" panose="020B0604020202020204" pitchFamily="34" charset="0"/>
                <a:cs typeface="Arial" panose="020B0604020202020204" pitchFamily="34" charset="0"/>
              </a:rPr>
              <a:t>type</a:t>
            </a:r>
            <a:r>
              <a:rPr lang="es-ES" dirty="0">
                <a:solidFill>
                  <a:srgbClr val="313131"/>
                </a:solidFill>
                <a:latin typeface="Arial" panose="020B0604020202020204" pitchFamily="34" charset="0"/>
                <a:cs typeface="Arial" panose="020B0604020202020204" pitchFamily="34" charset="0"/>
              </a:rPr>
              <a:t> of </a:t>
            </a:r>
            <a:r>
              <a:rPr lang="es-ES" dirty="0" err="1">
                <a:solidFill>
                  <a:srgbClr val="313131"/>
                </a:solidFill>
                <a:latin typeface="Arial" panose="020B0604020202020204" pitchFamily="34" charset="0"/>
                <a:cs typeface="Arial" panose="020B0604020202020204" pitchFamily="34" charset="0"/>
              </a:rPr>
              <a:t>library</a:t>
            </a:r>
            <a:r>
              <a:rPr lang="es-ES" dirty="0">
                <a:solidFill>
                  <a:srgbClr val="313131"/>
                </a:solidFill>
                <a:latin typeface="Arial" panose="020B0604020202020204" pitchFamily="34" charset="0"/>
                <a:cs typeface="Arial" panose="020B0604020202020204" pitchFamily="34" charset="0"/>
              </a:rPr>
              <a:t>". La clave en esa descripción es que Polymer está construido sobre la base de los </a:t>
            </a:r>
            <a:r>
              <a:rPr lang="es-ES" dirty="0">
                <a:latin typeface="Arial" panose="020B0604020202020204" pitchFamily="34" charset="0"/>
                <a:cs typeface="Arial" panose="020B0604020202020204" pitchFamily="34" charset="0"/>
              </a:rPr>
              <a:t>estándares abiertos de los "Web Components"</a:t>
            </a:r>
            <a:r>
              <a:rPr lang="es-ES" dirty="0">
                <a:solidFill>
                  <a:srgbClr val="313131"/>
                </a:solidFill>
                <a:latin typeface="Arial" panose="020B0604020202020204" pitchFamily="34" charset="0"/>
                <a:cs typeface="Arial" panose="020B0604020202020204" pitchFamily="34" charset="0"/>
              </a:rPr>
              <a:t>. Por decirlo de otro modo, toda la "magia" que permite a Polymer funcionar es </a:t>
            </a:r>
            <a:r>
              <a:rPr lang="es-ES" dirty="0" err="1">
                <a:solidFill>
                  <a:srgbClr val="313131"/>
                </a:solidFill>
                <a:latin typeface="Arial" panose="020B0604020202020204" pitchFamily="34" charset="0"/>
                <a:cs typeface="Arial" panose="020B0604020202020204" pitchFamily="34" charset="0"/>
              </a:rPr>
              <a:t>Javascript</a:t>
            </a:r>
            <a:r>
              <a:rPr lang="es-ES" dirty="0">
                <a:solidFill>
                  <a:srgbClr val="313131"/>
                </a:solidFill>
                <a:latin typeface="Arial" panose="020B0604020202020204" pitchFamily="34" charset="0"/>
                <a:cs typeface="Arial" panose="020B0604020202020204" pitchFamily="34" charset="0"/>
              </a:rPr>
              <a:t> estándar, basada en especificaciones de la W3C.</a:t>
            </a:r>
          </a:p>
          <a:p>
            <a:r>
              <a:rPr lang="es-ES" dirty="0">
                <a:solidFill>
                  <a:srgbClr val="313131"/>
                </a:solidFill>
                <a:latin typeface="Arial" panose="020B0604020202020204" pitchFamily="34" charset="0"/>
                <a:cs typeface="Arial" panose="020B0604020202020204" pitchFamily="34" charset="0"/>
              </a:rPr>
              <a:t>Los propios creadores de Polymer se esfuerzan en insistir en el hecho de estar en frente de una librería y no un </a:t>
            </a:r>
            <a:r>
              <a:rPr lang="es-ES" dirty="0" err="1">
                <a:solidFill>
                  <a:srgbClr val="313131"/>
                </a:solidFill>
                <a:latin typeface="Arial" panose="020B0604020202020204" pitchFamily="34" charset="0"/>
                <a:cs typeface="Arial" panose="020B0604020202020204" pitchFamily="34" charset="0"/>
              </a:rPr>
              <a:t>framework</a:t>
            </a:r>
            <a:r>
              <a:rPr lang="es-ES" dirty="0">
                <a:solidFill>
                  <a:srgbClr val="313131"/>
                </a:solidFill>
                <a:latin typeface="Arial" panose="020B0604020202020204" pitchFamily="34" charset="0"/>
                <a:cs typeface="Arial" panose="020B0604020202020204" pitchFamily="34" charset="0"/>
              </a:rPr>
              <a:t>. Polymer no es MVC, como lo podría ser </a:t>
            </a:r>
            <a:r>
              <a:rPr lang="es-ES" dirty="0" err="1">
                <a:solidFill>
                  <a:srgbClr val="313131"/>
                </a:solidFill>
                <a:latin typeface="Arial" panose="020B0604020202020204" pitchFamily="34" charset="0"/>
                <a:cs typeface="Arial" panose="020B0604020202020204" pitchFamily="34" charset="0"/>
              </a:rPr>
              <a:t>AngularJS</a:t>
            </a:r>
            <a:r>
              <a:rPr lang="es-ES" dirty="0">
                <a:solidFill>
                  <a:srgbClr val="313131"/>
                </a:solidFill>
                <a:latin typeface="Arial" panose="020B0604020202020204" pitchFamily="34" charset="0"/>
                <a:cs typeface="Arial" panose="020B0604020202020204" pitchFamily="34" charset="0"/>
              </a:rPr>
              <a:t> o </a:t>
            </a:r>
            <a:r>
              <a:rPr lang="es-ES" dirty="0" err="1">
                <a:solidFill>
                  <a:srgbClr val="313131"/>
                </a:solidFill>
                <a:latin typeface="Arial" panose="020B0604020202020204" pitchFamily="34" charset="0"/>
                <a:cs typeface="Arial" panose="020B0604020202020204" pitchFamily="34" charset="0"/>
              </a:rPr>
              <a:t>EmberJS</a:t>
            </a:r>
            <a:r>
              <a:rPr lang="es-ES" dirty="0">
                <a:solidFill>
                  <a:srgbClr val="313131"/>
                </a:solidFill>
                <a:latin typeface="Arial" panose="020B0604020202020204" pitchFamily="34" charset="0"/>
                <a:cs typeface="Arial" panose="020B0604020202020204" pitchFamily="34" charset="0"/>
              </a:rPr>
              <a:t>. Tampoco hace uso de una arquitectura definida, que debas seguir para el desarrollo de una aplicación completa, pues se ciñe únicamente a la arquitectura para </a:t>
            </a:r>
            <a:r>
              <a:rPr lang="es-ES" b="1" dirty="0">
                <a:solidFill>
                  <a:srgbClr val="313131"/>
                </a:solidFill>
                <a:latin typeface="Arial" panose="020B0604020202020204" pitchFamily="34" charset="0"/>
                <a:cs typeface="Arial" panose="020B0604020202020204" pitchFamily="34" charset="0"/>
              </a:rPr>
              <a:t>crear componentes aislados que se puedan distribuir, reutilizar y combinar entre sí (es la definición general de los web components)</a:t>
            </a:r>
            <a:r>
              <a:rPr lang="es-ES" dirty="0">
                <a:solidFill>
                  <a:srgbClr val="313131"/>
                </a:solidFill>
                <a:latin typeface="Arial" panose="020B0604020202020204" pitchFamily="34" charset="0"/>
                <a:cs typeface="Arial" panose="020B0604020202020204" pitchFamily="34" charset="0"/>
              </a:rPr>
              <a:t>.</a:t>
            </a:r>
          </a:p>
          <a:p>
            <a:r>
              <a:rPr lang="es-ES" dirty="0">
                <a:solidFill>
                  <a:srgbClr val="313131"/>
                </a:solidFill>
                <a:latin typeface="Arial" panose="020B0604020202020204" pitchFamily="34" charset="0"/>
                <a:cs typeface="Arial" panose="020B0604020202020204" pitchFamily="34" charset="0"/>
              </a:rPr>
              <a:t>Por poner un ejemplo, </a:t>
            </a:r>
            <a:r>
              <a:rPr lang="es-ES" dirty="0" err="1">
                <a:solidFill>
                  <a:srgbClr val="313131"/>
                </a:solidFill>
                <a:latin typeface="Arial" panose="020B0604020202020204" pitchFamily="34" charset="0"/>
                <a:cs typeface="Arial" panose="020B0604020202020204" pitchFamily="34" charset="0"/>
              </a:rPr>
              <a:t>AngularJS</a:t>
            </a:r>
            <a:r>
              <a:rPr lang="es-ES" dirty="0">
                <a:solidFill>
                  <a:srgbClr val="313131"/>
                </a:solidFill>
                <a:latin typeface="Arial" panose="020B0604020202020204" pitchFamily="34" charset="0"/>
                <a:cs typeface="Arial" panose="020B0604020202020204" pitchFamily="34" charset="0"/>
              </a:rPr>
              <a:t> (en su versión 1.x) incluye las directivas, que nos permiten extender el HTML para crear </a:t>
            </a:r>
            <a:r>
              <a:rPr lang="es-ES" dirty="0" err="1">
                <a:solidFill>
                  <a:srgbClr val="313131"/>
                </a:solidFill>
                <a:latin typeface="Arial" panose="020B0604020202020204" pitchFamily="34" charset="0"/>
                <a:cs typeface="Arial" panose="020B0604020202020204" pitchFamily="34" charset="0"/>
              </a:rPr>
              <a:t>tags</a:t>
            </a:r>
            <a:r>
              <a:rPr lang="es-ES" dirty="0">
                <a:solidFill>
                  <a:srgbClr val="313131"/>
                </a:solidFill>
                <a:latin typeface="Arial" panose="020B0604020202020204" pitchFamily="34" charset="0"/>
                <a:cs typeface="Arial" panose="020B0604020202020204" pitchFamily="34" charset="0"/>
              </a:rPr>
              <a:t> enriquecidos que son capaces de hacer cosas diversas. Para quien no conoce las directivas de Angular, éstas permiten especializar etiquetas, aportando comportamientos diversos. Esas directivas están construidas en base a código propio de </a:t>
            </a:r>
            <a:r>
              <a:rPr lang="es-ES" dirty="0" err="1">
                <a:solidFill>
                  <a:srgbClr val="313131"/>
                </a:solidFill>
                <a:latin typeface="Arial" panose="020B0604020202020204" pitchFamily="34" charset="0"/>
                <a:cs typeface="Arial" panose="020B0604020202020204" pitchFamily="34" charset="0"/>
              </a:rPr>
              <a:t>AngularJS</a:t>
            </a:r>
            <a:r>
              <a:rPr lang="es-ES" dirty="0">
                <a:solidFill>
                  <a:srgbClr val="313131"/>
                </a:solidFill>
                <a:latin typeface="Arial" panose="020B0604020202020204" pitchFamily="34" charset="0"/>
                <a:cs typeface="Arial" panose="020B0604020202020204" pitchFamily="34" charset="0"/>
              </a:rPr>
              <a:t>, mientras que Polymer, que hace algo similar, está construido en base a las herramientas existentes dentro del </a:t>
            </a:r>
            <a:r>
              <a:rPr lang="es-ES" dirty="0" err="1">
                <a:solidFill>
                  <a:srgbClr val="313131"/>
                </a:solidFill>
                <a:latin typeface="Arial" panose="020B0604020202020204" pitchFamily="34" charset="0"/>
                <a:cs typeface="Arial" panose="020B0604020202020204" pitchFamily="34" charset="0"/>
              </a:rPr>
              <a:t>Javascript</a:t>
            </a:r>
            <a:r>
              <a:rPr lang="es-ES" dirty="0">
                <a:solidFill>
                  <a:srgbClr val="313131"/>
                </a:solidFill>
                <a:latin typeface="Arial" panose="020B0604020202020204" pitchFamily="34" charset="0"/>
                <a:cs typeface="Arial" panose="020B0604020202020204" pitchFamily="34" charset="0"/>
              </a:rPr>
              <a:t> de los navegadores modernos.</a:t>
            </a:r>
            <a:endParaRPr lang="es-ES" b="0" i="0" dirty="0">
              <a:solidFill>
                <a:srgbClr val="31313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8340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a:t>
            </a:r>
            <a:r>
              <a:rPr lang="es-ES" sz="3600" b="1" dirty="0" smtClean="0"/>
              <a:t>Polymer (BOWER).</a:t>
            </a:r>
            <a:endParaRPr lang="es-ES" sz="3600" b="1" dirty="0"/>
          </a:p>
        </p:txBody>
      </p:sp>
      <p:sp>
        <p:nvSpPr>
          <p:cNvPr id="18" name="Text Placeholder 32"/>
          <p:cNvSpPr txBox="1">
            <a:spLocks/>
          </p:cNvSpPr>
          <p:nvPr/>
        </p:nvSpPr>
        <p:spPr>
          <a:xfrm>
            <a:off x="7127924" y="2955997"/>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r>
              <a:rPr lang="es-ES" dirty="0"/>
              <a:t>Como podrás apreciar, algunas veces indicamos una versión exacta de una dependencia, pero a veces se le agrega el carácter “~” delante. Esto quiere decir que aceptas que se actualice la versión. Para que te sirva de referencia:</a:t>
            </a:r>
          </a:p>
          <a:p>
            <a:r>
              <a:rPr lang="es-ES" dirty="0"/>
              <a:t>Si indicas “~1.2” estás diciendo que puede actualizar la versión de 1.2 a 1.3 cuando aparezca, 1.4, etc. Pero nunca subiría a la 2.0. </a:t>
            </a:r>
            <a:r>
              <a:rPr lang="es-ES" dirty="0" smtClean="0"/>
              <a:t>tienen </a:t>
            </a:r>
            <a:r>
              <a:rPr lang="es-ES" dirty="0"/>
              <a:t>otros gestores de paquetes.</a:t>
            </a:r>
          </a:p>
          <a:p>
            <a:r>
              <a:rPr lang="es-ES" dirty="0"/>
              <a:t>Una vez tenemos nuestro archivo </a:t>
            </a:r>
            <a:r>
              <a:rPr lang="es-ES" dirty="0" err="1"/>
              <a:t>bower.json</a:t>
            </a:r>
            <a:r>
              <a:rPr lang="es-ES" dirty="0"/>
              <a:t> podemos instalar las dependencias que hemos declarado gracias al comando "</a:t>
            </a:r>
            <a:r>
              <a:rPr lang="es-ES" dirty="0" err="1"/>
              <a:t>bower</a:t>
            </a:r>
            <a:r>
              <a:rPr lang="es-ES" dirty="0"/>
              <a:t> </a:t>
            </a:r>
            <a:r>
              <a:rPr lang="es-ES" dirty="0" err="1"/>
              <a:t>install</a:t>
            </a:r>
            <a:r>
              <a:rPr lang="es-ES" dirty="0"/>
              <a:t>". En seguida lo comentamos con mayor detalle.</a:t>
            </a:r>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805492" y="1620069"/>
            <a:ext cx="10729192" cy="1477328"/>
          </a:xfrm>
          <a:prstGeom prst="rect">
            <a:avLst/>
          </a:prstGeom>
        </p:spPr>
        <p:txBody>
          <a:bodyPr wrap="square">
            <a:spAutoFit/>
          </a:bodyPr>
          <a:lstStyle/>
          <a:p>
            <a:r>
              <a:rPr lang="es-ES" dirty="0">
                <a:solidFill>
                  <a:srgbClr val="313131"/>
                </a:solidFill>
                <a:latin typeface="Open Sans"/>
              </a:rPr>
              <a:t>Ahora vamos a editarlo para indicar nuestras dependencias, con tu editor de código de preferencia.</a:t>
            </a:r>
          </a:p>
          <a:p>
            <a:r>
              <a:rPr lang="es-ES" dirty="0">
                <a:solidFill>
                  <a:srgbClr val="313131"/>
                </a:solidFill>
                <a:latin typeface="Open Sans"/>
              </a:rPr>
              <a:t>Realmente es tan sencillo como colocar un nuevo campo “dependencies" cuyo valor será un objeto que define los nombres de los paquetes que tenemos como dependencias junto con sus versiones.</a:t>
            </a:r>
          </a:p>
          <a:p>
            <a:r>
              <a:rPr lang="es-ES" dirty="0"/>
              <a:t/>
            </a:r>
            <a:br>
              <a:rPr lang="es-ES" dirty="0"/>
            </a:br>
            <a:endParaRPr lang="es-MX" dirty="0"/>
          </a:p>
        </p:txBody>
      </p:sp>
      <p:pic>
        <p:nvPicPr>
          <p:cNvPr id="5" name="Picture 4"/>
          <p:cNvPicPr>
            <a:picLocks noChangeAspect="1"/>
          </p:cNvPicPr>
          <p:nvPr/>
        </p:nvPicPr>
        <p:blipFill>
          <a:blip r:embed="rId2"/>
          <a:stretch>
            <a:fillRect/>
          </a:stretch>
        </p:blipFill>
        <p:spPr>
          <a:xfrm>
            <a:off x="431180" y="2484165"/>
            <a:ext cx="6774706" cy="3933825"/>
          </a:xfrm>
          <a:prstGeom prst="rect">
            <a:avLst/>
          </a:prstGeom>
        </p:spPr>
      </p:pic>
    </p:spTree>
    <p:extLst>
      <p:ext uri="{BB962C8B-B14F-4D97-AF65-F5344CB8AC3E}">
        <p14:creationId xmlns:p14="http://schemas.microsoft.com/office/powerpoint/2010/main" val="170844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a:t>
            </a:r>
            <a:r>
              <a:rPr lang="es-ES" sz="3600" b="1" dirty="0" smtClean="0"/>
              <a:t>Polymer (BOWER).</a:t>
            </a:r>
            <a:endParaRPr lang="es-ES" sz="36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85266" y="1735946"/>
            <a:ext cx="10879162" cy="4247317"/>
          </a:xfrm>
          <a:prstGeom prst="rect">
            <a:avLst/>
          </a:prstGeom>
        </p:spPr>
        <p:txBody>
          <a:bodyPr wrap="square">
            <a:spAutoFit/>
          </a:bodyPr>
          <a:lstStyle/>
          <a:p>
            <a:r>
              <a:rPr lang="es-ES" b="1" dirty="0">
                <a:solidFill>
                  <a:srgbClr val="313131"/>
                </a:solidFill>
                <a:latin typeface="Arial" panose="020B0604020202020204" pitchFamily="34" charset="0"/>
                <a:cs typeface="Arial" panose="020B0604020202020204" pitchFamily="34" charset="0"/>
              </a:rPr>
              <a:t>Comandos típicos de </a:t>
            </a:r>
            <a:r>
              <a:rPr lang="es-ES" b="1" dirty="0" err="1" smtClean="0">
                <a:solidFill>
                  <a:srgbClr val="313131"/>
                </a:solidFill>
                <a:latin typeface="Arial" panose="020B0604020202020204" pitchFamily="34" charset="0"/>
                <a:cs typeface="Arial" panose="020B0604020202020204" pitchFamily="34" charset="0"/>
              </a:rPr>
              <a:t>Bower</a:t>
            </a:r>
            <a:endParaRPr lang="es-ES" b="1" dirty="0" smtClean="0">
              <a:solidFill>
                <a:srgbClr val="313131"/>
              </a:solidFill>
              <a:latin typeface="Arial" panose="020B0604020202020204" pitchFamily="34" charset="0"/>
              <a:cs typeface="Arial" panose="020B0604020202020204" pitchFamily="34" charset="0"/>
            </a:endParaRPr>
          </a:p>
          <a:p>
            <a:endParaRPr lang="es-ES" b="1" dirty="0" smtClean="0">
              <a:solidFill>
                <a:srgbClr val="313131"/>
              </a:solidFill>
              <a:latin typeface="Arial" panose="020B0604020202020204" pitchFamily="34" charset="0"/>
              <a:cs typeface="Arial" panose="020B0604020202020204" pitchFamily="34" charset="0"/>
            </a:endParaRPr>
          </a:p>
          <a:p>
            <a:r>
              <a:rPr lang="es-ES" b="1" dirty="0" err="1" smtClean="0">
                <a:solidFill>
                  <a:srgbClr val="313131"/>
                </a:solidFill>
                <a:latin typeface="Arial" panose="020B0604020202020204" pitchFamily="34" charset="0"/>
                <a:cs typeface="Arial" panose="020B0604020202020204" pitchFamily="34" charset="0"/>
              </a:rPr>
              <a:t>bower</a:t>
            </a:r>
            <a:r>
              <a:rPr lang="es-ES" b="1" dirty="0" smtClean="0">
                <a:solidFill>
                  <a:srgbClr val="313131"/>
                </a:solidFill>
                <a:latin typeface="Arial" panose="020B0604020202020204" pitchFamily="34" charset="0"/>
                <a:cs typeface="Arial" panose="020B0604020202020204" pitchFamily="34" charset="0"/>
              </a:rPr>
              <a:t> </a:t>
            </a:r>
            <a:r>
              <a:rPr lang="es-ES" b="1" dirty="0" err="1">
                <a:solidFill>
                  <a:srgbClr val="313131"/>
                </a:solidFill>
                <a:latin typeface="Arial" panose="020B0604020202020204" pitchFamily="34" charset="0"/>
                <a:cs typeface="Arial" panose="020B0604020202020204" pitchFamily="34" charset="0"/>
              </a:rPr>
              <a:t>init</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Es un atajo para generar un archivo </a:t>
            </a:r>
            <a:r>
              <a:rPr lang="es-ES" dirty="0" err="1">
                <a:solidFill>
                  <a:srgbClr val="313131"/>
                </a:solidFill>
                <a:latin typeface="Arial" panose="020B0604020202020204" pitchFamily="34" charset="0"/>
                <a:cs typeface="Arial" panose="020B0604020202020204" pitchFamily="34" charset="0"/>
              </a:rPr>
              <a:t>bower.json</a:t>
            </a:r>
            <a:r>
              <a:rPr lang="es-ES" dirty="0">
                <a:solidFill>
                  <a:srgbClr val="313131"/>
                </a:solidFill>
                <a:latin typeface="Arial" panose="020B0604020202020204" pitchFamily="34" charset="0"/>
                <a:cs typeface="Arial" panose="020B0604020202020204" pitchFamily="34" charset="0"/>
              </a:rPr>
              <a:t>, en el que definir las propiedades de un proyecto.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
            </a:r>
            <a:br>
              <a:rPr lang="es-ES" dirty="0">
                <a:solidFill>
                  <a:srgbClr val="313131"/>
                </a:solidFill>
                <a:latin typeface="Arial" panose="020B0604020202020204" pitchFamily="34" charset="0"/>
                <a:cs typeface="Arial" panose="020B0604020202020204" pitchFamily="34" charset="0"/>
              </a:rPr>
            </a:br>
            <a:r>
              <a:rPr lang="es-ES" b="1" dirty="0" err="1">
                <a:solidFill>
                  <a:srgbClr val="313131"/>
                </a:solidFill>
                <a:latin typeface="Arial" panose="020B0604020202020204" pitchFamily="34" charset="0"/>
                <a:cs typeface="Arial" panose="020B0604020202020204" pitchFamily="34" charset="0"/>
              </a:rPr>
              <a:t>bower</a:t>
            </a:r>
            <a:r>
              <a:rPr lang="es-ES" b="1" dirty="0">
                <a:solidFill>
                  <a:srgbClr val="313131"/>
                </a:solidFill>
                <a:latin typeface="Arial" panose="020B0604020202020204" pitchFamily="34" charset="0"/>
                <a:cs typeface="Arial" panose="020B0604020202020204" pitchFamily="34" charset="0"/>
              </a:rPr>
              <a:t> </a:t>
            </a:r>
            <a:r>
              <a:rPr lang="es-ES" b="1" dirty="0" err="1">
                <a:solidFill>
                  <a:srgbClr val="313131"/>
                </a:solidFill>
                <a:latin typeface="Arial" panose="020B0604020202020204" pitchFamily="34" charset="0"/>
                <a:cs typeface="Arial" panose="020B0604020202020204" pitchFamily="34" charset="0"/>
              </a:rPr>
              <a:t>install</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Si hacemos "</a:t>
            </a:r>
            <a:r>
              <a:rPr lang="es-ES" dirty="0" err="1">
                <a:solidFill>
                  <a:srgbClr val="313131"/>
                </a:solidFill>
                <a:latin typeface="Arial" panose="020B0604020202020204" pitchFamily="34" charset="0"/>
                <a:cs typeface="Arial" panose="020B0604020202020204" pitchFamily="34" charset="0"/>
              </a:rPr>
              <a:t>bower</a:t>
            </a:r>
            <a:r>
              <a:rPr lang="es-ES" dirty="0">
                <a:solidFill>
                  <a:srgbClr val="313131"/>
                </a:solidFill>
                <a:latin typeface="Arial" panose="020B0604020202020204" pitchFamily="34" charset="0"/>
                <a:cs typeface="Arial" panose="020B0604020202020204" pitchFamily="34" charset="0"/>
              </a:rPr>
              <a:t> </a:t>
            </a:r>
            <a:r>
              <a:rPr lang="es-ES" dirty="0" err="1">
                <a:solidFill>
                  <a:srgbClr val="313131"/>
                </a:solidFill>
                <a:latin typeface="Arial" panose="020B0604020202020204" pitchFamily="34" charset="0"/>
                <a:cs typeface="Arial" panose="020B0604020202020204" pitchFamily="34" charset="0"/>
              </a:rPr>
              <a:t>install</a:t>
            </a:r>
            <a:r>
              <a:rPr lang="es-ES" dirty="0">
                <a:solidFill>
                  <a:srgbClr val="313131"/>
                </a:solidFill>
                <a:latin typeface="Arial" panose="020B0604020202020204" pitchFamily="34" charset="0"/>
                <a:cs typeface="Arial" panose="020B0604020202020204" pitchFamily="34" charset="0"/>
              </a:rPr>
              <a:t>", sin ningún parámetro adicional, </a:t>
            </a:r>
            <a:r>
              <a:rPr lang="es-ES" dirty="0" err="1">
                <a:solidFill>
                  <a:srgbClr val="313131"/>
                </a:solidFill>
                <a:latin typeface="Arial" panose="020B0604020202020204" pitchFamily="34" charset="0"/>
                <a:cs typeface="Arial" panose="020B0604020202020204" pitchFamily="34" charset="0"/>
              </a:rPr>
              <a:t>bower</a:t>
            </a:r>
            <a:r>
              <a:rPr lang="es-ES" dirty="0">
                <a:solidFill>
                  <a:srgbClr val="313131"/>
                </a:solidFill>
                <a:latin typeface="Arial" panose="020B0604020202020204" pitchFamily="34" charset="0"/>
                <a:cs typeface="Arial" panose="020B0604020202020204" pitchFamily="34" charset="0"/>
              </a:rPr>
              <a:t> leerá lo que hayamos configurado en el archivo </a:t>
            </a:r>
            <a:r>
              <a:rPr lang="es-ES" dirty="0" err="1">
                <a:solidFill>
                  <a:srgbClr val="313131"/>
                </a:solidFill>
                <a:latin typeface="Arial" panose="020B0604020202020204" pitchFamily="34" charset="0"/>
                <a:cs typeface="Arial" panose="020B0604020202020204" pitchFamily="34" charset="0"/>
              </a:rPr>
              <a:t>bower.json</a:t>
            </a:r>
            <a:r>
              <a:rPr lang="es-ES" dirty="0">
                <a:solidFill>
                  <a:srgbClr val="313131"/>
                </a:solidFill>
                <a:latin typeface="Arial" panose="020B0604020202020204" pitchFamily="34" charset="0"/>
                <a:cs typeface="Arial" panose="020B0604020202020204" pitchFamily="34" charset="0"/>
              </a:rPr>
              <a:t>, instalando todas las dependencias que hayamos definido. Todos los componentes se colocarán en una carpeta específica llamada generalmente "</a:t>
            </a:r>
            <a:r>
              <a:rPr lang="es-ES" dirty="0" err="1">
                <a:solidFill>
                  <a:srgbClr val="313131"/>
                </a:solidFill>
                <a:latin typeface="Arial" panose="020B0604020202020204" pitchFamily="34" charset="0"/>
                <a:cs typeface="Arial" panose="020B0604020202020204" pitchFamily="34" charset="0"/>
              </a:rPr>
              <a:t>bower_components</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
            </a:r>
            <a:br>
              <a:rPr lang="es-ES" dirty="0">
                <a:solidFill>
                  <a:srgbClr val="313131"/>
                </a:solidFill>
                <a:latin typeface="Arial" panose="020B0604020202020204" pitchFamily="34" charset="0"/>
                <a:cs typeface="Arial" panose="020B0604020202020204" pitchFamily="34" charset="0"/>
              </a:rPr>
            </a:br>
            <a:r>
              <a:rPr lang="es-ES" b="1" dirty="0" err="1">
                <a:solidFill>
                  <a:srgbClr val="313131"/>
                </a:solidFill>
                <a:latin typeface="Arial" panose="020B0604020202020204" pitchFamily="34" charset="0"/>
                <a:cs typeface="Arial" panose="020B0604020202020204" pitchFamily="34" charset="0"/>
              </a:rPr>
              <a:t>bower</a:t>
            </a:r>
            <a:r>
              <a:rPr lang="es-ES" b="1" dirty="0">
                <a:solidFill>
                  <a:srgbClr val="313131"/>
                </a:solidFill>
                <a:latin typeface="Arial" panose="020B0604020202020204" pitchFamily="34" charset="0"/>
                <a:cs typeface="Arial" panose="020B0604020202020204" pitchFamily="34" charset="0"/>
              </a:rPr>
              <a:t> </a:t>
            </a:r>
            <a:r>
              <a:rPr lang="es-ES" b="1" dirty="0" err="1">
                <a:solidFill>
                  <a:srgbClr val="313131"/>
                </a:solidFill>
                <a:latin typeface="Arial" panose="020B0604020202020204" pitchFamily="34" charset="0"/>
                <a:cs typeface="Arial" panose="020B0604020202020204" pitchFamily="34" charset="0"/>
              </a:rPr>
              <a:t>install</a:t>
            </a:r>
            <a:r>
              <a:rPr lang="es-ES" b="1" dirty="0">
                <a:solidFill>
                  <a:srgbClr val="313131"/>
                </a:solidFill>
                <a:latin typeface="Arial" panose="020B0604020202020204" pitchFamily="34" charset="0"/>
                <a:cs typeface="Arial" panose="020B0604020202020204" pitchFamily="34" charset="0"/>
              </a:rPr>
              <a:t> NOMBRE_PAQUETE</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Este comando sirve para instalar un paquete, sin necesidad de nombrarlo entre las dependencias definidas en el archivo </a:t>
            </a:r>
            <a:r>
              <a:rPr lang="es-ES" dirty="0" err="1">
                <a:solidFill>
                  <a:srgbClr val="313131"/>
                </a:solidFill>
                <a:latin typeface="Arial" panose="020B0604020202020204" pitchFamily="34" charset="0"/>
                <a:cs typeface="Arial" panose="020B0604020202020204" pitchFamily="34" charset="0"/>
              </a:rPr>
              <a:t>bower.json</a:t>
            </a:r>
            <a:r>
              <a:rPr lang="es-ES" dirty="0">
                <a:solidFill>
                  <a:srgbClr val="313131"/>
                </a:solidFill>
                <a:latin typeface="Arial" panose="020B0604020202020204" pitchFamily="34" charset="0"/>
                <a:cs typeface="Arial" panose="020B0604020202020204" pitchFamily="34" charset="0"/>
              </a:rPr>
              <a:t>. </a:t>
            </a:r>
            <a:r>
              <a:rPr lang="es-ES" dirty="0">
                <a:solidFill>
                  <a:srgbClr val="313131"/>
                </a:solidFill>
                <a:latin typeface="Open Sans"/>
              </a:rPr>
              <a:t/>
            </a:r>
            <a:br>
              <a:rPr lang="es-ES" dirty="0">
                <a:solidFill>
                  <a:srgbClr val="313131"/>
                </a:solidFill>
                <a:latin typeface="Open Sans"/>
              </a:rPr>
            </a:br>
            <a:r>
              <a:rPr lang="es-ES" dirty="0">
                <a:solidFill>
                  <a:srgbClr val="313131"/>
                </a:solidFill>
                <a:latin typeface="Open Sans"/>
              </a:rPr>
              <a:t/>
            </a:r>
            <a:br>
              <a:rPr lang="es-ES" dirty="0">
                <a:solidFill>
                  <a:srgbClr val="313131"/>
                </a:solidFill>
                <a:latin typeface="Open Sans"/>
              </a:rPr>
            </a:br>
            <a:endParaRPr lang="es-ES" b="0" i="0" dirty="0">
              <a:solidFill>
                <a:srgbClr val="313131"/>
              </a:solidFill>
              <a:effectLst/>
              <a:latin typeface="Open Sans"/>
            </a:endParaRPr>
          </a:p>
        </p:txBody>
      </p:sp>
    </p:spTree>
    <p:extLst>
      <p:ext uri="{BB962C8B-B14F-4D97-AF65-F5344CB8AC3E}">
        <p14:creationId xmlns:p14="http://schemas.microsoft.com/office/powerpoint/2010/main" val="2528762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3600" b="1" dirty="0"/>
              <a:t>Que necesitamos para iniciar con </a:t>
            </a:r>
            <a:r>
              <a:rPr lang="es-ES" sz="3600" b="1" dirty="0" smtClean="0"/>
              <a:t>Polymer (BOWER).</a:t>
            </a:r>
            <a:endParaRPr lang="es-ES" sz="36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863228" y="1766831"/>
            <a:ext cx="10081120" cy="3847207"/>
          </a:xfrm>
          <a:prstGeom prst="rect">
            <a:avLst/>
          </a:prstGeom>
        </p:spPr>
        <p:txBody>
          <a:bodyPr wrap="square">
            <a:spAutoFit/>
          </a:bodyPr>
          <a:lstStyle/>
          <a:p>
            <a:r>
              <a:rPr lang="es-ES" b="1" dirty="0" err="1">
                <a:solidFill>
                  <a:srgbClr val="313131"/>
                </a:solidFill>
                <a:latin typeface="Arial" panose="020B0604020202020204" pitchFamily="34" charset="0"/>
                <a:cs typeface="Arial" panose="020B0604020202020204" pitchFamily="34" charset="0"/>
              </a:rPr>
              <a:t>bower</a:t>
            </a:r>
            <a:r>
              <a:rPr lang="es-ES" b="1" dirty="0">
                <a:solidFill>
                  <a:srgbClr val="313131"/>
                </a:solidFill>
                <a:latin typeface="Arial" panose="020B0604020202020204" pitchFamily="34" charset="0"/>
                <a:cs typeface="Arial" panose="020B0604020202020204" pitchFamily="34" charset="0"/>
              </a:rPr>
              <a:t> </a:t>
            </a:r>
            <a:r>
              <a:rPr lang="es-ES" b="1" dirty="0" err="1">
                <a:solidFill>
                  <a:srgbClr val="313131"/>
                </a:solidFill>
                <a:latin typeface="Arial" panose="020B0604020202020204" pitchFamily="34" charset="0"/>
                <a:cs typeface="Arial" panose="020B0604020202020204" pitchFamily="34" charset="0"/>
              </a:rPr>
              <a:t>update</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Este comando ejecuta la actualización de los paquetes, conforme a lo indicado en el archivo </a:t>
            </a:r>
            <a:r>
              <a:rPr lang="es-ES" dirty="0" err="1">
                <a:solidFill>
                  <a:srgbClr val="313131"/>
                </a:solidFill>
                <a:latin typeface="Arial" panose="020B0604020202020204" pitchFamily="34" charset="0"/>
                <a:cs typeface="Arial" panose="020B0604020202020204" pitchFamily="34" charset="0"/>
              </a:rPr>
              <a:t>bower.json</a:t>
            </a:r>
            <a:r>
              <a:rPr lang="es-ES" dirty="0">
                <a:solidFill>
                  <a:srgbClr val="313131"/>
                </a:solidFill>
                <a:latin typeface="Arial" panose="020B0604020202020204" pitchFamily="34" charset="0"/>
                <a:cs typeface="Arial" panose="020B0604020202020204" pitchFamily="34" charset="0"/>
              </a:rPr>
              <a:t>, ya que somos nosotros como desarrolladores los que debemos informar el rango de versiones que permitimos se actualicen.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
            </a:r>
            <a:br>
              <a:rPr lang="es-ES" dirty="0">
                <a:solidFill>
                  <a:srgbClr val="313131"/>
                </a:solidFill>
                <a:latin typeface="Arial" panose="020B0604020202020204" pitchFamily="34" charset="0"/>
                <a:cs typeface="Arial" panose="020B0604020202020204" pitchFamily="34" charset="0"/>
              </a:rPr>
            </a:br>
            <a:r>
              <a:rPr lang="es-ES" b="1" dirty="0" err="1">
                <a:solidFill>
                  <a:srgbClr val="313131"/>
                </a:solidFill>
                <a:latin typeface="Arial" panose="020B0604020202020204" pitchFamily="34" charset="0"/>
                <a:cs typeface="Arial" panose="020B0604020202020204" pitchFamily="34" charset="0"/>
              </a:rPr>
              <a:t>bower</a:t>
            </a:r>
            <a:r>
              <a:rPr lang="es-ES" b="1" dirty="0">
                <a:solidFill>
                  <a:srgbClr val="313131"/>
                </a:solidFill>
                <a:latin typeface="Arial" panose="020B0604020202020204" pitchFamily="34" charset="0"/>
                <a:cs typeface="Arial" panose="020B0604020202020204" pitchFamily="34" charset="0"/>
              </a:rPr>
              <a:t> </a:t>
            </a:r>
            <a:r>
              <a:rPr lang="es-ES" b="1" dirty="0" err="1">
                <a:solidFill>
                  <a:srgbClr val="313131"/>
                </a:solidFill>
                <a:latin typeface="Arial" panose="020B0604020202020204" pitchFamily="34" charset="0"/>
                <a:cs typeface="Arial" panose="020B0604020202020204" pitchFamily="34" charset="0"/>
              </a:rPr>
              <a:t>uninstall</a:t>
            </a:r>
            <a:r>
              <a:rPr lang="es-ES" b="1" dirty="0">
                <a:solidFill>
                  <a:srgbClr val="313131"/>
                </a:solidFill>
                <a:latin typeface="Arial" panose="020B0604020202020204" pitchFamily="34" charset="0"/>
                <a:cs typeface="Arial" panose="020B0604020202020204" pitchFamily="34" charset="0"/>
              </a:rPr>
              <a:t> NOMBRE_PAQUETE</a:t>
            </a:r>
            <a:r>
              <a:rPr lang="es-ES" dirty="0">
                <a:solidFill>
                  <a:srgbClr val="313131"/>
                </a:solidFill>
                <a:latin typeface="Arial" panose="020B0604020202020204" pitchFamily="34" charset="0"/>
                <a:cs typeface="Arial" panose="020B0604020202020204" pitchFamily="34" charset="0"/>
              </a:rPr>
              <a:t> </a:t>
            </a:r>
            <a:br>
              <a:rPr lang="es-ES" dirty="0">
                <a:solidFill>
                  <a:srgbClr val="313131"/>
                </a:solidFill>
                <a:latin typeface="Arial" panose="020B0604020202020204" pitchFamily="34" charset="0"/>
                <a:cs typeface="Arial" panose="020B0604020202020204" pitchFamily="34" charset="0"/>
              </a:rPr>
            </a:br>
            <a:r>
              <a:rPr lang="es-ES" dirty="0">
                <a:solidFill>
                  <a:srgbClr val="313131"/>
                </a:solidFill>
                <a:latin typeface="Arial" panose="020B0604020202020204" pitchFamily="34" charset="0"/>
                <a:cs typeface="Arial" panose="020B0604020202020204" pitchFamily="34" charset="0"/>
              </a:rPr>
              <a:t>Sirve para desinstalar un paquete completamente del directorio de componentes de </a:t>
            </a:r>
            <a:r>
              <a:rPr lang="es-ES" dirty="0" err="1">
                <a:solidFill>
                  <a:srgbClr val="313131"/>
                </a:solidFill>
                <a:latin typeface="Arial" panose="020B0604020202020204" pitchFamily="34" charset="0"/>
                <a:cs typeface="Arial" panose="020B0604020202020204" pitchFamily="34" charset="0"/>
              </a:rPr>
              <a:t>Bower</a:t>
            </a:r>
            <a:r>
              <a:rPr lang="es-ES" dirty="0">
                <a:solidFill>
                  <a:srgbClr val="313131"/>
                </a:solidFill>
                <a:latin typeface="Arial" panose="020B0604020202020204" pitchFamily="34" charset="0"/>
                <a:cs typeface="Arial" panose="020B0604020202020204" pitchFamily="34" charset="0"/>
              </a:rPr>
              <a:t>. Este paquete debemos nombrarlo de manera obligatoria y si deseamos que se elimine también su referencia en la sección "dependencies" de </a:t>
            </a:r>
            <a:r>
              <a:rPr lang="es-ES" dirty="0" err="1">
                <a:solidFill>
                  <a:srgbClr val="313131"/>
                </a:solidFill>
                <a:latin typeface="Arial" panose="020B0604020202020204" pitchFamily="34" charset="0"/>
                <a:cs typeface="Arial" panose="020B0604020202020204" pitchFamily="34" charset="0"/>
              </a:rPr>
              <a:t>bower.json</a:t>
            </a:r>
            <a:r>
              <a:rPr lang="es-ES" dirty="0">
                <a:solidFill>
                  <a:srgbClr val="313131"/>
                </a:solidFill>
                <a:latin typeface="Arial" panose="020B0604020202020204" pitchFamily="34" charset="0"/>
                <a:cs typeface="Arial" panose="020B0604020202020204" pitchFamily="34" charset="0"/>
              </a:rPr>
              <a:t> deberemos indicarlo con la opción "--</a:t>
            </a:r>
            <a:r>
              <a:rPr lang="es-ES" dirty="0" err="1">
                <a:solidFill>
                  <a:srgbClr val="313131"/>
                </a:solidFill>
                <a:latin typeface="Arial" panose="020B0604020202020204" pitchFamily="34" charset="0"/>
                <a:cs typeface="Arial" panose="020B0604020202020204" pitchFamily="34" charset="0"/>
              </a:rPr>
              <a:t>save</a:t>
            </a:r>
            <a:r>
              <a:rPr lang="es-ES" dirty="0">
                <a:solidFill>
                  <a:srgbClr val="313131"/>
                </a:solidFill>
                <a:latin typeface="Arial" panose="020B0604020202020204" pitchFamily="34" charset="0"/>
                <a:cs typeface="Arial" panose="020B0604020202020204" pitchFamily="34" charset="0"/>
              </a:rPr>
              <a:t>".</a:t>
            </a:r>
          </a:p>
          <a:p>
            <a:r>
              <a:rPr lang="es-ES" dirty="0">
                <a:solidFill>
                  <a:srgbClr val="313131"/>
                </a:solidFill>
                <a:latin typeface="Arial" panose="020B0604020202020204" pitchFamily="34" charset="0"/>
                <a:cs typeface="Arial" panose="020B0604020202020204" pitchFamily="34" charset="0"/>
              </a:rPr>
              <a:t>Existen varios otros comandos que podrás leer en la documentación de </a:t>
            </a:r>
            <a:r>
              <a:rPr lang="es-ES" dirty="0" err="1">
                <a:solidFill>
                  <a:srgbClr val="313131"/>
                </a:solidFill>
                <a:latin typeface="Arial" panose="020B0604020202020204" pitchFamily="34" charset="0"/>
                <a:cs typeface="Arial" panose="020B0604020202020204" pitchFamily="34" charset="0"/>
              </a:rPr>
              <a:t>Bower</a:t>
            </a:r>
            <a:r>
              <a:rPr lang="es-ES" dirty="0" smtClean="0">
                <a:solidFill>
                  <a:srgbClr val="313131"/>
                </a:solidFill>
                <a:latin typeface="Arial" panose="020B0604020202020204" pitchFamily="34" charset="0"/>
                <a:cs typeface="Arial" panose="020B0604020202020204" pitchFamily="34" charset="0"/>
              </a:rPr>
              <a:t>.</a:t>
            </a:r>
          </a:p>
          <a:p>
            <a:endParaRPr lang="es-ES" b="0" i="0" dirty="0">
              <a:solidFill>
                <a:srgbClr val="313131"/>
              </a:solidFill>
              <a:effectLst/>
              <a:latin typeface="Arial" panose="020B0604020202020204" pitchFamily="34" charset="0"/>
              <a:cs typeface="Arial" panose="020B0604020202020204" pitchFamily="34" charset="0"/>
            </a:endParaRPr>
          </a:p>
          <a:p>
            <a:r>
              <a:rPr lang="es-ES" sz="2800" dirty="0">
                <a:solidFill>
                  <a:srgbClr val="00B0F0"/>
                </a:solidFill>
                <a:latin typeface="Arial" panose="020B0604020202020204" pitchFamily="34" charset="0"/>
                <a:cs typeface="Arial" panose="020B0604020202020204" pitchFamily="34" charset="0"/>
              </a:rPr>
              <a:t>https://bower.io/docs/api/</a:t>
            </a:r>
            <a:endParaRPr lang="es-ES" sz="2800" b="0" i="0" dirty="0">
              <a:solidFill>
                <a:srgbClr val="00B0F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906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INSTALANDO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1007244" y="1706326"/>
            <a:ext cx="10921772" cy="1661993"/>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Una vez instalado </a:t>
            </a:r>
            <a:r>
              <a:rPr lang="es-MX" altLang="en-US" dirty="0" err="1" smtClean="0">
                <a:solidFill>
                  <a:srgbClr val="333333"/>
                </a:solidFill>
                <a:cs typeface="Arial" panose="020B0604020202020204" pitchFamily="34" charset="0"/>
              </a:rPr>
              <a:t>NODEjs</a:t>
            </a:r>
            <a:r>
              <a:rPr lang="es-MX" altLang="en-US" dirty="0" smtClean="0">
                <a:solidFill>
                  <a:srgbClr val="333333"/>
                </a:solidFill>
                <a:cs typeface="Arial" panose="020B0604020202020204" pitchFamily="34" charset="0"/>
              </a:rPr>
              <a:t> y BOWER, accedemos al </a:t>
            </a:r>
            <a:r>
              <a:rPr lang="es-MX" altLang="en-US" dirty="0" err="1" smtClean="0">
                <a:solidFill>
                  <a:srgbClr val="333333"/>
                </a:solidFill>
                <a:cs typeface="Arial" panose="020B0604020202020204" pitchFamily="34" charset="0"/>
              </a:rPr>
              <a:t>gitbash</a:t>
            </a:r>
            <a:r>
              <a:rPr lang="es-MX" altLang="en-US" dirty="0" smtClean="0">
                <a:solidFill>
                  <a:srgbClr val="333333"/>
                </a:solidFill>
                <a:cs typeface="Arial" panose="020B0604020202020204" pitchFamily="34" charset="0"/>
              </a:rPr>
              <a:t> y nos posicionamos en la carpeta donde</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a:solidFill>
                  <a:srgbClr val="333333"/>
                </a:solidFill>
                <a:cs typeface="Arial" panose="020B0604020202020204" pitchFamily="34" charset="0"/>
              </a:rPr>
              <a:t>v</a:t>
            </a:r>
            <a:r>
              <a:rPr lang="es-MX" altLang="en-US" dirty="0" smtClean="0">
                <a:solidFill>
                  <a:srgbClr val="333333"/>
                </a:solidFill>
                <a:cs typeface="Arial" panose="020B0604020202020204" pitchFamily="34" charset="0"/>
              </a:rPr>
              <a:t>amos a trabajar y es opcional aplicar el </a:t>
            </a:r>
            <a:r>
              <a:rPr lang="es-MX" altLang="en-US" dirty="0" err="1" smtClean="0">
                <a:solidFill>
                  <a:srgbClr val="333333"/>
                </a:solidFill>
                <a:cs typeface="Arial" panose="020B0604020202020204" pitchFamily="34" charset="0"/>
              </a:rPr>
              <a:t>bower.json</a:t>
            </a:r>
            <a:r>
              <a:rPr lang="es-MX" altLang="en-US" dirty="0" smtClean="0">
                <a:solidFill>
                  <a:srgbClr val="333333"/>
                </a:solidFill>
                <a:cs typeface="Arial" panose="020B0604020202020204" pitchFamily="34" charset="0"/>
              </a:rPr>
              <a:t> con el comando “</a:t>
            </a:r>
            <a:r>
              <a:rPr lang="es-MX" altLang="en-US" dirty="0" err="1" smtClean="0">
                <a:solidFill>
                  <a:srgbClr val="333333"/>
                </a:solidFill>
                <a:cs typeface="Arial" panose="020B0604020202020204" pitchFamily="34" charset="0"/>
              </a:rPr>
              <a:t>bower</a:t>
            </a:r>
            <a:r>
              <a:rPr lang="es-MX" altLang="en-US" dirty="0" smtClean="0">
                <a:solidFill>
                  <a:srgbClr val="333333"/>
                </a:solidFill>
                <a:cs typeface="Arial" panose="020B0604020202020204" pitchFamily="34" charset="0"/>
              </a:rPr>
              <a:t> </a:t>
            </a:r>
            <a:r>
              <a:rPr lang="es-MX" altLang="en-US" dirty="0" err="1" smtClean="0">
                <a:solidFill>
                  <a:srgbClr val="333333"/>
                </a:solidFill>
                <a:cs typeface="Arial" panose="020B0604020202020204" pitchFamily="34" charset="0"/>
              </a:rPr>
              <a:t>init</a:t>
            </a:r>
            <a:r>
              <a:rPr lang="es-MX" altLang="en-US" dirty="0" smtClean="0">
                <a:solidFill>
                  <a:srgbClr val="333333"/>
                </a:solidFill>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Para correr cualquier comando es necesario tener conexión a internet y permiso de acceso a los sitios</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De preferencia realiza estas acciones en una ubicación que no sea </a:t>
            </a:r>
            <a:r>
              <a:rPr lang="es-MX" altLang="en-US" dirty="0" err="1" smtClean="0">
                <a:solidFill>
                  <a:srgbClr val="333333"/>
                </a:solidFill>
                <a:cs typeface="Arial" panose="020B0604020202020204" pitchFamily="34" charset="0"/>
              </a:rPr>
              <a:t>Softtek</a:t>
            </a:r>
            <a:r>
              <a:rPr lang="es-MX" altLang="en-US" dirty="0" smtClean="0">
                <a:solidFill>
                  <a:srgbClr val="333333"/>
                </a:solidFill>
                <a:cs typeface="Arial" panose="020B0604020202020204" pitchFamily="34" charset="0"/>
              </a:rPr>
              <a:t> o BBVA. Ingresa las siguientes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err="1" smtClean="0">
                <a:solidFill>
                  <a:srgbClr val="333333"/>
                </a:solidFill>
                <a:cs typeface="Arial" panose="020B0604020202020204" pitchFamily="34" charset="0"/>
              </a:rPr>
              <a:t>Lineas</a:t>
            </a:r>
            <a:r>
              <a:rPr lang="es-MX" altLang="en-US" dirty="0" smtClean="0">
                <a:solidFill>
                  <a:srgbClr val="333333"/>
                </a:solidFill>
                <a:cs typeface="Arial" panose="020B0604020202020204" pitchFamily="34" charset="0"/>
              </a:rPr>
              <a:t> como se muestra en la imagen.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solidFill>
                <a:srgbClr val="333333"/>
              </a:solidFill>
              <a:cs typeface="Arial" panose="020B0604020202020204" pitchFamily="34" charset="0"/>
            </a:endParaRPr>
          </a:p>
        </p:txBody>
      </p:sp>
      <p:sp>
        <p:nvSpPr>
          <p:cNvPr id="6" name="Rectangle 5"/>
          <p:cNvSpPr/>
          <p:nvPr/>
        </p:nvSpPr>
        <p:spPr>
          <a:xfrm>
            <a:off x="863228" y="4633477"/>
            <a:ext cx="10608054" cy="369332"/>
          </a:xfrm>
          <a:prstGeom prst="rect">
            <a:avLst/>
          </a:prstGeom>
        </p:spPr>
        <p:txBody>
          <a:bodyPr wrap="square">
            <a:spAutoFit/>
          </a:bodyPr>
          <a:lstStyle/>
          <a:p>
            <a:r>
              <a:rPr lang="es-ES" dirty="0" smtClean="0">
                <a:latin typeface="Arial" panose="020B0604020202020204" pitchFamily="34" charset="0"/>
                <a:cs typeface="Arial" panose="020B0604020202020204" pitchFamily="34" charset="0"/>
              </a:rPr>
              <a:t>Se visualizara el avance durante el proceso de instalación.</a:t>
            </a:r>
          </a:p>
        </p:txBody>
      </p:sp>
      <p:pic>
        <p:nvPicPr>
          <p:cNvPr id="7" name="Picture 6"/>
          <p:cNvPicPr>
            <a:picLocks noChangeAspect="1"/>
          </p:cNvPicPr>
          <p:nvPr/>
        </p:nvPicPr>
        <p:blipFill>
          <a:blip r:embed="rId2"/>
          <a:stretch>
            <a:fillRect/>
          </a:stretch>
        </p:blipFill>
        <p:spPr>
          <a:xfrm>
            <a:off x="1009140" y="3288846"/>
            <a:ext cx="10655287" cy="1085850"/>
          </a:xfrm>
          <a:prstGeom prst="rect">
            <a:avLst/>
          </a:prstGeom>
        </p:spPr>
      </p:pic>
      <p:pic>
        <p:nvPicPr>
          <p:cNvPr id="8" name="Picture 7"/>
          <p:cNvPicPr>
            <a:picLocks noChangeAspect="1"/>
          </p:cNvPicPr>
          <p:nvPr/>
        </p:nvPicPr>
        <p:blipFill>
          <a:blip r:embed="rId3"/>
          <a:stretch>
            <a:fillRect/>
          </a:stretch>
        </p:blipFill>
        <p:spPr>
          <a:xfrm>
            <a:off x="1007244" y="5109537"/>
            <a:ext cx="10657183" cy="1219200"/>
          </a:xfrm>
          <a:prstGeom prst="rect">
            <a:avLst/>
          </a:prstGeom>
        </p:spPr>
      </p:pic>
    </p:spTree>
    <p:extLst>
      <p:ext uri="{BB962C8B-B14F-4D97-AF65-F5344CB8AC3E}">
        <p14:creationId xmlns:p14="http://schemas.microsoft.com/office/powerpoint/2010/main" val="4264698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INSTALANDO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1007244" y="1737722"/>
            <a:ext cx="11105604" cy="276999"/>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Al terminar la ejecución del comando “npm install –g polymer-cli”, muestra algo similar a la siguiente imagen.</a:t>
            </a:r>
            <a:endParaRPr lang="en-US" altLang="en-US" dirty="0" smtClean="0">
              <a:solidFill>
                <a:srgbClr val="333333"/>
              </a:solidFill>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295276" y="2236997"/>
            <a:ext cx="7776864" cy="4078886"/>
          </a:xfrm>
          <a:prstGeom prst="rect">
            <a:avLst/>
          </a:prstGeom>
        </p:spPr>
      </p:pic>
    </p:spTree>
    <p:extLst>
      <p:ext uri="{BB962C8B-B14F-4D97-AF65-F5344CB8AC3E}">
        <p14:creationId xmlns:p14="http://schemas.microsoft.com/office/powerpoint/2010/main" val="4147619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INSTALANDO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1007244" y="1599223"/>
            <a:ext cx="10284867" cy="553998"/>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Ahora si vamos a iniciar desde cero creando nuestros propios componentes de polymer ejecutamos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La siguiente instrucción “</a:t>
            </a:r>
            <a:r>
              <a:rPr lang="es-MX" altLang="en-US" dirty="0" err="1" smtClean="0">
                <a:solidFill>
                  <a:srgbClr val="333333"/>
                </a:solidFill>
                <a:cs typeface="Arial" panose="020B0604020202020204" pitchFamily="34" charset="0"/>
              </a:rPr>
              <a:t>bower</a:t>
            </a:r>
            <a:r>
              <a:rPr lang="es-MX" altLang="en-US" dirty="0" smtClean="0">
                <a:solidFill>
                  <a:srgbClr val="333333"/>
                </a:solidFill>
                <a:cs typeface="Arial" panose="020B0604020202020204" pitchFamily="34" charset="0"/>
              </a:rPr>
              <a:t> install –</a:t>
            </a:r>
            <a:r>
              <a:rPr lang="es-MX" altLang="en-US" dirty="0" err="1" smtClean="0">
                <a:solidFill>
                  <a:srgbClr val="333333"/>
                </a:solidFill>
                <a:cs typeface="Arial" panose="020B0604020202020204" pitchFamily="34" charset="0"/>
              </a:rPr>
              <a:t>save</a:t>
            </a:r>
            <a:r>
              <a:rPr lang="es-MX" altLang="en-US" dirty="0" smtClean="0">
                <a:solidFill>
                  <a:srgbClr val="333333"/>
                </a:solidFill>
                <a:cs typeface="Arial" panose="020B0604020202020204" pitchFamily="34" charset="0"/>
              </a:rPr>
              <a:t> Polymer/polymer”, como se muestra en la imagen.</a:t>
            </a:r>
            <a:endParaRPr lang="en-US" altLang="en-US" dirty="0" smtClean="0">
              <a:solidFill>
                <a:srgbClr val="333333"/>
              </a:solidFill>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1004160" y="2394763"/>
            <a:ext cx="9724164" cy="410089"/>
          </a:xfrm>
          <a:prstGeom prst="rect">
            <a:avLst/>
          </a:prstGeom>
        </p:spPr>
      </p:pic>
      <p:sp>
        <p:nvSpPr>
          <p:cNvPr id="11" name="TextBox 10"/>
          <p:cNvSpPr txBox="1"/>
          <p:nvPr/>
        </p:nvSpPr>
        <p:spPr>
          <a:xfrm>
            <a:off x="995485" y="3110578"/>
            <a:ext cx="6776214" cy="369332"/>
          </a:xfrm>
          <a:prstGeom prst="rect">
            <a:avLst/>
          </a:prstGeom>
          <a:noFill/>
        </p:spPr>
        <p:txBody>
          <a:bodyPr wrap="none" rtlCol="0">
            <a:spAutoFit/>
          </a:bodyPr>
          <a:lstStyle/>
          <a:p>
            <a:r>
              <a:rPr lang="es-MX" dirty="0" smtClean="0"/>
              <a:t>Durante la instalación muestra algo similar a la siguiente imagen</a:t>
            </a:r>
            <a:endParaRPr lang="es-MX" dirty="0"/>
          </a:p>
        </p:txBody>
      </p:sp>
      <p:pic>
        <p:nvPicPr>
          <p:cNvPr id="12" name="Picture 11"/>
          <p:cNvPicPr>
            <a:picLocks noChangeAspect="1"/>
          </p:cNvPicPr>
          <p:nvPr/>
        </p:nvPicPr>
        <p:blipFill>
          <a:blip r:embed="rId3"/>
          <a:stretch>
            <a:fillRect/>
          </a:stretch>
        </p:blipFill>
        <p:spPr>
          <a:xfrm>
            <a:off x="1019068" y="3644395"/>
            <a:ext cx="9709256" cy="2333796"/>
          </a:xfrm>
          <a:prstGeom prst="rect">
            <a:avLst/>
          </a:prstGeom>
        </p:spPr>
      </p:pic>
    </p:spTree>
    <p:extLst>
      <p:ext uri="{BB962C8B-B14F-4D97-AF65-F5344CB8AC3E}">
        <p14:creationId xmlns:p14="http://schemas.microsoft.com/office/powerpoint/2010/main" val="25632807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INSTALANDO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35236" y="1349626"/>
            <a:ext cx="10195163" cy="1107996"/>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Con el paso anterior podemos ya crear nuestro primer componente polymer, en laminas posteriores</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Se explicara la estructura de un componente polymer.</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Ahora si necesitamos un ejemplo de los que están por default en polymer, ejecutamos la siguiente</a:t>
            </a:r>
          </a:p>
          <a:p>
            <a:pPr lvl="0"/>
            <a:r>
              <a:rPr lang="es-MX" altLang="en-US" dirty="0">
                <a:solidFill>
                  <a:srgbClr val="333333"/>
                </a:solidFill>
                <a:cs typeface="Arial" panose="020B0604020202020204" pitchFamily="34" charset="0"/>
              </a:rPr>
              <a:t>Instrucción “polymer </a:t>
            </a:r>
            <a:r>
              <a:rPr lang="es-MX" altLang="en-US" dirty="0" err="1" smtClean="0">
                <a:solidFill>
                  <a:srgbClr val="333333"/>
                </a:solidFill>
                <a:cs typeface="Arial" panose="020B0604020202020204" pitchFamily="34" charset="0"/>
              </a:rPr>
              <a:t>init</a:t>
            </a:r>
            <a:r>
              <a:rPr lang="es-MX" altLang="en-US" dirty="0" smtClean="0">
                <a:solidFill>
                  <a:srgbClr val="333333"/>
                </a:solidFill>
                <a:cs typeface="Arial" panose="020B0604020202020204" pitchFamily="34" charset="0"/>
              </a:rPr>
              <a:t>” como se muestra en la siguiente imagen.</a:t>
            </a:r>
            <a:endParaRPr lang="en-US" altLang="en-US" dirty="0" smtClean="0">
              <a:solidFill>
                <a:srgbClr val="333333"/>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935236" y="2551846"/>
            <a:ext cx="10081120" cy="890781"/>
          </a:xfrm>
          <a:prstGeom prst="rect">
            <a:avLst/>
          </a:prstGeom>
        </p:spPr>
      </p:pic>
      <p:sp>
        <p:nvSpPr>
          <p:cNvPr id="6" name="Rectangle 5"/>
          <p:cNvSpPr/>
          <p:nvPr/>
        </p:nvSpPr>
        <p:spPr>
          <a:xfrm>
            <a:off x="866289" y="3581126"/>
            <a:ext cx="10078059" cy="646331"/>
          </a:xfrm>
          <a:prstGeom prst="rect">
            <a:avLst/>
          </a:prstGeom>
        </p:spPr>
        <p:txBody>
          <a:bodyPr wrap="square">
            <a:spAutoFit/>
          </a:bodyPr>
          <a:lstStyle/>
          <a:p>
            <a:r>
              <a:rPr lang="es-MX" dirty="0"/>
              <a:t>Durante la instalación muestra algo similar a la siguiente </a:t>
            </a:r>
            <a:r>
              <a:rPr lang="es-MX" dirty="0" smtClean="0"/>
              <a:t>imagen y debemos seleccionar una opción, en la siguiente lamina se indica a que se refiere cada opción.</a:t>
            </a:r>
            <a:endParaRPr lang="es-MX" dirty="0"/>
          </a:p>
        </p:txBody>
      </p:sp>
      <p:pic>
        <p:nvPicPr>
          <p:cNvPr id="7" name="Picture 6"/>
          <p:cNvPicPr>
            <a:picLocks noChangeAspect="1"/>
          </p:cNvPicPr>
          <p:nvPr/>
        </p:nvPicPr>
        <p:blipFill>
          <a:blip r:embed="rId3"/>
          <a:stretch>
            <a:fillRect/>
          </a:stretch>
        </p:blipFill>
        <p:spPr>
          <a:xfrm>
            <a:off x="936766" y="4227457"/>
            <a:ext cx="9937104" cy="2171700"/>
          </a:xfrm>
          <a:prstGeom prst="rect">
            <a:avLst/>
          </a:prstGeom>
        </p:spPr>
      </p:pic>
    </p:spTree>
    <p:extLst>
      <p:ext uri="{BB962C8B-B14F-4D97-AF65-F5344CB8AC3E}">
        <p14:creationId xmlns:p14="http://schemas.microsoft.com/office/powerpoint/2010/main" val="24155221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INSTALANDO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44702" y="1766831"/>
            <a:ext cx="9771906" cy="4708981"/>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s-ES" altLang="en-US" dirty="0" smtClean="0">
                <a:solidFill>
                  <a:srgbClr val="333333"/>
                </a:solidFill>
                <a:cs typeface="Arial" panose="020B0604020202020204" pitchFamily="34" charset="0"/>
              </a:rPr>
              <a:t>A que se refieren cada una de </a:t>
            </a:r>
            <a:r>
              <a:rPr lang="es-ES" altLang="en-US" dirty="0">
                <a:solidFill>
                  <a:srgbClr val="333333"/>
                </a:solidFill>
                <a:cs typeface="Arial" panose="020B0604020202020204" pitchFamily="34" charset="0"/>
              </a:rPr>
              <a:t>las </a:t>
            </a:r>
            <a:r>
              <a:rPr lang="es-ES" altLang="en-US" dirty="0" smtClean="0">
                <a:solidFill>
                  <a:srgbClr val="333333"/>
                </a:solidFill>
                <a:cs typeface="Arial" panose="020B0604020202020204" pitchFamily="34" charset="0"/>
              </a:rPr>
              <a:t>opciones.</a:t>
            </a:r>
          </a:p>
          <a:p>
            <a:pPr lvl="0"/>
            <a:endParaRPr lang="es-ES" altLang="en-US" dirty="0">
              <a:solidFill>
                <a:srgbClr val="333333"/>
              </a:solidFill>
              <a:cs typeface="Arial" panose="020B0604020202020204" pitchFamily="34" charset="0"/>
            </a:endParaRPr>
          </a:p>
          <a:p>
            <a:pPr lvl="0"/>
            <a:r>
              <a:rPr lang="es-ES" altLang="en-US" dirty="0">
                <a:solidFill>
                  <a:srgbClr val="333333"/>
                </a:solidFill>
                <a:cs typeface="Arial" panose="020B0604020202020204" pitchFamily="34" charset="0"/>
              </a:rPr>
              <a:t>1.- </a:t>
            </a:r>
            <a:r>
              <a:rPr lang="es-ES" altLang="en-US" dirty="0" smtClean="0">
                <a:solidFill>
                  <a:srgbClr val="333333"/>
                </a:solidFill>
                <a:cs typeface="Arial" panose="020B0604020202020204" pitchFamily="34" charset="0"/>
              </a:rPr>
              <a:t>Elemento </a:t>
            </a:r>
            <a:r>
              <a:rPr lang="es-ES" altLang="en-US" dirty="0">
                <a:solidFill>
                  <a:srgbClr val="333333"/>
                </a:solidFill>
                <a:cs typeface="Arial" panose="020B0604020202020204" pitchFamily="34" charset="0"/>
              </a:rPr>
              <a:t>de polymer </a:t>
            </a:r>
            <a:r>
              <a:rPr lang="es-ES" altLang="en-US" dirty="0" smtClean="0">
                <a:solidFill>
                  <a:srgbClr val="333333"/>
                </a:solidFill>
                <a:cs typeface="Arial" panose="020B0604020202020204" pitchFamily="34" charset="0"/>
              </a:rPr>
              <a:t>versión 3, </a:t>
            </a:r>
            <a:r>
              <a:rPr lang="es-ES" altLang="en-US" dirty="0">
                <a:solidFill>
                  <a:srgbClr val="333333"/>
                </a:solidFill>
                <a:cs typeface="Arial" panose="020B0604020202020204" pitchFamily="34" charset="0"/>
              </a:rPr>
              <a:t>solo trae la estructura de un elemento</a:t>
            </a:r>
            <a:r>
              <a:rPr lang="es-ES" altLang="en-US" dirty="0" smtClean="0">
                <a:solidFill>
                  <a:srgbClr val="333333"/>
                </a:solidFill>
                <a:cs typeface="Arial" panose="020B0604020202020204" pitchFamily="34" charset="0"/>
              </a:rPr>
              <a:t>.</a:t>
            </a:r>
          </a:p>
          <a:p>
            <a:pPr lvl="0"/>
            <a:endParaRPr lang="es-ES" altLang="en-US" dirty="0">
              <a:solidFill>
                <a:srgbClr val="333333"/>
              </a:solidFill>
              <a:cs typeface="Arial" panose="020B0604020202020204" pitchFamily="34" charset="0"/>
            </a:endParaRPr>
          </a:p>
          <a:p>
            <a:pPr lvl="0"/>
            <a:r>
              <a:rPr lang="es-ES" altLang="en-US" dirty="0">
                <a:solidFill>
                  <a:srgbClr val="333333"/>
                </a:solidFill>
                <a:cs typeface="Arial" panose="020B0604020202020204" pitchFamily="34" charset="0"/>
              </a:rPr>
              <a:t>2.- </a:t>
            </a:r>
            <a:r>
              <a:rPr lang="es-ES" altLang="en-US" dirty="0" smtClean="0">
                <a:solidFill>
                  <a:srgbClr val="333333"/>
                </a:solidFill>
                <a:cs typeface="Arial" panose="020B0604020202020204" pitchFamily="34" charset="0"/>
              </a:rPr>
              <a:t>Aplicación </a:t>
            </a:r>
            <a:r>
              <a:rPr lang="es-ES" altLang="en-US" dirty="0">
                <a:solidFill>
                  <a:srgbClr val="333333"/>
                </a:solidFill>
                <a:cs typeface="Arial" panose="020B0604020202020204" pitchFamily="34" charset="0"/>
              </a:rPr>
              <a:t>de polymer </a:t>
            </a:r>
            <a:r>
              <a:rPr lang="es-ES" altLang="en-US" dirty="0" smtClean="0">
                <a:solidFill>
                  <a:srgbClr val="333333"/>
                </a:solidFill>
                <a:cs typeface="Arial" panose="020B0604020202020204" pitchFamily="34" charset="0"/>
              </a:rPr>
              <a:t>versión 3, </a:t>
            </a:r>
            <a:r>
              <a:rPr lang="es-ES" altLang="en-US" dirty="0">
                <a:solidFill>
                  <a:srgbClr val="333333"/>
                </a:solidFill>
                <a:cs typeface="Arial" panose="020B0604020202020204" pitchFamily="34" charset="0"/>
              </a:rPr>
              <a:t>trae rutas y una </a:t>
            </a:r>
            <a:r>
              <a:rPr lang="es-ES" altLang="en-US" dirty="0" smtClean="0">
                <a:solidFill>
                  <a:srgbClr val="333333"/>
                </a:solidFill>
                <a:cs typeface="Arial" panose="020B0604020202020204" pitchFamily="34" charset="0"/>
              </a:rPr>
              <a:t>app </a:t>
            </a:r>
            <a:r>
              <a:rPr lang="es-ES" altLang="en-US" dirty="0" err="1" smtClean="0">
                <a:solidFill>
                  <a:srgbClr val="333333"/>
                </a:solidFill>
                <a:cs typeface="Arial" panose="020B0604020202020204" pitchFamily="34" charset="0"/>
              </a:rPr>
              <a:t>shell</a:t>
            </a:r>
            <a:r>
              <a:rPr lang="es-ES" altLang="en-US" dirty="0" smtClean="0">
                <a:solidFill>
                  <a:srgbClr val="333333"/>
                </a:solidFill>
                <a:cs typeface="Arial" panose="020B0604020202020204" pitchFamily="34" charset="0"/>
              </a:rPr>
              <a:t> </a:t>
            </a:r>
            <a:r>
              <a:rPr lang="es-ES" altLang="en-US" dirty="0">
                <a:solidFill>
                  <a:srgbClr val="333333"/>
                </a:solidFill>
                <a:cs typeface="Arial" panose="020B0604020202020204" pitchFamily="34" charset="0"/>
              </a:rPr>
              <a:t>cascaron de </a:t>
            </a:r>
            <a:r>
              <a:rPr lang="es-ES" altLang="en-US" dirty="0" smtClean="0">
                <a:solidFill>
                  <a:srgbClr val="333333"/>
                </a:solidFill>
                <a:cs typeface="Arial" panose="020B0604020202020204" pitchFamily="34" charset="0"/>
              </a:rPr>
              <a:t>una aplicación.</a:t>
            </a:r>
          </a:p>
          <a:p>
            <a:pPr lvl="0"/>
            <a:endParaRPr lang="es-ES" altLang="en-US" dirty="0">
              <a:solidFill>
                <a:srgbClr val="333333"/>
              </a:solidFill>
              <a:cs typeface="Arial" panose="020B0604020202020204" pitchFamily="34" charset="0"/>
            </a:endParaRPr>
          </a:p>
          <a:p>
            <a:pPr lvl="0"/>
            <a:r>
              <a:rPr lang="es-ES" altLang="en-US" dirty="0">
                <a:solidFill>
                  <a:srgbClr val="333333"/>
                </a:solidFill>
                <a:cs typeface="Arial" panose="020B0604020202020204" pitchFamily="34" charset="0"/>
              </a:rPr>
              <a:t>3.- Polymer </a:t>
            </a:r>
            <a:r>
              <a:rPr lang="es-ES" altLang="en-US" dirty="0" err="1">
                <a:solidFill>
                  <a:srgbClr val="333333"/>
                </a:solidFill>
                <a:cs typeface="Arial" panose="020B0604020202020204" pitchFamily="34" charset="0"/>
              </a:rPr>
              <a:t>startkit</a:t>
            </a:r>
            <a:r>
              <a:rPr lang="es-ES" altLang="en-US" dirty="0">
                <a:solidFill>
                  <a:srgbClr val="333333"/>
                </a:solidFill>
                <a:cs typeface="Arial" panose="020B0604020202020204" pitchFamily="34" charset="0"/>
              </a:rPr>
              <a:t> una app web para modificar tiene 3 </a:t>
            </a:r>
            <a:r>
              <a:rPr lang="es-ES" altLang="en-US" dirty="0" smtClean="0">
                <a:solidFill>
                  <a:srgbClr val="333333"/>
                </a:solidFill>
                <a:cs typeface="Arial" panose="020B0604020202020204" pitchFamily="34" charset="0"/>
              </a:rPr>
              <a:t>paginas, para versión </a:t>
            </a:r>
            <a:r>
              <a:rPr lang="es-ES" altLang="en-US" dirty="0">
                <a:solidFill>
                  <a:srgbClr val="333333"/>
                </a:solidFill>
                <a:cs typeface="Arial" panose="020B0604020202020204" pitchFamily="34" charset="0"/>
              </a:rPr>
              <a:t>3 de </a:t>
            </a:r>
            <a:r>
              <a:rPr lang="es-ES" altLang="en-US" dirty="0" smtClean="0">
                <a:solidFill>
                  <a:srgbClr val="333333"/>
                </a:solidFill>
                <a:cs typeface="Arial" panose="020B0604020202020204" pitchFamily="34" charset="0"/>
              </a:rPr>
              <a:t>polymer.</a:t>
            </a:r>
          </a:p>
          <a:p>
            <a:pPr lvl="0"/>
            <a:endParaRPr lang="es-ES" altLang="en-US" dirty="0">
              <a:solidFill>
                <a:srgbClr val="333333"/>
              </a:solidFill>
              <a:cs typeface="Arial" panose="020B0604020202020204" pitchFamily="34" charset="0"/>
            </a:endParaRPr>
          </a:p>
          <a:p>
            <a:pPr lvl="0"/>
            <a:r>
              <a:rPr lang="es-ES" altLang="en-US" dirty="0">
                <a:solidFill>
                  <a:srgbClr val="333333"/>
                </a:solidFill>
                <a:cs typeface="Arial" panose="020B0604020202020204" pitchFamily="34" charset="0"/>
              </a:rPr>
              <a:t>4.- </a:t>
            </a:r>
            <a:r>
              <a:rPr lang="es-ES" altLang="en-US" dirty="0" smtClean="0">
                <a:solidFill>
                  <a:srgbClr val="333333"/>
                </a:solidFill>
                <a:cs typeface="Arial" panose="020B0604020202020204" pitchFamily="34" charset="0"/>
              </a:rPr>
              <a:t>Elemento </a:t>
            </a:r>
            <a:r>
              <a:rPr lang="es-ES" altLang="en-US" dirty="0">
                <a:solidFill>
                  <a:srgbClr val="333333"/>
                </a:solidFill>
                <a:cs typeface="Arial" panose="020B0604020202020204" pitchFamily="34" charset="0"/>
              </a:rPr>
              <a:t>de polymer </a:t>
            </a:r>
            <a:r>
              <a:rPr lang="es-ES" altLang="en-US" dirty="0" smtClean="0">
                <a:solidFill>
                  <a:srgbClr val="333333"/>
                </a:solidFill>
                <a:cs typeface="Arial" panose="020B0604020202020204" pitchFamily="34" charset="0"/>
              </a:rPr>
              <a:t>versión 2, </a:t>
            </a:r>
            <a:r>
              <a:rPr lang="es-ES" altLang="en-US" dirty="0">
                <a:solidFill>
                  <a:srgbClr val="333333"/>
                </a:solidFill>
                <a:cs typeface="Arial" panose="020B0604020202020204" pitchFamily="34" charset="0"/>
              </a:rPr>
              <a:t>solo trae la estructura de un elemento. </a:t>
            </a:r>
            <a:endParaRPr lang="es-ES" altLang="en-US" dirty="0" smtClean="0">
              <a:solidFill>
                <a:srgbClr val="333333"/>
              </a:solidFill>
              <a:cs typeface="Arial" panose="020B0604020202020204" pitchFamily="34" charset="0"/>
            </a:endParaRPr>
          </a:p>
          <a:p>
            <a:pPr lvl="0"/>
            <a:r>
              <a:rPr lang="es-ES" altLang="en-US" dirty="0" smtClean="0">
                <a:solidFill>
                  <a:srgbClr val="333333"/>
                </a:solidFill>
                <a:cs typeface="Arial" panose="020B0604020202020204" pitchFamily="34" charset="0"/>
              </a:rPr>
              <a:t>(esta opción se va ocupar en las practicas en el modulo de polymer 2)</a:t>
            </a:r>
          </a:p>
          <a:p>
            <a:pPr lvl="0"/>
            <a:endParaRPr lang="es-ES" altLang="en-US" dirty="0">
              <a:solidFill>
                <a:srgbClr val="333333"/>
              </a:solidFill>
              <a:cs typeface="Arial" panose="020B0604020202020204" pitchFamily="34" charset="0"/>
            </a:endParaRPr>
          </a:p>
          <a:p>
            <a:pPr lvl="0"/>
            <a:r>
              <a:rPr lang="es-ES" altLang="en-US" dirty="0">
                <a:solidFill>
                  <a:srgbClr val="333333"/>
                </a:solidFill>
                <a:cs typeface="Arial" panose="020B0604020202020204" pitchFamily="34" charset="0"/>
              </a:rPr>
              <a:t>5.- </a:t>
            </a:r>
            <a:r>
              <a:rPr lang="es-ES" altLang="en-US" dirty="0" smtClean="0">
                <a:solidFill>
                  <a:srgbClr val="333333"/>
                </a:solidFill>
                <a:cs typeface="Arial" panose="020B0604020202020204" pitchFamily="34" charset="0"/>
              </a:rPr>
              <a:t>Aplicación </a:t>
            </a:r>
            <a:r>
              <a:rPr lang="es-ES" altLang="en-US" dirty="0">
                <a:solidFill>
                  <a:srgbClr val="333333"/>
                </a:solidFill>
                <a:cs typeface="Arial" panose="020B0604020202020204" pitchFamily="34" charset="0"/>
              </a:rPr>
              <a:t>de polymer </a:t>
            </a:r>
            <a:r>
              <a:rPr lang="es-ES" altLang="en-US" dirty="0" smtClean="0">
                <a:solidFill>
                  <a:srgbClr val="333333"/>
                </a:solidFill>
                <a:cs typeface="Arial" panose="020B0604020202020204" pitchFamily="34" charset="0"/>
              </a:rPr>
              <a:t>versión 2, </a:t>
            </a:r>
            <a:r>
              <a:rPr lang="es-ES" altLang="en-US" dirty="0">
                <a:solidFill>
                  <a:srgbClr val="333333"/>
                </a:solidFill>
                <a:cs typeface="Arial" panose="020B0604020202020204" pitchFamily="34" charset="0"/>
              </a:rPr>
              <a:t>trae rutas y una </a:t>
            </a:r>
            <a:r>
              <a:rPr lang="es-ES" altLang="en-US" dirty="0" smtClean="0">
                <a:solidFill>
                  <a:srgbClr val="333333"/>
                </a:solidFill>
                <a:cs typeface="Arial" panose="020B0604020202020204" pitchFamily="34" charset="0"/>
              </a:rPr>
              <a:t>app Shell </a:t>
            </a:r>
            <a:r>
              <a:rPr lang="es-ES" altLang="en-US" dirty="0">
                <a:solidFill>
                  <a:srgbClr val="333333"/>
                </a:solidFill>
                <a:cs typeface="Arial" panose="020B0604020202020204" pitchFamily="34" charset="0"/>
              </a:rPr>
              <a:t>cascaron de </a:t>
            </a:r>
            <a:r>
              <a:rPr lang="es-ES" altLang="en-US" dirty="0" smtClean="0">
                <a:solidFill>
                  <a:srgbClr val="333333"/>
                </a:solidFill>
                <a:cs typeface="Arial" panose="020B0604020202020204" pitchFamily="34" charset="0"/>
              </a:rPr>
              <a:t>una aplicación.</a:t>
            </a:r>
          </a:p>
          <a:p>
            <a:pPr lvl="0"/>
            <a:endParaRPr lang="es-ES" altLang="en-US" dirty="0">
              <a:solidFill>
                <a:srgbClr val="333333"/>
              </a:solidFill>
              <a:cs typeface="Arial" panose="020B0604020202020204" pitchFamily="34" charset="0"/>
            </a:endParaRPr>
          </a:p>
          <a:p>
            <a:r>
              <a:rPr lang="es-ES" altLang="en-US" dirty="0" smtClean="0">
                <a:solidFill>
                  <a:srgbClr val="333333"/>
                </a:solidFill>
                <a:cs typeface="Arial" panose="020B0604020202020204" pitchFamily="34" charset="0"/>
              </a:rPr>
              <a:t>6.- </a:t>
            </a:r>
            <a:r>
              <a:rPr lang="es-ES" altLang="en-US" dirty="0">
                <a:solidFill>
                  <a:srgbClr val="333333"/>
                </a:solidFill>
                <a:cs typeface="Arial" panose="020B0604020202020204" pitchFamily="34" charset="0"/>
              </a:rPr>
              <a:t>Polymer </a:t>
            </a:r>
            <a:r>
              <a:rPr lang="es-ES" altLang="en-US" dirty="0" err="1">
                <a:solidFill>
                  <a:srgbClr val="333333"/>
                </a:solidFill>
                <a:cs typeface="Arial" panose="020B0604020202020204" pitchFamily="34" charset="0"/>
              </a:rPr>
              <a:t>startkit</a:t>
            </a:r>
            <a:r>
              <a:rPr lang="es-ES" altLang="en-US" dirty="0">
                <a:solidFill>
                  <a:srgbClr val="333333"/>
                </a:solidFill>
                <a:cs typeface="Arial" panose="020B0604020202020204" pitchFamily="34" charset="0"/>
              </a:rPr>
              <a:t> una app web para modificar tiene 3 paginas, para versión </a:t>
            </a:r>
            <a:r>
              <a:rPr lang="es-ES" altLang="en-US" dirty="0" smtClean="0">
                <a:solidFill>
                  <a:srgbClr val="333333"/>
                </a:solidFill>
                <a:cs typeface="Arial" panose="020B0604020202020204" pitchFamily="34" charset="0"/>
              </a:rPr>
              <a:t>2 </a:t>
            </a:r>
            <a:r>
              <a:rPr lang="es-ES" altLang="en-US" dirty="0">
                <a:solidFill>
                  <a:srgbClr val="333333"/>
                </a:solidFill>
                <a:cs typeface="Arial" panose="020B0604020202020204" pitchFamily="34" charset="0"/>
              </a:rPr>
              <a:t>de polymer</a:t>
            </a:r>
            <a:r>
              <a:rPr lang="es-ES" altLang="en-US" dirty="0" smtClean="0">
                <a:solidFill>
                  <a:srgbClr val="333333"/>
                </a:solidFill>
                <a:cs typeface="Arial" panose="020B0604020202020204" pitchFamily="34" charset="0"/>
              </a:rPr>
              <a:t>.</a:t>
            </a:r>
          </a:p>
          <a:p>
            <a:endParaRPr lang="es-ES" altLang="en-US" dirty="0" smtClean="0">
              <a:solidFill>
                <a:srgbClr val="333333"/>
              </a:solidFill>
              <a:cs typeface="Arial" panose="020B0604020202020204" pitchFamily="34" charset="0"/>
            </a:endParaRPr>
          </a:p>
          <a:p>
            <a:r>
              <a:rPr lang="es-ES" altLang="en-US" dirty="0" smtClean="0">
                <a:solidFill>
                  <a:srgbClr val="333333"/>
                </a:solidFill>
                <a:cs typeface="Arial" panose="020B0604020202020204" pitchFamily="34" charset="0"/>
              </a:rPr>
              <a:t>7</a:t>
            </a:r>
            <a:r>
              <a:rPr lang="es-ES" altLang="en-US" dirty="0">
                <a:solidFill>
                  <a:srgbClr val="333333"/>
                </a:solidFill>
                <a:cs typeface="Arial" panose="020B0604020202020204" pitchFamily="34" charset="0"/>
              </a:rPr>
              <a:t>.- una </a:t>
            </a:r>
            <a:r>
              <a:rPr lang="es-ES" altLang="en-US" dirty="0" smtClean="0">
                <a:solidFill>
                  <a:srgbClr val="333333"/>
                </a:solidFill>
                <a:cs typeface="Arial" panose="020B0604020202020204" pitchFamily="34" charset="0"/>
              </a:rPr>
              <a:t>aplicación </a:t>
            </a:r>
            <a:r>
              <a:rPr lang="en-US" b="1" dirty="0"/>
              <a:t>E-commerce </a:t>
            </a:r>
            <a:r>
              <a:rPr lang="es-ES" altLang="en-US" dirty="0" smtClean="0">
                <a:solidFill>
                  <a:srgbClr val="333333"/>
                </a:solidFill>
                <a:cs typeface="Arial" panose="020B0604020202020204" pitchFamily="34" charset="0"/>
              </a:rPr>
              <a:t>completa para poder visualizar la forma que esta desarrollada. </a:t>
            </a:r>
            <a:endParaRPr lang="es-ES" altLang="en-US" dirty="0">
              <a:solidFill>
                <a:srgbClr val="333333"/>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solidFill>
                <a:srgbClr val="333333"/>
              </a:solidFill>
              <a:cs typeface="Arial" panose="020B0604020202020204" pitchFamily="34" charset="0"/>
            </a:endParaRPr>
          </a:p>
        </p:txBody>
      </p:sp>
    </p:spTree>
    <p:extLst>
      <p:ext uri="{BB962C8B-B14F-4D97-AF65-F5344CB8AC3E}">
        <p14:creationId xmlns:p14="http://schemas.microsoft.com/office/powerpoint/2010/main" val="3048692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INSTALANDO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839068" y="1678461"/>
            <a:ext cx="11400557" cy="830997"/>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Al seleccionar una opción por ejemplo la 4, nos va a solicitar el nombre del componente “</a:t>
            </a:r>
            <a:r>
              <a:rPr lang="es-MX" altLang="en-US" dirty="0" err="1" smtClean="0">
                <a:solidFill>
                  <a:srgbClr val="333333"/>
                </a:solidFill>
                <a:cs typeface="Arial" panose="020B0604020202020204" pitchFamily="34" charset="0"/>
              </a:rPr>
              <a:t>Element</a:t>
            </a:r>
            <a:r>
              <a:rPr lang="es-MX" altLang="en-US" dirty="0" smtClean="0">
                <a:solidFill>
                  <a:srgbClr val="333333"/>
                </a:solidFill>
                <a:cs typeface="Arial" panose="020B0604020202020204" pitchFamily="34" charset="0"/>
              </a:rPr>
              <a:t> </a:t>
            </a:r>
            <a:r>
              <a:rPr lang="es-MX" altLang="en-US" dirty="0" err="1" smtClean="0">
                <a:solidFill>
                  <a:srgbClr val="333333"/>
                </a:solidFill>
                <a:cs typeface="Arial" panose="020B0604020202020204" pitchFamily="34" charset="0"/>
              </a:rPr>
              <a:t>name</a:t>
            </a:r>
            <a:r>
              <a:rPr lang="es-MX" altLang="en-US" dirty="0" smtClean="0">
                <a:solidFill>
                  <a:srgbClr val="333333"/>
                </a:solidFill>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a:solidFill>
                  <a:srgbClr val="333333"/>
                </a:solidFill>
                <a:cs typeface="Arial" panose="020B0604020202020204" pitchFamily="34" charset="0"/>
              </a:rPr>
              <a:t>p</a:t>
            </a:r>
            <a:r>
              <a:rPr lang="es-MX" altLang="en-US" dirty="0" smtClean="0">
                <a:solidFill>
                  <a:srgbClr val="333333"/>
                </a:solidFill>
                <a:cs typeface="Arial" panose="020B0604020202020204" pitchFamily="34" charset="0"/>
              </a:rPr>
              <a:t>ara crear el nombre del componente por regla general </a:t>
            </a:r>
            <a:r>
              <a:rPr lang="es-MX" altLang="en-US" b="1" dirty="0" smtClean="0">
                <a:solidFill>
                  <a:srgbClr val="333333"/>
                </a:solidFill>
                <a:cs typeface="Arial" panose="020B0604020202020204" pitchFamily="34" charset="0"/>
              </a:rPr>
              <a:t>debe ser con letras minúsculas y debe contener un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b="1" dirty="0">
                <a:solidFill>
                  <a:srgbClr val="333333"/>
                </a:solidFill>
                <a:cs typeface="Arial" panose="020B0604020202020204" pitchFamily="34" charset="0"/>
              </a:rPr>
              <a:t>g</a:t>
            </a:r>
            <a:r>
              <a:rPr lang="es-MX" altLang="en-US" b="1" dirty="0" smtClean="0">
                <a:solidFill>
                  <a:srgbClr val="333333"/>
                </a:solidFill>
                <a:cs typeface="Arial" panose="020B0604020202020204" pitchFamily="34" charset="0"/>
              </a:rPr>
              <a:t>uion medio</a:t>
            </a:r>
            <a:r>
              <a:rPr lang="es-MX" altLang="en-US" dirty="0" smtClean="0">
                <a:solidFill>
                  <a:srgbClr val="333333"/>
                </a:solidFill>
                <a:cs typeface="Arial" panose="020B0604020202020204" pitchFamily="34" charset="0"/>
              </a:rPr>
              <a:t> por ejemplo “</a:t>
            </a:r>
            <a:r>
              <a:rPr lang="es-MX" altLang="en-US" dirty="0" err="1" smtClean="0">
                <a:solidFill>
                  <a:srgbClr val="333333"/>
                </a:solidFill>
                <a:cs typeface="Arial" panose="020B0604020202020204" pitchFamily="34" charset="0"/>
              </a:rPr>
              <a:t>practicapolymer</a:t>
            </a:r>
            <a:r>
              <a:rPr lang="es-MX" altLang="en-US" dirty="0" smtClean="0">
                <a:solidFill>
                  <a:srgbClr val="333333"/>
                </a:solidFill>
                <a:cs typeface="Arial" panose="020B0604020202020204" pitchFamily="34" charset="0"/>
              </a:rPr>
              <a:t>-uno”, como se muestra en la imagen.</a:t>
            </a:r>
          </a:p>
        </p:txBody>
      </p:sp>
      <p:pic>
        <p:nvPicPr>
          <p:cNvPr id="5" name="Picture 4"/>
          <p:cNvPicPr>
            <a:picLocks noChangeAspect="1"/>
          </p:cNvPicPr>
          <p:nvPr/>
        </p:nvPicPr>
        <p:blipFill>
          <a:blip r:embed="rId2"/>
          <a:stretch>
            <a:fillRect/>
          </a:stretch>
        </p:blipFill>
        <p:spPr>
          <a:xfrm>
            <a:off x="907524" y="2684013"/>
            <a:ext cx="10485795" cy="1304925"/>
          </a:xfrm>
          <a:prstGeom prst="rect">
            <a:avLst/>
          </a:prstGeom>
        </p:spPr>
      </p:pic>
      <p:sp>
        <p:nvSpPr>
          <p:cNvPr id="6" name="TextBox 5"/>
          <p:cNvSpPr txBox="1"/>
          <p:nvPr/>
        </p:nvSpPr>
        <p:spPr>
          <a:xfrm>
            <a:off x="782182" y="4163493"/>
            <a:ext cx="11123558" cy="646331"/>
          </a:xfrm>
          <a:prstGeom prst="rect">
            <a:avLst/>
          </a:prstGeom>
          <a:noFill/>
        </p:spPr>
        <p:txBody>
          <a:bodyPr wrap="none" rtlCol="0">
            <a:spAutoFit/>
          </a:bodyPr>
          <a:lstStyle/>
          <a:p>
            <a:r>
              <a:rPr lang="es-MX" dirty="0" smtClean="0"/>
              <a:t>Posteriormente solicita una descripción del componente la cual es opcional, con esto se termina la creación</a:t>
            </a:r>
          </a:p>
          <a:p>
            <a:r>
              <a:rPr lang="es-MX" dirty="0" smtClean="0"/>
              <a:t>De un componente de los precargados por polymer.</a:t>
            </a:r>
            <a:endParaRPr lang="es-MX" dirty="0"/>
          </a:p>
        </p:txBody>
      </p:sp>
      <p:pic>
        <p:nvPicPr>
          <p:cNvPr id="7" name="Picture 6"/>
          <p:cNvPicPr>
            <a:picLocks noChangeAspect="1"/>
          </p:cNvPicPr>
          <p:nvPr/>
        </p:nvPicPr>
        <p:blipFill>
          <a:blip r:embed="rId3"/>
          <a:stretch>
            <a:fillRect/>
          </a:stretch>
        </p:blipFill>
        <p:spPr>
          <a:xfrm>
            <a:off x="854437" y="5056192"/>
            <a:ext cx="10538882" cy="990600"/>
          </a:xfrm>
          <a:prstGeom prst="rect">
            <a:avLst/>
          </a:prstGeom>
        </p:spPr>
      </p:pic>
    </p:spTree>
    <p:extLst>
      <p:ext uri="{BB962C8B-B14F-4D97-AF65-F5344CB8AC3E}">
        <p14:creationId xmlns:p14="http://schemas.microsoft.com/office/powerpoint/2010/main" val="3274658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INSTALANDO POLYMER</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75685" y="1758846"/>
            <a:ext cx="10785004" cy="1384995"/>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Para las dos opciones que se vieron en las laminas anteriores es necesario poder ver su comportamiento</a:t>
            </a:r>
          </a:p>
          <a:p>
            <a:pPr lvl="0"/>
            <a:r>
              <a:rPr lang="es-MX" altLang="en-US" dirty="0" smtClean="0">
                <a:solidFill>
                  <a:srgbClr val="333333"/>
                </a:solidFill>
                <a:cs typeface="Arial" panose="020B0604020202020204" pitchFamily="34" charset="0"/>
              </a:rPr>
              <a:t>En el navegador, para esto ejecutamos </a:t>
            </a:r>
            <a:r>
              <a:rPr lang="es-MX" altLang="en-US" dirty="0">
                <a:solidFill>
                  <a:srgbClr val="333333"/>
                </a:solidFill>
                <a:cs typeface="Arial" panose="020B0604020202020204" pitchFamily="34" charset="0"/>
              </a:rPr>
              <a:t>el comando “polymer </a:t>
            </a:r>
            <a:r>
              <a:rPr lang="es-MX" altLang="en-US" dirty="0" err="1">
                <a:solidFill>
                  <a:srgbClr val="333333"/>
                </a:solidFill>
                <a:cs typeface="Arial" panose="020B0604020202020204" pitchFamily="34" charset="0"/>
              </a:rPr>
              <a:t>serve</a:t>
            </a:r>
            <a:r>
              <a:rPr lang="es-MX" altLang="en-US" dirty="0">
                <a:solidFill>
                  <a:srgbClr val="333333"/>
                </a:solidFill>
                <a:cs typeface="Arial" panose="020B0604020202020204" pitchFamily="34" charset="0"/>
              </a:rPr>
              <a:t> </a:t>
            </a:r>
            <a:r>
              <a:rPr lang="es-MX" altLang="en-US" dirty="0" smtClean="0">
                <a:solidFill>
                  <a:srgbClr val="333333"/>
                </a:solidFill>
                <a:cs typeface="Arial" panose="020B0604020202020204" pitchFamily="34" charset="0"/>
              </a:rPr>
              <a:t>–open”, el cual abre el navegador </a:t>
            </a:r>
          </a:p>
          <a:p>
            <a:pPr lvl="0"/>
            <a:r>
              <a:rPr lang="es-MX" altLang="en-US" dirty="0" smtClean="0">
                <a:solidFill>
                  <a:srgbClr val="333333"/>
                </a:solidFill>
                <a:cs typeface="Arial" panose="020B0604020202020204" pitchFamily="34" charset="0"/>
              </a:rPr>
              <a:t>Predeterminado en nuestro equipo y muestra el componente creado.</a:t>
            </a:r>
          </a:p>
          <a:p>
            <a:pPr lvl="0"/>
            <a:r>
              <a:rPr lang="es-MX" altLang="en-US" dirty="0" smtClean="0">
                <a:solidFill>
                  <a:srgbClr val="333333"/>
                </a:solidFill>
                <a:cs typeface="Arial" panose="020B0604020202020204" pitchFamily="34" charset="0"/>
              </a:rPr>
              <a:t>Si no se desea que se muestre en el navegador predeterminado se omite la  propiedad “-open”, en el</a:t>
            </a:r>
          </a:p>
          <a:p>
            <a:pPr lvl="0"/>
            <a:r>
              <a:rPr lang="es-MX" altLang="en-US" dirty="0" smtClean="0">
                <a:solidFill>
                  <a:srgbClr val="333333"/>
                </a:solidFill>
                <a:cs typeface="Arial" panose="020B0604020202020204" pitchFamily="34" charset="0"/>
              </a:rPr>
              <a:t>comando. Y con el resultado que genera se copia la </a:t>
            </a:r>
            <a:r>
              <a:rPr lang="es-MX" altLang="en-US" dirty="0" err="1" smtClean="0">
                <a:solidFill>
                  <a:srgbClr val="333333"/>
                </a:solidFill>
                <a:cs typeface="Arial" panose="020B0604020202020204" pitchFamily="34" charset="0"/>
              </a:rPr>
              <a:t>url</a:t>
            </a:r>
            <a:r>
              <a:rPr lang="es-MX" altLang="en-US" dirty="0" smtClean="0">
                <a:solidFill>
                  <a:srgbClr val="333333"/>
                </a:solidFill>
                <a:cs typeface="Arial" panose="020B0604020202020204" pitchFamily="34" charset="0"/>
              </a:rPr>
              <a:t> y se pega en el navegador de nuestra elección.</a:t>
            </a:r>
            <a:endParaRPr lang="en-US" altLang="en-US" dirty="0" smtClean="0">
              <a:solidFill>
                <a:srgbClr val="333333"/>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007244" y="3309093"/>
            <a:ext cx="10513168" cy="962025"/>
          </a:xfrm>
          <a:prstGeom prst="rect">
            <a:avLst/>
          </a:prstGeom>
        </p:spPr>
      </p:pic>
      <p:pic>
        <p:nvPicPr>
          <p:cNvPr id="6" name="Picture 5"/>
          <p:cNvPicPr>
            <a:picLocks noChangeAspect="1"/>
          </p:cNvPicPr>
          <p:nvPr/>
        </p:nvPicPr>
        <p:blipFill>
          <a:blip r:embed="rId3"/>
          <a:stretch>
            <a:fillRect/>
          </a:stretch>
        </p:blipFill>
        <p:spPr>
          <a:xfrm>
            <a:off x="1007245" y="4456353"/>
            <a:ext cx="10513168" cy="1102832"/>
          </a:xfrm>
          <a:prstGeom prst="rect">
            <a:avLst/>
          </a:prstGeom>
        </p:spPr>
      </p:pic>
      <p:sp>
        <p:nvSpPr>
          <p:cNvPr id="7" name="TextBox 6"/>
          <p:cNvSpPr txBox="1"/>
          <p:nvPr/>
        </p:nvSpPr>
        <p:spPr>
          <a:xfrm>
            <a:off x="1007244" y="5796533"/>
            <a:ext cx="9975808" cy="646331"/>
          </a:xfrm>
          <a:prstGeom prst="rect">
            <a:avLst/>
          </a:prstGeom>
          <a:noFill/>
        </p:spPr>
        <p:txBody>
          <a:bodyPr wrap="none" rtlCol="0">
            <a:spAutoFit/>
          </a:bodyPr>
          <a:lstStyle/>
          <a:p>
            <a:r>
              <a:rPr lang="es-MX" dirty="0" smtClean="0"/>
              <a:t>Para cerrar el servidor web que se genero en el git bash, teclear “</a:t>
            </a:r>
            <a:r>
              <a:rPr lang="es-MX" dirty="0" err="1" smtClean="0"/>
              <a:t>ctrl</a:t>
            </a:r>
            <a:r>
              <a:rPr lang="es-MX" dirty="0" smtClean="0"/>
              <a:t> + c”, y con esto termina el </a:t>
            </a:r>
          </a:p>
          <a:p>
            <a:r>
              <a:rPr lang="es-MX" dirty="0" smtClean="0"/>
              <a:t>Servicio.</a:t>
            </a:r>
            <a:endParaRPr lang="es-MX" dirty="0"/>
          </a:p>
        </p:txBody>
      </p:sp>
    </p:spTree>
    <p:extLst>
      <p:ext uri="{BB962C8B-B14F-4D97-AF65-F5344CB8AC3E}">
        <p14:creationId xmlns:p14="http://schemas.microsoft.com/office/powerpoint/2010/main" val="168140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WEB COMPONENTS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12023" y="1919133"/>
            <a:ext cx="11131252" cy="3046988"/>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ES" dirty="0"/>
              <a:t>Los Web Components nos ofrecen un estándar que va enfocado a la creación de todo tipo de </a:t>
            </a:r>
            <a:endParaRPr lang="es-ES" dirty="0" smtClean="0"/>
          </a:p>
          <a:p>
            <a:r>
              <a:rPr lang="es-ES" dirty="0" smtClean="0"/>
              <a:t>componentes </a:t>
            </a:r>
            <a:r>
              <a:rPr lang="es-ES" dirty="0"/>
              <a:t>utilizables en una página web, para realizar interfaces de usuario y elementos que nos </a:t>
            </a:r>
            <a:endParaRPr lang="es-ES" dirty="0" smtClean="0"/>
          </a:p>
          <a:p>
            <a:r>
              <a:rPr lang="es-ES" dirty="0" smtClean="0"/>
              <a:t>permitan </a:t>
            </a:r>
            <a:r>
              <a:rPr lang="es-ES" dirty="0"/>
              <a:t>presentar información (o sea, son tecnologías que se desarrollan en el lado del cliente). </a:t>
            </a:r>
            <a:endParaRPr lang="es-ES" dirty="0" smtClean="0"/>
          </a:p>
          <a:p>
            <a:r>
              <a:rPr lang="es-ES" dirty="0" smtClean="0"/>
              <a:t>Los </a:t>
            </a:r>
            <a:r>
              <a:rPr lang="es-ES" dirty="0"/>
              <a:t>propios desarrolladores serán los que puedan, en base a las herramientas que incluye </a:t>
            </a:r>
            <a:endParaRPr lang="es-ES" dirty="0" smtClean="0"/>
          </a:p>
          <a:p>
            <a:r>
              <a:rPr lang="es-ES" dirty="0" smtClean="0"/>
              <a:t>Web </a:t>
            </a:r>
            <a:r>
              <a:rPr lang="es-ES" dirty="0"/>
              <a:t>Components crear esos nuevos elementos y publicarlos para que otras personas también los </a:t>
            </a:r>
            <a:endParaRPr lang="es-ES" dirty="0" smtClean="0"/>
          </a:p>
          <a:p>
            <a:r>
              <a:rPr lang="es-ES" dirty="0" smtClean="0"/>
              <a:t>puedan </a:t>
            </a:r>
            <a:r>
              <a:rPr lang="es-ES" dirty="0"/>
              <a:t>usar</a:t>
            </a:r>
            <a:r>
              <a:rPr lang="es-ES" dirty="0" smtClean="0"/>
              <a:t>.</a:t>
            </a:r>
          </a:p>
          <a:p>
            <a:endParaRPr lang="es-ES" dirty="0"/>
          </a:p>
          <a:p>
            <a:r>
              <a:rPr lang="es-ES" dirty="0"/>
              <a:t>En resumen, este nuevo estándar viene a facilitar la creación de nuevos elementos que enriquezcan la web. </a:t>
            </a:r>
            <a:endParaRPr lang="es-ES" dirty="0" smtClean="0"/>
          </a:p>
          <a:p>
            <a:r>
              <a:rPr lang="es-ES" dirty="0" smtClean="0"/>
              <a:t>Pero </a:t>
            </a:r>
            <a:r>
              <a:rPr lang="es-ES" dirty="0"/>
              <a:t>además, está pensado para que se puedan </a:t>
            </a:r>
            <a:r>
              <a:rPr lang="es-ES" b="1" dirty="0"/>
              <a:t>reutilizar de una manera sencilla y también extender</a:t>
            </a:r>
            <a:r>
              <a:rPr lang="es-ES" dirty="0"/>
              <a:t>, </a:t>
            </a:r>
            <a:endParaRPr lang="es-ES" dirty="0" smtClean="0"/>
          </a:p>
          <a:p>
            <a:r>
              <a:rPr lang="es-ES" dirty="0" smtClean="0"/>
              <a:t>de </a:t>
            </a:r>
            <a:r>
              <a:rPr lang="es-ES" dirty="0"/>
              <a:t>modo que seamos capaces de crear unos componentes en base a otros.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solidFill>
                <a:srgbClr val="333333"/>
              </a:solidFill>
              <a:cs typeface="Arial" panose="020B0604020202020204" pitchFamily="34" charset="0"/>
            </a:endParaRPr>
          </a:p>
        </p:txBody>
      </p:sp>
    </p:spTree>
    <p:extLst>
      <p:ext uri="{BB962C8B-B14F-4D97-AF65-F5344CB8AC3E}">
        <p14:creationId xmlns:p14="http://schemas.microsoft.com/office/powerpoint/2010/main" val="35844084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657719"/>
          </a:xfrm>
        </p:spPr>
        <p:txBody>
          <a:bodyPr/>
          <a:lstStyle/>
          <a:p>
            <a:r>
              <a:rPr lang="es-ES" sz="4000" b="1" dirty="0" smtClean="0"/>
              <a:t>Estructura de componente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611981" y="1154499"/>
            <a:ext cx="10951716" cy="1661993"/>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Para entender rápidamente las ventajas de polymer y como usarlo en nuestros desarrollos, supongamos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que en una pagina web vas a mostrar una marquesina  desplazándose, actualmente buscas el código para</a:t>
            </a:r>
            <a:endParaRPr lang="en-US" altLang="en-US" dirty="0">
              <a:solidFill>
                <a:srgbClr val="333333"/>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rgbClr val="333333"/>
                </a:solidFill>
                <a:cs typeface="Arial" panose="020B0604020202020204" pitchFamily="34" charset="0"/>
              </a:rPr>
              <a:t>la </a:t>
            </a:r>
            <a:r>
              <a:rPr lang="es-MX" altLang="en-US" dirty="0" smtClean="0">
                <a:solidFill>
                  <a:srgbClr val="333333"/>
                </a:solidFill>
                <a:cs typeface="Arial" panose="020B0604020202020204" pitchFamily="34" charset="0"/>
              </a:rPr>
              <a:t>solicitud</a:t>
            </a:r>
            <a:r>
              <a:rPr lang="en-US" altLang="en-US" dirty="0" smtClean="0">
                <a:solidFill>
                  <a:srgbClr val="333333"/>
                </a:solidFill>
                <a:cs typeface="Arial" panose="020B0604020202020204" pitchFamily="34" charset="0"/>
              </a:rPr>
              <a:t> y lo </a:t>
            </a:r>
            <a:r>
              <a:rPr lang="es-MX" altLang="en-US" dirty="0" smtClean="0">
                <a:solidFill>
                  <a:srgbClr val="333333"/>
                </a:solidFill>
                <a:cs typeface="Arial" panose="020B0604020202020204" pitchFamily="34" charset="0"/>
              </a:rPr>
              <a:t>encuentras</a:t>
            </a:r>
            <a:r>
              <a:rPr lang="en-US" altLang="en-US" dirty="0" smtClean="0">
                <a:solidFill>
                  <a:srgbClr val="333333"/>
                </a:solidFill>
                <a:cs typeface="Arial" panose="020B0604020202020204" pitchFamily="34" charset="0"/>
              </a:rPr>
              <a:t> </a:t>
            </a:r>
            <a:r>
              <a:rPr lang="es-MX" altLang="en-US" dirty="0" smtClean="0">
                <a:solidFill>
                  <a:srgbClr val="333333"/>
                </a:solidFill>
                <a:cs typeface="Arial" panose="020B0604020202020204" pitchFamily="34" charset="0"/>
              </a:rPr>
              <a:t>en CSS, este código debe tener aproximadamente 40 líneas de código, cada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vez que quieras ocupar este efecto debes copiar y adaptar en código </a:t>
            </a:r>
            <a:r>
              <a:rPr lang="es-MX" altLang="en-US" dirty="0" err="1" smtClean="0">
                <a:solidFill>
                  <a:srgbClr val="333333"/>
                </a:solidFill>
                <a:cs typeface="Arial" panose="020B0604020202020204" pitchFamily="34" charset="0"/>
              </a:rPr>
              <a:t>html</a:t>
            </a:r>
            <a:r>
              <a:rPr lang="es-MX" altLang="en-US" dirty="0" smtClean="0">
                <a:solidFill>
                  <a:srgbClr val="333333"/>
                </a:solidFill>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Con polymer solo mandas a llamar la etiqueta y atreves de un formato </a:t>
            </a:r>
            <a:r>
              <a:rPr lang="es-MX" altLang="en-US" dirty="0" err="1" smtClean="0">
                <a:solidFill>
                  <a:srgbClr val="333333"/>
                </a:solidFill>
                <a:cs typeface="Arial" panose="020B0604020202020204" pitchFamily="34" charset="0"/>
              </a:rPr>
              <a:t>json</a:t>
            </a:r>
            <a:r>
              <a:rPr lang="es-MX" altLang="en-US" dirty="0" smtClean="0">
                <a:solidFill>
                  <a:srgbClr val="333333"/>
                </a:solidFill>
                <a:cs typeface="Arial" panose="020B0604020202020204" pitchFamily="34" charset="0"/>
              </a:rPr>
              <a:t> envías el texto a mostrar a si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a:solidFill>
                  <a:srgbClr val="333333"/>
                </a:solidFill>
                <a:cs typeface="Arial" panose="020B0604020202020204" pitchFamily="34" charset="0"/>
              </a:rPr>
              <a:t>c</a:t>
            </a:r>
            <a:r>
              <a:rPr lang="es-MX" altLang="en-US" dirty="0" smtClean="0">
                <a:solidFill>
                  <a:srgbClr val="333333"/>
                </a:solidFill>
                <a:cs typeface="Arial" panose="020B0604020202020204" pitchFamily="34" charset="0"/>
              </a:rPr>
              <a:t>omo la propiedad de tipo de letra, tamaño, color de fondo etcétera .</a:t>
            </a:r>
          </a:p>
        </p:txBody>
      </p:sp>
      <p:pic>
        <p:nvPicPr>
          <p:cNvPr id="6" name="Picture 5"/>
          <p:cNvPicPr>
            <a:picLocks noChangeAspect="1"/>
          </p:cNvPicPr>
          <p:nvPr/>
        </p:nvPicPr>
        <p:blipFill>
          <a:blip r:embed="rId3"/>
          <a:stretch>
            <a:fillRect/>
          </a:stretch>
        </p:blipFill>
        <p:spPr>
          <a:xfrm>
            <a:off x="1007244" y="3354543"/>
            <a:ext cx="1981731" cy="2912631"/>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789291314"/>
              </p:ext>
            </p:extLst>
          </p:nvPr>
        </p:nvGraphicFramePr>
        <p:xfrm>
          <a:off x="3416790" y="3763581"/>
          <a:ext cx="1385311" cy="1168856"/>
        </p:xfrm>
        <a:graphic>
          <a:graphicData uri="http://schemas.openxmlformats.org/presentationml/2006/ole">
            <mc:AlternateContent xmlns:mc="http://schemas.openxmlformats.org/markup-compatibility/2006">
              <mc:Choice xmlns:v="urn:schemas-microsoft-com:vml" Requires="v">
                <p:oleObj spid="_x0000_s67660"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3416790" y="3763581"/>
                        <a:ext cx="1385311" cy="116885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04069987"/>
              </p:ext>
            </p:extLst>
          </p:nvPr>
        </p:nvGraphicFramePr>
        <p:xfrm>
          <a:off x="3129660" y="5047045"/>
          <a:ext cx="1959570" cy="823198"/>
        </p:xfrm>
        <a:graphic>
          <a:graphicData uri="http://schemas.openxmlformats.org/presentationml/2006/ole">
            <mc:AlternateContent xmlns:mc="http://schemas.openxmlformats.org/markup-compatibility/2006">
              <mc:Choice xmlns:v="urn:schemas-microsoft-com:vml" Requires="v">
                <p:oleObj spid="_x0000_s67661" name="Packager Shell Object" showAsIcon="1" r:id="rId6" imgW="1042200" imgH="437760" progId="Package">
                  <p:embed/>
                </p:oleObj>
              </mc:Choice>
              <mc:Fallback>
                <p:oleObj name="Packager Shell Object" showAsIcon="1" r:id="rId6" imgW="1042200" imgH="437760" progId="Package">
                  <p:embed/>
                  <p:pic>
                    <p:nvPicPr>
                      <p:cNvPr id="0" name=""/>
                      <p:cNvPicPr/>
                      <p:nvPr/>
                    </p:nvPicPr>
                    <p:blipFill>
                      <a:blip r:embed="rId7"/>
                      <a:stretch>
                        <a:fillRect/>
                      </a:stretch>
                    </p:blipFill>
                    <p:spPr>
                      <a:xfrm>
                        <a:off x="3129660" y="5047045"/>
                        <a:ext cx="1959570" cy="823198"/>
                      </a:xfrm>
                      <a:prstGeom prst="rect">
                        <a:avLst/>
                      </a:prstGeom>
                    </p:spPr>
                  </p:pic>
                </p:oleObj>
              </mc:Fallback>
            </mc:AlternateContent>
          </a:graphicData>
        </a:graphic>
      </p:graphicFrame>
      <p:sp>
        <p:nvSpPr>
          <p:cNvPr id="9" name="Rectangle 8"/>
          <p:cNvSpPr/>
          <p:nvPr/>
        </p:nvSpPr>
        <p:spPr>
          <a:xfrm>
            <a:off x="5427003" y="2918032"/>
            <a:ext cx="6277379" cy="3785652"/>
          </a:xfrm>
          <a:prstGeom prst="rect">
            <a:avLst/>
          </a:prstGeom>
        </p:spPr>
        <p:txBody>
          <a:bodyPr wrap="square">
            <a:spAutoFit/>
          </a:bodyPr>
          <a:lstStyle/>
          <a:p>
            <a:r>
              <a:rPr lang="es-MX" sz="1200" dirty="0" smtClean="0"/>
              <a:t>&lt;!– con POLYMER : --&gt;</a:t>
            </a:r>
          </a:p>
          <a:p>
            <a:r>
              <a:rPr lang="es-MX" sz="1200" dirty="0" smtClean="0"/>
              <a:t>&lt;!</a:t>
            </a:r>
            <a:r>
              <a:rPr lang="es-MX" sz="1200" dirty="0" err="1"/>
              <a:t>doctype</a:t>
            </a:r>
            <a:r>
              <a:rPr lang="es-MX" sz="1200" dirty="0"/>
              <a:t> </a:t>
            </a:r>
            <a:r>
              <a:rPr lang="es-MX" sz="1200" dirty="0" err="1"/>
              <a:t>html</a:t>
            </a:r>
            <a:r>
              <a:rPr lang="es-MX" sz="1200" dirty="0" smtClean="0"/>
              <a:t>&gt;</a:t>
            </a:r>
          </a:p>
          <a:p>
            <a:r>
              <a:rPr lang="es-MX" sz="1200" dirty="0" smtClean="0"/>
              <a:t>&lt;</a:t>
            </a:r>
            <a:r>
              <a:rPr lang="es-MX" sz="1200" dirty="0" err="1"/>
              <a:t>html</a:t>
            </a:r>
            <a:r>
              <a:rPr lang="es-MX" sz="1200" dirty="0"/>
              <a:t> </a:t>
            </a:r>
            <a:r>
              <a:rPr lang="es-MX" sz="1200" dirty="0" err="1"/>
              <a:t>lang</a:t>
            </a:r>
            <a:r>
              <a:rPr lang="es-MX" sz="1200" dirty="0"/>
              <a:t>="en"&gt;  </a:t>
            </a:r>
            <a:endParaRPr lang="es-MX" sz="1200" dirty="0" smtClean="0"/>
          </a:p>
          <a:p>
            <a:r>
              <a:rPr lang="es-MX" sz="1200" dirty="0" smtClean="0"/>
              <a:t>&lt;</a:t>
            </a:r>
            <a:r>
              <a:rPr lang="es-MX" sz="1200" dirty="0"/>
              <a:t>head&gt;    </a:t>
            </a:r>
            <a:endParaRPr lang="es-MX" sz="1200" dirty="0" smtClean="0"/>
          </a:p>
          <a:p>
            <a:r>
              <a:rPr lang="es-MX" sz="1200" dirty="0" smtClean="0"/>
              <a:t>&lt;</a:t>
            </a:r>
            <a:r>
              <a:rPr lang="es-MX" sz="1200" dirty="0"/>
              <a:t>meta </a:t>
            </a:r>
            <a:r>
              <a:rPr lang="es-MX" sz="1200" dirty="0" err="1"/>
              <a:t>charset</a:t>
            </a:r>
            <a:r>
              <a:rPr lang="es-MX" sz="1200" dirty="0"/>
              <a:t>="utf-8"&gt;    </a:t>
            </a:r>
            <a:endParaRPr lang="es-MX" sz="1200" dirty="0" smtClean="0"/>
          </a:p>
          <a:p>
            <a:r>
              <a:rPr lang="es-MX" sz="1200" dirty="0" smtClean="0"/>
              <a:t>&lt;</a:t>
            </a:r>
            <a:r>
              <a:rPr lang="es-MX" sz="1200" dirty="0" err="1" smtClean="0"/>
              <a:t>title</a:t>
            </a:r>
            <a:r>
              <a:rPr lang="es-MX" sz="1200" dirty="0" smtClean="0"/>
              <a:t>&gt;MARQUESINA&lt;/</a:t>
            </a:r>
            <a:r>
              <a:rPr lang="es-MX" sz="1200" dirty="0" err="1"/>
              <a:t>title</a:t>
            </a:r>
            <a:r>
              <a:rPr lang="es-MX" sz="1200" dirty="0"/>
              <a:t>&gt;    </a:t>
            </a:r>
            <a:endParaRPr lang="es-MX" sz="1200" dirty="0" smtClean="0"/>
          </a:p>
          <a:p>
            <a:r>
              <a:rPr lang="es-MX" sz="1200" dirty="0" smtClean="0"/>
              <a:t>&lt;</a:t>
            </a:r>
            <a:r>
              <a:rPr lang="es-MX" sz="1200" dirty="0"/>
              <a:t>script </a:t>
            </a:r>
            <a:r>
              <a:rPr lang="es-MX" sz="1200" dirty="0" err="1"/>
              <a:t>src</a:t>
            </a:r>
            <a:r>
              <a:rPr lang="es-MX" sz="1200" dirty="0"/>
              <a:t>="../../</a:t>
            </a:r>
            <a:r>
              <a:rPr lang="es-MX" sz="1200" dirty="0" err="1"/>
              <a:t>webcomponentsjs</a:t>
            </a:r>
            <a:r>
              <a:rPr lang="es-MX" sz="1200" dirty="0"/>
              <a:t>/webcomponents-loader.js"&gt;&lt;/script&gt;    </a:t>
            </a:r>
            <a:endParaRPr lang="es-MX" sz="1200" dirty="0" smtClean="0"/>
          </a:p>
          <a:p>
            <a:r>
              <a:rPr lang="es-MX" sz="1200" dirty="0" smtClean="0"/>
              <a:t>&lt;</a:t>
            </a:r>
            <a:r>
              <a:rPr lang="es-MX" sz="1200" dirty="0"/>
              <a:t>link </a:t>
            </a:r>
            <a:r>
              <a:rPr lang="es-MX" sz="1200" dirty="0" err="1"/>
              <a:t>rel</a:t>
            </a:r>
            <a:r>
              <a:rPr lang="es-MX" sz="1200" dirty="0"/>
              <a:t>="</a:t>
            </a:r>
            <a:r>
              <a:rPr lang="es-MX" sz="1200" dirty="0" err="1"/>
              <a:t>import</a:t>
            </a:r>
            <a:r>
              <a:rPr lang="es-MX" sz="1200" dirty="0"/>
              <a:t>" </a:t>
            </a:r>
            <a:r>
              <a:rPr lang="es-MX" sz="1200" dirty="0" err="1"/>
              <a:t>href</a:t>
            </a:r>
            <a:r>
              <a:rPr lang="es-MX" sz="1200" dirty="0"/>
              <a:t>="../../</a:t>
            </a:r>
            <a:r>
              <a:rPr lang="es-MX" sz="1200" dirty="0" err="1"/>
              <a:t>iron</a:t>
            </a:r>
            <a:r>
              <a:rPr lang="es-MX" sz="1200" dirty="0"/>
              <a:t>-demo-</a:t>
            </a:r>
            <a:r>
              <a:rPr lang="es-MX" sz="1200" dirty="0" err="1"/>
              <a:t>helpers</a:t>
            </a:r>
            <a:r>
              <a:rPr lang="es-MX" sz="1200" dirty="0"/>
              <a:t>/demo-pages-shared-styles.html"&gt;   </a:t>
            </a:r>
            <a:endParaRPr lang="es-MX" sz="1200" dirty="0" smtClean="0"/>
          </a:p>
          <a:p>
            <a:r>
              <a:rPr lang="es-MX" sz="1200" dirty="0" smtClean="0"/>
              <a:t> </a:t>
            </a:r>
            <a:r>
              <a:rPr lang="es-MX" sz="1200" dirty="0"/>
              <a:t>&lt;link </a:t>
            </a:r>
            <a:r>
              <a:rPr lang="es-MX" sz="1200" dirty="0" err="1"/>
              <a:t>rel</a:t>
            </a:r>
            <a:r>
              <a:rPr lang="es-MX" sz="1200" dirty="0"/>
              <a:t>="</a:t>
            </a:r>
            <a:r>
              <a:rPr lang="es-MX" sz="1200" dirty="0" err="1"/>
              <a:t>import</a:t>
            </a:r>
            <a:r>
              <a:rPr lang="es-MX" sz="1200" dirty="0"/>
              <a:t>" </a:t>
            </a:r>
            <a:r>
              <a:rPr lang="es-MX" sz="1200" dirty="0" err="1"/>
              <a:t>href</a:t>
            </a:r>
            <a:r>
              <a:rPr lang="es-MX" sz="1200" dirty="0"/>
              <a:t>="../../</a:t>
            </a:r>
            <a:r>
              <a:rPr lang="es-MX" sz="1200" dirty="0" err="1"/>
              <a:t>iron</a:t>
            </a:r>
            <a:r>
              <a:rPr lang="es-MX" sz="1200" dirty="0"/>
              <a:t>-demo-</a:t>
            </a:r>
            <a:r>
              <a:rPr lang="es-MX" sz="1200" dirty="0" err="1"/>
              <a:t>helpers</a:t>
            </a:r>
            <a:r>
              <a:rPr lang="es-MX" sz="1200" dirty="0"/>
              <a:t>/demo-snippet.html"&gt;   </a:t>
            </a:r>
            <a:endParaRPr lang="es-MX" sz="1200" dirty="0" smtClean="0"/>
          </a:p>
          <a:p>
            <a:r>
              <a:rPr lang="es-MX" sz="1200" dirty="0" smtClean="0"/>
              <a:t> </a:t>
            </a:r>
            <a:r>
              <a:rPr lang="es-MX" sz="1200" dirty="0"/>
              <a:t>&lt;link </a:t>
            </a:r>
            <a:r>
              <a:rPr lang="es-MX" sz="1200" dirty="0" err="1"/>
              <a:t>rel</a:t>
            </a:r>
            <a:r>
              <a:rPr lang="es-MX" sz="1200" dirty="0"/>
              <a:t>="</a:t>
            </a:r>
            <a:r>
              <a:rPr lang="es-MX" sz="1200" dirty="0" err="1"/>
              <a:t>import</a:t>
            </a:r>
            <a:r>
              <a:rPr lang="es-MX" sz="1200" dirty="0"/>
              <a:t>" </a:t>
            </a:r>
            <a:r>
              <a:rPr lang="es-MX" sz="1200" dirty="0" err="1"/>
              <a:t>href</a:t>
            </a:r>
            <a:r>
              <a:rPr lang="es-MX" sz="1200" dirty="0" smtClean="0"/>
              <a:t>="../mar-quesina.html</a:t>
            </a:r>
            <a:r>
              <a:rPr lang="es-MX" sz="1200" dirty="0"/>
              <a:t>"&gt;    </a:t>
            </a:r>
            <a:endParaRPr lang="es-MX" sz="1200" dirty="0" smtClean="0"/>
          </a:p>
          <a:p>
            <a:r>
              <a:rPr lang="es-MX" sz="1200" dirty="0" smtClean="0"/>
              <a:t>&lt;</a:t>
            </a:r>
            <a:r>
              <a:rPr lang="es-MX" sz="1200" dirty="0" err="1"/>
              <a:t>custom-style</a:t>
            </a:r>
            <a:r>
              <a:rPr lang="es-MX" sz="1200" dirty="0"/>
              <a:t>&gt;      </a:t>
            </a:r>
            <a:endParaRPr lang="es-MX" sz="1200" dirty="0" smtClean="0"/>
          </a:p>
          <a:p>
            <a:r>
              <a:rPr lang="es-MX" sz="1200" dirty="0" smtClean="0"/>
              <a:t>&lt;</a:t>
            </a:r>
            <a:r>
              <a:rPr lang="es-MX" sz="1200" dirty="0" err="1"/>
              <a:t>style</a:t>
            </a:r>
            <a:r>
              <a:rPr lang="es-MX" sz="1200" dirty="0"/>
              <a:t> </a:t>
            </a:r>
            <a:r>
              <a:rPr lang="es-MX" sz="1200" dirty="0" err="1"/>
              <a:t>is</a:t>
            </a:r>
            <a:r>
              <a:rPr lang="es-MX" sz="1200" dirty="0"/>
              <a:t>="</a:t>
            </a:r>
            <a:r>
              <a:rPr lang="es-MX" sz="1200" dirty="0" err="1"/>
              <a:t>custom-style</a:t>
            </a:r>
            <a:r>
              <a:rPr lang="es-MX" sz="1200" dirty="0"/>
              <a:t>" </a:t>
            </a:r>
            <a:r>
              <a:rPr lang="es-MX" sz="1200" dirty="0" err="1"/>
              <a:t>include</a:t>
            </a:r>
            <a:r>
              <a:rPr lang="es-MX" sz="1200" dirty="0"/>
              <a:t>="demo-</a:t>
            </a:r>
            <a:r>
              <a:rPr lang="es-MX" sz="1200" dirty="0" err="1"/>
              <a:t>pages</a:t>
            </a:r>
            <a:r>
              <a:rPr lang="es-MX" sz="1200" dirty="0"/>
              <a:t>-</a:t>
            </a:r>
            <a:r>
              <a:rPr lang="es-MX" sz="1200" dirty="0" err="1"/>
              <a:t>shared-styles</a:t>
            </a:r>
            <a:r>
              <a:rPr lang="es-MX" sz="1200" dirty="0"/>
              <a:t>"&gt; </a:t>
            </a:r>
            <a:r>
              <a:rPr lang="es-MX" sz="1200" dirty="0" smtClean="0"/>
              <a:t>&lt;/</a:t>
            </a:r>
            <a:r>
              <a:rPr lang="es-MX" sz="1200" dirty="0" err="1"/>
              <a:t>style</a:t>
            </a:r>
            <a:r>
              <a:rPr lang="es-MX" sz="1200" dirty="0"/>
              <a:t>&gt; </a:t>
            </a:r>
            <a:r>
              <a:rPr lang="es-MX" sz="1200" dirty="0" smtClean="0"/>
              <a:t>&lt;/</a:t>
            </a:r>
            <a:r>
              <a:rPr lang="es-MX" sz="1200" dirty="0" err="1"/>
              <a:t>custom-style</a:t>
            </a:r>
            <a:r>
              <a:rPr lang="es-MX" sz="1200" dirty="0"/>
              <a:t>&gt;  </a:t>
            </a:r>
            <a:endParaRPr lang="es-MX" sz="1200" dirty="0" smtClean="0"/>
          </a:p>
          <a:p>
            <a:r>
              <a:rPr lang="es-MX" sz="1200" dirty="0" smtClean="0"/>
              <a:t>&lt;/</a:t>
            </a:r>
            <a:r>
              <a:rPr lang="es-MX" sz="1200" dirty="0"/>
              <a:t>head&gt;  </a:t>
            </a:r>
            <a:endParaRPr lang="es-MX" sz="1200" dirty="0" smtClean="0"/>
          </a:p>
          <a:p>
            <a:r>
              <a:rPr lang="es-MX" sz="1200" dirty="0" smtClean="0"/>
              <a:t>&lt;</a:t>
            </a:r>
            <a:r>
              <a:rPr lang="es-MX" sz="1200" dirty="0" err="1"/>
              <a:t>body</a:t>
            </a:r>
            <a:r>
              <a:rPr lang="es-MX" sz="1200" dirty="0"/>
              <a:t>&gt;    </a:t>
            </a:r>
            <a:endParaRPr lang="es-MX" sz="1200" dirty="0" smtClean="0"/>
          </a:p>
          <a:p>
            <a:r>
              <a:rPr lang="es-MX" sz="1200" dirty="0" smtClean="0"/>
              <a:t>&lt;</a:t>
            </a:r>
            <a:r>
              <a:rPr lang="es-MX" sz="1200" dirty="0" err="1"/>
              <a:t>template</a:t>
            </a:r>
            <a:r>
              <a:rPr lang="es-MX" sz="1200" dirty="0"/>
              <a:t>&gt;          </a:t>
            </a:r>
            <a:endParaRPr lang="es-MX" sz="1200" dirty="0" smtClean="0"/>
          </a:p>
          <a:p>
            <a:r>
              <a:rPr lang="es-MX" sz="1200" dirty="0" smtClean="0"/>
              <a:t>&lt;mar-</a:t>
            </a:r>
            <a:r>
              <a:rPr lang="es-MX" sz="1200" dirty="0" err="1" smtClean="0"/>
              <a:t>quesina</a:t>
            </a:r>
            <a:r>
              <a:rPr lang="es-MX" sz="1200" dirty="0" smtClean="0"/>
              <a:t> mar-data</a:t>
            </a:r>
            <a:r>
              <a:rPr lang="es-MX" sz="1200" dirty="0"/>
              <a:t>='[{ </a:t>
            </a:r>
            <a:r>
              <a:rPr lang="es-MX" sz="1200" dirty="0" smtClean="0"/>
              <a:t>"</a:t>
            </a:r>
            <a:r>
              <a:rPr lang="es-MX" sz="1200" dirty="0"/>
              <a:t>info_1":"Texto </a:t>
            </a:r>
            <a:r>
              <a:rPr lang="es-MX" sz="1200" dirty="0" smtClean="0"/>
              <a:t>de marquesina", “Tamaño_letra":“20" }]'&gt; </a:t>
            </a:r>
          </a:p>
          <a:p>
            <a:r>
              <a:rPr lang="es-MX" sz="1200" dirty="0" smtClean="0"/>
              <a:t>&lt;/mar-</a:t>
            </a:r>
            <a:r>
              <a:rPr lang="es-MX" sz="1200" dirty="0" err="1" smtClean="0"/>
              <a:t>quesina</a:t>
            </a:r>
            <a:r>
              <a:rPr lang="es-MX" sz="1200" dirty="0" smtClean="0"/>
              <a:t>&gt;        </a:t>
            </a:r>
          </a:p>
          <a:p>
            <a:r>
              <a:rPr lang="es-MX" sz="1200" dirty="0" smtClean="0"/>
              <a:t>&lt;/</a:t>
            </a:r>
            <a:r>
              <a:rPr lang="es-MX" sz="1200" dirty="0" err="1"/>
              <a:t>template</a:t>
            </a:r>
            <a:r>
              <a:rPr lang="es-MX" sz="1200" dirty="0"/>
              <a:t>&gt;      </a:t>
            </a:r>
            <a:endParaRPr lang="es-MX" sz="1200" dirty="0" smtClean="0"/>
          </a:p>
          <a:p>
            <a:r>
              <a:rPr lang="es-MX" sz="1200" dirty="0" smtClean="0"/>
              <a:t>&lt;/</a:t>
            </a:r>
            <a:r>
              <a:rPr lang="es-MX" sz="1200" dirty="0" err="1"/>
              <a:t>body</a:t>
            </a:r>
            <a:r>
              <a:rPr lang="es-MX" sz="1200" dirty="0" smtClean="0"/>
              <a:t>&gt;</a:t>
            </a:r>
          </a:p>
          <a:p>
            <a:r>
              <a:rPr lang="es-MX" sz="1200" dirty="0" smtClean="0"/>
              <a:t>&lt;/</a:t>
            </a:r>
            <a:r>
              <a:rPr lang="es-MX" sz="1200" dirty="0" err="1"/>
              <a:t>html</a:t>
            </a:r>
            <a:r>
              <a:rPr lang="es-MX" sz="1200" dirty="0"/>
              <a:t>&gt;</a:t>
            </a:r>
          </a:p>
        </p:txBody>
      </p:sp>
      <p:sp>
        <p:nvSpPr>
          <p:cNvPr id="10" name="TextBox 9"/>
          <p:cNvSpPr txBox="1"/>
          <p:nvPr/>
        </p:nvSpPr>
        <p:spPr>
          <a:xfrm>
            <a:off x="1025740" y="2937007"/>
            <a:ext cx="1082348" cy="369332"/>
          </a:xfrm>
          <a:prstGeom prst="rect">
            <a:avLst/>
          </a:prstGeom>
          <a:noFill/>
        </p:spPr>
        <p:txBody>
          <a:bodyPr wrap="none" rtlCol="0">
            <a:spAutoFit/>
          </a:bodyPr>
          <a:lstStyle/>
          <a:p>
            <a:r>
              <a:rPr lang="es-MX" dirty="0" smtClean="0"/>
              <a:t>Con </a:t>
            </a:r>
            <a:r>
              <a:rPr lang="es-MX" dirty="0" err="1" smtClean="0"/>
              <a:t>css</a:t>
            </a:r>
            <a:r>
              <a:rPr lang="es-MX" dirty="0" smtClean="0"/>
              <a:t>:</a:t>
            </a:r>
            <a:endParaRPr lang="es-MX" dirty="0"/>
          </a:p>
        </p:txBody>
      </p:sp>
    </p:spTree>
    <p:extLst>
      <p:ext uri="{BB962C8B-B14F-4D97-AF65-F5344CB8AC3E}">
        <p14:creationId xmlns:p14="http://schemas.microsoft.com/office/powerpoint/2010/main" val="2155026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Estructura de componente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595643" y="1476053"/>
            <a:ext cx="5041639" cy="470898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En la lamina anterior, notaras que en el ejemplo de polymer hay una etiqueta (</a:t>
            </a:r>
            <a:r>
              <a:rPr lang="es-MX" altLang="en-US" dirty="0" err="1" smtClean="0">
                <a:solidFill>
                  <a:srgbClr val="333333"/>
                </a:solidFill>
                <a:cs typeface="Arial" panose="020B0604020202020204" pitchFamily="34" charset="0"/>
              </a:rPr>
              <a:t>tag</a:t>
            </a:r>
            <a:r>
              <a:rPr lang="es-MX" altLang="en-US" dirty="0" smtClean="0">
                <a:solidFill>
                  <a:srgbClr val="333333"/>
                </a:solidFill>
                <a:cs typeface="Arial" panose="020B0604020202020204" pitchFamily="34" charset="0"/>
              </a:rPr>
              <a:t>), de nombre: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b="1" dirty="0" smtClean="0">
                <a:solidFill>
                  <a:srgbClr val="333333"/>
                </a:solidFill>
                <a:cs typeface="Arial" panose="020B0604020202020204" pitchFamily="34" charset="0"/>
              </a:rPr>
              <a:t>&lt;mar-</a:t>
            </a:r>
            <a:r>
              <a:rPr lang="es-MX" altLang="en-US" b="1" dirty="0" err="1" smtClean="0">
                <a:solidFill>
                  <a:srgbClr val="333333"/>
                </a:solidFill>
                <a:cs typeface="Arial" panose="020B0604020202020204" pitchFamily="34" charset="0"/>
              </a:rPr>
              <a:t>quesina</a:t>
            </a:r>
            <a:r>
              <a:rPr lang="es-MX" altLang="en-US" b="1" dirty="0" smtClean="0">
                <a:solidFill>
                  <a:srgbClr val="333333"/>
                </a:solidFill>
                <a:cs typeface="Arial" panose="020B0604020202020204" pitchFamily="34" charset="0"/>
              </a:rPr>
              <a:t>&gt;&lt;/mar-</a:t>
            </a:r>
            <a:r>
              <a:rPr lang="es-MX" altLang="en-US" b="1" dirty="0" err="1" smtClean="0">
                <a:solidFill>
                  <a:srgbClr val="333333"/>
                </a:solidFill>
                <a:cs typeface="Arial" panose="020B0604020202020204" pitchFamily="34" charset="0"/>
              </a:rPr>
              <a:t>quesina</a:t>
            </a:r>
            <a:r>
              <a:rPr lang="es-MX" altLang="en-US" b="1" dirty="0" smtClean="0">
                <a:solidFill>
                  <a:srgbClr val="333333"/>
                </a:solidFill>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La etiqueta también le asigna a mar-data, datos en formato </a:t>
            </a:r>
            <a:r>
              <a:rPr lang="es-MX" altLang="en-US" dirty="0" err="1" smtClean="0">
                <a:solidFill>
                  <a:srgbClr val="333333"/>
                </a:solidFill>
                <a:cs typeface="Arial" panose="020B0604020202020204" pitchFamily="34" charset="0"/>
              </a:rPr>
              <a:t>json</a:t>
            </a:r>
            <a:r>
              <a:rPr lang="es-MX" altLang="en-US" dirty="0" smtClean="0">
                <a:solidFill>
                  <a:srgbClr val="333333"/>
                </a:solidFill>
                <a:cs typeface="Arial" panose="020B0604020202020204" pitchFamily="34" charset="0"/>
              </a:rPr>
              <a:t> esto porque a si esta diseñado, pueden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existir desarrollos que solo se llame con la etiqueta.</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Esta etiqueta esta referenciada en el archivo </a:t>
            </a:r>
            <a:r>
              <a:rPr lang="es-MX" altLang="en-US" dirty="0" err="1" smtClean="0">
                <a:solidFill>
                  <a:srgbClr val="333333"/>
                </a:solidFill>
                <a:cs typeface="Arial" panose="020B0604020202020204" pitchFamily="34" charset="0"/>
              </a:rPr>
              <a:t>htlm</a:t>
            </a:r>
            <a:r>
              <a:rPr lang="es-MX" altLang="en-US" dirty="0" smtClean="0">
                <a:solidFill>
                  <a:srgbClr val="333333"/>
                </a:solidFill>
                <a:cs typeface="Arial" panose="020B0604020202020204" pitchFamily="34" charset="0"/>
              </a:rPr>
              <a:t> donde se mande a llamar de la siguiente manera la</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puedes ubicar en la lamina anterior:</a:t>
            </a:r>
          </a:p>
          <a:p>
            <a:pPr lvl="0"/>
            <a:r>
              <a:rPr lang="es-MX" b="1" dirty="0" smtClean="0"/>
              <a:t>&lt;</a:t>
            </a:r>
            <a:r>
              <a:rPr lang="es-MX" b="1" dirty="0"/>
              <a:t>link </a:t>
            </a:r>
            <a:r>
              <a:rPr lang="es-MX" b="1" dirty="0" err="1"/>
              <a:t>rel</a:t>
            </a:r>
            <a:r>
              <a:rPr lang="es-MX" b="1" dirty="0"/>
              <a:t>="</a:t>
            </a:r>
            <a:r>
              <a:rPr lang="es-MX" b="1" dirty="0" err="1"/>
              <a:t>import</a:t>
            </a:r>
            <a:r>
              <a:rPr lang="es-MX" b="1" dirty="0"/>
              <a:t>" </a:t>
            </a:r>
            <a:r>
              <a:rPr lang="es-MX" b="1" dirty="0" err="1"/>
              <a:t>href</a:t>
            </a:r>
            <a:r>
              <a:rPr lang="es-MX" b="1" dirty="0"/>
              <a:t>="../mar-quesina.html</a:t>
            </a:r>
            <a:r>
              <a:rPr lang="es-MX" b="1" dirty="0" smtClean="0"/>
              <a:t>"&gt;</a:t>
            </a:r>
          </a:p>
          <a:p>
            <a:pPr lvl="0"/>
            <a:r>
              <a:rPr lang="es-MX" altLang="en-US" dirty="0" smtClean="0">
                <a:solidFill>
                  <a:srgbClr val="333333"/>
                </a:solidFill>
                <a:cs typeface="Arial" panose="020B0604020202020204" pitchFamily="34" charset="0"/>
              </a:rPr>
              <a:t>Como notaras mandas a llamar un archivo </a:t>
            </a:r>
            <a:r>
              <a:rPr lang="es-MX" altLang="en-US" dirty="0" err="1" smtClean="0">
                <a:solidFill>
                  <a:srgbClr val="333333"/>
                </a:solidFill>
                <a:cs typeface="Arial" panose="020B0604020202020204" pitchFamily="34" charset="0"/>
              </a:rPr>
              <a:t>html</a:t>
            </a:r>
            <a:r>
              <a:rPr lang="es-MX" altLang="en-US" dirty="0" smtClean="0">
                <a:solidFill>
                  <a:srgbClr val="333333"/>
                </a:solidFill>
                <a:cs typeface="Arial" panose="020B0604020202020204" pitchFamily="34" charset="0"/>
              </a:rPr>
              <a:t> dentro de este archivo se encuentra tu desarrollo polymer </a:t>
            </a:r>
          </a:p>
          <a:p>
            <a:pPr lvl="0"/>
            <a:r>
              <a:rPr lang="es-MX" altLang="en-US" dirty="0" smtClean="0">
                <a:solidFill>
                  <a:srgbClr val="333333"/>
                </a:solidFill>
                <a:cs typeface="Arial" panose="020B0604020202020204" pitchFamily="34" charset="0"/>
              </a:rPr>
              <a:t>y tiene la siguiente estructura:</a:t>
            </a:r>
            <a:endParaRPr lang="en-US" altLang="en-US" dirty="0" smtClean="0">
              <a:solidFill>
                <a:srgbClr val="333333"/>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957859" y="1590706"/>
            <a:ext cx="6281766" cy="4673092"/>
          </a:xfrm>
          <a:prstGeom prst="rect">
            <a:avLst/>
          </a:prstGeom>
        </p:spPr>
      </p:pic>
    </p:spTree>
    <p:extLst>
      <p:ext uri="{BB962C8B-B14F-4D97-AF65-F5344CB8AC3E}">
        <p14:creationId xmlns:p14="http://schemas.microsoft.com/office/powerpoint/2010/main" val="33469568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MI PRIMER ELEMENTO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720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74117" y="1404045"/>
            <a:ext cx="9560053" cy="5170646"/>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MX" altLang="en-US" sz="1400" b="1" dirty="0" err="1" smtClean="0">
                <a:solidFill>
                  <a:srgbClr val="333333"/>
                </a:solidFill>
                <a:cs typeface="Arial" panose="020B0604020202020204" pitchFamily="34" charset="0"/>
              </a:rPr>
              <a:t>Accesamos</a:t>
            </a:r>
            <a:r>
              <a:rPr lang="es-MX" altLang="en-US" sz="1400" b="1" dirty="0" smtClean="0">
                <a:solidFill>
                  <a:srgbClr val="333333"/>
                </a:solidFill>
                <a:cs typeface="Arial" panose="020B0604020202020204" pitchFamily="34" charset="0"/>
              </a:rPr>
              <a:t> al </a:t>
            </a:r>
            <a:r>
              <a:rPr lang="es-MX" altLang="en-US" sz="1400" b="1" dirty="0" err="1" smtClean="0">
                <a:solidFill>
                  <a:srgbClr val="333333"/>
                </a:solidFill>
                <a:cs typeface="Arial" panose="020B0604020202020204" pitchFamily="34" charset="0"/>
              </a:rPr>
              <a:t>git</a:t>
            </a:r>
            <a:r>
              <a:rPr lang="es-MX" altLang="en-US" sz="1400" b="1" dirty="0" smtClean="0">
                <a:solidFill>
                  <a:srgbClr val="333333"/>
                </a:solidFill>
                <a:cs typeface="Arial" panose="020B0604020202020204" pitchFamily="34" charset="0"/>
              </a:rPr>
              <a:t> </a:t>
            </a:r>
            <a:r>
              <a:rPr lang="es-MX" altLang="en-US" sz="1400" b="1" dirty="0" err="1" smtClean="0">
                <a:solidFill>
                  <a:srgbClr val="333333"/>
                </a:solidFill>
                <a:cs typeface="Arial" panose="020B0604020202020204" pitchFamily="34" charset="0"/>
              </a:rPr>
              <a:t>bash</a:t>
            </a:r>
            <a:r>
              <a:rPr lang="es-MX" altLang="en-US" sz="1400" b="1" dirty="0" smtClean="0">
                <a:solidFill>
                  <a:srgbClr val="333333"/>
                </a:solidFill>
                <a:cs typeface="Arial" panose="020B0604020202020204" pitchFamily="34" charset="0"/>
              </a:rPr>
              <a:t> y creamos dentro de nuestra carpeta de trabajo la carpeta polymer1</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MX" altLang="en-US" sz="1400" b="1" dirty="0" smtClean="0">
              <a:solidFill>
                <a:srgbClr val="333333"/>
              </a:solidFill>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MX" altLang="en-US" sz="1400" b="1" dirty="0" smtClean="0">
                <a:solidFill>
                  <a:srgbClr val="333333"/>
                </a:solidFill>
                <a:cs typeface="Arial" panose="020B0604020202020204" pitchFamily="34" charset="0"/>
              </a:rPr>
              <a:t>Creamos la subcarpeta practica 1</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MX" altLang="en-US" sz="1400" b="1" dirty="0" smtClean="0">
              <a:solidFill>
                <a:srgbClr val="333333"/>
              </a:solidFill>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MX" altLang="en-US" sz="1400" b="1" dirty="0" smtClean="0">
                <a:solidFill>
                  <a:srgbClr val="333333"/>
                </a:solidFill>
                <a:cs typeface="Arial" panose="020B0604020202020204" pitchFamily="34" charset="0"/>
              </a:rPr>
              <a:t>Ingresamos la sentencia “</a:t>
            </a:r>
            <a:r>
              <a:rPr lang="es-MX" altLang="en-US" sz="1400" b="1" dirty="0" err="1" smtClean="0">
                <a:solidFill>
                  <a:srgbClr val="333333"/>
                </a:solidFill>
                <a:cs typeface="Arial" panose="020B0604020202020204" pitchFamily="34" charset="0"/>
              </a:rPr>
              <a:t>polymer</a:t>
            </a:r>
            <a:r>
              <a:rPr lang="es-MX" altLang="en-US" sz="1400" b="1" dirty="0" smtClean="0">
                <a:solidFill>
                  <a:srgbClr val="333333"/>
                </a:solidFill>
                <a:cs typeface="Arial" panose="020B0604020202020204" pitchFamily="34" charset="0"/>
              </a:rPr>
              <a:t> </a:t>
            </a:r>
            <a:r>
              <a:rPr lang="es-MX" altLang="en-US" sz="1400" b="1" dirty="0" err="1" smtClean="0">
                <a:solidFill>
                  <a:srgbClr val="333333"/>
                </a:solidFill>
                <a:cs typeface="Arial" panose="020B0604020202020204" pitchFamily="34" charset="0"/>
              </a:rPr>
              <a:t>init</a:t>
            </a:r>
            <a:r>
              <a:rPr lang="es-MX" altLang="en-US" sz="1400" b="1" dirty="0" smtClean="0">
                <a:solidFill>
                  <a:srgbClr val="333333"/>
                </a:solidFill>
                <a:cs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MX" altLang="en-US" sz="1400" b="1" dirty="0" smtClean="0">
              <a:solidFill>
                <a:srgbClr val="333333"/>
              </a:solidFill>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MX" altLang="en-US" sz="1400" b="1" dirty="0" smtClean="0">
                <a:solidFill>
                  <a:srgbClr val="333333"/>
                </a:solidFill>
                <a:cs typeface="Arial" panose="020B0604020202020204" pitchFamily="34" charset="0"/>
              </a:rPr>
              <a:t>Seleccionamos la opción “4”.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MX" altLang="en-US" sz="1400" b="1" dirty="0" smtClean="0">
              <a:solidFill>
                <a:srgbClr val="333333"/>
              </a:solidFill>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MX" altLang="en-US" sz="1400" b="1" dirty="0" smtClean="0">
                <a:solidFill>
                  <a:srgbClr val="333333"/>
                </a:solidFill>
                <a:cs typeface="Arial" panose="020B0604020202020204" pitchFamily="34" charset="0"/>
              </a:rPr>
              <a:t>Damos un nombre a nuestra etiqueta “clase-uno”.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MX" altLang="en-US" sz="1400" b="1" dirty="0" smtClean="0">
              <a:solidFill>
                <a:srgbClr val="333333"/>
              </a:solidFill>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MX" altLang="en-US" sz="1400" b="1" dirty="0" smtClean="0">
                <a:solidFill>
                  <a:srgbClr val="333333"/>
                </a:solidFill>
                <a:cs typeface="Arial" panose="020B0604020202020204" pitchFamily="34" charset="0"/>
              </a:rPr>
              <a:t>Damos una descripción a nuestra etiqueta es opcional puede ir sin valor “practica en clase”.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MX" altLang="en-US" sz="1400" b="1" dirty="0" smtClean="0">
              <a:solidFill>
                <a:srgbClr val="333333"/>
              </a:solidFill>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MX" altLang="en-US" sz="1400" b="1" dirty="0" smtClean="0">
                <a:solidFill>
                  <a:srgbClr val="333333"/>
                </a:solidFill>
                <a:cs typeface="Arial" panose="020B0604020202020204" pitchFamily="34" charset="0"/>
              </a:rPr>
              <a:t>Abrimos otra ventana con el </a:t>
            </a:r>
            <a:r>
              <a:rPr lang="es-MX" altLang="en-US" sz="1400" b="1" dirty="0" err="1" smtClean="0">
                <a:solidFill>
                  <a:srgbClr val="333333"/>
                </a:solidFill>
                <a:cs typeface="Arial" panose="020B0604020202020204" pitchFamily="34" charset="0"/>
              </a:rPr>
              <a:t>git</a:t>
            </a:r>
            <a:r>
              <a:rPr lang="es-MX" altLang="en-US" sz="1400" b="1" dirty="0" smtClean="0">
                <a:solidFill>
                  <a:srgbClr val="333333"/>
                </a:solidFill>
                <a:cs typeface="Arial" panose="020B0604020202020204" pitchFamily="34" charset="0"/>
              </a:rPr>
              <a:t> </a:t>
            </a:r>
            <a:r>
              <a:rPr lang="es-MX" altLang="en-US" sz="1400" b="1" dirty="0" err="1" smtClean="0">
                <a:solidFill>
                  <a:srgbClr val="333333"/>
                </a:solidFill>
                <a:cs typeface="Arial" panose="020B0604020202020204" pitchFamily="34" charset="0"/>
              </a:rPr>
              <a:t>bash</a:t>
            </a:r>
            <a:r>
              <a:rPr lang="es-MX" altLang="en-US" sz="1400" b="1" dirty="0" smtClean="0">
                <a:solidFill>
                  <a:srgbClr val="333333"/>
                </a:solidFill>
                <a:cs typeface="Arial" panose="020B0604020202020204" pitchFamily="34" charset="0"/>
              </a:rPr>
              <a:t> y nos ubicamos en la carpeta que creamos “practica 1”.</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MX" altLang="en-US" sz="1400" b="1" dirty="0" smtClean="0">
              <a:solidFill>
                <a:srgbClr val="333333"/>
              </a:solidFill>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MX" altLang="en-US" sz="1400" b="1" dirty="0" smtClean="0">
                <a:solidFill>
                  <a:srgbClr val="333333"/>
                </a:solidFill>
                <a:cs typeface="Arial" panose="020B0604020202020204" pitchFamily="34" charset="0"/>
              </a:rPr>
              <a:t>Ingresamos sentencia “</a:t>
            </a:r>
            <a:r>
              <a:rPr lang="es-MX" altLang="en-US" sz="1400" b="1" dirty="0" err="1" smtClean="0">
                <a:solidFill>
                  <a:srgbClr val="333333"/>
                </a:solidFill>
                <a:cs typeface="Arial" panose="020B0604020202020204" pitchFamily="34" charset="0"/>
              </a:rPr>
              <a:t>polymer</a:t>
            </a:r>
            <a:r>
              <a:rPr lang="es-MX" altLang="en-US" sz="1400" b="1" dirty="0" smtClean="0">
                <a:solidFill>
                  <a:srgbClr val="333333"/>
                </a:solidFill>
                <a:cs typeface="Arial" panose="020B0604020202020204" pitchFamily="34" charset="0"/>
              </a:rPr>
              <a:t> </a:t>
            </a:r>
            <a:r>
              <a:rPr lang="es-MX" altLang="en-US" sz="1400" b="1" dirty="0" err="1" smtClean="0">
                <a:solidFill>
                  <a:srgbClr val="333333"/>
                </a:solidFill>
                <a:cs typeface="Arial" panose="020B0604020202020204" pitchFamily="34" charset="0"/>
              </a:rPr>
              <a:t>serve</a:t>
            </a:r>
            <a:r>
              <a:rPr lang="es-MX" altLang="en-US" sz="1400" b="1" dirty="0" smtClean="0">
                <a:solidFill>
                  <a:srgbClr val="333333"/>
                </a:solidFill>
                <a:cs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MX" altLang="en-US" sz="1400" b="1" dirty="0" smtClean="0">
              <a:solidFill>
                <a:srgbClr val="333333"/>
              </a:solidFill>
              <a:cs typeface="Arial" panose="020B0604020202020204" pitchFamily="34" charset="0"/>
            </a:endParaRPr>
          </a:p>
          <a:p>
            <a:pPr marL="342900" lvl="0" indent="-342900">
              <a:buFont typeface="+mj-lt"/>
              <a:buAutoNum type="arabicPeriod"/>
            </a:pPr>
            <a:r>
              <a:rPr lang="es-MX" altLang="en-US" sz="1400" b="1" dirty="0" smtClean="0">
                <a:solidFill>
                  <a:srgbClr val="333333"/>
                </a:solidFill>
                <a:cs typeface="Arial" panose="020B0604020202020204" pitchFamily="34" charset="0"/>
              </a:rPr>
              <a:t>Copiamos la URL de la </a:t>
            </a:r>
            <a:r>
              <a:rPr lang="es-MX" altLang="en-US" sz="1400" b="1" dirty="0">
                <a:solidFill>
                  <a:srgbClr val="333333"/>
                </a:solidFill>
                <a:cs typeface="Arial" panose="020B0604020202020204" pitchFamily="34" charset="0"/>
              </a:rPr>
              <a:t>segunda opción </a:t>
            </a:r>
            <a:r>
              <a:rPr lang="es-MX" altLang="en-US" sz="1400" b="1" dirty="0" smtClean="0">
                <a:solidFill>
                  <a:srgbClr val="333333"/>
                </a:solidFill>
                <a:cs typeface="Arial" panose="020B0604020202020204" pitchFamily="34" charset="0"/>
                <a:hlinkClick r:id="rId2"/>
              </a:rPr>
              <a:t>http</a:t>
            </a:r>
            <a:r>
              <a:rPr lang="es-MX" altLang="en-US" sz="1400" b="1" dirty="0">
                <a:solidFill>
                  <a:srgbClr val="333333"/>
                </a:solidFill>
                <a:cs typeface="Arial" panose="020B0604020202020204" pitchFamily="34" charset="0"/>
                <a:hlinkClick r:id="rId2"/>
              </a:rPr>
              <a:t>://</a:t>
            </a:r>
            <a:r>
              <a:rPr lang="es-MX" altLang="en-US" sz="1400" b="1" dirty="0" smtClean="0">
                <a:solidFill>
                  <a:srgbClr val="333333"/>
                </a:solidFill>
                <a:cs typeface="Arial" panose="020B0604020202020204" pitchFamily="34" charset="0"/>
                <a:hlinkClick r:id="rId2"/>
              </a:rPr>
              <a:t>127.0.0.1:8081</a:t>
            </a:r>
            <a:r>
              <a:rPr lang="es-MX" altLang="en-US" sz="1400" b="1" dirty="0" smtClean="0">
                <a:solidFill>
                  <a:srgbClr val="333333"/>
                </a:solidFill>
                <a:cs typeface="Arial" panose="020B0604020202020204" pitchFamily="34" charset="0"/>
              </a:rPr>
              <a:t>, y la pegamos en nuestro explorador.</a:t>
            </a:r>
          </a:p>
          <a:p>
            <a:pPr marL="342900" lvl="0" indent="-342900">
              <a:buFont typeface="+mj-lt"/>
              <a:buAutoNum type="arabicPeriod"/>
            </a:pPr>
            <a:endParaRPr lang="es-MX" altLang="en-US" sz="1400" b="1" dirty="0" smtClean="0">
              <a:solidFill>
                <a:srgbClr val="333333"/>
              </a:solidFill>
              <a:cs typeface="Arial" panose="020B0604020202020204" pitchFamily="34" charset="0"/>
            </a:endParaRPr>
          </a:p>
          <a:p>
            <a:pPr marL="342900" lvl="0" indent="-342900">
              <a:buFont typeface="+mj-lt"/>
              <a:buAutoNum type="arabicPeriod"/>
            </a:pPr>
            <a:r>
              <a:rPr lang="es-MX" altLang="en-US" sz="1400" b="1" dirty="0" smtClean="0">
                <a:solidFill>
                  <a:srgbClr val="333333"/>
                </a:solidFill>
                <a:cs typeface="Arial" panose="020B0604020202020204" pitchFamily="34" charset="0"/>
              </a:rPr>
              <a:t>Abrimos nuestro folder “practica 1”, con </a:t>
            </a:r>
            <a:r>
              <a:rPr lang="es-MX" altLang="en-US" sz="1400" b="1" dirty="0" err="1" smtClean="0">
                <a:solidFill>
                  <a:srgbClr val="333333"/>
                </a:solidFill>
                <a:cs typeface="Arial" panose="020B0604020202020204" pitchFamily="34" charset="0"/>
              </a:rPr>
              <a:t>Atom</a:t>
            </a:r>
            <a:r>
              <a:rPr lang="es-MX" altLang="en-US" sz="1400" b="1" dirty="0" smtClean="0">
                <a:solidFill>
                  <a:srgbClr val="333333"/>
                </a:solidFill>
                <a:cs typeface="Arial" panose="020B0604020202020204" pitchFamily="34" charset="0"/>
              </a:rPr>
              <a:t>.</a:t>
            </a:r>
          </a:p>
          <a:p>
            <a:pPr marL="342900" lvl="0" indent="-342900">
              <a:buFont typeface="+mj-lt"/>
              <a:buAutoNum type="arabicPeriod"/>
            </a:pPr>
            <a:endParaRPr lang="es-MX" altLang="en-US" sz="1400" b="1" dirty="0" smtClean="0">
              <a:solidFill>
                <a:srgbClr val="333333"/>
              </a:solidFill>
              <a:cs typeface="Arial" panose="020B0604020202020204" pitchFamily="34" charset="0"/>
            </a:endParaRPr>
          </a:p>
          <a:p>
            <a:pPr marL="342900" lvl="0" indent="-342900">
              <a:buFont typeface="+mj-lt"/>
              <a:buAutoNum type="arabicPeriod"/>
            </a:pPr>
            <a:r>
              <a:rPr lang="es-MX" altLang="en-US" sz="1400" b="1" dirty="0" smtClean="0">
                <a:solidFill>
                  <a:srgbClr val="333333"/>
                </a:solidFill>
                <a:cs typeface="Arial" panose="020B0604020202020204" pitchFamily="34" charset="0"/>
              </a:rPr>
              <a:t>Validamos que las referencias están correctas ingresando una etiqueta &lt;H1&gt; en el archivo “clase-uno.html”.</a:t>
            </a:r>
          </a:p>
          <a:p>
            <a:pPr marL="342900" lvl="0" indent="-342900">
              <a:buFont typeface="+mj-lt"/>
              <a:buAutoNum type="arabicPeriod"/>
            </a:pPr>
            <a:endParaRPr lang="es-MX" altLang="en-US" sz="1400" b="1" dirty="0" smtClean="0">
              <a:solidFill>
                <a:srgbClr val="333333"/>
              </a:solidFill>
              <a:cs typeface="Arial" panose="020B0604020202020204" pitchFamily="34" charset="0"/>
            </a:endParaRPr>
          </a:p>
          <a:p>
            <a:pPr marL="342900" lvl="0" indent="-342900">
              <a:buFont typeface="+mj-lt"/>
              <a:buAutoNum type="arabicPeriod"/>
            </a:pPr>
            <a:r>
              <a:rPr lang="es-MX" altLang="en-US" sz="1400" b="1" dirty="0" smtClean="0">
                <a:solidFill>
                  <a:srgbClr val="333333"/>
                </a:solidFill>
                <a:cs typeface="Arial" panose="020B0604020202020204" pitchFamily="34" charset="0"/>
              </a:rPr>
              <a:t>Actualizamos nuestro navegador y si vemos el texto ingresado en la etiqueta &lt;H1&gt;, las referencias </a:t>
            </a:r>
          </a:p>
          <a:p>
            <a:pPr lvl="0"/>
            <a:r>
              <a:rPr lang="es-MX" altLang="en-US" sz="1400" b="1" dirty="0" smtClean="0">
                <a:solidFill>
                  <a:srgbClr val="333333"/>
                </a:solidFill>
                <a:cs typeface="Arial" panose="020B0604020202020204" pitchFamily="34" charset="0"/>
              </a:rPr>
              <a:t>están correctas.</a:t>
            </a:r>
          </a:p>
        </p:txBody>
      </p:sp>
    </p:spTree>
    <p:extLst>
      <p:ext uri="{BB962C8B-B14F-4D97-AF65-F5344CB8AC3E}">
        <p14:creationId xmlns:p14="http://schemas.microsoft.com/office/powerpoint/2010/main" val="34036907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MI PRIMER ELEMENTO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91548" y="1738843"/>
            <a:ext cx="10682412" cy="1384995"/>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Si no muestra el texto de la etiqueta entonces validamos nuestras referencias en el archivo index.html </a:t>
            </a:r>
          </a:p>
          <a:p>
            <a:pPr lvl="0"/>
            <a:r>
              <a:rPr lang="es-MX" altLang="en-US" dirty="0">
                <a:solidFill>
                  <a:srgbClr val="333333"/>
                </a:solidFill>
                <a:cs typeface="Arial" panose="020B0604020202020204" pitchFamily="34" charset="0"/>
              </a:rPr>
              <a:t>y  </a:t>
            </a:r>
            <a:r>
              <a:rPr lang="es-MX" altLang="en-US" dirty="0" smtClean="0">
                <a:solidFill>
                  <a:srgbClr val="333333"/>
                </a:solidFill>
                <a:cs typeface="Arial" panose="020B0604020202020204" pitchFamily="34" charset="0"/>
              </a:rPr>
              <a:t>clase-uno.html, el archivo </a:t>
            </a:r>
            <a:r>
              <a:rPr lang="es-MX" altLang="en-US" dirty="0" err="1" smtClean="0">
                <a:solidFill>
                  <a:srgbClr val="333333"/>
                </a:solidFill>
                <a:cs typeface="Arial" panose="020B0604020202020204" pitchFamily="34" charset="0"/>
              </a:rPr>
              <a:t>index</a:t>
            </a:r>
            <a:r>
              <a:rPr lang="es-MX" altLang="en-US" dirty="0" smtClean="0">
                <a:solidFill>
                  <a:srgbClr val="333333"/>
                </a:solidFill>
                <a:cs typeface="Arial" panose="020B0604020202020204" pitchFamily="34" charset="0"/>
              </a:rPr>
              <a:t> a verificar se encuentra dentro de la carpeta “demo”.</a:t>
            </a:r>
          </a:p>
          <a:p>
            <a:pPr lvl="0"/>
            <a:r>
              <a:rPr lang="en-US" altLang="en-US" dirty="0" smtClean="0">
                <a:solidFill>
                  <a:srgbClr val="333333"/>
                </a:solidFill>
                <a:cs typeface="Arial" panose="020B0604020202020204" pitchFamily="34" charset="0"/>
              </a:rPr>
              <a:t>Las </a:t>
            </a:r>
            <a:r>
              <a:rPr lang="es-MX" altLang="en-US" dirty="0" smtClean="0">
                <a:solidFill>
                  <a:srgbClr val="333333"/>
                </a:solidFill>
                <a:cs typeface="Arial" panose="020B0604020202020204" pitchFamily="34" charset="0"/>
              </a:rPr>
              <a:t>referencias deben a </a:t>
            </a:r>
            <a:r>
              <a:rPr lang="es-MX" altLang="en-US" dirty="0" err="1" smtClean="0">
                <a:solidFill>
                  <a:srgbClr val="333333"/>
                </a:solidFill>
                <a:cs typeface="Arial" panose="020B0604020202020204" pitchFamily="34" charset="0"/>
              </a:rPr>
              <a:t>puntar</a:t>
            </a:r>
            <a:r>
              <a:rPr lang="es-MX" altLang="en-US" dirty="0" smtClean="0">
                <a:solidFill>
                  <a:srgbClr val="333333"/>
                </a:solidFill>
                <a:cs typeface="Arial" panose="020B0604020202020204" pitchFamily="34" charset="0"/>
              </a:rPr>
              <a:t> a la carpeta “</a:t>
            </a:r>
            <a:r>
              <a:rPr lang="es-MX" altLang="en-US" dirty="0" err="1" smtClean="0">
                <a:solidFill>
                  <a:srgbClr val="333333"/>
                </a:solidFill>
                <a:cs typeface="Arial" panose="020B0604020202020204" pitchFamily="34" charset="0"/>
              </a:rPr>
              <a:t>bower_components</a:t>
            </a:r>
            <a:r>
              <a:rPr lang="es-MX" altLang="en-US" dirty="0" smtClean="0">
                <a:solidFill>
                  <a:srgbClr val="333333"/>
                </a:solidFill>
                <a:cs typeface="Arial" panose="020B0604020202020204" pitchFamily="34" charset="0"/>
              </a:rPr>
              <a:t>”, si la carpeta no se creo, se debe </a:t>
            </a:r>
          </a:p>
          <a:p>
            <a:pPr lvl="0"/>
            <a:r>
              <a:rPr lang="es-MX" altLang="en-US" dirty="0" smtClean="0">
                <a:solidFill>
                  <a:srgbClr val="333333"/>
                </a:solidFill>
                <a:cs typeface="Arial" panose="020B0604020202020204" pitchFamily="34" charset="0"/>
              </a:rPr>
              <a:t>a cuestiones de seguridad o permisos del equipo; (solicitar al instructor la carpeta).</a:t>
            </a:r>
          </a:p>
          <a:p>
            <a:pPr lvl="0"/>
            <a:r>
              <a:rPr lang="es-MX" altLang="en-US" dirty="0" smtClean="0">
                <a:solidFill>
                  <a:srgbClr val="333333"/>
                </a:solidFill>
                <a:cs typeface="Arial" panose="020B0604020202020204" pitchFamily="34" charset="0"/>
              </a:rPr>
              <a:t>En la siguiente imagen se muestra como se genero la referencia en el archivo </a:t>
            </a:r>
            <a:r>
              <a:rPr lang="es-MX" altLang="en-US" dirty="0" err="1" smtClean="0">
                <a:solidFill>
                  <a:srgbClr val="333333"/>
                </a:solidFill>
                <a:cs typeface="Arial" panose="020B0604020202020204" pitchFamily="34" charset="0"/>
              </a:rPr>
              <a:t>index</a:t>
            </a:r>
            <a:r>
              <a:rPr lang="es-MX" altLang="en-US" dirty="0" smtClean="0">
                <a:solidFill>
                  <a:srgbClr val="333333"/>
                </a:solidFill>
                <a:cs typeface="Arial" panose="020B0604020202020204" pitchFamily="34" charset="0"/>
              </a:rPr>
              <a:t> y como se modifico.</a:t>
            </a:r>
          </a:p>
        </p:txBody>
      </p:sp>
      <p:pic>
        <p:nvPicPr>
          <p:cNvPr id="5" name="Picture 4"/>
          <p:cNvPicPr>
            <a:picLocks noChangeAspect="1"/>
          </p:cNvPicPr>
          <p:nvPr/>
        </p:nvPicPr>
        <p:blipFill>
          <a:blip r:embed="rId2"/>
          <a:stretch>
            <a:fillRect/>
          </a:stretch>
        </p:blipFill>
        <p:spPr>
          <a:xfrm>
            <a:off x="2032097" y="3323588"/>
            <a:ext cx="8601313" cy="1513194"/>
          </a:xfrm>
          <a:prstGeom prst="rect">
            <a:avLst/>
          </a:prstGeom>
        </p:spPr>
      </p:pic>
      <p:pic>
        <p:nvPicPr>
          <p:cNvPr id="6" name="Picture 5"/>
          <p:cNvPicPr>
            <a:picLocks noChangeAspect="1"/>
          </p:cNvPicPr>
          <p:nvPr/>
        </p:nvPicPr>
        <p:blipFill>
          <a:blip r:embed="rId3"/>
          <a:stretch>
            <a:fillRect/>
          </a:stretch>
        </p:blipFill>
        <p:spPr>
          <a:xfrm>
            <a:off x="2032096" y="4918789"/>
            <a:ext cx="8601313" cy="1285646"/>
          </a:xfrm>
          <a:prstGeom prst="rect">
            <a:avLst/>
          </a:prstGeom>
        </p:spPr>
      </p:pic>
      <p:sp>
        <p:nvSpPr>
          <p:cNvPr id="7" name="Curved Right Arrow 6"/>
          <p:cNvSpPr/>
          <p:nvPr/>
        </p:nvSpPr>
        <p:spPr>
          <a:xfrm>
            <a:off x="785266" y="3852317"/>
            <a:ext cx="1014066" cy="165618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27581004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MI PRIMER ELEMENTO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834819" y="1648039"/>
            <a:ext cx="7348165" cy="553998"/>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Realizamos lo mismo de las referencias con el archivo “clase-uno.html”.</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Salvamos y actualizamos nuestro navegador y debemos ver algo a sí:</a:t>
            </a:r>
            <a:endParaRPr lang="en-US" altLang="en-US" dirty="0" smtClean="0">
              <a:solidFill>
                <a:srgbClr val="333333"/>
              </a:solidFill>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06392" y="2592382"/>
            <a:ext cx="7248525" cy="3048000"/>
          </a:xfrm>
          <a:prstGeom prst="rect">
            <a:avLst/>
          </a:prstGeom>
        </p:spPr>
      </p:pic>
    </p:spTree>
    <p:extLst>
      <p:ext uri="{BB962C8B-B14F-4D97-AF65-F5344CB8AC3E}">
        <p14:creationId xmlns:p14="http://schemas.microsoft.com/office/powerpoint/2010/main" val="2516791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MI PRIMER ELEMENTO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1007244" y="1712273"/>
            <a:ext cx="7540526" cy="276999"/>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Ahora vamos a eliminar del archivo “clase-uno.html”, las siguientes líneas:</a:t>
            </a:r>
            <a:endParaRPr lang="en-US" altLang="en-US" dirty="0" smtClean="0">
              <a:solidFill>
                <a:srgbClr val="333333"/>
              </a:solidFill>
              <a:cs typeface="Arial" panose="020B0604020202020204" pitchFamily="34" charset="0"/>
            </a:endParaRPr>
          </a:p>
        </p:txBody>
      </p:sp>
      <p:sp>
        <p:nvSpPr>
          <p:cNvPr id="5" name="Rectangle 4"/>
          <p:cNvSpPr/>
          <p:nvPr/>
        </p:nvSpPr>
        <p:spPr>
          <a:xfrm>
            <a:off x="785266" y="2343528"/>
            <a:ext cx="2018501" cy="923330"/>
          </a:xfrm>
          <a:prstGeom prst="rect">
            <a:avLst/>
          </a:prstGeom>
          <a:ln>
            <a:solidFill>
              <a:schemeClr val="accent1"/>
            </a:solidFill>
          </a:ln>
        </p:spPr>
        <p:txBody>
          <a:bodyPr wrap="none">
            <a:spAutoFit/>
          </a:bodyPr>
          <a:lstStyle/>
          <a:p>
            <a:r>
              <a:rPr lang="es-MX" dirty="0"/>
              <a:t>:host {        </a:t>
            </a:r>
            <a:endParaRPr lang="es-MX" dirty="0" smtClean="0"/>
          </a:p>
          <a:p>
            <a:r>
              <a:rPr lang="es-MX" dirty="0" err="1" smtClean="0"/>
              <a:t>display</a:t>
            </a:r>
            <a:r>
              <a:rPr lang="es-MX" dirty="0"/>
              <a:t>: block;      </a:t>
            </a:r>
            <a:endParaRPr lang="es-MX" dirty="0" smtClean="0"/>
          </a:p>
          <a:p>
            <a:r>
              <a:rPr lang="es-MX" dirty="0" smtClean="0"/>
              <a:t>}</a:t>
            </a:r>
            <a:endParaRPr lang="es-MX" dirty="0"/>
          </a:p>
        </p:txBody>
      </p:sp>
      <p:sp>
        <p:nvSpPr>
          <p:cNvPr id="6" name="Rectangle 5"/>
          <p:cNvSpPr/>
          <p:nvPr/>
        </p:nvSpPr>
        <p:spPr>
          <a:xfrm>
            <a:off x="785266" y="3491790"/>
            <a:ext cx="2800767" cy="369332"/>
          </a:xfrm>
          <a:prstGeom prst="rect">
            <a:avLst/>
          </a:prstGeom>
          <a:ln>
            <a:solidFill>
              <a:schemeClr val="accent1"/>
            </a:solidFill>
          </a:ln>
        </p:spPr>
        <p:txBody>
          <a:bodyPr wrap="none">
            <a:spAutoFit/>
          </a:bodyPr>
          <a:lstStyle/>
          <a:p>
            <a:r>
              <a:rPr lang="es-MX" dirty="0"/>
              <a:t>&lt;h2&gt;</a:t>
            </a:r>
            <a:r>
              <a:rPr lang="es-MX" dirty="0" err="1"/>
              <a:t>Hello</a:t>
            </a:r>
            <a:r>
              <a:rPr lang="es-MX" dirty="0"/>
              <a:t> [[prop1]]!&lt;/h2&gt;</a:t>
            </a:r>
          </a:p>
        </p:txBody>
      </p:sp>
      <p:sp>
        <p:nvSpPr>
          <p:cNvPr id="7" name="Rectangle 6"/>
          <p:cNvSpPr/>
          <p:nvPr/>
        </p:nvSpPr>
        <p:spPr>
          <a:xfrm>
            <a:off x="785267" y="4105013"/>
            <a:ext cx="3678362" cy="2308324"/>
          </a:xfrm>
          <a:prstGeom prst="rect">
            <a:avLst/>
          </a:prstGeom>
          <a:ln>
            <a:solidFill>
              <a:schemeClr val="accent1"/>
            </a:solidFill>
          </a:ln>
        </p:spPr>
        <p:txBody>
          <a:bodyPr wrap="square">
            <a:spAutoFit/>
          </a:bodyPr>
          <a:lstStyle/>
          <a:p>
            <a:r>
              <a:rPr lang="es-MX" dirty="0"/>
              <a:t>/**     </a:t>
            </a:r>
            <a:endParaRPr lang="es-MX" dirty="0" smtClean="0"/>
          </a:p>
          <a:p>
            <a:r>
              <a:rPr lang="es-MX" dirty="0" smtClean="0"/>
              <a:t>`</a:t>
            </a:r>
            <a:r>
              <a:rPr lang="es-MX" dirty="0"/>
              <a:t>clase-uno`     </a:t>
            </a:r>
            <a:endParaRPr lang="es-MX" dirty="0" smtClean="0"/>
          </a:p>
          <a:p>
            <a:r>
              <a:rPr lang="es-MX" dirty="0" smtClean="0"/>
              <a:t>* </a:t>
            </a:r>
            <a:r>
              <a:rPr lang="es-MX" dirty="0"/>
              <a:t>practica en clase     </a:t>
            </a:r>
            <a:endParaRPr lang="es-MX" dirty="0" smtClean="0"/>
          </a:p>
          <a:p>
            <a:r>
              <a:rPr lang="es-MX" dirty="0" smtClean="0"/>
              <a:t>*     </a:t>
            </a:r>
          </a:p>
          <a:p>
            <a:r>
              <a:rPr lang="es-MX" dirty="0" smtClean="0"/>
              <a:t>* </a:t>
            </a:r>
            <a:r>
              <a:rPr lang="es-MX" dirty="0"/>
              <a:t>@</a:t>
            </a:r>
            <a:r>
              <a:rPr lang="es-MX" dirty="0" err="1"/>
              <a:t>customElement</a:t>
            </a:r>
            <a:r>
              <a:rPr lang="es-MX" dirty="0"/>
              <a:t>     </a:t>
            </a:r>
            <a:endParaRPr lang="es-MX" dirty="0" smtClean="0"/>
          </a:p>
          <a:p>
            <a:r>
              <a:rPr lang="es-MX" dirty="0" smtClean="0"/>
              <a:t>* </a:t>
            </a:r>
            <a:r>
              <a:rPr lang="es-MX" dirty="0"/>
              <a:t>@</a:t>
            </a:r>
            <a:r>
              <a:rPr lang="es-MX" dirty="0" err="1"/>
              <a:t>polymer</a:t>
            </a:r>
            <a:r>
              <a:rPr lang="es-MX" dirty="0"/>
              <a:t>    </a:t>
            </a:r>
            <a:endParaRPr lang="es-MX" dirty="0" smtClean="0"/>
          </a:p>
          <a:p>
            <a:r>
              <a:rPr lang="es-MX" dirty="0" smtClean="0"/>
              <a:t> * </a:t>
            </a:r>
            <a:r>
              <a:rPr lang="es-MX" dirty="0"/>
              <a:t>@demo demo/index.html     </a:t>
            </a:r>
            <a:endParaRPr lang="es-MX" dirty="0" smtClean="0"/>
          </a:p>
          <a:p>
            <a:r>
              <a:rPr lang="es-MX" dirty="0" smtClean="0"/>
              <a:t>*/</a:t>
            </a:r>
            <a:endParaRPr lang="es-MX" dirty="0"/>
          </a:p>
        </p:txBody>
      </p:sp>
      <p:sp>
        <p:nvSpPr>
          <p:cNvPr id="10" name="Rectangle 9"/>
          <p:cNvSpPr/>
          <p:nvPr/>
        </p:nvSpPr>
        <p:spPr>
          <a:xfrm>
            <a:off x="5183708" y="2343528"/>
            <a:ext cx="6006837" cy="3416320"/>
          </a:xfrm>
          <a:prstGeom prst="rect">
            <a:avLst/>
          </a:prstGeom>
          <a:ln>
            <a:solidFill>
              <a:schemeClr val="accent1"/>
            </a:solidFill>
          </a:ln>
        </p:spPr>
        <p:txBody>
          <a:bodyPr wrap="none">
            <a:spAutoFit/>
          </a:bodyPr>
          <a:lstStyle/>
          <a:p>
            <a:r>
              <a:rPr lang="es-MX" dirty="0" err="1"/>
              <a:t>class</a:t>
            </a:r>
            <a:r>
              <a:rPr lang="es-MX" dirty="0"/>
              <a:t> </a:t>
            </a:r>
            <a:r>
              <a:rPr lang="es-MX" dirty="0" err="1"/>
              <a:t>ClaseUno</a:t>
            </a:r>
            <a:r>
              <a:rPr lang="es-MX" dirty="0"/>
              <a:t> </a:t>
            </a:r>
            <a:r>
              <a:rPr lang="es-MX" dirty="0" err="1"/>
              <a:t>extends</a:t>
            </a:r>
            <a:r>
              <a:rPr lang="es-MX" dirty="0"/>
              <a:t> </a:t>
            </a:r>
            <a:r>
              <a:rPr lang="es-MX" dirty="0" err="1"/>
              <a:t>Polymer.Element</a:t>
            </a:r>
            <a:r>
              <a:rPr lang="es-MX" dirty="0"/>
              <a:t> </a:t>
            </a:r>
            <a:r>
              <a:rPr lang="es-MX" dirty="0" smtClean="0"/>
              <a:t>{</a:t>
            </a:r>
          </a:p>
          <a:p>
            <a:r>
              <a:rPr lang="es-MX" dirty="0"/>
              <a:t> </a:t>
            </a:r>
            <a:r>
              <a:rPr lang="es-MX" dirty="0" smtClean="0"/>
              <a:t>    </a:t>
            </a:r>
            <a:r>
              <a:rPr lang="en-US" dirty="0"/>
              <a:t>static get is() { return '</a:t>
            </a:r>
            <a:r>
              <a:rPr lang="en-US" dirty="0" err="1"/>
              <a:t>clase-uno</a:t>
            </a:r>
            <a:r>
              <a:rPr lang="en-US" dirty="0"/>
              <a:t>'; </a:t>
            </a:r>
            <a:r>
              <a:rPr lang="en-US" dirty="0" smtClean="0"/>
              <a:t>}</a:t>
            </a:r>
          </a:p>
          <a:p>
            <a:r>
              <a:rPr lang="en-US" dirty="0"/>
              <a:t>     static get properties() </a:t>
            </a:r>
            <a:r>
              <a:rPr lang="en-US" dirty="0" smtClean="0"/>
              <a:t>{</a:t>
            </a:r>
          </a:p>
          <a:p>
            <a:r>
              <a:rPr lang="en-US" dirty="0"/>
              <a:t>        return </a:t>
            </a:r>
            <a:r>
              <a:rPr lang="en-US" dirty="0" smtClean="0"/>
              <a:t>{</a:t>
            </a:r>
          </a:p>
          <a:p>
            <a:r>
              <a:rPr lang="en-US" dirty="0"/>
              <a:t>           prop1: </a:t>
            </a:r>
            <a:r>
              <a:rPr lang="en-US" dirty="0" smtClean="0"/>
              <a:t>{</a:t>
            </a:r>
          </a:p>
          <a:p>
            <a:r>
              <a:rPr lang="en-US" dirty="0"/>
              <a:t>            type: String</a:t>
            </a:r>
            <a:r>
              <a:rPr lang="en-US" dirty="0" smtClean="0"/>
              <a:t>,</a:t>
            </a:r>
          </a:p>
          <a:p>
            <a:r>
              <a:rPr lang="en-US" dirty="0"/>
              <a:t>            </a:t>
            </a:r>
            <a:r>
              <a:rPr lang="en-US" dirty="0" smtClean="0"/>
              <a:t>value</a:t>
            </a:r>
            <a:r>
              <a:rPr lang="en-US" dirty="0"/>
              <a:t>: </a:t>
            </a:r>
            <a:r>
              <a:rPr lang="en-US" dirty="0" smtClean="0"/>
              <a:t>'</a:t>
            </a:r>
            <a:r>
              <a:rPr lang="en-US" dirty="0" err="1" smtClean="0"/>
              <a:t>clase-uno</a:t>
            </a:r>
            <a:r>
              <a:rPr lang="en-US" dirty="0" smtClean="0"/>
              <a:t>‘</a:t>
            </a:r>
          </a:p>
          <a:p>
            <a:r>
              <a:rPr lang="en-US" dirty="0"/>
              <a:t>            </a:t>
            </a:r>
            <a:r>
              <a:rPr lang="en-US" dirty="0" smtClean="0"/>
              <a:t>}</a:t>
            </a:r>
          </a:p>
          <a:p>
            <a:r>
              <a:rPr lang="en-US" dirty="0"/>
              <a:t>      </a:t>
            </a:r>
            <a:r>
              <a:rPr lang="en-US" dirty="0" smtClean="0"/>
              <a:t>};</a:t>
            </a:r>
          </a:p>
          <a:p>
            <a:r>
              <a:rPr lang="en-US" dirty="0"/>
              <a:t>    </a:t>
            </a:r>
            <a:r>
              <a:rPr lang="en-US" dirty="0" smtClean="0"/>
              <a:t>}</a:t>
            </a:r>
          </a:p>
          <a:p>
            <a:r>
              <a:rPr lang="en-US" dirty="0"/>
              <a:t>  </a:t>
            </a:r>
            <a:r>
              <a:rPr lang="en-US" dirty="0" smtClean="0"/>
              <a:t>}</a:t>
            </a:r>
          </a:p>
          <a:p>
            <a:r>
              <a:rPr lang="es-MX" dirty="0" err="1"/>
              <a:t>window.customElements.define</a:t>
            </a:r>
            <a:r>
              <a:rPr lang="es-MX" dirty="0"/>
              <a:t>(ClaseUno.is, </a:t>
            </a:r>
            <a:r>
              <a:rPr lang="es-MX" dirty="0" err="1"/>
              <a:t>ClaseUno</a:t>
            </a:r>
            <a:r>
              <a:rPr lang="es-MX" dirty="0"/>
              <a:t>);</a:t>
            </a:r>
          </a:p>
        </p:txBody>
      </p:sp>
    </p:spTree>
    <p:extLst>
      <p:ext uri="{BB962C8B-B14F-4D97-AF65-F5344CB8AC3E}">
        <p14:creationId xmlns:p14="http://schemas.microsoft.com/office/powerpoint/2010/main" val="33792799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MI PRIMER ELEMENTO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12642" y="1648039"/>
            <a:ext cx="9836026" cy="553998"/>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En el archivo “clase-uno.html”, agregamos las siguientes líneas de código, dentro de la etiqueta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&lt;script&gt;&lt;/script&gt;.</a:t>
            </a:r>
            <a:endParaRPr lang="en-US" altLang="en-US" dirty="0" smtClean="0">
              <a:solidFill>
                <a:srgbClr val="333333"/>
              </a:solidFill>
              <a:cs typeface="Arial" panose="020B0604020202020204" pitchFamily="34" charset="0"/>
            </a:endParaRPr>
          </a:p>
        </p:txBody>
      </p:sp>
      <p:sp>
        <p:nvSpPr>
          <p:cNvPr id="5" name="Rectangle 4"/>
          <p:cNvSpPr/>
          <p:nvPr/>
        </p:nvSpPr>
        <p:spPr>
          <a:xfrm>
            <a:off x="785266" y="2519297"/>
            <a:ext cx="1832553" cy="923330"/>
          </a:xfrm>
          <a:prstGeom prst="rect">
            <a:avLst/>
          </a:prstGeom>
        </p:spPr>
        <p:txBody>
          <a:bodyPr wrap="none">
            <a:spAutoFit/>
          </a:bodyPr>
          <a:lstStyle/>
          <a:p>
            <a:r>
              <a:rPr lang="es-MX" b="1" dirty="0" err="1">
                <a:solidFill>
                  <a:schemeClr val="accent3"/>
                </a:solidFill>
              </a:rPr>
              <a:t>Polymer</a:t>
            </a:r>
            <a:r>
              <a:rPr lang="es-MX" b="1" dirty="0">
                <a:solidFill>
                  <a:schemeClr val="accent3"/>
                </a:solidFill>
              </a:rPr>
              <a:t>({      </a:t>
            </a:r>
            <a:endParaRPr lang="es-MX" b="1" dirty="0" smtClean="0">
              <a:solidFill>
                <a:schemeClr val="accent3"/>
              </a:solidFill>
            </a:endParaRPr>
          </a:p>
          <a:p>
            <a:r>
              <a:rPr lang="es-MX" b="1" dirty="0" err="1" smtClean="0">
                <a:solidFill>
                  <a:schemeClr val="accent3"/>
                </a:solidFill>
              </a:rPr>
              <a:t>is</a:t>
            </a:r>
            <a:r>
              <a:rPr lang="es-MX" b="1" dirty="0">
                <a:solidFill>
                  <a:schemeClr val="accent3"/>
                </a:solidFill>
              </a:rPr>
              <a:t>: 'clase-uno'  </a:t>
            </a:r>
            <a:endParaRPr lang="es-MX" b="1" dirty="0" smtClean="0">
              <a:solidFill>
                <a:schemeClr val="accent3"/>
              </a:solidFill>
            </a:endParaRPr>
          </a:p>
          <a:p>
            <a:r>
              <a:rPr lang="es-MX" b="1" dirty="0" smtClean="0">
                <a:solidFill>
                  <a:schemeClr val="accent3"/>
                </a:solidFill>
              </a:rPr>
              <a:t>});</a:t>
            </a:r>
            <a:endParaRPr lang="es-MX" b="1" dirty="0">
              <a:solidFill>
                <a:schemeClr val="accent3"/>
              </a:solidFill>
            </a:endParaRPr>
          </a:p>
        </p:txBody>
      </p:sp>
      <p:sp>
        <p:nvSpPr>
          <p:cNvPr id="6" name="TextBox 5"/>
          <p:cNvSpPr txBox="1"/>
          <p:nvPr/>
        </p:nvSpPr>
        <p:spPr>
          <a:xfrm>
            <a:off x="785266" y="3603014"/>
            <a:ext cx="11187678" cy="923330"/>
          </a:xfrm>
          <a:prstGeom prst="rect">
            <a:avLst/>
          </a:prstGeom>
          <a:noFill/>
        </p:spPr>
        <p:txBody>
          <a:bodyPr wrap="none" rtlCol="0">
            <a:spAutoFit/>
          </a:bodyPr>
          <a:lstStyle/>
          <a:p>
            <a:r>
              <a:rPr lang="es-MX" dirty="0" smtClean="0"/>
              <a:t>En el archivo “Index.html”, se elimina la etiqueta </a:t>
            </a:r>
            <a:r>
              <a:rPr lang="es-MX" b="1" dirty="0" smtClean="0"/>
              <a:t>&lt;</a:t>
            </a:r>
            <a:r>
              <a:rPr lang="es-MX" b="1" dirty="0" err="1" smtClean="0"/>
              <a:t>custom-style</a:t>
            </a:r>
            <a:r>
              <a:rPr lang="es-MX" b="1" dirty="0" smtClean="0"/>
              <a:t>&gt;&lt;/</a:t>
            </a:r>
            <a:r>
              <a:rPr lang="es-MX" b="1" dirty="0" err="1" smtClean="0"/>
              <a:t>custom-style</a:t>
            </a:r>
            <a:r>
              <a:rPr lang="es-MX" b="1" dirty="0" smtClean="0"/>
              <a:t>&gt;</a:t>
            </a:r>
            <a:r>
              <a:rPr lang="es-MX" dirty="0" smtClean="0"/>
              <a:t>, y su contenido y dentro </a:t>
            </a:r>
          </a:p>
          <a:p>
            <a:r>
              <a:rPr lang="es-MX" dirty="0"/>
              <a:t>d</a:t>
            </a:r>
            <a:r>
              <a:rPr lang="es-MX" dirty="0" smtClean="0"/>
              <a:t>e la etiqueta </a:t>
            </a:r>
            <a:r>
              <a:rPr lang="es-MX" b="1" dirty="0" smtClean="0"/>
              <a:t>&lt;</a:t>
            </a:r>
            <a:r>
              <a:rPr lang="es-MX" b="1" dirty="0" err="1" smtClean="0"/>
              <a:t>body</a:t>
            </a:r>
            <a:r>
              <a:rPr lang="es-MX" b="1" dirty="0" smtClean="0"/>
              <a:t>&gt;, </a:t>
            </a:r>
            <a:r>
              <a:rPr lang="es-MX" dirty="0" smtClean="0"/>
              <a:t>solo se deja la etiqueta &lt;h3&gt; y el llamado a nuestro componente de </a:t>
            </a:r>
            <a:r>
              <a:rPr lang="es-MX" dirty="0" err="1" smtClean="0"/>
              <a:t>polymer</a:t>
            </a:r>
            <a:endParaRPr lang="es-MX" dirty="0" smtClean="0"/>
          </a:p>
          <a:p>
            <a:r>
              <a:rPr lang="es-MX" b="1" dirty="0" smtClean="0"/>
              <a:t>&lt;clase-uno&gt;. </a:t>
            </a:r>
            <a:endParaRPr lang="es-MX" b="1" dirty="0"/>
          </a:p>
        </p:txBody>
      </p:sp>
      <p:sp>
        <p:nvSpPr>
          <p:cNvPr id="7" name="Rectangle 6"/>
          <p:cNvSpPr/>
          <p:nvPr/>
        </p:nvSpPr>
        <p:spPr>
          <a:xfrm>
            <a:off x="786813" y="4767467"/>
            <a:ext cx="3244768" cy="954107"/>
          </a:xfrm>
          <a:prstGeom prst="rect">
            <a:avLst/>
          </a:prstGeom>
        </p:spPr>
        <p:txBody>
          <a:bodyPr wrap="square">
            <a:spAutoFit/>
          </a:bodyPr>
          <a:lstStyle/>
          <a:p>
            <a:r>
              <a:rPr lang="es-MX" sz="1400" b="1" dirty="0" smtClean="0">
                <a:solidFill>
                  <a:schemeClr val="accent3"/>
                </a:solidFill>
              </a:rPr>
              <a:t>&lt;</a:t>
            </a:r>
            <a:r>
              <a:rPr lang="es-MX" sz="1400" b="1" dirty="0" err="1">
                <a:solidFill>
                  <a:schemeClr val="accent3"/>
                </a:solidFill>
              </a:rPr>
              <a:t>body</a:t>
            </a:r>
            <a:r>
              <a:rPr lang="es-MX" sz="1400" b="1" dirty="0">
                <a:solidFill>
                  <a:schemeClr val="accent3"/>
                </a:solidFill>
              </a:rPr>
              <a:t>&gt;    </a:t>
            </a:r>
            <a:endParaRPr lang="es-MX" sz="1400" b="1" dirty="0" smtClean="0">
              <a:solidFill>
                <a:schemeClr val="accent3"/>
              </a:solidFill>
            </a:endParaRPr>
          </a:p>
          <a:p>
            <a:r>
              <a:rPr lang="es-MX" sz="1400" b="1" dirty="0" smtClean="0">
                <a:solidFill>
                  <a:schemeClr val="accent3"/>
                </a:solidFill>
              </a:rPr>
              <a:t>&lt;</a:t>
            </a:r>
            <a:r>
              <a:rPr lang="es-MX" sz="1400" b="1" dirty="0">
                <a:solidFill>
                  <a:schemeClr val="accent3"/>
                </a:solidFill>
              </a:rPr>
              <a:t>h3&gt;Basic clase-uno demo&lt;/h3&gt;      </a:t>
            </a:r>
            <a:endParaRPr lang="es-MX" sz="1400" b="1" dirty="0" smtClean="0">
              <a:solidFill>
                <a:schemeClr val="accent3"/>
              </a:solidFill>
            </a:endParaRPr>
          </a:p>
          <a:p>
            <a:r>
              <a:rPr lang="es-MX" sz="1400" b="1" dirty="0" smtClean="0">
                <a:solidFill>
                  <a:schemeClr val="accent3"/>
                </a:solidFill>
              </a:rPr>
              <a:t>&lt;</a:t>
            </a:r>
            <a:r>
              <a:rPr lang="es-MX" sz="1400" b="1" dirty="0">
                <a:solidFill>
                  <a:schemeClr val="accent3"/>
                </a:solidFill>
              </a:rPr>
              <a:t>clase-uno&gt;&lt;/clase-uno&gt;  </a:t>
            </a:r>
            <a:endParaRPr lang="es-MX" sz="1400" b="1" dirty="0" smtClean="0">
              <a:solidFill>
                <a:schemeClr val="accent3"/>
              </a:solidFill>
            </a:endParaRPr>
          </a:p>
          <a:p>
            <a:r>
              <a:rPr lang="es-MX" sz="1400" b="1" dirty="0" smtClean="0">
                <a:solidFill>
                  <a:schemeClr val="accent3"/>
                </a:solidFill>
              </a:rPr>
              <a:t>&lt;/</a:t>
            </a:r>
            <a:r>
              <a:rPr lang="es-MX" sz="1400" b="1" dirty="0" err="1">
                <a:solidFill>
                  <a:schemeClr val="accent3"/>
                </a:solidFill>
              </a:rPr>
              <a:t>body</a:t>
            </a:r>
            <a:r>
              <a:rPr lang="es-MX" sz="1400" b="1" dirty="0">
                <a:solidFill>
                  <a:schemeClr val="accent3"/>
                </a:solidFill>
              </a:rPr>
              <a:t>&gt;</a:t>
            </a:r>
          </a:p>
        </p:txBody>
      </p:sp>
      <p:pic>
        <p:nvPicPr>
          <p:cNvPr id="8" name="Picture 7"/>
          <p:cNvPicPr>
            <a:picLocks noChangeAspect="1"/>
          </p:cNvPicPr>
          <p:nvPr/>
        </p:nvPicPr>
        <p:blipFill>
          <a:blip r:embed="rId2"/>
          <a:stretch>
            <a:fillRect/>
          </a:stretch>
        </p:blipFill>
        <p:spPr>
          <a:xfrm>
            <a:off x="5427003" y="4397686"/>
            <a:ext cx="3638550" cy="1895475"/>
          </a:xfrm>
          <a:prstGeom prst="rect">
            <a:avLst/>
          </a:prstGeom>
        </p:spPr>
      </p:pic>
      <p:sp>
        <p:nvSpPr>
          <p:cNvPr id="9" name="Right Arrow 8"/>
          <p:cNvSpPr/>
          <p:nvPr/>
        </p:nvSpPr>
        <p:spPr>
          <a:xfrm>
            <a:off x="4031581" y="5287665"/>
            <a:ext cx="1080119" cy="292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08782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MI PRIMER ELEMENTO POLYMER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03269" y="1642134"/>
            <a:ext cx="10490051" cy="1938992"/>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Con esto ya tenemos nuestra base para iniciar a desarrollar en </a:t>
            </a:r>
            <a:r>
              <a:rPr lang="es-MX" altLang="en-US" dirty="0" err="1" smtClean="0">
                <a:solidFill>
                  <a:srgbClr val="333333"/>
                </a:solidFill>
                <a:cs typeface="Arial" panose="020B0604020202020204" pitchFamily="34" charset="0"/>
              </a:rPr>
              <a:t>polymer</a:t>
            </a:r>
            <a:r>
              <a:rPr lang="es-MX" altLang="en-US" dirty="0" smtClean="0">
                <a:solidFill>
                  <a:srgbClr val="333333"/>
                </a:solidFill>
                <a:cs typeface="Arial" panose="020B0604020202020204" pitchFamily="34" charset="0"/>
              </a:rPr>
              <a:t>, cambia el texto en la </a:t>
            </a:r>
          </a:p>
          <a:p>
            <a:pPr lvl="0"/>
            <a:r>
              <a:rPr lang="es-MX" altLang="en-US" dirty="0" smtClean="0">
                <a:solidFill>
                  <a:srgbClr val="333333"/>
                </a:solidFill>
                <a:cs typeface="Arial" panose="020B0604020202020204" pitchFamily="34" charset="0"/>
              </a:rPr>
              <a:t>etiqueta &lt;h3&gt; del archivo “index.html”, </a:t>
            </a:r>
            <a:r>
              <a:rPr lang="es-MX" altLang="en-US" dirty="0">
                <a:solidFill>
                  <a:srgbClr val="333333"/>
                </a:solidFill>
                <a:cs typeface="Arial" panose="020B0604020202020204" pitchFamily="34" charset="0"/>
              </a:rPr>
              <a:t>por “Practica clase uno archivo index.html // </a:t>
            </a:r>
            <a:r>
              <a:rPr lang="es-MX" altLang="en-US" dirty="0" err="1">
                <a:solidFill>
                  <a:srgbClr val="333333"/>
                </a:solidFill>
                <a:cs typeface="Arial" panose="020B0604020202020204" pitchFamily="34" charset="0"/>
              </a:rPr>
              <a:t>polymer</a:t>
            </a:r>
            <a:r>
              <a:rPr lang="es-MX" altLang="en-US" dirty="0">
                <a:solidFill>
                  <a:srgbClr val="333333"/>
                </a:solidFill>
                <a:cs typeface="Arial" panose="020B0604020202020204" pitchFamily="34" charset="0"/>
              </a:rPr>
              <a:t> </a:t>
            </a:r>
            <a:r>
              <a:rPr lang="es-MX" altLang="en-US" dirty="0" err="1">
                <a:solidFill>
                  <a:srgbClr val="333333"/>
                </a:solidFill>
                <a:cs typeface="Arial" panose="020B0604020202020204" pitchFamily="34" charset="0"/>
              </a:rPr>
              <a:t>version</a:t>
            </a:r>
            <a:r>
              <a:rPr lang="es-MX" altLang="en-US" dirty="0">
                <a:solidFill>
                  <a:srgbClr val="333333"/>
                </a:solidFill>
                <a:cs typeface="Arial" panose="020B0604020202020204" pitchFamily="34" charset="0"/>
              </a:rPr>
              <a:t> </a:t>
            </a:r>
            <a:r>
              <a:rPr lang="es-MX" altLang="en-US" dirty="0" smtClean="0">
                <a:solidFill>
                  <a:srgbClr val="333333"/>
                </a:solidFill>
                <a:cs typeface="Arial" panose="020B0604020202020204" pitchFamily="34" charset="0"/>
              </a:rPr>
              <a:t>1”,</a:t>
            </a:r>
          </a:p>
          <a:p>
            <a:pPr lvl="0"/>
            <a:r>
              <a:rPr lang="es-MX" altLang="en-US" dirty="0" smtClean="0">
                <a:solidFill>
                  <a:srgbClr val="333333"/>
                </a:solidFill>
                <a:cs typeface="Arial" panose="020B0604020202020204" pitchFamily="34" charset="0"/>
              </a:rPr>
              <a:t>Y dentro de nuestra archivo “clase-uno.html”, solo dejamos una etiqueta &lt;p&gt;, con el texto</a:t>
            </a:r>
          </a:p>
          <a:p>
            <a:pPr lvl="0"/>
            <a:r>
              <a:rPr lang="es-MX" altLang="en-US" dirty="0">
                <a:solidFill>
                  <a:srgbClr val="333333"/>
                </a:solidFill>
                <a:cs typeface="Arial" panose="020B0604020202020204" pitchFamily="34" charset="0"/>
              </a:rPr>
              <a:t>“Ejemplo: uno de </a:t>
            </a:r>
            <a:r>
              <a:rPr lang="es-MX" altLang="en-US" dirty="0" err="1">
                <a:solidFill>
                  <a:srgbClr val="333333"/>
                </a:solidFill>
                <a:cs typeface="Arial" panose="020B0604020202020204" pitchFamily="34" charset="0"/>
              </a:rPr>
              <a:t>polymer</a:t>
            </a:r>
            <a:r>
              <a:rPr lang="es-MX" altLang="en-US" dirty="0">
                <a:solidFill>
                  <a:srgbClr val="333333"/>
                </a:solidFill>
                <a:cs typeface="Arial" panose="020B0604020202020204" pitchFamily="34" charset="0"/>
              </a:rPr>
              <a:t> dando estilo a un </a:t>
            </a:r>
            <a:r>
              <a:rPr lang="es-MX" altLang="en-US" dirty="0" err="1">
                <a:solidFill>
                  <a:srgbClr val="333333"/>
                </a:solidFill>
                <a:cs typeface="Arial" panose="020B0604020202020204" pitchFamily="34" charset="0"/>
              </a:rPr>
              <a:t>parrafo</a:t>
            </a:r>
            <a:r>
              <a:rPr lang="es-MX" altLang="en-US" dirty="0">
                <a:solidFill>
                  <a:srgbClr val="333333"/>
                </a:solidFill>
                <a:cs typeface="Arial" panose="020B0604020202020204" pitchFamily="34" charset="0"/>
              </a:rPr>
              <a:t> con el selector </a:t>
            </a:r>
            <a:r>
              <a:rPr lang="es-MX" altLang="en-US" dirty="0" err="1" smtClean="0">
                <a:solidFill>
                  <a:srgbClr val="333333"/>
                </a:solidFill>
                <a:cs typeface="Arial" panose="020B0604020202020204" pitchFamily="34" charset="0"/>
              </a:rPr>
              <a:t>class</a:t>
            </a:r>
            <a:r>
              <a:rPr lang="es-MX" altLang="en-US" dirty="0" smtClean="0">
                <a:solidFill>
                  <a:srgbClr val="333333"/>
                </a:solidFill>
                <a:cs typeface="Arial" panose="020B0604020202020204" pitchFamily="34" charset="0"/>
              </a:rPr>
              <a:t>”, y a esta etiqueta &lt;p&gt;, se le</a:t>
            </a:r>
          </a:p>
          <a:p>
            <a:pPr lvl="0"/>
            <a:r>
              <a:rPr lang="es-MX" altLang="en-US" dirty="0" smtClean="0">
                <a:solidFill>
                  <a:srgbClr val="333333"/>
                </a:solidFill>
                <a:cs typeface="Arial" panose="020B0604020202020204" pitchFamily="34" charset="0"/>
              </a:rPr>
              <a:t>asigna la clase “</a:t>
            </a:r>
            <a:r>
              <a:rPr lang="es-MX" altLang="en-US" dirty="0" err="1" smtClean="0">
                <a:solidFill>
                  <a:srgbClr val="333333"/>
                </a:solidFill>
                <a:cs typeface="Arial" panose="020B0604020202020204" pitchFamily="34" charset="0"/>
              </a:rPr>
              <a:t>ejeuno</a:t>
            </a:r>
            <a:r>
              <a:rPr lang="es-MX" altLang="en-US" dirty="0" smtClean="0">
                <a:solidFill>
                  <a:srgbClr val="333333"/>
                </a:solidFill>
                <a:cs typeface="Arial" panose="020B0604020202020204" pitchFamily="34" charset="0"/>
              </a:rPr>
              <a:t>”. Esta clase en el apartado &lt;</a:t>
            </a:r>
            <a:r>
              <a:rPr lang="es-MX" altLang="en-US" dirty="0" err="1" smtClean="0">
                <a:solidFill>
                  <a:srgbClr val="333333"/>
                </a:solidFill>
                <a:cs typeface="Arial" panose="020B0604020202020204" pitchFamily="34" charset="0"/>
              </a:rPr>
              <a:t>style</a:t>
            </a:r>
            <a:r>
              <a:rPr lang="es-MX" altLang="en-US" dirty="0" smtClean="0">
                <a:solidFill>
                  <a:srgbClr val="333333"/>
                </a:solidFill>
                <a:cs typeface="Arial" panose="020B0604020202020204" pitchFamily="34" charset="0"/>
              </a:rPr>
              <a:t>&gt; deberá centrar el texto en la pantalla,</a:t>
            </a:r>
          </a:p>
          <a:p>
            <a:pPr lvl="0"/>
            <a:r>
              <a:rPr lang="es-MX" altLang="en-US" dirty="0" smtClean="0">
                <a:solidFill>
                  <a:srgbClr val="333333"/>
                </a:solidFill>
                <a:cs typeface="Arial" panose="020B0604020202020204" pitchFamily="34" charset="0"/>
              </a:rPr>
              <a:t>El texto será de color azul, tendrá un recuadro con borde color naranja a 1 pixel y un fondo amarillo.</a:t>
            </a:r>
          </a:p>
          <a:p>
            <a:pPr lvl="0"/>
            <a:r>
              <a:rPr lang="es-MX" altLang="en-US" dirty="0" smtClean="0">
                <a:solidFill>
                  <a:srgbClr val="333333"/>
                </a:solidFill>
                <a:cs typeface="Arial" panose="020B0604020202020204" pitchFamily="34" charset="0"/>
              </a:rPr>
              <a:t>Se elimina todo código dentro de la etiqueta &lt;</a:t>
            </a:r>
            <a:r>
              <a:rPr lang="es-MX" altLang="en-US" dirty="0" err="1" smtClean="0">
                <a:solidFill>
                  <a:srgbClr val="333333"/>
                </a:solidFill>
                <a:cs typeface="Arial" panose="020B0604020202020204" pitchFamily="34" charset="0"/>
              </a:rPr>
              <a:t>style</a:t>
            </a:r>
            <a:r>
              <a:rPr lang="es-MX" altLang="en-US" dirty="0" smtClean="0">
                <a:solidFill>
                  <a:srgbClr val="333333"/>
                </a:solidFill>
                <a:cs typeface="Arial" panose="020B0604020202020204" pitchFamily="34" charset="0"/>
              </a:rPr>
              <a:t>&gt;, antes de anexar el código para nuestra clase.</a:t>
            </a:r>
            <a:endParaRPr lang="en-US" altLang="en-US" dirty="0" smtClean="0">
              <a:solidFill>
                <a:srgbClr val="333333"/>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901521" y="3973513"/>
            <a:ext cx="10623730" cy="1751012"/>
          </a:xfrm>
          <a:prstGeom prst="rect">
            <a:avLst/>
          </a:prstGeom>
        </p:spPr>
      </p:pic>
    </p:spTree>
    <p:extLst>
      <p:ext uri="{BB962C8B-B14F-4D97-AF65-F5344CB8AC3E}">
        <p14:creationId xmlns:p14="http://schemas.microsoft.com/office/powerpoint/2010/main" val="16250633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PROPIEDADES Y TIPOS DE DATOS.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880640" y="1648039"/>
            <a:ext cx="10477227" cy="830997"/>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Para ver las propiedades y tipos de datos vamos a crear el archivo “ejemplo-dos.html”, y en el archivo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“clase-uno.html”, agregamos una etiqueta &lt;p&gt;, con el texto “ejemplo 2 propiedades y tipos de datos”,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a:solidFill>
                  <a:srgbClr val="333333"/>
                </a:solidFill>
                <a:cs typeface="Arial" panose="020B0604020202020204" pitchFamily="34" charset="0"/>
              </a:rPr>
              <a:t>c</a:t>
            </a:r>
            <a:r>
              <a:rPr lang="es-MX" altLang="en-US" dirty="0" smtClean="0">
                <a:solidFill>
                  <a:srgbClr val="333333"/>
                </a:solidFill>
                <a:cs typeface="Arial" panose="020B0604020202020204" pitchFamily="34" charset="0"/>
              </a:rPr>
              <a:t>omo se muestra a continuación:</a:t>
            </a:r>
          </a:p>
        </p:txBody>
      </p:sp>
      <p:pic>
        <p:nvPicPr>
          <p:cNvPr id="6" name="Picture 5"/>
          <p:cNvPicPr>
            <a:picLocks noChangeAspect="1"/>
          </p:cNvPicPr>
          <p:nvPr/>
        </p:nvPicPr>
        <p:blipFill>
          <a:blip r:embed="rId2"/>
          <a:stretch>
            <a:fillRect/>
          </a:stretch>
        </p:blipFill>
        <p:spPr>
          <a:xfrm>
            <a:off x="1007243" y="2713742"/>
            <a:ext cx="7871607" cy="1354599"/>
          </a:xfrm>
          <a:prstGeom prst="rect">
            <a:avLst/>
          </a:prstGeom>
        </p:spPr>
      </p:pic>
      <p:sp>
        <p:nvSpPr>
          <p:cNvPr id="7" name="TextBox 6"/>
          <p:cNvSpPr txBox="1"/>
          <p:nvPr/>
        </p:nvSpPr>
        <p:spPr>
          <a:xfrm>
            <a:off x="880640" y="4303047"/>
            <a:ext cx="10892726" cy="646331"/>
          </a:xfrm>
          <a:prstGeom prst="rect">
            <a:avLst/>
          </a:prstGeom>
          <a:noFill/>
        </p:spPr>
        <p:txBody>
          <a:bodyPr wrap="none" rtlCol="0">
            <a:spAutoFit/>
          </a:bodyPr>
          <a:lstStyle/>
          <a:p>
            <a:r>
              <a:rPr lang="es-MX" dirty="0" smtClean="0"/>
              <a:t>En este mismo archivo “clase-uno.html”, vamos a generar la referencia con el archivo “ejemplo-dos.html”,</a:t>
            </a:r>
          </a:p>
          <a:p>
            <a:r>
              <a:rPr lang="es-MX" dirty="0" smtClean="0"/>
              <a:t>como se muestra a continuación: </a:t>
            </a:r>
            <a:endParaRPr lang="es-MX" dirty="0"/>
          </a:p>
        </p:txBody>
      </p:sp>
      <p:pic>
        <p:nvPicPr>
          <p:cNvPr id="8" name="Picture 7"/>
          <p:cNvPicPr>
            <a:picLocks noChangeAspect="1"/>
          </p:cNvPicPr>
          <p:nvPr/>
        </p:nvPicPr>
        <p:blipFill>
          <a:blip r:embed="rId3"/>
          <a:stretch>
            <a:fillRect/>
          </a:stretch>
        </p:blipFill>
        <p:spPr>
          <a:xfrm>
            <a:off x="1007243" y="5023804"/>
            <a:ext cx="7153515" cy="1483185"/>
          </a:xfrm>
          <a:prstGeom prst="rect">
            <a:avLst/>
          </a:prstGeom>
        </p:spPr>
      </p:pic>
    </p:spTree>
    <p:extLst>
      <p:ext uri="{BB962C8B-B14F-4D97-AF65-F5344CB8AC3E}">
        <p14:creationId xmlns:p14="http://schemas.microsoft.com/office/powerpoint/2010/main" val="1837745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PROPIEDADES Y TIPOS DE DATOS.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35236" y="1551553"/>
            <a:ext cx="10669588" cy="830997"/>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En el archivo “ejemplo-dos.html”, vamos a tener nuestra referencia a “polymer-element.html” y nuestro</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&lt;</a:t>
            </a:r>
            <a:r>
              <a:rPr lang="es-MX" altLang="en-US" dirty="0" err="1" smtClean="0">
                <a:solidFill>
                  <a:srgbClr val="333333"/>
                </a:solidFill>
                <a:cs typeface="Arial" panose="020B0604020202020204" pitchFamily="34" charset="0"/>
              </a:rPr>
              <a:t>dom</a:t>
            </a:r>
            <a:r>
              <a:rPr lang="es-MX" altLang="en-US" dirty="0" smtClean="0">
                <a:solidFill>
                  <a:srgbClr val="333333"/>
                </a:solidFill>
                <a:cs typeface="Arial" panose="020B0604020202020204" pitchFamily="34" charset="0"/>
              </a:rPr>
              <a:t>-module&gt; con  el Id “ejemplo-dos”, la etiqueta &lt;</a:t>
            </a:r>
            <a:r>
              <a:rPr lang="es-MX" altLang="en-US" dirty="0" err="1" smtClean="0">
                <a:solidFill>
                  <a:srgbClr val="333333"/>
                </a:solidFill>
                <a:cs typeface="Arial" panose="020B0604020202020204" pitchFamily="34" charset="0"/>
              </a:rPr>
              <a:t>style</a:t>
            </a:r>
            <a:r>
              <a:rPr lang="es-MX" altLang="en-US" dirty="0" smtClean="0">
                <a:solidFill>
                  <a:srgbClr val="333333"/>
                </a:solidFill>
                <a:cs typeface="Arial" panose="020B0604020202020204" pitchFamily="34" charset="0"/>
              </a:rPr>
              <a:t>&gt;, vacía al igual que la sección de código </a:t>
            </a:r>
            <a:r>
              <a:rPr lang="es-MX" altLang="en-US" dirty="0" err="1" smtClean="0">
                <a:solidFill>
                  <a:srgbClr val="333333"/>
                </a:solidFill>
                <a:cs typeface="Arial" panose="020B0604020202020204" pitchFamily="34" charset="0"/>
              </a:rPr>
              <a:t>html</a:t>
            </a:r>
            <a:r>
              <a:rPr lang="en-US" altLang="en-US" dirty="0" smtClean="0">
                <a:solidFill>
                  <a:srgbClr val="333333"/>
                </a:solidFill>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por</a:t>
            </a:r>
            <a:r>
              <a:rPr lang="en-US" altLang="en-US" dirty="0" smtClean="0">
                <a:solidFill>
                  <a:srgbClr val="333333"/>
                </a:solidFill>
                <a:cs typeface="Arial" panose="020B0604020202020204" pitchFamily="34" charset="0"/>
              </a:rPr>
              <a:t> ultimo la </a:t>
            </a:r>
            <a:r>
              <a:rPr lang="es-MX" altLang="en-US" dirty="0" smtClean="0">
                <a:solidFill>
                  <a:srgbClr val="333333"/>
                </a:solidFill>
                <a:cs typeface="Arial" panose="020B0604020202020204" pitchFamily="34" charset="0"/>
              </a:rPr>
              <a:t>etiqueta</a:t>
            </a:r>
            <a:r>
              <a:rPr lang="en-US" altLang="en-US" dirty="0" smtClean="0">
                <a:solidFill>
                  <a:srgbClr val="333333"/>
                </a:solidFill>
                <a:cs typeface="Arial" panose="020B0604020202020204" pitchFamily="34" charset="0"/>
              </a:rPr>
              <a:t> &lt;script&gt;, con </a:t>
            </a:r>
            <a:r>
              <a:rPr lang="es-MX" altLang="en-US" dirty="0" smtClean="0">
                <a:solidFill>
                  <a:srgbClr val="333333"/>
                </a:solidFill>
                <a:cs typeface="Arial" panose="020B0604020202020204" pitchFamily="34" charset="0"/>
              </a:rPr>
              <a:t>los</a:t>
            </a:r>
            <a:r>
              <a:rPr lang="en-US" altLang="en-US" dirty="0" smtClean="0">
                <a:solidFill>
                  <a:srgbClr val="333333"/>
                </a:solidFill>
                <a:cs typeface="Arial" panose="020B0604020202020204" pitchFamily="34" charset="0"/>
              </a:rPr>
              <a:t> </a:t>
            </a:r>
            <a:r>
              <a:rPr lang="es-MX" altLang="en-US" dirty="0" smtClean="0">
                <a:solidFill>
                  <a:srgbClr val="333333"/>
                </a:solidFill>
                <a:cs typeface="Arial" panose="020B0604020202020204" pitchFamily="34" charset="0"/>
              </a:rPr>
              <a:t>valores</a:t>
            </a:r>
            <a:r>
              <a:rPr lang="en-US" altLang="en-US" dirty="0">
                <a:solidFill>
                  <a:srgbClr val="333333"/>
                </a:solidFill>
                <a:cs typeface="Arial" panose="020B0604020202020204" pitchFamily="34" charset="0"/>
              </a:rPr>
              <a:t> </a:t>
            </a:r>
            <a:r>
              <a:rPr lang="es-MX" altLang="en-US" dirty="0" smtClean="0">
                <a:solidFill>
                  <a:srgbClr val="333333"/>
                </a:solidFill>
                <a:cs typeface="Arial" panose="020B0604020202020204" pitchFamily="34" charset="0"/>
              </a:rPr>
              <a:t>por default que genero nuestro archivo </a:t>
            </a:r>
            <a:r>
              <a:rPr lang="en-US" altLang="en-US" dirty="0" smtClean="0">
                <a:solidFill>
                  <a:srgbClr val="333333"/>
                </a:solidFill>
                <a:cs typeface="Arial" panose="020B0604020202020204" pitchFamily="34" charset="0"/>
              </a:rPr>
              <a:t>“clase-uno.html”.</a:t>
            </a:r>
            <a:endParaRPr lang="es-MX" altLang="en-US" dirty="0" smtClean="0">
              <a:solidFill>
                <a:srgbClr val="333333"/>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159372" y="2590592"/>
            <a:ext cx="8208912" cy="3814650"/>
          </a:xfrm>
          <a:prstGeom prst="rect">
            <a:avLst/>
          </a:prstGeom>
        </p:spPr>
      </p:pic>
    </p:spTree>
    <p:extLst>
      <p:ext uri="{BB962C8B-B14F-4D97-AF65-F5344CB8AC3E}">
        <p14:creationId xmlns:p14="http://schemas.microsoft.com/office/powerpoint/2010/main" val="3878715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5196" y="488715"/>
            <a:ext cx="9630044" cy="804104"/>
          </a:xfrm>
        </p:spPr>
        <p:txBody>
          <a:bodyPr/>
          <a:lstStyle/>
          <a:p>
            <a:r>
              <a:rPr lang="es-ES" sz="4000" b="1" dirty="0"/>
              <a:t>WEB COMPONENTS</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359172" y="1562505"/>
            <a:ext cx="11648895" cy="4708981"/>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El ejemplo más típico que veremos por ahí es un mapa de Google. Hoy, si no usamos web </a:t>
            </a:r>
            <a:r>
              <a:rPr kumimoji="0" lang="es-MX" altLang="en-US" sz="1600" b="0" i="0" u="none" strike="noStrike" cap="none" normalizeH="0" baseline="0" dirty="0" err="1" smtClean="0">
                <a:ln>
                  <a:noFill/>
                </a:ln>
                <a:solidFill>
                  <a:srgbClr val="313131"/>
                </a:solidFill>
                <a:effectLst/>
                <a:cs typeface="Arial" panose="020B0604020202020204" pitchFamily="34" charset="0"/>
              </a:rPr>
              <a:t>components</a:t>
            </a:r>
            <a:r>
              <a:rPr kumimoji="0" lang="es-MX" altLang="en-US" sz="1600" b="0" i="0" u="none" strike="noStrike" cap="none" normalizeH="0" baseline="0" dirty="0" smtClean="0">
                <a:ln>
                  <a:noFill/>
                </a:ln>
                <a:solidFill>
                  <a:srgbClr val="313131"/>
                </a:solidFill>
                <a:effectLst/>
                <a:cs typeface="Arial" panose="020B0604020202020204" pitchFamily="34" charset="0"/>
              </a:rPr>
              <a:t>, cuando queremos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mostrar un mapa en una página web, tenemos que crear código en tres bloques.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MX" altLang="en-US" sz="1600" b="0" i="0" u="none" strike="noStrike" cap="none" normalizeH="0" baseline="0" dirty="0" smtClean="0">
                <a:ln>
                  <a:noFill/>
                </a:ln>
                <a:solidFill>
                  <a:srgbClr val="313131"/>
                </a:solidFill>
                <a:effectLst/>
                <a:cs typeface="Arial" panose="020B0604020202020204" pitchFamily="34" charset="0"/>
              </a:rPr>
              <a:t> Un HTML con el elemento donde se va a </a:t>
            </a:r>
            <a:r>
              <a:rPr kumimoji="0" lang="es-MX" altLang="en-US" sz="1600" b="0" i="0" u="none" strike="noStrike" cap="none" normalizeH="0" baseline="0" dirty="0" err="1" smtClean="0">
                <a:ln>
                  <a:noFill/>
                </a:ln>
                <a:solidFill>
                  <a:srgbClr val="313131"/>
                </a:solidFill>
                <a:effectLst/>
                <a:cs typeface="Arial" panose="020B0604020202020204" pitchFamily="34" charset="0"/>
              </a:rPr>
              <a:t>renderizar</a:t>
            </a:r>
            <a:r>
              <a:rPr kumimoji="0" lang="es-MX" altLang="en-US" sz="1600" b="0" i="0" u="none" strike="noStrike" cap="none" normalizeH="0" baseline="0" dirty="0" smtClean="0">
                <a:ln>
                  <a:noFill/>
                </a:ln>
                <a:solidFill>
                  <a:srgbClr val="313131"/>
                </a:solidFill>
                <a:effectLst/>
                <a:cs typeface="Arial" panose="020B0604020202020204" pitchFamily="34" charset="0"/>
              </a:rPr>
              <a:t> el mapa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MX" altLang="en-US" sz="1600" b="0" i="0" u="none" strike="noStrike" cap="none" normalizeH="0" baseline="0" dirty="0" smtClean="0">
                <a:ln>
                  <a:noFill/>
                </a:ln>
                <a:solidFill>
                  <a:srgbClr val="313131"/>
                </a:solidFill>
                <a:effectLst/>
                <a:cs typeface="Arial" panose="020B0604020202020204" pitchFamily="34" charset="0"/>
              </a:rPr>
              <a:t> Un CSS para definir algún estilo sobre el mapa, por ejemplo sus dimensiones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MX" altLang="en-US" sz="1600" b="0" i="0" u="none" strike="noStrike" cap="none" normalizeH="0" baseline="0" dirty="0" smtClean="0">
                <a:ln>
                  <a:noFill/>
                </a:ln>
                <a:solidFill>
                  <a:srgbClr val="313131"/>
                </a:solidFill>
                <a:effectLst/>
                <a:cs typeface="Arial" panose="020B0604020202020204" pitchFamily="34" charset="0"/>
              </a:rPr>
              <a:t> Lo más importante, un </a:t>
            </a:r>
            <a:r>
              <a:rPr kumimoji="0" lang="es-MX" altLang="en-US" sz="1600" b="0" i="0" u="none" strike="noStrike" cap="none" normalizeH="0" baseline="0" dirty="0" err="1" smtClean="0">
                <a:ln>
                  <a:noFill/>
                </a:ln>
                <a:solidFill>
                  <a:srgbClr val="313131"/>
                </a:solidFill>
                <a:effectLst/>
                <a:cs typeface="Arial" panose="020B0604020202020204" pitchFamily="34" charset="0"/>
              </a:rPr>
              <a:t>Javascript</a:t>
            </a:r>
            <a:r>
              <a:rPr kumimoji="0" lang="es-MX" altLang="en-US" sz="1600" b="0" i="0" u="none" strike="noStrike" cap="none" normalizeH="0" baseline="0" dirty="0" smtClean="0">
                <a:ln>
                  <a:noFill/>
                </a:ln>
                <a:solidFill>
                  <a:srgbClr val="313131"/>
                </a:solidFill>
                <a:effectLst/>
                <a:cs typeface="Arial" panose="020B0604020202020204" pitchFamily="34" charset="0"/>
              </a:rPr>
              <a:t> para que puedas generar el mapa, indicando las coordenadas que deseas visualizar </a:t>
            </a:r>
          </a:p>
          <a:p>
            <a:pPr marL="0" marR="0" lvl="0" indent="0" algn="l" defTabSz="914400" rtl="0" eaLnBrk="0" fontAlgn="base" latinLnBrk="0" hangingPunct="0">
              <a:lnSpc>
                <a:spcPct val="100000"/>
              </a:lnSpc>
              <a:spcBef>
                <a:spcPct val="0"/>
              </a:spcBef>
              <a:spcAft>
                <a:spcPct val="0"/>
              </a:spcAft>
              <a:buClrTx/>
              <a:buSzTx/>
              <a:tabLst/>
            </a:pPr>
            <a:r>
              <a:rPr kumimoji="0" lang="es-MX" altLang="en-US" sz="1600" b="0" i="0" u="none" strike="noStrike" cap="none" normalizeH="0" baseline="0" dirty="0" smtClean="0">
                <a:ln>
                  <a:noFill/>
                </a:ln>
                <a:solidFill>
                  <a:srgbClr val="313131"/>
                </a:solidFill>
                <a:effectLst/>
                <a:cs typeface="Arial" panose="020B0604020202020204" pitchFamily="34" charset="0"/>
              </a:rPr>
              <a:t>(para centrar la vista inicial) y muchos otros detalles de configuración que tu mapa necesite.</a:t>
            </a:r>
          </a:p>
          <a:p>
            <a:pPr marL="0" marR="0" lvl="0" indent="0" algn="l" defTabSz="914400" rtl="0" eaLnBrk="0" fontAlgn="base" latinLnBrk="0" hangingPunct="0">
              <a:lnSpc>
                <a:spcPct val="100000"/>
              </a:lnSpc>
              <a:spcBef>
                <a:spcPct val="0"/>
              </a:spcBef>
              <a:spcAft>
                <a:spcPct val="0"/>
              </a:spcAft>
              <a:buClrTx/>
              <a:buSzTx/>
              <a:tabLst/>
            </a:pPr>
            <a:endParaRPr kumimoji="0" lang="es-MX" altLang="en-US" sz="1600" b="0" i="0" u="none" strike="noStrike" cap="none" normalizeH="0" baseline="0" dirty="0" smtClean="0">
              <a:ln>
                <a:noFill/>
              </a:ln>
              <a:solidFill>
                <a:srgbClr val="31313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Son tres lenguajes diferentes, que se especifican en bloques de código separados y usualmente en archivos separados.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Sin Web </a:t>
            </a:r>
            <a:r>
              <a:rPr kumimoji="0" lang="es-MX" altLang="en-US" sz="1600" b="0" i="0" u="none" strike="noStrike" cap="none" normalizeH="0" baseline="0" dirty="0" err="1" smtClean="0">
                <a:ln>
                  <a:noFill/>
                </a:ln>
                <a:solidFill>
                  <a:srgbClr val="313131"/>
                </a:solidFill>
                <a:effectLst/>
                <a:cs typeface="Arial" panose="020B0604020202020204" pitchFamily="34" charset="0"/>
              </a:rPr>
              <a:t>Components</a:t>
            </a:r>
            <a:r>
              <a:rPr kumimoji="0" lang="es-MX" altLang="en-US" sz="1600" b="0" i="0" u="none" strike="noStrike" cap="none" normalizeH="0" baseline="0" dirty="0" smtClean="0">
                <a:ln>
                  <a:noFill/>
                </a:ln>
                <a:solidFill>
                  <a:srgbClr val="313131"/>
                </a:solidFill>
                <a:effectLst/>
                <a:cs typeface="Arial" panose="020B0604020202020204" pitchFamily="34" charset="0"/>
              </a:rPr>
              <a:t>, para tener todos los bloques agrupados y tener un código único para embeber un elemento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se usaba generalmente la etiqueta IFRAME, que permite cargar un HTML, CSS y </a:t>
            </a:r>
            <a:r>
              <a:rPr kumimoji="0" lang="es-MX" altLang="en-US" sz="1600" b="0" i="0" u="none" strike="noStrike" cap="none" normalizeH="0" baseline="0" dirty="0" err="1" smtClean="0">
                <a:ln>
                  <a:noFill/>
                </a:ln>
                <a:solidFill>
                  <a:srgbClr val="313131"/>
                </a:solidFill>
                <a:effectLst/>
                <a:cs typeface="Arial" panose="020B0604020202020204" pitchFamily="34" charset="0"/>
              </a:rPr>
              <a:t>Javascript</a:t>
            </a:r>
            <a:r>
              <a:rPr kumimoji="0" lang="es-MX" altLang="en-US" sz="1600" b="0" i="0" u="none" strike="noStrike" cap="none" normalizeH="0" baseline="0" dirty="0" smtClean="0">
                <a:ln>
                  <a:noFill/>
                </a:ln>
                <a:solidFill>
                  <a:srgbClr val="313131"/>
                </a:solidFill>
                <a:effectLst/>
                <a:cs typeface="Arial" panose="020B0604020202020204" pitchFamily="34" charset="0"/>
              </a:rPr>
              <a:t> y reducir su ámbito a un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pequeño espacio de la página. Esta técnica se sigue utilizando, pero en el futuro se va a sustituir gracias a las bondades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de los Web </a:t>
            </a:r>
            <a:r>
              <a:rPr kumimoji="0" lang="es-MX" altLang="en-US" sz="1600" b="0" i="0" u="none" strike="noStrike" cap="none" normalizeH="0" baseline="0" dirty="0" err="1" smtClean="0">
                <a:ln>
                  <a:noFill/>
                </a:ln>
                <a:solidFill>
                  <a:srgbClr val="313131"/>
                </a:solidFill>
                <a:effectLst/>
                <a:cs typeface="Arial" panose="020B0604020202020204" pitchFamily="34" charset="0"/>
              </a:rPr>
              <a:t>Components</a:t>
            </a:r>
            <a:r>
              <a:rPr kumimoji="0" lang="es-MX" altLang="en-US" sz="1600" b="0" i="0" u="none" strike="noStrike" cap="none" normalizeH="0" baseline="0" dirty="0" smtClean="0">
                <a:ln>
                  <a:noFill/>
                </a:ln>
                <a:solidFill>
                  <a:srgbClr val="313131"/>
                </a:solidFill>
                <a:effectLst/>
                <a:cs typeface="Arial" panose="020B0604020202020204" pitchFamily="34" charset="0"/>
              </a:rPr>
              <a:t>.</a:t>
            </a: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A partir de ahora podremos expresar un mapa de Google con una etiqueta propietaria, que no pertenece al estándar del HTML,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313131"/>
                </a:solidFill>
                <a:effectLst/>
                <a:cs typeface="Arial" panose="020B0604020202020204" pitchFamily="34" charset="0"/>
              </a:rPr>
              <a:t>que simplifica la tarea y la acota a un pequeño bloque independiente.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600" b="0" i="0" u="none" strike="noStrike" cap="none" normalizeH="0" baseline="0" dirty="0" smtClean="0">
                <a:ln>
                  <a:noFill/>
                </a:ln>
                <a:solidFill>
                  <a:srgbClr val="999999"/>
                </a:solidFill>
                <a:effectLst/>
                <a:cs typeface="Arial" panose="020B0604020202020204" pitchFamily="34" charset="0"/>
              </a:rPr>
              <a:t>&lt;</a:t>
            </a:r>
            <a:r>
              <a:rPr kumimoji="0" lang="es-MX" altLang="en-US" sz="1600" b="0" i="0" u="none" strike="noStrike" cap="none" normalizeH="0" baseline="0" dirty="0" smtClean="0">
                <a:ln>
                  <a:noFill/>
                </a:ln>
                <a:solidFill>
                  <a:srgbClr val="990055"/>
                </a:solidFill>
                <a:effectLst/>
                <a:cs typeface="Arial" panose="020B0604020202020204" pitchFamily="34" charset="0"/>
              </a:rPr>
              <a:t>google-</a:t>
            </a:r>
            <a:r>
              <a:rPr kumimoji="0" lang="es-MX" altLang="en-US" sz="1600" b="0" i="0" u="none" strike="noStrike" cap="none" normalizeH="0" baseline="0" dirty="0" err="1" smtClean="0">
                <a:ln>
                  <a:noFill/>
                </a:ln>
                <a:solidFill>
                  <a:srgbClr val="990055"/>
                </a:solidFill>
                <a:effectLst/>
                <a:cs typeface="Arial" panose="020B0604020202020204" pitchFamily="34" charset="0"/>
              </a:rPr>
              <a:t>map</a:t>
            </a:r>
            <a:r>
              <a:rPr kumimoji="0" lang="es-MX" altLang="en-US" sz="1600" b="0" i="0" u="none" strike="noStrike" cap="none" normalizeH="0" baseline="0" dirty="0" smtClean="0">
                <a:ln>
                  <a:noFill/>
                </a:ln>
                <a:solidFill>
                  <a:srgbClr val="990055"/>
                </a:solidFill>
                <a:effectLst/>
                <a:cs typeface="Arial" panose="020B0604020202020204" pitchFamily="34" charset="0"/>
              </a:rPr>
              <a:t> </a:t>
            </a:r>
            <a:r>
              <a:rPr kumimoji="0" lang="es-MX" altLang="en-US" sz="1600" b="0" i="0" u="none" strike="noStrike" cap="none" normalizeH="0" baseline="0" dirty="0" err="1" smtClean="0">
                <a:ln>
                  <a:noFill/>
                </a:ln>
                <a:solidFill>
                  <a:srgbClr val="669900"/>
                </a:solidFill>
                <a:effectLst/>
                <a:cs typeface="Arial" panose="020B0604020202020204" pitchFamily="34" charset="0"/>
              </a:rPr>
              <a:t>latitude</a:t>
            </a:r>
            <a:r>
              <a:rPr kumimoji="0" lang="es-MX" altLang="en-US" sz="1600" b="0" i="0" u="none" strike="noStrike" cap="none" normalizeH="0" baseline="0" dirty="0" smtClean="0">
                <a:ln>
                  <a:noFill/>
                </a:ln>
                <a:solidFill>
                  <a:srgbClr val="999999"/>
                </a:solidFill>
                <a:effectLst/>
                <a:cs typeface="Arial" panose="020B0604020202020204" pitchFamily="34" charset="0"/>
              </a:rPr>
              <a:t>="</a:t>
            </a:r>
            <a:r>
              <a:rPr kumimoji="0" lang="es-MX" altLang="en-US" sz="1600" b="0" i="0" u="none" strike="noStrike" cap="none" normalizeH="0" baseline="0" dirty="0" smtClean="0">
                <a:ln>
                  <a:noFill/>
                </a:ln>
                <a:solidFill>
                  <a:srgbClr val="0077AA"/>
                </a:solidFill>
                <a:effectLst/>
                <a:cs typeface="Arial" panose="020B0604020202020204" pitchFamily="34" charset="0"/>
              </a:rPr>
              <a:t>12.678</a:t>
            </a:r>
            <a:r>
              <a:rPr kumimoji="0" lang="es-MX" altLang="en-US" sz="1600" b="0" i="0" u="none" strike="noStrike" cap="none" normalizeH="0" baseline="0" dirty="0" smtClean="0">
                <a:ln>
                  <a:noFill/>
                </a:ln>
                <a:solidFill>
                  <a:srgbClr val="999999"/>
                </a:solidFill>
                <a:effectLst/>
                <a:cs typeface="Arial" panose="020B0604020202020204" pitchFamily="34" charset="0"/>
              </a:rPr>
              <a:t>"</a:t>
            </a:r>
            <a:r>
              <a:rPr kumimoji="0" lang="es-MX" altLang="en-US" sz="1600" b="0" i="0" u="none" strike="noStrike" cap="none" normalizeH="0" baseline="0" dirty="0" smtClean="0">
                <a:ln>
                  <a:noFill/>
                </a:ln>
                <a:solidFill>
                  <a:srgbClr val="990055"/>
                </a:solidFill>
                <a:effectLst/>
                <a:cs typeface="Arial" panose="020B0604020202020204" pitchFamily="34" charset="0"/>
              </a:rPr>
              <a:t> </a:t>
            </a:r>
            <a:r>
              <a:rPr kumimoji="0" lang="es-MX" altLang="en-US" sz="1600" b="0" i="0" u="none" strike="noStrike" cap="none" normalizeH="0" baseline="0" dirty="0" err="1" smtClean="0">
                <a:ln>
                  <a:noFill/>
                </a:ln>
                <a:solidFill>
                  <a:srgbClr val="669900"/>
                </a:solidFill>
                <a:effectLst/>
                <a:cs typeface="Arial" panose="020B0604020202020204" pitchFamily="34" charset="0"/>
              </a:rPr>
              <a:t>longitude</a:t>
            </a:r>
            <a:r>
              <a:rPr kumimoji="0" lang="es-MX" altLang="en-US" sz="1600" b="0" i="0" u="none" strike="noStrike" cap="none" normalizeH="0" baseline="0" dirty="0" smtClean="0">
                <a:ln>
                  <a:noFill/>
                </a:ln>
                <a:solidFill>
                  <a:srgbClr val="999999"/>
                </a:solidFill>
                <a:effectLst/>
                <a:cs typeface="Arial" panose="020B0604020202020204" pitchFamily="34" charset="0"/>
              </a:rPr>
              <a:t>="</a:t>
            </a:r>
            <a:r>
              <a:rPr kumimoji="0" lang="es-MX" altLang="en-US" sz="1600" b="0" i="0" u="none" strike="noStrike" cap="none" normalizeH="0" baseline="0" dirty="0" smtClean="0">
                <a:ln>
                  <a:noFill/>
                </a:ln>
                <a:solidFill>
                  <a:srgbClr val="0077AA"/>
                </a:solidFill>
                <a:effectLst/>
                <a:cs typeface="Arial" panose="020B0604020202020204" pitchFamily="34" charset="0"/>
              </a:rPr>
              <a:t>-67.211</a:t>
            </a:r>
            <a:r>
              <a:rPr kumimoji="0" lang="es-MX" altLang="en-US" sz="1600" b="0" i="0" u="none" strike="noStrike" cap="none" normalizeH="0" baseline="0" dirty="0" smtClean="0">
                <a:ln>
                  <a:noFill/>
                </a:ln>
                <a:solidFill>
                  <a:srgbClr val="999999"/>
                </a:solidFill>
                <a:effectLst/>
                <a:cs typeface="Arial" panose="020B0604020202020204" pitchFamily="34" charset="0"/>
              </a:rPr>
              <a:t>"&gt;&lt;/</a:t>
            </a:r>
            <a:r>
              <a:rPr kumimoji="0" lang="es-MX" altLang="en-US" sz="1600" b="0" i="0" u="none" strike="noStrike" cap="none" normalizeH="0" baseline="0" dirty="0" smtClean="0">
                <a:ln>
                  <a:noFill/>
                </a:ln>
                <a:solidFill>
                  <a:srgbClr val="990055"/>
                </a:solidFill>
                <a:effectLst/>
                <a:cs typeface="Arial" panose="020B0604020202020204" pitchFamily="34" charset="0"/>
              </a:rPr>
              <a:t>google-</a:t>
            </a:r>
            <a:r>
              <a:rPr kumimoji="0" lang="es-MX" altLang="en-US" sz="1600" b="0" i="0" u="none" strike="noStrike" cap="none" normalizeH="0" baseline="0" dirty="0" err="1" smtClean="0">
                <a:ln>
                  <a:noFill/>
                </a:ln>
                <a:solidFill>
                  <a:srgbClr val="990055"/>
                </a:solidFill>
                <a:effectLst/>
                <a:cs typeface="Arial" panose="020B0604020202020204" pitchFamily="34" charset="0"/>
              </a:rPr>
              <a:t>map</a:t>
            </a:r>
            <a:r>
              <a:rPr kumimoji="0" lang="es-MX" altLang="en-US" sz="1600" b="0" i="0" u="none" strike="noStrike" cap="none" normalizeH="0" baseline="0" dirty="0" smtClean="0">
                <a:ln>
                  <a:noFill/>
                </a:ln>
                <a:solidFill>
                  <a:srgbClr val="999999"/>
                </a:solidFill>
                <a:effectLst/>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MX" altLang="en-US" sz="1600" dirty="0" smtClean="0">
                <a:solidFill>
                  <a:srgbClr val="313131"/>
                </a:solidFill>
                <a:cs typeface="Arial" panose="020B0604020202020204" pitchFamily="34" charset="0"/>
              </a:rPr>
              <a:t>Es</a:t>
            </a:r>
            <a:r>
              <a:rPr kumimoji="0" lang="es-MX" altLang="en-US" sz="1600" b="0" i="0" u="none" strike="noStrike" cap="none" normalizeH="0" baseline="0" dirty="0" smtClean="0">
                <a:ln>
                  <a:noFill/>
                </a:ln>
                <a:solidFill>
                  <a:srgbClr val="313131"/>
                </a:solidFill>
                <a:effectLst/>
                <a:cs typeface="Arial" panose="020B0604020202020204" pitchFamily="34" charset="0"/>
              </a:rPr>
              <a:t> un ejemplo tomados directamente de un Web </a:t>
            </a:r>
            <a:r>
              <a:rPr kumimoji="0" lang="es-MX" altLang="en-US" sz="1600" b="0" i="0" u="none" strike="noStrike" cap="none" normalizeH="0" baseline="0" dirty="0" err="1" smtClean="0">
                <a:ln>
                  <a:noFill/>
                </a:ln>
                <a:solidFill>
                  <a:srgbClr val="313131"/>
                </a:solidFill>
                <a:effectLst/>
                <a:cs typeface="Arial" panose="020B0604020202020204" pitchFamily="34" charset="0"/>
              </a:rPr>
              <a:t>Components</a:t>
            </a:r>
            <a:r>
              <a:rPr kumimoji="0" lang="es-MX" altLang="en-US" sz="1600" b="0" i="0" u="none" strike="noStrike" cap="none" normalizeH="0" baseline="0" dirty="0" smtClean="0">
                <a:ln>
                  <a:noFill/>
                </a:ln>
                <a:solidFill>
                  <a:srgbClr val="313131"/>
                </a:solidFill>
                <a:effectLst/>
                <a:cs typeface="Arial" panose="020B0604020202020204" pitchFamily="34" charset="0"/>
              </a:rPr>
              <a:t> real, creado por el equipo de Google.</a:t>
            </a:r>
            <a:r>
              <a:rPr kumimoji="0" lang="en-US" altLang="en-US" sz="1800" b="0" i="0" u="none" strike="noStrike" cap="none" normalizeH="0" baseline="0" dirty="0" smtClean="0">
                <a:ln>
                  <a:noFill/>
                </a:ln>
                <a:solidFill>
                  <a:srgbClr val="313131"/>
                </a:solidFill>
                <a:effectLst/>
                <a:latin typeface="Open Sans"/>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42832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3681" y="196899"/>
            <a:ext cx="9630044" cy="716764"/>
          </a:xfrm>
        </p:spPr>
        <p:txBody>
          <a:bodyPr/>
          <a:lstStyle/>
          <a:p>
            <a:r>
              <a:rPr lang="es-ES" sz="4000" b="1" dirty="0" smtClean="0"/>
              <a:t>PROPIEDADES Y TIPOS DE DATOS.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3681" y="102273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69731" y="1224133"/>
            <a:ext cx="9799157" cy="1477328"/>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sz="1600" dirty="0" smtClean="0">
                <a:solidFill>
                  <a:srgbClr val="333333"/>
                </a:solidFill>
                <a:cs typeface="Arial" panose="020B0604020202020204" pitchFamily="34" charset="0"/>
              </a:rPr>
              <a:t>Dentro de la etiqueta &lt;script&gt;, vamos a ingresar una propiedad del tipo booleano con un valor true, y</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sz="1600" dirty="0">
                <a:solidFill>
                  <a:srgbClr val="333333"/>
                </a:solidFill>
                <a:cs typeface="Arial" panose="020B0604020202020204" pitchFamily="34" charset="0"/>
              </a:rPr>
              <a:t>p</a:t>
            </a:r>
            <a:r>
              <a:rPr lang="es-MX" altLang="en-US" sz="1600" dirty="0" smtClean="0">
                <a:solidFill>
                  <a:srgbClr val="333333"/>
                </a:solidFill>
                <a:cs typeface="Arial" panose="020B0604020202020204" pitchFamily="34" charset="0"/>
              </a:rPr>
              <a:t>osterior a esto en donde va el código “html” con una etiqueta &lt;p&gt;, mostramos el valor de la propiedad,</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sz="1600" dirty="0">
                <a:solidFill>
                  <a:srgbClr val="333333"/>
                </a:solidFill>
                <a:cs typeface="Arial" panose="020B0604020202020204" pitchFamily="34" charset="0"/>
              </a:rPr>
              <a:t>c</a:t>
            </a:r>
            <a:r>
              <a:rPr lang="es-MX" altLang="en-US" sz="1600" dirty="0" smtClean="0">
                <a:solidFill>
                  <a:srgbClr val="333333"/>
                </a:solidFill>
                <a:cs typeface="Arial" panose="020B0604020202020204" pitchFamily="34" charset="0"/>
              </a:rPr>
              <a:t>omo se muestra en la siguiente imagen. Una vez realizado el valor booleano genera las propiedades para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sz="1600" dirty="0" smtClean="0">
                <a:solidFill>
                  <a:srgbClr val="333333"/>
                </a:solidFill>
                <a:cs typeface="Arial" panose="020B0604020202020204" pitchFamily="34" charset="0"/>
              </a:rPr>
              <a:t>Entero y decimal con Number, String, Array y Object.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sz="1600" dirty="0" smtClean="0">
                <a:solidFill>
                  <a:srgbClr val="333333"/>
                </a:solidFill>
                <a:cs typeface="Arial" panose="020B0604020202020204" pitchFamily="34" charset="0"/>
              </a:rPr>
              <a:t>Recuerda que al terminar cada propiedad con } si vas anexar otra debe incluir una coma }, si ya es la ultima</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sz="1600" dirty="0">
                <a:solidFill>
                  <a:srgbClr val="333333"/>
                </a:solidFill>
                <a:cs typeface="Arial" panose="020B0604020202020204" pitchFamily="34" charset="0"/>
              </a:rPr>
              <a:t>p</a:t>
            </a:r>
            <a:r>
              <a:rPr lang="es-MX" altLang="en-US" sz="1600" dirty="0" smtClean="0">
                <a:solidFill>
                  <a:srgbClr val="333333"/>
                </a:solidFill>
                <a:cs typeface="Arial" panose="020B0604020202020204" pitchFamily="34" charset="0"/>
              </a:rPr>
              <a:t>ropiedad va sin coma.</a:t>
            </a:r>
            <a:endParaRPr lang="en-US" altLang="en-US" sz="1600" dirty="0" smtClean="0">
              <a:solidFill>
                <a:srgbClr val="333333"/>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615756" y="2484165"/>
            <a:ext cx="5153132" cy="4232608"/>
          </a:xfrm>
          <a:prstGeom prst="rect">
            <a:avLst/>
          </a:prstGeom>
        </p:spPr>
      </p:pic>
    </p:spTree>
    <p:extLst>
      <p:ext uri="{BB962C8B-B14F-4D97-AF65-F5344CB8AC3E}">
        <p14:creationId xmlns:p14="http://schemas.microsoft.com/office/powerpoint/2010/main" val="5268215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PROPIEDADES Y TIPOS DE DATOS.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85889" y="12720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863228" y="1384931"/>
            <a:ext cx="3522439" cy="276999"/>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Resultado Final en la pagina Web:</a:t>
            </a:r>
            <a:endParaRPr lang="en-US" altLang="en-US" dirty="0" smtClean="0">
              <a:solidFill>
                <a:srgbClr val="333333"/>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52693" y="2196133"/>
            <a:ext cx="10728324" cy="3373339"/>
          </a:xfrm>
          <a:prstGeom prst="rect">
            <a:avLst/>
          </a:prstGeom>
        </p:spPr>
      </p:pic>
      <p:sp>
        <p:nvSpPr>
          <p:cNvPr id="6" name="TextBox 5"/>
          <p:cNvSpPr txBox="1"/>
          <p:nvPr/>
        </p:nvSpPr>
        <p:spPr>
          <a:xfrm>
            <a:off x="4385667" y="4788421"/>
            <a:ext cx="4793813" cy="646331"/>
          </a:xfrm>
          <a:prstGeom prst="rect">
            <a:avLst/>
          </a:prstGeom>
          <a:noFill/>
        </p:spPr>
        <p:txBody>
          <a:bodyPr wrap="none" rtlCol="0">
            <a:spAutoFit/>
          </a:bodyPr>
          <a:lstStyle/>
          <a:p>
            <a:r>
              <a:rPr lang="es-MX" dirty="0" smtClean="0">
                <a:solidFill>
                  <a:srgbClr val="FFC000"/>
                </a:solidFill>
              </a:rPr>
              <a:t>Como ver una posición del </a:t>
            </a:r>
            <a:r>
              <a:rPr lang="es-MX" dirty="0" err="1" smtClean="0">
                <a:solidFill>
                  <a:srgbClr val="FFC000"/>
                </a:solidFill>
              </a:rPr>
              <a:t>array</a:t>
            </a:r>
            <a:r>
              <a:rPr lang="es-MX" dirty="0" smtClean="0">
                <a:solidFill>
                  <a:srgbClr val="FFC000"/>
                </a:solidFill>
              </a:rPr>
              <a:t>:</a:t>
            </a:r>
          </a:p>
          <a:p>
            <a:r>
              <a:rPr lang="es-MX" dirty="0">
                <a:solidFill>
                  <a:srgbClr val="FFC000"/>
                </a:solidFill>
              </a:rPr>
              <a:t>&lt;p&gt; ver </a:t>
            </a:r>
            <a:r>
              <a:rPr lang="es-MX" dirty="0" err="1">
                <a:solidFill>
                  <a:srgbClr val="FFC000"/>
                </a:solidFill>
              </a:rPr>
              <a:t>array</a:t>
            </a:r>
            <a:r>
              <a:rPr lang="es-MX" dirty="0">
                <a:solidFill>
                  <a:srgbClr val="FFC000"/>
                </a:solidFill>
              </a:rPr>
              <a:t> por </a:t>
            </a:r>
            <a:r>
              <a:rPr lang="es-MX" dirty="0" smtClean="0">
                <a:solidFill>
                  <a:srgbClr val="FFC000"/>
                </a:solidFill>
              </a:rPr>
              <a:t>índice: </a:t>
            </a:r>
            <a:r>
              <a:rPr lang="es-MX" dirty="0">
                <a:solidFill>
                  <a:srgbClr val="FFC000"/>
                </a:solidFill>
              </a:rPr>
              <a:t>"[[tipoArray.1]]" &lt;/p&gt;</a:t>
            </a:r>
          </a:p>
        </p:txBody>
      </p:sp>
      <p:sp>
        <p:nvSpPr>
          <p:cNvPr id="7" name="Left Arrow 6"/>
          <p:cNvSpPr/>
          <p:nvPr/>
        </p:nvSpPr>
        <p:spPr>
          <a:xfrm>
            <a:off x="2231380" y="5111586"/>
            <a:ext cx="1944216" cy="1760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extBox 7"/>
          <p:cNvSpPr txBox="1"/>
          <p:nvPr/>
        </p:nvSpPr>
        <p:spPr>
          <a:xfrm>
            <a:off x="4385667" y="5457344"/>
            <a:ext cx="6542176" cy="646331"/>
          </a:xfrm>
          <a:prstGeom prst="rect">
            <a:avLst/>
          </a:prstGeom>
          <a:noFill/>
        </p:spPr>
        <p:txBody>
          <a:bodyPr wrap="none" rtlCol="0">
            <a:spAutoFit/>
          </a:bodyPr>
          <a:lstStyle/>
          <a:p>
            <a:r>
              <a:rPr lang="es-MX" dirty="0" smtClean="0">
                <a:solidFill>
                  <a:srgbClr val="FFC000"/>
                </a:solidFill>
              </a:rPr>
              <a:t>Como ver un valor del objeto:</a:t>
            </a:r>
          </a:p>
          <a:p>
            <a:r>
              <a:rPr lang="es-MX" dirty="0">
                <a:solidFill>
                  <a:srgbClr val="FFC000"/>
                </a:solidFill>
              </a:rPr>
              <a:t>&lt;p&gt; esta es una propiedad tipo </a:t>
            </a:r>
            <a:r>
              <a:rPr lang="es-MX" dirty="0" err="1">
                <a:solidFill>
                  <a:srgbClr val="FFC000"/>
                </a:solidFill>
              </a:rPr>
              <a:t>object</a:t>
            </a:r>
            <a:r>
              <a:rPr lang="es-MX" dirty="0">
                <a:solidFill>
                  <a:srgbClr val="FFC000"/>
                </a:solidFill>
              </a:rPr>
              <a:t>: "[[</a:t>
            </a:r>
            <a:r>
              <a:rPr lang="es-MX" dirty="0" err="1">
                <a:solidFill>
                  <a:srgbClr val="FFC000"/>
                </a:solidFill>
              </a:rPr>
              <a:t>tipoObject.age</a:t>
            </a:r>
            <a:r>
              <a:rPr lang="es-MX" dirty="0">
                <a:solidFill>
                  <a:srgbClr val="FFC000"/>
                </a:solidFill>
              </a:rPr>
              <a:t>]]"&lt;/p&gt;</a:t>
            </a:r>
          </a:p>
        </p:txBody>
      </p:sp>
      <p:sp>
        <p:nvSpPr>
          <p:cNvPr id="9" name="Left Arrow 8"/>
          <p:cNvSpPr/>
          <p:nvPr/>
        </p:nvSpPr>
        <p:spPr>
          <a:xfrm>
            <a:off x="2850137" y="5491945"/>
            <a:ext cx="1506215" cy="1550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2825398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974" y="375343"/>
            <a:ext cx="9630044" cy="660088"/>
          </a:xfrm>
        </p:spPr>
        <p:txBody>
          <a:bodyPr/>
          <a:lstStyle/>
          <a:p>
            <a:r>
              <a:rPr lang="es-ES" sz="4000" b="1" dirty="0" smtClean="0"/>
              <a:t>Paso de Valor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dirty="0" smtClean="0"/>
          </a:p>
        </p:txBody>
      </p:sp>
      <p:grpSp>
        <p:nvGrpSpPr>
          <p:cNvPr id="19" name="Group 18"/>
          <p:cNvGrpSpPr/>
          <p:nvPr/>
        </p:nvGrpSpPr>
        <p:grpSpPr>
          <a:xfrm>
            <a:off x="623974" y="106901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60651" y="1229471"/>
            <a:ext cx="10028451" cy="553998"/>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s-MX" altLang="en-US" dirty="0" smtClean="0">
                <a:solidFill>
                  <a:srgbClr val="333333"/>
                </a:solidFill>
                <a:cs typeface="Arial" panose="020B0604020202020204" pitchFamily="34" charset="0"/>
              </a:rPr>
              <a:t>Para el paso de valor, creamos </a:t>
            </a:r>
            <a:r>
              <a:rPr lang="es-MX" altLang="en-US" dirty="0">
                <a:solidFill>
                  <a:srgbClr val="333333"/>
                </a:solidFill>
                <a:cs typeface="Arial" panose="020B0604020202020204" pitchFamily="34" charset="0"/>
              </a:rPr>
              <a:t>la etiqueta </a:t>
            </a:r>
            <a:r>
              <a:rPr lang="es-MX" altLang="en-US" dirty="0" smtClean="0">
                <a:solidFill>
                  <a:srgbClr val="333333"/>
                </a:solidFill>
                <a:cs typeface="Arial" panose="020B0604020202020204" pitchFamily="34" charset="0"/>
              </a:rPr>
              <a:t>“ejemplo-tres</a:t>
            </a:r>
            <a:r>
              <a:rPr lang="en-US" altLang="en-US" dirty="0" smtClean="0">
                <a:solidFill>
                  <a:srgbClr val="333333"/>
                </a:solidFill>
                <a:cs typeface="Arial" panose="020B0604020202020204" pitchFamily="34" charset="0"/>
              </a:rPr>
              <a:t>”, y </a:t>
            </a:r>
            <a:r>
              <a:rPr lang="es-MX" altLang="en-US" dirty="0" smtClean="0">
                <a:solidFill>
                  <a:srgbClr val="333333"/>
                </a:solidFill>
                <a:cs typeface="Arial" panose="020B0604020202020204" pitchFamily="34" charset="0"/>
              </a:rPr>
              <a:t>generamos</a:t>
            </a:r>
            <a:r>
              <a:rPr lang="en-US" altLang="en-US" dirty="0" smtClean="0">
                <a:solidFill>
                  <a:srgbClr val="333333"/>
                </a:solidFill>
                <a:cs typeface="Arial" panose="020B0604020202020204" pitchFamily="34" charset="0"/>
              </a:rPr>
              <a:t> </a:t>
            </a:r>
            <a:r>
              <a:rPr lang="es-MX" altLang="en-US" dirty="0" smtClean="0">
                <a:solidFill>
                  <a:srgbClr val="333333"/>
                </a:solidFill>
                <a:cs typeface="Arial" panose="020B0604020202020204" pitchFamily="34" charset="0"/>
              </a:rPr>
              <a:t>nuevamente en el archivo </a:t>
            </a:r>
          </a:p>
          <a:p>
            <a:pPr lvl="0"/>
            <a:r>
              <a:rPr lang="es-MX" altLang="en-US" dirty="0" smtClean="0">
                <a:solidFill>
                  <a:srgbClr val="333333"/>
                </a:solidFill>
                <a:cs typeface="Arial" panose="020B0604020202020204" pitchFamily="34" charset="0"/>
              </a:rPr>
              <a:t>“clase-uno.html”, la referencia y el llamado de la siguiente forma:</a:t>
            </a:r>
          </a:p>
        </p:txBody>
      </p:sp>
      <p:pic>
        <p:nvPicPr>
          <p:cNvPr id="5" name="Picture 4"/>
          <p:cNvPicPr>
            <a:picLocks noChangeAspect="1"/>
          </p:cNvPicPr>
          <p:nvPr/>
        </p:nvPicPr>
        <p:blipFill>
          <a:blip r:embed="rId2"/>
          <a:stretch>
            <a:fillRect/>
          </a:stretch>
        </p:blipFill>
        <p:spPr>
          <a:xfrm>
            <a:off x="960651" y="2264725"/>
            <a:ext cx="10294243" cy="1073054"/>
          </a:xfrm>
          <a:prstGeom prst="rect">
            <a:avLst/>
          </a:prstGeom>
        </p:spPr>
      </p:pic>
      <p:sp>
        <p:nvSpPr>
          <p:cNvPr id="6" name="Rectangle 5"/>
          <p:cNvSpPr/>
          <p:nvPr/>
        </p:nvSpPr>
        <p:spPr>
          <a:xfrm>
            <a:off x="287164" y="3635839"/>
            <a:ext cx="4570482" cy="646331"/>
          </a:xfrm>
          <a:prstGeom prst="rect">
            <a:avLst/>
          </a:prstGeom>
        </p:spPr>
        <p:txBody>
          <a:bodyPr wrap="none">
            <a:spAutoFit/>
          </a:bodyPr>
          <a:lstStyle/>
          <a:p>
            <a:r>
              <a:rPr lang="es-MX" altLang="en-US" dirty="0" smtClean="0">
                <a:solidFill>
                  <a:srgbClr val="333333"/>
                </a:solidFill>
                <a:cs typeface="Arial" panose="020B0604020202020204" pitchFamily="34" charset="0"/>
              </a:rPr>
              <a:t>Generamos el código JS en el archivo</a:t>
            </a:r>
          </a:p>
          <a:p>
            <a:r>
              <a:rPr lang="es-MX" altLang="en-US" dirty="0" smtClean="0">
                <a:solidFill>
                  <a:srgbClr val="333333"/>
                </a:solidFill>
                <a:cs typeface="Arial" panose="020B0604020202020204" pitchFamily="34" charset="0"/>
              </a:rPr>
              <a:t>“ejemplo-tres.html”, de la siguiente forma:  </a:t>
            </a:r>
            <a:endParaRPr lang="es-MX" dirty="0"/>
          </a:p>
        </p:txBody>
      </p:sp>
      <p:pic>
        <p:nvPicPr>
          <p:cNvPr id="7" name="Picture 6"/>
          <p:cNvPicPr>
            <a:picLocks noChangeAspect="1"/>
          </p:cNvPicPr>
          <p:nvPr/>
        </p:nvPicPr>
        <p:blipFill>
          <a:blip r:embed="rId3"/>
          <a:stretch>
            <a:fillRect/>
          </a:stretch>
        </p:blipFill>
        <p:spPr>
          <a:xfrm>
            <a:off x="1151260" y="4413857"/>
            <a:ext cx="2395728" cy="2056510"/>
          </a:xfrm>
          <a:prstGeom prst="rect">
            <a:avLst/>
          </a:prstGeom>
        </p:spPr>
      </p:pic>
      <p:sp>
        <p:nvSpPr>
          <p:cNvPr id="8" name="Rectangle 7"/>
          <p:cNvSpPr/>
          <p:nvPr/>
        </p:nvSpPr>
        <p:spPr>
          <a:xfrm>
            <a:off x="5927946" y="3644592"/>
            <a:ext cx="4942379" cy="923330"/>
          </a:xfrm>
          <a:prstGeom prst="rect">
            <a:avLst/>
          </a:prstGeom>
        </p:spPr>
        <p:txBody>
          <a:bodyPr wrap="none">
            <a:spAutoFit/>
          </a:bodyPr>
          <a:lstStyle/>
          <a:p>
            <a:r>
              <a:rPr lang="es-MX" dirty="0" smtClean="0">
                <a:solidFill>
                  <a:srgbClr val="333333"/>
                </a:solidFill>
                <a:cs typeface="Arial" panose="020B0604020202020204" pitchFamily="34" charset="0"/>
              </a:rPr>
              <a:t>Por ultimo en la sección del html en el archivo </a:t>
            </a:r>
          </a:p>
          <a:p>
            <a:r>
              <a:rPr lang="es-MX" dirty="0" smtClean="0">
                <a:solidFill>
                  <a:srgbClr val="333333"/>
                </a:solidFill>
                <a:cs typeface="Arial" panose="020B0604020202020204" pitchFamily="34" charset="0"/>
              </a:rPr>
              <a:t>“ejemplo-tres.html”, generamos el código</a:t>
            </a:r>
          </a:p>
          <a:p>
            <a:r>
              <a:rPr lang="es-MX" dirty="0" smtClean="0">
                <a:solidFill>
                  <a:srgbClr val="333333"/>
                </a:solidFill>
                <a:cs typeface="Arial" panose="020B0604020202020204" pitchFamily="34" charset="0"/>
              </a:rPr>
              <a:t>Que va a mostrar el valor recibido en pantalla:</a:t>
            </a:r>
            <a:endParaRPr lang="es-MX" dirty="0"/>
          </a:p>
        </p:txBody>
      </p:sp>
      <p:sp>
        <p:nvSpPr>
          <p:cNvPr id="9" name="Rectangle 8"/>
          <p:cNvSpPr/>
          <p:nvPr/>
        </p:nvSpPr>
        <p:spPr>
          <a:xfrm>
            <a:off x="3959572" y="4775457"/>
            <a:ext cx="7920879" cy="369332"/>
          </a:xfrm>
          <a:prstGeom prst="rect">
            <a:avLst/>
          </a:prstGeom>
        </p:spPr>
        <p:txBody>
          <a:bodyPr wrap="square">
            <a:spAutoFit/>
          </a:bodyPr>
          <a:lstStyle/>
          <a:p>
            <a:r>
              <a:rPr lang="es-MX" b="1" dirty="0">
                <a:solidFill>
                  <a:schemeClr val="accent3"/>
                </a:solidFill>
              </a:rPr>
              <a:t> &lt;p&gt; paso de valor de </a:t>
            </a:r>
            <a:r>
              <a:rPr lang="es-MX" b="1" dirty="0" smtClean="0">
                <a:solidFill>
                  <a:schemeClr val="accent3"/>
                </a:solidFill>
              </a:rPr>
              <a:t>clase-uno.html </a:t>
            </a:r>
            <a:r>
              <a:rPr lang="es-MX" b="1" dirty="0">
                <a:solidFill>
                  <a:schemeClr val="accent3"/>
                </a:solidFill>
              </a:rPr>
              <a:t>a objeto </a:t>
            </a:r>
            <a:r>
              <a:rPr lang="es-MX" b="1" dirty="0" err="1">
                <a:solidFill>
                  <a:schemeClr val="accent3"/>
                </a:solidFill>
              </a:rPr>
              <a:t>polymer</a:t>
            </a:r>
            <a:r>
              <a:rPr lang="es-MX" b="1" dirty="0">
                <a:solidFill>
                  <a:schemeClr val="accent3"/>
                </a:solidFill>
              </a:rPr>
              <a:t>: [[recibe]]&lt;/p&gt;</a:t>
            </a:r>
          </a:p>
        </p:txBody>
      </p:sp>
      <p:sp>
        <p:nvSpPr>
          <p:cNvPr id="10" name="Rectangle 9"/>
          <p:cNvSpPr/>
          <p:nvPr/>
        </p:nvSpPr>
        <p:spPr>
          <a:xfrm>
            <a:off x="843764" y="1895393"/>
            <a:ext cx="4333238" cy="338554"/>
          </a:xfrm>
          <a:prstGeom prst="rect">
            <a:avLst/>
          </a:prstGeom>
        </p:spPr>
        <p:txBody>
          <a:bodyPr wrap="none">
            <a:spAutoFit/>
          </a:bodyPr>
          <a:lstStyle/>
          <a:p>
            <a:r>
              <a:rPr lang="es-MX" sz="1600" dirty="0"/>
              <a:t>&lt;link </a:t>
            </a:r>
            <a:r>
              <a:rPr lang="es-MX" sz="1600" dirty="0" err="1"/>
              <a:t>rel</a:t>
            </a:r>
            <a:r>
              <a:rPr lang="es-MX" sz="1600" dirty="0"/>
              <a:t>="</a:t>
            </a:r>
            <a:r>
              <a:rPr lang="es-MX" sz="1600" dirty="0" err="1"/>
              <a:t>import</a:t>
            </a:r>
            <a:r>
              <a:rPr lang="es-MX" sz="1600" dirty="0"/>
              <a:t>" </a:t>
            </a:r>
            <a:r>
              <a:rPr lang="es-MX" sz="1600" dirty="0" err="1"/>
              <a:t>href</a:t>
            </a:r>
            <a:r>
              <a:rPr lang="es-MX" sz="1600" dirty="0"/>
              <a:t>="../ejemplo-tres.html"&gt; </a:t>
            </a:r>
          </a:p>
        </p:txBody>
      </p:sp>
    </p:spTree>
    <p:extLst>
      <p:ext uri="{BB962C8B-B14F-4D97-AF65-F5344CB8AC3E}">
        <p14:creationId xmlns:p14="http://schemas.microsoft.com/office/powerpoint/2010/main" val="1283484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974" y="375343"/>
            <a:ext cx="9630044" cy="660088"/>
          </a:xfrm>
        </p:spPr>
        <p:txBody>
          <a:bodyPr/>
          <a:lstStyle/>
          <a:p>
            <a:r>
              <a:rPr lang="es-ES" sz="4000" b="1" dirty="0" smtClean="0"/>
              <a:t>Paso de Valor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23974" y="106901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37589" y="1588564"/>
            <a:ext cx="9143230" cy="4872819"/>
          </a:xfrm>
          <a:prstGeom prst="rect">
            <a:avLst/>
          </a:prstGeom>
        </p:spPr>
      </p:pic>
      <p:sp>
        <p:nvSpPr>
          <p:cNvPr id="6" name="TextBox 5"/>
          <p:cNvSpPr txBox="1"/>
          <p:nvPr/>
        </p:nvSpPr>
        <p:spPr>
          <a:xfrm>
            <a:off x="794322" y="1127331"/>
            <a:ext cx="1287532" cy="369332"/>
          </a:xfrm>
          <a:prstGeom prst="rect">
            <a:avLst/>
          </a:prstGeom>
          <a:noFill/>
        </p:spPr>
        <p:txBody>
          <a:bodyPr wrap="none" rtlCol="0">
            <a:spAutoFit/>
          </a:bodyPr>
          <a:lstStyle/>
          <a:p>
            <a:r>
              <a:rPr lang="es-MX" dirty="0" smtClean="0"/>
              <a:t>Resultado:</a:t>
            </a:r>
            <a:endParaRPr lang="es-MX" dirty="0"/>
          </a:p>
        </p:txBody>
      </p:sp>
    </p:spTree>
    <p:extLst>
      <p:ext uri="{BB962C8B-B14F-4D97-AF65-F5344CB8AC3E}">
        <p14:creationId xmlns:p14="http://schemas.microsoft.com/office/powerpoint/2010/main" val="40703954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974" y="375343"/>
            <a:ext cx="9630044" cy="660088"/>
          </a:xfrm>
        </p:spPr>
        <p:txBody>
          <a:bodyPr/>
          <a:lstStyle/>
          <a:p>
            <a:r>
              <a:rPr lang="es-ES" sz="4000" b="1" dirty="0" smtClean="0"/>
              <a:t>METODOS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23974" y="106901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1007244" y="1265260"/>
            <a:ext cx="9848850" cy="553998"/>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s-MX" altLang="en-US" dirty="0">
                <a:solidFill>
                  <a:srgbClr val="333333"/>
                </a:solidFill>
                <a:cs typeface="Arial" panose="020B0604020202020204" pitchFamily="34" charset="0"/>
              </a:rPr>
              <a:t>Para los métodos creamos la etiqueta “</a:t>
            </a:r>
            <a:r>
              <a:rPr lang="es-MX" altLang="en-US" dirty="0" smtClean="0">
                <a:solidFill>
                  <a:srgbClr val="333333"/>
                </a:solidFill>
                <a:cs typeface="Arial" panose="020B0604020202020204" pitchFamily="34" charset="0"/>
              </a:rPr>
              <a:t>ejemplo-cuatro</a:t>
            </a:r>
            <a:r>
              <a:rPr lang="en-US" altLang="en-US" dirty="0" smtClean="0">
                <a:solidFill>
                  <a:srgbClr val="333333"/>
                </a:solidFill>
                <a:cs typeface="Arial" panose="020B0604020202020204" pitchFamily="34" charset="0"/>
              </a:rPr>
              <a:t>”, </a:t>
            </a:r>
            <a:r>
              <a:rPr lang="en-US" altLang="en-US" dirty="0">
                <a:solidFill>
                  <a:srgbClr val="333333"/>
                </a:solidFill>
                <a:cs typeface="Arial" panose="020B0604020202020204" pitchFamily="34" charset="0"/>
              </a:rPr>
              <a:t>y </a:t>
            </a:r>
            <a:r>
              <a:rPr lang="es-MX" altLang="en-US" dirty="0">
                <a:solidFill>
                  <a:srgbClr val="333333"/>
                </a:solidFill>
                <a:cs typeface="Arial" panose="020B0604020202020204" pitchFamily="34" charset="0"/>
              </a:rPr>
              <a:t>generamos</a:t>
            </a:r>
            <a:r>
              <a:rPr lang="en-US" altLang="en-US" dirty="0">
                <a:solidFill>
                  <a:srgbClr val="333333"/>
                </a:solidFill>
                <a:cs typeface="Arial" panose="020B0604020202020204" pitchFamily="34" charset="0"/>
              </a:rPr>
              <a:t> </a:t>
            </a:r>
            <a:r>
              <a:rPr lang="es-MX" altLang="en-US" dirty="0">
                <a:solidFill>
                  <a:srgbClr val="333333"/>
                </a:solidFill>
                <a:cs typeface="Arial" panose="020B0604020202020204" pitchFamily="34" charset="0"/>
              </a:rPr>
              <a:t>nuevamente en el archivo </a:t>
            </a:r>
          </a:p>
          <a:p>
            <a:pPr lvl="0"/>
            <a:r>
              <a:rPr lang="es-MX" altLang="en-US" dirty="0">
                <a:solidFill>
                  <a:srgbClr val="333333"/>
                </a:solidFill>
                <a:cs typeface="Arial" panose="020B0604020202020204" pitchFamily="34" charset="0"/>
              </a:rPr>
              <a:t>“clase-uno.html”, la referencia y el llamado de la siguiente forma</a:t>
            </a:r>
            <a:r>
              <a:rPr lang="es-MX" altLang="en-US" dirty="0" smtClean="0">
                <a:solidFill>
                  <a:srgbClr val="333333"/>
                </a:solidFill>
                <a:cs typeface="Arial" panose="020B0604020202020204" pitchFamily="34" charset="0"/>
              </a:rPr>
              <a:t>:</a:t>
            </a:r>
            <a:endParaRPr lang="es-MX" altLang="en-US" dirty="0">
              <a:solidFill>
                <a:srgbClr val="333333"/>
              </a:solidFill>
              <a:cs typeface="Arial" panose="020B0604020202020204" pitchFamily="34" charset="0"/>
            </a:endParaRPr>
          </a:p>
        </p:txBody>
      </p:sp>
      <p:sp>
        <p:nvSpPr>
          <p:cNvPr id="5" name="Rectangle 4"/>
          <p:cNvSpPr/>
          <p:nvPr/>
        </p:nvSpPr>
        <p:spPr>
          <a:xfrm>
            <a:off x="1007244" y="1897555"/>
            <a:ext cx="4942379" cy="338554"/>
          </a:xfrm>
          <a:prstGeom prst="rect">
            <a:avLst/>
          </a:prstGeom>
        </p:spPr>
        <p:txBody>
          <a:bodyPr wrap="none">
            <a:spAutoFit/>
          </a:bodyPr>
          <a:lstStyle/>
          <a:p>
            <a:r>
              <a:rPr lang="es-MX" sz="1600" b="1" dirty="0">
                <a:solidFill>
                  <a:schemeClr val="accent3"/>
                </a:solidFill>
              </a:rPr>
              <a:t>&lt;link </a:t>
            </a:r>
            <a:r>
              <a:rPr lang="es-MX" sz="1600" b="1" dirty="0" err="1">
                <a:solidFill>
                  <a:schemeClr val="accent3"/>
                </a:solidFill>
              </a:rPr>
              <a:t>rel</a:t>
            </a:r>
            <a:r>
              <a:rPr lang="es-MX" sz="1600" b="1" dirty="0">
                <a:solidFill>
                  <a:schemeClr val="accent3"/>
                </a:solidFill>
              </a:rPr>
              <a:t>="</a:t>
            </a:r>
            <a:r>
              <a:rPr lang="es-MX" sz="1600" b="1" dirty="0" err="1">
                <a:solidFill>
                  <a:schemeClr val="accent3"/>
                </a:solidFill>
              </a:rPr>
              <a:t>import</a:t>
            </a:r>
            <a:r>
              <a:rPr lang="es-MX" sz="1600" b="1" dirty="0">
                <a:solidFill>
                  <a:schemeClr val="accent3"/>
                </a:solidFill>
              </a:rPr>
              <a:t>" </a:t>
            </a:r>
            <a:r>
              <a:rPr lang="es-MX" sz="1600" b="1" dirty="0" err="1">
                <a:solidFill>
                  <a:schemeClr val="accent3"/>
                </a:solidFill>
              </a:rPr>
              <a:t>href</a:t>
            </a:r>
            <a:r>
              <a:rPr lang="es-MX" sz="1600" b="1" dirty="0">
                <a:solidFill>
                  <a:schemeClr val="accent3"/>
                </a:solidFill>
              </a:rPr>
              <a:t>="../ejemplo-cuatro.html"&gt;</a:t>
            </a:r>
          </a:p>
        </p:txBody>
      </p:sp>
      <p:pic>
        <p:nvPicPr>
          <p:cNvPr id="6" name="Picture 5"/>
          <p:cNvPicPr>
            <a:picLocks noChangeAspect="1"/>
          </p:cNvPicPr>
          <p:nvPr/>
        </p:nvPicPr>
        <p:blipFill>
          <a:blip r:embed="rId2"/>
          <a:stretch>
            <a:fillRect/>
          </a:stretch>
        </p:blipFill>
        <p:spPr>
          <a:xfrm>
            <a:off x="1007244" y="2412538"/>
            <a:ext cx="7416824" cy="1119205"/>
          </a:xfrm>
          <a:prstGeom prst="rect">
            <a:avLst/>
          </a:prstGeom>
        </p:spPr>
      </p:pic>
    </p:spTree>
    <p:extLst>
      <p:ext uri="{BB962C8B-B14F-4D97-AF65-F5344CB8AC3E}">
        <p14:creationId xmlns:p14="http://schemas.microsoft.com/office/powerpoint/2010/main" val="25758563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974" y="375343"/>
            <a:ext cx="9630044" cy="660088"/>
          </a:xfrm>
        </p:spPr>
        <p:txBody>
          <a:bodyPr/>
          <a:lstStyle/>
          <a:p>
            <a:r>
              <a:rPr lang="es-ES" sz="4000" b="1" dirty="0" smtClean="0"/>
              <a:t>METODOS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23974" y="106901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15243" y="1155809"/>
            <a:ext cx="9977090" cy="1384995"/>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En el archivo “ejemplo-cuatro.html”, en la sección de HTML, con una etiqueta &lt;p&gt;, indicamos que</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Hay que presionar el botón y verificar en la consola el resultado.</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a:solidFill>
                  <a:srgbClr val="333333"/>
                </a:solidFill>
                <a:cs typeface="Arial" panose="020B0604020202020204" pitchFamily="34" charset="0"/>
              </a:rPr>
              <a:t>e</a:t>
            </a:r>
            <a:r>
              <a:rPr lang="es-MX" altLang="en-US" dirty="0" smtClean="0">
                <a:solidFill>
                  <a:srgbClr val="333333"/>
                </a:solidFill>
                <a:cs typeface="Arial" panose="020B0604020202020204" pitchFamily="34" charset="0"/>
              </a:rPr>
              <a:t>n esta sección también se crea un botón que invoca al método “</a:t>
            </a:r>
            <a:r>
              <a:rPr lang="es-MX" altLang="en-US" dirty="0" err="1" smtClean="0">
                <a:solidFill>
                  <a:srgbClr val="333333"/>
                </a:solidFill>
                <a:cs typeface="Arial" panose="020B0604020202020204" pitchFamily="34" charset="0"/>
              </a:rPr>
              <a:t>show_valor_metodo</a:t>
            </a:r>
            <a:r>
              <a:rPr lang="es-MX" altLang="en-US" dirty="0" smtClean="0">
                <a:solidFill>
                  <a:srgbClr val="333333"/>
                </a:solidFill>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En la sección del script se crea una propiedad del tipo </a:t>
            </a:r>
            <a:r>
              <a:rPr lang="es-MX" altLang="en-US" dirty="0" err="1" smtClean="0">
                <a:solidFill>
                  <a:srgbClr val="333333"/>
                </a:solidFill>
                <a:cs typeface="Arial" panose="020B0604020202020204" pitchFamily="34" charset="0"/>
              </a:rPr>
              <a:t>string</a:t>
            </a:r>
            <a:r>
              <a:rPr lang="es-MX" altLang="en-US" dirty="0" smtClean="0">
                <a:solidFill>
                  <a:srgbClr val="333333"/>
                </a:solidFill>
                <a:cs typeface="Arial" panose="020B0604020202020204" pitchFamily="34" charset="0"/>
              </a:rPr>
              <a:t> sin valor y el método que manda a</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a:solidFill>
                  <a:srgbClr val="333333"/>
                </a:solidFill>
                <a:cs typeface="Arial" panose="020B0604020202020204" pitchFamily="34" charset="0"/>
              </a:rPr>
              <a:t>l</a:t>
            </a:r>
            <a:r>
              <a:rPr lang="es-MX" altLang="en-US" dirty="0" smtClean="0">
                <a:solidFill>
                  <a:srgbClr val="333333"/>
                </a:solidFill>
                <a:cs typeface="Arial" panose="020B0604020202020204" pitchFamily="34" charset="0"/>
              </a:rPr>
              <a:t>a consola el valor recibido.</a:t>
            </a:r>
            <a:endParaRPr lang="en-US" altLang="en-US" dirty="0" smtClean="0">
              <a:solidFill>
                <a:srgbClr val="333333"/>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159372" y="2620660"/>
            <a:ext cx="7776864" cy="3837669"/>
          </a:xfrm>
          <a:prstGeom prst="rect">
            <a:avLst/>
          </a:prstGeom>
        </p:spPr>
      </p:pic>
    </p:spTree>
    <p:extLst>
      <p:ext uri="{BB962C8B-B14F-4D97-AF65-F5344CB8AC3E}">
        <p14:creationId xmlns:p14="http://schemas.microsoft.com/office/powerpoint/2010/main" val="13617592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ES" sz="3200" b="1" dirty="0" smtClean="0"/>
              <a:t>CICLO DE VIDA DE UN COMPONENTE POLYMER</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42000" y="1180469"/>
            <a:ext cx="11210460" cy="4801314"/>
          </a:xfrm>
          <a:prstGeom prst="rect">
            <a:avLst/>
          </a:prstGeom>
        </p:spPr>
        <p:txBody>
          <a:bodyPr wrap="square">
            <a:spAutoFit/>
          </a:bodyPr>
          <a:lstStyle/>
          <a:p>
            <a:r>
              <a:rPr lang="es-MX" dirty="0"/>
              <a:t>El ciclo de vida de los </a:t>
            </a:r>
            <a:r>
              <a:rPr lang="es-MX" dirty="0" err="1"/>
              <a:t>Custom</a:t>
            </a:r>
            <a:r>
              <a:rPr lang="es-MX" dirty="0"/>
              <a:t> </a:t>
            </a:r>
            <a:r>
              <a:rPr lang="es-MX" dirty="0" err="1"/>
              <a:t>Elements</a:t>
            </a:r>
            <a:r>
              <a:rPr lang="es-MX" dirty="0"/>
              <a:t>, de </a:t>
            </a:r>
            <a:r>
              <a:rPr lang="es-MX" dirty="0" err="1"/>
              <a:t>Javascript</a:t>
            </a:r>
            <a:r>
              <a:rPr lang="es-MX" dirty="0"/>
              <a:t> estándar, está compuesto por varias fases y los programadores disponemos de una serie de funciones "</a:t>
            </a:r>
            <a:r>
              <a:rPr lang="es-MX" dirty="0" err="1"/>
              <a:t>callback</a:t>
            </a:r>
            <a:r>
              <a:rPr lang="es-MX" dirty="0"/>
              <a:t>" que nos permiten realizar cosas cuando se hayan completado estas fases. La diferencia con </a:t>
            </a:r>
            <a:r>
              <a:rPr lang="es-MX" dirty="0" err="1"/>
              <a:t>Polymer</a:t>
            </a:r>
            <a:r>
              <a:rPr lang="es-MX" dirty="0"/>
              <a:t> es que los nombres de las funciones </a:t>
            </a:r>
            <a:r>
              <a:rPr lang="es-MX" dirty="0" err="1"/>
              <a:t>callback</a:t>
            </a:r>
            <a:r>
              <a:rPr lang="es-MX" dirty="0"/>
              <a:t> cambian, así como la manera de declararlas.</a:t>
            </a:r>
          </a:p>
          <a:p>
            <a:endParaRPr lang="es-MX" dirty="0"/>
          </a:p>
          <a:p>
            <a:r>
              <a:rPr lang="es-MX" dirty="0"/>
              <a:t>La declaración de funciones para ejecutar cosas en los diferentes estados de un componente se realiza mediante métodos que tienes que definir en el objeto que envías a la función </a:t>
            </a:r>
            <a:r>
              <a:rPr lang="es-MX" dirty="0" err="1"/>
              <a:t>Polymer</a:t>
            </a:r>
            <a:r>
              <a:rPr lang="es-MX" dirty="0"/>
              <a:t>() para registrar un componente.</a:t>
            </a:r>
          </a:p>
          <a:p>
            <a:endParaRPr lang="es-MX" dirty="0"/>
          </a:p>
          <a:p>
            <a:r>
              <a:rPr lang="es-MX" b="1" dirty="0" err="1">
                <a:solidFill>
                  <a:schemeClr val="accent3"/>
                </a:solidFill>
              </a:rPr>
              <a:t>Polymer</a:t>
            </a:r>
            <a:r>
              <a:rPr lang="es-MX" b="1" dirty="0">
                <a:solidFill>
                  <a:schemeClr val="accent3"/>
                </a:solidFill>
              </a:rPr>
              <a:t>({</a:t>
            </a:r>
          </a:p>
          <a:p>
            <a:r>
              <a:rPr lang="es-MX" b="1" dirty="0">
                <a:solidFill>
                  <a:schemeClr val="accent3"/>
                </a:solidFill>
              </a:rPr>
              <a:t>  </a:t>
            </a:r>
            <a:r>
              <a:rPr lang="es-MX" b="1" dirty="0" err="1">
                <a:solidFill>
                  <a:schemeClr val="accent3"/>
                </a:solidFill>
              </a:rPr>
              <a:t>is</a:t>
            </a:r>
            <a:r>
              <a:rPr lang="es-MX" b="1" dirty="0">
                <a:solidFill>
                  <a:schemeClr val="accent3"/>
                </a:solidFill>
              </a:rPr>
              <a:t>: 'componente-ejemplo',</a:t>
            </a:r>
          </a:p>
          <a:p>
            <a:r>
              <a:rPr lang="es-MX" b="1" dirty="0">
                <a:solidFill>
                  <a:schemeClr val="accent3"/>
                </a:solidFill>
              </a:rPr>
              <a:t>  </a:t>
            </a:r>
            <a:r>
              <a:rPr lang="es-MX" b="1" dirty="0" err="1">
                <a:solidFill>
                  <a:schemeClr val="accent3"/>
                </a:solidFill>
              </a:rPr>
              <a:t>nombreMetodo</a:t>
            </a:r>
            <a:r>
              <a:rPr lang="es-MX" b="1" dirty="0">
                <a:solidFill>
                  <a:schemeClr val="accent3"/>
                </a:solidFill>
              </a:rPr>
              <a:t>: </a:t>
            </a:r>
            <a:r>
              <a:rPr lang="es-MX" b="1" dirty="0" err="1">
                <a:solidFill>
                  <a:schemeClr val="accent3"/>
                </a:solidFill>
              </a:rPr>
              <a:t>function</a:t>
            </a:r>
            <a:r>
              <a:rPr lang="es-MX" b="1" dirty="0">
                <a:solidFill>
                  <a:schemeClr val="accent3"/>
                </a:solidFill>
              </a:rPr>
              <a:t>() {</a:t>
            </a:r>
          </a:p>
          <a:p>
            <a:r>
              <a:rPr lang="es-MX" b="1" dirty="0">
                <a:solidFill>
                  <a:schemeClr val="accent3"/>
                </a:solidFill>
              </a:rPr>
              <a:t>    // código del método</a:t>
            </a:r>
          </a:p>
          <a:p>
            <a:r>
              <a:rPr lang="es-MX" b="1" dirty="0">
                <a:solidFill>
                  <a:schemeClr val="accent3"/>
                </a:solidFill>
              </a:rPr>
              <a:t>  }</a:t>
            </a:r>
          </a:p>
          <a:p>
            <a:r>
              <a:rPr lang="es-MX" b="1" dirty="0" smtClean="0">
                <a:solidFill>
                  <a:schemeClr val="accent3"/>
                </a:solidFill>
              </a:rPr>
              <a:t>});</a:t>
            </a:r>
          </a:p>
          <a:p>
            <a:endParaRPr lang="es-MX" dirty="0"/>
          </a:p>
          <a:p>
            <a:endParaRPr lang="es-MX" dirty="0"/>
          </a:p>
        </p:txBody>
      </p:sp>
    </p:spTree>
    <p:extLst>
      <p:ext uri="{BB962C8B-B14F-4D97-AF65-F5344CB8AC3E}">
        <p14:creationId xmlns:p14="http://schemas.microsoft.com/office/powerpoint/2010/main" val="1420767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ES" sz="3200" b="1" dirty="0" smtClean="0"/>
              <a:t>CICLO DE VIDA DE UN COMPONENTE POLYMER</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42000" y="1158434"/>
            <a:ext cx="11138452" cy="5078313"/>
          </a:xfrm>
          <a:prstGeom prst="rect">
            <a:avLst/>
          </a:prstGeom>
        </p:spPr>
        <p:txBody>
          <a:bodyPr wrap="square">
            <a:spAutoFit/>
          </a:bodyPr>
          <a:lstStyle/>
          <a:p>
            <a:r>
              <a:rPr lang="es-MX" dirty="0"/>
              <a:t>El detalle aquí es conocer las funciones que existen en </a:t>
            </a:r>
            <a:r>
              <a:rPr lang="es-MX" dirty="0" err="1"/>
              <a:t>Polymer</a:t>
            </a:r>
            <a:r>
              <a:rPr lang="es-MX" dirty="0"/>
              <a:t> para implementar acciones en el ciclo de vida:</a:t>
            </a:r>
          </a:p>
          <a:p>
            <a:endParaRPr lang="es-MX" dirty="0" smtClean="0"/>
          </a:p>
          <a:p>
            <a:pPr marL="285750" indent="-285750">
              <a:buFont typeface="Arial" panose="020B0604020202020204" pitchFamily="34" charset="0"/>
              <a:buChar char="•"/>
            </a:pPr>
            <a:r>
              <a:rPr lang="es-MX" b="1" dirty="0" err="1" smtClean="0"/>
              <a:t>created</a:t>
            </a:r>
            <a:r>
              <a:rPr lang="es-MX" b="1" dirty="0"/>
              <a:t>: Se ha creado un ejemplar de un </a:t>
            </a:r>
            <a:r>
              <a:rPr lang="es-MX" b="1" dirty="0" err="1"/>
              <a:t>custom-element</a:t>
            </a:r>
            <a:r>
              <a:rPr lang="es-MX" b="1" dirty="0"/>
              <a:t>. </a:t>
            </a:r>
            <a:r>
              <a:rPr lang="es-MX" b="1" dirty="0" err="1"/>
              <a:t>Osea</a:t>
            </a:r>
            <a:r>
              <a:rPr lang="es-MX" b="1" dirty="0"/>
              <a:t>, el navegador ha creado un elemento que es un </a:t>
            </a:r>
            <a:r>
              <a:rPr lang="es-MX" b="1" dirty="0" err="1"/>
              <a:t>custom</a:t>
            </a:r>
            <a:r>
              <a:rPr lang="es-MX" b="1" dirty="0"/>
              <a:t> </a:t>
            </a:r>
            <a:r>
              <a:rPr lang="es-MX" b="1" dirty="0" err="1"/>
              <a:t>element</a:t>
            </a:r>
            <a:r>
              <a:rPr lang="es-MX" b="1" dirty="0"/>
              <a:t> de Web </a:t>
            </a:r>
            <a:r>
              <a:rPr lang="es-MX" b="1" dirty="0" err="1" smtClean="0"/>
              <a:t>Components</a:t>
            </a:r>
            <a:endParaRPr lang="es-MX" b="1" dirty="0" smtClean="0"/>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attached</a:t>
            </a:r>
            <a:r>
              <a:rPr lang="es-MX" b="1" dirty="0"/>
              <a:t>: El elemento se ha insertado dentro del documento, se ha insertado dentro del </a:t>
            </a:r>
            <a:r>
              <a:rPr lang="es-MX" b="1" dirty="0" smtClean="0"/>
              <a:t>DOM</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detached</a:t>
            </a:r>
            <a:r>
              <a:rPr lang="es-MX" b="1" dirty="0"/>
              <a:t>: El elemento se ha retirado del DOM de la </a:t>
            </a:r>
            <a:r>
              <a:rPr lang="es-MX" b="1" dirty="0" smtClean="0"/>
              <a:t>página</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atributeChanged</a:t>
            </a:r>
            <a:r>
              <a:rPr lang="es-MX" b="1" dirty="0"/>
              <a:t>: un atributo del componente se ha añadido, quitado o su valor ha cambiado</a:t>
            </a:r>
          </a:p>
          <a:p>
            <a:endParaRPr lang="es-MX" dirty="0"/>
          </a:p>
          <a:p>
            <a:r>
              <a:rPr lang="es-MX" dirty="0"/>
              <a:t>Nota: Estos métodos son los mismos que en los web </a:t>
            </a:r>
            <a:r>
              <a:rPr lang="es-MX" dirty="0" err="1"/>
              <a:t>components</a:t>
            </a:r>
            <a:r>
              <a:rPr lang="es-MX" dirty="0"/>
              <a:t>, solo que en el estándar tienen la palabra "</a:t>
            </a:r>
            <a:r>
              <a:rPr lang="es-MX" dirty="0" err="1"/>
              <a:t>Callback</a:t>
            </a:r>
            <a:r>
              <a:rPr lang="es-MX" dirty="0"/>
              <a:t>" atrás, como sufijo: </a:t>
            </a:r>
            <a:r>
              <a:rPr lang="es-MX" dirty="0" err="1"/>
              <a:t>createdCallback</a:t>
            </a:r>
            <a:r>
              <a:rPr lang="es-MX" dirty="0"/>
              <a:t>, </a:t>
            </a:r>
            <a:r>
              <a:rPr lang="es-MX" dirty="0" err="1"/>
              <a:t>attachedCallback</a:t>
            </a:r>
            <a:r>
              <a:rPr lang="es-MX" dirty="0"/>
              <a:t>, etc. Incluso dentro de un componente </a:t>
            </a:r>
            <a:r>
              <a:rPr lang="es-MX" dirty="0" err="1"/>
              <a:t>Polymer</a:t>
            </a:r>
            <a:r>
              <a:rPr lang="es-MX" dirty="0"/>
              <a:t> podrías usar la función nativa de </a:t>
            </a:r>
            <a:r>
              <a:rPr lang="es-MX" dirty="0" err="1"/>
              <a:t>Javascript</a:t>
            </a:r>
            <a:r>
              <a:rPr lang="es-MX" dirty="0"/>
              <a:t> si lo deseas o como alternativa </a:t>
            </a:r>
            <a:r>
              <a:rPr lang="es-MX" dirty="0" err="1"/>
              <a:t>fallback</a:t>
            </a:r>
            <a:r>
              <a:rPr lang="es-MX" dirty="0"/>
              <a:t>.</a:t>
            </a:r>
          </a:p>
          <a:p>
            <a:endParaRPr lang="es-MX" dirty="0"/>
          </a:p>
          <a:p>
            <a:r>
              <a:rPr lang="es-MX" b="1" dirty="0" err="1"/>
              <a:t>ready</a:t>
            </a:r>
            <a:r>
              <a:rPr lang="es-MX" b="1" dirty="0"/>
              <a:t>: </a:t>
            </a:r>
            <a:r>
              <a:rPr lang="es-MX" dirty="0"/>
              <a:t>este método es propio de </a:t>
            </a:r>
            <a:r>
              <a:rPr lang="es-MX" dirty="0" err="1"/>
              <a:t>Polymer</a:t>
            </a:r>
            <a:r>
              <a:rPr lang="es-MX" dirty="0"/>
              <a:t> y no existe en el estándar. Se ejecuta cuando se ha terminado de crear e inicializar todo el DOM local de un elemento, </a:t>
            </a:r>
            <a:r>
              <a:rPr lang="es-MX" dirty="0" err="1"/>
              <a:t>osea</a:t>
            </a:r>
            <a:r>
              <a:rPr lang="es-MX" dirty="0"/>
              <a:t>, todo el HTML que contiene en su TEMPLATE</a:t>
            </a:r>
          </a:p>
        </p:txBody>
      </p:sp>
    </p:spTree>
    <p:extLst>
      <p:ext uri="{BB962C8B-B14F-4D97-AF65-F5344CB8AC3E}">
        <p14:creationId xmlns:p14="http://schemas.microsoft.com/office/powerpoint/2010/main" val="3961307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ES" sz="3200" b="1" dirty="0" smtClean="0"/>
              <a:t>CICLO DE VIDA DE UN COMPONENTE POLYMER</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42000" y="1065473"/>
            <a:ext cx="10346364" cy="1477328"/>
          </a:xfrm>
          <a:prstGeom prst="rect">
            <a:avLst/>
          </a:prstGeom>
        </p:spPr>
        <p:txBody>
          <a:bodyPr wrap="square">
            <a:spAutoFit/>
          </a:bodyPr>
          <a:lstStyle/>
          <a:p>
            <a:pPr lvl="0"/>
            <a:r>
              <a:rPr lang="es-MX" altLang="en-US" dirty="0" smtClean="0">
                <a:solidFill>
                  <a:srgbClr val="333333"/>
                </a:solidFill>
                <a:cs typeface="Arial" panose="020B0604020202020204" pitchFamily="34" charset="0"/>
              </a:rPr>
              <a:t>Para realizar el ejercicio de ciclo de vida genera en el archivo “index.html”, una etiqueta &lt;a&gt;, con</a:t>
            </a:r>
          </a:p>
          <a:p>
            <a:pPr lvl="0"/>
            <a:r>
              <a:rPr lang="es-MX" altLang="en-US" dirty="0" smtClean="0">
                <a:solidFill>
                  <a:srgbClr val="333333"/>
                </a:solidFill>
                <a:cs typeface="Arial" panose="020B0604020202020204" pitchFamily="34" charset="0"/>
              </a:rPr>
              <a:t>un “</a:t>
            </a:r>
            <a:r>
              <a:rPr lang="es-MX" altLang="en-US" dirty="0" err="1" smtClean="0">
                <a:solidFill>
                  <a:srgbClr val="333333"/>
                </a:solidFill>
                <a:cs typeface="Arial" panose="020B0604020202020204" pitchFamily="34" charset="0"/>
              </a:rPr>
              <a:t>href</a:t>
            </a:r>
            <a:r>
              <a:rPr lang="es-MX" altLang="en-US" dirty="0" smtClean="0">
                <a:solidFill>
                  <a:srgbClr val="333333"/>
                </a:solidFill>
                <a:cs typeface="Arial" panose="020B0604020202020204" pitchFamily="34" charset="0"/>
              </a:rPr>
              <a:t>”, a la pagina “ciclovida.html”, y esta va a mandar a llamar al componente “ciclo-vida.html”.</a:t>
            </a:r>
          </a:p>
          <a:p>
            <a:pPr lvl="0"/>
            <a:endParaRPr lang="es-MX" altLang="en-US" dirty="0" smtClean="0">
              <a:solidFill>
                <a:srgbClr val="333333"/>
              </a:solidFill>
              <a:cs typeface="Arial" panose="020B0604020202020204" pitchFamily="34" charset="0"/>
            </a:endParaRPr>
          </a:p>
          <a:p>
            <a:pPr lvl="0"/>
            <a:r>
              <a:rPr lang="es-MX" altLang="en-US" dirty="0" smtClean="0">
                <a:solidFill>
                  <a:srgbClr val="333333"/>
                </a:solidFill>
                <a:cs typeface="Arial" panose="020B0604020202020204" pitchFamily="34" charset="0"/>
              </a:rPr>
              <a:t>Para una mejor presentación genera en el componente “clase-uno.html”, el estilo para el ejemplo cinco sin mandar a llamar ningún componente. </a:t>
            </a:r>
            <a:endParaRPr lang="es-MX" altLang="en-US" dirty="0">
              <a:solidFill>
                <a:srgbClr val="333333"/>
              </a:solidFill>
              <a:cs typeface="Arial" panose="020B060402020202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826846046"/>
              </p:ext>
            </p:extLst>
          </p:nvPr>
        </p:nvGraphicFramePr>
        <p:xfrm>
          <a:off x="2087364" y="3031109"/>
          <a:ext cx="1632040" cy="1377034"/>
        </p:xfrm>
        <a:graphic>
          <a:graphicData uri="http://schemas.openxmlformats.org/presentationml/2006/ole">
            <mc:AlternateContent xmlns:mc="http://schemas.openxmlformats.org/markup-compatibility/2006">
              <mc:Choice xmlns:v="urn:schemas-microsoft-com:vml" Requires="v">
                <p:oleObj spid="_x0000_s68656"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2087364" y="3031109"/>
                        <a:ext cx="1632040" cy="137703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75535248"/>
              </p:ext>
            </p:extLst>
          </p:nvPr>
        </p:nvGraphicFramePr>
        <p:xfrm>
          <a:off x="5111700" y="3031109"/>
          <a:ext cx="2182927" cy="1841845"/>
        </p:xfrm>
        <a:graphic>
          <a:graphicData uri="http://schemas.openxmlformats.org/presentationml/2006/ole">
            <mc:AlternateContent xmlns:mc="http://schemas.openxmlformats.org/markup-compatibility/2006">
              <mc:Choice xmlns:v="urn:schemas-microsoft-com:vml" Requires="v">
                <p:oleObj spid="_x0000_s68657"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5111700" y="3031109"/>
                        <a:ext cx="2182927" cy="1841845"/>
                      </a:xfrm>
                      <a:prstGeom prst="rect">
                        <a:avLst/>
                      </a:prstGeom>
                    </p:spPr>
                  </p:pic>
                </p:oleObj>
              </mc:Fallback>
            </mc:AlternateContent>
          </a:graphicData>
        </a:graphic>
      </p:graphicFrame>
    </p:spTree>
    <p:extLst>
      <p:ext uri="{BB962C8B-B14F-4D97-AF65-F5344CB8AC3E}">
        <p14:creationId xmlns:p14="http://schemas.microsoft.com/office/powerpoint/2010/main" val="18777559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err="1"/>
              <a:t>binding</a:t>
            </a:r>
            <a:r>
              <a:rPr lang="es-MX" sz="3200" dirty="0"/>
              <a:t> de una dirección y de dos direcciones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93764" y="1232122"/>
            <a:ext cx="65" cy="276999"/>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solidFill>
                <a:srgbClr val="333333"/>
              </a:solidFill>
              <a:cs typeface="Arial" panose="020B0604020202020204" pitchFamily="34" charset="0"/>
            </a:endParaRPr>
          </a:p>
        </p:txBody>
      </p:sp>
      <p:sp>
        <p:nvSpPr>
          <p:cNvPr id="5" name="Rectangle 4"/>
          <p:cNvSpPr/>
          <p:nvPr/>
        </p:nvSpPr>
        <p:spPr>
          <a:xfrm>
            <a:off x="769136" y="1093238"/>
            <a:ext cx="10624184" cy="646331"/>
          </a:xfrm>
          <a:prstGeom prst="rect">
            <a:avLst/>
          </a:prstGeom>
        </p:spPr>
        <p:txBody>
          <a:bodyPr wrap="square">
            <a:spAutoFit/>
          </a:bodyPr>
          <a:lstStyle/>
          <a:p>
            <a:r>
              <a:rPr lang="es-MX" dirty="0"/>
              <a:t>El </a:t>
            </a:r>
            <a:r>
              <a:rPr lang="es-MX" dirty="0" err="1"/>
              <a:t>binding</a:t>
            </a:r>
            <a:r>
              <a:rPr lang="es-MX" dirty="0"/>
              <a:t> es un enlace a un dato, de modo que todos los elementos que estén "</a:t>
            </a:r>
            <a:r>
              <a:rPr lang="es-MX" dirty="0" err="1"/>
              <a:t>bindeados</a:t>
            </a:r>
            <a:r>
              <a:rPr lang="es-MX" dirty="0"/>
              <a:t>" a ese dato puedan recibir cualquier cambio de </a:t>
            </a:r>
            <a:r>
              <a:rPr lang="es-MX"/>
              <a:t>manera </a:t>
            </a:r>
            <a:r>
              <a:rPr lang="es-MX" smtClean="0"/>
              <a:t>automática. </a:t>
            </a:r>
            <a:endParaRPr lang="es-MX" dirty="0"/>
          </a:p>
        </p:txBody>
      </p:sp>
      <p:sp>
        <p:nvSpPr>
          <p:cNvPr id="6" name="Rectangle 5"/>
          <p:cNvSpPr/>
          <p:nvPr/>
        </p:nvSpPr>
        <p:spPr>
          <a:xfrm>
            <a:off x="734980" y="1808046"/>
            <a:ext cx="10658340" cy="3416320"/>
          </a:xfrm>
          <a:prstGeom prst="rect">
            <a:avLst/>
          </a:prstGeom>
        </p:spPr>
        <p:txBody>
          <a:bodyPr wrap="square">
            <a:spAutoFit/>
          </a:bodyPr>
          <a:lstStyle/>
          <a:p>
            <a:r>
              <a:rPr lang="es-MX" dirty="0"/>
              <a:t>Ya vimos que dentro de un componente puedo </a:t>
            </a:r>
            <a:r>
              <a:rPr lang="es-MX" dirty="0" err="1"/>
              <a:t>bindear</a:t>
            </a:r>
            <a:r>
              <a:rPr lang="es-MX" dirty="0"/>
              <a:t> datos, generalmente propiedades, hacia el </a:t>
            </a:r>
            <a:r>
              <a:rPr lang="es-MX" dirty="0" err="1"/>
              <a:t>template</a:t>
            </a:r>
            <a:r>
              <a:rPr lang="es-MX" dirty="0"/>
              <a:t>. De modo que si cambia esa propiedad también cambie la vista sin que tengamos que hacer nada. Ahora vamos a ver cómo entre componentes también puede producirse el </a:t>
            </a:r>
            <a:r>
              <a:rPr lang="es-MX" dirty="0" err="1"/>
              <a:t>binding</a:t>
            </a:r>
            <a:r>
              <a:rPr lang="es-MX" dirty="0"/>
              <a:t>, permitiendo que un dato que se usa en un componente también pueda viajar hacia otros </a:t>
            </a:r>
            <a:r>
              <a:rPr lang="es-MX" dirty="0" smtClean="0"/>
              <a:t>componentes.</a:t>
            </a:r>
          </a:p>
          <a:p>
            <a:endParaRPr lang="es-MX" dirty="0"/>
          </a:p>
          <a:p>
            <a:r>
              <a:rPr lang="es-MX" b="1" dirty="0" smtClean="0"/>
              <a:t>Envió de datos Literales:</a:t>
            </a:r>
          </a:p>
          <a:p>
            <a:endParaRPr lang="es-MX" dirty="0" smtClean="0"/>
          </a:p>
          <a:p>
            <a:r>
              <a:rPr lang="es-MX" b="1" dirty="0">
                <a:solidFill>
                  <a:schemeClr val="accent3"/>
                </a:solidFill>
              </a:rPr>
              <a:t>&lt;rompe-cadena </a:t>
            </a:r>
            <a:r>
              <a:rPr lang="es-MX" b="1" dirty="0" err="1">
                <a:solidFill>
                  <a:schemeClr val="accent3"/>
                </a:solidFill>
              </a:rPr>
              <a:t>str</a:t>
            </a:r>
            <a:r>
              <a:rPr lang="es-MX" b="1" dirty="0">
                <a:solidFill>
                  <a:schemeClr val="accent3"/>
                </a:solidFill>
              </a:rPr>
              <a:t>="Estas son las dos caras de la moneda" </a:t>
            </a:r>
            <a:r>
              <a:rPr lang="es-MX" b="1" dirty="0" err="1">
                <a:solidFill>
                  <a:schemeClr val="accent3"/>
                </a:solidFill>
              </a:rPr>
              <a:t>len</a:t>
            </a:r>
            <a:r>
              <a:rPr lang="es-MX" b="1" dirty="0">
                <a:solidFill>
                  <a:schemeClr val="accent3"/>
                </a:solidFill>
              </a:rPr>
              <a:t>="10"&gt;&lt;/rompe-cadena&gt;</a:t>
            </a:r>
          </a:p>
          <a:p>
            <a:endParaRPr lang="es-MX" dirty="0" smtClean="0"/>
          </a:p>
          <a:p>
            <a:r>
              <a:rPr lang="es-MX" b="1" dirty="0" smtClean="0"/>
              <a:t>Envió de datos variable:</a:t>
            </a:r>
          </a:p>
          <a:p>
            <a:endParaRPr lang="es-MX" dirty="0"/>
          </a:p>
          <a:p>
            <a:r>
              <a:rPr lang="it-IT" b="1" dirty="0">
                <a:solidFill>
                  <a:schemeClr val="accent3"/>
                </a:solidFill>
              </a:rPr>
              <a:t>&lt;rompe-cadena str="{{cadena}}" len="10"&gt;&lt;/rompe-cadena&gt;</a:t>
            </a:r>
            <a:endParaRPr lang="es-MX" b="1" dirty="0">
              <a:solidFill>
                <a:schemeClr val="accent3"/>
              </a:solidFill>
            </a:endParaRPr>
          </a:p>
        </p:txBody>
      </p:sp>
    </p:spTree>
    <p:extLst>
      <p:ext uri="{BB962C8B-B14F-4D97-AF65-F5344CB8AC3E}">
        <p14:creationId xmlns:p14="http://schemas.microsoft.com/office/powerpoint/2010/main" val="260306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WEB COMPONENTS</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35236" y="1724980"/>
            <a:ext cx="6245299" cy="276999"/>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El ejemplo de la lamina anterior tiene como intención reflejar:</a:t>
            </a:r>
            <a:endParaRPr lang="en-US" altLang="en-US" dirty="0" smtClean="0">
              <a:solidFill>
                <a:srgbClr val="333333"/>
              </a:solidFill>
              <a:cs typeface="Arial" panose="020B0604020202020204" pitchFamily="34" charset="0"/>
            </a:endParaRPr>
          </a:p>
        </p:txBody>
      </p:sp>
      <p:sp>
        <p:nvSpPr>
          <p:cNvPr id="5" name="Rectangle 4"/>
          <p:cNvSpPr/>
          <p:nvPr/>
        </p:nvSpPr>
        <p:spPr>
          <a:xfrm>
            <a:off x="785266" y="2426498"/>
            <a:ext cx="10879162" cy="3970318"/>
          </a:xfrm>
          <a:prstGeom prst="rect">
            <a:avLst/>
          </a:prstGeom>
        </p:spPr>
        <p:txBody>
          <a:bodyPr wrap="square">
            <a:spAutoFit/>
          </a:bodyPr>
          <a:lstStyle/>
          <a:p>
            <a:pPr>
              <a:buFont typeface="+mj-lt"/>
              <a:buAutoNum type="arabicPeriod"/>
            </a:pPr>
            <a:r>
              <a:rPr lang="es-ES" dirty="0">
                <a:solidFill>
                  <a:srgbClr val="313131"/>
                </a:solidFill>
                <a:latin typeface="Arial" panose="020B0604020202020204" pitchFamily="34" charset="0"/>
                <a:cs typeface="Arial" panose="020B0604020202020204" pitchFamily="34" charset="0"/>
              </a:rPr>
              <a:t>Es como si estuviéramos inventando etiquetas nuevas. Esa es una de las capacidades de los Web Components, pero no la única</a:t>
            </a:r>
            <a:r>
              <a:rPr lang="es-ES" dirty="0" smtClean="0">
                <a:solidFill>
                  <a:srgbClr val="313131"/>
                </a:solidFill>
                <a:latin typeface="Arial" panose="020B0604020202020204" pitchFamily="34" charset="0"/>
                <a:cs typeface="Arial" panose="020B0604020202020204" pitchFamily="34" charset="0"/>
              </a:rPr>
              <a:t>.</a:t>
            </a:r>
            <a:endParaRPr lang="es-ES" dirty="0">
              <a:solidFill>
                <a:srgbClr val="313131"/>
              </a:solidFill>
              <a:latin typeface="Arial" panose="020B0604020202020204" pitchFamily="34" charset="0"/>
              <a:cs typeface="Arial" panose="020B0604020202020204" pitchFamily="34" charset="0"/>
            </a:endParaRPr>
          </a:p>
          <a:p>
            <a:pPr>
              <a:buFont typeface="+mj-lt"/>
              <a:buAutoNum type="arabicPeriod"/>
            </a:pPr>
            <a:endParaRPr lang="es-ES" dirty="0" smtClean="0">
              <a:solidFill>
                <a:srgbClr val="313131"/>
              </a:solidFill>
              <a:latin typeface="Arial" panose="020B0604020202020204" pitchFamily="34" charset="0"/>
              <a:cs typeface="Arial" panose="020B0604020202020204" pitchFamily="34" charset="0"/>
            </a:endParaRPr>
          </a:p>
          <a:p>
            <a:pPr>
              <a:buFont typeface="+mj-lt"/>
              <a:buAutoNum type="arabicPeriod"/>
            </a:pPr>
            <a:r>
              <a:rPr lang="es-ES" dirty="0" smtClean="0">
                <a:solidFill>
                  <a:srgbClr val="313131"/>
                </a:solidFill>
                <a:latin typeface="Arial" panose="020B0604020202020204" pitchFamily="34" charset="0"/>
                <a:cs typeface="Arial" panose="020B0604020202020204" pitchFamily="34" charset="0"/>
              </a:rPr>
              <a:t>La etiqueta propietaria </a:t>
            </a:r>
            <a:r>
              <a:rPr lang="es-ES" dirty="0">
                <a:solidFill>
                  <a:srgbClr val="313131"/>
                </a:solidFill>
                <a:latin typeface="Arial" panose="020B0604020202020204" pitchFamily="34" charset="0"/>
                <a:cs typeface="Arial" panose="020B0604020202020204" pitchFamily="34" charset="0"/>
              </a:rPr>
              <a:t>que </a:t>
            </a:r>
            <a:r>
              <a:rPr lang="es-ES" dirty="0" smtClean="0">
                <a:solidFill>
                  <a:srgbClr val="313131"/>
                </a:solidFill>
                <a:latin typeface="Arial" panose="020B0604020202020204" pitchFamily="34" charset="0"/>
                <a:cs typeface="Arial" panose="020B0604020202020204" pitchFamily="34" charset="0"/>
              </a:rPr>
              <a:t>estamos </a:t>
            </a:r>
            <a:r>
              <a:rPr lang="es-ES" dirty="0">
                <a:solidFill>
                  <a:srgbClr val="313131"/>
                </a:solidFill>
                <a:latin typeface="Arial" panose="020B0604020202020204" pitchFamily="34" charset="0"/>
                <a:cs typeface="Arial" panose="020B0604020202020204" pitchFamily="34" charset="0"/>
              </a:rPr>
              <a:t>inventando </a:t>
            </a:r>
            <a:r>
              <a:rPr lang="es-ES" dirty="0" smtClean="0">
                <a:solidFill>
                  <a:srgbClr val="313131"/>
                </a:solidFill>
                <a:latin typeface="Arial" panose="020B0604020202020204" pitchFamily="34" charset="0"/>
                <a:cs typeface="Arial" panose="020B0604020202020204" pitchFamily="34" charset="0"/>
              </a:rPr>
              <a:t>es </a:t>
            </a:r>
            <a:r>
              <a:rPr lang="es-ES" dirty="0">
                <a:solidFill>
                  <a:srgbClr val="313131"/>
                </a:solidFill>
                <a:latin typeface="Arial" panose="020B0604020202020204" pitchFamily="34" charset="0"/>
                <a:cs typeface="Arial" panose="020B0604020202020204" pitchFamily="34" charset="0"/>
              </a:rPr>
              <a:t>"google-</a:t>
            </a:r>
            <a:r>
              <a:rPr lang="es-ES" dirty="0" err="1">
                <a:solidFill>
                  <a:srgbClr val="313131"/>
                </a:solidFill>
                <a:latin typeface="Arial" panose="020B0604020202020204" pitchFamily="34" charset="0"/>
                <a:cs typeface="Arial" panose="020B0604020202020204" pitchFamily="34" charset="0"/>
              </a:rPr>
              <a:t>map</a:t>
            </a:r>
            <a:r>
              <a:rPr lang="es-ES" dirty="0">
                <a:solidFill>
                  <a:srgbClr val="313131"/>
                </a:solidFill>
                <a:latin typeface="Arial" panose="020B0604020202020204" pitchFamily="34" charset="0"/>
                <a:cs typeface="Arial" panose="020B0604020202020204" pitchFamily="34" charset="0"/>
              </a:rPr>
              <a:t>" </a:t>
            </a:r>
            <a:endParaRPr lang="es-ES" dirty="0" smtClean="0">
              <a:solidFill>
                <a:srgbClr val="313131"/>
              </a:solidFill>
              <a:latin typeface="Arial" panose="020B0604020202020204" pitchFamily="34" charset="0"/>
              <a:cs typeface="Arial" panose="020B0604020202020204" pitchFamily="34" charset="0"/>
            </a:endParaRPr>
          </a:p>
          <a:p>
            <a:pPr>
              <a:buFont typeface="+mj-lt"/>
              <a:buAutoNum type="arabicPeriod"/>
            </a:pPr>
            <a:endParaRPr lang="es-ES" dirty="0" smtClean="0">
              <a:solidFill>
                <a:srgbClr val="313131"/>
              </a:solidFill>
              <a:latin typeface="Arial" panose="020B0604020202020204" pitchFamily="34" charset="0"/>
              <a:cs typeface="Arial" panose="020B0604020202020204" pitchFamily="34" charset="0"/>
            </a:endParaRPr>
          </a:p>
          <a:p>
            <a:pPr>
              <a:buFont typeface="+mj-lt"/>
              <a:buAutoNum type="arabicPeriod"/>
            </a:pPr>
            <a:r>
              <a:rPr lang="es-ES" dirty="0" smtClean="0">
                <a:solidFill>
                  <a:srgbClr val="313131"/>
                </a:solidFill>
                <a:latin typeface="Arial" panose="020B0604020202020204" pitchFamily="34" charset="0"/>
                <a:cs typeface="Arial" panose="020B0604020202020204" pitchFamily="34" charset="0"/>
              </a:rPr>
              <a:t>No </a:t>
            </a:r>
            <a:r>
              <a:rPr lang="es-ES" dirty="0">
                <a:solidFill>
                  <a:srgbClr val="313131"/>
                </a:solidFill>
                <a:latin typeface="Arial" panose="020B0604020202020204" pitchFamily="34" charset="0"/>
                <a:cs typeface="Arial" panose="020B0604020202020204" pitchFamily="34" charset="0"/>
              </a:rPr>
              <a:t>tenemos el HTML por un lado, el CSS y el </a:t>
            </a:r>
            <a:r>
              <a:rPr lang="es-ES" dirty="0" err="1">
                <a:solidFill>
                  <a:srgbClr val="313131"/>
                </a:solidFill>
                <a:latin typeface="Arial" panose="020B0604020202020204" pitchFamily="34" charset="0"/>
                <a:cs typeface="Arial" panose="020B0604020202020204" pitchFamily="34" charset="0"/>
              </a:rPr>
              <a:t>Javascript</a:t>
            </a:r>
            <a:r>
              <a:rPr lang="es-ES" dirty="0">
                <a:solidFill>
                  <a:srgbClr val="313131"/>
                </a:solidFill>
                <a:latin typeface="Arial" panose="020B0604020202020204" pitchFamily="34" charset="0"/>
                <a:cs typeface="Arial" panose="020B0604020202020204" pitchFamily="34" charset="0"/>
              </a:rPr>
              <a:t> por otro. Es simplemente la etiqueta nueva y ésta ya es capaz de lanzar el comportamiento.</a:t>
            </a:r>
          </a:p>
          <a:p>
            <a:pPr>
              <a:buFont typeface="+mj-lt"/>
              <a:buAutoNum type="arabicPeriod"/>
            </a:pPr>
            <a:endParaRPr lang="es-ES" dirty="0" smtClean="0">
              <a:solidFill>
                <a:srgbClr val="313131"/>
              </a:solidFill>
              <a:latin typeface="Arial" panose="020B0604020202020204" pitchFamily="34" charset="0"/>
              <a:cs typeface="Arial" panose="020B0604020202020204" pitchFamily="34" charset="0"/>
            </a:endParaRPr>
          </a:p>
          <a:p>
            <a:pPr>
              <a:buFont typeface="+mj-lt"/>
              <a:buAutoNum type="arabicPeriod"/>
            </a:pPr>
            <a:r>
              <a:rPr lang="es-ES" dirty="0" smtClean="0">
                <a:solidFill>
                  <a:srgbClr val="313131"/>
                </a:solidFill>
                <a:latin typeface="Arial" panose="020B0604020202020204" pitchFamily="34" charset="0"/>
                <a:cs typeface="Arial" panose="020B0604020202020204" pitchFamily="34" charset="0"/>
              </a:rPr>
              <a:t>Obviamente</a:t>
            </a:r>
            <a:r>
              <a:rPr lang="es-ES" dirty="0">
                <a:solidFill>
                  <a:srgbClr val="313131"/>
                </a:solidFill>
                <a:latin typeface="Arial" panose="020B0604020202020204" pitchFamily="34" charset="0"/>
                <a:cs typeface="Arial" panose="020B0604020202020204" pitchFamily="34" charset="0"/>
              </a:rPr>
              <a:t>, en algún lugar habrá un </a:t>
            </a:r>
            <a:r>
              <a:rPr lang="es-ES" dirty="0" err="1">
                <a:solidFill>
                  <a:srgbClr val="313131"/>
                </a:solidFill>
                <a:latin typeface="Arial" panose="020B0604020202020204" pitchFamily="34" charset="0"/>
                <a:cs typeface="Arial" panose="020B0604020202020204" pitchFamily="34" charset="0"/>
              </a:rPr>
              <a:t>Javascript</a:t>
            </a:r>
            <a:r>
              <a:rPr lang="es-ES" dirty="0">
                <a:solidFill>
                  <a:srgbClr val="313131"/>
                </a:solidFill>
                <a:latin typeface="Arial" panose="020B0604020202020204" pitchFamily="34" charset="0"/>
                <a:cs typeface="Arial" panose="020B0604020202020204" pitchFamily="34" charset="0"/>
              </a:rPr>
              <a:t> que se encargará de procesar esa etiqueta, pero será genérico para cualquier tipo de mapa y reutilizable. Lo que además debe verse es que en el HTML estás colocando información que antes estaría en el </a:t>
            </a:r>
            <a:r>
              <a:rPr lang="es-ES" dirty="0" err="1">
                <a:solidFill>
                  <a:srgbClr val="313131"/>
                </a:solidFill>
                <a:latin typeface="Arial" panose="020B0604020202020204" pitchFamily="34" charset="0"/>
                <a:cs typeface="Arial" panose="020B0604020202020204" pitchFamily="34" charset="0"/>
              </a:rPr>
              <a:t>Javascript</a:t>
            </a:r>
            <a:r>
              <a:rPr lang="es-ES" dirty="0">
                <a:solidFill>
                  <a:srgbClr val="313131"/>
                </a:solidFill>
                <a:latin typeface="Arial" panose="020B0604020202020204" pitchFamily="34" charset="0"/>
                <a:cs typeface="Arial" panose="020B0604020202020204" pitchFamily="34" charset="0"/>
              </a:rPr>
              <a:t>. Por ejemplo en el caso del mapa de google los atributos </a:t>
            </a:r>
            <a:r>
              <a:rPr lang="es-ES" dirty="0" err="1">
                <a:solidFill>
                  <a:srgbClr val="313131"/>
                </a:solidFill>
                <a:latin typeface="Arial" panose="020B0604020202020204" pitchFamily="34" charset="0"/>
                <a:cs typeface="Arial" panose="020B0604020202020204" pitchFamily="34" charset="0"/>
              </a:rPr>
              <a:t>latitude</a:t>
            </a:r>
            <a:r>
              <a:rPr lang="es-ES" dirty="0">
                <a:solidFill>
                  <a:srgbClr val="313131"/>
                </a:solidFill>
                <a:latin typeface="Arial" panose="020B0604020202020204" pitchFamily="34" charset="0"/>
                <a:cs typeface="Arial" panose="020B0604020202020204" pitchFamily="34" charset="0"/>
              </a:rPr>
              <a:t>="12.678" </a:t>
            </a:r>
            <a:r>
              <a:rPr lang="es-ES" dirty="0" err="1">
                <a:solidFill>
                  <a:srgbClr val="313131"/>
                </a:solidFill>
                <a:latin typeface="Arial" panose="020B0604020202020204" pitchFamily="34" charset="0"/>
                <a:cs typeface="Arial" panose="020B0604020202020204" pitchFamily="34" charset="0"/>
              </a:rPr>
              <a:t>longitude</a:t>
            </a:r>
            <a:r>
              <a:rPr lang="es-ES" dirty="0">
                <a:solidFill>
                  <a:srgbClr val="313131"/>
                </a:solidFill>
                <a:latin typeface="Arial" panose="020B0604020202020204" pitchFamily="34" charset="0"/>
                <a:cs typeface="Arial" panose="020B0604020202020204" pitchFamily="34" charset="0"/>
              </a:rPr>
              <a:t>="-67.211" antes eran datos que se escribían en el </a:t>
            </a:r>
            <a:r>
              <a:rPr lang="es-ES" dirty="0" err="1">
                <a:solidFill>
                  <a:srgbClr val="313131"/>
                </a:solidFill>
                <a:latin typeface="Arial" panose="020B0604020202020204" pitchFamily="34" charset="0"/>
                <a:cs typeface="Arial" panose="020B0604020202020204" pitchFamily="34" charset="0"/>
              </a:rPr>
              <a:t>Javascript</a:t>
            </a:r>
            <a:r>
              <a:rPr lang="es-ES" dirty="0">
                <a:solidFill>
                  <a:srgbClr val="313131"/>
                </a:solidFill>
                <a:latin typeface="Arial" panose="020B0604020202020204" pitchFamily="34" charset="0"/>
                <a:cs typeface="Arial" panose="020B0604020202020204" pitchFamily="34" charset="0"/>
              </a:rPr>
              <a:t>. Ahora se declaran en el HTML. El </a:t>
            </a:r>
            <a:r>
              <a:rPr lang="es-ES" dirty="0" err="1">
                <a:solidFill>
                  <a:srgbClr val="313131"/>
                </a:solidFill>
                <a:latin typeface="Arial" panose="020B0604020202020204" pitchFamily="34" charset="0"/>
                <a:cs typeface="Arial" panose="020B0604020202020204" pitchFamily="34" charset="0"/>
              </a:rPr>
              <a:t>Javascript</a:t>
            </a:r>
            <a:r>
              <a:rPr lang="es-ES" dirty="0">
                <a:solidFill>
                  <a:srgbClr val="313131"/>
                </a:solidFill>
                <a:latin typeface="Arial" panose="020B0604020202020204" pitchFamily="34" charset="0"/>
                <a:cs typeface="Arial" panose="020B0604020202020204" pitchFamily="34" charset="0"/>
              </a:rPr>
              <a:t> por tanto es genérico y no tendremos que programarlo nosotros, sino que nos vendrá dado por Google o por el creador del web </a:t>
            </a:r>
            <a:r>
              <a:rPr lang="es-ES" dirty="0" err="1">
                <a:solidFill>
                  <a:srgbClr val="313131"/>
                </a:solidFill>
                <a:latin typeface="Arial" panose="020B0604020202020204" pitchFamily="34" charset="0"/>
                <a:cs typeface="Arial" panose="020B0604020202020204" pitchFamily="34" charset="0"/>
              </a:rPr>
              <a:t>component</a:t>
            </a:r>
            <a:r>
              <a:rPr lang="es-ES" dirty="0">
                <a:solidFill>
                  <a:srgbClr val="313131"/>
                </a:solidFill>
                <a:latin typeface="Arial" panose="020B0604020202020204" pitchFamily="34" charset="0"/>
                <a:cs typeface="Arial" panose="020B0604020202020204" pitchFamily="34" charset="0"/>
              </a:rPr>
              <a:t> de turno.</a:t>
            </a:r>
            <a:endParaRPr lang="es-ES" b="0" i="0" dirty="0">
              <a:solidFill>
                <a:srgbClr val="31313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148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err="1"/>
              <a:t>binding</a:t>
            </a:r>
            <a:r>
              <a:rPr lang="es-MX" sz="3200" dirty="0"/>
              <a:t> de una dirección y de dos direcciones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42000" y="1072747"/>
            <a:ext cx="11138452" cy="5570756"/>
          </a:xfrm>
          <a:prstGeom prst="rect">
            <a:avLst/>
          </a:prstGeom>
        </p:spPr>
        <p:txBody>
          <a:bodyPr wrap="square">
            <a:spAutoFit/>
          </a:bodyPr>
          <a:lstStyle/>
          <a:p>
            <a:r>
              <a:rPr lang="es-MX" b="1" dirty="0"/>
              <a:t>interoperabilidad entre </a:t>
            </a:r>
            <a:r>
              <a:rPr lang="es-MX" b="1" dirty="0" smtClean="0"/>
              <a:t>componentes</a:t>
            </a:r>
          </a:p>
          <a:p>
            <a:endParaRPr lang="es-MX" b="1" dirty="0"/>
          </a:p>
          <a:p>
            <a:r>
              <a:rPr lang="es-MX" sz="1600" dirty="0"/>
              <a:t>En una aplicación basada en componentes (y esto aplica a todo el desarrollo basado en el estándar Web </a:t>
            </a:r>
            <a:r>
              <a:rPr lang="es-MX" sz="1600" dirty="0" err="1"/>
              <a:t>Components</a:t>
            </a:r>
            <a:r>
              <a:rPr lang="es-MX" sz="1600" dirty="0"/>
              <a:t>) tenemos una arquitectura basada en </a:t>
            </a:r>
            <a:r>
              <a:rPr lang="es-MX" sz="1600" dirty="0" err="1"/>
              <a:t>Custom</a:t>
            </a:r>
            <a:r>
              <a:rPr lang="es-MX" sz="1600" dirty="0"/>
              <a:t> </a:t>
            </a:r>
            <a:r>
              <a:rPr lang="es-MX" sz="1600" dirty="0" err="1"/>
              <a:t>Elements</a:t>
            </a:r>
            <a:r>
              <a:rPr lang="es-MX" sz="1600" dirty="0"/>
              <a:t>, por medio de un árbol de elementos que interactúan entre si para cumplir el propósito de las aplicaciones. Esa actuación coordinada entre los componentes, necesaria para la resolución de los problemas se conoce como interoperabilidad. En </a:t>
            </a:r>
            <a:r>
              <a:rPr lang="es-MX" sz="1600" dirty="0" err="1"/>
              <a:t>Polymer</a:t>
            </a:r>
            <a:r>
              <a:rPr lang="es-MX" sz="1600" dirty="0"/>
              <a:t> se resuelve permitiendo que los componentes se pasen datos los unos a los otros por medio del </a:t>
            </a:r>
            <a:r>
              <a:rPr lang="es-MX" sz="1600" dirty="0" err="1"/>
              <a:t>binding</a:t>
            </a:r>
            <a:r>
              <a:rPr lang="es-MX" sz="1600" dirty="0"/>
              <a:t> y también gracias a la comunicación de eventos personalizados.</a:t>
            </a:r>
          </a:p>
          <a:p>
            <a:endParaRPr lang="es-MX" sz="1600" dirty="0"/>
          </a:p>
          <a:p>
            <a:r>
              <a:rPr lang="es-MX" sz="1600" dirty="0"/>
              <a:t>Pongamos que queremos hacer un componente que muestre un párrafo en un espacio reducido de la página. El párrafo tiene mucho texto así que a veces se puede recortar. Pero también queremos que el usuario pueda verlo entero si lo requiere, pulsando un botón para evitar ese recorte.</a:t>
            </a:r>
          </a:p>
          <a:p>
            <a:endParaRPr lang="es-MX" sz="1600" dirty="0"/>
          </a:p>
          <a:p>
            <a:r>
              <a:rPr lang="es-MX" sz="1600" dirty="0"/>
              <a:t>Nota: Esta tarea es bastante simple como para hacer un único componente, quizás no es el mejor ejemplo, pero piensa en una aplicación pequeña o mediana, la cantidad de </a:t>
            </a:r>
            <a:r>
              <a:rPr lang="es-MX" sz="1600" dirty="0" err="1"/>
              <a:t>subtareas</a:t>
            </a:r>
            <a:r>
              <a:rPr lang="es-MX" sz="1600" dirty="0"/>
              <a:t> que puede tener. Cada una de ellas se encapsula en un componente y eso permite que su complejidad sea pequeña, facilitando el desarrollo, pero sobre todo el mantenimiento, y ubicando perfectamente cada cosa en su sitio</a:t>
            </a:r>
            <a:r>
              <a:rPr lang="es-MX" sz="1600" dirty="0" smtClean="0"/>
              <a:t>.</a:t>
            </a:r>
          </a:p>
          <a:p>
            <a:endParaRPr lang="es-MX" sz="1600" dirty="0"/>
          </a:p>
          <a:p>
            <a:r>
              <a:rPr lang="es-MX" sz="1600" dirty="0"/>
              <a:t>Para esta tarea podemos pensar en dos componentes distintos. Uno que se encargue únicamente del recorte de la cadena y otro que se encargue de la interacción con el usuario, permitiendo captar el evento de recorte o despliegue del párrafo cuando se pulsa el correspondiente botón. Quebrar esta tarea en dos componentes todavía es una solución más acertada cuando pensamos que ya existe el componente de romper una cadena, porque lo tenemos </a:t>
            </a:r>
            <a:r>
              <a:rPr lang="es-MX" sz="1600" dirty="0" smtClean="0"/>
              <a:t>desarrollado.</a:t>
            </a:r>
            <a:endParaRPr lang="es-MX" sz="1600" dirty="0"/>
          </a:p>
        </p:txBody>
      </p:sp>
    </p:spTree>
    <p:extLst>
      <p:ext uri="{BB962C8B-B14F-4D97-AF65-F5344CB8AC3E}">
        <p14:creationId xmlns:p14="http://schemas.microsoft.com/office/powerpoint/2010/main" val="3775129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err="1"/>
              <a:t>binding</a:t>
            </a:r>
            <a:r>
              <a:rPr lang="es-MX" sz="3200" dirty="0"/>
              <a:t> de una dirección y de dos direcciones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42000" y="1004162"/>
            <a:ext cx="9563025" cy="5438013"/>
          </a:xfrm>
          <a:prstGeom prst="rect">
            <a:avLst/>
          </a:prstGeom>
        </p:spPr>
      </p:pic>
    </p:spTree>
    <p:extLst>
      <p:ext uri="{BB962C8B-B14F-4D97-AF65-F5344CB8AC3E}">
        <p14:creationId xmlns:p14="http://schemas.microsoft.com/office/powerpoint/2010/main" val="21071650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err="1"/>
              <a:t>binding</a:t>
            </a:r>
            <a:r>
              <a:rPr lang="es-MX" sz="3200" dirty="0"/>
              <a:t> de una dirección y de dos direcciones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70500" y="1140779"/>
            <a:ext cx="10850420" cy="4524315"/>
          </a:xfrm>
          <a:prstGeom prst="rect">
            <a:avLst/>
          </a:prstGeom>
        </p:spPr>
        <p:txBody>
          <a:bodyPr wrap="square">
            <a:spAutoFit/>
          </a:bodyPr>
          <a:lstStyle/>
          <a:p>
            <a:r>
              <a:rPr lang="es-MX" dirty="0"/>
              <a:t>Para definir si queremos </a:t>
            </a:r>
            <a:r>
              <a:rPr lang="es-MX" dirty="0" err="1"/>
              <a:t>binding</a:t>
            </a:r>
            <a:r>
              <a:rPr lang="es-MX" dirty="0"/>
              <a:t> de una dirección y de dos direcciones, utilizamos dos tipos de notaciones distintas:</a:t>
            </a:r>
          </a:p>
          <a:p>
            <a:endParaRPr lang="es-MX" dirty="0"/>
          </a:p>
          <a:p>
            <a:r>
              <a:rPr lang="es-MX" b="1" dirty="0"/>
              <a:t>La notación de los dobles corchetes "[[]]" significa que se debe implementar </a:t>
            </a:r>
            <a:r>
              <a:rPr lang="es-MX" b="1" dirty="0" err="1"/>
              <a:t>binding</a:t>
            </a:r>
            <a:r>
              <a:rPr lang="es-MX" b="1" dirty="0"/>
              <a:t> de una sola dirección. </a:t>
            </a:r>
            <a:endParaRPr lang="es-MX" b="1" dirty="0" smtClean="0"/>
          </a:p>
          <a:p>
            <a:endParaRPr lang="es-MX" dirty="0"/>
          </a:p>
          <a:p>
            <a:r>
              <a:rPr lang="es-MX" dirty="0" smtClean="0"/>
              <a:t>En </a:t>
            </a:r>
            <a:r>
              <a:rPr lang="es-MX" dirty="0"/>
              <a:t>este caso el valor </a:t>
            </a:r>
            <a:r>
              <a:rPr lang="es-MX" dirty="0" err="1"/>
              <a:t>bindeado</a:t>
            </a:r>
            <a:r>
              <a:rPr lang="es-MX" dirty="0"/>
              <a:t> viaja del padre al hijo pero no del hijo al padre</a:t>
            </a:r>
            <a:r>
              <a:rPr lang="es-MX" dirty="0" smtClean="0"/>
              <a:t>.</a:t>
            </a:r>
          </a:p>
          <a:p>
            <a:endParaRPr lang="es-MX" dirty="0"/>
          </a:p>
          <a:p>
            <a:r>
              <a:rPr lang="es-MX" b="1" dirty="0"/>
              <a:t>La notación de las dobles llaves "{{}}" significa </a:t>
            </a:r>
            <a:r>
              <a:rPr lang="es-MX" b="1" dirty="0" err="1"/>
              <a:t>binding</a:t>
            </a:r>
            <a:r>
              <a:rPr lang="es-MX" b="1" dirty="0"/>
              <a:t> de dos direcciones. </a:t>
            </a:r>
            <a:endParaRPr lang="es-MX" b="1" dirty="0" smtClean="0"/>
          </a:p>
          <a:p>
            <a:endParaRPr lang="es-MX" dirty="0"/>
          </a:p>
          <a:p>
            <a:r>
              <a:rPr lang="es-MX" dirty="0" smtClean="0"/>
              <a:t>Es </a:t>
            </a:r>
            <a:r>
              <a:rPr lang="es-MX" dirty="0"/>
              <a:t>decir, el valor </a:t>
            </a:r>
            <a:r>
              <a:rPr lang="es-MX" dirty="0" err="1"/>
              <a:t>bindeado</a:t>
            </a:r>
            <a:r>
              <a:rPr lang="es-MX" dirty="0"/>
              <a:t> viaja del padre al hijo y también del hijo al padre</a:t>
            </a:r>
            <a:r>
              <a:rPr lang="es-MX" dirty="0" smtClean="0"/>
              <a:t>.</a:t>
            </a:r>
          </a:p>
          <a:p>
            <a:endParaRPr lang="es-MX" dirty="0"/>
          </a:p>
          <a:p>
            <a:r>
              <a:rPr lang="es-MX" dirty="0"/>
              <a:t>Nota: Ojo con el </a:t>
            </a:r>
            <a:r>
              <a:rPr lang="es-MX" dirty="0" err="1"/>
              <a:t>binding</a:t>
            </a:r>
            <a:r>
              <a:rPr lang="es-MX" dirty="0"/>
              <a:t> de dos direcciones, puesto que es un poco más pesado para la aplicación, en términos de tiempo de procesamiento. Por eso en muchas ocasiones es preferible usar </a:t>
            </a:r>
            <a:r>
              <a:rPr lang="es-MX" dirty="0" err="1"/>
              <a:t>bindeo</a:t>
            </a:r>
            <a:r>
              <a:rPr lang="es-MX" dirty="0"/>
              <a:t> de una sola dirección y usar mecanismos como los eventos para producir el aviso a los padres cuando los hijos desean cambiar el valor de las propiedades. </a:t>
            </a:r>
          </a:p>
        </p:txBody>
      </p:sp>
    </p:spTree>
    <p:extLst>
      <p:ext uri="{BB962C8B-B14F-4D97-AF65-F5344CB8AC3E}">
        <p14:creationId xmlns:p14="http://schemas.microsoft.com/office/powerpoint/2010/main" val="12562852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err="1"/>
              <a:t>binding</a:t>
            </a:r>
            <a:r>
              <a:rPr lang="es-MX" sz="3200" dirty="0"/>
              <a:t> de una dirección y de dos direcciones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863228" y="1151016"/>
            <a:ext cx="10994436" cy="5078313"/>
          </a:xfrm>
          <a:prstGeom prst="rect">
            <a:avLst/>
          </a:prstGeom>
        </p:spPr>
        <p:txBody>
          <a:bodyPr wrap="square">
            <a:spAutoFit/>
          </a:bodyPr>
          <a:lstStyle/>
          <a:p>
            <a:r>
              <a:rPr lang="es-MX" b="1" dirty="0"/>
              <a:t>Qué son </a:t>
            </a:r>
            <a:r>
              <a:rPr lang="es-MX" b="1" dirty="0" smtClean="0"/>
              <a:t>propiedades</a:t>
            </a:r>
          </a:p>
          <a:p>
            <a:endParaRPr lang="es-MX" b="1" dirty="0"/>
          </a:p>
          <a:p>
            <a:r>
              <a:rPr lang="es-MX" dirty="0"/>
              <a:t>En los componentes de </a:t>
            </a:r>
            <a:r>
              <a:rPr lang="es-MX" dirty="0" err="1"/>
              <a:t>Polymer</a:t>
            </a:r>
            <a:r>
              <a:rPr lang="es-MX" dirty="0"/>
              <a:t> tenemos propiedades, declaradas mediante la declaración "</a:t>
            </a:r>
            <a:r>
              <a:rPr lang="es-MX" dirty="0" err="1"/>
              <a:t>properties</a:t>
            </a:r>
            <a:r>
              <a:rPr lang="es-MX" dirty="0"/>
              <a:t>". Eso son lo que llamamos propiedades del componente y son las que hemos usado repetidas veces a lo largo del manual. </a:t>
            </a:r>
            <a:r>
              <a:rPr lang="es-MX" dirty="0" err="1"/>
              <a:t>Polymer</a:t>
            </a:r>
            <a:r>
              <a:rPr lang="es-MX" dirty="0"/>
              <a:t> facilita la asignación de valores a esas propiedades del componente, por medio del </a:t>
            </a:r>
            <a:r>
              <a:rPr lang="es-MX" dirty="0" err="1"/>
              <a:t>template</a:t>
            </a:r>
            <a:r>
              <a:rPr lang="es-MX" dirty="0"/>
              <a:t>.</a:t>
            </a:r>
          </a:p>
          <a:p>
            <a:endParaRPr lang="es-MX" dirty="0"/>
          </a:p>
          <a:p>
            <a:r>
              <a:rPr lang="es-MX" b="1" dirty="0">
                <a:solidFill>
                  <a:schemeClr val="accent3"/>
                </a:solidFill>
              </a:rPr>
              <a:t>&lt;</a:t>
            </a:r>
            <a:r>
              <a:rPr lang="es-MX" b="1" dirty="0" err="1">
                <a:solidFill>
                  <a:schemeClr val="accent3"/>
                </a:solidFill>
              </a:rPr>
              <a:t>paper</a:t>
            </a:r>
            <a:r>
              <a:rPr lang="es-MX" b="1" dirty="0">
                <a:solidFill>
                  <a:schemeClr val="accent3"/>
                </a:solidFill>
              </a:rPr>
              <a:t>-input </a:t>
            </a:r>
            <a:r>
              <a:rPr lang="es-MX" b="1" dirty="0" err="1">
                <a:solidFill>
                  <a:schemeClr val="accent3"/>
                </a:solidFill>
              </a:rPr>
              <a:t>label</a:t>
            </a:r>
            <a:r>
              <a:rPr lang="es-MX" b="1" dirty="0">
                <a:solidFill>
                  <a:schemeClr val="accent3"/>
                </a:solidFill>
              </a:rPr>
              <a:t>="Escribe algo" </a:t>
            </a:r>
            <a:r>
              <a:rPr lang="es-MX" b="1" dirty="0" err="1">
                <a:solidFill>
                  <a:schemeClr val="accent3"/>
                </a:solidFill>
              </a:rPr>
              <a:t>value</a:t>
            </a:r>
            <a:r>
              <a:rPr lang="es-MX" b="1" dirty="0">
                <a:solidFill>
                  <a:schemeClr val="accent3"/>
                </a:solidFill>
              </a:rPr>
              <a:t>="{{</a:t>
            </a:r>
            <a:r>
              <a:rPr lang="es-MX" b="1" dirty="0" err="1">
                <a:solidFill>
                  <a:schemeClr val="accent3"/>
                </a:solidFill>
              </a:rPr>
              <a:t>valorEscrito</a:t>
            </a:r>
            <a:r>
              <a:rPr lang="es-MX" b="1" dirty="0">
                <a:solidFill>
                  <a:schemeClr val="accent3"/>
                </a:solidFill>
              </a:rPr>
              <a:t>}}"&gt;&lt;/</a:t>
            </a:r>
            <a:r>
              <a:rPr lang="es-MX" b="1" dirty="0" err="1">
                <a:solidFill>
                  <a:schemeClr val="accent3"/>
                </a:solidFill>
              </a:rPr>
              <a:t>paper</a:t>
            </a:r>
            <a:r>
              <a:rPr lang="es-MX" b="1" dirty="0">
                <a:solidFill>
                  <a:schemeClr val="accent3"/>
                </a:solidFill>
              </a:rPr>
              <a:t>-input</a:t>
            </a:r>
            <a:r>
              <a:rPr lang="es-MX" b="1" dirty="0" smtClean="0">
                <a:solidFill>
                  <a:schemeClr val="accent3"/>
                </a:solidFill>
              </a:rPr>
              <a:t>&gt;</a:t>
            </a:r>
          </a:p>
          <a:p>
            <a:endParaRPr lang="es-MX" dirty="0"/>
          </a:p>
          <a:p>
            <a:r>
              <a:rPr lang="es-MX" dirty="0"/>
              <a:t>Ves dos casos interesantes en el anterior código:</a:t>
            </a:r>
          </a:p>
          <a:p>
            <a:endParaRPr lang="es-MX" dirty="0"/>
          </a:p>
          <a:p>
            <a:r>
              <a:rPr lang="es-MX" dirty="0"/>
              <a:t>A una propiedad como "</a:t>
            </a:r>
            <a:r>
              <a:rPr lang="es-MX" dirty="0" err="1"/>
              <a:t>label</a:t>
            </a:r>
            <a:r>
              <a:rPr lang="es-MX" dirty="0"/>
              <a:t>" le podemos asignar directamente un literal de cadena.</a:t>
            </a:r>
          </a:p>
          <a:p>
            <a:r>
              <a:rPr lang="es-MX" dirty="0"/>
              <a:t>A la propiedad "</a:t>
            </a:r>
            <a:r>
              <a:rPr lang="es-MX" dirty="0" err="1"/>
              <a:t>value</a:t>
            </a:r>
            <a:r>
              <a:rPr lang="es-MX" dirty="0"/>
              <a:t>" le estamos asignando el valor de otra propiedad del componente padre ("</a:t>
            </a:r>
            <a:r>
              <a:rPr lang="es-MX" dirty="0" err="1"/>
              <a:t>valorEscrito</a:t>
            </a:r>
            <a:r>
              <a:rPr lang="es-MX" dirty="0" smtClean="0"/>
              <a:t>").</a:t>
            </a:r>
          </a:p>
          <a:p>
            <a:endParaRPr lang="es-MX" dirty="0"/>
          </a:p>
          <a:p>
            <a:r>
              <a:rPr lang="es-MX" dirty="0" err="1"/>
              <a:t>Polymer</a:t>
            </a:r>
            <a:r>
              <a:rPr lang="es-MX" dirty="0"/>
              <a:t> se encarga de asignar esos valores a las propiedades. En el caso de "</a:t>
            </a:r>
            <a:r>
              <a:rPr lang="es-MX" dirty="0" err="1"/>
              <a:t>label</a:t>
            </a:r>
            <a:r>
              <a:rPr lang="es-MX" dirty="0"/>
              <a:t>" simplemente le asigna ese valor literal, pero en el caso del "</a:t>
            </a:r>
            <a:r>
              <a:rPr lang="es-MX" dirty="0" err="1"/>
              <a:t>value</a:t>
            </a:r>
            <a:r>
              <a:rPr lang="es-MX" dirty="0"/>
              <a:t>" tenemos un </a:t>
            </a:r>
            <a:r>
              <a:rPr lang="es-MX" dirty="0" err="1"/>
              <a:t>binding</a:t>
            </a:r>
            <a:r>
              <a:rPr lang="es-MX" dirty="0"/>
              <a:t> de propiedad. En este caso "</a:t>
            </a:r>
            <a:r>
              <a:rPr lang="es-MX" dirty="0" err="1"/>
              <a:t>value</a:t>
            </a:r>
            <a:r>
              <a:rPr lang="es-MX" dirty="0"/>
              <a:t>" es una propiedad del elemento "</a:t>
            </a:r>
            <a:r>
              <a:rPr lang="es-MX" dirty="0" err="1"/>
              <a:t>paper</a:t>
            </a:r>
            <a:r>
              <a:rPr lang="es-MX" dirty="0"/>
              <a:t>-input", propia de </a:t>
            </a:r>
            <a:r>
              <a:rPr lang="es-MX" dirty="0" err="1"/>
              <a:t>Polymer</a:t>
            </a:r>
            <a:r>
              <a:rPr lang="es-MX" dirty="0"/>
              <a:t>.</a:t>
            </a:r>
          </a:p>
        </p:txBody>
      </p:sp>
    </p:spTree>
    <p:extLst>
      <p:ext uri="{BB962C8B-B14F-4D97-AF65-F5344CB8AC3E}">
        <p14:creationId xmlns:p14="http://schemas.microsoft.com/office/powerpoint/2010/main" val="157406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err="1"/>
              <a:t>binding</a:t>
            </a:r>
            <a:r>
              <a:rPr lang="es-MX" sz="3200" dirty="0"/>
              <a:t> de una dirección y de dos direcciones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 name="Rectangle 5"/>
          <p:cNvSpPr/>
          <p:nvPr/>
        </p:nvSpPr>
        <p:spPr>
          <a:xfrm>
            <a:off x="772800" y="959762"/>
            <a:ext cx="11138452" cy="6124754"/>
          </a:xfrm>
          <a:prstGeom prst="rect">
            <a:avLst/>
          </a:prstGeom>
        </p:spPr>
        <p:txBody>
          <a:bodyPr wrap="square">
            <a:spAutoFit/>
          </a:bodyPr>
          <a:lstStyle/>
          <a:p>
            <a:r>
              <a:rPr lang="es-MX" b="1" dirty="0"/>
              <a:t>Qué son </a:t>
            </a:r>
            <a:r>
              <a:rPr lang="es-MX" b="1" dirty="0" smtClean="0"/>
              <a:t>atributos</a:t>
            </a:r>
          </a:p>
          <a:p>
            <a:endParaRPr lang="es-MX" b="1" dirty="0"/>
          </a:p>
          <a:p>
            <a:r>
              <a:rPr lang="es-MX" dirty="0"/>
              <a:t>Sin embargo, hay veces que quieres asignar valores a atributos de un elemento y no a propiedades declaradas de </a:t>
            </a:r>
            <a:r>
              <a:rPr lang="es-MX" dirty="0" err="1"/>
              <a:t>Polymer</a:t>
            </a:r>
            <a:r>
              <a:rPr lang="es-MX" dirty="0"/>
              <a:t>. Es el caso de atributos como "</a:t>
            </a:r>
            <a:r>
              <a:rPr lang="es-MX" dirty="0" err="1"/>
              <a:t>class</a:t>
            </a:r>
            <a:r>
              <a:rPr lang="es-MX" dirty="0"/>
              <a:t>", "</a:t>
            </a:r>
            <a:r>
              <a:rPr lang="es-MX" dirty="0" err="1"/>
              <a:t>style</a:t>
            </a:r>
            <a:r>
              <a:rPr lang="es-MX" dirty="0"/>
              <a:t>", "</a:t>
            </a:r>
            <a:r>
              <a:rPr lang="es-MX" dirty="0" err="1"/>
              <a:t>hidden</a:t>
            </a:r>
            <a:r>
              <a:rPr lang="es-MX" dirty="0"/>
              <a:t>"... cualquier elemento del HTML tiene esos atributos, por ejemplo una etiqueta DIV, P, etc. También hay etiquetas que tienen atributos específicos de ellas mismas, por ejemplo la etiqueta A (un enlace) tiene el atributo "</a:t>
            </a:r>
            <a:r>
              <a:rPr lang="es-MX" dirty="0" err="1"/>
              <a:t>href</a:t>
            </a:r>
            <a:r>
              <a:rPr lang="es-MX" dirty="0"/>
              <a:t>". Incluso elementos de </a:t>
            </a:r>
            <a:r>
              <a:rPr lang="es-MX" dirty="0" err="1"/>
              <a:t>Polymer</a:t>
            </a:r>
            <a:r>
              <a:rPr lang="es-MX" dirty="0"/>
              <a:t> pueden tener atributos estándar del HTML como </a:t>
            </a:r>
            <a:r>
              <a:rPr lang="es-MX" dirty="0" err="1"/>
              <a:t>class</a:t>
            </a:r>
            <a:r>
              <a:rPr lang="es-MX" dirty="0"/>
              <a:t>.</a:t>
            </a:r>
          </a:p>
          <a:p>
            <a:endParaRPr lang="es-MX" dirty="0"/>
          </a:p>
          <a:p>
            <a:r>
              <a:rPr lang="es-MX" dirty="0"/>
              <a:t>En general, como ves, todo lo que son atributos de las etiquetas, que vienen del lenguaje HTML, son lo que llamamos atributos.</a:t>
            </a:r>
          </a:p>
          <a:p>
            <a:endParaRPr lang="es-MX" dirty="0"/>
          </a:p>
          <a:p>
            <a:r>
              <a:rPr lang="es-MX" b="1" dirty="0"/>
              <a:t>Cómo funciona el </a:t>
            </a:r>
            <a:r>
              <a:rPr lang="es-MX" b="1" dirty="0" err="1"/>
              <a:t>binding</a:t>
            </a:r>
            <a:r>
              <a:rPr lang="es-MX" b="1" dirty="0"/>
              <a:t> a </a:t>
            </a:r>
            <a:r>
              <a:rPr lang="es-MX" b="1" dirty="0" smtClean="0"/>
              <a:t>atributos</a:t>
            </a:r>
          </a:p>
          <a:p>
            <a:endParaRPr lang="es-MX" dirty="0"/>
          </a:p>
          <a:p>
            <a:r>
              <a:rPr lang="es-MX" dirty="0"/>
              <a:t>Como decía, el </a:t>
            </a:r>
            <a:r>
              <a:rPr lang="es-MX" dirty="0" err="1"/>
              <a:t>binding</a:t>
            </a:r>
            <a:r>
              <a:rPr lang="es-MX" dirty="0"/>
              <a:t> a propiedades de elementos de </a:t>
            </a:r>
            <a:r>
              <a:rPr lang="es-MX" dirty="0" err="1"/>
              <a:t>Polymer</a:t>
            </a:r>
            <a:r>
              <a:rPr lang="es-MX" dirty="0"/>
              <a:t> no tiene ningún </a:t>
            </a:r>
            <a:r>
              <a:rPr lang="es-MX" dirty="0" smtClean="0"/>
              <a:t>secreto</a:t>
            </a:r>
            <a:r>
              <a:rPr lang="es-MX" dirty="0"/>
              <a:t>.</a:t>
            </a:r>
            <a:r>
              <a:rPr lang="es-MX" dirty="0" smtClean="0"/>
              <a:t> </a:t>
            </a:r>
            <a:r>
              <a:rPr lang="es-MX" dirty="0"/>
              <a:t>Lo que tenemos que aprender es el </a:t>
            </a:r>
            <a:r>
              <a:rPr lang="es-MX" dirty="0" err="1"/>
              <a:t>binding</a:t>
            </a:r>
            <a:r>
              <a:rPr lang="es-MX" dirty="0"/>
              <a:t> de atributos, que es prácticamente lo mismo, solo que tenemos que indicar un </a:t>
            </a:r>
            <a:r>
              <a:rPr lang="es-MX" dirty="0" err="1"/>
              <a:t>caracter</a:t>
            </a:r>
            <a:r>
              <a:rPr lang="es-MX" dirty="0"/>
              <a:t> </a:t>
            </a:r>
            <a:r>
              <a:rPr lang="es-MX" b="1" dirty="0"/>
              <a:t>"$"</a:t>
            </a:r>
            <a:r>
              <a:rPr lang="es-MX" dirty="0"/>
              <a:t> en el </a:t>
            </a:r>
            <a:r>
              <a:rPr lang="es-MX" dirty="0" err="1"/>
              <a:t>template</a:t>
            </a:r>
            <a:r>
              <a:rPr lang="es-MX" dirty="0"/>
              <a:t>.</a:t>
            </a:r>
          </a:p>
          <a:p>
            <a:endParaRPr lang="es-MX" dirty="0"/>
          </a:p>
          <a:p>
            <a:r>
              <a:rPr lang="es-MX" dirty="0"/>
              <a:t>Se debe colocar un </a:t>
            </a:r>
            <a:r>
              <a:rPr lang="es-MX" b="1" dirty="0"/>
              <a:t>$</a:t>
            </a:r>
            <a:r>
              <a:rPr lang="es-MX" dirty="0"/>
              <a:t> justo después del nombre del atributo, por ejemplo:</a:t>
            </a:r>
          </a:p>
          <a:p>
            <a:endParaRPr lang="es-MX" dirty="0"/>
          </a:p>
          <a:p>
            <a:r>
              <a:rPr lang="es-MX" b="1" dirty="0">
                <a:solidFill>
                  <a:schemeClr val="accent3"/>
                </a:solidFill>
              </a:rPr>
              <a:t>&lt;div </a:t>
            </a:r>
            <a:r>
              <a:rPr lang="es-MX" b="1" dirty="0" err="1">
                <a:solidFill>
                  <a:schemeClr val="accent3"/>
                </a:solidFill>
              </a:rPr>
              <a:t>class</a:t>
            </a:r>
            <a:r>
              <a:rPr lang="es-MX" b="1" dirty="0">
                <a:solidFill>
                  <a:schemeClr val="accent3"/>
                </a:solidFill>
              </a:rPr>
              <a:t>$="[[</a:t>
            </a:r>
            <a:r>
              <a:rPr lang="es-MX" b="1" dirty="0" err="1">
                <a:solidFill>
                  <a:schemeClr val="accent3"/>
                </a:solidFill>
              </a:rPr>
              <a:t>claseActiva</a:t>
            </a:r>
            <a:r>
              <a:rPr lang="es-MX" b="1" dirty="0">
                <a:solidFill>
                  <a:schemeClr val="accent3"/>
                </a:solidFill>
              </a:rPr>
              <a:t>]]"&gt;Tendrá un </a:t>
            </a:r>
            <a:r>
              <a:rPr lang="es-MX" b="1" dirty="0" err="1">
                <a:solidFill>
                  <a:schemeClr val="accent3"/>
                </a:solidFill>
              </a:rPr>
              <a:t>class</a:t>
            </a:r>
            <a:r>
              <a:rPr lang="es-MX" b="1" dirty="0">
                <a:solidFill>
                  <a:schemeClr val="accent3"/>
                </a:solidFill>
              </a:rPr>
              <a:t> cuyo valor se </a:t>
            </a:r>
            <a:r>
              <a:rPr lang="es-MX" b="1" dirty="0" err="1">
                <a:solidFill>
                  <a:schemeClr val="accent3"/>
                </a:solidFill>
              </a:rPr>
              <a:t>bindea</a:t>
            </a:r>
            <a:r>
              <a:rPr lang="es-MX" b="1" dirty="0">
                <a:solidFill>
                  <a:schemeClr val="accent3"/>
                </a:solidFill>
              </a:rPr>
              <a:t>&lt;/div</a:t>
            </a:r>
            <a:r>
              <a:rPr lang="es-MX" b="1" dirty="0" smtClean="0">
                <a:solidFill>
                  <a:schemeClr val="accent3"/>
                </a:solidFill>
              </a:rPr>
              <a:t>&gt;</a:t>
            </a:r>
          </a:p>
          <a:p>
            <a:endParaRPr lang="es-MX" sz="1600" b="1" dirty="0">
              <a:solidFill>
                <a:schemeClr val="accent3"/>
              </a:solidFill>
            </a:endParaRPr>
          </a:p>
          <a:p>
            <a:endParaRPr lang="es-MX" sz="1600" dirty="0"/>
          </a:p>
        </p:txBody>
      </p:sp>
    </p:spTree>
    <p:extLst>
      <p:ext uri="{BB962C8B-B14F-4D97-AF65-F5344CB8AC3E}">
        <p14:creationId xmlns:p14="http://schemas.microsoft.com/office/powerpoint/2010/main" val="33282611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err="1"/>
              <a:t>binding</a:t>
            </a:r>
            <a:r>
              <a:rPr lang="es-MX" sz="3200" dirty="0"/>
              <a:t> de una dirección y de dos direcciones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48796" y="990345"/>
            <a:ext cx="10644524" cy="2585323"/>
          </a:xfrm>
          <a:prstGeom prst="rect">
            <a:avLst/>
          </a:prstGeom>
        </p:spPr>
        <p:txBody>
          <a:bodyPr wrap="square">
            <a:spAutoFit/>
          </a:bodyPr>
          <a:lstStyle/>
          <a:p>
            <a:r>
              <a:rPr lang="es-MX" b="1" dirty="0"/>
              <a:t>Sobre el </a:t>
            </a:r>
            <a:r>
              <a:rPr lang="es-MX" b="1" dirty="0" err="1"/>
              <a:t>binding</a:t>
            </a:r>
            <a:r>
              <a:rPr lang="es-MX" b="1" dirty="0"/>
              <a:t> a atributos debes saber algunas cosas:</a:t>
            </a:r>
          </a:p>
          <a:p>
            <a:endParaRPr lang="es-MX" dirty="0"/>
          </a:p>
          <a:p>
            <a:pPr marL="285750" indent="-285750">
              <a:buFont typeface="Arial" panose="020B0604020202020204" pitchFamily="34" charset="0"/>
              <a:buChar char="•"/>
            </a:pPr>
            <a:r>
              <a:rPr lang="es-MX" dirty="0"/>
              <a:t>Sólo se pueden hacer de una dirección (</a:t>
            </a:r>
            <a:r>
              <a:rPr lang="es-MX" dirty="0" err="1"/>
              <a:t>one</a:t>
            </a:r>
            <a:r>
              <a:rPr lang="es-MX" dirty="0"/>
              <a:t> </a:t>
            </a:r>
            <a:r>
              <a:rPr lang="es-MX" dirty="0" err="1"/>
              <a:t>way</a:t>
            </a:r>
            <a:r>
              <a:rPr lang="es-MX" dirty="0"/>
              <a:t> </a:t>
            </a:r>
            <a:r>
              <a:rPr lang="es-MX" dirty="0" err="1"/>
              <a:t>binding</a:t>
            </a:r>
            <a:r>
              <a:rPr lang="es-MX" dirty="0"/>
              <a:t>). Para hacer de dos direcciones hay alternativas en algunos casos</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Internamente </a:t>
            </a:r>
            <a:r>
              <a:rPr lang="es-MX" dirty="0" err="1"/>
              <a:t>Polymer</a:t>
            </a:r>
            <a:r>
              <a:rPr lang="es-MX" dirty="0"/>
              <a:t> los implementa con el método nativo </a:t>
            </a:r>
            <a:r>
              <a:rPr lang="es-MX" dirty="0" err="1"/>
              <a:t>setAttribute</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En algunos navegadores puede que funcione el </a:t>
            </a:r>
            <a:r>
              <a:rPr lang="es-MX" dirty="0" err="1"/>
              <a:t>binding</a:t>
            </a:r>
            <a:r>
              <a:rPr lang="es-MX" dirty="0"/>
              <a:t> a atributos sin colocar el "$", pero no te confunda, pues en otros browsers puede no funcionar.</a:t>
            </a:r>
          </a:p>
        </p:txBody>
      </p:sp>
    </p:spTree>
    <p:extLst>
      <p:ext uri="{BB962C8B-B14F-4D97-AF65-F5344CB8AC3E}">
        <p14:creationId xmlns:p14="http://schemas.microsoft.com/office/powerpoint/2010/main" val="26580276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err="1"/>
              <a:t>binding</a:t>
            </a:r>
            <a:r>
              <a:rPr lang="es-MX" sz="3200" dirty="0"/>
              <a:t> de una dirección y de dos direcciones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863228" y="1151016"/>
            <a:ext cx="10836300" cy="830997"/>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Genera los ejemplos seis y siete, generado el llamado desde el archivo “clase-uno”, con el siguiente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err="1" smtClean="0">
                <a:solidFill>
                  <a:srgbClr val="333333"/>
                </a:solidFill>
                <a:cs typeface="Arial" panose="020B0604020202020204" pitchFamily="34" charset="0"/>
              </a:rPr>
              <a:t>Codigo</a:t>
            </a:r>
            <a:r>
              <a:rPr lang="es-MX" altLang="en-US" dirty="0" smtClean="0">
                <a:solidFill>
                  <a:srgbClr val="333333"/>
                </a:solidFill>
                <a:cs typeface="Arial" panose="020B0604020202020204" pitchFamily="34" charset="0"/>
              </a:rPr>
              <a:t> y no olvides generar la referencia.</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Para el caso de los archivos “ejemplo-seis” y “ejemplo-siete”, te los anexo para que sean implementados. </a:t>
            </a:r>
            <a:endParaRPr lang="en-US" altLang="en-US" dirty="0" smtClean="0">
              <a:solidFill>
                <a:srgbClr val="333333"/>
              </a:solidFill>
              <a:cs typeface="Arial" panose="020B0604020202020204" pitchFamily="34" charset="0"/>
            </a:endParaRPr>
          </a:p>
        </p:txBody>
      </p:sp>
      <p:sp>
        <p:nvSpPr>
          <p:cNvPr id="5" name="Rectangle 4"/>
          <p:cNvSpPr/>
          <p:nvPr/>
        </p:nvSpPr>
        <p:spPr>
          <a:xfrm>
            <a:off x="1007244" y="2819311"/>
            <a:ext cx="9246774" cy="1754326"/>
          </a:xfrm>
          <a:prstGeom prst="rect">
            <a:avLst/>
          </a:prstGeom>
        </p:spPr>
        <p:txBody>
          <a:bodyPr wrap="square">
            <a:spAutoFit/>
          </a:bodyPr>
          <a:lstStyle/>
          <a:p>
            <a:r>
              <a:rPr lang="es-MX" b="1" dirty="0">
                <a:solidFill>
                  <a:schemeClr val="accent3"/>
                </a:solidFill>
              </a:rPr>
              <a:t>&lt;</a:t>
            </a:r>
            <a:r>
              <a:rPr lang="es-MX" b="1" dirty="0" err="1">
                <a:solidFill>
                  <a:schemeClr val="accent3"/>
                </a:solidFill>
              </a:rPr>
              <a:t>br</a:t>
            </a:r>
            <a:r>
              <a:rPr lang="es-MX" b="1" dirty="0">
                <a:solidFill>
                  <a:schemeClr val="accent3"/>
                </a:solidFill>
              </a:rPr>
              <a:t>&gt;    </a:t>
            </a:r>
            <a:endParaRPr lang="es-MX" b="1" dirty="0" smtClean="0">
              <a:solidFill>
                <a:schemeClr val="accent3"/>
              </a:solidFill>
            </a:endParaRPr>
          </a:p>
          <a:p>
            <a:r>
              <a:rPr lang="es-MX" b="1" dirty="0" smtClean="0">
                <a:solidFill>
                  <a:schemeClr val="accent3"/>
                </a:solidFill>
              </a:rPr>
              <a:t>&lt;</a:t>
            </a:r>
            <a:r>
              <a:rPr lang="es-MX" b="1" dirty="0">
                <a:solidFill>
                  <a:schemeClr val="accent3"/>
                </a:solidFill>
              </a:rPr>
              <a:t>p </a:t>
            </a:r>
            <a:r>
              <a:rPr lang="es-MX" b="1" dirty="0" err="1">
                <a:solidFill>
                  <a:schemeClr val="accent3"/>
                </a:solidFill>
              </a:rPr>
              <a:t>class</a:t>
            </a:r>
            <a:r>
              <a:rPr lang="es-MX" b="1" dirty="0">
                <a:solidFill>
                  <a:schemeClr val="accent3"/>
                </a:solidFill>
              </a:rPr>
              <a:t>= "</a:t>
            </a:r>
            <a:r>
              <a:rPr lang="es-MX" b="1" dirty="0" err="1">
                <a:solidFill>
                  <a:schemeClr val="accent3"/>
                </a:solidFill>
              </a:rPr>
              <a:t>ejeuno</a:t>
            </a:r>
            <a:r>
              <a:rPr lang="es-MX" b="1" dirty="0">
                <a:solidFill>
                  <a:schemeClr val="accent3"/>
                </a:solidFill>
              </a:rPr>
              <a:t>"&gt;Ejemplo 6 </a:t>
            </a:r>
            <a:r>
              <a:rPr lang="es-MX" b="1" dirty="0" err="1">
                <a:solidFill>
                  <a:schemeClr val="accent3"/>
                </a:solidFill>
              </a:rPr>
              <a:t>binding</a:t>
            </a:r>
            <a:r>
              <a:rPr lang="es-MX" b="1" dirty="0">
                <a:solidFill>
                  <a:schemeClr val="accent3"/>
                </a:solidFill>
              </a:rPr>
              <a:t> </a:t>
            </a:r>
            <a:r>
              <a:rPr lang="es-MX" b="1" dirty="0" err="1">
                <a:solidFill>
                  <a:schemeClr val="accent3"/>
                </a:solidFill>
              </a:rPr>
              <a:t>one</a:t>
            </a:r>
            <a:r>
              <a:rPr lang="es-MX" b="1" dirty="0">
                <a:solidFill>
                  <a:schemeClr val="accent3"/>
                </a:solidFill>
              </a:rPr>
              <a:t> </a:t>
            </a:r>
            <a:r>
              <a:rPr lang="es-MX" b="1" dirty="0" err="1">
                <a:solidFill>
                  <a:schemeClr val="accent3"/>
                </a:solidFill>
              </a:rPr>
              <a:t>way</a:t>
            </a:r>
            <a:r>
              <a:rPr lang="es-MX" b="1" dirty="0">
                <a:solidFill>
                  <a:schemeClr val="accent3"/>
                </a:solidFill>
              </a:rPr>
              <a:t>&lt;/p&gt;    </a:t>
            </a:r>
            <a:endParaRPr lang="es-MX" b="1" dirty="0" smtClean="0">
              <a:solidFill>
                <a:schemeClr val="accent3"/>
              </a:solidFill>
            </a:endParaRPr>
          </a:p>
          <a:p>
            <a:r>
              <a:rPr lang="es-MX" b="1" dirty="0" smtClean="0">
                <a:solidFill>
                  <a:schemeClr val="accent3"/>
                </a:solidFill>
              </a:rPr>
              <a:t>&lt;</a:t>
            </a:r>
            <a:r>
              <a:rPr lang="es-MX" b="1" dirty="0">
                <a:solidFill>
                  <a:schemeClr val="accent3"/>
                </a:solidFill>
              </a:rPr>
              <a:t>ejemplo-seis&gt;&lt;/ejemplo-seis&gt;    </a:t>
            </a:r>
            <a:endParaRPr lang="es-MX" b="1" dirty="0" smtClean="0">
              <a:solidFill>
                <a:schemeClr val="accent3"/>
              </a:solidFill>
            </a:endParaRPr>
          </a:p>
          <a:p>
            <a:r>
              <a:rPr lang="es-MX" b="1" dirty="0" smtClean="0">
                <a:solidFill>
                  <a:schemeClr val="accent3"/>
                </a:solidFill>
              </a:rPr>
              <a:t>&lt;</a:t>
            </a:r>
            <a:r>
              <a:rPr lang="es-MX" b="1" dirty="0" err="1">
                <a:solidFill>
                  <a:schemeClr val="accent3"/>
                </a:solidFill>
              </a:rPr>
              <a:t>br</a:t>
            </a:r>
            <a:r>
              <a:rPr lang="es-MX" b="1" dirty="0">
                <a:solidFill>
                  <a:schemeClr val="accent3"/>
                </a:solidFill>
              </a:rPr>
              <a:t>&gt;   </a:t>
            </a:r>
            <a:endParaRPr lang="es-MX" b="1" dirty="0" smtClean="0">
              <a:solidFill>
                <a:schemeClr val="accent3"/>
              </a:solidFill>
            </a:endParaRPr>
          </a:p>
          <a:p>
            <a:r>
              <a:rPr lang="es-MX" b="1" dirty="0" smtClean="0">
                <a:solidFill>
                  <a:schemeClr val="accent3"/>
                </a:solidFill>
              </a:rPr>
              <a:t>&lt;</a:t>
            </a:r>
            <a:r>
              <a:rPr lang="es-MX" b="1" dirty="0">
                <a:solidFill>
                  <a:schemeClr val="accent3"/>
                </a:solidFill>
              </a:rPr>
              <a:t>p </a:t>
            </a:r>
            <a:r>
              <a:rPr lang="es-MX" b="1" dirty="0" err="1">
                <a:solidFill>
                  <a:schemeClr val="accent3"/>
                </a:solidFill>
              </a:rPr>
              <a:t>class</a:t>
            </a:r>
            <a:r>
              <a:rPr lang="es-MX" b="1" dirty="0">
                <a:solidFill>
                  <a:schemeClr val="accent3"/>
                </a:solidFill>
              </a:rPr>
              <a:t>= "</a:t>
            </a:r>
            <a:r>
              <a:rPr lang="es-MX" b="1" dirty="0" err="1">
                <a:solidFill>
                  <a:schemeClr val="accent3"/>
                </a:solidFill>
              </a:rPr>
              <a:t>ejeuno</a:t>
            </a:r>
            <a:r>
              <a:rPr lang="es-MX" b="1" dirty="0">
                <a:solidFill>
                  <a:schemeClr val="accent3"/>
                </a:solidFill>
              </a:rPr>
              <a:t>"&gt;Ejemplo 7 </a:t>
            </a:r>
            <a:r>
              <a:rPr lang="es-MX" b="1" dirty="0" err="1">
                <a:solidFill>
                  <a:schemeClr val="accent3"/>
                </a:solidFill>
              </a:rPr>
              <a:t>binding</a:t>
            </a:r>
            <a:r>
              <a:rPr lang="es-MX" b="1" dirty="0">
                <a:solidFill>
                  <a:schemeClr val="accent3"/>
                </a:solidFill>
              </a:rPr>
              <a:t> </a:t>
            </a:r>
            <a:r>
              <a:rPr lang="es-MX" b="1" dirty="0" err="1">
                <a:solidFill>
                  <a:schemeClr val="accent3"/>
                </a:solidFill>
              </a:rPr>
              <a:t>two</a:t>
            </a:r>
            <a:r>
              <a:rPr lang="es-MX" b="1" dirty="0">
                <a:solidFill>
                  <a:schemeClr val="accent3"/>
                </a:solidFill>
              </a:rPr>
              <a:t> </a:t>
            </a:r>
            <a:r>
              <a:rPr lang="es-MX" b="1" dirty="0" err="1">
                <a:solidFill>
                  <a:schemeClr val="accent3"/>
                </a:solidFill>
              </a:rPr>
              <a:t>way</a:t>
            </a:r>
            <a:r>
              <a:rPr lang="es-MX" b="1" dirty="0">
                <a:solidFill>
                  <a:schemeClr val="accent3"/>
                </a:solidFill>
              </a:rPr>
              <a:t>&lt;/p&gt;    &lt;ejemplo-siete&gt;&lt;/ejemplo-siete&gt;</a:t>
            </a:r>
          </a:p>
        </p:txBody>
      </p:sp>
      <p:graphicFrame>
        <p:nvGraphicFramePr>
          <p:cNvPr id="6" name="Object 5"/>
          <p:cNvGraphicFramePr>
            <a:graphicFrameLocks noChangeAspect="1"/>
          </p:cNvGraphicFramePr>
          <p:nvPr>
            <p:extLst>
              <p:ext uri="{D42A27DB-BD31-4B8C-83A1-F6EECF244321}">
                <p14:modId xmlns:p14="http://schemas.microsoft.com/office/powerpoint/2010/main" val="2345139613"/>
              </p:ext>
            </p:extLst>
          </p:nvPr>
        </p:nvGraphicFramePr>
        <p:xfrm>
          <a:off x="988764" y="5081073"/>
          <a:ext cx="914400" cy="771525"/>
        </p:xfrm>
        <a:graphic>
          <a:graphicData uri="http://schemas.openxmlformats.org/presentationml/2006/ole">
            <mc:AlternateContent xmlns:mc="http://schemas.openxmlformats.org/markup-compatibility/2006">
              <mc:Choice xmlns:v="urn:schemas-microsoft-com:vml" Requires="v">
                <p:oleObj spid="_x0000_s71746"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988764" y="5081073"/>
                        <a:ext cx="914400" cy="7715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18615557"/>
              </p:ext>
            </p:extLst>
          </p:nvPr>
        </p:nvGraphicFramePr>
        <p:xfrm>
          <a:off x="2159372" y="5081073"/>
          <a:ext cx="914400" cy="771525"/>
        </p:xfrm>
        <a:graphic>
          <a:graphicData uri="http://schemas.openxmlformats.org/presentationml/2006/ole">
            <mc:AlternateContent xmlns:mc="http://schemas.openxmlformats.org/markup-compatibility/2006">
              <mc:Choice xmlns:v="urn:schemas-microsoft-com:vml" Requires="v">
                <p:oleObj spid="_x0000_s71747"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2159372" y="5081073"/>
                        <a:ext cx="914400" cy="7715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26209503"/>
              </p:ext>
            </p:extLst>
          </p:nvPr>
        </p:nvGraphicFramePr>
        <p:xfrm>
          <a:off x="3276007" y="5081072"/>
          <a:ext cx="914400" cy="771525"/>
        </p:xfrm>
        <a:graphic>
          <a:graphicData uri="http://schemas.openxmlformats.org/presentationml/2006/ole">
            <mc:AlternateContent xmlns:mc="http://schemas.openxmlformats.org/markup-compatibility/2006">
              <mc:Choice xmlns:v="urn:schemas-microsoft-com:vml" Requires="v">
                <p:oleObj spid="_x0000_s71748"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3276007" y="5081072"/>
                        <a:ext cx="914400" cy="7715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69506825"/>
              </p:ext>
            </p:extLst>
          </p:nvPr>
        </p:nvGraphicFramePr>
        <p:xfrm>
          <a:off x="4359577" y="5081072"/>
          <a:ext cx="914400" cy="771525"/>
        </p:xfrm>
        <a:graphic>
          <a:graphicData uri="http://schemas.openxmlformats.org/presentationml/2006/ole">
            <mc:AlternateContent xmlns:mc="http://schemas.openxmlformats.org/markup-compatibility/2006">
              <mc:Choice xmlns:v="urn:schemas-microsoft-com:vml" Requires="v">
                <p:oleObj spid="_x0000_s71749" name="Packager Shell Object" showAsIcon="1" r:id="rId9" imgW="914400" imgH="771480" progId="Package">
                  <p:embed/>
                </p:oleObj>
              </mc:Choice>
              <mc:Fallback>
                <p:oleObj name="Packager Shell Object" showAsIcon="1" r:id="rId9" imgW="914400" imgH="771480" progId="Package">
                  <p:embed/>
                  <p:pic>
                    <p:nvPicPr>
                      <p:cNvPr id="0" name=""/>
                      <p:cNvPicPr/>
                      <p:nvPr/>
                    </p:nvPicPr>
                    <p:blipFill>
                      <a:blip r:embed="rId10"/>
                      <a:stretch>
                        <a:fillRect/>
                      </a:stretch>
                    </p:blipFill>
                    <p:spPr>
                      <a:xfrm>
                        <a:off x="4359577" y="508107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4446335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a:t>DATA BINDING HELPER ELEMENTS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36220" y="1151016"/>
            <a:ext cx="10530092" cy="2862322"/>
          </a:xfrm>
          <a:prstGeom prst="rect">
            <a:avLst/>
          </a:prstGeom>
        </p:spPr>
        <p:txBody>
          <a:bodyPr wrap="square">
            <a:spAutoFit/>
          </a:bodyPr>
          <a:lstStyle/>
          <a:p>
            <a:r>
              <a:rPr lang="es-MX" b="1" dirty="0"/>
              <a:t>El componente </a:t>
            </a:r>
            <a:r>
              <a:rPr lang="es-MX" b="1" dirty="0" err="1"/>
              <a:t>dom-repeat</a:t>
            </a:r>
            <a:r>
              <a:rPr lang="es-MX" b="1" dirty="0"/>
              <a:t> es un tipo de </a:t>
            </a:r>
            <a:r>
              <a:rPr lang="es-MX" b="1" dirty="0" err="1"/>
              <a:t>template</a:t>
            </a:r>
            <a:r>
              <a:rPr lang="es-MX" b="1" dirty="0"/>
              <a:t> de </a:t>
            </a:r>
            <a:r>
              <a:rPr lang="es-MX" b="1" dirty="0" err="1"/>
              <a:t>Polymer</a:t>
            </a:r>
            <a:r>
              <a:rPr lang="es-MX" b="1" dirty="0"/>
              <a:t> que permite hacer una iteración entre los elementos de un </a:t>
            </a:r>
            <a:r>
              <a:rPr lang="es-MX" b="1" dirty="0" err="1"/>
              <a:t>array</a:t>
            </a:r>
            <a:r>
              <a:rPr lang="es-MX" b="1" dirty="0" smtClean="0"/>
              <a:t>.</a:t>
            </a:r>
          </a:p>
          <a:p>
            <a:endParaRPr lang="es-MX" b="1" dirty="0"/>
          </a:p>
          <a:p>
            <a:r>
              <a:rPr lang="es-MX" dirty="0"/>
              <a:t>Hasta este punto en el Manual de </a:t>
            </a:r>
            <a:r>
              <a:rPr lang="es-MX" dirty="0" err="1"/>
              <a:t>Polymer</a:t>
            </a:r>
            <a:r>
              <a:rPr lang="es-MX" dirty="0"/>
              <a:t> no hemos entrado todavía en detalle con los </a:t>
            </a:r>
            <a:r>
              <a:rPr lang="es-MX" dirty="0" err="1"/>
              <a:t>templates</a:t>
            </a:r>
            <a:r>
              <a:rPr lang="es-MX" dirty="0"/>
              <a:t> de repetición, una de las herramientas más usadas a la hora de construir la parte visual de un componente</a:t>
            </a:r>
          </a:p>
          <a:p>
            <a:endParaRPr lang="es-MX" dirty="0"/>
          </a:p>
          <a:p>
            <a:r>
              <a:rPr lang="es-MX" dirty="0"/>
              <a:t>Los </a:t>
            </a:r>
            <a:r>
              <a:rPr lang="es-MX" dirty="0" err="1"/>
              <a:t>templates</a:t>
            </a:r>
            <a:r>
              <a:rPr lang="es-MX" dirty="0"/>
              <a:t> de repetición, o </a:t>
            </a:r>
            <a:r>
              <a:rPr lang="es-MX" dirty="0" err="1"/>
              <a:t>templates</a:t>
            </a:r>
            <a:r>
              <a:rPr lang="es-MX" dirty="0"/>
              <a:t> de tipo "</a:t>
            </a:r>
            <a:r>
              <a:rPr lang="es-MX" dirty="0" err="1"/>
              <a:t>dom-repeat</a:t>
            </a:r>
            <a:r>
              <a:rPr lang="es-MX" dirty="0"/>
              <a:t>", nos permiten iterar entre los elementos de un </a:t>
            </a:r>
            <a:r>
              <a:rPr lang="es-MX" dirty="0" err="1"/>
              <a:t>array</a:t>
            </a:r>
            <a:r>
              <a:rPr lang="es-MX" dirty="0"/>
              <a:t> y producir una repetición de elementos en la vista de un componente </a:t>
            </a:r>
            <a:r>
              <a:rPr lang="es-MX" dirty="0" err="1"/>
              <a:t>Polymer</a:t>
            </a:r>
            <a:r>
              <a:rPr lang="es-MX" dirty="0" smtClean="0"/>
              <a:t>.</a:t>
            </a:r>
          </a:p>
          <a:p>
            <a:endParaRPr lang="es-MX" dirty="0"/>
          </a:p>
        </p:txBody>
      </p:sp>
      <p:sp>
        <p:nvSpPr>
          <p:cNvPr id="6" name="Rectangle 5"/>
          <p:cNvSpPr/>
          <p:nvPr/>
        </p:nvSpPr>
        <p:spPr>
          <a:xfrm>
            <a:off x="746960" y="3856504"/>
            <a:ext cx="10519352" cy="1477328"/>
          </a:xfrm>
          <a:prstGeom prst="rect">
            <a:avLst/>
          </a:prstGeom>
        </p:spPr>
        <p:txBody>
          <a:bodyPr wrap="square">
            <a:spAutoFit/>
          </a:bodyPr>
          <a:lstStyle/>
          <a:p>
            <a:r>
              <a:rPr lang="es-MX" dirty="0"/>
              <a:t>El </a:t>
            </a:r>
            <a:r>
              <a:rPr lang="es-MX" dirty="0" err="1"/>
              <a:t>dom-repeat</a:t>
            </a:r>
            <a:r>
              <a:rPr lang="es-MX" dirty="0"/>
              <a:t>, junto con otros tipos de </a:t>
            </a:r>
            <a:r>
              <a:rPr lang="es-MX" dirty="0" err="1"/>
              <a:t>templates</a:t>
            </a:r>
            <a:r>
              <a:rPr lang="es-MX" dirty="0"/>
              <a:t> específicos de </a:t>
            </a:r>
            <a:r>
              <a:rPr lang="es-MX" dirty="0" err="1"/>
              <a:t>Polymer</a:t>
            </a:r>
            <a:r>
              <a:rPr lang="es-MX" dirty="0"/>
              <a:t> los tienes documentados en la clasificación Data </a:t>
            </a:r>
            <a:r>
              <a:rPr lang="es-MX" dirty="0" err="1"/>
              <a:t>binding</a:t>
            </a:r>
            <a:r>
              <a:rPr lang="es-MX" dirty="0"/>
              <a:t> </a:t>
            </a:r>
            <a:r>
              <a:rPr lang="es-MX" dirty="0" err="1"/>
              <a:t>helper</a:t>
            </a:r>
            <a:r>
              <a:rPr lang="es-MX" dirty="0"/>
              <a:t> </a:t>
            </a:r>
            <a:r>
              <a:rPr lang="es-MX" dirty="0" err="1"/>
              <a:t>elements</a:t>
            </a:r>
            <a:r>
              <a:rPr lang="es-MX" dirty="0"/>
              <a:t> y es que son elementos preparados para aprovechar el sistema de </a:t>
            </a:r>
            <a:r>
              <a:rPr lang="es-MX" dirty="0" err="1"/>
              <a:t>binding</a:t>
            </a:r>
            <a:r>
              <a:rPr lang="es-MX" dirty="0"/>
              <a:t> de </a:t>
            </a:r>
            <a:r>
              <a:rPr lang="es-MX" dirty="0" err="1"/>
              <a:t>Polymer</a:t>
            </a:r>
            <a:r>
              <a:rPr lang="es-MX" dirty="0"/>
              <a:t>. En ellos </a:t>
            </a:r>
            <a:r>
              <a:rPr lang="es-MX" dirty="0" err="1"/>
              <a:t>bindearemos</a:t>
            </a:r>
            <a:r>
              <a:rPr lang="es-MX" dirty="0"/>
              <a:t> un </a:t>
            </a:r>
            <a:r>
              <a:rPr lang="es-MX" dirty="0" err="1"/>
              <a:t>array</a:t>
            </a:r>
            <a:r>
              <a:rPr lang="es-MX" dirty="0"/>
              <a:t> y el propio componente permitirá que un grupo de elementos de un </a:t>
            </a:r>
            <a:r>
              <a:rPr lang="es-MX" dirty="0" err="1"/>
              <a:t>template</a:t>
            </a:r>
            <a:r>
              <a:rPr lang="es-MX" dirty="0"/>
              <a:t> se repita tantas veces como elementos en el </a:t>
            </a:r>
            <a:r>
              <a:rPr lang="es-MX" dirty="0" err="1"/>
              <a:t>array</a:t>
            </a:r>
            <a:r>
              <a:rPr lang="es-MX" dirty="0"/>
              <a:t>, </a:t>
            </a:r>
            <a:r>
              <a:rPr lang="es-MX" dirty="0" err="1"/>
              <a:t>bindeando</a:t>
            </a:r>
            <a:r>
              <a:rPr lang="es-MX" dirty="0"/>
              <a:t> a su vez el elemento actual a cada </a:t>
            </a:r>
            <a:r>
              <a:rPr lang="es-MX" dirty="0" err="1"/>
              <a:t>item</a:t>
            </a:r>
            <a:r>
              <a:rPr lang="es-MX" dirty="0"/>
              <a:t> repetido. Enseguida lo veremos mejor con un ejemplo.</a:t>
            </a:r>
          </a:p>
        </p:txBody>
      </p:sp>
    </p:spTree>
    <p:extLst>
      <p:ext uri="{BB962C8B-B14F-4D97-AF65-F5344CB8AC3E}">
        <p14:creationId xmlns:p14="http://schemas.microsoft.com/office/powerpoint/2010/main" val="29331078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a:t>DATA BINDING HELPER ELEMENTS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74196" y="978737"/>
            <a:ext cx="10746216" cy="1477328"/>
          </a:xfrm>
          <a:prstGeom prst="rect">
            <a:avLst/>
          </a:prstGeom>
        </p:spPr>
        <p:txBody>
          <a:bodyPr wrap="square">
            <a:spAutoFit/>
          </a:bodyPr>
          <a:lstStyle/>
          <a:p>
            <a:r>
              <a:rPr lang="es-MX" b="1" dirty="0"/>
              <a:t>Implementar un </a:t>
            </a:r>
            <a:r>
              <a:rPr lang="es-MX" b="1" dirty="0" err="1" smtClean="0"/>
              <a:t>dom-repeat</a:t>
            </a:r>
            <a:endParaRPr lang="es-MX" b="1" dirty="0" smtClean="0"/>
          </a:p>
          <a:p>
            <a:endParaRPr lang="es-MX" b="1" dirty="0"/>
          </a:p>
          <a:p>
            <a:r>
              <a:rPr lang="es-MX" dirty="0"/>
              <a:t>Para implementar un </a:t>
            </a:r>
            <a:r>
              <a:rPr lang="es-MX" dirty="0" err="1"/>
              <a:t>dom-repeat</a:t>
            </a:r>
            <a:r>
              <a:rPr lang="es-MX" dirty="0"/>
              <a:t> tenemos que partir de un </a:t>
            </a:r>
            <a:r>
              <a:rPr lang="es-MX" dirty="0" err="1"/>
              <a:t>array</a:t>
            </a:r>
            <a:r>
              <a:rPr lang="es-MX" dirty="0"/>
              <a:t>. Ese </a:t>
            </a:r>
            <a:r>
              <a:rPr lang="es-MX" dirty="0" err="1"/>
              <a:t>array</a:t>
            </a:r>
            <a:r>
              <a:rPr lang="es-MX" dirty="0"/>
              <a:t> será el que usaremos para hacer la repetición. Ese </a:t>
            </a:r>
            <a:r>
              <a:rPr lang="es-MX" dirty="0" err="1"/>
              <a:t>array</a:t>
            </a:r>
            <a:r>
              <a:rPr lang="es-MX" dirty="0"/>
              <a:t> de datos lo podrías tener escrito tal cual en el código, aunque lo corriente es que lo recibas de una consulta Ajax a un servicio web o API REST</a:t>
            </a:r>
          </a:p>
        </p:txBody>
      </p:sp>
      <p:sp>
        <p:nvSpPr>
          <p:cNvPr id="5" name="Rectangle 4"/>
          <p:cNvSpPr/>
          <p:nvPr/>
        </p:nvSpPr>
        <p:spPr>
          <a:xfrm>
            <a:off x="4103589" y="2542960"/>
            <a:ext cx="3456384" cy="4154984"/>
          </a:xfrm>
          <a:prstGeom prst="rect">
            <a:avLst/>
          </a:prstGeom>
        </p:spPr>
        <p:txBody>
          <a:bodyPr wrap="square">
            <a:spAutoFit/>
          </a:bodyPr>
          <a:lstStyle/>
          <a:p>
            <a:r>
              <a:rPr lang="es-MX" sz="1400" b="1" dirty="0" err="1">
                <a:solidFill>
                  <a:schemeClr val="accent3"/>
                </a:solidFill>
              </a:rPr>
              <a:t>properties</a:t>
            </a:r>
            <a:r>
              <a:rPr lang="es-MX" sz="1400" b="1" dirty="0">
                <a:solidFill>
                  <a:schemeClr val="accent3"/>
                </a:solidFill>
              </a:rPr>
              <a:t>: {</a:t>
            </a:r>
          </a:p>
          <a:p>
            <a:r>
              <a:rPr lang="es-MX" sz="1400" b="1" dirty="0">
                <a:solidFill>
                  <a:schemeClr val="accent3"/>
                </a:solidFill>
              </a:rPr>
              <a:t>        cervezas: {</a:t>
            </a:r>
          </a:p>
          <a:p>
            <a:r>
              <a:rPr lang="es-MX" sz="1400" b="1" dirty="0">
                <a:solidFill>
                  <a:schemeClr val="accent3"/>
                </a:solidFill>
              </a:rPr>
              <a:t>          </a:t>
            </a:r>
            <a:r>
              <a:rPr lang="es-MX" sz="1400" b="1" dirty="0" err="1">
                <a:solidFill>
                  <a:schemeClr val="accent3"/>
                </a:solidFill>
              </a:rPr>
              <a:t>type</a:t>
            </a:r>
            <a:r>
              <a:rPr lang="es-MX" sz="1400" b="1" dirty="0">
                <a:solidFill>
                  <a:schemeClr val="accent3"/>
                </a:solidFill>
              </a:rPr>
              <a:t>: </a:t>
            </a:r>
            <a:r>
              <a:rPr lang="es-MX" sz="1400" b="1" dirty="0" err="1">
                <a:solidFill>
                  <a:schemeClr val="accent3"/>
                </a:solidFill>
              </a:rPr>
              <a:t>Array</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value</a:t>
            </a:r>
            <a:r>
              <a:rPr lang="es-MX" sz="1400" b="1" dirty="0">
                <a:solidFill>
                  <a:schemeClr val="accent3"/>
                </a:solidFill>
              </a:rPr>
              <a:t>: </a:t>
            </a:r>
            <a:r>
              <a:rPr lang="es-MX" sz="1400" b="1" dirty="0" err="1">
                <a:solidFill>
                  <a:schemeClr val="accent3"/>
                </a:solidFill>
              </a:rPr>
              <a:t>function</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a:t>
            </a: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name</a:t>
            </a:r>
            <a:r>
              <a:rPr lang="es-MX" sz="1400" b="1" dirty="0">
                <a:solidFill>
                  <a:schemeClr val="accent3"/>
                </a:solidFill>
              </a:rPr>
              <a:t>: 'Brahma',</a:t>
            </a:r>
          </a:p>
          <a:p>
            <a:r>
              <a:rPr lang="es-MX" sz="1400" b="1" dirty="0">
                <a:solidFill>
                  <a:schemeClr val="accent3"/>
                </a:solidFill>
              </a:rPr>
              <a:t>                </a:t>
            </a:r>
            <a:r>
              <a:rPr lang="es-MX" sz="1400" b="1" dirty="0" err="1">
                <a:solidFill>
                  <a:schemeClr val="accent3"/>
                </a:solidFill>
              </a:rPr>
              <a:t>type</a:t>
            </a:r>
            <a:r>
              <a:rPr lang="es-MX" sz="1400" b="1" dirty="0">
                <a:solidFill>
                  <a:schemeClr val="accent3"/>
                </a:solidFill>
              </a:rPr>
              <a:t>: 'Pilsen'</a:t>
            </a:r>
          </a:p>
          <a:p>
            <a:r>
              <a:rPr lang="es-MX" sz="1400" b="1" dirty="0">
                <a:solidFill>
                  <a:schemeClr val="accent3"/>
                </a:solidFill>
              </a:rPr>
              <a:t>              },</a:t>
            </a: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name</a:t>
            </a:r>
            <a:r>
              <a:rPr lang="es-MX" sz="1400" b="1" dirty="0">
                <a:solidFill>
                  <a:schemeClr val="accent3"/>
                </a:solidFill>
              </a:rPr>
              <a:t>: 'Saint </a:t>
            </a:r>
            <a:r>
              <a:rPr lang="es-MX" sz="1400" b="1" dirty="0" err="1">
                <a:solidFill>
                  <a:schemeClr val="accent3"/>
                </a:solidFill>
              </a:rPr>
              <a:t>Beer</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type</a:t>
            </a:r>
            <a:r>
              <a:rPr lang="es-MX" sz="1400" b="1" dirty="0">
                <a:solidFill>
                  <a:schemeClr val="accent3"/>
                </a:solidFill>
              </a:rPr>
              <a:t>: '</a:t>
            </a:r>
            <a:r>
              <a:rPr lang="es-MX" sz="1400" b="1" dirty="0" err="1">
                <a:solidFill>
                  <a:schemeClr val="accent3"/>
                </a:solidFill>
              </a:rPr>
              <a:t>Weiss</a:t>
            </a:r>
            <a:r>
              <a:rPr lang="es-MX" sz="1400" b="1" dirty="0">
                <a:solidFill>
                  <a:schemeClr val="accent3"/>
                </a:solidFill>
              </a:rPr>
              <a:t>'</a:t>
            </a:r>
          </a:p>
          <a:p>
            <a:r>
              <a:rPr lang="es-MX" sz="1400" b="1" dirty="0">
                <a:solidFill>
                  <a:schemeClr val="accent3"/>
                </a:solidFill>
              </a:rPr>
              <a:t>              },</a:t>
            </a: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name</a:t>
            </a:r>
            <a:r>
              <a:rPr lang="es-MX" sz="1400" b="1" dirty="0">
                <a:solidFill>
                  <a:schemeClr val="accent3"/>
                </a:solidFill>
              </a:rPr>
              <a:t>: 'Coruja',</a:t>
            </a:r>
          </a:p>
          <a:p>
            <a:r>
              <a:rPr lang="es-MX" sz="1400" b="1" dirty="0">
                <a:solidFill>
                  <a:schemeClr val="accent3"/>
                </a:solidFill>
              </a:rPr>
              <a:t>                </a:t>
            </a:r>
            <a:r>
              <a:rPr lang="es-MX" sz="1400" b="1" dirty="0" err="1">
                <a:solidFill>
                  <a:schemeClr val="accent3"/>
                </a:solidFill>
              </a:rPr>
              <a:t>type</a:t>
            </a:r>
            <a:r>
              <a:rPr lang="es-MX" sz="1400" b="1" dirty="0">
                <a:solidFill>
                  <a:schemeClr val="accent3"/>
                </a:solidFill>
              </a:rPr>
              <a:t>: 'Pale ale'</a:t>
            </a:r>
          </a:p>
          <a:p>
            <a:r>
              <a:rPr lang="es-MX" sz="800" b="1" dirty="0">
                <a:solidFill>
                  <a:schemeClr val="accent3"/>
                </a:solidFill>
              </a:rPr>
              <a:t>              }</a:t>
            </a:r>
          </a:p>
          <a:p>
            <a:r>
              <a:rPr lang="es-MX" sz="800" b="1" dirty="0">
                <a:solidFill>
                  <a:schemeClr val="accent3"/>
                </a:solidFill>
              </a:rPr>
              <a:t>            ]</a:t>
            </a:r>
          </a:p>
          <a:p>
            <a:r>
              <a:rPr lang="es-MX" sz="800" b="1" dirty="0">
                <a:solidFill>
                  <a:schemeClr val="accent3"/>
                </a:solidFill>
              </a:rPr>
              <a:t>          }</a:t>
            </a:r>
          </a:p>
          <a:p>
            <a:r>
              <a:rPr lang="es-MX" sz="800" b="1" dirty="0">
                <a:solidFill>
                  <a:schemeClr val="accent3"/>
                </a:solidFill>
              </a:rPr>
              <a:t>        }</a:t>
            </a:r>
          </a:p>
          <a:p>
            <a:r>
              <a:rPr lang="es-MX" sz="800" b="1" dirty="0">
                <a:solidFill>
                  <a:schemeClr val="accent3"/>
                </a:solidFill>
              </a:rPr>
              <a:t>      }</a:t>
            </a:r>
          </a:p>
        </p:txBody>
      </p:sp>
    </p:spTree>
    <p:extLst>
      <p:ext uri="{BB962C8B-B14F-4D97-AF65-F5344CB8AC3E}">
        <p14:creationId xmlns:p14="http://schemas.microsoft.com/office/powerpoint/2010/main" val="26323376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a:t>DATA BINDING HELPER ELEMENTS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46688" y="1151016"/>
            <a:ext cx="10922428" cy="5355312"/>
          </a:xfrm>
          <a:prstGeom prst="rect">
            <a:avLst/>
          </a:prstGeom>
        </p:spPr>
        <p:txBody>
          <a:bodyPr wrap="square">
            <a:spAutoFit/>
          </a:bodyPr>
          <a:lstStyle/>
          <a:p>
            <a:r>
              <a:rPr lang="es-MX" dirty="0"/>
              <a:t>Como puedes ver, es un </a:t>
            </a:r>
            <a:r>
              <a:rPr lang="es-MX" dirty="0" err="1"/>
              <a:t>array</a:t>
            </a:r>
            <a:r>
              <a:rPr lang="es-MX" dirty="0"/>
              <a:t> donde cada uno de los elementos es un objeto. Podríamos haber usado </a:t>
            </a:r>
            <a:r>
              <a:rPr lang="es-MX" dirty="0" err="1"/>
              <a:t>arrays</a:t>
            </a:r>
            <a:r>
              <a:rPr lang="es-MX" dirty="0"/>
              <a:t> donde elementos son valores primitivos, como cadenas o números, pero lo cierto es que casi siempre iteras por </a:t>
            </a:r>
            <a:r>
              <a:rPr lang="es-MX" dirty="0" err="1"/>
              <a:t>items</a:t>
            </a:r>
            <a:r>
              <a:rPr lang="es-MX" dirty="0"/>
              <a:t> que son objetos.</a:t>
            </a:r>
          </a:p>
          <a:p>
            <a:endParaRPr lang="es-MX" dirty="0"/>
          </a:p>
          <a:p>
            <a:r>
              <a:rPr lang="es-MX" dirty="0"/>
              <a:t>Una vez que tenemos nuestro </a:t>
            </a:r>
            <a:r>
              <a:rPr lang="es-MX" dirty="0" err="1"/>
              <a:t>array</a:t>
            </a:r>
            <a:r>
              <a:rPr lang="es-MX" dirty="0"/>
              <a:t>, de cervezas en este caso, lo podemos recorrer de manera declarativa con nuestro </a:t>
            </a:r>
            <a:r>
              <a:rPr lang="es-MX" dirty="0" err="1"/>
              <a:t>template</a:t>
            </a:r>
            <a:r>
              <a:rPr lang="es-MX" dirty="0"/>
              <a:t> de repetición, de esta manera:</a:t>
            </a:r>
          </a:p>
          <a:p>
            <a:endParaRPr lang="es-MX" dirty="0"/>
          </a:p>
          <a:p>
            <a:r>
              <a:rPr lang="es-MX" b="1" dirty="0">
                <a:solidFill>
                  <a:schemeClr val="accent3"/>
                </a:solidFill>
              </a:rPr>
              <a:t>&lt;</a:t>
            </a:r>
            <a:r>
              <a:rPr lang="es-MX" b="1" dirty="0" err="1">
                <a:solidFill>
                  <a:schemeClr val="accent3"/>
                </a:solidFill>
              </a:rPr>
              <a:t>template</a:t>
            </a:r>
            <a:r>
              <a:rPr lang="es-MX" b="1" dirty="0">
                <a:solidFill>
                  <a:schemeClr val="accent3"/>
                </a:solidFill>
              </a:rPr>
              <a:t> </a:t>
            </a:r>
            <a:r>
              <a:rPr lang="es-MX" b="1" dirty="0" err="1">
                <a:solidFill>
                  <a:schemeClr val="accent3"/>
                </a:solidFill>
              </a:rPr>
              <a:t>is</a:t>
            </a:r>
            <a:r>
              <a:rPr lang="es-MX" b="1" dirty="0">
                <a:solidFill>
                  <a:schemeClr val="accent3"/>
                </a:solidFill>
              </a:rPr>
              <a:t>="</a:t>
            </a:r>
            <a:r>
              <a:rPr lang="es-MX" b="1" dirty="0" err="1">
                <a:solidFill>
                  <a:schemeClr val="accent3"/>
                </a:solidFill>
              </a:rPr>
              <a:t>dom-repeat</a:t>
            </a:r>
            <a:r>
              <a:rPr lang="es-MX" b="1" dirty="0">
                <a:solidFill>
                  <a:schemeClr val="accent3"/>
                </a:solidFill>
              </a:rPr>
              <a:t>" </a:t>
            </a:r>
            <a:r>
              <a:rPr lang="es-MX" b="1" dirty="0" err="1">
                <a:solidFill>
                  <a:schemeClr val="accent3"/>
                </a:solidFill>
              </a:rPr>
              <a:t>items</a:t>
            </a:r>
            <a:r>
              <a:rPr lang="es-MX" b="1" dirty="0">
                <a:solidFill>
                  <a:schemeClr val="accent3"/>
                </a:solidFill>
              </a:rPr>
              <a:t>="[[cervezas]]"&gt;</a:t>
            </a:r>
          </a:p>
          <a:p>
            <a:r>
              <a:rPr lang="es-MX" b="1" dirty="0">
                <a:solidFill>
                  <a:schemeClr val="accent3"/>
                </a:solidFill>
              </a:rPr>
              <a:t>      &lt;h2&gt;[[item.name]]&lt;/h2&gt;</a:t>
            </a:r>
          </a:p>
          <a:p>
            <a:r>
              <a:rPr lang="es-MX" b="1" dirty="0">
                <a:solidFill>
                  <a:schemeClr val="accent3"/>
                </a:solidFill>
              </a:rPr>
              <a:t>      &lt;p&gt;Tipo de cerveza: [[</a:t>
            </a:r>
            <a:r>
              <a:rPr lang="es-MX" b="1" dirty="0" err="1">
                <a:solidFill>
                  <a:schemeClr val="accent3"/>
                </a:solidFill>
              </a:rPr>
              <a:t>item.type</a:t>
            </a:r>
            <a:r>
              <a:rPr lang="es-MX" b="1" dirty="0">
                <a:solidFill>
                  <a:schemeClr val="accent3"/>
                </a:solidFill>
              </a:rPr>
              <a:t>]]&lt;/p&gt;</a:t>
            </a:r>
          </a:p>
          <a:p>
            <a:r>
              <a:rPr lang="es-MX" b="1" dirty="0">
                <a:solidFill>
                  <a:schemeClr val="accent3"/>
                </a:solidFill>
              </a:rPr>
              <a:t>&lt;/</a:t>
            </a:r>
            <a:r>
              <a:rPr lang="es-MX" b="1" dirty="0" err="1">
                <a:solidFill>
                  <a:schemeClr val="accent3"/>
                </a:solidFill>
              </a:rPr>
              <a:t>template</a:t>
            </a:r>
            <a:r>
              <a:rPr lang="es-MX" b="1" dirty="0" smtClean="0">
                <a:solidFill>
                  <a:schemeClr val="accent3"/>
                </a:solidFill>
              </a:rPr>
              <a:t>&gt;</a:t>
            </a:r>
          </a:p>
          <a:p>
            <a:endParaRPr lang="es-MX" dirty="0"/>
          </a:p>
          <a:p>
            <a:r>
              <a:rPr lang="es-MX" dirty="0"/>
              <a:t>Este código lo colocarás tal cual en el </a:t>
            </a:r>
            <a:r>
              <a:rPr lang="es-MX" dirty="0" err="1"/>
              <a:t>template</a:t>
            </a:r>
            <a:r>
              <a:rPr lang="es-MX" dirty="0"/>
              <a:t> de tu componente. Como puedes observar, el </a:t>
            </a:r>
            <a:r>
              <a:rPr lang="es-MX" dirty="0" err="1"/>
              <a:t>dom-repeat</a:t>
            </a:r>
            <a:r>
              <a:rPr lang="es-MX" dirty="0"/>
              <a:t> es un tipo específico de </a:t>
            </a:r>
            <a:r>
              <a:rPr lang="es-MX" dirty="0" err="1"/>
              <a:t>template</a:t>
            </a:r>
            <a:r>
              <a:rPr lang="es-MX" dirty="0"/>
              <a:t>, por lo que estamos en la práctica anidando </a:t>
            </a:r>
            <a:r>
              <a:rPr lang="es-MX" dirty="0" err="1"/>
              <a:t>templates</a:t>
            </a:r>
            <a:r>
              <a:rPr lang="es-MX" dirty="0"/>
              <a:t>. Para indicar que este </a:t>
            </a:r>
            <a:r>
              <a:rPr lang="es-MX" dirty="0" err="1"/>
              <a:t>template</a:t>
            </a:r>
            <a:r>
              <a:rPr lang="es-MX" dirty="0"/>
              <a:t> es de repetición usamos </a:t>
            </a:r>
            <a:r>
              <a:rPr lang="es-MX" dirty="0" err="1"/>
              <a:t>is</a:t>
            </a:r>
            <a:r>
              <a:rPr lang="es-MX" dirty="0"/>
              <a:t>="</a:t>
            </a:r>
            <a:r>
              <a:rPr lang="es-MX" dirty="0" err="1"/>
              <a:t>dom-repeat</a:t>
            </a:r>
            <a:r>
              <a:rPr lang="es-MX" dirty="0"/>
              <a:t>", lo que </a:t>
            </a:r>
            <a:r>
              <a:rPr lang="es-MX" dirty="0" err="1"/>
              <a:t>signitica</a:t>
            </a:r>
            <a:r>
              <a:rPr lang="es-MX" dirty="0"/>
              <a:t> que éste elemento de repetición es una especialización del elemento </a:t>
            </a:r>
            <a:r>
              <a:rPr lang="es-MX" dirty="0" err="1"/>
              <a:t>template</a:t>
            </a:r>
            <a:r>
              <a:rPr lang="es-MX" dirty="0"/>
              <a:t> de los web </a:t>
            </a:r>
            <a:r>
              <a:rPr lang="es-MX" dirty="0" err="1"/>
              <a:t>components</a:t>
            </a:r>
            <a:r>
              <a:rPr lang="es-MX" dirty="0"/>
              <a:t>.</a:t>
            </a:r>
          </a:p>
          <a:p>
            <a:endParaRPr lang="es-MX" dirty="0"/>
          </a:p>
          <a:p>
            <a:r>
              <a:rPr lang="es-MX" dirty="0"/>
              <a:t>A </a:t>
            </a:r>
            <a:r>
              <a:rPr lang="es-MX" dirty="0" err="1"/>
              <a:t>dom-repeat</a:t>
            </a:r>
            <a:r>
              <a:rPr lang="es-MX" dirty="0"/>
              <a:t> le tienes que indicar el </a:t>
            </a:r>
            <a:r>
              <a:rPr lang="es-MX" dirty="0" err="1"/>
              <a:t>array</a:t>
            </a:r>
            <a:r>
              <a:rPr lang="es-MX" dirty="0"/>
              <a:t> con el que vas a realizar la repetición en el atributo "</a:t>
            </a:r>
            <a:r>
              <a:rPr lang="es-MX" dirty="0" err="1"/>
              <a:t>items</a:t>
            </a:r>
            <a:r>
              <a:rPr lang="es-MX" dirty="0"/>
              <a:t>". En este caso le hemos pasado el </a:t>
            </a:r>
            <a:r>
              <a:rPr lang="es-MX" dirty="0" err="1"/>
              <a:t>array</a:t>
            </a:r>
            <a:r>
              <a:rPr lang="es-MX" dirty="0"/>
              <a:t> de cervezas usando el sistema de </a:t>
            </a:r>
            <a:r>
              <a:rPr lang="es-MX" dirty="0" err="1"/>
              <a:t>binding</a:t>
            </a:r>
            <a:r>
              <a:rPr lang="es-MX" dirty="0"/>
              <a:t> de </a:t>
            </a:r>
            <a:r>
              <a:rPr lang="es-MX" dirty="0" err="1"/>
              <a:t>Polymer</a:t>
            </a:r>
            <a:r>
              <a:rPr lang="es-MX" dirty="0"/>
              <a:t>.</a:t>
            </a:r>
          </a:p>
        </p:txBody>
      </p:sp>
    </p:spTree>
    <p:extLst>
      <p:ext uri="{BB962C8B-B14F-4D97-AF65-F5344CB8AC3E}">
        <p14:creationId xmlns:p14="http://schemas.microsoft.com/office/powerpoint/2010/main" val="1837995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7920" y="251917"/>
            <a:ext cx="9630044" cy="1080446"/>
          </a:xfrm>
        </p:spPr>
        <p:txBody>
          <a:bodyPr/>
          <a:lstStyle/>
          <a:p>
            <a:r>
              <a:rPr lang="es-ES" sz="3200" b="1" dirty="0" smtClean="0"/>
              <a:t>ESPECIFICACIONES EN WEB COMPONENTS.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863228" y="1877246"/>
            <a:ext cx="10153128" cy="3970318"/>
          </a:xfrm>
          <a:prstGeom prst="rect">
            <a:avLst/>
          </a:prstGeom>
        </p:spPr>
        <p:txBody>
          <a:bodyPr wrap="square">
            <a:spAutoFit/>
          </a:bodyPr>
          <a:lstStyle/>
          <a:p>
            <a:r>
              <a:rPr lang="es-ES" dirty="0">
                <a:solidFill>
                  <a:srgbClr val="313131"/>
                </a:solidFill>
                <a:latin typeface="Open Sans"/>
              </a:rPr>
              <a:t>Ahora que ya hemos entendido alguna cosa de lo que son los componentes web, el concepto en sí, vamos a ser un poco más formales y describir las distintas especificaciones que podemos encontrar en los Web Components</a:t>
            </a:r>
            <a:r>
              <a:rPr lang="es-ES" dirty="0" smtClean="0">
                <a:solidFill>
                  <a:srgbClr val="313131"/>
                </a:solidFill>
                <a:latin typeface="Open Sans"/>
              </a:rPr>
              <a:t>.</a:t>
            </a:r>
          </a:p>
          <a:p>
            <a:endParaRPr lang="es-ES" dirty="0">
              <a:solidFill>
                <a:srgbClr val="313131"/>
              </a:solidFill>
              <a:latin typeface="Open Sans"/>
            </a:endParaRPr>
          </a:p>
          <a:p>
            <a:r>
              <a:rPr lang="es-ES" b="1" dirty="0" err="1">
                <a:solidFill>
                  <a:srgbClr val="313131"/>
                </a:solidFill>
                <a:latin typeface="Open Sans"/>
              </a:rPr>
              <a:t>Custom</a:t>
            </a:r>
            <a:r>
              <a:rPr lang="es-ES" b="1" dirty="0">
                <a:solidFill>
                  <a:srgbClr val="313131"/>
                </a:solidFill>
                <a:latin typeface="Open Sans"/>
              </a:rPr>
              <a:t> </a:t>
            </a:r>
            <a:r>
              <a:rPr lang="es-ES" b="1" dirty="0" err="1">
                <a:solidFill>
                  <a:srgbClr val="313131"/>
                </a:solidFill>
                <a:latin typeface="Open Sans"/>
              </a:rPr>
              <a:t>Elements</a:t>
            </a:r>
            <a:r>
              <a:rPr lang="es-ES" b="1" dirty="0">
                <a:solidFill>
                  <a:srgbClr val="313131"/>
                </a:solidFill>
                <a:latin typeface="Open Sans"/>
              </a:rPr>
              <a:t>:</a:t>
            </a:r>
            <a:r>
              <a:rPr lang="es-ES" dirty="0">
                <a:solidFill>
                  <a:srgbClr val="313131"/>
                </a:solidFill>
                <a:latin typeface="Open Sans"/>
              </a:rPr>
              <a:t> </a:t>
            </a:r>
            <a:br>
              <a:rPr lang="es-ES" dirty="0">
                <a:solidFill>
                  <a:srgbClr val="313131"/>
                </a:solidFill>
                <a:latin typeface="Open Sans"/>
              </a:rPr>
            </a:br>
            <a:r>
              <a:rPr lang="es-ES" dirty="0">
                <a:solidFill>
                  <a:srgbClr val="313131"/>
                </a:solidFill>
                <a:latin typeface="Open Sans"/>
              </a:rPr>
              <a:t>Esta especificación describe el método que nos permitirá crear nuevas etiquetas personalizadas, propietarias. Estas etiquetas las podremos ingeniar para dar respuesta a cualquier necesidad que podamos tener. </a:t>
            </a:r>
            <a:endParaRPr lang="es-ES" dirty="0" smtClean="0">
              <a:solidFill>
                <a:srgbClr val="313131"/>
              </a:solidFill>
              <a:latin typeface="Open Sans"/>
            </a:endParaRPr>
          </a:p>
          <a:p>
            <a:endParaRPr lang="es-ES" dirty="0">
              <a:solidFill>
                <a:srgbClr val="313131"/>
              </a:solidFill>
              <a:latin typeface="Open Sans"/>
            </a:endParaRPr>
          </a:p>
          <a:p>
            <a:r>
              <a:rPr lang="es-ES" b="1" dirty="0">
                <a:solidFill>
                  <a:srgbClr val="313131"/>
                </a:solidFill>
                <a:latin typeface="Open Sans"/>
              </a:rPr>
              <a:t>HTML </a:t>
            </a:r>
            <a:r>
              <a:rPr lang="es-ES" b="1" dirty="0" err="1">
                <a:solidFill>
                  <a:srgbClr val="313131"/>
                </a:solidFill>
                <a:latin typeface="Open Sans"/>
              </a:rPr>
              <a:t>Templates</a:t>
            </a:r>
            <a:r>
              <a:rPr lang="es-ES" b="1" dirty="0">
                <a:solidFill>
                  <a:srgbClr val="313131"/>
                </a:solidFill>
                <a:latin typeface="Open Sans"/>
              </a:rPr>
              <a:t>:</a:t>
            </a:r>
            <a:r>
              <a:rPr lang="es-ES" dirty="0">
                <a:solidFill>
                  <a:srgbClr val="313131"/>
                </a:solidFill>
                <a:latin typeface="Open Sans"/>
              </a:rPr>
              <a:t> </a:t>
            </a:r>
            <a:br>
              <a:rPr lang="es-ES" dirty="0">
                <a:solidFill>
                  <a:srgbClr val="313131"/>
                </a:solidFill>
                <a:latin typeface="Open Sans"/>
              </a:rPr>
            </a:br>
            <a:r>
              <a:rPr lang="es-ES" dirty="0">
                <a:solidFill>
                  <a:srgbClr val="313131"/>
                </a:solidFill>
                <a:latin typeface="Open Sans"/>
              </a:rPr>
              <a:t>Incorpora un sistema de </a:t>
            </a:r>
            <a:r>
              <a:rPr lang="es-ES" dirty="0" err="1">
                <a:solidFill>
                  <a:srgbClr val="313131"/>
                </a:solidFill>
                <a:latin typeface="Open Sans"/>
              </a:rPr>
              <a:t>templating</a:t>
            </a:r>
            <a:r>
              <a:rPr lang="es-ES" dirty="0">
                <a:solidFill>
                  <a:srgbClr val="313131"/>
                </a:solidFill>
                <a:latin typeface="Open Sans"/>
              </a:rPr>
              <a:t> en el navegador. Los </a:t>
            </a:r>
            <a:r>
              <a:rPr lang="es-ES" dirty="0" err="1">
                <a:solidFill>
                  <a:srgbClr val="313131"/>
                </a:solidFill>
                <a:latin typeface="Open Sans"/>
              </a:rPr>
              <a:t>templates</a:t>
            </a:r>
            <a:r>
              <a:rPr lang="es-ES" dirty="0">
                <a:solidFill>
                  <a:srgbClr val="313131"/>
                </a:solidFill>
                <a:latin typeface="Open Sans"/>
              </a:rPr>
              <a:t> pueden contener tanto HTML como CSS que inicialmente no se mostrará en la página. El objetivo es que con </a:t>
            </a:r>
            <a:r>
              <a:rPr lang="es-ES" dirty="0" err="1">
                <a:solidFill>
                  <a:srgbClr val="313131"/>
                </a:solidFill>
                <a:latin typeface="Open Sans"/>
              </a:rPr>
              <a:t>Javascript</a:t>
            </a:r>
            <a:r>
              <a:rPr lang="es-ES" dirty="0">
                <a:solidFill>
                  <a:srgbClr val="313131"/>
                </a:solidFill>
                <a:latin typeface="Open Sans"/>
              </a:rPr>
              <a:t> se acceda al código que hay dentro del </a:t>
            </a:r>
            <a:r>
              <a:rPr lang="es-ES" dirty="0" err="1">
                <a:solidFill>
                  <a:srgbClr val="313131"/>
                </a:solidFill>
                <a:latin typeface="Open Sans"/>
              </a:rPr>
              <a:t>template</a:t>
            </a:r>
            <a:r>
              <a:rPr lang="es-ES" dirty="0">
                <a:solidFill>
                  <a:srgbClr val="313131"/>
                </a:solidFill>
                <a:latin typeface="Open Sans"/>
              </a:rPr>
              <a:t>, se manipule si es necesario y posteriormente se incluya, las veces que haga falta, en otro lugar de la página.</a:t>
            </a:r>
            <a:endParaRPr lang="es-ES" b="0" i="0" dirty="0">
              <a:solidFill>
                <a:srgbClr val="313131"/>
              </a:solidFill>
              <a:effectLst/>
              <a:latin typeface="Open Sans"/>
            </a:endParaRPr>
          </a:p>
        </p:txBody>
      </p:sp>
    </p:spTree>
    <p:extLst>
      <p:ext uri="{BB962C8B-B14F-4D97-AF65-F5344CB8AC3E}">
        <p14:creationId xmlns:p14="http://schemas.microsoft.com/office/powerpoint/2010/main" val="31372916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a:t>DATA BINDING HELPER ELEMENTS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42000" y="1049961"/>
            <a:ext cx="11138452" cy="4801314"/>
          </a:xfrm>
          <a:prstGeom prst="rect">
            <a:avLst/>
          </a:prstGeom>
        </p:spPr>
        <p:txBody>
          <a:bodyPr wrap="square">
            <a:spAutoFit/>
          </a:bodyPr>
          <a:lstStyle/>
          <a:p>
            <a:r>
              <a:rPr lang="es-MX" b="1" dirty="0"/>
              <a:t>Alias del </a:t>
            </a:r>
            <a:r>
              <a:rPr lang="es-MX" b="1" dirty="0" smtClean="0"/>
              <a:t>ítem</a:t>
            </a:r>
          </a:p>
          <a:p>
            <a:endParaRPr lang="es-MX" b="1" dirty="0"/>
          </a:p>
          <a:p>
            <a:r>
              <a:rPr lang="es-MX" dirty="0"/>
              <a:t>Algo sencillo que puede mejorar nuestro código y hacerlo más fácil de leer es asignar un alias al </a:t>
            </a:r>
            <a:r>
              <a:rPr lang="es-MX" dirty="0" err="1"/>
              <a:t>item</a:t>
            </a:r>
            <a:r>
              <a:rPr lang="es-MX" dirty="0"/>
              <a:t> dentro del </a:t>
            </a:r>
            <a:r>
              <a:rPr lang="es-MX" dirty="0" err="1"/>
              <a:t>template</a:t>
            </a:r>
            <a:r>
              <a:rPr lang="es-MX" dirty="0"/>
              <a:t>. Si cada uno de los </a:t>
            </a:r>
            <a:r>
              <a:rPr lang="es-MX" dirty="0" err="1"/>
              <a:t>item</a:t>
            </a:r>
            <a:r>
              <a:rPr lang="es-MX" dirty="0"/>
              <a:t> del </a:t>
            </a:r>
            <a:r>
              <a:rPr lang="es-MX" dirty="0" err="1"/>
              <a:t>array</a:t>
            </a:r>
            <a:r>
              <a:rPr lang="es-MX" dirty="0"/>
              <a:t> es una cerveza, podemos asignar el alias "cerveza" para ese </a:t>
            </a:r>
            <a:r>
              <a:rPr lang="es-MX" dirty="0" err="1"/>
              <a:t>item</a:t>
            </a:r>
            <a:r>
              <a:rPr lang="es-MX" dirty="0"/>
              <a:t> actual mediante el atributo as="cerveza".</a:t>
            </a:r>
          </a:p>
          <a:p>
            <a:endParaRPr lang="es-MX" dirty="0"/>
          </a:p>
          <a:p>
            <a:r>
              <a:rPr lang="es-MX" dirty="0"/>
              <a:t>En el código nos quedaría así:</a:t>
            </a:r>
          </a:p>
          <a:p>
            <a:endParaRPr lang="es-MX" dirty="0"/>
          </a:p>
          <a:p>
            <a:r>
              <a:rPr lang="es-MX" b="1" dirty="0">
                <a:solidFill>
                  <a:schemeClr val="accent3"/>
                </a:solidFill>
              </a:rPr>
              <a:t>&lt;</a:t>
            </a:r>
            <a:r>
              <a:rPr lang="es-MX" b="1" dirty="0" err="1">
                <a:solidFill>
                  <a:schemeClr val="accent3"/>
                </a:solidFill>
              </a:rPr>
              <a:t>template</a:t>
            </a:r>
            <a:r>
              <a:rPr lang="es-MX" b="1" dirty="0">
                <a:solidFill>
                  <a:schemeClr val="accent3"/>
                </a:solidFill>
              </a:rPr>
              <a:t> </a:t>
            </a:r>
            <a:r>
              <a:rPr lang="es-MX" b="1" dirty="0" err="1">
                <a:solidFill>
                  <a:schemeClr val="accent3"/>
                </a:solidFill>
              </a:rPr>
              <a:t>is</a:t>
            </a:r>
            <a:r>
              <a:rPr lang="es-MX" b="1" dirty="0">
                <a:solidFill>
                  <a:schemeClr val="accent3"/>
                </a:solidFill>
              </a:rPr>
              <a:t>="</a:t>
            </a:r>
            <a:r>
              <a:rPr lang="es-MX" b="1" dirty="0" err="1">
                <a:solidFill>
                  <a:schemeClr val="accent3"/>
                </a:solidFill>
              </a:rPr>
              <a:t>dom-repeat</a:t>
            </a:r>
            <a:r>
              <a:rPr lang="es-MX" b="1" dirty="0">
                <a:solidFill>
                  <a:schemeClr val="accent3"/>
                </a:solidFill>
              </a:rPr>
              <a:t>" </a:t>
            </a:r>
            <a:r>
              <a:rPr lang="es-MX" b="1" dirty="0" err="1">
                <a:solidFill>
                  <a:schemeClr val="accent3"/>
                </a:solidFill>
              </a:rPr>
              <a:t>items</a:t>
            </a:r>
            <a:r>
              <a:rPr lang="es-MX" b="1" dirty="0">
                <a:solidFill>
                  <a:schemeClr val="accent3"/>
                </a:solidFill>
              </a:rPr>
              <a:t>="[[cervezas]]" as="cerveza"&gt;</a:t>
            </a:r>
          </a:p>
          <a:p>
            <a:r>
              <a:rPr lang="es-MX" b="1" dirty="0">
                <a:solidFill>
                  <a:schemeClr val="accent3"/>
                </a:solidFill>
              </a:rPr>
              <a:t>      &lt;h2&gt;[[cerveza.name]]&lt;/h2&gt;</a:t>
            </a:r>
          </a:p>
          <a:p>
            <a:r>
              <a:rPr lang="es-MX" b="1" dirty="0">
                <a:solidFill>
                  <a:schemeClr val="accent3"/>
                </a:solidFill>
              </a:rPr>
              <a:t>      &lt;p&gt;Tipo de cerveza: [[</a:t>
            </a:r>
            <a:r>
              <a:rPr lang="es-MX" b="1" dirty="0" err="1">
                <a:solidFill>
                  <a:schemeClr val="accent3"/>
                </a:solidFill>
              </a:rPr>
              <a:t>cerveza.type</a:t>
            </a:r>
            <a:r>
              <a:rPr lang="es-MX" b="1" dirty="0">
                <a:solidFill>
                  <a:schemeClr val="accent3"/>
                </a:solidFill>
              </a:rPr>
              <a:t>]]&lt;/p&gt;</a:t>
            </a:r>
          </a:p>
          <a:p>
            <a:r>
              <a:rPr lang="es-MX" b="1" dirty="0">
                <a:solidFill>
                  <a:schemeClr val="accent3"/>
                </a:solidFill>
              </a:rPr>
              <a:t>&lt;/</a:t>
            </a:r>
            <a:r>
              <a:rPr lang="es-MX" b="1" dirty="0" err="1">
                <a:solidFill>
                  <a:schemeClr val="accent3"/>
                </a:solidFill>
              </a:rPr>
              <a:t>template</a:t>
            </a:r>
            <a:r>
              <a:rPr lang="es-MX" b="1" dirty="0" smtClean="0">
                <a:solidFill>
                  <a:schemeClr val="accent3"/>
                </a:solidFill>
              </a:rPr>
              <a:t>&gt;</a:t>
            </a:r>
          </a:p>
          <a:p>
            <a:endParaRPr lang="es-MX" dirty="0"/>
          </a:p>
          <a:p>
            <a:r>
              <a:rPr lang="es-MX" dirty="0"/>
              <a:t>Nota: Colocar el alias es una decisión del programador a la hora de hacer su código. Este código y el anterior </a:t>
            </a:r>
            <a:r>
              <a:rPr lang="es-MX" dirty="0" err="1"/>
              <a:t>template</a:t>
            </a:r>
            <a:r>
              <a:rPr lang="es-MX" dirty="0"/>
              <a:t> hacen exactamente lo mismo.</a:t>
            </a:r>
          </a:p>
          <a:p>
            <a:r>
              <a:rPr lang="es-MX" dirty="0"/>
              <a:t>Ahora que tenemos un alias, el nombre de la cerveza lo tendremos en cerveza.name y su tipo en </a:t>
            </a:r>
            <a:r>
              <a:rPr lang="es-MX" dirty="0" err="1"/>
              <a:t>cerveza.type</a:t>
            </a:r>
            <a:r>
              <a:rPr lang="es-MX" dirty="0"/>
              <a:t>.</a:t>
            </a:r>
          </a:p>
        </p:txBody>
      </p:sp>
    </p:spTree>
    <p:extLst>
      <p:ext uri="{BB962C8B-B14F-4D97-AF65-F5344CB8AC3E}">
        <p14:creationId xmlns:p14="http://schemas.microsoft.com/office/powerpoint/2010/main" val="11930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a:t>DATA BINDING HELPER ELEMENTS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1007244" y="1295817"/>
            <a:ext cx="9937104" cy="4431983"/>
          </a:xfrm>
          <a:prstGeom prst="rect">
            <a:avLst/>
          </a:prstGeom>
        </p:spPr>
        <p:txBody>
          <a:bodyPr wrap="square">
            <a:spAutoFit/>
          </a:bodyPr>
          <a:lstStyle/>
          <a:p>
            <a:r>
              <a:rPr lang="es-MX" b="1" dirty="0" smtClean="0"/>
              <a:t>Genera el ejemplo-ocho.html, e ingresa la propiedad </a:t>
            </a:r>
            <a:r>
              <a:rPr lang="es-MX" b="1" dirty="0" err="1" smtClean="0"/>
              <a:t>dom-repeat</a:t>
            </a:r>
            <a:r>
              <a:rPr lang="es-MX" b="1" dirty="0" smtClean="0"/>
              <a:t> para cargar un </a:t>
            </a:r>
            <a:r>
              <a:rPr lang="es-MX" b="1" dirty="0" err="1" smtClean="0"/>
              <a:t>Array</a:t>
            </a:r>
            <a:r>
              <a:rPr lang="es-MX" b="1" dirty="0" smtClean="0"/>
              <a:t> que debes declarar como propiedad.</a:t>
            </a:r>
          </a:p>
          <a:p>
            <a:endParaRPr lang="es-MX" dirty="0" smtClean="0"/>
          </a:p>
          <a:p>
            <a:r>
              <a:rPr lang="es-MX" sz="1600" b="1" dirty="0" smtClean="0">
                <a:solidFill>
                  <a:schemeClr val="accent3"/>
                </a:solidFill>
              </a:rPr>
              <a:t>&lt;</a:t>
            </a:r>
            <a:r>
              <a:rPr lang="es-MX" sz="1600" b="1" dirty="0">
                <a:solidFill>
                  <a:schemeClr val="accent3"/>
                </a:solidFill>
              </a:rPr>
              <a:t>p&gt; ejemplo-ocho.html &lt;/p&gt;</a:t>
            </a:r>
          </a:p>
          <a:p>
            <a:r>
              <a:rPr lang="es-MX" sz="1600" b="1" dirty="0">
                <a:solidFill>
                  <a:schemeClr val="accent3"/>
                </a:solidFill>
              </a:rPr>
              <a:t>    &lt;h1&gt;DATA BINDING HELPER ELEMENTS &lt;/h1&gt;</a:t>
            </a:r>
          </a:p>
          <a:p>
            <a:r>
              <a:rPr lang="es-MX" sz="1600" b="1" dirty="0">
                <a:solidFill>
                  <a:schemeClr val="accent3"/>
                </a:solidFill>
              </a:rPr>
              <a:t>    &lt;</a:t>
            </a:r>
            <a:r>
              <a:rPr lang="es-MX" sz="1600" b="1" dirty="0" err="1">
                <a:solidFill>
                  <a:schemeClr val="accent3"/>
                </a:solidFill>
              </a:rPr>
              <a:t>strong</a:t>
            </a:r>
            <a:r>
              <a:rPr lang="es-MX" sz="1600" b="1" dirty="0">
                <a:solidFill>
                  <a:schemeClr val="accent3"/>
                </a:solidFill>
              </a:rPr>
              <a:t>&gt; </a:t>
            </a:r>
            <a:r>
              <a:rPr lang="es-MX" sz="1600" b="1" dirty="0" err="1">
                <a:solidFill>
                  <a:schemeClr val="accent3"/>
                </a:solidFill>
              </a:rPr>
              <a:t>dom-repeat</a:t>
            </a:r>
            <a:r>
              <a:rPr lang="es-MX" sz="1600" b="1" dirty="0">
                <a:solidFill>
                  <a:schemeClr val="accent3"/>
                </a:solidFill>
              </a:rPr>
              <a:t> --&gt; "se utiliza para moverse en un </a:t>
            </a:r>
            <a:r>
              <a:rPr lang="es-MX" sz="1600" b="1" dirty="0" err="1">
                <a:solidFill>
                  <a:schemeClr val="accent3"/>
                </a:solidFill>
              </a:rPr>
              <a:t>array</a:t>
            </a:r>
            <a:r>
              <a:rPr lang="es-MX" sz="1600" b="1" dirty="0">
                <a:solidFill>
                  <a:schemeClr val="accent3"/>
                </a:solidFill>
              </a:rPr>
              <a:t> u objeto sin necesidad de usar un ciclo </a:t>
            </a:r>
            <a:r>
              <a:rPr lang="es-MX" sz="1600" b="1" dirty="0" err="1">
                <a:solidFill>
                  <a:schemeClr val="accent3"/>
                </a:solidFill>
              </a:rPr>
              <a:t>for</a:t>
            </a:r>
            <a:r>
              <a:rPr lang="es-MX" sz="1600" b="1" dirty="0">
                <a:solidFill>
                  <a:schemeClr val="accent3"/>
                </a:solidFill>
              </a:rPr>
              <a:t>" ejemplo:: &lt;/</a:t>
            </a:r>
            <a:r>
              <a:rPr lang="es-MX" sz="1600" b="1" dirty="0" err="1">
                <a:solidFill>
                  <a:schemeClr val="accent3"/>
                </a:solidFill>
              </a:rPr>
              <a:t>strong</a:t>
            </a:r>
            <a:r>
              <a:rPr lang="es-MX" sz="1600" b="1" dirty="0">
                <a:solidFill>
                  <a:schemeClr val="accent3"/>
                </a:solidFill>
              </a:rPr>
              <a:t>&gt;</a:t>
            </a:r>
          </a:p>
          <a:p>
            <a:r>
              <a:rPr lang="es-MX" sz="1600" b="1" dirty="0">
                <a:solidFill>
                  <a:schemeClr val="accent3"/>
                </a:solidFill>
              </a:rPr>
              <a:t>    &lt;p&gt;&lt;/p&gt;</a:t>
            </a:r>
          </a:p>
          <a:p>
            <a:endParaRPr lang="es-MX" sz="1600" b="1" dirty="0">
              <a:solidFill>
                <a:schemeClr val="accent3"/>
              </a:solidFill>
            </a:endParaRPr>
          </a:p>
          <a:p>
            <a:r>
              <a:rPr lang="es-MX" sz="1600" b="1" dirty="0">
                <a:solidFill>
                  <a:schemeClr val="accent3"/>
                </a:solidFill>
              </a:rPr>
              <a:t>    &lt;div&gt; Lista de empleados: &lt;/div&gt;</a:t>
            </a:r>
          </a:p>
          <a:p>
            <a:r>
              <a:rPr lang="es-MX" sz="1600" b="1" dirty="0">
                <a:solidFill>
                  <a:schemeClr val="accent3"/>
                </a:solidFill>
              </a:rPr>
              <a:t>    &lt;</a:t>
            </a:r>
            <a:r>
              <a:rPr lang="es-MX" sz="1600" b="1" dirty="0" err="1">
                <a:solidFill>
                  <a:schemeClr val="accent3"/>
                </a:solidFill>
              </a:rPr>
              <a:t>template</a:t>
            </a:r>
            <a:r>
              <a:rPr lang="es-MX" sz="1600" b="1" dirty="0">
                <a:solidFill>
                  <a:schemeClr val="accent3"/>
                </a:solidFill>
              </a:rPr>
              <a:t> </a:t>
            </a:r>
            <a:r>
              <a:rPr lang="es-MX" sz="1600" b="1" dirty="0" err="1">
                <a:solidFill>
                  <a:schemeClr val="accent3"/>
                </a:solidFill>
              </a:rPr>
              <a:t>is</a:t>
            </a:r>
            <a:r>
              <a:rPr lang="es-MX" sz="1600" b="1" dirty="0">
                <a:solidFill>
                  <a:schemeClr val="accent3"/>
                </a:solidFill>
              </a:rPr>
              <a:t>="</a:t>
            </a:r>
            <a:r>
              <a:rPr lang="es-MX" sz="1600" b="1" dirty="0" err="1">
                <a:solidFill>
                  <a:schemeClr val="accent3"/>
                </a:solidFill>
              </a:rPr>
              <a:t>dom-repeat</a:t>
            </a:r>
            <a:r>
              <a:rPr lang="es-MX" sz="1600" b="1" dirty="0">
                <a:solidFill>
                  <a:schemeClr val="accent3"/>
                </a:solidFill>
              </a:rPr>
              <a:t>" </a:t>
            </a:r>
            <a:r>
              <a:rPr lang="es-MX" sz="1600" b="1" dirty="0" err="1">
                <a:solidFill>
                  <a:schemeClr val="accent3"/>
                </a:solidFill>
              </a:rPr>
              <a:t>items</a:t>
            </a:r>
            <a:r>
              <a:rPr lang="es-MX" sz="1600" b="1" dirty="0">
                <a:solidFill>
                  <a:schemeClr val="accent3"/>
                </a:solidFill>
              </a:rPr>
              <a:t>="{{</a:t>
            </a:r>
            <a:r>
              <a:rPr lang="es-MX" sz="1600" b="1" dirty="0" err="1">
                <a:solidFill>
                  <a:schemeClr val="accent3"/>
                </a:solidFill>
              </a:rPr>
              <a:t>employees</a:t>
            </a:r>
            <a:r>
              <a:rPr lang="es-MX" sz="1600" b="1" dirty="0">
                <a:solidFill>
                  <a:schemeClr val="accent3"/>
                </a:solidFill>
              </a:rPr>
              <a:t>}}"&gt;</a:t>
            </a:r>
          </a:p>
          <a:p>
            <a:r>
              <a:rPr lang="es-MX" sz="1600" b="1" dirty="0">
                <a:solidFill>
                  <a:schemeClr val="accent3"/>
                </a:solidFill>
              </a:rPr>
              <a:t>        &lt;div&gt;# [[</a:t>
            </a:r>
            <a:r>
              <a:rPr lang="es-MX" sz="1600" b="1" dirty="0" err="1">
                <a:solidFill>
                  <a:schemeClr val="accent3"/>
                </a:solidFill>
              </a:rPr>
              <a:t>index</a:t>
            </a:r>
            <a:r>
              <a:rPr lang="es-MX" sz="1600" b="1" dirty="0">
                <a:solidFill>
                  <a:schemeClr val="accent3"/>
                </a:solidFill>
              </a:rPr>
              <a:t>]]&lt;/div&gt; &lt;!-- muestra </a:t>
            </a:r>
            <a:r>
              <a:rPr lang="es-MX" sz="1600" b="1" dirty="0" err="1">
                <a:solidFill>
                  <a:schemeClr val="accent3"/>
                </a:solidFill>
              </a:rPr>
              <a:t>elconsecutivo</a:t>
            </a:r>
            <a:r>
              <a:rPr lang="es-MX" sz="1600" b="1" dirty="0">
                <a:solidFill>
                  <a:schemeClr val="accent3"/>
                </a:solidFill>
              </a:rPr>
              <a:t>--&gt;</a:t>
            </a:r>
          </a:p>
          <a:p>
            <a:r>
              <a:rPr lang="es-MX" sz="1600" b="1" dirty="0">
                <a:solidFill>
                  <a:schemeClr val="accent3"/>
                </a:solidFill>
              </a:rPr>
              <a:t>        &lt;div&gt;</a:t>
            </a:r>
            <a:r>
              <a:rPr lang="es-MX" sz="1600" b="1" dirty="0" err="1">
                <a:solidFill>
                  <a:schemeClr val="accent3"/>
                </a:solidFill>
              </a:rPr>
              <a:t>First</a:t>
            </a:r>
            <a:r>
              <a:rPr lang="es-MX" sz="1600" b="1" dirty="0">
                <a:solidFill>
                  <a:schemeClr val="accent3"/>
                </a:solidFill>
              </a:rPr>
              <a:t> </a:t>
            </a:r>
            <a:r>
              <a:rPr lang="es-MX" sz="1600" b="1" dirty="0" err="1">
                <a:solidFill>
                  <a:schemeClr val="accent3"/>
                </a:solidFill>
              </a:rPr>
              <a:t>name</a:t>
            </a:r>
            <a:r>
              <a:rPr lang="es-MX" sz="1600" b="1" dirty="0">
                <a:solidFill>
                  <a:schemeClr val="accent3"/>
                </a:solidFill>
              </a:rPr>
              <a:t>: &lt;</a:t>
            </a:r>
            <a:r>
              <a:rPr lang="es-MX" sz="1600" b="1" dirty="0" err="1">
                <a:solidFill>
                  <a:schemeClr val="accent3"/>
                </a:solidFill>
              </a:rPr>
              <a:t>span</a:t>
            </a:r>
            <a:r>
              <a:rPr lang="es-MX" sz="1600" b="1" dirty="0">
                <a:solidFill>
                  <a:schemeClr val="accent3"/>
                </a:solidFill>
              </a:rPr>
              <a:t>&gt;[[</a:t>
            </a:r>
            <a:r>
              <a:rPr lang="es-MX" sz="1600" b="1" dirty="0" err="1">
                <a:solidFill>
                  <a:schemeClr val="accent3"/>
                </a:solidFill>
              </a:rPr>
              <a:t>item.first</a:t>
            </a:r>
            <a:r>
              <a:rPr lang="es-MX" sz="1600" b="1" dirty="0">
                <a:solidFill>
                  <a:schemeClr val="accent3"/>
                </a:solidFill>
              </a:rPr>
              <a:t>]]&lt;/</a:t>
            </a:r>
            <a:r>
              <a:rPr lang="es-MX" sz="1600" b="1" dirty="0" err="1">
                <a:solidFill>
                  <a:schemeClr val="accent3"/>
                </a:solidFill>
              </a:rPr>
              <a:t>span</a:t>
            </a:r>
            <a:r>
              <a:rPr lang="es-MX" sz="1600" b="1" dirty="0">
                <a:solidFill>
                  <a:schemeClr val="accent3"/>
                </a:solidFill>
              </a:rPr>
              <a:t>&gt;&lt;/div&gt;</a:t>
            </a:r>
          </a:p>
          <a:p>
            <a:r>
              <a:rPr lang="es-MX" sz="1600" b="1" dirty="0">
                <a:solidFill>
                  <a:schemeClr val="accent3"/>
                </a:solidFill>
              </a:rPr>
              <a:t>        &lt;div&gt;</a:t>
            </a:r>
            <a:r>
              <a:rPr lang="es-MX" sz="1600" b="1" dirty="0" err="1">
                <a:solidFill>
                  <a:schemeClr val="accent3"/>
                </a:solidFill>
              </a:rPr>
              <a:t>Last</a:t>
            </a:r>
            <a:r>
              <a:rPr lang="es-MX" sz="1600" b="1" dirty="0">
                <a:solidFill>
                  <a:schemeClr val="accent3"/>
                </a:solidFill>
              </a:rPr>
              <a:t> </a:t>
            </a:r>
            <a:r>
              <a:rPr lang="es-MX" sz="1600" b="1" dirty="0" err="1">
                <a:solidFill>
                  <a:schemeClr val="accent3"/>
                </a:solidFill>
              </a:rPr>
              <a:t>name</a:t>
            </a:r>
            <a:r>
              <a:rPr lang="es-MX" sz="1600" b="1" dirty="0">
                <a:solidFill>
                  <a:schemeClr val="accent3"/>
                </a:solidFill>
              </a:rPr>
              <a:t>: &lt;</a:t>
            </a:r>
            <a:r>
              <a:rPr lang="es-MX" sz="1600" b="1" dirty="0" err="1">
                <a:solidFill>
                  <a:schemeClr val="accent3"/>
                </a:solidFill>
              </a:rPr>
              <a:t>span</a:t>
            </a:r>
            <a:r>
              <a:rPr lang="es-MX" sz="1600" b="1" dirty="0">
                <a:solidFill>
                  <a:schemeClr val="accent3"/>
                </a:solidFill>
              </a:rPr>
              <a:t>&gt;[[</a:t>
            </a:r>
            <a:r>
              <a:rPr lang="es-MX" sz="1600" b="1" dirty="0" err="1">
                <a:solidFill>
                  <a:schemeClr val="accent3"/>
                </a:solidFill>
              </a:rPr>
              <a:t>item.last</a:t>
            </a:r>
            <a:r>
              <a:rPr lang="es-MX" sz="1600" b="1" dirty="0">
                <a:solidFill>
                  <a:schemeClr val="accent3"/>
                </a:solidFill>
              </a:rPr>
              <a:t>]]&lt;/</a:t>
            </a:r>
            <a:r>
              <a:rPr lang="es-MX" sz="1600" b="1" dirty="0" err="1">
                <a:solidFill>
                  <a:schemeClr val="accent3"/>
                </a:solidFill>
              </a:rPr>
              <a:t>span</a:t>
            </a:r>
            <a:r>
              <a:rPr lang="es-MX" sz="1600" b="1" dirty="0">
                <a:solidFill>
                  <a:schemeClr val="accent3"/>
                </a:solidFill>
              </a:rPr>
              <a:t>&gt;&lt;/div&gt;</a:t>
            </a:r>
          </a:p>
          <a:p>
            <a:r>
              <a:rPr lang="es-MX" sz="1600" b="1" dirty="0">
                <a:solidFill>
                  <a:schemeClr val="accent3"/>
                </a:solidFill>
              </a:rPr>
              <a:t>    &lt;/</a:t>
            </a:r>
            <a:r>
              <a:rPr lang="es-MX" sz="1600" b="1" dirty="0" err="1">
                <a:solidFill>
                  <a:schemeClr val="accent3"/>
                </a:solidFill>
              </a:rPr>
              <a:t>template</a:t>
            </a:r>
            <a:r>
              <a:rPr lang="es-MX" sz="1600" b="1" dirty="0" smtClean="0">
                <a:solidFill>
                  <a:schemeClr val="accent3"/>
                </a:solidFill>
              </a:rPr>
              <a:t>&gt;</a:t>
            </a:r>
          </a:p>
          <a:p>
            <a:endParaRPr lang="es-MX" dirty="0"/>
          </a:p>
          <a:p>
            <a:r>
              <a:rPr lang="es-MX" b="1" dirty="0" err="1" smtClean="0"/>
              <a:t>Array</a:t>
            </a:r>
            <a:r>
              <a:rPr lang="es-MX" b="1" dirty="0" smtClean="0"/>
              <a:t>: </a:t>
            </a:r>
            <a:r>
              <a:rPr lang="en-US" b="1" dirty="0"/>
              <a:t>{ return [{first: 'Bob', last: 'Smith'}, {first: 'Sally', last: 'Johnson'} ]; }</a:t>
            </a:r>
            <a:endParaRPr lang="es-MX" b="1" dirty="0"/>
          </a:p>
        </p:txBody>
      </p:sp>
    </p:spTree>
    <p:extLst>
      <p:ext uri="{BB962C8B-B14F-4D97-AF65-F5344CB8AC3E}">
        <p14:creationId xmlns:p14="http://schemas.microsoft.com/office/powerpoint/2010/main" val="37583500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a:t>DATA BINDING HELPER ELEMENTS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47928" y="1101053"/>
            <a:ext cx="10922428" cy="5386090"/>
          </a:xfrm>
          <a:prstGeom prst="rect">
            <a:avLst/>
          </a:prstGeom>
        </p:spPr>
        <p:txBody>
          <a:bodyPr wrap="square">
            <a:spAutoFit/>
          </a:bodyPr>
          <a:lstStyle/>
          <a:p>
            <a:r>
              <a:rPr lang="es-MX" b="1" dirty="0" smtClean="0"/>
              <a:t>Genera el </a:t>
            </a:r>
            <a:r>
              <a:rPr lang="es-MX" b="1" dirty="0" err="1" smtClean="0"/>
              <a:t>webcomponent</a:t>
            </a:r>
            <a:r>
              <a:rPr lang="es-MX" b="1" dirty="0"/>
              <a:t> “</a:t>
            </a:r>
            <a:r>
              <a:rPr lang="es-MX" b="1" dirty="0" smtClean="0"/>
              <a:t>ejemplo-ocho-hijouno.html”, y que se mande a llamar desde “ejemplo-ocho.html”, para generar nuevamente un </a:t>
            </a:r>
            <a:r>
              <a:rPr lang="es-MX" b="1" dirty="0" err="1" smtClean="0"/>
              <a:t>Array</a:t>
            </a:r>
            <a:r>
              <a:rPr lang="es-MX" b="1" dirty="0" smtClean="0"/>
              <a:t> y un método que se activa al presionar un botón que se encuentra dentro del </a:t>
            </a:r>
            <a:r>
              <a:rPr lang="es-MX" b="1" dirty="0" err="1" smtClean="0"/>
              <a:t>templeate</a:t>
            </a:r>
            <a:r>
              <a:rPr lang="es-MX" b="1" dirty="0" smtClean="0"/>
              <a:t> del </a:t>
            </a:r>
            <a:r>
              <a:rPr lang="es-MX" b="1" dirty="0" err="1" smtClean="0"/>
              <a:t>dom-repeat</a:t>
            </a:r>
            <a:r>
              <a:rPr lang="es-MX" b="1" dirty="0" smtClean="0"/>
              <a:t>.</a:t>
            </a:r>
          </a:p>
          <a:p>
            <a:endParaRPr lang="es-MX" dirty="0"/>
          </a:p>
          <a:p>
            <a:r>
              <a:rPr lang="es-MX" sz="1600" b="1" dirty="0" smtClean="0">
                <a:solidFill>
                  <a:schemeClr val="accent3"/>
                </a:solidFill>
              </a:rPr>
              <a:t>&lt;</a:t>
            </a:r>
            <a:r>
              <a:rPr lang="es-MX" sz="1600" b="1" dirty="0">
                <a:solidFill>
                  <a:schemeClr val="accent3"/>
                </a:solidFill>
              </a:rPr>
              <a:t>p&gt;hijo 1&lt;/p</a:t>
            </a:r>
            <a:r>
              <a:rPr lang="es-MX" sz="1600" b="1" dirty="0" smtClean="0">
                <a:solidFill>
                  <a:schemeClr val="accent3"/>
                </a:solidFill>
              </a:rPr>
              <a:t>&gt;</a:t>
            </a:r>
            <a:endParaRPr lang="es-MX" sz="1600" b="1" dirty="0">
              <a:solidFill>
                <a:schemeClr val="accent3"/>
              </a:solidFill>
            </a:endParaRPr>
          </a:p>
          <a:p>
            <a:r>
              <a:rPr lang="es-MX" sz="1600" b="1" dirty="0">
                <a:solidFill>
                  <a:schemeClr val="accent3"/>
                </a:solidFill>
              </a:rPr>
              <a:t>    &lt;</a:t>
            </a:r>
            <a:r>
              <a:rPr lang="es-MX" sz="1600" b="1" dirty="0" err="1">
                <a:solidFill>
                  <a:schemeClr val="accent3"/>
                </a:solidFill>
              </a:rPr>
              <a:t>template</a:t>
            </a:r>
            <a:r>
              <a:rPr lang="es-MX" sz="1600" b="1" dirty="0">
                <a:solidFill>
                  <a:schemeClr val="accent3"/>
                </a:solidFill>
              </a:rPr>
              <a:t> </a:t>
            </a:r>
            <a:r>
              <a:rPr lang="es-MX" sz="1600" b="1" dirty="0" err="1">
                <a:solidFill>
                  <a:schemeClr val="accent3"/>
                </a:solidFill>
              </a:rPr>
              <a:t>is</a:t>
            </a:r>
            <a:r>
              <a:rPr lang="es-MX" sz="1600" b="1" dirty="0">
                <a:solidFill>
                  <a:schemeClr val="accent3"/>
                </a:solidFill>
              </a:rPr>
              <a:t>="</a:t>
            </a:r>
            <a:r>
              <a:rPr lang="es-MX" sz="1600" b="1" dirty="0" err="1">
                <a:solidFill>
                  <a:schemeClr val="accent3"/>
                </a:solidFill>
              </a:rPr>
              <a:t>dom-repeat</a:t>
            </a:r>
            <a:r>
              <a:rPr lang="es-MX" sz="1600" b="1" dirty="0">
                <a:solidFill>
                  <a:schemeClr val="accent3"/>
                </a:solidFill>
              </a:rPr>
              <a:t>" id="</a:t>
            </a:r>
            <a:r>
              <a:rPr lang="es-MX" sz="1600" b="1" dirty="0" err="1">
                <a:solidFill>
                  <a:schemeClr val="accent3"/>
                </a:solidFill>
              </a:rPr>
              <a:t>menu</a:t>
            </a:r>
            <a:r>
              <a:rPr lang="es-MX" sz="1600" b="1" dirty="0">
                <a:solidFill>
                  <a:schemeClr val="accent3"/>
                </a:solidFill>
              </a:rPr>
              <a:t>" </a:t>
            </a:r>
            <a:r>
              <a:rPr lang="es-MX" sz="1600" b="1" dirty="0" err="1">
                <a:solidFill>
                  <a:schemeClr val="accent3"/>
                </a:solidFill>
              </a:rPr>
              <a:t>items</a:t>
            </a:r>
            <a:r>
              <a:rPr lang="es-MX" sz="1600" b="1" dirty="0">
                <a:solidFill>
                  <a:schemeClr val="accent3"/>
                </a:solidFill>
              </a:rPr>
              <a:t>="{{</a:t>
            </a:r>
            <a:r>
              <a:rPr lang="es-MX" sz="1600" b="1" dirty="0" err="1">
                <a:solidFill>
                  <a:schemeClr val="accent3"/>
                </a:solidFill>
              </a:rPr>
              <a:t>menuItems</a:t>
            </a:r>
            <a:r>
              <a:rPr lang="es-MX" sz="1600" b="1" dirty="0">
                <a:solidFill>
                  <a:schemeClr val="accent3"/>
                </a:solidFill>
              </a:rPr>
              <a:t>}}"&gt;</a:t>
            </a:r>
          </a:p>
          <a:p>
            <a:r>
              <a:rPr lang="es-MX" sz="1600" b="1" dirty="0">
                <a:solidFill>
                  <a:schemeClr val="accent3"/>
                </a:solidFill>
              </a:rPr>
              <a:t>      &lt;div&gt;</a:t>
            </a:r>
          </a:p>
          <a:p>
            <a:r>
              <a:rPr lang="es-MX" sz="1600" b="1" dirty="0">
                <a:solidFill>
                  <a:schemeClr val="accent3"/>
                </a:solidFill>
              </a:rPr>
              <a:t>       &lt;</a:t>
            </a:r>
            <a:r>
              <a:rPr lang="es-MX" sz="1600" b="1" dirty="0" err="1">
                <a:solidFill>
                  <a:schemeClr val="accent3"/>
                </a:solidFill>
              </a:rPr>
              <a:t>span</a:t>
            </a:r>
            <a:r>
              <a:rPr lang="es-MX" sz="1600" b="1" dirty="0">
                <a:solidFill>
                  <a:schemeClr val="accent3"/>
                </a:solidFill>
              </a:rPr>
              <a:t>&gt;{{item.name}}&lt;/</a:t>
            </a:r>
            <a:r>
              <a:rPr lang="es-MX" sz="1600" b="1" dirty="0" err="1">
                <a:solidFill>
                  <a:schemeClr val="accent3"/>
                </a:solidFill>
              </a:rPr>
              <a:t>span</a:t>
            </a:r>
            <a:r>
              <a:rPr lang="es-MX" sz="1600" b="1" dirty="0">
                <a:solidFill>
                  <a:schemeClr val="accent3"/>
                </a:solidFill>
              </a:rPr>
              <a:t>&gt;</a:t>
            </a:r>
          </a:p>
          <a:p>
            <a:r>
              <a:rPr lang="es-MX" sz="1600" b="1" dirty="0">
                <a:solidFill>
                  <a:schemeClr val="accent3"/>
                </a:solidFill>
              </a:rPr>
              <a:t>       &lt;</a:t>
            </a:r>
            <a:r>
              <a:rPr lang="es-MX" sz="1600" b="1" dirty="0" err="1">
                <a:solidFill>
                  <a:schemeClr val="accent3"/>
                </a:solidFill>
              </a:rPr>
              <a:t>span</a:t>
            </a:r>
            <a:r>
              <a:rPr lang="es-MX" sz="1600" b="1" dirty="0">
                <a:solidFill>
                  <a:schemeClr val="accent3"/>
                </a:solidFill>
              </a:rPr>
              <a:t>&gt;{{</a:t>
            </a:r>
            <a:r>
              <a:rPr lang="es-MX" sz="1600" b="1" dirty="0" err="1">
                <a:solidFill>
                  <a:schemeClr val="accent3"/>
                </a:solidFill>
              </a:rPr>
              <a:t>item.ordered</a:t>
            </a:r>
            <a:r>
              <a:rPr lang="es-MX" sz="1600" b="1" dirty="0">
                <a:solidFill>
                  <a:schemeClr val="accent3"/>
                </a:solidFill>
              </a:rPr>
              <a:t>}}&lt;/</a:t>
            </a:r>
            <a:r>
              <a:rPr lang="es-MX" sz="1600" b="1" dirty="0" err="1">
                <a:solidFill>
                  <a:schemeClr val="accent3"/>
                </a:solidFill>
              </a:rPr>
              <a:t>span</a:t>
            </a:r>
            <a:r>
              <a:rPr lang="es-MX" sz="1600" b="1" dirty="0">
                <a:solidFill>
                  <a:schemeClr val="accent3"/>
                </a:solidFill>
              </a:rPr>
              <a:t>&gt;</a:t>
            </a:r>
          </a:p>
          <a:p>
            <a:r>
              <a:rPr lang="es-MX" sz="1600" b="1" dirty="0">
                <a:solidFill>
                  <a:schemeClr val="accent3"/>
                </a:solidFill>
              </a:rPr>
              <a:t>       &lt;</a:t>
            </a:r>
            <a:r>
              <a:rPr lang="es-MX" sz="1600" b="1" dirty="0" err="1">
                <a:solidFill>
                  <a:schemeClr val="accent3"/>
                </a:solidFill>
              </a:rPr>
              <a:t>button</a:t>
            </a:r>
            <a:r>
              <a:rPr lang="es-MX" sz="1600" b="1" dirty="0">
                <a:solidFill>
                  <a:schemeClr val="accent3"/>
                </a:solidFill>
              </a:rPr>
              <a:t> </a:t>
            </a:r>
            <a:r>
              <a:rPr lang="es-MX" sz="1600" b="1" dirty="0" err="1">
                <a:solidFill>
                  <a:schemeClr val="accent3"/>
                </a:solidFill>
              </a:rPr>
              <a:t>on-click</a:t>
            </a:r>
            <a:r>
              <a:rPr lang="es-MX" sz="1600" b="1" dirty="0">
                <a:solidFill>
                  <a:schemeClr val="accent3"/>
                </a:solidFill>
              </a:rPr>
              <a:t>="</a:t>
            </a:r>
            <a:r>
              <a:rPr lang="es-MX" sz="1600" b="1" dirty="0" err="1">
                <a:solidFill>
                  <a:schemeClr val="accent3"/>
                </a:solidFill>
              </a:rPr>
              <a:t>order</a:t>
            </a:r>
            <a:r>
              <a:rPr lang="es-MX" sz="1600" b="1" dirty="0">
                <a:solidFill>
                  <a:schemeClr val="accent3"/>
                </a:solidFill>
              </a:rPr>
              <a:t>"&gt;</a:t>
            </a:r>
            <a:r>
              <a:rPr lang="es-MX" sz="1600" b="1" dirty="0" err="1">
                <a:solidFill>
                  <a:schemeClr val="accent3"/>
                </a:solidFill>
              </a:rPr>
              <a:t>Order</a:t>
            </a:r>
            <a:r>
              <a:rPr lang="es-MX" sz="1600" b="1" dirty="0">
                <a:solidFill>
                  <a:schemeClr val="accent3"/>
                </a:solidFill>
              </a:rPr>
              <a:t>&lt;/</a:t>
            </a:r>
            <a:r>
              <a:rPr lang="es-MX" sz="1600" b="1" dirty="0" err="1">
                <a:solidFill>
                  <a:schemeClr val="accent3"/>
                </a:solidFill>
              </a:rPr>
              <a:t>button</a:t>
            </a:r>
            <a:r>
              <a:rPr lang="es-MX" sz="1600" b="1" dirty="0">
                <a:solidFill>
                  <a:schemeClr val="accent3"/>
                </a:solidFill>
              </a:rPr>
              <a:t>&gt;</a:t>
            </a:r>
          </a:p>
          <a:p>
            <a:r>
              <a:rPr lang="es-MX" sz="1600" b="1" dirty="0">
                <a:solidFill>
                  <a:schemeClr val="accent3"/>
                </a:solidFill>
              </a:rPr>
              <a:t>     &lt;/div&gt;</a:t>
            </a:r>
          </a:p>
          <a:p>
            <a:r>
              <a:rPr lang="es-MX" sz="1600" b="1" dirty="0">
                <a:solidFill>
                  <a:schemeClr val="accent3"/>
                </a:solidFill>
              </a:rPr>
              <a:t>    &lt;/</a:t>
            </a:r>
            <a:r>
              <a:rPr lang="es-MX" sz="1600" b="1" dirty="0" err="1">
                <a:solidFill>
                  <a:schemeClr val="accent3"/>
                </a:solidFill>
              </a:rPr>
              <a:t>template</a:t>
            </a:r>
            <a:r>
              <a:rPr lang="es-MX" sz="1600" b="1" dirty="0" smtClean="0">
                <a:solidFill>
                  <a:schemeClr val="accent3"/>
                </a:solidFill>
              </a:rPr>
              <a:t>&gt;</a:t>
            </a:r>
          </a:p>
          <a:p>
            <a:endParaRPr lang="es-MX" sz="1600" b="1" dirty="0">
              <a:solidFill>
                <a:schemeClr val="accent3"/>
              </a:solidFill>
            </a:endParaRPr>
          </a:p>
          <a:p>
            <a:r>
              <a:rPr lang="es-MX" sz="1600" b="1" dirty="0" err="1" smtClean="0">
                <a:solidFill>
                  <a:schemeClr val="accent3"/>
                </a:solidFill>
              </a:rPr>
              <a:t>Array</a:t>
            </a:r>
            <a:r>
              <a:rPr lang="es-MX" sz="1600" b="1" dirty="0">
                <a:solidFill>
                  <a:schemeClr val="accent3"/>
                </a:solidFill>
              </a:rPr>
              <a:t>: </a:t>
            </a:r>
            <a:r>
              <a:rPr lang="es-MX" sz="1600" b="1" dirty="0" err="1">
                <a:solidFill>
                  <a:schemeClr val="accent3"/>
                </a:solidFill>
              </a:rPr>
              <a:t>type</a:t>
            </a:r>
            <a:r>
              <a:rPr lang="es-MX" sz="1600" b="1" dirty="0">
                <a:solidFill>
                  <a:schemeClr val="accent3"/>
                </a:solidFill>
              </a:rPr>
              <a:t>: </a:t>
            </a:r>
            <a:r>
              <a:rPr lang="es-MX" sz="1600" b="1" dirty="0" err="1">
                <a:solidFill>
                  <a:schemeClr val="accent3"/>
                </a:solidFill>
              </a:rPr>
              <a:t>Array</a:t>
            </a:r>
            <a:r>
              <a:rPr lang="es-MX" sz="1600" b="1" dirty="0">
                <a:solidFill>
                  <a:schemeClr val="accent3"/>
                </a:solidFill>
              </a:rPr>
              <a:t>,</a:t>
            </a:r>
          </a:p>
          <a:p>
            <a:r>
              <a:rPr lang="es-MX" sz="1600" b="1" dirty="0">
                <a:solidFill>
                  <a:schemeClr val="accent3"/>
                </a:solidFill>
              </a:rPr>
              <a:t>        </a:t>
            </a:r>
            <a:r>
              <a:rPr lang="es-MX" sz="1600" b="1" dirty="0" err="1">
                <a:solidFill>
                  <a:schemeClr val="accent3"/>
                </a:solidFill>
              </a:rPr>
              <a:t>value</a:t>
            </a:r>
            <a:r>
              <a:rPr lang="es-MX" sz="1600" b="1" dirty="0">
                <a:solidFill>
                  <a:schemeClr val="accent3"/>
                </a:solidFill>
              </a:rPr>
              <a:t>: </a:t>
            </a:r>
            <a:r>
              <a:rPr lang="es-MX" sz="1600" b="1" dirty="0" err="1">
                <a:solidFill>
                  <a:schemeClr val="accent3"/>
                </a:solidFill>
              </a:rPr>
              <a:t>function</a:t>
            </a:r>
            <a:r>
              <a:rPr lang="es-MX" sz="1600" b="1" dirty="0">
                <a:solidFill>
                  <a:schemeClr val="accent3"/>
                </a:solidFill>
              </a:rPr>
              <a:t>() { </a:t>
            </a:r>
            <a:r>
              <a:rPr lang="es-MX" sz="1600" b="1" dirty="0" err="1">
                <a:solidFill>
                  <a:schemeClr val="accent3"/>
                </a:solidFill>
              </a:rPr>
              <a:t>return</a:t>
            </a:r>
            <a:r>
              <a:rPr lang="es-MX" sz="1600" b="1" dirty="0">
                <a:solidFill>
                  <a:schemeClr val="accent3"/>
                </a:solidFill>
              </a:rPr>
              <a:t> [</a:t>
            </a:r>
          </a:p>
          <a:p>
            <a:r>
              <a:rPr lang="es-MX" sz="1600" b="1" dirty="0">
                <a:solidFill>
                  <a:schemeClr val="accent3"/>
                </a:solidFill>
              </a:rPr>
              <a:t>                {</a:t>
            </a:r>
            <a:r>
              <a:rPr lang="es-MX" sz="1600" b="1" dirty="0" err="1">
                <a:solidFill>
                  <a:schemeClr val="accent3"/>
                </a:solidFill>
              </a:rPr>
              <a:t>name</a:t>
            </a:r>
            <a:r>
              <a:rPr lang="es-MX" sz="1600" b="1" dirty="0">
                <a:solidFill>
                  <a:schemeClr val="accent3"/>
                </a:solidFill>
              </a:rPr>
              <a:t>: 'Pizza', </a:t>
            </a:r>
            <a:r>
              <a:rPr lang="es-MX" sz="1600" b="1" dirty="0" err="1">
                <a:solidFill>
                  <a:schemeClr val="accent3"/>
                </a:solidFill>
              </a:rPr>
              <a:t>ordered</a:t>
            </a:r>
            <a:r>
              <a:rPr lang="es-MX" sz="1600" b="1" dirty="0">
                <a:solidFill>
                  <a:schemeClr val="accent3"/>
                </a:solidFill>
              </a:rPr>
              <a:t>: 0},</a:t>
            </a:r>
          </a:p>
          <a:p>
            <a:r>
              <a:rPr lang="es-MX" sz="1600" b="1" dirty="0">
                <a:solidFill>
                  <a:schemeClr val="accent3"/>
                </a:solidFill>
              </a:rPr>
              <a:t>                {</a:t>
            </a:r>
            <a:r>
              <a:rPr lang="es-MX" sz="1600" b="1" dirty="0" err="1">
                <a:solidFill>
                  <a:schemeClr val="accent3"/>
                </a:solidFill>
              </a:rPr>
              <a:t>name</a:t>
            </a:r>
            <a:r>
              <a:rPr lang="es-MX" sz="1600" b="1" dirty="0">
                <a:solidFill>
                  <a:schemeClr val="accent3"/>
                </a:solidFill>
              </a:rPr>
              <a:t>: 'Pasta', </a:t>
            </a:r>
            <a:r>
              <a:rPr lang="es-MX" sz="1600" b="1" dirty="0" err="1">
                <a:solidFill>
                  <a:schemeClr val="accent3"/>
                </a:solidFill>
              </a:rPr>
              <a:t>ordered</a:t>
            </a:r>
            <a:r>
              <a:rPr lang="es-MX" sz="1600" b="1" dirty="0">
                <a:solidFill>
                  <a:schemeClr val="accent3"/>
                </a:solidFill>
              </a:rPr>
              <a:t>: 0},</a:t>
            </a:r>
          </a:p>
          <a:p>
            <a:r>
              <a:rPr lang="es-MX" sz="1600" b="1" dirty="0">
                <a:solidFill>
                  <a:schemeClr val="accent3"/>
                </a:solidFill>
              </a:rPr>
              <a:t>                {</a:t>
            </a:r>
            <a:r>
              <a:rPr lang="es-MX" sz="1600" b="1" dirty="0" err="1">
                <a:solidFill>
                  <a:schemeClr val="accent3"/>
                </a:solidFill>
              </a:rPr>
              <a:t>name</a:t>
            </a:r>
            <a:r>
              <a:rPr lang="es-MX" sz="1600" b="1" dirty="0">
                <a:solidFill>
                  <a:schemeClr val="accent3"/>
                </a:solidFill>
              </a:rPr>
              <a:t>: '</a:t>
            </a:r>
            <a:r>
              <a:rPr lang="es-MX" sz="1600" b="1" dirty="0" err="1">
                <a:solidFill>
                  <a:schemeClr val="accent3"/>
                </a:solidFill>
              </a:rPr>
              <a:t>Toast</a:t>
            </a:r>
            <a:r>
              <a:rPr lang="es-MX" sz="1600" b="1" dirty="0">
                <a:solidFill>
                  <a:schemeClr val="accent3"/>
                </a:solidFill>
              </a:rPr>
              <a:t>', </a:t>
            </a:r>
            <a:r>
              <a:rPr lang="es-MX" sz="1600" b="1" dirty="0" err="1">
                <a:solidFill>
                  <a:schemeClr val="accent3"/>
                </a:solidFill>
              </a:rPr>
              <a:t>ordered</a:t>
            </a:r>
            <a:r>
              <a:rPr lang="es-MX" sz="1600" b="1" dirty="0">
                <a:solidFill>
                  <a:schemeClr val="accent3"/>
                </a:solidFill>
              </a:rPr>
              <a:t>: 0}</a:t>
            </a:r>
          </a:p>
          <a:p>
            <a:r>
              <a:rPr lang="es-MX" sz="1600" b="1" dirty="0">
                <a:solidFill>
                  <a:schemeClr val="accent3"/>
                </a:solidFill>
              </a:rPr>
              <a:t>         ]; </a:t>
            </a:r>
            <a:r>
              <a:rPr lang="es-MX" sz="1600" b="1" dirty="0" smtClean="0">
                <a:solidFill>
                  <a:schemeClr val="accent3"/>
                </a:solidFill>
              </a:rPr>
              <a:t>}</a:t>
            </a:r>
          </a:p>
          <a:p>
            <a:r>
              <a:rPr lang="es-MX" sz="1600" b="1" dirty="0" err="1" smtClean="0">
                <a:solidFill>
                  <a:schemeClr val="accent3"/>
                </a:solidFill>
              </a:rPr>
              <a:t>Metodo</a:t>
            </a:r>
            <a:r>
              <a:rPr lang="es-MX" sz="1600" b="1" dirty="0">
                <a:solidFill>
                  <a:schemeClr val="accent3"/>
                </a:solidFill>
              </a:rPr>
              <a:t>: </a:t>
            </a:r>
            <a:r>
              <a:rPr lang="es-MX" sz="1600" b="1" dirty="0" err="1">
                <a:solidFill>
                  <a:schemeClr val="accent3"/>
                </a:solidFill>
              </a:rPr>
              <a:t>order</a:t>
            </a:r>
            <a:r>
              <a:rPr lang="es-MX" sz="1600" b="1" dirty="0">
                <a:solidFill>
                  <a:schemeClr val="accent3"/>
                </a:solidFill>
              </a:rPr>
              <a:t>: </a:t>
            </a:r>
            <a:r>
              <a:rPr lang="es-MX" sz="1600" b="1" dirty="0" err="1">
                <a:solidFill>
                  <a:schemeClr val="accent3"/>
                </a:solidFill>
              </a:rPr>
              <a:t>function</a:t>
            </a:r>
            <a:r>
              <a:rPr lang="es-MX" sz="1600" b="1" dirty="0">
                <a:solidFill>
                  <a:schemeClr val="accent3"/>
                </a:solidFill>
              </a:rPr>
              <a:t> (e) {</a:t>
            </a:r>
          </a:p>
          <a:p>
            <a:r>
              <a:rPr lang="es-MX" sz="1600" b="1" dirty="0">
                <a:solidFill>
                  <a:schemeClr val="accent3"/>
                </a:solidFill>
              </a:rPr>
              <a:t>      </a:t>
            </a:r>
            <a:r>
              <a:rPr lang="es-MX" sz="1600" b="1" dirty="0" err="1">
                <a:solidFill>
                  <a:schemeClr val="accent3"/>
                </a:solidFill>
              </a:rPr>
              <a:t>e.model.set</a:t>
            </a:r>
            <a:r>
              <a:rPr lang="es-MX" sz="1600" b="1" dirty="0">
                <a:solidFill>
                  <a:schemeClr val="accent3"/>
                </a:solidFill>
              </a:rPr>
              <a:t>('</a:t>
            </a:r>
            <a:r>
              <a:rPr lang="es-MX" sz="1600" b="1" dirty="0" err="1">
                <a:solidFill>
                  <a:schemeClr val="accent3"/>
                </a:solidFill>
              </a:rPr>
              <a:t>item.ordered</a:t>
            </a:r>
            <a:r>
              <a:rPr lang="es-MX" sz="1600" b="1" dirty="0">
                <a:solidFill>
                  <a:schemeClr val="accent3"/>
                </a:solidFill>
              </a:rPr>
              <a:t>', e.model.item.ordered+1);</a:t>
            </a:r>
            <a:endParaRPr lang="es-MX" sz="1600" b="1" dirty="0"/>
          </a:p>
        </p:txBody>
      </p:sp>
    </p:spTree>
    <p:extLst>
      <p:ext uri="{BB962C8B-B14F-4D97-AF65-F5344CB8AC3E}">
        <p14:creationId xmlns:p14="http://schemas.microsoft.com/office/powerpoint/2010/main" val="6155954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a:t>DATA BINDING HELPER ELEMENTS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42000" y="1007610"/>
            <a:ext cx="10801200" cy="646331"/>
          </a:xfrm>
          <a:prstGeom prst="rect">
            <a:avLst/>
          </a:prstGeom>
        </p:spPr>
        <p:txBody>
          <a:bodyPr wrap="square">
            <a:spAutoFit/>
          </a:bodyPr>
          <a:lstStyle/>
          <a:p>
            <a:r>
              <a:rPr lang="es-MX" b="1" dirty="0"/>
              <a:t>Genera el </a:t>
            </a:r>
            <a:r>
              <a:rPr lang="es-MX" b="1" dirty="0" err="1"/>
              <a:t>webcomponent</a:t>
            </a:r>
            <a:r>
              <a:rPr lang="es-MX" b="1" dirty="0"/>
              <a:t> “</a:t>
            </a:r>
            <a:r>
              <a:rPr lang="es-MX" b="1" dirty="0" smtClean="0"/>
              <a:t>ejemplo-ocho-hijodos.html</a:t>
            </a:r>
            <a:r>
              <a:rPr lang="es-MX" b="1" dirty="0"/>
              <a:t>”, y que se mande a llamar desde “ejemplo-ocho.html”, para generar nuevamente un </a:t>
            </a:r>
            <a:r>
              <a:rPr lang="es-MX" b="1" dirty="0" err="1"/>
              <a:t>Array</a:t>
            </a:r>
            <a:r>
              <a:rPr lang="es-MX" b="1" dirty="0"/>
              <a:t> y un método </a:t>
            </a:r>
            <a:r>
              <a:rPr lang="es-MX" b="1" dirty="0" smtClean="0"/>
              <a:t>que va a filtrar los datos del </a:t>
            </a:r>
            <a:r>
              <a:rPr lang="es-MX" b="1" dirty="0" err="1" smtClean="0"/>
              <a:t>array</a:t>
            </a:r>
            <a:r>
              <a:rPr lang="es-MX" b="1" dirty="0" smtClean="0"/>
              <a:t>.</a:t>
            </a:r>
            <a:endParaRPr lang="es-MX" b="1" dirty="0"/>
          </a:p>
        </p:txBody>
      </p:sp>
      <p:sp>
        <p:nvSpPr>
          <p:cNvPr id="5" name="Rectangle 4"/>
          <p:cNvSpPr/>
          <p:nvPr/>
        </p:nvSpPr>
        <p:spPr>
          <a:xfrm>
            <a:off x="758223" y="4487446"/>
            <a:ext cx="5029166" cy="1600438"/>
          </a:xfrm>
          <a:prstGeom prst="rect">
            <a:avLst/>
          </a:prstGeom>
          <a:ln>
            <a:solidFill>
              <a:schemeClr val="accent1"/>
            </a:solidFill>
          </a:ln>
        </p:spPr>
        <p:txBody>
          <a:bodyPr wrap="square">
            <a:spAutoFit/>
          </a:bodyPr>
          <a:lstStyle/>
          <a:p>
            <a:r>
              <a:rPr lang="es-MX" sz="1400" b="1" dirty="0" err="1">
                <a:solidFill>
                  <a:schemeClr val="accent3"/>
                </a:solidFill>
              </a:rPr>
              <a:t>type</a:t>
            </a:r>
            <a:r>
              <a:rPr lang="es-MX" sz="1400" b="1" dirty="0">
                <a:solidFill>
                  <a:schemeClr val="accent3"/>
                </a:solidFill>
              </a:rPr>
              <a:t>: </a:t>
            </a:r>
            <a:r>
              <a:rPr lang="es-MX" sz="1400" b="1" dirty="0" err="1">
                <a:solidFill>
                  <a:schemeClr val="accent3"/>
                </a:solidFill>
              </a:rPr>
              <a:t>Array</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value</a:t>
            </a:r>
            <a:r>
              <a:rPr lang="es-MX" sz="1400" b="1" dirty="0">
                <a:solidFill>
                  <a:schemeClr val="accent3"/>
                </a:solidFill>
              </a:rPr>
              <a:t>: </a:t>
            </a:r>
            <a:r>
              <a:rPr lang="es-MX" sz="1400" b="1" dirty="0" err="1">
                <a:solidFill>
                  <a:schemeClr val="accent3"/>
                </a:solidFill>
              </a:rPr>
              <a:t>function</a:t>
            </a:r>
            <a:r>
              <a:rPr lang="es-MX" sz="1400" b="1" dirty="0">
                <a:solidFill>
                  <a:schemeClr val="accent3"/>
                </a:solidFill>
              </a:rPr>
              <a:t>() { </a:t>
            </a:r>
            <a:r>
              <a:rPr lang="es-MX" sz="1400" b="1" dirty="0" err="1">
                <a:solidFill>
                  <a:schemeClr val="accent3"/>
                </a:solidFill>
              </a:rPr>
              <a:t>return</a:t>
            </a:r>
            <a:r>
              <a:rPr lang="es-MX" sz="1400" b="1" dirty="0">
                <a:solidFill>
                  <a:schemeClr val="accent3"/>
                </a:solidFill>
              </a:rPr>
              <a:t> [</a:t>
            </a:r>
          </a:p>
          <a:p>
            <a:r>
              <a:rPr lang="es-MX" sz="1400" b="1" dirty="0">
                <a:solidFill>
                  <a:schemeClr val="accent3"/>
                </a:solidFill>
              </a:rPr>
              <a:t>              { </a:t>
            </a:r>
            <a:r>
              <a:rPr lang="es-MX" sz="1400" b="1" dirty="0" err="1">
                <a:solidFill>
                  <a:schemeClr val="accent3"/>
                </a:solidFill>
              </a:rPr>
              <a:t>firstname</a:t>
            </a:r>
            <a:r>
              <a:rPr lang="es-MX" sz="1400" b="1" dirty="0">
                <a:solidFill>
                  <a:schemeClr val="accent3"/>
                </a:solidFill>
              </a:rPr>
              <a:t>: "Jack", </a:t>
            </a:r>
            <a:r>
              <a:rPr lang="es-MX" sz="1400" b="1" dirty="0" err="1">
                <a:solidFill>
                  <a:schemeClr val="accent3"/>
                </a:solidFill>
              </a:rPr>
              <a:t>lastname</a:t>
            </a:r>
            <a:r>
              <a:rPr lang="es-MX" sz="1400" b="1" dirty="0">
                <a:solidFill>
                  <a:schemeClr val="accent3"/>
                </a:solidFill>
              </a:rPr>
              <a:t>: "</a:t>
            </a:r>
            <a:r>
              <a:rPr lang="es-MX" sz="1400" b="1" dirty="0" err="1">
                <a:solidFill>
                  <a:schemeClr val="accent3"/>
                </a:solidFill>
              </a:rPr>
              <a:t>Aubrey</a:t>
            </a:r>
            <a:r>
              <a:rPr lang="es-MX" sz="1400" b="1" dirty="0">
                <a:solidFill>
                  <a:schemeClr val="accent3"/>
                </a:solidFill>
              </a:rPr>
              <a:t>" },</a:t>
            </a:r>
          </a:p>
          <a:p>
            <a:r>
              <a:rPr lang="es-MX" sz="1400" b="1" dirty="0">
                <a:solidFill>
                  <a:schemeClr val="accent3"/>
                </a:solidFill>
              </a:rPr>
              <a:t>              { </a:t>
            </a:r>
            <a:r>
              <a:rPr lang="es-MX" sz="1400" b="1" dirty="0" err="1">
                <a:solidFill>
                  <a:schemeClr val="accent3"/>
                </a:solidFill>
              </a:rPr>
              <a:t>firstname</a:t>
            </a:r>
            <a:r>
              <a:rPr lang="es-MX" sz="1400" b="1" dirty="0">
                <a:solidFill>
                  <a:schemeClr val="accent3"/>
                </a:solidFill>
              </a:rPr>
              <a:t>: "</a:t>
            </a:r>
            <a:r>
              <a:rPr lang="es-MX" sz="1400" b="1" dirty="0" err="1">
                <a:solidFill>
                  <a:schemeClr val="accent3"/>
                </a:solidFill>
              </a:rPr>
              <a:t>Anne</a:t>
            </a:r>
            <a:r>
              <a:rPr lang="es-MX" sz="1400" b="1" dirty="0">
                <a:solidFill>
                  <a:schemeClr val="accent3"/>
                </a:solidFill>
              </a:rPr>
              <a:t>", </a:t>
            </a:r>
            <a:r>
              <a:rPr lang="es-MX" sz="1400" b="1" dirty="0" err="1">
                <a:solidFill>
                  <a:schemeClr val="accent3"/>
                </a:solidFill>
              </a:rPr>
              <a:t>lastname</a:t>
            </a:r>
            <a:r>
              <a:rPr lang="es-MX" sz="1400" b="1" dirty="0">
                <a:solidFill>
                  <a:schemeClr val="accent3"/>
                </a:solidFill>
              </a:rPr>
              <a:t>: "</a:t>
            </a:r>
            <a:r>
              <a:rPr lang="es-MX" sz="1400" b="1" dirty="0" err="1">
                <a:solidFill>
                  <a:schemeClr val="accent3"/>
                </a:solidFill>
              </a:rPr>
              <a:t>Elliot</a:t>
            </a:r>
            <a:r>
              <a:rPr lang="es-MX" sz="1400" b="1" dirty="0">
                <a:solidFill>
                  <a:schemeClr val="accent3"/>
                </a:solidFill>
              </a:rPr>
              <a:t>" },</a:t>
            </a:r>
          </a:p>
          <a:p>
            <a:r>
              <a:rPr lang="es-MX" sz="1400" b="1" dirty="0">
                <a:solidFill>
                  <a:schemeClr val="accent3"/>
                </a:solidFill>
              </a:rPr>
              <a:t>              { </a:t>
            </a:r>
            <a:r>
              <a:rPr lang="es-MX" sz="1400" b="1" dirty="0" err="1">
                <a:solidFill>
                  <a:schemeClr val="accent3"/>
                </a:solidFill>
              </a:rPr>
              <a:t>firstname</a:t>
            </a:r>
            <a:r>
              <a:rPr lang="es-MX" sz="1400" b="1" dirty="0">
                <a:solidFill>
                  <a:schemeClr val="accent3"/>
                </a:solidFill>
              </a:rPr>
              <a:t>: "Stephen", </a:t>
            </a:r>
            <a:r>
              <a:rPr lang="es-MX" sz="1400" b="1" dirty="0" err="1">
                <a:solidFill>
                  <a:schemeClr val="accent3"/>
                </a:solidFill>
              </a:rPr>
              <a:t>lastname</a:t>
            </a:r>
            <a:r>
              <a:rPr lang="es-MX" sz="1400" b="1" dirty="0">
                <a:solidFill>
                  <a:schemeClr val="accent3"/>
                </a:solidFill>
              </a:rPr>
              <a:t>: "</a:t>
            </a:r>
            <a:r>
              <a:rPr lang="es-MX" sz="1400" b="1" dirty="0" err="1">
                <a:solidFill>
                  <a:schemeClr val="accent3"/>
                </a:solidFill>
              </a:rPr>
              <a:t>Maturin</a:t>
            </a:r>
            <a:r>
              <a:rPr lang="es-MX" sz="1400" b="1" dirty="0">
                <a:solidFill>
                  <a:schemeClr val="accent3"/>
                </a:solidFill>
              </a:rPr>
              <a:t>" },</a:t>
            </a:r>
          </a:p>
          <a:p>
            <a:r>
              <a:rPr lang="es-MX" sz="1400" b="1" dirty="0">
                <a:solidFill>
                  <a:schemeClr val="accent3"/>
                </a:solidFill>
              </a:rPr>
              <a:t>              { </a:t>
            </a:r>
            <a:r>
              <a:rPr lang="es-MX" sz="1400" b="1" dirty="0" err="1">
                <a:solidFill>
                  <a:schemeClr val="accent3"/>
                </a:solidFill>
              </a:rPr>
              <a:t>firstname</a:t>
            </a:r>
            <a:r>
              <a:rPr lang="es-MX" sz="1400" b="1" dirty="0">
                <a:solidFill>
                  <a:schemeClr val="accent3"/>
                </a:solidFill>
              </a:rPr>
              <a:t>: "Emma", </a:t>
            </a:r>
            <a:r>
              <a:rPr lang="es-MX" sz="1400" b="1" dirty="0" err="1">
                <a:solidFill>
                  <a:schemeClr val="accent3"/>
                </a:solidFill>
              </a:rPr>
              <a:t>lastname</a:t>
            </a:r>
            <a:r>
              <a:rPr lang="es-MX" sz="1400" b="1" dirty="0">
                <a:solidFill>
                  <a:schemeClr val="accent3"/>
                </a:solidFill>
              </a:rPr>
              <a:t>: "</a:t>
            </a:r>
            <a:r>
              <a:rPr lang="es-MX" sz="1400" b="1" dirty="0" err="1">
                <a:solidFill>
                  <a:schemeClr val="accent3"/>
                </a:solidFill>
              </a:rPr>
              <a:t>Woodhouse</a:t>
            </a:r>
            <a:r>
              <a:rPr lang="es-MX" sz="1400" b="1" dirty="0">
                <a:solidFill>
                  <a:schemeClr val="accent3"/>
                </a:solidFill>
              </a:rPr>
              <a:t>" }</a:t>
            </a:r>
          </a:p>
          <a:p>
            <a:r>
              <a:rPr lang="es-MX" sz="1400" b="1" dirty="0">
                <a:solidFill>
                  <a:schemeClr val="accent3"/>
                </a:solidFill>
              </a:rPr>
              <a:t>         ]; }</a:t>
            </a:r>
          </a:p>
        </p:txBody>
      </p:sp>
      <p:sp>
        <p:nvSpPr>
          <p:cNvPr id="6" name="Rectangle 5"/>
          <p:cNvSpPr/>
          <p:nvPr/>
        </p:nvSpPr>
        <p:spPr>
          <a:xfrm>
            <a:off x="7209053" y="1973572"/>
            <a:ext cx="4768765" cy="2677656"/>
          </a:xfrm>
          <a:prstGeom prst="rect">
            <a:avLst/>
          </a:prstGeom>
          <a:ln>
            <a:solidFill>
              <a:schemeClr val="accent1"/>
            </a:solidFill>
          </a:ln>
        </p:spPr>
        <p:txBody>
          <a:bodyPr wrap="square">
            <a:spAutoFit/>
          </a:bodyPr>
          <a:lstStyle/>
          <a:p>
            <a:r>
              <a:rPr lang="es-MX" sz="1400" b="1" dirty="0" smtClean="0">
                <a:solidFill>
                  <a:schemeClr val="accent3"/>
                </a:solidFill>
              </a:rPr>
              <a:t>/* </a:t>
            </a:r>
            <a:r>
              <a:rPr lang="es-MX" sz="1400" b="1" dirty="0" err="1" smtClean="0">
                <a:solidFill>
                  <a:schemeClr val="accent3"/>
                </a:solidFill>
              </a:rPr>
              <a:t>Metodo</a:t>
            </a:r>
            <a:r>
              <a:rPr lang="es-MX" sz="1400" b="1" dirty="0" smtClean="0">
                <a:solidFill>
                  <a:schemeClr val="accent3"/>
                </a:solidFill>
              </a:rPr>
              <a:t> */</a:t>
            </a:r>
          </a:p>
          <a:p>
            <a:r>
              <a:rPr lang="es-MX" sz="1400" b="1" dirty="0" err="1" smtClean="0">
                <a:solidFill>
                  <a:schemeClr val="accent3"/>
                </a:solidFill>
              </a:rPr>
              <a:t>computeFilter</a:t>
            </a:r>
            <a:r>
              <a:rPr lang="es-MX" sz="1400" b="1" dirty="0">
                <a:solidFill>
                  <a:schemeClr val="accent3"/>
                </a:solidFill>
              </a:rPr>
              <a:t>: </a:t>
            </a:r>
            <a:r>
              <a:rPr lang="es-MX" sz="1400" b="1" dirty="0" err="1">
                <a:solidFill>
                  <a:schemeClr val="accent3"/>
                </a:solidFill>
              </a:rPr>
              <a:t>function</a:t>
            </a:r>
            <a:r>
              <a:rPr lang="es-MX" sz="1400" b="1" dirty="0">
                <a:solidFill>
                  <a:schemeClr val="accent3"/>
                </a:solidFill>
              </a:rPr>
              <a:t> (</a:t>
            </a:r>
            <a:r>
              <a:rPr lang="es-MX" sz="1400" b="1" dirty="0" err="1">
                <a:solidFill>
                  <a:schemeClr val="accent3"/>
                </a:solidFill>
              </a:rPr>
              <a:t>string</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if</a:t>
            </a:r>
            <a:r>
              <a:rPr lang="es-MX" sz="1400" b="1" dirty="0">
                <a:solidFill>
                  <a:schemeClr val="accent3"/>
                </a:solidFill>
              </a:rPr>
              <a:t> (!</a:t>
            </a:r>
            <a:r>
              <a:rPr lang="es-MX" sz="1400" b="1" dirty="0" err="1">
                <a:solidFill>
                  <a:schemeClr val="accent3"/>
                </a:solidFill>
              </a:rPr>
              <a:t>string</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a:t>
            </a:r>
            <a:r>
              <a:rPr lang="es-MX" sz="1400" b="1" dirty="0" err="1">
                <a:solidFill>
                  <a:schemeClr val="accent3"/>
                </a:solidFill>
              </a:rPr>
              <a:t>null</a:t>
            </a:r>
            <a:r>
              <a:rPr lang="es-MX" sz="1400" b="1" dirty="0">
                <a:solidFill>
                  <a:schemeClr val="accent3"/>
                </a:solidFill>
              </a:rPr>
              <a:t>;</a:t>
            </a:r>
          </a:p>
          <a:p>
            <a:r>
              <a:rPr lang="es-MX" sz="1400" b="1" dirty="0">
                <a:solidFill>
                  <a:schemeClr val="accent3"/>
                </a:solidFill>
              </a:rPr>
              <a:t>      } </a:t>
            </a:r>
            <a:r>
              <a:rPr lang="es-MX" sz="1400" b="1" dirty="0" err="1">
                <a:solidFill>
                  <a:schemeClr val="accent3"/>
                </a:solidFill>
              </a:rPr>
              <a:t>else</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string</a:t>
            </a:r>
            <a:r>
              <a:rPr lang="es-MX" sz="1400" b="1" dirty="0">
                <a:solidFill>
                  <a:schemeClr val="accent3"/>
                </a:solidFill>
              </a:rPr>
              <a:t> = </a:t>
            </a:r>
            <a:r>
              <a:rPr lang="es-MX" sz="1400" b="1" dirty="0" err="1">
                <a:solidFill>
                  <a:schemeClr val="accent3"/>
                </a:solidFill>
              </a:rPr>
              <a:t>string.toLowerCase</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a:t>
            </a:r>
            <a:r>
              <a:rPr lang="es-MX" sz="1400" b="1" dirty="0" err="1">
                <a:solidFill>
                  <a:schemeClr val="accent3"/>
                </a:solidFill>
              </a:rPr>
              <a:t>function</a:t>
            </a:r>
            <a:r>
              <a:rPr lang="es-MX" sz="1400" b="1" dirty="0">
                <a:solidFill>
                  <a:schemeClr val="accent3"/>
                </a:solidFill>
              </a:rPr>
              <a:t>(</a:t>
            </a:r>
            <a:r>
              <a:rPr lang="es-MX" sz="1400" b="1" dirty="0" err="1">
                <a:solidFill>
                  <a:schemeClr val="accent3"/>
                </a:solidFill>
              </a:rPr>
              <a:t>employee</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first</a:t>
            </a:r>
            <a:r>
              <a:rPr lang="es-MX" sz="1400" b="1" dirty="0">
                <a:solidFill>
                  <a:schemeClr val="accent3"/>
                </a:solidFill>
              </a:rPr>
              <a:t> = </a:t>
            </a:r>
            <a:r>
              <a:rPr lang="es-MX" sz="1400" b="1" dirty="0" err="1">
                <a:solidFill>
                  <a:schemeClr val="accent3"/>
                </a:solidFill>
              </a:rPr>
              <a:t>employee.firstname.toLowerCase</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last</a:t>
            </a:r>
            <a:r>
              <a:rPr lang="es-MX" sz="1400" b="1" dirty="0">
                <a:solidFill>
                  <a:schemeClr val="accent3"/>
                </a:solidFill>
              </a:rPr>
              <a:t> = </a:t>
            </a:r>
            <a:r>
              <a:rPr lang="es-MX" sz="1400" b="1" dirty="0" err="1">
                <a:solidFill>
                  <a:schemeClr val="accent3"/>
                </a:solidFill>
              </a:rPr>
              <a:t>employee.lastname.toLowerCase</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a:t>
            </a:r>
            <a:r>
              <a:rPr lang="es-MX" sz="1400" b="1" dirty="0" err="1">
                <a:solidFill>
                  <a:schemeClr val="accent3"/>
                </a:solidFill>
              </a:rPr>
              <a:t>first.indexOf</a:t>
            </a:r>
            <a:r>
              <a:rPr lang="es-MX" sz="1400" b="1" dirty="0">
                <a:solidFill>
                  <a:schemeClr val="accent3"/>
                </a:solidFill>
              </a:rPr>
              <a:t>(</a:t>
            </a:r>
            <a:r>
              <a:rPr lang="es-MX" sz="1400" b="1" dirty="0" err="1">
                <a:solidFill>
                  <a:schemeClr val="accent3"/>
                </a:solidFill>
              </a:rPr>
              <a:t>string</a:t>
            </a:r>
            <a:r>
              <a:rPr lang="es-MX" sz="1400" b="1" dirty="0">
                <a:solidFill>
                  <a:schemeClr val="accent3"/>
                </a:solidFill>
              </a:rPr>
              <a:t>) != -1 ||</a:t>
            </a:r>
          </a:p>
          <a:p>
            <a:r>
              <a:rPr lang="es-MX" sz="1400" b="1" dirty="0">
                <a:solidFill>
                  <a:schemeClr val="accent3"/>
                </a:solidFill>
              </a:rPr>
              <a:t>                  </a:t>
            </a:r>
            <a:r>
              <a:rPr lang="es-MX" sz="1400" b="1" dirty="0" err="1">
                <a:solidFill>
                  <a:schemeClr val="accent3"/>
                </a:solidFill>
              </a:rPr>
              <a:t>last.indexOf</a:t>
            </a:r>
            <a:r>
              <a:rPr lang="es-MX" sz="1400" b="1" dirty="0">
                <a:solidFill>
                  <a:schemeClr val="accent3"/>
                </a:solidFill>
              </a:rPr>
              <a:t>(</a:t>
            </a:r>
            <a:r>
              <a:rPr lang="es-MX" sz="1400" b="1" dirty="0" err="1">
                <a:solidFill>
                  <a:schemeClr val="accent3"/>
                </a:solidFill>
              </a:rPr>
              <a:t>string</a:t>
            </a:r>
            <a:r>
              <a:rPr lang="es-MX" sz="1400" b="1" dirty="0">
                <a:solidFill>
                  <a:schemeClr val="accent3"/>
                </a:solidFill>
              </a:rPr>
              <a:t>) != -1);</a:t>
            </a:r>
          </a:p>
          <a:p>
            <a:r>
              <a:rPr lang="es-MX" sz="1400" b="1" dirty="0">
                <a:solidFill>
                  <a:schemeClr val="accent3"/>
                </a:solidFill>
              </a:rPr>
              <a:t>        }</a:t>
            </a:r>
          </a:p>
        </p:txBody>
      </p:sp>
      <p:sp>
        <p:nvSpPr>
          <p:cNvPr id="7" name="Rectangle 6"/>
          <p:cNvSpPr/>
          <p:nvPr/>
        </p:nvSpPr>
        <p:spPr>
          <a:xfrm>
            <a:off x="742000" y="1957151"/>
            <a:ext cx="6118225" cy="1815882"/>
          </a:xfrm>
          <a:prstGeom prst="rect">
            <a:avLst/>
          </a:prstGeom>
          <a:ln>
            <a:solidFill>
              <a:schemeClr val="accent1"/>
            </a:solidFill>
          </a:ln>
        </p:spPr>
        <p:txBody>
          <a:bodyPr>
            <a:spAutoFit/>
          </a:bodyPr>
          <a:lstStyle/>
          <a:p>
            <a:r>
              <a:rPr lang="es-MX" sz="1400" b="1" dirty="0" smtClean="0">
                <a:solidFill>
                  <a:schemeClr val="accent3"/>
                </a:solidFill>
              </a:rPr>
              <a:t>/*Datos en el </a:t>
            </a:r>
            <a:r>
              <a:rPr lang="es-MX" sz="1400" b="1" dirty="0" err="1" smtClean="0">
                <a:solidFill>
                  <a:schemeClr val="accent3"/>
                </a:solidFill>
              </a:rPr>
              <a:t>Dom</a:t>
            </a:r>
            <a:r>
              <a:rPr lang="es-MX" sz="1400" b="1" dirty="0" smtClean="0">
                <a:solidFill>
                  <a:schemeClr val="accent3"/>
                </a:solidFill>
              </a:rPr>
              <a:t>: */</a:t>
            </a:r>
          </a:p>
          <a:p>
            <a:r>
              <a:rPr lang="es-MX" sz="1400" b="1" dirty="0" smtClean="0">
                <a:solidFill>
                  <a:schemeClr val="accent3"/>
                </a:solidFill>
              </a:rPr>
              <a:t>&lt;</a:t>
            </a:r>
            <a:r>
              <a:rPr lang="es-MX" sz="1400" b="1" dirty="0">
                <a:solidFill>
                  <a:schemeClr val="accent3"/>
                </a:solidFill>
              </a:rPr>
              <a:t>p&gt;ingresa </a:t>
            </a:r>
            <a:r>
              <a:rPr lang="es-MX" sz="1400" b="1" dirty="0" err="1">
                <a:solidFill>
                  <a:schemeClr val="accent3"/>
                </a:solidFill>
              </a:rPr>
              <a:t>parametro</a:t>
            </a:r>
            <a:r>
              <a:rPr lang="es-MX" sz="1400" b="1" dirty="0">
                <a:solidFill>
                  <a:schemeClr val="accent3"/>
                </a:solidFill>
              </a:rPr>
              <a:t> de </a:t>
            </a:r>
            <a:r>
              <a:rPr lang="es-MX" sz="1400" b="1" dirty="0" err="1">
                <a:solidFill>
                  <a:schemeClr val="accent3"/>
                </a:solidFill>
              </a:rPr>
              <a:t>busqueda</a:t>
            </a:r>
            <a:r>
              <a:rPr lang="es-MX" sz="1400" b="1" dirty="0">
                <a:solidFill>
                  <a:schemeClr val="accent3"/>
                </a:solidFill>
              </a:rPr>
              <a:t>:&lt;/p&gt;</a:t>
            </a:r>
          </a:p>
          <a:p>
            <a:r>
              <a:rPr lang="es-MX" sz="1400" b="1" dirty="0">
                <a:solidFill>
                  <a:schemeClr val="accent3"/>
                </a:solidFill>
              </a:rPr>
              <a:t>    &lt;input </a:t>
            </a:r>
            <a:r>
              <a:rPr lang="es-MX" sz="1400" b="1" dirty="0" err="1">
                <a:solidFill>
                  <a:schemeClr val="accent3"/>
                </a:solidFill>
              </a:rPr>
              <a:t>value</a:t>
            </a:r>
            <a:r>
              <a:rPr lang="es-MX" sz="1400" b="1" dirty="0">
                <a:solidFill>
                  <a:schemeClr val="accent3"/>
                </a:solidFill>
              </a:rPr>
              <a:t>="{{</a:t>
            </a:r>
            <a:r>
              <a:rPr lang="es-MX" sz="1400" b="1" dirty="0" err="1">
                <a:solidFill>
                  <a:schemeClr val="accent3"/>
                </a:solidFill>
              </a:rPr>
              <a:t>searchString</a:t>
            </a:r>
            <a:r>
              <a:rPr lang="es-MX" sz="1400" b="1" dirty="0">
                <a:solidFill>
                  <a:schemeClr val="accent3"/>
                </a:solidFill>
              </a:rPr>
              <a:t>::input}}"&gt;</a:t>
            </a:r>
          </a:p>
          <a:p>
            <a:r>
              <a:rPr lang="es-MX" sz="1400" b="1" dirty="0">
                <a:solidFill>
                  <a:schemeClr val="accent3"/>
                </a:solidFill>
              </a:rPr>
              <a:t>    &lt;p&gt;&lt;/p&gt;</a:t>
            </a:r>
          </a:p>
          <a:p>
            <a:r>
              <a:rPr lang="es-MX" sz="1400" b="1" dirty="0">
                <a:solidFill>
                  <a:schemeClr val="accent3"/>
                </a:solidFill>
              </a:rPr>
              <a:t>    &lt;</a:t>
            </a:r>
            <a:r>
              <a:rPr lang="es-MX" sz="1400" b="1" dirty="0" err="1">
                <a:solidFill>
                  <a:schemeClr val="accent3"/>
                </a:solidFill>
              </a:rPr>
              <a:t>template</a:t>
            </a:r>
            <a:r>
              <a:rPr lang="es-MX" sz="1400" b="1" dirty="0">
                <a:solidFill>
                  <a:schemeClr val="accent3"/>
                </a:solidFill>
              </a:rPr>
              <a:t> </a:t>
            </a:r>
            <a:r>
              <a:rPr lang="es-MX" sz="1400" b="1" dirty="0" err="1">
                <a:solidFill>
                  <a:schemeClr val="accent3"/>
                </a:solidFill>
              </a:rPr>
              <a:t>is</a:t>
            </a:r>
            <a:r>
              <a:rPr lang="es-MX" sz="1400" b="1" dirty="0">
                <a:solidFill>
                  <a:schemeClr val="accent3"/>
                </a:solidFill>
              </a:rPr>
              <a:t>="</a:t>
            </a:r>
            <a:r>
              <a:rPr lang="es-MX" sz="1400" b="1" dirty="0" err="1">
                <a:solidFill>
                  <a:schemeClr val="accent3"/>
                </a:solidFill>
              </a:rPr>
              <a:t>dom-repeat</a:t>
            </a:r>
            <a:r>
              <a:rPr lang="es-MX" sz="1400" b="1" dirty="0">
                <a:solidFill>
                  <a:schemeClr val="accent3"/>
                </a:solidFill>
              </a:rPr>
              <a:t>" </a:t>
            </a:r>
            <a:r>
              <a:rPr lang="es-MX" sz="1400" b="1" dirty="0" err="1">
                <a:solidFill>
                  <a:schemeClr val="accent3"/>
                </a:solidFill>
              </a:rPr>
              <a:t>items</a:t>
            </a:r>
            <a:r>
              <a:rPr lang="es-MX" sz="1400" b="1" dirty="0">
                <a:solidFill>
                  <a:schemeClr val="accent3"/>
                </a:solidFill>
              </a:rPr>
              <a:t>="{{</a:t>
            </a:r>
            <a:r>
              <a:rPr lang="es-MX" sz="1400" b="1" dirty="0" err="1">
                <a:solidFill>
                  <a:schemeClr val="accent3"/>
                </a:solidFill>
              </a:rPr>
              <a:t>employees</a:t>
            </a:r>
            <a:r>
              <a:rPr lang="es-MX" sz="1400" b="1" dirty="0">
                <a:solidFill>
                  <a:schemeClr val="accent3"/>
                </a:solidFill>
              </a:rPr>
              <a:t>}}" as="</a:t>
            </a:r>
            <a:r>
              <a:rPr lang="es-MX" sz="1400" b="1" dirty="0" err="1">
                <a:solidFill>
                  <a:schemeClr val="accent3"/>
                </a:solidFill>
              </a:rPr>
              <a:t>employee</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filter</a:t>
            </a:r>
            <a:r>
              <a:rPr lang="es-MX" sz="1400" b="1" dirty="0">
                <a:solidFill>
                  <a:schemeClr val="accent3"/>
                </a:solidFill>
              </a:rPr>
              <a:t>="{{</a:t>
            </a:r>
            <a:r>
              <a:rPr lang="es-MX" sz="1400" b="1" dirty="0" err="1">
                <a:solidFill>
                  <a:schemeClr val="accent3"/>
                </a:solidFill>
              </a:rPr>
              <a:t>computeFilter</a:t>
            </a:r>
            <a:r>
              <a:rPr lang="es-MX" sz="1400" b="1" dirty="0">
                <a:solidFill>
                  <a:schemeClr val="accent3"/>
                </a:solidFill>
              </a:rPr>
              <a:t>(</a:t>
            </a:r>
            <a:r>
              <a:rPr lang="es-MX" sz="1400" b="1" dirty="0" err="1">
                <a:solidFill>
                  <a:schemeClr val="accent3"/>
                </a:solidFill>
              </a:rPr>
              <a:t>searchString</a:t>
            </a:r>
            <a:r>
              <a:rPr lang="es-MX" sz="1400" b="1" dirty="0">
                <a:solidFill>
                  <a:schemeClr val="accent3"/>
                </a:solidFill>
              </a:rPr>
              <a:t>)}}"&gt;</a:t>
            </a:r>
          </a:p>
          <a:p>
            <a:r>
              <a:rPr lang="es-MX" sz="1400" b="1" dirty="0">
                <a:solidFill>
                  <a:schemeClr val="accent3"/>
                </a:solidFill>
              </a:rPr>
              <a:t>        &lt;div&gt;{{</a:t>
            </a:r>
            <a:r>
              <a:rPr lang="es-MX" sz="1400" b="1" dirty="0" err="1">
                <a:solidFill>
                  <a:schemeClr val="accent3"/>
                </a:solidFill>
              </a:rPr>
              <a:t>employee.lastname</a:t>
            </a:r>
            <a:r>
              <a:rPr lang="es-MX" sz="1400" b="1" dirty="0">
                <a:solidFill>
                  <a:schemeClr val="accent3"/>
                </a:solidFill>
              </a:rPr>
              <a:t>}}, {{</a:t>
            </a:r>
            <a:r>
              <a:rPr lang="es-MX" sz="1400" b="1" dirty="0" err="1">
                <a:solidFill>
                  <a:schemeClr val="accent3"/>
                </a:solidFill>
              </a:rPr>
              <a:t>employee.firstname</a:t>
            </a:r>
            <a:r>
              <a:rPr lang="es-MX" sz="1400" b="1" dirty="0">
                <a:solidFill>
                  <a:schemeClr val="accent3"/>
                </a:solidFill>
              </a:rPr>
              <a:t>}}&lt;/div&gt;</a:t>
            </a:r>
          </a:p>
          <a:p>
            <a:r>
              <a:rPr lang="es-MX" sz="1400" b="1" dirty="0">
                <a:solidFill>
                  <a:schemeClr val="accent3"/>
                </a:solidFill>
              </a:rPr>
              <a:t>    &lt;/</a:t>
            </a:r>
            <a:r>
              <a:rPr lang="es-MX" sz="1400" b="1" dirty="0" err="1">
                <a:solidFill>
                  <a:schemeClr val="accent3"/>
                </a:solidFill>
              </a:rPr>
              <a:t>template</a:t>
            </a:r>
            <a:r>
              <a:rPr lang="es-MX" sz="1400" b="1" dirty="0">
                <a:solidFill>
                  <a:schemeClr val="accent3"/>
                </a:solidFill>
              </a:rPr>
              <a:t>&gt;</a:t>
            </a:r>
          </a:p>
        </p:txBody>
      </p:sp>
    </p:spTree>
    <p:extLst>
      <p:ext uri="{BB962C8B-B14F-4D97-AF65-F5344CB8AC3E}">
        <p14:creationId xmlns:p14="http://schemas.microsoft.com/office/powerpoint/2010/main" val="26126206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a:t>DATA BINDING HELPER ELEMENTS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77644" y="1116513"/>
            <a:ext cx="10615676" cy="1200329"/>
          </a:xfrm>
          <a:prstGeom prst="rect">
            <a:avLst/>
          </a:prstGeom>
        </p:spPr>
        <p:txBody>
          <a:bodyPr wrap="square">
            <a:spAutoFit/>
          </a:bodyPr>
          <a:lstStyle/>
          <a:p>
            <a:r>
              <a:rPr lang="es-MX" b="1" dirty="0"/>
              <a:t>Genera el </a:t>
            </a:r>
            <a:r>
              <a:rPr lang="es-MX" b="1" dirty="0" err="1"/>
              <a:t>webcomponent</a:t>
            </a:r>
            <a:r>
              <a:rPr lang="es-MX" b="1" dirty="0"/>
              <a:t> “</a:t>
            </a:r>
            <a:r>
              <a:rPr lang="es-MX" b="1" dirty="0" smtClean="0"/>
              <a:t>ejemplo-ocho-hijotres.html</a:t>
            </a:r>
            <a:r>
              <a:rPr lang="es-MX" b="1" dirty="0"/>
              <a:t>”, y que se mande a llamar desde “ejemplo-ocho.html”, para generar nuevamente un </a:t>
            </a:r>
            <a:r>
              <a:rPr lang="es-MX" b="1" dirty="0" err="1" smtClean="0"/>
              <a:t>Array</a:t>
            </a:r>
            <a:r>
              <a:rPr lang="es-MX" b="1" dirty="0"/>
              <a:t> con de 4 X 2 </a:t>
            </a:r>
            <a:r>
              <a:rPr lang="es-MX" b="1" dirty="0">
                <a:solidFill>
                  <a:schemeClr val="accent3"/>
                </a:solidFill>
              </a:rPr>
              <a:t>{ </a:t>
            </a:r>
            <a:r>
              <a:rPr lang="es-MX" b="1" dirty="0" err="1">
                <a:solidFill>
                  <a:schemeClr val="accent3"/>
                </a:solidFill>
              </a:rPr>
              <a:t>firstname</a:t>
            </a:r>
            <a:r>
              <a:rPr lang="es-MX" b="1" dirty="0">
                <a:solidFill>
                  <a:schemeClr val="accent3"/>
                </a:solidFill>
              </a:rPr>
              <a:t>: "Jack", </a:t>
            </a:r>
            <a:r>
              <a:rPr lang="es-MX" b="1" dirty="0" err="1">
                <a:solidFill>
                  <a:schemeClr val="accent3"/>
                </a:solidFill>
              </a:rPr>
              <a:t>lastname</a:t>
            </a:r>
            <a:r>
              <a:rPr lang="es-MX" b="1" dirty="0">
                <a:solidFill>
                  <a:schemeClr val="accent3"/>
                </a:solidFill>
              </a:rPr>
              <a:t>: "</a:t>
            </a:r>
            <a:r>
              <a:rPr lang="es-MX" b="1" dirty="0" err="1">
                <a:solidFill>
                  <a:schemeClr val="accent3"/>
                </a:solidFill>
              </a:rPr>
              <a:t>Aubrey</a:t>
            </a:r>
            <a:r>
              <a:rPr lang="es-MX" b="1" dirty="0">
                <a:solidFill>
                  <a:schemeClr val="accent3"/>
                </a:solidFill>
              </a:rPr>
              <a:t>" </a:t>
            </a:r>
            <a:r>
              <a:rPr lang="es-MX" b="1" dirty="0" smtClean="0">
                <a:solidFill>
                  <a:schemeClr val="accent3"/>
                </a:solidFill>
              </a:rPr>
              <a:t>}, </a:t>
            </a:r>
            <a:r>
              <a:rPr lang="es-MX" b="1" dirty="0" smtClean="0"/>
              <a:t>y en el </a:t>
            </a:r>
            <a:r>
              <a:rPr lang="es-MX" b="1" dirty="0" err="1" smtClean="0"/>
              <a:t>dom</a:t>
            </a:r>
            <a:r>
              <a:rPr lang="es-MX" b="1" dirty="0" smtClean="0"/>
              <a:t> se ocupara un alias y la propiedad </a:t>
            </a:r>
            <a:r>
              <a:rPr lang="es-MX" b="1" dirty="0" err="1" smtClean="0"/>
              <a:t>index</a:t>
            </a:r>
            <a:r>
              <a:rPr lang="es-MX" b="1" dirty="0" smtClean="0"/>
              <a:t>-as para enumerar</a:t>
            </a:r>
          </a:p>
          <a:p>
            <a:r>
              <a:rPr lang="es-MX" b="1" dirty="0"/>
              <a:t>l</a:t>
            </a:r>
            <a:r>
              <a:rPr lang="es-MX" b="1" dirty="0" smtClean="0"/>
              <a:t>os</a:t>
            </a:r>
            <a:r>
              <a:rPr lang="es-MX" b="1" dirty="0" smtClean="0">
                <a:solidFill>
                  <a:schemeClr val="accent3"/>
                </a:solidFill>
              </a:rPr>
              <a:t> </a:t>
            </a:r>
            <a:r>
              <a:rPr lang="es-MX" b="1" dirty="0" smtClean="0"/>
              <a:t>elementos del </a:t>
            </a:r>
            <a:r>
              <a:rPr lang="es-MX" b="1" dirty="0" err="1" smtClean="0"/>
              <a:t>array</a:t>
            </a:r>
            <a:r>
              <a:rPr lang="es-MX" b="1" dirty="0" smtClean="0"/>
              <a:t>.</a:t>
            </a:r>
            <a:endParaRPr lang="es-MX" b="1" dirty="0"/>
          </a:p>
        </p:txBody>
      </p:sp>
      <p:sp>
        <p:nvSpPr>
          <p:cNvPr id="5" name="Rectangle 4"/>
          <p:cNvSpPr/>
          <p:nvPr/>
        </p:nvSpPr>
        <p:spPr>
          <a:xfrm>
            <a:off x="710825" y="2719637"/>
            <a:ext cx="10153128" cy="369332"/>
          </a:xfrm>
          <a:prstGeom prst="rect">
            <a:avLst/>
          </a:prstGeom>
        </p:spPr>
        <p:txBody>
          <a:bodyPr wrap="square">
            <a:spAutoFit/>
          </a:bodyPr>
          <a:lstStyle/>
          <a:p>
            <a:r>
              <a:rPr lang="es-MX" b="1" dirty="0">
                <a:solidFill>
                  <a:schemeClr val="accent3"/>
                </a:solidFill>
              </a:rPr>
              <a:t>&lt;</a:t>
            </a:r>
            <a:r>
              <a:rPr lang="es-MX" b="1" dirty="0" err="1">
                <a:solidFill>
                  <a:schemeClr val="accent3"/>
                </a:solidFill>
              </a:rPr>
              <a:t>template</a:t>
            </a:r>
            <a:r>
              <a:rPr lang="es-MX" b="1" dirty="0">
                <a:solidFill>
                  <a:schemeClr val="accent3"/>
                </a:solidFill>
              </a:rPr>
              <a:t> </a:t>
            </a:r>
            <a:r>
              <a:rPr lang="es-MX" b="1" dirty="0" err="1">
                <a:solidFill>
                  <a:schemeClr val="accent3"/>
                </a:solidFill>
              </a:rPr>
              <a:t>is</a:t>
            </a:r>
            <a:r>
              <a:rPr lang="es-MX" b="1" dirty="0">
                <a:solidFill>
                  <a:schemeClr val="accent3"/>
                </a:solidFill>
              </a:rPr>
              <a:t>="</a:t>
            </a:r>
            <a:r>
              <a:rPr lang="es-MX" b="1" dirty="0" err="1">
                <a:solidFill>
                  <a:schemeClr val="accent3"/>
                </a:solidFill>
              </a:rPr>
              <a:t>dom-repeat</a:t>
            </a:r>
            <a:r>
              <a:rPr lang="es-MX" b="1" dirty="0">
                <a:solidFill>
                  <a:schemeClr val="accent3"/>
                </a:solidFill>
              </a:rPr>
              <a:t>" </a:t>
            </a:r>
            <a:r>
              <a:rPr lang="es-MX" b="1" dirty="0" err="1">
                <a:solidFill>
                  <a:schemeClr val="accent3"/>
                </a:solidFill>
              </a:rPr>
              <a:t>items</a:t>
            </a:r>
            <a:r>
              <a:rPr lang="es-MX" b="1" dirty="0">
                <a:solidFill>
                  <a:schemeClr val="accent3"/>
                </a:solidFill>
              </a:rPr>
              <a:t>="{{</a:t>
            </a:r>
            <a:r>
              <a:rPr lang="es-MX" b="1" dirty="0" err="1">
                <a:solidFill>
                  <a:schemeClr val="accent3"/>
                </a:solidFill>
              </a:rPr>
              <a:t>employees</a:t>
            </a:r>
            <a:r>
              <a:rPr lang="es-MX" b="1" dirty="0">
                <a:solidFill>
                  <a:schemeClr val="accent3"/>
                </a:solidFill>
              </a:rPr>
              <a:t>}}" as="</a:t>
            </a:r>
            <a:r>
              <a:rPr lang="es-MX" b="1" dirty="0" err="1">
                <a:solidFill>
                  <a:schemeClr val="accent3"/>
                </a:solidFill>
              </a:rPr>
              <a:t>employee</a:t>
            </a:r>
            <a:r>
              <a:rPr lang="es-MX" b="1" dirty="0">
                <a:solidFill>
                  <a:schemeClr val="accent3"/>
                </a:solidFill>
              </a:rPr>
              <a:t>" </a:t>
            </a:r>
            <a:r>
              <a:rPr lang="es-MX" b="1" dirty="0" err="1">
                <a:solidFill>
                  <a:schemeClr val="accent3"/>
                </a:solidFill>
              </a:rPr>
              <a:t>index</a:t>
            </a:r>
            <a:r>
              <a:rPr lang="es-MX" b="1" dirty="0">
                <a:solidFill>
                  <a:schemeClr val="accent3"/>
                </a:solidFill>
              </a:rPr>
              <a:t>-as="</a:t>
            </a:r>
            <a:r>
              <a:rPr lang="es-MX" b="1" dirty="0" err="1">
                <a:solidFill>
                  <a:schemeClr val="accent3"/>
                </a:solidFill>
              </a:rPr>
              <a:t>report_no</a:t>
            </a:r>
            <a:r>
              <a:rPr lang="es-MX" b="1" dirty="0">
                <a:solidFill>
                  <a:schemeClr val="accent3"/>
                </a:solidFill>
              </a:rPr>
              <a:t>"&gt;</a:t>
            </a:r>
          </a:p>
        </p:txBody>
      </p:sp>
      <p:pic>
        <p:nvPicPr>
          <p:cNvPr id="6" name="Picture 5"/>
          <p:cNvPicPr>
            <a:picLocks noChangeAspect="1"/>
          </p:cNvPicPr>
          <p:nvPr/>
        </p:nvPicPr>
        <p:blipFill>
          <a:blip r:embed="rId2"/>
          <a:stretch>
            <a:fillRect/>
          </a:stretch>
        </p:blipFill>
        <p:spPr>
          <a:xfrm>
            <a:off x="1007244" y="3439959"/>
            <a:ext cx="9810750" cy="2933700"/>
          </a:xfrm>
          <a:prstGeom prst="rect">
            <a:avLst/>
          </a:prstGeom>
        </p:spPr>
      </p:pic>
    </p:spTree>
    <p:extLst>
      <p:ext uri="{BB962C8B-B14F-4D97-AF65-F5344CB8AC3E}">
        <p14:creationId xmlns:p14="http://schemas.microsoft.com/office/powerpoint/2010/main" val="22729430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80" y="160436"/>
            <a:ext cx="9822838" cy="660088"/>
          </a:xfrm>
        </p:spPr>
        <p:txBody>
          <a:bodyPr/>
          <a:lstStyle/>
          <a:p>
            <a:r>
              <a:rPr lang="es-MX" sz="3200" dirty="0"/>
              <a:t>DATA BINDING HELPER ELEMENTS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89963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769508" y="1102537"/>
            <a:ext cx="10623812" cy="2862322"/>
          </a:xfrm>
          <a:prstGeom prst="rect">
            <a:avLst/>
          </a:prstGeom>
        </p:spPr>
        <p:txBody>
          <a:bodyPr wrap="square">
            <a:spAutoFit/>
          </a:bodyPr>
          <a:lstStyle/>
          <a:p>
            <a:r>
              <a:rPr lang="es-MX" b="1" dirty="0"/>
              <a:t>Genera el </a:t>
            </a:r>
            <a:r>
              <a:rPr lang="es-MX" b="1" dirty="0" err="1"/>
              <a:t>webcomponent</a:t>
            </a:r>
            <a:r>
              <a:rPr lang="es-MX" b="1" dirty="0"/>
              <a:t> “</a:t>
            </a:r>
            <a:r>
              <a:rPr lang="es-MX" b="1" dirty="0" smtClean="0"/>
              <a:t>ejemplo-ocho-hijocuatro.html</a:t>
            </a:r>
            <a:r>
              <a:rPr lang="es-MX" b="1" dirty="0"/>
              <a:t>”, y que se mande a llamar desde “ejemplo-ocho.html”, </a:t>
            </a:r>
            <a:r>
              <a:rPr lang="es-MX" b="1" dirty="0" smtClean="0"/>
              <a:t>y copia del componente que te anexo el código para que puedas</a:t>
            </a:r>
          </a:p>
          <a:p>
            <a:r>
              <a:rPr lang="es-MX" b="1" dirty="0" smtClean="0"/>
              <a:t>Ver como se ocupan </a:t>
            </a:r>
            <a:r>
              <a:rPr lang="es-MX" b="1" dirty="0"/>
              <a:t>las propiedades: </a:t>
            </a:r>
            <a:r>
              <a:rPr lang="es-MX" b="1" dirty="0" err="1" smtClean="0"/>
              <a:t>push</a:t>
            </a:r>
            <a:r>
              <a:rPr lang="es-MX" b="1" dirty="0"/>
              <a:t>, pop, </a:t>
            </a:r>
            <a:r>
              <a:rPr lang="es-MX" b="1" dirty="0" err="1" smtClean="0"/>
              <a:t>unshift</a:t>
            </a:r>
            <a:r>
              <a:rPr lang="es-MX" b="1" dirty="0"/>
              <a:t>, </a:t>
            </a:r>
            <a:r>
              <a:rPr lang="es-MX" b="1" dirty="0" err="1" smtClean="0"/>
              <a:t>shift</a:t>
            </a:r>
            <a:r>
              <a:rPr lang="es-MX" b="1" dirty="0"/>
              <a:t>, </a:t>
            </a:r>
            <a:r>
              <a:rPr lang="es-MX" b="1" dirty="0" smtClean="0"/>
              <a:t>y </a:t>
            </a:r>
            <a:r>
              <a:rPr lang="es-MX" b="1" dirty="0" err="1" smtClean="0"/>
              <a:t>splice</a:t>
            </a:r>
            <a:r>
              <a:rPr lang="es-MX" b="1" dirty="0" smtClean="0"/>
              <a:t>.</a:t>
            </a:r>
          </a:p>
          <a:p>
            <a:endParaRPr lang="es-MX" b="1" dirty="0"/>
          </a:p>
          <a:p>
            <a:r>
              <a:rPr lang="es-MX" dirty="0" smtClean="0"/>
              <a:t>Una vez que corrió el código correctamente en tu equipo incrementa una columna en el </a:t>
            </a:r>
            <a:r>
              <a:rPr lang="es-MX" dirty="0" err="1" smtClean="0"/>
              <a:t>array</a:t>
            </a:r>
            <a:r>
              <a:rPr lang="es-MX" dirty="0" smtClean="0"/>
              <a:t> que indique la ciudad de nacimiento y genera un estilo a tu gusto a la tabla donde se muestra el </a:t>
            </a:r>
            <a:r>
              <a:rPr lang="es-MX" dirty="0" err="1" smtClean="0"/>
              <a:t>array</a:t>
            </a:r>
            <a:r>
              <a:rPr lang="es-MX" dirty="0" smtClean="0"/>
              <a:t>.</a:t>
            </a:r>
          </a:p>
          <a:p>
            <a:r>
              <a:rPr lang="es-MX" dirty="0" smtClean="0"/>
              <a:t>Por ultimo al llamar a tu </a:t>
            </a:r>
            <a:r>
              <a:rPr lang="es-MX" dirty="0" err="1" smtClean="0"/>
              <a:t>webcomponent</a:t>
            </a:r>
            <a:r>
              <a:rPr lang="es-MX" dirty="0" smtClean="0"/>
              <a:t> debes pasar el valor que indica el ancho de cada columna </a:t>
            </a:r>
          </a:p>
          <a:p>
            <a:r>
              <a:rPr lang="es-MX" dirty="0" smtClean="0"/>
              <a:t>y modifica el texto del botón que ocupa la propiedad </a:t>
            </a:r>
            <a:r>
              <a:rPr lang="es-MX" dirty="0" err="1" smtClean="0"/>
              <a:t>splice</a:t>
            </a:r>
            <a:r>
              <a:rPr lang="es-MX" dirty="0" smtClean="0"/>
              <a:t> por </a:t>
            </a:r>
            <a:r>
              <a:rPr lang="es-MX" dirty="0" err="1" smtClean="0"/>
              <a:t>splice</a:t>
            </a:r>
            <a:r>
              <a:rPr lang="es-MX" dirty="0" smtClean="0"/>
              <a:t>.</a:t>
            </a:r>
          </a:p>
          <a:p>
            <a:endParaRPr lang="es-MX" b="1" dirty="0">
              <a:solidFill>
                <a:schemeClr val="accent3"/>
              </a:solidFill>
            </a:endParaRPr>
          </a:p>
          <a:p>
            <a:r>
              <a:rPr lang="en-US" b="1" dirty="0">
                <a:solidFill>
                  <a:schemeClr val="accent3"/>
                </a:solidFill>
              </a:rPr>
              <a:t>&lt;</a:t>
            </a:r>
            <a:r>
              <a:rPr lang="en-US" b="1" dirty="0" err="1">
                <a:solidFill>
                  <a:schemeClr val="accent3"/>
                </a:solidFill>
              </a:rPr>
              <a:t>th</a:t>
            </a:r>
            <a:r>
              <a:rPr lang="en-US" b="1" dirty="0">
                <a:solidFill>
                  <a:schemeClr val="accent3"/>
                </a:solidFill>
              </a:rPr>
              <a:t> style="width:200px"&gt;Number&lt;/</a:t>
            </a:r>
            <a:r>
              <a:rPr lang="en-US" b="1" dirty="0" err="1">
                <a:solidFill>
                  <a:schemeClr val="accent3"/>
                </a:solidFill>
              </a:rPr>
              <a:t>th</a:t>
            </a:r>
            <a:r>
              <a:rPr lang="en-US" b="1" dirty="0">
                <a:solidFill>
                  <a:schemeClr val="accent3"/>
                </a:solidFill>
              </a:rPr>
              <a:t>&gt;</a:t>
            </a:r>
            <a:endParaRPr lang="es-MX" b="1" dirty="0">
              <a:solidFill>
                <a:schemeClr val="accent3"/>
              </a:solidFill>
            </a:endParaRPr>
          </a:p>
        </p:txBody>
      </p:sp>
    </p:spTree>
    <p:extLst>
      <p:ext uri="{BB962C8B-B14F-4D97-AF65-F5344CB8AC3E}">
        <p14:creationId xmlns:p14="http://schemas.microsoft.com/office/powerpoint/2010/main" val="385511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Polymer 1</a:t>
            </a:r>
            <a:endParaRPr lang="en-US" dirty="0"/>
          </a:p>
        </p:txBody>
      </p:sp>
      <p:sp>
        <p:nvSpPr>
          <p:cNvPr id="3" name="Text Placeholder 2"/>
          <p:cNvSpPr>
            <a:spLocks noGrp="1"/>
          </p:cNvSpPr>
          <p:nvPr>
            <p:ph type="body" sz="quarter" idx="13"/>
          </p:nvPr>
        </p:nvSpPr>
        <p:spPr/>
        <p:txBody>
          <a:bodyPr/>
          <a:lstStyle/>
          <a:p>
            <a:r>
              <a:rPr lang="en-US" dirty="0" err="1" smtClean="0"/>
              <a:t>Curso</a:t>
            </a:r>
            <a:r>
              <a:rPr lang="en-US" dirty="0" smtClean="0"/>
              <a:t> de </a:t>
            </a:r>
            <a:r>
              <a:rPr lang="en-US" dirty="0" err="1" smtClean="0"/>
              <a:t>capacitación</a:t>
            </a:r>
            <a:r>
              <a:rPr lang="en-US" dirty="0" smtClean="0"/>
              <a:t> para personal </a:t>
            </a:r>
            <a:r>
              <a:rPr lang="en-US" dirty="0" err="1" smtClean="0"/>
              <a:t>asignado</a:t>
            </a:r>
            <a:r>
              <a:rPr lang="en-US" dirty="0" smtClean="0"/>
              <a:t> a BBVA</a:t>
            </a:r>
            <a:endParaRPr lang="en-US" dirty="0"/>
          </a:p>
        </p:txBody>
      </p:sp>
    </p:spTree>
    <p:extLst>
      <p:ext uri="{BB962C8B-B14F-4D97-AF65-F5344CB8AC3E}">
        <p14:creationId xmlns:p14="http://schemas.microsoft.com/office/powerpoint/2010/main" val="153978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7920" y="251917"/>
            <a:ext cx="9630044" cy="1080446"/>
          </a:xfrm>
        </p:spPr>
        <p:txBody>
          <a:bodyPr/>
          <a:lstStyle/>
          <a:p>
            <a:r>
              <a:rPr lang="es-ES" sz="3200" b="1" dirty="0" smtClean="0"/>
              <a:t>ESPECIFICACIONES EN WEB COMPONENTS.</a:t>
            </a:r>
            <a:endParaRPr lang="es-ES" sz="32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136576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42000" y="1399160"/>
            <a:ext cx="11167194" cy="5078313"/>
          </a:xfrm>
          <a:prstGeom prst="rect">
            <a:avLst/>
          </a:prstGeom>
        </p:spPr>
        <p:txBody>
          <a:bodyPr wrap="square">
            <a:spAutoFit/>
          </a:bodyPr>
          <a:lstStyle/>
          <a:p>
            <a:r>
              <a:rPr lang="es-ES" b="1" dirty="0">
                <a:solidFill>
                  <a:srgbClr val="313131"/>
                </a:solidFill>
                <a:latin typeface="Open Sans"/>
              </a:rPr>
              <a:t>HTML </a:t>
            </a:r>
            <a:r>
              <a:rPr lang="es-ES" b="1" dirty="0" err="1">
                <a:solidFill>
                  <a:srgbClr val="313131"/>
                </a:solidFill>
                <a:latin typeface="Open Sans"/>
              </a:rPr>
              <a:t>Imports</a:t>
            </a:r>
            <a:r>
              <a:rPr lang="es-ES" b="1" dirty="0">
                <a:solidFill>
                  <a:srgbClr val="313131"/>
                </a:solidFill>
                <a:latin typeface="Open Sans"/>
              </a:rPr>
              <a:t>:</a:t>
            </a:r>
            <a:r>
              <a:rPr lang="es-ES" dirty="0">
                <a:solidFill>
                  <a:srgbClr val="313131"/>
                </a:solidFill>
                <a:latin typeface="Open Sans"/>
              </a:rPr>
              <a:t> </a:t>
            </a:r>
            <a:br>
              <a:rPr lang="es-ES" dirty="0">
                <a:solidFill>
                  <a:srgbClr val="313131"/>
                </a:solidFill>
                <a:latin typeface="Open Sans"/>
              </a:rPr>
            </a:br>
            <a:r>
              <a:rPr lang="es-ES" dirty="0">
                <a:solidFill>
                  <a:srgbClr val="313131"/>
                </a:solidFill>
                <a:latin typeface="Open Sans"/>
              </a:rPr>
              <a:t>Permite importar un pedazo de código que podrás usar en un lugar de tu página. Ese código podrá tener HTML, CSS y </a:t>
            </a:r>
            <a:r>
              <a:rPr lang="es-ES" dirty="0" err="1">
                <a:solidFill>
                  <a:srgbClr val="313131"/>
                </a:solidFill>
                <a:latin typeface="Open Sans"/>
              </a:rPr>
              <a:t>Javascript</a:t>
            </a:r>
            <a:r>
              <a:rPr lang="es-ES" dirty="0">
                <a:solidFill>
                  <a:srgbClr val="313131"/>
                </a:solidFill>
                <a:latin typeface="Open Sans"/>
              </a:rPr>
              <a:t>. El HTML no se visualizará directamente en la página, pero lo podrías acceder con </a:t>
            </a:r>
            <a:r>
              <a:rPr lang="es-ES" dirty="0" err="1">
                <a:solidFill>
                  <a:srgbClr val="313131"/>
                </a:solidFill>
                <a:latin typeface="Open Sans"/>
              </a:rPr>
              <a:t>Javascript</a:t>
            </a:r>
            <a:r>
              <a:rPr lang="es-ES" dirty="0">
                <a:solidFill>
                  <a:srgbClr val="313131"/>
                </a:solidFill>
                <a:latin typeface="Open Sans"/>
              </a:rPr>
              <a:t> e inyectar en algún lugar. Pero aunque se llame específicamente "HTML </a:t>
            </a:r>
            <a:r>
              <a:rPr lang="es-ES" dirty="0" err="1">
                <a:solidFill>
                  <a:srgbClr val="313131"/>
                </a:solidFill>
                <a:latin typeface="Open Sans"/>
              </a:rPr>
              <a:t>Imports</a:t>
            </a:r>
            <a:r>
              <a:rPr lang="es-ES" dirty="0">
                <a:solidFill>
                  <a:srgbClr val="313131"/>
                </a:solidFill>
                <a:latin typeface="Open Sans"/>
              </a:rPr>
              <a:t>", realmente sirve para cargar de una manera única tanto HTML como CSS como </a:t>
            </a:r>
            <a:r>
              <a:rPr lang="es-ES" dirty="0" err="1">
                <a:solidFill>
                  <a:srgbClr val="313131"/>
                </a:solidFill>
                <a:latin typeface="Open Sans"/>
              </a:rPr>
              <a:t>Javascript</a:t>
            </a:r>
            <a:r>
              <a:rPr lang="es-ES" dirty="0">
                <a:solidFill>
                  <a:srgbClr val="313131"/>
                </a:solidFill>
                <a:latin typeface="Open Sans"/>
              </a:rPr>
              <a:t>. Además podrás tener dentro un "HTML </a:t>
            </a:r>
            <a:r>
              <a:rPr lang="es-ES" dirty="0" err="1">
                <a:solidFill>
                  <a:srgbClr val="313131"/>
                </a:solidFill>
                <a:latin typeface="Open Sans"/>
              </a:rPr>
              <a:t>Template</a:t>
            </a:r>
            <a:r>
              <a:rPr lang="es-ES" dirty="0">
                <a:solidFill>
                  <a:srgbClr val="313131"/>
                </a:solidFill>
                <a:latin typeface="Open Sans"/>
              </a:rPr>
              <a:t>", con las ventajas que ellos aportan. </a:t>
            </a:r>
            <a:r>
              <a:rPr lang="es-ES" dirty="0" smtClean="0">
                <a:solidFill>
                  <a:srgbClr val="313131"/>
                </a:solidFill>
                <a:latin typeface="Open Sans"/>
              </a:rPr>
              <a:t>Mediante </a:t>
            </a:r>
            <a:r>
              <a:rPr lang="es-ES" dirty="0">
                <a:solidFill>
                  <a:srgbClr val="313131"/>
                </a:solidFill>
                <a:latin typeface="Open Sans"/>
              </a:rPr>
              <a:t>código </a:t>
            </a:r>
            <a:r>
              <a:rPr lang="es-ES" dirty="0" err="1">
                <a:solidFill>
                  <a:srgbClr val="313131"/>
                </a:solidFill>
                <a:latin typeface="Open Sans"/>
              </a:rPr>
              <a:t>Javascript</a:t>
            </a:r>
            <a:r>
              <a:rPr lang="es-ES" dirty="0">
                <a:solidFill>
                  <a:srgbClr val="313131"/>
                </a:solidFill>
                <a:latin typeface="Open Sans"/>
              </a:rPr>
              <a:t> seremos capaces también de registrar componentes personalizados "</a:t>
            </a:r>
            <a:r>
              <a:rPr lang="es-ES" dirty="0" err="1">
                <a:solidFill>
                  <a:srgbClr val="313131"/>
                </a:solidFill>
                <a:latin typeface="Open Sans"/>
              </a:rPr>
              <a:t>Custom</a:t>
            </a:r>
            <a:r>
              <a:rPr lang="es-ES" dirty="0">
                <a:solidFill>
                  <a:srgbClr val="313131"/>
                </a:solidFill>
                <a:latin typeface="Open Sans"/>
              </a:rPr>
              <a:t> </a:t>
            </a:r>
            <a:r>
              <a:rPr lang="es-ES" dirty="0" err="1">
                <a:solidFill>
                  <a:srgbClr val="313131"/>
                </a:solidFill>
                <a:latin typeface="Open Sans"/>
              </a:rPr>
              <a:t>Elements</a:t>
            </a:r>
            <a:r>
              <a:rPr lang="es-ES" dirty="0">
                <a:solidFill>
                  <a:srgbClr val="313131"/>
                </a:solidFill>
                <a:latin typeface="Open Sans"/>
              </a:rPr>
              <a:t>" o realizar otro tipo de acciones sobre el contenido de la página que sean necesarias</a:t>
            </a:r>
            <a:r>
              <a:rPr lang="es-ES" dirty="0" smtClean="0">
                <a:solidFill>
                  <a:srgbClr val="313131"/>
                </a:solidFill>
                <a:latin typeface="Open Sans"/>
              </a:rPr>
              <a:t>.</a:t>
            </a:r>
          </a:p>
          <a:p>
            <a:endParaRPr lang="es-ES" dirty="0">
              <a:solidFill>
                <a:srgbClr val="313131"/>
              </a:solidFill>
              <a:latin typeface="Open Sans"/>
            </a:endParaRPr>
          </a:p>
          <a:p>
            <a:r>
              <a:rPr lang="es-ES" b="1" dirty="0">
                <a:solidFill>
                  <a:srgbClr val="313131"/>
                </a:solidFill>
                <a:latin typeface="Open Sans"/>
              </a:rPr>
              <a:t>Shadow DOM: </a:t>
            </a:r>
            <a:r>
              <a:rPr lang="es-ES" dirty="0">
                <a:solidFill>
                  <a:srgbClr val="313131"/>
                </a:solidFill>
                <a:latin typeface="Open Sans"/>
              </a:rPr>
              <a:t/>
            </a:r>
            <a:br>
              <a:rPr lang="es-ES" dirty="0">
                <a:solidFill>
                  <a:srgbClr val="313131"/>
                </a:solidFill>
                <a:latin typeface="Open Sans"/>
              </a:rPr>
            </a:br>
            <a:r>
              <a:rPr lang="es-ES" dirty="0">
                <a:solidFill>
                  <a:srgbClr val="313131"/>
                </a:solidFill>
                <a:latin typeface="Open Sans"/>
              </a:rPr>
              <a:t>Este sistema permite tener una parte del DOM oculta a otros bloques de la página. Se dice comúnmente que estamos encapsulando parte del DOM para que no interfiera con otros elementos de la página. </a:t>
            </a:r>
            <a:br>
              <a:rPr lang="es-ES" dirty="0">
                <a:solidFill>
                  <a:srgbClr val="313131"/>
                </a:solidFill>
                <a:latin typeface="Open Sans"/>
              </a:rPr>
            </a:br>
            <a:r>
              <a:rPr lang="es-ES" dirty="0">
                <a:solidFill>
                  <a:srgbClr val="313131"/>
                </a:solidFill>
                <a:latin typeface="Open Sans"/>
              </a:rPr>
              <a:t>Básicamente te sirve para solucionar un caso común que ocurre al incluir un </a:t>
            </a:r>
            <a:r>
              <a:rPr lang="es-ES" dirty="0" err="1">
                <a:solidFill>
                  <a:srgbClr val="313131"/>
                </a:solidFill>
                <a:latin typeface="Open Sans"/>
              </a:rPr>
              <a:t>plugin</a:t>
            </a:r>
            <a:r>
              <a:rPr lang="es-ES" dirty="0">
                <a:solidFill>
                  <a:srgbClr val="313131"/>
                </a:solidFill>
                <a:latin typeface="Open Sans"/>
              </a:rPr>
              <a:t> de terceros. A veces usan clases o identificadores para aplicar estilos que afectan a otros elementos de la página, descolocando cosas que no debería o alterando su aspecto. Pues con el Shadow DOM podemos hacer que los componentes tengan partes que no estarían visibles desde fuera, pudiendo colocar estilos que solo afectan al Shadow DOM de un web </a:t>
            </a:r>
            <a:r>
              <a:rPr lang="es-ES" dirty="0" err="1">
                <a:solidFill>
                  <a:srgbClr val="313131"/>
                </a:solidFill>
                <a:latin typeface="Open Sans"/>
              </a:rPr>
              <a:t>component</a:t>
            </a:r>
            <a:r>
              <a:rPr lang="es-ES" dirty="0">
                <a:solidFill>
                  <a:srgbClr val="313131"/>
                </a:solidFill>
                <a:latin typeface="Open Sans"/>
              </a:rPr>
              <a:t> y evitando que estilos de la página sean capaces de afectar al Shadow DOM.</a:t>
            </a:r>
            <a:endParaRPr lang="es-ES" b="0" i="0" dirty="0">
              <a:solidFill>
                <a:srgbClr val="313131"/>
              </a:solidFill>
              <a:effectLst/>
              <a:latin typeface="Open Sans"/>
            </a:endParaRPr>
          </a:p>
        </p:txBody>
      </p:sp>
    </p:spTree>
    <p:extLst>
      <p:ext uri="{BB962C8B-B14F-4D97-AF65-F5344CB8AC3E}">
        <p14:creationId xmlns:p14="http://schemas.microsoft.com/office/powerpoint/2010/main" val="333196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Librerías para Web Components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720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750270" y="1404045"/>
            <a:ext cx="11023178" cy="5078313"/>
          </a:xfrm>
          <a:prstGeom prst="rect">
            <a:avLst/>
          </a:prstGeom>
        </p:spPr>
        <p:txBody>
          <a:bodyPr wrap="square">
            <a:spAutoFit/>
          </a:bodyPr>
          <a:lstStyle/>
          <a:p>
            <a:r>
              <a:rPr lang="es-ES" dirty="0">
                <a:solidFill>
                  <a:srgbClr val="313131"/>
                </a:solidFill>
                <a:latin typeface="Open Sans"/>
              </a:rPr>
              <a:t>En cuanto a librerías </a:t>
            </a:r>
            <a:r>
              <a:rPr lang="es-ES" dirty="0" err="1">
                <a:solidFill>
                  <a:srgbClr val="313131"/>
                </a:solidFill>
                <a:latin typeface="Open Sans"/>
              </a:rPr>
              <a:t>Javascript</a:t>
            </a:r>
            <a:r>
              <a:rPr lang="es-ES" dirty="0">
                <a:solidFill>
                  <a:srgbClr val="313131"/>
                </a:solidFill>
                <a:latin typeface="Open Sans"/>
              </a:rPr>
              <a:t> para producir Web Components hay que aclarar primero que realmente no hacen falta. Como has visto, los Web Components forman parte de un estándar, que está siendo discutido todavía en mayor media, pero es un estándar. Eso quiere decir que, más tarde o temprano, todos los navegadores lo tendrán en su "</a:t>
            </a:r>
            <a:r>
              <a:rPr lang="es-ES" dirty="0" err="1">
                <a:solidFill>
                  <a:srgbClr val="313131"/>
                </a:solidFill>
                <a:latin typeface="Open Sans"/>
              </a:rPr>
              <a:t>core</a:t>
            </a:r>
            <a:r>
              <a:rPr lang="es-ES" dirty="0">
                <a:solidFill>
                  <a:srgbClr val="313131"/>
                </a:solidFill>
                <a:latin typeface="Open Sans"/>
              </a:rPr>
              <a:t>" y podrás usarlo con tan solo usar </a:t>
            </a:r>
            <a:r>
              <a:rPr lang="es-ES" dirty="0" err="1">
                <a:solidFill>
                  <a:srgbClr val="313131"/>
                </a:solidFill>
                <a:latin typeface="Open Sans"/>
              </a:rPr>
              <a:t>Javascript</a:t>
            </a:r>
            <a:r>
              <a:rPr lang="es-ES" dirty="0">
                <a:solidFill>
                  <a:srgbClr val="313131"/>
                </a:solidFill>
                <a:latin typeface="Open Sans"/>
              </a:rPr>
              <a:t> estándar, sin necesidad de ninguna librería adicional.</a:t>
            </a:r>
          </a:p>
          <a:p>
            <a:r>
              <a:rPr lang="es-ES" dirty="0">
                <a:solidFill>
                  <a:srgbClr val="313131"/>
                </a:solidFill>
                <a:latin typeface="Open Sans"/>
              </a:rPr>
              <a:t>No obstante, lo cierto es que diversos actores se han apresurado a presentar algunas librerías que nos permiten desarrollar hoy mismo con la tecnología de los Web Components. Te las resumimos a continuación:</a:t>
            </a:r>
          </a:p>
          <a:p>
            <a:r>
              <a:rPr lang="es-ES" b="1" dirty="0">
                <a:solidFill>
                  <a:srgbClr val="A59D00"/>
                </a:solidFill>
                <a:latin typeface="Open Sans"/>
                <a:hlinkClick r:id="rId2"/>
              </a:rPr>
              <a:t>Polymer:</a:t>
            </a:r>
            <a:r>
              <a:rPr lang="es-ES" dirty="0">
                <a:solidFill>
                  <a:srgbClr val="313131"/>
                </a:solidFill>
                <a:latin typeface="Open Sans"/>
              </a:rPr>
              <a:t> </a:t>
            </a:r>
            <a:br>
              <a:rPr lang="es-ES" dirty="0">
                <a:solidFill>
                  <a:srgbClr val="313131"/>
                </a:solidFill>
                <a:latin typeface="Open Sans"/>
              </a:rPr>
            </a:br>
            <a:r>
              <a:rPr lang="es-ES" dirty="0">
                <a:solidFill>
                  <a:srgbClr val="313131"/>
                </a:solidFill>
                <a:latin typeface="Open Sans"/>
              </a:rPr>
              <a:t>Es una librería impulsada por Google que actualmente es el mayor referente en cuanto a Web Components. Desarrollada para aprovechar la tecnología del estándar, facilitando la creación de interfaces de usuario reutilizables.</a:t>
            </a:r>
          </a:p>
          <a:p>
            <a:r>
              <a:rPr lang="es-ES" b="1" dirty="0">
                <a:solidFill>
                  <a:srgbClr val="A59D00"/>
                </a:solidFill>
                <a:latin typeface="Open Sans"/>
                <a:hlinkClick r:id="rId3"/>
              </a:rPr>
              <a:t>X-</a:t>
            </a:r>
            <a:r>
              <a:rPr lang="es-ES" b="1" dirty="0" err="1">
                <a:solidFill>
                  <a:srgbClr val="A59D00"/>
                </a:solidFill>
                <a:latin typeface="Open Sans"/>
                <a:hlinkClick r:id="rId3"/>
              </a:rPr>
              <a:t>Tag</a:t>
            </a:r>
            <a:r>
              <a:rPr lang="es-ES" b="1" dirty="0">
                <a:solidFill>
                  <a:srgbClr val="A59D00"/>
                </a:solidFill>
                <a:latin typeface="Open Sans"/>
                <a:hlinkClick r:id="rId3"/>
              </a:rPr>
              <a:t>:</a:t>
            </a:r>
            <a:r>
              <a:rPr lang="es-ES" dirty="0">
                <a:solidFill>
                  <a:srgbClr val="313131"/>
                </a:solidFill>
                <a:latin typeface="Open Sans"/>
              </a:rPr>
              <a:t> </a:t>
            </a:r>
            <a:br>
              <a:rPr lang="es-ES" dirty="0">
                <a:solidFill>
                  <a:srgbClr val="313131"/>
                </a:solidFill>
                <a:latin typeface="Open Sans"/>
              </a:rPr>
            </a:br>
            <a:r>
              <a:rPr lang="es-ES" dirty="0">
                <a:solidFill>
                  <a:srgbClr val="313131"/>
                </a:solidFill>
                <a:latin typeface="Open Sans"/>
              </a:rPr>
              <a:t>Es la apuesta de Mozilla para la creación de Web Components, específicamente los </a:t>
            </a:r>
            <a:r>
              <a:rPr lang="es-ES" dirty="0" err="1">
                <a:solidFill>
                  <a:srgbClr val="313131"/>
                </a:solidFill>
                <a:latin typeface="Open Sans"/>
              </a:rPr>
              <a:t>custom</a:t>
            </a:r>
            <a:r>
              <a:rPr lang="es-ES" dirty="0">
                <a:solidFill>
                  <a:srgbClr val="313131"/>
                </a:solidFill>
                <a:latin typeface="Open Sans"/>
              </a:rPr>
              <a:t> </a:t>
            </a:r>
            <a:r>
              <a:rPr lang="es-ES" dirty="0" err="1">
                <a:solidFill>
                  <a:srgbClr val="313131"/>
                </a:solidFill>
                <a:latin typeface="Open Sans"/>
              </a:rPr>
              <a:t>elements</a:t>
            </a:r>
            <a:r>
              <a:rPr lang="es-ES" dirty="0">
                <a:solidFill>
                  <a:srgbClr val="313131"/>
                </a:solidFill>
                <a:latin typeface="Open Sans"/>
              </a:rPr>
              <a:t>, al alcance de todos los navegadores modernos.</a:t>
            </a:r>
          </a:p>
          <a:p>
            <a:r>
              <a:rPr lang="es-ES" b="1" dirty="0" err="1">
                <a:solidFill>
                  <a:srgbClr val="A59D00"/>
                </a:solidFill>
                <a:latin typeface="Open Sans"/>
                <a:hlinkClick r:id="rId4"/>
              </a:rPr>
              <a:t>Bosonic</a:t>
            </a:r>
            <a:r>
              <a:rPr lang="es-ES" b="1" dirty="0">
                <a:solidFill>
                  <a:srgbClr val="A59D00"/>
                </a:solidFill>
                <a:latin typeface="Open Sans"/>
                <a:hlinkClick r:id="rId4"/>
              </a:rPr>
              <a:t>:</a:t>
            </a:r>
            <a:r>
              <a:rPr lang="es-ES" dirty="0">
                <a:solidFill>
                  <a:srgbClr val="313131"/>
                </a:solidFill>
                <a:latin typeface="Open Sans"/>
              </a:rPr>
              <a:t> </a:t>
            </a:r>
            <a:br>
              <a:rPr lang="es-ES" dirty="0">
                <a:solidFill>
                  <a:srgbClr val="313131"/>
                </a:solidFill>
                <a:latin typeface="Open Sans"/>
              </a:rPr>
            </a:br>
            <a:r>
              <a:rPr lang="es-ES" dirty="0">
                <a:solidFill>
                  <a:srgbClr val="313131"/>
                </a:solidFill>
                <a:latin typeface="Open Sans"/>
              </a:rPr>
              <a:t>Herramientas y utilidades para crear web components incluso en navegadores no tan nuevos, como Internet Explorer 9.</a:t>
            </a:r>
            <a:endParaRPr lang="es-ES" b="0" i="0" dirty="0">
              <a:solidFill>
                <a:srgbClr val="313131"/>
              </a:solidFill>
              <a:effectLst/>
              <a:latin typeface="Open Sans"/>
            </a:endParaRPr>
          </a:p>
        </p:txBody>
      </p:sp>
    </p:spTree>
    <p:extLst>
      <p:ext uri="{BB962C8B-B14F-4D97-AF65-F5344CB8AC3E}">
        <p14:creationId xmlns:p14="http://schemas.microsoft.com/office/powerpoint/2010/main" val="2440669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nfidentialTemplate_EN_2015">
  <a:themeElements>
    <a:clrScheme name="Softtek">
      <a:dk1>
        <a:srgbClr val="2B2D2E"/>
      </a:dk1>
      <a:lt1>
        <a:srgbClr val="FFFFFF"/>
      </a:lt1>
      <a:dk2>
        <a:srgbClr val="919191"/>
      </a:dk2>
      <a:lt2>
        <a:srgbClr val="FFFFFF"/>
      </a:lt2>
      <a:accent1>
        <a:srgbClr val="23BBD3"/>
      </a:accent1>
      <a:accent2>
        <a:srgbClr val="5116AC"/>
      </a:accent2>
      <a:accent3>
        <a:srgbClr val="3AC790"/>
      </a:accent3>
      <a:accent4>
        <a:srgbClr val="FE660F"/>
      </a:accent4>
      <a:accent5>
        <a:srgbClr val="797979"/>
      </a:accent5>
      <a:accent6>
        <a:srgbClr val="011892"/>
      </a:accent6>
      <a:hlink>
        <a:srgbClr val="5116AC"/>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3D39A2E-827E-C54D-9971-BA4BAA74D16A}"/>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0F6750D-55FA-294B-B844-F82920FAD9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8" ma:contentTypeDescription="Create a new document." ma:contentTypeScope="" ma:versionID="4837c0aafc43e680e0eeb24c8df55fcb">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c7e1deaefc74ae04724fd76fa5605d30"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Public</Data_x0020_Classification1>
    <SharedWithUsers xmlns="182cbc78-3056-4f11-8c20-76dfd16de8f6">
      <UserInfo>
        <DisplayName>Luis Israel Perez Lara</DisplayName>
        <AccountId>2445</AccountId>
        <AccountType/>
      </UserInfo>
      <UserInfo>
        <DisplayName>Carlos Montero Orozco</DisplayName>
        <AccountId>2189</AccountId>
        <AccountType/>
      </UserInfo>
    </SharedWithUsers>
  </documentManagement>
</p:properties>
</file>

<file path=customXml/itemProps1.xml><?xml version="1.0" encoding="utf-8"?>
<ds:datastoreItem xmlns:ds="http://schemas.openxmlformats.org/officeDocument/2006/customXml" ds:itemID="{229F64BE-9C62-4899-89B5-6A44FA95E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http://schemas.openxmlformats.org/package/2006/metadata/core-properties"/>
    <ds:schemaRef ds:uri="http://purl.org/dc/terms/"/>
    <ds:schemaRef ds:uri="182cbc78-3056-4f11-8c20-76dfd16de8f6"/>
    <ds:schemaRef ds:uri="http://schemas.microsoft.com/office/infopath/2007/PartnerControls"/>
    <ds:schemaRef ds:uri="http://purl.org/dc/elements/1.1/"/>
    <ds:schemaRef ds:uri="http://schemas.microsoft.com/office/2006/metadata/properties"/>
    <ds:schemaRef ds:uri="http://schemas.microsoft.com/office/2006/documentManagement/types"/>
    <ds:schemaRef ds:uri="987552fb-e0dd-45a2-9216-9057aa86502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50682</TotalTime>
  <Words>7757</Words>
  <Application>Microsoft Office PowerPoint</Application>
  <PresentationFormat>Custom</PresentationFormat>
  <Paragraphs>675</Paragraphs>
  <Slides>76</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76</vt:i4>
      </vt:variant>
    </vt:vector>
  </HeadingPairs>
  <TitlesOfParts>
    <vt:vector size="86" baseType="lpstr">
      <vt:lpstr>ＭＳ Ｐゴシック</vt:lpstr>
      <vt:lpstr>Arial</vt:lpstr>
      <vt:lpstr>Arial Rounded MT Bold</vt:lpstr>
      <vt:lpstr>Calibri</vt:lpstr>
      <vt:lpstr>Lucida Grande</vt:lpstr>
      <vt:lpstr>Open Sans</vt:lpstr>
      <vt:lpstr>Rockwell</vt:lpstr>
      <vt:lpstr>PPT_ConfidentialTemplate_EN_2015</vt:lpstr>
      <vt:lpstr>Original_Logo/ Upper layout</vt:lpstr>
      <vt:lpstr>Packager Shell Object</vt:lpstr>
      <vt:lpstr>POLYMER 1. </vt:lpstr>
      <vt:lpstr>Restricciones</vt:lpstr>
      <vt:lpstr>POLYMER.</vt:lpstr>
      <vt:lpstr>WEB COMPONENTS</vt:lpstr>
      <vt:lpstr>WEB COMPONENTS</vt:lpstr>
      <vt:lpstr>WEB COMPONENTS</vt:lpstr>
      <vt:lpstr>ESPECIFICACIONES EN WEB COMPONENTS.</vt:lpstr>
      <vt:lpstr>ESPECIFICACIONES EN WEB COMPONENTS.</vt:lpstr>
      <vt:lpstr>Librerías para Web Components</vt:lpstr>
      <vt:lpstr>Polymer o AngularJS o similares.</vt:lpstr>
      <vt:lpstr>Qué Contiene Polymer.</vt:lpstr>
      <vt:lpstr>Desarrollo declarativo.</vt:lpstr>
      <vt:lpstr>Catalogo de elementos en Polymer.</vt:lpstr>
      <vt:lpstr>Catalogo de elementos en Polymer.</vt:lpstr>
      <vt:lpstr>Que necesitamos para iniciar con Polymer.</vt:lpstr>
      <vt:lpstr>Que necesitamos para iniciar con Polymer.</vt:lpstr>
      <vt:lpstr>Que necesitamos para iniciar con Polymer.</vt:lpstr>
      <vt:lpstr>Que necesitamos para iniciar con Polymer.</vt:lpstr>
      <vt:lpstr>Que necesitamos para iniciar con Polymer.</vt:lpstr>
      <vt:lpstr>Que necesitamos para iniciar con Polymer.</vt:lpstr>
      <vt:lpstr>Que necesitamos para iniciar con Polymer.</vt:lpstr>
      <vt:lpstr>Que necesitamos para iniciar con Polymer.</vt:lpstr>
      <vt:lpstr>Que necesitamos para iniciar con Polymer.</vt:lpstr>
      <vt:lpstr>Que necesitamos para iniciar con Polymer.</vt:lpstr>
      <vt:lpstr>Que necesitamos para iniciar con Polymer.</vt:lpstr>
      <vt:lpstr>Que necesitamos para iniciar con Polymer (BOWER).</vt:lpstr>
      <vt:lpstr>Que necesitamos para iniciar con Polymer (BOWER).</vt:lpstr>
      <vt:lpstr>Que necesitamos para iniciar con Polymer (BOWER).</vt:lpstr>
      <vt:lpstr>Que necesitamos para iniciar con Polymer (BOWER).</vt:lpstr>
      <vt:lpstr>Que necesitamos para iniciar con Polymer (BOWER).</vt:lpstr>
      <vt:lpstr>Que necesitamos para iniciar con Polymer (BOWER).</vt:lpstr>
      <vt:lpstr>Que necesitamos para iniciar con Polymer (BOWER).</vt:lpstr>
      <vt:lpstr>INSTALANDO POLYMER</vt:lpstr>
      <vt:lpstr>INSTALANDO POLYMER</vt:lpstr>
      <vt:lpstr>INSTALANDO POLYMER</vt:lpstr>
      <vt:lpstr>INSTALANDO POLYMER</vt:lpstr>
      <vt:lpstr>INSTALANDO POLYMER</vt:lpstr>
      <vt:lpstr>INSTALANDO POLYMER</vt:lpstr>
      <vt:lpstr>INSTALANDO POLYMER</vt:lpstr>
      <vt:lpstr>Estructura de componente Polymer</vt:lpstr>
      <vt:lpstr>Estructura de componente Polymer</vt:lpstr>
      <vt:lpstr>MI PRIMER ELEMENTO POLYMER</vt:lpstr>
      <vt:lpstr>MI PRIMER ELEMENTO POLYMER</vt:lpstr>
      <vt:lpstr>MI PRIMER ELEMENTO POLYMER</vt:lpstr>
      <vt:lpstr>MI PRIMER ELEMENTO POLYMER</vt:lpstr>
      <vt:lpstr>MI PRIMER ELEMENTO POLYMER</vt:lpstr>
      <vt:lpstr>MI PRIMER ELEMENTO POLYMER</vt:lpstr>
      <vt:lpstr>PROPIEDADES Y TIPOS DE DATOS.</vt:lpstr>
      <vt:lpstr>PROPIEDADES Y TIPOS DE DATOS.</vt:lpstr>
      <vt:lpstr>PROPIEDADES Y TIPOS DE DATOS.</vt:lpstr>
      <vt:lpstr>PROPIEDADES Y TIPOS DE DATOS.</vt:lpstr>
      <vt:lpstr>Paso de Valor</vt:lpstr>
      <vt:lpstr>Paso de Valor</vt:lpstr>
      <vt:lpstr>METODOS</vt:lpstr>
      <vt:lpstr>METODOS</vt:lpstr>
      <vt:lpstr>CICLO DE VIDA DE UN COMPONENTE POLYMER</vt:lpstr>
      <vt:lpstr>CICLO DE VIDA DE UN COMPONENTE POLYMER</vt:lpstr>
      <vt:lpstr>CICLO DE VIDA DE UN COMPONENTE POLYMER</vt:lpstr>
      <vt:lpstr>binding de una dirección y de dos direcciones</vt:lpstr>
      <vt:lpstr>binding de una dirección y de dos direcciones</vt:lpstr>
      <vt:lpstr>binding de una dirección y de dos direcciones</vt:lpstr>
      <vt:lpstr>binding de una dirección y de dos direcciones</vt:lpstr>
      <vt:lpstr>binding de una dirección y de dos direcciones</vt:lpstr>
      <vt:lpstr>binding de una dirección y de dos direcciones</vt:lpstr>
      <vt:lpstr>binding de una dirección y de dos direcciones</vt:lpstr>
      <vt:lpstr>binding de una dirección y de dos direcciones</vt:lpstr>
      <vt:lpstr>DATA BINDING HELPER ELEMENTS</vt:lpstr>
      <vt:lpstr>DATA BINDING HELPER ELEMENTS</vt:lpstr>
      <vt:lpstr>DATA BINDING HELPER ELEMENTS</vt:lpstr>
      <vt:lpstr>DATA BINDING HELPER ELEMENTS</vt:lpstr>
      <vt:lpstr>DATA BINDING HELPER ELEMENTS</vt:lpstr>
      <vt:lpstr>DATA BINDING HELPER ELEMENTS</vt:lpstr>
      <vt:lpstr>DATA BINDING HELPER ELEMENTS</vt:lpstr>
      <vt:lpstr>DATA BINDING HELPER ELEMENTS</vt:lpstr>
      <vt:lpstr>DATA BINDING HELPER ELEMENTS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Olmos Olivares</dc:creator>
  <cp:lastModifiedBy>Carlos CMOR. Montero Orozco</cp:lastModifiedBy>
  <cp:revision>300</cp:revision>
  <dcterms:created xsi:type="dcterms:W3CDTF">2018-01-30T20:36:46Z</dcterms:created>
  <dcterms:modified xsi:type="dcterms:W3CDTF">2018-10-22T19:57:30Z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y fmtid="{D5CDD505-2E9C-101B-9397-08002B2CF9AE}" pid="3" name="Order">
    <vt:r8>99400</vt:r8>
  </property>
</Properties>
</file>